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72" r:id="rId4"/>
  </p:sldMasterIdLst>
  <p:notesMasterIdLst>
    <p:notesMasterId r:id="rId88"/>
  </p:notesMasterIdLst>
  <p:handoutMasterIdLst>
    <p:handoutMasterId r:id="rId89"/>
  </p:handoutMasterIdLst>
  <p:sldIdLst>
    <p:sldId id="903" r:id="rId5"/>
    <p:sldId id="720" r:id="rId6"/>
    <p:sldId id="842" r:id="rId7"/>
    <p:sldId id="893" r:id="rId8"/>
    <p:sldId id="930" r:id="rId9"/>
    <p:sldId id="1080" r:id="rId10"/>
    <p:sldId id="932" r:id="rId11"/>
    <p:sldId id="894" r:id="rId12"/>
    <p:sldId id="936" r:id="rId13"/>
    <p:sldId id="1015" r:id="rId14"/>
    <p:sldId id="1014" r:id="rId15"/>
    <p:sldId id="1016" r:id="rId16"/>
    <p:sldId id="939" r:id="rId17"/>
    <p:sldId id="941" r:id="rId18"/>
    <p:sldId id="942" r:id="rId19"/>
    <p:sldId id="1018" r:id="rId20"/>
    <p:sldId id="1017" r:id="rId21"/>
    <p:sldId id="1020" r:id="rId22"/>
    <p:sldId id="1019" r:id="rId23"/>
    <p:sldId id="1022" r:id="rId24"/>
    <p:sldId id="1021" r:id="rId25"/>
    <p:sldId id="1024" r:id="rId26"/>
    <p:sldId id="1023" r:id="rId27"/>
    <p:sldId id="951" r:id="rId28"/>
    <p:sldId id="952" r:id="rId29"/>
    <p:sldId id="1026" r:id="rId30"/>
    <p:sldId id="1025" r:id="rId31"/>
    <p:sldId id="1028" r:id="rId32"/>
    <p:sldId id="1027" r:id="rId33"/>
    <p:sldId id="1030" r:id="rId34"/>
    <p:sldId id="1029" r:id="rId35"/>
    <p:sldId id="825" r:id="rId36"/>
    <p:sldId id="959" r:id="rId37"/>
    <p:sldId id="1032" r:id="rId38"/>
    <p:sldId id="1031" r:id="rId39"/>
    <p:sldId id="1034" r:id="rId40"/>
    <p:sldId id="1033" r:id="rId41"/>
    <p:sldId id="1038" r:id="rId42"/>
    <p:sldId id="1037" r:id="rId43"/>
    <p:sldId id="968" r:id="rId44"/>
    <p:sldId id="969" r:id="rId45"/>
    <p:sldId id="1040" r:id="rId46"/>
    <p:sldId id="1039" r:id="rId47"/>
    <p:sldId id="1041" r:id="rId48"/>
    <p:sldId id="1042" r:id="rId49"/>
    <p:sldId id="1044" r:id="rId50"/>
    <p:sldId id="1043" r:id="rId51"/>
    <p:sldId id="1046" r:id="rId52"/>
    <p:sldId id="1045" r:id="rId53"/>
    <p:sldId id="1048" r:id="rId54"/>
    <p:sldId id="1047" r:id="rId55"/>
    <p:sldId id="980" r:id="rId56"/>
    <p:sldId id="981" r:id="rId57"/>
    <p:sldId id="1050" r:id="rId58"/>
    <p:sldId id="1049" r:id="rId59"/>
    <p:sldId id="1052" r:id="rId60"/>
    <p:sldId id="1051" r:id="rId61"/>
    <p:sldId id="1054" r:id="rId62"/>
    <p:sldId id="1053" r:id="rId63"/>
    <p:sldId id="880" r:id="rId64"/>
    <p:sldId id="882" r:id="rId65"/>
    <p:sldId id="1055" r:id="rId66"/>
    <p:sldId id="1056" r:id="rId67"/>
    <p:sldId id="1057" r:id="rId68"/>
    <p:sldId id="1058" r:id="rId69"/>
    <p:sldId id="1059" r:id="rId70"/>
    <p:sldId id="921" r:id="rId71"/>
    <p:sldId id="1060" r:id="rId72"/>
    <p:sldId id="1061" r:id="rId73"/>
    <p:sldId id="1062" r:id="rId74"/>
    <p:sldId id="1063" r:id="rId75"/>
    <p:sldId id="1064" r:id="rId76"/>
    <p:sldId id="1065" r:id="rId77"/>
    <p:sldId id="1066" r:id="rId78"/>
    <p:sldId id="1067" r:id="rId79"/>
    <p:sldId id="1068" r:id="rId80"/>
    <p:sldId id="990" r:id="rId81"/>
    <p:sldId id="1076" r:id="rId82"/>
    <p:sldId id="1070" r:id="rId83"/>
    <p:sldId id="1077" r:id="rId84"/>
    <p:sldId id="1071" r:id="rId85"/>
    <p:sldId id="1072" r:id="rId86"/>
    <p:sldId id="1073" r:id="rId87"/>
  </p:sldIdLst>
  <p:sldSz cx="10080625" cy="7199313"/>
  <p:notesSz cx="6807200" cy="9939338"/>
  <p:custShowLst>
    <p:custShow name="目的別スライド ショー 1" id="0">
      <p:sldLst>
        <p:sld r:id="rId6"/>
      </p:sldLst>
    </p:custShow>
  </p:custShow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267">
          <p15:clr>
            <a:srgbClr val="A4A3A4"/>
          </p15:clr>
        </p15:guide>
        <p15:guide id="2" pos="3175">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津﨑　洋介" initials="津﨑　洋介" lastIdx="1" clrIdx="0">
    <p:extLst>
      <p:ext uri="{19B8F6BF-5375-455C-9EA6-DF929625EA0E}">
        <p15:presenceInfo xmlns:p15="http://schemas.microsoft.com/office/powerpoint/2012/main" userId="S-1-5-21-161959346-1900351369-444732941-74005" providerId="AD"/>
      </p:ext>
    </p:extLst>
  </p:cmAuthor>
  <p:cmAuthor id="2" name="菅野　光美" initials="菅野　光美" lastIdx="1" clrIdx="1">
    <p:extLst>
      <p:ext uri="{19B8F6BF-5375-455C-9EA6-DF929625EA0E}">
        <p15:presenceInfo xmlns:p15="http://schemas.microsoft.com/office/powerpoint/2012/main" userId="S-1-5-21-161959346-1900351369-444732941-45531" providerId="AD"/>
      </p:ext>
    </p:extLst>
  </p:cmAuthor>
  <p:cmAuthor id="3" name="門﨑　綾" initials="門﨑　綾" lastIdx="1" clrIdx="2">
    <p:extLst>
      <p:ext uri="{19B8F6BF-5375-455C-9EA6-DF929625EA0E}">
        <p15:presenceInfo xmlns:p15="http://schemas.microsoft.com/office/powerpoint/2012/main" userId="S-1-5-21-161959346-1900351369-444732941-145665"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00"/>
    <a:srgbClr val="58267E"/>
    <a:srgbClr val="652B91"/>
    <a:srgbClr val="0000FF"/>
    <a:srgbClr val="00CC00"/>
    <a:srgbClr val="333F50"/>
    <a:srgbClr val="C55A11"/>
    <a:srgbClr val="4F6228"/>
    <a:srgbClr val="002060"/>
    <a:srgbClr val="95373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中間スタイル 2 - アクセント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616DA210-FB5B-4158-B5E0-FEB733F419BA}" styleName="スタイル (淡色)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5940675A-B579-460E-94D1-54222C63F5DA}" styleName="スタイルなし、表のグリッド線あり">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5A111915-BE36-4E01-A7E5-04B1672EAD32}" styleName="淡色スタイル 2 - アクセント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74C1A8A3-306A-4EB7-A6B1-4F7E0EB9C5D6}" styleName="中間スタイル 3 - アクセント 5">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5"/>
          </a:solidFill>
        </a:fill>
      </a:tcStyle>
    </a:lastCol>
    <a:firstCol>
      <a:tcTxStyle b="on">
        <a:fontRef idx="minor">
          <a:scrgbClr r="0" g="0" b="0"/>
        </a:fontRef>
        <a:schemeClr val="lt1"/>
      </a:tcTxStyle>
      <a:tcStyle>
        <a:tcBdr/>
        <a:fill>
          <a:solidFill>
            <a:schemeClr val="accent5"/>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5"/>
          </a:solidFill>
        </a:fill>
      </a:tcStyle>
    </a:firstRow>
  </a:tblStyle>
  <a:tblStyle styleId="{2D5ABB26-0587-4C30-8999-92F81FD0307C}" styleName="スタイルなし、表のグリッド線なし">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B301B821-A1FF-4177-AEE7-76D212191A09}" styleName="中間スタイル 1 - アクセント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912C8C85-51F0-491E-9774-3900AFEF0FD7}" styleName="淡色スタイル 2 - アクセント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68D230F3-CF80-4859-8CE7-A43EE81993B5}" styleName="淡色スタイル 1 - アクセント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E8B1032C-EA38-4F05-BA0D-38AFFFC7BED3}" styleName="淡色スタイル 3 - アクセント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08FB837D-C827-4EFA-A057-4D05807E0F7C}" styleName="テーマ スタイル 1 - アクセント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21E4AEA4-8DFA-4A89-87EB-49C32662AFE0}" styleName="中間スタイル 2 - アクセント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9DCAF9ED-07DC-4A11-8D7F-57B35C25682E}" styleName="中間スタイル 1 - アクセント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93296810-A885-4BE3-A3E7-6D5BEEA58F35}" styleName="中間スタイル 2 - アクセント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0A1B5D5-9B99-4C35-A422-299274C87663}" styleName="中間スタイル 1 - アクセント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7417" autoAdjust="0"/>
    <p:restoredTop sz="94414" autoAdjust="0"/>
  </p:normalViewPr>
  <p:slideViewPr>
    <p:cSldViewPr snapToGrid="0">
      <p:cViewPr varScale="1">
        <p:scale>
          <a:sx n="92" d="100"/>
          <a:sy n="92" d="100"/>
        </p:scale>
        <p:origin x="1219" y="72"/>
      </p:cViewPr>
      <p:guideLst>
        <p:guide orient="horz" pos="2267"/>
        <p:guide pos="3175"/>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slide" Target="slides/slide59.xml"/><Relationship Id="rId68" Type="http://schemas.openxmlformats.org/officeDocument/2006/relationships/slide" Target="slides/slide64.xml"/><Relationship Id="rId84" Type="http://schemas.openxmlformats.org/officeDocument/2006/relationships/slide" Target="slides/slide80.xml"/><Relationship Id="rId89" Type="http://schemas.openxmlformats.org/officeDocument/2006/relationships/handoutMaster" Target="handoutMasters/handoutMaster1.xml"/><Relationship Id="rId16" Type="http://schemas.openxmlformats.org/officeDocument/2006/relationships/slide" Target="slides/slide12.xml"/><Relationship Id="rId11" Type="http://schemas.openxmlformats.org/officeDocument/2006/relationships/slide" Target="slides/slide7.xml"/><Relationship Id="rId32" Type="http://schemas.openxmlformats.org/officeDocument/2006/relationships/slide" Target="slides/slide28.xml"/><Relationship Id="rId37" Type="http://schemas.openxmlformats.org/officeDocument/2006/relationships/slide" Target="slides/slide33.xml"/><Relationship Id="rId53" Type="http://schemas.openxmlformats.org/officeDocument/2006/relationships/slide" Target="slides/slide49.xml"/><Relationship Id="rId58" Type="http://schemas.openxmlformats.org/officeDocument/2006/relationships/slide" Target="slides/slide54.xml"/><Relationship Id="rId74" Type="http://schemas.openxmlformats.org/officeDocument/2006/relationships/slide" Target="slides/slide70.xml"/><Relationship Id="rId79" Type="http://schemas.openxmlformats.org/officeDocument/2006/relationships/slide" Target="slides/slide75.xml"/><Relationship Id="rId5" Type="http://schemas.openxmlformats.org/officeDocument/2006/relationships/slide" Target="slides/slide1.xml"/><Relationship Id="rId90" Type="http://schemas.openxmlformats.org/officeDocument/2006/relationships/commentAuthors" Target="commentAuthors.xml"/><Relationship Id="rId22" Type="http://schemas.openxmlformats.org/officeDocument/2006/relationships/slide" Target="slides/slide18.xml"/><Relationship Id="rId27" Type="http://schemas.openxmlformats.org/officeDocument/2006/relationships/slide" Target="slides/slide23.xml"/><Relationship Id="rId43" Type="http://schemas.openxmlformats.org/officeDocument/2006/relationships/slide" Target="slides/slide39.xml"/><Relationship Id="rId48" Type="http://schemas.openxmlformats.org/officeDocument/2006/relationships/slide" Target="slides/slide44.xml"/><Relationship Id="rId64" Type="http://schemas.openxmlformats.org/officeDocument/2006/relationships/slide" Target="slides/slide60.xml"/><Relationship Id="rId69" Type="http://schemas.openxmlformats.org/officeDocument/2006/relationships/slide" Target="slides/slide65.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80" Type="http://schemas.openxmlformats.org/officeDocument/2006/relationships/slide" Target="slides/slide76.xml"/><Relationship Id="rId85" Type="http://schemas.openxmlformats.org/officeDocument/2006/relationships/slide" Target="slides/slide81.xml"/><Relationship Id="rId93" Type="http://schemas.openxmlformats.org/officeDocument/2006/relationships/theme" Target="theme/theme1.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slide" Target="slides/slide63.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slide" Target="slides/slide66.xml"/><Relationship Id="rId75" Type="http://schemas.openxmlformats.org/officeDocument/2006/relationships/slide" Target="slides/slide71.xml"/><Relationship Id="rId83" Type="http://schemas.openxmlformats.org/officeDocument/2006/relationships/slide" Target="slides/slide79.xml"/><Relationship Id="rId88" Type="http://schemas.openxmlformats.org/officeDocument/2006/relationships/notesMaster" Target="notesMasters/notesMaster1.xml"/><Relationship Id="rId91"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slide" Target="slides/slide69.xml"/><Relationship Id="rId78" Type="http://schemas.openxmlformats.org/officeDocument/2006/relationships/slide" Target="slides/slide74.xml"/><Relationship Id="rId81" Type="http://schemas.openxmlformats.org/officeDocument/2006/relationships/slide" Target="slides/slide77.xml"/><Relationship Id="rId86" Type="http://schemas.openxmlformats.org/officeDocument/2006/relationships/slide" Target="slides/slide82.xml"/><Relationship Id="rId94"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openxmlformats.org/officeDocument/2006/relationships/slide" Target="slides/slide72.xml"/><Relationship Id="rId7" Type="http://schemas.openxmlformats.org/officeDocument/2006/relationships/slide" Target="slides/slide3.xml"/><Relationship Id="rId71" Type="http://schemas.openxmlformats.org/officeDocument/2006/relationships/slide" Target="slides/slide67.xml"/><Relationship Id="rId92" Type="http://schemas.openxmlformats.org/officeDocument/2006/relationships/viewProps" Target="viewProps.xml"/><Relationship Id="rId2" Type="http://schemas.openxmlformats.org/officeDocument/2006/relationships/customXml" Target="../customXml/item2.xml"/><Relationship Id="rId29" Type="http://schemas.openxmlformats.org/officeDocument/2006/relationships/slide" Target="slides/slide25.xml"/><Relationship Id="rId24" Type="http://schemas.openxmlformats.org/officeDocument/2006/relationships/slide" Target="slides/slide20.xml"/><Relationship Id="rId40" Type="http://schemas.openxmlformats.org/officeDocument/2006/relationships/slide" Target="slides/slide36.xml"/><Relationship Id="rId45" Type="http://schemas.openxmlformats.org/officeDocument/2006/relationships/slide" Target="slides/slide41.xml"/><Relationship Id="rId66" Type="http://schemas.openxmlformats.org/officeDocument/2006/relationships/slide" Target="slides/slide62.xml"/><Relationship Id="rId87" Type="http://schemas.openxmlformats.org/officeDocument/2006/relationships/slide" Target="slides/slide83.xml"/><Relationship Id="rId61" Type="http://schemas.openxmlformats.org/officeDocument/2006/relationships/slide" Target="slides/slide57.xml"/><Relationship Id="rId82" Type="http://schemas.openxmlformats.org/officeDocument/2006/relationships/slide" Target="slides/slide78.xml"/><Relationship Id="rId19" Type="http://schemas.openxmlformats.org/officeDocument/2006/relationships/slide" Target="slides/slide15.xml"/><Relationship Id="rId14" Type="http://schemas.openxmlformats.org/officeDocument/2006/relationships/slide" Target="slides/slide10.xml"/><Relationship Id="rId30" Type="http://schemas.openxmlformats.org/officeDocument/2006/relationships/slide" Target="slides/slide26.xml"/><Relationship Id="rId35" Type="http://schemas.openxmlformats.org/officeDocument/2006/relationships/slide" Target="slides/slide31.xml"/><Relationship Id="rId56" Type="http://schemas.openxmlformats.org/officeDocument/2006/relationships/slide" Target="slides/slide52.xml"/><Relationship Id="rId77" Type="http://schemas.openxmlformats.org/officeDocument/2006/relationships/slide" Target="slides/slide7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3" y="2"/>
            <a:ext cx="2949575" cy="498475"/>
          </a:xfrm>
          <a:prstGeom prst="rect">
            <a:avLst/>
          </a:prstGeom>
        </p:spPr>
        <p:txBody>
          <a:bodyPr vert="horz" lIns="91417" tIns="45707" rIns="91417" bIns="45707" rtlCol="0"/>
          <a:lstStyle>
            <a:lvl1pPr algn="l">
              <a:defRPr sz="1200"/>
            </a:lvl1pPr>
          </a:lstStyle>
          <a:p>
            <a:endParaRPr kumimoji="1" lang="ja-JP" altLang="en-US"/>
          </a:p>
        </p:txBody>
      </p:sp>
      <p:sp>
        <p:nvSpPr>
          <p:cNvPr id="3" name="日付プレースホルダー 2"/>
          <p:cNvSpPr>
            <a:spLocks noGrp="1"/>
          </p:cNvSpPr>
          <p:nvPr>
            <p:ph type="dt" sz="quarter" idx="1"/>
          </p:nvPr>
        </p:nvSpPr>
        <p:spPr>
          <a:xfrm>
            <a:off x="3856040" y="2"/>
            <a:ext cx="2949575" cy="498475"/>
          </a:xfrm>
          <a:prstGeom prst="rect">
            <a:avLst/>
          </a:prstGeom>
        </p:spPr>
        <p:txBody>
          <a:bodyPr vert="horz" lIns="91417" tIns="45707" rIns="91417" bIns="45707" rtlCol="0"/>
          <a:lstStyle>
            <a:lvl1pPr algn="r">
              <a:defRPr sz="1200"/>
            </a:lvl1pPr>
          </a:lstStyle>
          <a:p>
            <a:fld id="{8670A209-27E1-430E-9C6B-AF3DB53E4D28}" type="datetimeFigureOut">
              <a:rPr kumimoji="1" lang="ja-JP" altLang="en-US" smtClean="0"/>
              <a:t>2024/1/19</a:t>
            </a:fld>
            <a:endParaRPr kumimoji="1" lang="ja-JP" altLang="en-US"/>
          </a:p>
        </p:txBody>
      </p:sp>
      <p:sp>
        <p:nvSpPr>
          <p:cNvPr id="4" name="フッター プレースホルダー 3"/>
          <p:cNvSpPr>
            <a:spLocks noGrp="1"/>
          </p:cNvSpPr>
          <p:nvPr>
            <p:ph type="ftr" sz="quarter" idx="2"/>
          </p:nvPr>
        </p:nvSpPr>
        <p:spPr>
          <a:xfrm>
            <a:off x="3" y="9440866"/>
            <a:ext cx="2949575" cy="498475"/>
          </a:xfrm>
          <a:prstGeom prst="rect">
            <a:avLst/>
          </a:prstGeom>
        </p:spPr>
        <p:txBody>
          <a:bodyPr vert="horz" lIns="91417" tIns="45707" rIns="91417" bIns="45707" rtlCol="0" anchor="b"/>
          <a:lstStyle>
            <a:lvl1pPr algn="l">
              <a:defRPr sz="1200"/>
            </a:lvl1pPr>
          </a:lstStyle>
          <a:p>
            <a:endParaRPr kumimoji="1" lang="ja-JP" altLang="en-US"/>
          </a:p>
        </p:txBody>
      </p:sp>
      <p:sp>
        <p:nvSpPr>
          <p:cNvPr id="5" name="スライド番号プレースホルダー 4"/>
          <p:cNvSpPr>
            <a:spLocks noGrp="1"/>
          </p:cNvSpPr>
          <p:nvPr>
            <p:ph type="sldNum" sz="quarter" idx="3"/>
          </p:nvPr>
        </p:nvSpPr>
        <p:spPr>
          <a:xfrm>
            <a:off x="3856040" y="9440866"/>
            <a:ext cx="2949575" cy="498475"/>
          </a:xfrm>
          <a:prstGeom prst="rect">
            <a:avLst/>
          </a:prstGeom>
        </p:spPr>
        <p:txBody>
          <a:bodyPr vert="horz" lIns="91417" tIns="45707" rIns="91417" bIns="45707" rtlCol="0" anchor="b"/>
          <a:lstStyle>
            <a:lvl1pPr algn="r">
              <a:defRPr sz="1200"/>
            </a:lvl1pPr>
          </a:lstStyle>
          <a:p>
            <a:fld id="{9D2703E5-9E11-46E9-8871-094CC9B3DD69}" type="slidenum">
              <a:rPr kumimoji="1" lang="ja-JP" altLang="en-US" smtClean="0"/>
              <a:t>‹#›</a:t>
            </a:fld>
            <a:endParaRPr kumimoji="1" lang="ja-JP" altLang="en-US"/>
          </a:p>
        </p:txBody>
      </p:sp>
    </p:spTree>
    <p:extLst>
      <p:ext uri="{BB962C8B-B14F-4D97-AF65-F5344CB8AC3E}">
        <p14:creationId xmlns:p14="http://schemas.microsoft.com/office/powerpoint/2010/main" val="32340320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4" y="3"/>
            <a:ext cx="2949575" cy="498475"/>
          </a:xfrm>
          <a:prstGeom prst="rect">
            <a:avLst/>
          </a:prstGeom>
        </p:spPr>
        <p:txBody>
          <a:bodyPr vert="horz" lIns="91410" tIns="45705" rIns="91410" bIns="45705" rtlCol="0"/>
          <a:lstStyle>
            <a:lvl1pPr algn="l">
              <a:defRPr sz="1200"/>
            </a:lvl1pPr>
          </a:lstStyle>
          <a:p>
            <a:endParaRPr kumimoji="1" lang="ja-JP" altLang="en-US" dirty="0"/>
          </a:p>
        </p:txBody>
      </p:sp>
      <p:sp>
        <p:nvSpPr>
          <p:cNvPr id="3" name="日付プレースホルダー 2"/>
          <p:cNvSpPr>
            <a:spLocks noGrp="1"/>
          </p:cNvSpPr>
          <p:nvPr>
            <p:ph type="dt" idx="1"/>
          </p:nvPr>
        </p:nvSpPr>
        <p:spPr>
          <a:xfrm>
            <a:off x="3856041" y="3"/>
            <a:ext cx="2949575" cy="498475"/>
          </a:xfrm>
          <a:prstGeom prst="rect">
            <a:avLst/>
          </a:prstGeom>
        </p:spPr>
        <p:txBody>
          <a:bodyPr vert="horz" lIns="91410" tIns="45705" rIns="91410" bIns="45705" rtlCol="0"/>
          <a:lstStyle>
            <a:lvl1pPr algn="r">
              <a:defRPr sz="1200"/>
            </a:lvl1pPr>
          </a:lstStyle>
          <a:p>
            <a:fld id="{20BF27E3-8EA8-44E1-8AF0-730ECF37A2EA}" type="datetimeFigureOut">
              <a:rPr kumimoji="1" lang="ja-JP" altLang="en-US" smtClean="0"/>
              <a:t>2024/1/19</a:t>
            </a:fld>
            <a:endParaRPr kumimoji="1" lang="ja-JP" altLang="en-US" dirty="0"/>
          </a:p>
        </p:txBody>
      </p:sp>
      <p:sp>
        <p:nvSpPr>
          <p:cNvPr id="4" name="スライド イメージ プレースホルダー 3"/>
          <p:cNvSpPr>
            <a:spLocks noGrp="1" noRot="1" noChangeAspect="1"/>
          </p:cNvSpPr>
          <p:nvPr>
            <p:ph type="sldImg" idx="2"/>
          </p:nvPr>
        </p:nvSpPr>
        <p:spPr>
          <a:xfrm>
            <a:off x="1055688" y="1243013"/>
            <a:ext cx="4695825" cy="3354387"/>
          </a:xfrm>
          <a:prstGeom prst="rect">
            <a:avLst/>
          </a:prstGeom>
          <a:noFill/>
          <a:ln w="12700">
            <a:solidFill>
              <a:prstClr val="black"/>
            </a:solidFill>
          </a:ln>
        </p:spPr>
        <p:txBody>
          <a:bodyPr vert="horz" lIns="91410" tIns="45705" rIns="91410" bIns="45705" rtlCol="0" anchor="ctr"/>
          <a:lstStyle/>
          <a:p>
            <a:endParaRPr lang="ja-JP" altLang="en-US" dirty="0"/>
          </a:p>
        </p:txBody>
      </p:sp>
      <p:sp>
        <p:nvSpPr>
          <p:cNvPr id="5" name="ノート プレースホルダー 4"/>
          <p:cNvSpPr>
            <a:spLocks noGrp="1"/>
          </p:cNvSpPr>
          <p:nvPr>
            <p:ph type="body" sz="quarter" idx="3"/>
          </p:nvPr>
        </p:nvSpPr>
        <p:spPr>
          <a:xfrm>
            <a:off x="681039" y="4783142"/>
            <a:ext cx="5445125" cy="3913187"/>
          </a:xfrm>
          <a:prstGeom prst="rect">
            <a:avLst/>
          </a:prstGeom>
        </p:spPr>
        <p:txBody>
          <a:bodyPr vert="horz" lIns="91410" tIns="45705" rIns="91410" bIns="45705"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4" y="9440866"/>
            <a:ext cx="2949575" cy="498475"/>
          </a:xfrm>
          <a:prstGeom prst="rect">
            <a:avLst/>
          </a:prstGeom>
        </p:spPr>
        <p:txBody>
          <a:bodyPr vert="horz" lIns="91410" tIns="45705" rIns="91410" bIns="45705" rtlCol="0" anchor="b"/>
          <a:lstStyle>
            <a:lvl1pPr algn="l">
              <a:defRPr sz="1200"/>
            </a:lvl1pPr>
          </a:lstStyle>
          <a:p>
            <a:endParaRPr kumimoji="1" lang="ja-JP" altLang="en-US" dirty="0"/>
          </a:p>
        </p:txBody>
      </p:sp>
      <p:sp>
        <p:nvSpPr>
          <p:cNvPr id="7" name="スライド番号プレースホルダー 6"/>
          <p:cNvSpPr>
            <a:spLocks noGrp="1"/>
          </p:cNvSpPr>
          <p:nvPr>
            <p:ph type="sldNum" sz="quarter" idx="5"/>
          </p:nvPr>
        </p:nvSpPr>
        <p:spPr>
          <a:xfrm>
            <a:off x="3856041" y="9440866"/>
            <a:ext cx="2949575" cy="498475"/>
          </a:xfrm>
          <a:prstGeom prst="rect">
            <a:avLst/>
          </a:prstGeom>
        </p:spPr>
        <p:txBody>
          <a:bodyPr vert="horz" lIns="91410" tIns="45705" rIns="91410" bIns="45705" rtlCol="0" anchor="b"/>
          <a:lstStyle>
            <a:lvl1pPr algn="r">
              <a:defRPr sz="1200"/>
            </a:lvl1pPr>
          </a:lstStyle>
          <a:p>
            <a:fld id="{539BAA96-0D50-4A49-9A5E-C49B3DD848C8}" type="slidenum">
              <a:rPr kumimoji="1" lang="ja-JP" altLang="en-US" smtClean="0"/>
              <a:t>‹#›</a:t>
            </a:fld>
            <a:endParaRPr kumimoji="1" lang="ja-JP" altLang="en-US" dirty="0"/>
          </a:p>
        </p:txBody>
      </p:sp>
    </p:spTree>
    <p:extLst>
      <p:ext uri="{BB962C8B-B14F-4D97-AF65-F5344CB8AC3E}">
        <p14:creationId xmlns:p14="http://schemas.microsoft.com/office/powerpoint/2010/main" val="2718277980"/>
      </p:ext>
    </p:extLst>
  </p:cSld>
  <p:clrMap bg1="lt1" tx1="dk1" bg2="lt2" tx2="dk2" accent1="accent1" accent2="accent2" accent3="accent3" accent4="accent4" accent5="accent5" accent6="accent6" hlink="hlink" folHlink="folHlink"/>
  <p:notesStyle>
    <a:lvl1pPr marL="0" algn="l" defTabSz="942163" rtl="0" eaLnBrk="1" latinLnBrk="0" hangingPunct="1">
      <a:defRPr kumimoji="1" sz="1237" kern="1200">
        <a:solidFill>
          <a:schemeClr val="tx1"/>
        </a:solidFill>
        <a:latin typeface="+mn-lt"/>
        <a:ea typeface="+mn-ea"/>
        <a:cs typeface="+mn-cs"/>
      </a:defRPr>
    </a:lvl1pPr>
    <a:lvl2pPr marL="471080" algn="l" defTabSz="942163" rtl="0" eaLnBrk="1" latinLnBrk="0" hangingPunct="1">
      <a:defRPr kumimoji="1" sz="1237" kern="1200">
        <a:solidFill>
          <a:schemeClr val="tx1"/>
        </a:solidFill>
        <a:latin typeface="+mn-lt"/>
        <a:ea typeface="+mn-ea"/>
        <a:cs typeface="+mn-cs"/>
      </a:defRPr>
    </a:lvl2pPr>
    <a:lvl3pPr marL="942163" algn="l" defTabSz="942163" rtl="0" eaLnBrk="1" latinLnBrk="0" hangingPunct="1">
      <a:defRPr kumimoji="1" sz="1237" kern="1200">
        <a:solidFill>
          <a:schemeClr val="tx1"/>
        </a:solidFill>
        <a:latin typeface="+mn-lt"/>
        <a:ea typeface="+mn-ea"/>
        <a:cs typeface="+mn-cs"/>
      </a:defRPr>
    </a:lvl3pPr>
    <a:lvl4pPr marL="1413244" algn="l" defTabSz="942163" rtl="0" eaLnBrk="1" latinLnBrk="0" hangingPunct="1">
      <a:defRPr kumimoji="1" sz="1237" kern="1200">
        <a:solidFill>
          <a:schemeClr val="tx1"/>
        </a:solidFill>
        <a:latin typeface="+mn-lt"/>
        <a:ea typeface="+mn-ea"/>
        <a:cs typeface="+mn-cs"/>
      </a:defRPr>
    </a:lvl4pPr>
    <a:lvl5pPr marL="1884325" algn="l" defTabSz="942163" rtl="0" eaLnBrk="1" latinLnBrk="0" hangingPunct="1">
      <a:defRPr kumimoji="1" sz="1237" kern="1200">
        <a:solidFill>
          <a:schemeClr val="tx1"/>
        </a:solidFill>
        <a:latin typeface="+mn-lt"/>
        <a:ea typeface="+mn-ea"/>
        <a:cs typeface="+mn-cs"/>
      </a:defRPr>
    </a:lvl5pPr>
    <a:lvl6pPr marL="2355407" algn="l" defTabSz="942163" rtl="0" eaLnBrk="1" latinLnBrk="0" hangingPunct="1">
      <a:defRPr kumimoji="1" sz="1237" kern="1200">
        <a:solidFill>
          <a:schemeClr val="tx1"/>
        </a:solidFill>
        <a:latin typeface="+mn-lt"/>
        <a:ea typeface="+mn-ea"/>
        <a:cs typeface="+mn-cs"/>
      </a:defRPr>
    </a:lvl6pPr>
    <a:lvl7pPr marL="2826489" algn="l" defTabSz="942163" rtl="0" eaLnBrk="1" latinLnBrk="0" hangingPunct="1">
      <a:defRPr kumimoji="1" sz="1237" kern="1200">
        <a:solidFill>
          <a:schemeClr val="tx1"/>
        </a:solidFill>
        <a:latin typeface="+mn-lt"/>
        <a:ea typeface="+mn-ea"/>
        <a:cs typeface="+mn-cs"/>
      </a:defRPr>
    </a:lvl7pPr>
    <a:lvl8pPr marL="3297571" algn="l" defTabSz="942163" rtl="0" eaLnBrk="1" latinLnBrk="0" hangingPunct="1">
      <a:defRPr kumimoji="1" sz="1237" kern="1200">
        <a:solidFill>
          <a:schemeClr val="tx1"/>
        </a:solidFill>
        <a:latin typeface="+mn-lt"/>
        <a:ea typeface="+mn-ea"/>
        <a:cs typeface="+mn-cs"/>
      </a:defRPr>
    </a:lvl8pPr>
    <a:lvl9pPr marL="3768651" algn="l" defTabSz="942163" rtl="0" eaLnBrk="1" latinLnBrk="0" hangingPunct="1">
      <a:defRPr kumimoji="1" sz="1237"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defTabSz="461129">
              <a:defRPr/>
            </a:pPr>
            <a:fld id="{539BAA96-0D50-4A49-9A5E-C49B3DD848C8}" type="slidenum">
              <a:rPr kumimoji="1" lang="ja-JP" altLang="en-US">
                <a:solidFill>
                  <a:prstClr val="black"/>
                </a:solidFill>
                <a:latin typeface="游ゴシック" panose="020F0502020204030204"/>
                <a:ea typeface="游ゴシック" panose="020B0400000000000000" pitchFamily="50" charset="-128"/>
              </a:rPr>
              <a:pPr defTabSz="461129">
                <a:defRPr/>
              </a:pPr>
              <a:t>10</a:t>
            </a:fld>
            <a:endParaRPr kumimoji="1" lang="ja-JP" altLang="en-US" dirty="0">
              <a:solidFill>
                <a:prstClr val="black"/>
              </a:solidFill>
              <a:latin typeface="游ゴシック" panose="020F0502020204030204"/>
              <a:ea typeface="游ゴシック" panose="020B0400000000000000" pitchFamily="50" charset="-128"/>
            </a:endParaRPr>
          </a:p>
        </p:txBody>
      </p:sp>
    </p:spTree>
    <p:extLst>
      <p:ext uri="{BB962C8B-B14F-4D97-AF65-F5344CB8AC3E}">
        <p14:creationId xmlns:p14="http://schemas.microsoft.com/office/powerpoint/2010/main" val="162502137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pPr defTabSz="457046">
              <a:defRPr/>
            </a:pPr>
            <a:fld id="{67AE9E58-E5B9-4E57-80C2-ECCF39F3F7BD}" type="slidenum">
              <a:rPr kumimoji="1" lang="ja-JP" altLang="en-US">
                <a:solidFill>
                  <a:prstClr val="black"/>
                </a:solidFill>
                <a:latin typeface="游ゴシック" panose="020F0502020204030204"/>
                <a:ea typeface="游ゴシック" panose="020B0400000000000000" pitchFamily="50" charset="-128"/>
              </a:rPr>
              <a:pPr defTabSz="457046">
                <a:defRPr/>
              </a:pPr>
              <a:t>21</a:t>
            </a:fld>
            <a:endParaRPr kumimoji="1" lang="ja-JP" altLang="en-US">
              <a:solidFill>
                <a:prstClr val="black"/>
              </a:solidFill>
              <a:latin typeface="游ゴシック" panose="020F0502020204030204"/>
              <a:ea typeface="游ゴシック" panose="020B0400000000000000" pitchFamily="50" charset="-128"/>
            </a:endParaRPr>
          </a:p>
        </p:txBody>
      </p:sp>
    </p:spTree>
    <p:extLst>
      <p:ext uri="{BB962C8B-B14F-4D97-AF65-F5344CB8AC3E}">
        <p14:creationId xmlns:p14="http://schemas.microsoft.com/office/powerpoint/2010/main" val="41260731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defTabSz="461129">
              <a:defRPr/>
            </a:pPr>
            <a:fld id="{539BAA96-0D50-4A49-9A5E-C49B3DD848C8}" type="slidenum">
              <a:rPr kumimoji="1" lang="ja-JP" altLang="en-US">
                <a:solidFill>
                  <a:prstClr val="black"/>
                </a:solidFill>
                <a:latin typeface="游ゴシック" panose="020F0502020204030204"/>
                <a:ea typeface="游ゴシック" panose="020B0400000000000000" pitchFamily="50" charset="-128"/>
              </a:rPr>
              <a:pPr defTabSz="461129">
                <a:defRPr/>
              </a:pPr>
              <a:t>22</a:t>
            </a:fld>
            <a:endParaRPr kumimoji="1" lang="ja-JP" altLang="en-US" dirty="0">
              <a:solidFill>
                <a:prstClr val="black"/>
              </a:solidFill>
              <a:latin typeface="游ゴシック" panose="020F0502020204030204"/>
              <a:ea typeface="游ゴシック" panose="020B0400000000000000" pitchFamily="50" charset="-128"/>
            </a:endParaRPr>
          </a:p>
        </p:txBody>
      </p:sp>
    </p:spTree>
    <p:extLst>
      <p:ext uri="{BB962C8B-B14F-4D97-AF65-F5344CB8AC3E}">
        <p14:creationId xmlns:p14="http://schemas.microsoft.com/office/powerpoint/2010/main" val="194146515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Tree>
    <p:extLst>
      <p:ext uri="{BB962C8B-B14F-4D97-AF65-F5344CB8AC3E}">
        <p14:creationId xmlns:p14="http://schemas.microsoft.com/office/powerpoint/2010/main" val="59842813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defTabSz="461129">
              <a:defRPr/>
            </a:pPr>
            <a:fld id="{539BAA96-0D50-4A49-9A5E-C49B3DD848C8}" type="slidenum">
              <a:rPr kumimoji="1" lang="ja-JP" altLang="en-US">
                <a:solidFill>
                  <a:prstClr val="black"/>
                </a:solidFill>
                <a:latin typeface="游ゴシック" panose="020F0502020204030204"/>
                <a:ea typeface="游ゴシック" panose="020B0400000000000000" pitchFamily="50" charset="-128"/>
              </a:rPr>
              <a:pPr defTabSz="461129">
                <a:defRPr/>
              </a:pPr>
              <a:t>26</a:t>
            </a:fld>
            <a:endParaRPr kumimoji="1" lang="ja-JP" altLang="en-US" dirty="0">
              <a:solidFill>
                <a:prstClr val="black"/>
              </a:solidFill>
              <a:latin typeface="游ゴシック" panose="020F0502020204030204"/>
              <a:ea typeface="游ゴシック" panose="020B0400000000000000" pitchFamily="50" charset="-128"/>
            </a:endParaRPr>
          </a:p>
        </p:txBody>
      </p:sp>
    </p:spTree>
    <p:extLst>
      <p:ext uri="{BB962C8B-B14F-4D97-AF65-F5344CB8AC3E}">
        <p14:creationId xmlns:p14="http://schemas.microsoft.com/office/powerpoint/2010/main" val="190953201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Tree>
    <p:extLst>
      <p:ext uri="{BB962C8B-B14F-4D97-AF65-F5344CB8AC3E}">
        <p14:creationId xmlns:p14="http://schemas.microsoft.com/office/powerpoint/2010/main" val="80449191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defTabSz="461129">
              <a:defRPr/>
            </a:pPr>
            <a:fld id="{539BAA96-0D50-4A49-9A5E-C49B3DD848C8}" type="slidenum">
              <a:rPr kumimoji="1" lang="ja-JP" altLang="en-US">
                <a:solidFill>
                  <a:prstClr val="black"/>
                </a:solidFill>
                <a:latin typeface="游ゴシック" panose="020F0502020204030204"/>
                <a:ea typeface="游ゴシック" panose="020B0400000000000000" pitchFamily="50" charset="-128"/>
              </a:rPr>
              <a:pPr defTabSz="461129">
                <a:defRPr/>
              </a:pPr>
              <a:t>28</a:t>
            </a:fld>
            <a:endParaRPr kumimoji="1" lang="ja-JP" altLang="en-US" dirty="0">
              <a:solidFill>
                <a:prstClr val="black"/>
              </a:solidFill>
              <a:latin typeface="游ゴシック" panose="020F0502020204030204"/>
              <a:ea typeface="游ゴシック" panose="020B0400000000000000" pitchFamily="50" charset="-128"/>
            </a:endParaRPr>
          </a:p>
        </p:txBody>
      </p:sp>
    </p:spTree>
    <p:extLst>
      <p:ext uri="{BB962C8B-B14F-4D97-AF65-F5344CB8AC3E}">
        <p14:creationId xmlns:p14="http://schemas.microsoft.com/office/powerpoint/2010/main" val="395555128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Tree>
    <p:extLst>
      <p:ext uri="{BB962C8B-B14F-4D97-AF65-F5344CB8AC3E}">
        <p14:creationId xmlns:p14="http://schemas.microsoft.com/office/powerpoint/2010/main" val="267557108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defTabSz="461129">
              <a:defRPr/>
            </a:pPr>
            <a:fld id="{539BAA96-0D50-4A49-9A5E-C49B3DD848C8}" type="slidenum">
              <a:rPr kumimoji="1" lang="ja-JP" altLang="en-US">
                <a:solidFill>
                  <a:prstClr val="black"/>
                </a:solidFill>
                <a:latin typeface="游ゴシック" panose="020F0502020204030204"/>
                <a:ea typeface="游ゴシック" panose="020B0400000000000000" pitchFamily="50" charset="-128"/>
              </a:rPr>
              <a:pPr defTabSz="461129">
                <a:defRPr/>
              </a:pPr>
              <a:t>30</a:t>
            </a:fld>
            <a:endParaRPr kumimoji="1" lang="ja-JP" altLang="en-US" dirty="0">
              <a:solidFill>
                <a:prstClr val="black"/>
              </a:solidFill>
              <a:latin typeface="游ゴシック" panose="020F0502020204030204"/>
              <a:ea typeface="游ゴシック" panose="020B0400000000000000" pitchFamily="50" charset="-128"/>
            </a:endParaRPr>
          </a:p>
        </p:txBody>
      </p:sp>
    </p:spTree>
    <p:extLst>
      <p:ext uri="{BB962C8B-B14F-4D97-AF65-F5344CB8AC3E}">
        <p14:creationId xmlns:p14="http://schemas.microsoft.com/office/powerpoint/2010/main" val="108149508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Tree>
    <p:extLst>
      <p:ext uri="{BB962C8B-B14F-4D97-AF65-F5344CB8AC3E}">
        <p14:creationId xmlns:p14="http://schemas.microsoft.com/office/powerpoint/2010/main" val="306129253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defTabSz="461129">
              <a:defRPr/>
            </a:pPr>
            <a:fld id="{539BAA96-0D50-4A49-9A5E-C49B3DD848C8}" type="slidenum">
              <a:rPr kumimoji="1" lang="ja-JP" altLang="en-US">
                <a:solidFill>
                  <a:prstClr val="black"/>
                </a:solidFill>
                <a:latin typeface="游ゴシック" panose="020F0502020204030204"/>
                <a:ea typeface="游ゴシック" panose="020B0400000000000000" pitchFamily="50" charset="-128"/>
              </a:rPr>
              <a:pPr defTabSz="461129">
                <a:defRPr/>
              </a:pPr>
              <a:t>34</a:t>
            </a:fld>
            <a:endParaRPr kumimoji="1" lang="ja-JP" altLang="en-US" dirty="0">
              <a:solidFill>
                <a:prstClr val="black"/>
              </a:solidFill>
              <a:latin typeface="游ゴシック" panose="020F0502020204030204"/>
              <a:ea typeface="游ゴシック" panose="020B0400000000000000" pitchFamily="50" charset="-128"/>
            </a:endParaRPr>
          </a:p>
        </p:txBody>
      </p:sp>
    </p:spTree>
    <p:extLst>
      <p:ext uri="{BB962C8B-B14F-4D97-AF65-F5344CB8AC3E}">
        <p14:creationId xmlns:p14="http://schemas.microsoft.com/office/powerpoint/2010/main" val="180904559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pPr defTabSz="457046">
              <a:defRPr/>
            </a:pPr>
            <a:fld id="{67AE9E58-E5B9-4E57-80C2-ECCF39F3F7BD}" type="slidenum">
              <a:rPr kumimoji="1" lang="ja-JP" altLang="en-US">
                <a:solidFill>
                  <a:prstClr val="black"/>
                </a:solidFill>
                <a:latin typeface="游ゴシック" panose="020F0502020204030204"/>
                <a:ea typeface="游ゴシック" panose="020B0400000000000000" pitchFamily="50" charset="-128"/>
              </a:rPr>
              <a:pPr defTabSz="457046">
                <a:defRPr/>
              </a:pPr>
              <a:t>11</a:t>
            </a:fld>
            <a:endParaRPr kumimoji="1" lang="ja-JP" altLang="en-US">
              <a:solidFill>
                <a:prstClr val="black"/>
              </a:solidFill>
              <a:latin typeface="游ゴシック" panose="020F0502020204030204"/>
              <a:ea typeface="游ゴシック" panose="020B0400000000000000" pitchFamily="50" charset="-128"/>
            </a:endParaRPr>
          </a:p>
        </p:txBody>
      </p:sp>
    </p:spTree>
    <p:extLst>
      <p:ext uri="{BB962C8B-B14F-4D97-AF65-F5344CB8AC3E}">
        <p14:creationId xmlns:p14="http://schemas.microsoft.com/office/powerpoint/2010/main" val="315164907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pPr defTabSz="457046">
              <a:defRPr/>
            </a:pPr>
            <a:fld id="{67AE9E58-E5B9-4E57-80C2-ECCF39F3F7BD}" type="slidenum">
              <a:rPr kumimoji="1" lang="ja-JP" altLang="en-US">
                <a:solidFill>
                  <a:prstClr val="black"/>
                </a:solidFill>
                <a:latin typeface="游ゴシック" panose="020F0502020204030204"/>
                <a:ea typeface="游ゴシック" panose="020B0400000000000000" pitchFamily="50" charset="-128"/>
              </a:rPr>
              <a:pPr defTabSz="457046">
                <a:defRPr/>
              </a:pPr>
              <a:t>35</a:t>
            </a:fld>
            <a:endParaRPr kumimoji="1" lang="ja-JP" altLang="en-US">
              <a:solidFill>
                <a:prstClr val="black"/>
              </a:solidFill>
              <a:latin typeface="游ゴシック" panose="020F0502020204030204"/>
              <a:ea typeface="游ゴシック" panose="020B0400000000000000" pitchFamily="50" charset="-128"/>
            </a:endParaRPr>
          </a:p>
        </p:txBody>
      </p:sp>
    </p:spTree>
    <p:extLst>
      <p:ext uri="{BB962C8B-B14F-4D97-AF65-F5344CB8AC3E}">
        <p14:creationId xmlns:p14="http://schemas.microsoft.com/office/powerpoint/2010/main" val="188061105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defTabSz="461129">
              <a:defRPr/>
            </a:pPr>
            <a:fld id="{539BAA96-0D50-4A49-9A5E-C49B3DD848C8}" type="slidenum">
              <a:rPr kumimoji="1" lang="ja-JP" altLang="en-US">
                <a:solidFill>
                  <a:prstClr val="black"/>
                </a:solidFill>
                <a:latin typeface="游ゴシック" panose="020F0502020204030204"/>
                <a:ea typeface="游ゴシック" panose="020B0400000000000000" pitchFamily="50" charset="-128"/>
              </a:rPr>
              <a:pPr defTabSz="461129">
                <a:defRPr/>
              </a:pPr>
              <a:t>36</a:t>
            </a:fld>
            <a:endParaRPr kumimoji="1" lang="ja-JP" altLang="en-US" dirty="0">
              <a:solidFill>
                <a:prstClr val="black"/>
              </a:solidFill>
              <a:latin typeface="游ゴシック" panose="020F0502020204030204"/>
              <a:ea typeface="游ゴシック" panose="020B0400000000000000" pitchFamily="50" charset="-128"/>
            </a:endParaRPr>
          </a:p>
        </p:txBody>
      </p:sp>
    </p:spTree>
    <p:extLst>
      <p:ext uri="{BB962C8B-B14F-4D97-AF65-F5344CB8AC3E}">
        <p14:creationId xmlns:p14="http://schemas.microsoft.com/office/powerpoint/2010/main" val="243326963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pPr defTabSz="456999">
              <a:defRPr/>
            </a:pPr>
            <a:fld id="{67AE9E58-E5B9-4E57-80C2-ECCF39F3F7BD}" type="slidenum">
              <a:rPr kumimoji="1" lang="ja-JP" altLang="en-US">
                <a:solidFill>
                  <a:prstClr val="black"/>
                </a:solidFill>
                <a:latin typeface="游ゴシック" panose="020F0502020204030204"/>
                <a:ea typeface="游ゴシック" panose="020B0400000000000000" pitchFamily="50" charset="-128"/>
              </a:rPr>
              <a:pPr defTabSz="456999">
                <a:defRPr/>
              </a:pPr>
              <a:t>37</a:t>
            </a:fld>
            <a:endParaRPr kumimoji="1" lang="ja-JP" altLang="en-US">
              <a:solidFill>
                <a:prstClr val="black"/>
              </a:solidFill>
              <a:latin typeface="游ゴシック" panose="020F0502020204030204"/>
              <a:ea typeface="游ゴシック" panose="020B0400000000000000" pitchFamily="50" charset="-128"/>
            </a:endParaRPr>
          </a:p>
        </p:txBody>
      </p:sp>
    </p:spTree>
    <p:extLst>
      <p:ext uri="{BB962C8B-B14F-4D97-AF65-F5344CB8AC3E}">
        <p14:creationId xmlns:p14="http://schemas.microsoft.com/office/powerpoint/2010/main" val="114968476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defTabSz="461129">
              <a:defRPr/>
            </a:pPr>
            <a:fld id="{539BAA96-0D50-4A49-9A5E-C49B3DD848C8}" type="slidenum">
              <a:rPr kumimoji="1" lang="ja-JP" altLang="en-US">
                <a:solidFill>
                  <a:prstClr val="black"/>
                </a:solidFill>
                <a:latin typeface="游ゴシック" panose="020F0502020204030204"/>
                <a:ea typeface="游ゴシック" panose="020B0400000000000000" pitchFamily="50" charset="-128"/>
              </a:rPr>
              <a:pPr defTabSz="461129">
                <a:defRPr/>
              </a:pPr>
              <a:t>38</a:t>
            </a:fld>
            <a:endParaRPr kumimoji="1" lang="ja-JP" altLang="en-US" dirty="0">
              <a:solidFill>
                <a:prstClr val="black"/>
              </a:solidFill>
              <a:latin typeface="游ゴシック" panose="020F0502020204030204"/>
              <a:ea typeface="游ゴシック" panose="020B0400000000000000" pitchFamily="50" charset="-128"/>
            </a:endParaRPr>
          </a:p>
        </p:txBody>
      </p:sp>
    </p:spTree>
    <p:extLst>
      <p:ext uri="{BB962C8B-B14F-4D97-AF65-F5344CB8AC3E}">
        <p14:creationId xmlns:p14="http://schemas.microsoft.com/office/powerpoint/2010/main" val="312260886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pPr defTabSz="457046">
              <a:defRPr/>
            </a:pPr>
            <a:fld id="{67AE9E58-E5B9-4E57-80C2-ECCF39F3F7BD}" type="slidenum">
              <a:rPr kumimoji="1" lang="ja-JP" altLang="en-US">
                <a:solidFill>
                  <a:prstClr val="black"/>
                </a:solidFill>
                <a:latin typeface="游ゴシック" panose="020F0502020204030204"/>
                <a:ea typeface="游ゴシック" panose="020B0400000000000000" pitchFamily="50" charset="-128"/>
              </a:rPr>
              <a:pPr defTabSz="457046">
                <a:defRPr/>
              </a:pPr>
              <a:t>39</a:t>
            </a:fld>
            <a:endParaRPr kumimoji="1" lang="ja-JP" altLang="en-US">
              <a:solidFill>
                <a:prstClr val="black"/>
              </a:solidFill>
              <a:latin typeface="游ゴシック" panose="020F0502020204030204"/>
              <a:ea typeface="游ゴシック" panose="020B0400000000000000" pitchFamily="50" charset="-128"/>
            </a:endParaRPr>
          </a:p>
        </p:txBody>
      </p:sp>
    </p:spTree>
    <p:extLst>
      <p:ext uri="{BB962C8B-B14F-4D97-AF65-F5344CB8AC3E}">
        <p14:creationId xmlns:p14="http://schemas.microsoft.com/office/powerpoint/2010/main" val="273521887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defTabSz="461129">
              <a:defRPr/>
            </a:pPr>
            <a:fld id="{539BAA96-0D50-4A49-9A5E-C49B3DD848C8}" type="slidenum">
              <a:rPr kumimoji="1" lang="ja-JP" altLang="en-US">
                <a:solidFill>
                  <a:prstClr val="black"/>
                </a:solidFill>
                <a:latin typeface="游ゴシック" panose="020F0502020204030204"/>
                <a:ea typeface="游ゴシック" panose="020B0400000000000000" pitchFamily="50" charset="-128"/>
              </a:rPr>
              <a:pPr defTabSz="461129">
                <a:defRPr/>
              </a:pPr>
              <a:t>42</a:t>
            </a:fld>
            <a:endParaRPr kumimoji="1" lang="ja-JP" altLang="en-US" dirty="0">
              <a:solidFill>
                <a:prstClr val="black"/>
              </a:solidFill>
              <a:latin typeface="游ゴシック" panose="020F0502020204030204"/>
              <a:ea typeface="游ゴシック" panose="020B0400000000000000" pitchFamily="50" charset="-128"/>
            </a:endParaRPr>
          </a:p>
        </p:txBody>
      </p:sp>
    </p:spTree>
    <p:extLst>
      <p:ext uri="{BB962C8B-B14F-4D97-AF65-F5344CB8AC3E}">
        <p14:creationId xmlns:p14="http://schemas.microsoft.com/office/powerpoint/2010/main" val="382943143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defTabSz="461129">
              <a:defRPr/>
            </a:pPr>
            <a:fld id="{539BAA96-0D50-4A49-9A5E-C49B3DD848C8}" type="slidenum">
              <a:rPr kumimoji="1" lang="ja-JP" altLang="en-US">
                <a:solidFill>
                  <a:prstClr val="black"/>
                </a:solidFill>
                <a:latin typeface="游ゴシック" panose="020F0502020204030204"/>
                <a:ea typeface="游ゴシック" panose="020B0400000000000000" pitchFamily="50" charset="-128"/>
              </a:rPr>
              <a:pPr defTabSz="461129">
                <a:defRPr/>
              </a:pPr>
              <a:t>44</a:t>
            </a:fld>
            <a:endParaRPr kumimoji="1" lang="ja-JP" altLang="en-US" dirty="0">
              <a:solidFill>
                <a:prstClr val="black"/>
              </a:solidFill>
              <a:latin typeface="游ゴシック" panose="020F0502020204030204"/>
              <a:ea typeface="游ゴシック" panose="020B0400000000000000" pitchFamily="50" charset="-128"/>
            </a:endParaRPr>
          </a:p>
        </p:txBody>
      </p:sp>
    </p:spTree>
    <p:extLst>
      <p:ext uri="{BB962C8B-B14F-4D97-AF65-F5344CB8AC3E}">
        <p14:creationId xmlns:p14="http://schemas.microsoft.com/office/powerpoint/2010/main" val="60287372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pPr defTabSz="457046">
              <a:defRPr/>
            </a:pPr>
            <a:fld id="{67AE9E58-E5B9-4E57-80C2-ECCF39F3F7BD}" type="slidenum">
              <a:rPr kumimoji="1" lang="ja-JP" altLang="en-US">
                <a:solidFill>
                  <a:prstClr val="black"/>
                </a:solidFill>
                <a:latin typeface="游ゴシック" panose="020F0502020204030204"/>
                <a:ea typeface="游ゴシック" panose="020B0400000000000000" pitchFamily="50" charset="-128"/>
              </a:rPr>
              <a:pPr defTabSz="457046">
                <a:defRPr/>
              </a:pPr>
              <a:t>45</a:t>
            </a:fld>
            <a:endParaRPr kumimoji="1" lang="ja-JP" altLang="en-US">
              <a:solidFill>
                <a:prstClr val="black"/>
              </a:solidFill>
              <a:latin typeface="游ゴシック" panose="020F0502020204030204"/>
              <a:ea typeface="游ゴシック" panose="020B0400000000000000" pitchFamily="50" charset="-128"/>
            </a:endParaRPr>
          </a:p>
        </p:txBody>
      </p:sp>
    </p:spTree>
    <p:extLst>
      <p:ext uri="{BB962C8B-B14F-4D97-AF65-F5344CB8AC3E}">
        <p14:creationId xmlns:p14="http://schemas.microsoft.com/office/powerpoint/2010/main" val="249642986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defTabSz="461129">
              <a:defRPr/>
            </a:pPr>
            <a:fld id="{539BAA96-0D50-4A49-9A5E-C49B3DD848C8}" type="slidenum">
              <a:rPr kumimoji="1" lang="ja-JP" altLang="en-US">
                <a:solidFill>
                  <a:prstClr val="black"/>
                </a:solidFill>
                <a:latin typeface="游ゴシック" panose="020F0502020204030204"/>
                <a:ea typeface="游ゴシック" panose="020B0400000000000000" pitchFamily="50" charset="-128"/>
              </a:rPr>
              <a:pPr defTabSz="461129">
                <a:defRPr/>
              </a:pPr>
              <a:t>46</a:t>
            </a:fld>
            <a:endParaRPr kumimoji="1" lang="ja-JP" altLang="en-US" dirty="0">
              <a:solidFill>
                <a:prstClr val="black"/>
              </a:solidFill>
              <a:latin typeface="游ゴシック" panose="020F0502020204030204"/>
              <a:ea typeface="游ゴシック" panose="020B0400000000000000" pitchFamily="50" charset="-128"/>
            </a:endParaRPr>
          </a:p>
        </p:txBody>
      </p:sp>
    </p:spTree>
    <p:extLst>
      <p:ext uri="{BB962C8B-B14F-4D97-AF65-F5344CB8AC3E}">
        <p14:creationId xmlns:p14="http://schemas.microsoft.com/office/powerpoint/2010/main" val="322924538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pPr defTabSz="457046">
              <a:defRPr/>
            </a:pPr>
            <a:fld id="{67AE9E58-E5B9-4E57-80C2-ECCF39F3F7BD}" type="slidenum">
              <a:rPr kumimoji="1" lang="ja-JP" altLang="en-US">
                <a:solidFill>
                  <a:prstClr val="black"/>
                </a:solidFill>
                <a:latin typeface="游ゴシック" panose="020F0502020204030204"/>
                <a:ea typeface="游ゴシック" panose="020B0400000000000000" pitchFamily="50" charset="-128"/>
              </a:rPr>
              <a:pPr defTabSz="457046">
                <a:defRPr/>
              </a:pPr>
              <a:t>47</a:t>
            </a:fld>
            <a:endParaRPr kumimoji="1" lang="ja-JP" altLang="en-US">
              <a:solidFill>
                <a:prstClr val="black"/>
              </a:solidFill>
              <a:latin typeface="游ゴシック" panose="020F0502020204030204"/>
              <a:ea typeface="游ゴシック" panose="020B0400000000000000" pitchFamily="50" charset="-128"/>
            </a:endParaRPr>
          </a:p>
        </p:txBody>
      </p:sp>
    </p:spTree>
    <p:extLst>
      <p:ext uri="{BB962C8B-B14F-4D97-AF65-F5344CB8AC3E}">
        <p14:creationId xmlns:p14="http://schemas.microsoft.com/office/powerpoint/2010/main" val="53588748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defTabSz="461129">
              <a:defRPr/>
            </a:pPr>
            <a:fld id="{539BAA96-0D50-4A49-9A5E-C49B3DD848C8}" type="slidenum">
              <a:rPr kumimoji="1" lang="ja-JP" altLang="en-US">
                <a:solidFill>
                  <a:prstClr val="black"/>
                </a:solidFill>
                <a:latin typeface="游ゴシック" panose="020F0502020204030204"/>
                <a:ea typeface="游ゴシック" panose="020B0400000000000000" pitchFamily="50" charset="-128"/>
              </a:rPr>
              <a:pPr defTabSz="461129">
                <a:defRPr/>
              </a:pPr>
              <a:t>12</a:t>
            </a:fld>
            <a:endParaRPr kumimoji="1" lang="ja-JP" altLang="en-US" dirty="0">
              <a:solidFill>
                <a:prstClr val="black"/>
              </a:solidFill>
              <a:latin typeface="游ゴシック" panose="020F0502020204030204"/>
              <a:ea typeface="游ゴシック" panose="020B0400000000000000" pitchFamily="50" charset="-128"/>
            </a:endParaRPr>
          </a:p>
        </p:txBody>
      </p:sp>
    </p:spTree>
    <p:extLst>
      <p:ext uri="{BB962C8B-B14F-4D97-AF65-F5344CB8AC3E}">
        <p14:creationId xmlns:p14="http://schemas.microsoft.com/office/powerpoint/2010/main" val="90742114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defTabSz="461129">
              <a:defRPr/>
            </a:pPr>
            <a:fld id="{539BAA96-0D50-4A49-9A5E-C49B3DD848C8}" type="slidenum">
              <a:rPr kumimoji="1" lang="ja-JP" altLang="en-US">
                <a:solidFill>
                  <a:prstClr val="black"/>
                </a:solidFill>
                <a:latin typeface="游ゴシック" panose="020F0502020204030204"/>
                <a:ea typeface="游ゴシック" panose="020B0400000000000000" pitchFamily="50" charset="-128"/>
              </a:rPr>
              <a:pPr defTabSz="461129">
                <a:defRPr/>
              </a:pPr>
              <a:t>48</a:t>
            </a:fld>
            <a:endParaRPr kumimoji="1" lang="ja-JP" altLang="en-US" dirty="0">
              <a:solidFill>
                <a:prstClr val="black"/>
              </a:solidFill>
              <a:latin typeface="游ゴシック" panose="020F0502020204030204"/>
              <a:ea typeface="游ゴシック" panose="020B0400000000000000" pitchFamily="50" charset="-128"/>
            </a:endParaRPr>
          </a:p>
        </p:txBody>
      </p:sp>
    </p:spTree>
    <p:extLst>
      <p:ext uri="{BB962C8B-B14F-4D97-AF65-F5344CB8AC3E}">
        <p14:creationId xmlns:p14="http://schemas.microsoft.com/office/powerpoint/2010/main" val="180970683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pPr defTabSz="457046">
              <a:defRPr/>
            </a:pPr>
            <a:fld id="{67AE9E58-E5B9-4E57-80C2-ECCF39F3F7BD}" type="slidenum">
              <a:rPr kumimoji="1" lang="ja-JP" altLang="en-US">
                <a:solidFill>
                  <a:prstClr val="black"/>
                </a:solidFill>
                <a:latin typeface="游ゴシック" panose="020F0502020204030204"/>
                <a:ea typeface="游ゴシック" panose="020B0400000000000000" pitchFamily="50" charset="-128"/>
              </a:rPr>
              <a:pPr defTabSz="457046">
                <a:defRPr/>
              </a:pPr>
              <a:t>49</a:t>
            </a:fld>
            <a:endParaRPr kumimoji="1" lang="ja-JP" altLang="en-US">
              <a:solidFill>
                <a:prstClr val="black"/>
              </a:solidFill>
              <a:latin typeface="游ゴシック" panose="020F0502020204030204"/>
              <a:ea typeface="游ゴシック" panose="020B0400000000000000" pitchFamily="50" charset="-128"/>
            </a:endParaRPr>
          </a:p>
        </p:txBody>
      </p:sp>
    </p:spTree>
    <p:extLst>
      <p:ext uri="{BB962C8B-B14F-4D97-AF65-F5344CB8AC3E}">
        <p14:creationId xmlns:p14="http://schemas.microsoft.com/office/powerpoint/2010/main" val="113215668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defTabSz="461129">
              <a:defRPr/>
            </a:pPr>
            <a:fld id="{539BAA96-0D50-4A49-9A5E-C49B3DD848C8}" type="slidenum">
              <a:rPr kumimoji="1" lang="ja-JP" altLang="en-US">
                <a:solidFill>
                  <a:prstClr val="black"/>
                </a:solidFill>
                <a:latin typeface="游ゴシック" panose="020F0502020204030204"/>
                <a:ea typeface="游ゴシック" panose="020B0400000000000000" pitchFamily="50" charset="-128"/>
              </a:rPr>
              <a:pPr defTabSz="461129">
                <a:defRPr/>
              </a:pPr>
              <a:t>50</a:t>
            </a:fld>
            <a:endParaRPr kumimoji="1" lang="ja-JP" altLang="en-US" dirty="0">
              <a:solidFill>
                <a:prstClr val="black"/>
              </a:solidFill>
              <a:latin typeface="游ゴシック" panose="020F0502020204030204"/>
              <a:ea typeface="游ゴシック" panose="020B0400000000000000" pitchFamily="50" charset="-128"/>
            </a:endParaRPr>
          </a:p>
        </p:txBody>
      </p:sp>
    </p:spTree>
    <p:extLst>
      <p:ext uri="{BB962C8B-B14F-4D97-AF65-F5344CB8AC3E}">
        <p14:creationId xmlns:p14="http://schemas.microsoft.com/office/powerpoint/2010/main" val="12839832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pPr defTabSz="453069">
              <a:defRPr/>
            </a:pPr>
            <a:fld id="{67AE9E58-E5B9-4E57-80C2-ECCF39F3F7BD}" type="slidenum">
              <a:rPr kumimoji="1" lang="ja-JP" altLang="en-US">
                <a:solidFill>
                  <a:prstClr val="black"/>
                </a:solidFill>
                <a:latin typeface="游ゴシック" panose="020F0502020204030204"/>
                <a:ea typeface="游ゴシック" panose="020B0400000000000000" pitchFamily="50" charset="-128"/>
              </a:rPr>
              <a:pPr defTabSz="453069">
                <a:defRPr/>
              </a:pPr>
              <a:t>51</a:t>
            </a:fld>
            <a:endParaRPr kumimoji="1" lang="ja-JP" altLang="en-US">
              <a:solidFill>
                <a:prstClr val="black"/>
              </a:solidFill>
              <a:latin typeface="游ゴシック" panose="020F0502020204030204"/>
              <a:ea typeface="游ゴシック" panose="020B0400000000000000" pitchFamily="50" charset="-128"/>
            </a:endParaRPr>
          </a:p>
        </p:txBody>
      </p:sp>
    </p:spTree>
    <p:extLst>
      <p:ext uri="{BB962C8B-B14F-4D97-AF65-F5344CB8AC3E}">
        <p14:creationId xmlns:p14="http://schemas.microsoft.com/office/powerpoint/2010/main" val="238695962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defTabSz="461129">
              <a:defRPr/>
            </a:pPr>
            <a:fld id="{539BAA96-0D50-4A49-9A5E-C49B3DD848C8}" type="slidenum">
              <a:rPr kumimoji="1" lang="ja-JP" altLang="en-US">
                <a:solidFill>
                  <a:prstClr val="black"/>
                </a:solidFill>
                <a:latin typeface="游ゴシック" panose="020F0502020204030204"/>
                <a:ea typeface="游ゴシック" panose="020B0400000000000000" pitchFamily="50" charset="-128"/>
              </a:rPr>
              <a:pPr defTabSz="461129">
                <a:defRPr/>
              </a:pPr>
              <a:t>54</a:t>
            </a:fld>
            <a:endParaRPr kumimoji="1" lang="ja-JP" altLang="en-US" dirty="0">
              <a:solidFill>
                <a:prstClr val="black"/>
              </a:solidFill>
              <a:latin typeface="游ゴシック" panose="020F0502020204030204"/>
              <a:ea typeface="游ゴシック" panose="020B0400000000000000" pitchFamily="50" charset="-128"/>
            </a:endParaRPr>
          </a:p>
        </p:txBody>
      </p:sp>
    </p:spTree>
    <p:extLst>
      <p:ext uri="{BB962C8B-B14F-4D97-AF65-F5344CB8AC3E}">
        <p14:creationId xmlns:p14="http://schemas.microsoft.com/office/powerpoint/2010/main" val="208527651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pPr defTabSz="457046">
              <a:defRPr/>
            </a:pPr>
            <a:fld id="{67AE9E58-E5B9-4E57-80C2-ECCF39F3F7BD}" type="slidenum">
              <a:rPr kumimoji="1" lang="ja-JP" altLang="en-US">
                <a:solidFill>
                  <a:prstClr val="black"/>
                </a:solidFill>
                <a:latin typeface="游ゴシック" panose="020F0502020204030204"/>
                <a:ea typeface="游ゴシック" panose="020B0400000000000000" pitchFamily="50" charset="-128"/>
              </a:rPr>
              <a:pPr defTabSz="457046">
                <a:defRPr/>
              </a:pPr>
              <a:t>55</a:t>
            </a:fld>
            <a:endParaRPr kumimoji="1" lang="ja-JP" altLang="en-US">
              <a:solidFill>
                <a:prstClr val="black"/>
              </a:solidFill>
              <a:latin typeface="游ゴシック" panose="020F0502020204030204"/>
              <a:ea typeface="游ゴシック" panose="020B0400000000000000" pitchFamily="50" charset="-128"/>
            </a:endParaRPr>
          </a:p>
        </p:txBody>
      </p:sp>
    </p:spTree>
    <p:extLst>
      <p:ext uri="{BB962C8B-B14F-4D97-AF65-F5344CB8AC3E}">
        <p14:creationId xmlns:p14="http://schemas.microsoft.com/office/powerpoint/2010/main" val="1706530313"/>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defTabSz="461129">
              <a:defRPr/>
            </a:pPr>
            <a:fld id="{539BAA96-0D50-4A49-9A5E-C49B3DD848C8}" type="slidenum">
              <a:rPr kumimoji="1" lang="ja-JP" altLang="en-US">
                <a:solidFill>
                  <a:prstClr val="black"/>
                </a:solidFill>
                <a:latin typeface="游ゴシック" panose="020F0502020204030204"/>
                <a:ea typeface="游ゴシック" panose="020B0400000000000000" pitchFamily="50" charset="-128"/>
              </a:rPr>
              <a:pPr defTabSz="461129">
                <a:defRPr/>
              </a:pPr>
              <a:t>56</a:t>
            </a:fld>
            <a:endParaRPr kumimoji="1" lang="ja-JP" altLang="en-US" dirty="0">
              <a:solidFill>
                <a:prstClr val="black"/>
              </a:solidFill>
              <a:latin typeface="游ゴシック" panose="020F0502020204030204"/>
              <a:ea typeface="游ゴシック" panose="020B0400000000000000" pitchFamily="50" charset="-128"/>
            </a:endParaRPr>
          </a:p>
        </p:txBody>
      </p:sp>
    </p:spTree>
    <p:extLst>
      <p:ext uri="{BB962C8B-B14F-4D97-AF65-F5344CB8AC3E}">
        <p14:creationId xmlns:p14="http://schemas.microsoft.com/office/powerpoint/2010/main" val="3012012226"/>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pPr defTabSz="457046">
              <a:defRPr/>
            </a:pPr>
            <a:fld id="{67AE9E58-E5B9-4E57-80C2-ECCF39F3F7BD}" type="slidenum">
              <a:rPr kumimoji="1" lang="ja-JP" altLang="en-US">
                <a:solidFill>
                  <a:prstClr val="black"/>
                </a:solidFill>
                <a:latin typeface="游ゴシック" panose="020F0502020204030204"/>
                <a:ea typeface="游ゴシック" panose="020B0400000000000000" pitchFamily="50" charset="-128"/>
              </a:rPr>
              <a:pPr defTabSz="457046">
                <a:defRPr/>
              </a:pPr>
              <a:t>57</a:t>
            </a:fld>
            <a:endParaRPr kumimoji="1" lang="ja-JP" altLang="en-US">
              <a:solidFill>
                <a:prstClr val="black"/>
              </a:solidFill>
              <a:latin typeface="游ゴシック" panose="020F0502020204030204"/>
              <a:ea typeface="游ゴシック" panose="020B0400000000000000" pitchFamily="50" charset="-128"/>
            </a:endParaRPr>
          </a:p>
        </p:txBody>
      </p:sp>
    </p:spTree>
    <p:extLst>
      <p:ext uri="{BB962C8B-B14F-4D97-AF65-F5344CB8AC3E}">
        <p14:creationId xmlns:p14="http://schemas.microsoft.com/office/powerpoint/2010/main" val="1803147405"/>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defTabSz="461129">
              <a:defRPr/>
            </a:pPr>
            <a:fld id="{539BAA96-0D50-4A49-9A5E-C49B3DD848C8}" type="slidenum">
              <a:rPr kumimoji="1" lang="ja-JP" altLang="en-US">
                <a:solidFill>
                  <a:prstClr val="black"/>
                </a:solidFill>
                <a:latin typeface="游ゴシック" panose="020F0502020204030204"/>
                <a:ea typeface="游ゴシック" panose="020B0400000000000000" pitchFamily="50" charset="-128"/>
              </a:rPr>
              <a:pPr defTabSz="461129">
                <a:defRPr/>
              </a:pPr>
              <a:t>58</a:t>
            </a:fld>
            <a:endParaRPr kumimoji="1" lang="ja-JP" altLang="en-US" dirty="0">
              <a:solidFill>
                <a:prstClr val="black"/>
              </a:solidFill>
              <a:latin typeface="游ゴシック" panose="020F0502020204030204"/>
              <a:ea typeface="游ゴシック" panose="020B0400000000000000" pitchFamily="50" charset="-128"/>
            </a:endParaRPr>
          </a:p>
        </p:txBody>
      </p:sp>
    </p:spTree>
    <p:extLst>
      <p:ext uri="{BB962C8B-B14F-4D97-AF65-F5344CB8AC3E}">
        <p14:creationId xmlns:p14="http://schemas.microsoft.com/office/powerpoint/2010/main" val="3787051016"/>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pPr defTabSz="457046">
              <a:defRPr/>
            </a:pPr>
            <a:fld id="{67AE9E58-E5B9-4E57-80C2-ECCF39F3F7BD}" type="slidenum">
              <a:rPr kumimoji="1" lang="ja-JP" altLang="en-US">
                <a:solidFill>
                  <a:prstClr val="black"/>
                </a:solidFill>
                <a:latin typeface="游ゴシック" panose="020F0502020204030204"/>
                <a:ea typeface="游ゴシック" panose="020B0400000000000000" pitchFamily="50" charset="-128"/>
              </a:rPr>
              <a:pPr defTabSz="457046">
                <a:defRPr/>
              </a:pPr>
              <a:t>59</a:t>
            </a:fld>
            <a:endParaRPr kumimoji="1" lang="ja-JP" altLang="en-US">
              <a:solidFill>
                <a:prstClr val="black"/>
              </a:solidFill>
              <a:latin typeface="游ゴシック" panose="020F0502020204030204"/>
              <a:ea typeface="游ゴシック" panose="020B0400000000000000" pitchFamily="50" charset="-128"/>
            </a:endParaRPr>
          </a:p>
        </p:txBody>
      </p:sp>
    </p:spTree>
    <p:extLst>
      <p:ext uri="{BB962C8B-B14F-4D97-AF65-F5344CB8AC3E}">
        <p14:creationId xmlns:p14="http://schemas.microsoft.com/office/powerpoint/2010/main" val="226735640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pPr defTabSz="457046">
              <a:defRPr/>
            </a:pPr>
            <a:fld id="{67AE9E58-E5B9-4E57-80C2-ECCF39F3F7BD}" type="slidenum">
              <a:rPr kumimoji="1" lang="ja-JP" altLang="en-US">
                <a:solidFill>
                  <a:prstClr val="black"/>
                </a:solidFill>
                <a:latin typeface="游ゴシック" panose="020F0502020204030204"/>
                <a:ea typeface="游ゴシック" panose="020B0400000000000000" pitchFamily="50" charset="-128"/>
              </a:rPr>
              <a:pPr defTabSz="457046">
                <a:defRPr/>
              </a:pPr>
              <a:t>13</a:t>
            </a:fld>
            <a:endParaRPr kumimoji="1" lang="ja-JP" altLang="en-US">
              <a:solidFill>
                <a:prstClr val="black"/>
              </a:solidFill>
              <a:latin typeface="游ゴシック" panose="020F0502020204030204"/>
              <a:ea typeface="游ゴシック" panose="020B0400000000000000" pitchFamily="50" charset="-128"/>
            </a:endParaRPr>
          </a:p>
        </p:txBody>
      </p:sp>
    </p:spTree>
    <p:extLst>
      <p:ext uri="{BB962C8B-B14F-4D97-AF65-F5344CB8AC3E}">
        <p14:creationId xmlns:p14="http://schemas.microsoft.com/office/powerpoint/2010/main" val="790969361"/>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defTabSz="461129">
              <a:defRPr/>
            </a:pPr>
            <a:fld id="{539BAA96-0D50-4A49-9A5E-C49B3DD848C8}" type="slidenum">
              <a:rPr kumimoji="1" lang="ja-JP" altLang="en-US">
                <a:solidFill>
                  <a:prstClr val="black"/>
                </a:solidFill>
                <a:latin typeface="游ゴシック" panose="020F0502020204030204"/>
                <a:ea typeface="游ゴシック" panose="020B0400000000000000" pitchFamily="50" charset="-128"/>
              </a:rPr>
              <a:pPr defTabSz="461129">
                <a:defRPr/>
              </a:pPr>
              <a:t>62</a:t>
            </a:fld>
            <a:endParaRPr kumimoji="1" lang="ja-JP" altLang="en-US" dirty="0">
              <a:solidFill>
                <a:prstClr val="black"/>
              </a:solidFill>
              <a:latin typeface="游ゴシック" panose="020F0502020204030204"/>
              <a:ea typeface="游ゴシック" panose="020B0400000000000000" pitchFamily="50" charset="-128"/>
            </a:endParaRPr>
          </a:p>
        </p:txBody>
      </p:sp>
    </p:spTree>
    <p:extLst>
      <p:ext uri="{BB962C8B-B14F-4D97-AF65-F5344CB8AC3E}">
        <p14:creationId xmlns:p14="http://schemas.microsoft.com/office/powerpoint/2010/main" val="798224348"/>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defTabSz="461129">
              <a:defRPr/>
            </a:pPr>
            <a:fld id="{539BAA96-0D50-4A49-9A5E-C49B3DD848C8}" type="slidenum">
              <a:rPr kumimoji="1" lang="ja-JP" altLang="en-US">
                <a:solidFill>
                  <a:prstClr val="black"/>
                </a:solidFill>
                <a:latin typeface="游ゴシック" panose="020F0502020204030204"/>
                <a:ea typeface="游ゴシック" panose="020B0400000000000000" pitchFamily="50" charset="-128"/>
              </a:rPr>
              <a:pPr defTabSz="461129">
                <a:defRPr/>
              </a:pPr>
              <a:t>63</a:t>
            </a:fld>
            <a:endParaRPr kumimoji="1" lang="ja-JP" altLang="en-US" dirty="0">
              <a:solidFill>
                <a:prstClr val="black"/>
              </a:solidFill>
              <a:latin typeface="游ゴシック" panose="020F0502020204030204"/>
              <a:ea typeface="游ゴシック" panose="020B0400000000000000" pitchFamily="50" charset="-128"/>
            </a:endParaRPr>
          </a:p>
        </p:txBody>
      </p:sp>
    </p:spTree>
    <p:extLst>
      <p:ext uri="{BB962C8B-B14F-4D97-AF65-F5344CB8AC3E}">
        <p14:creationId xmlns:p14="http://schemas.microsoft.com/office/powerpoint/2010/main" val="114639967"/>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defTabSz="461129">
              <a:defRPr/>
            </a:pPr>
            <a:fld id="{539BAA96-0D50-4A49-9A5E-C49B3DD848C8}" type="slidenum">
              <a:rPr kumimoji="1" lang="ja-JP" altLang="en-US">
                <a:solidFill>
                  <a:prstClr val="black"/>
                </a:solidFill>
                <a:latin typeface="游ゴシック" panose="020F0502020204030204"/>
                <a:ea typeface="游ゴシック" panose="020B0400000000000000" pitchFamily="50" charset="-128"/>
              </a:rPr>
              <a:pPr defTabSz="461129">
                <a:defRPr/>
              </a:pPr>
              <a:t>64</a:t>
            </a:fld>
            <a:endParaRPr kumimoji="1" lang="ja-JP" altLang="en-US" dirty="0">
              <a:solidFill>
                <a:prstClr val="black"/>
              </a:solidFill>
              <a:latin typeface="游ゴシック" panose="020F0502020204030204"/>
              <a:ea typeface="游ゴシック" panose="020B0400000000000000" pitchFamily="50" charset="-128"/>
            </a:endParaRPr>
          </a:p>
        </p:txBody>
      </p:sp>
    </p:spTree>
    <p:extLst>
      <p:ext uri="{BB962C8B-B14F-4D97-AF65-F5344CB8AC3E}">
        <p14:creationId xmlns:p14="http://schemas.microsoft.com/office/powerpoint/2010/main" val="3019604370"/>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defTabSz="461129">
              <a:defRPr/>
            </a:pPr>
            <a:fld id="{539BAA96-0D50-4A49-9A5E-C49B3DD848C8}" type="slidenum">
              <a:rPr kumimoji="1" lang="ja-JP" altLang="en-US">
                <a:solidFill>
                  <a:prstClr val="black"/>
                </a:solidFill>
                <a:latin typeface="游ゴシック" panose="020F0502020204030204"/>
                <a:ea typeface="游ゴシック" panose="020B0400000000000000" pitchFamily="50" charset="-128"/>
              </a:rPr>
              <a:pPr defTabSz="461129">
                <a:defRPr/>
              </a:pPr>
              <a:t>65</a:t>
            </a:fld>
            <a:endParaRPr kumimoji="1" lang="ja-JP" altLang="en-US" dirty="0">
              <a:solidFill>
                <a:prstClr val="black"/>
              </a:solidFill>
              <a:latin typeface="游ゴシック" panose="020F0502020204030204"/>
              <a:ea typeface="游ゴシック" panose="020B0400000000000000" pitchFamily="50" charset="-128"/>
            </a:endParaRPr>
          </a:p>
        </p:txBody>
      </p:sp>
    </p:spTree>
    <p:extLst>
      <p:ext uri="{BB962C8B-B14F-4D97-AF65-F5344CB8AC3E}">
        <p14:creationId xmlns:p14="http://schemas.microsoft.com/office/powerpoint/2010/main" val="1160460582"/>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defTabSz="461129">
              <a:defRPr/>
            </a:pPr>
            <a:fld id="{539BAA96-0D50-4A49-9A5E-C49B3DD848C8}" type="slidenum">
              <a:rPr kumimoji="1" lang="ja-JP" altLang="en-US">
                <a:solidFill>
                  <a:prstClr val="black"/>
                </a:solidFill>
                <a:latin typeface="游ゴシック" panose="020F0502020204030204"/>
                <a:ea typeface="游ゴシック" panose="020B0400000000000000" pitchFamily="50" charset="-128"/>
              </a:rPr>
              <a:pPr defTabSz="461129">
                <a:defRPr/>
              </a:pPr>
              <a:t>66</a:t>
            </a:fld>
            <a:endParaRPr kumimoji="1" lang="ja-JP" altLang="en-US" dirty="0">
              <a:solidFill>
                <a:prstClr val="black"/>
              </a:solidFill>
              <a:latin typeface="游ゴシック" panose="020F0502020204030204"/>
              <a:ea typeface="游ゴシック" panose="020B0400000000000000" pitchFamily="50" charset="-128"/>
            </a:endParaRPr>
          </a:p>
        </p:txBody>
      </p:sp>
    </p:spTree>
    <p:extLst>
      <p:ext uri="{BB962C8B-B14F-4D97-AF65-F5344CB8AC3E}">
        <p14:creationId xmlns:p14="http://schemas.microsoft.com/office/powerpoint/2010/main" val="1105520120"/>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defTabSz="461129">
              <a:defRPr/>
            </a:pPr>
            <a:fld id="{539BAA96-0D50-4A49-9A5E-C49B3DD848C8}" type="slidenum">
              <a:rPr kumimoji="1" lang="ja-JP" altLang="en-US">
                <a:solidFill>
                  <a:prstClr val="black"/>
                </a:solidFill>
                <a:latin typeface="游ゴシック" panose="020F0502020204030204"/>
                <a:ea typeface="游ゴシック" panose="020B0400000000000000" pitchFamily="50" charset="-128"/>
              </a:rPr>
              <a:pPr defTabSz="461129">
                <a:defRPr/>
              </a:pPr>
              <a:t>68</a:t>
            </a:fld>
            <a:endParaRPr kumimoji="1" lang="ja-JP" altLang="en-US" dirty="0">
              <a:solidFill>
                <a:prstClr val="black"/>
              </a:solidFill>
              <a:latin typeface="游ゴシック" panose="020F0502020204030204"/>
              <a:ea typeface="游ゴシック" panose="020B0400000000000000" pitchFamily="50" charset="-128"/>
            </a:endParaRPr>
          </a:p>
        </p:txBody>
      </p:sp>
    </p:spTree>
    <p:extLst>
      <p:ext uri="{BB962C8B-B14F-4D97-AF65-F5344CB8AC3E}">
        <p14:creationId xmlns:p14="http://schemas.microsoft.com/office/powerpoint/2010/main" val="2501984843"/>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defTabSz="461129">
              <a:defRPr/>
            </a:pPr>
            <a:fld id="{539BAA96-0D50-4A49-9A5E-C49B3DD848C8}" type="slidenum">
              <a:rPr kumimoji="1" lang="ja-JP" altLang="en-US">
                <a:solidFill>
                  <a:prstClr val="black"/>
                </a:solidFill>
                <a:latin typeface="游ゴシック" panose="020F0502020204030204"/>
                <a:ea typeface="游ゴシック" panose="020B0400000000000000" pitchFamily="50" charset="-128"/>
              </a:rPr>
              <a:pPr defTabSz="461129">
                <a:defRPr/>
              </a:pPr>
              <a:t>69</a:t>
            </a:fld>
            <a:endParaRPr kumimoji="1" lang="ja-JP" altLang="en-US" dirty="0">
              <a:solidFill>
                <a:prstClr val="black"/>
              </a:solidFill>
              <a:latin typeface="游ゴシック" panose="020F0502020204030204"/>
              <a:ea typeface="游ゴシック" panose="020B0400000000000000" pitchFamily="50" charset="-128"/>
            </a:endParaRPr>
          </a:p>
        </p:txBody>
      </p:sp>
    </p:spTree>
    <p:extLst>
      <p:ext uri="{BB962C8B-B14F-4D97-AF65-F5344CB8AC3E}">
        <p14:creationId xmlns:p14="http://schemas.microsoft.com/office/powerpoint/2010/main" val="475680839"/>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defTabSz="461129">
              <a:defRPr/>
            </a:pPr>
            <a:fld id="{539BAA96-0D50-4A49-9A5E-C49B3DD848C8}" type="slidenum">
              <a:rPr kumimoji="1" lang="ja-JP" altLang="en-US">
                <a:solidFill>
                  <a:prstClr val="black"/>
                </a:solidFill>
                <a:latin typeface="游ゴシック" panose="020F0502020204030204"/>
                <a:ea typeface="游ゴシック" panose="020B0400000000000000" pitchFamily="50" charset="-128"/>
              </a:rPr>
              <a:pPr defTabSz="461129">
                <a:defRPr/>
              </a:pPr>
              <a:t>70</a:t>
            </a:fld>
            <a:endParaRPr kumimoji="1" lang="ja-JP" altLang="en-US" dirty="0">
              <a:solidFill>
                <a:prstClr val="black"/>
              </a:solidFill>
              <a:latin typeface="游ゴシック" panose="020F0502020204030204"/>
              <a:ea typeface="游ゴシック" panose="020B0400000000000000" pitchFamily="50" charset="-128"/>
            </a:endParaRPr>
          </a:p>
        </p:txBody>
      </p:sp>
    </p:spTree>
    <p:extLst>
      <p:ext uri="{BB962C8B-B14F-4D97-AF65-F5344CB8AC3E}">
        <p14:creationId xmlns:p14="http://schemas.microsoft.com/office/powerpoint/2010/main" val="316112773"/>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defTabSz="461129">
              <a:defRPr/>
            </a:pPr>
            <a:fld id="{539BAA96-0D50-4A49-9A5E-C49B3DD848C8}" type="slidenum">
              <a:rPr kumimoji="1" lang="ja-JP" altLang="en-US">
                <a:solidFill>
                  <a:prstClr val="black"/>
                </a:solidFill>
                <a:latin typeface="游ゴシック" panose="020F0502020204030204"/>
                <a:ea typeface="游ゴシック" panose="020B0400000000000000" pitchFamily="50" charset="-128"/>
              </a:rPr>
              <a:pPr defTabSz="461129">
                <a:defRPr/>
              </a:pPr>
              <a:t>71</a:t>
            </a:fld>
            <a:endParaRPr kumimoji="1" lang="ja-JP" altLang="en-US" dirty="0">
              <a:solidFill>
                <a:prstClr val="black"/>
              </a:solidFill>
              <a:latin typeface="游ゴシック" panose="020F0502020204030204"/>
              <a:ea typeface="游ゴシック" panose="020B0400000000000000" pitchFamily="50" charset="-128"/>
            </a:endParaRPr>
          </a:p>
        </p:txBody>
      </p:sp>
    </p:spTree>
    <p:extLst>
      <p:ext uri="{BB962C8B-B14F-4D97-AF65-F5344CB8AC3E}">
        <p14:creationId xmlns:p14="http://schemas.microsoft.com/office/powerpoint/2010/main" val="3924302741"/>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defTabSz="461129">
              <a:defRPr/>
            </a:pPr>
            <a:fld id="{539BAA96-0D50-4A49-9A5E-C49B3DD848C8}" type="slidenum">
              <a:rPr kumimoji="1" lang="ja-JP" altLang="en-US">
                <a:solidFill>
                  <a:prstClr val="black"/>
                </a:solidFill>
                <a:latin typeface="游ゴシック" panose="020F0502020204030204"/>
                <a:ea typeface="游ゴシック" panose="020B0400000000000000" pitchFamily="50" charset="-128"/>
              </a:rPr>
              <a:pPr defTabSz="461129">
                <a:defRPr/>
              </a:pPr>
              <a:t>72</a:t>
            </a:fld>
            <a:endParaRPr kumimoji="1" lang="ja-JP" altLang="en-US" dirty="0">
              <a:solidFill>
                <a:prstClr val="black"/>
              </a:solidFill>
              <a:latin typeface="游ゴシック" panose="020F0502020204030204"/>
              <a:ea typeface="游ゴシック" panose="020B0400000000000000" pitchFamily="50" charset="-128"/>
            </a:endParaRPr>
          </a:p>
        </p:txBody>
      </p:sp>
    </p:spTree>
    <p:extLst>
      <p:ext uri="{BB962C8B-B14F-4D97-AF65-F5344CB8AC3E}">
        <p14:creationId xmlns:p14="http://schemas.microsoft.com/office/powerpoint/2010/main" val="23876435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defTabSz="461129">
              <a:defRPr/>
            </a:pPr>
            <a:fld id="{539BAA96-0D50-4A49-9A5E-C49B3DD848C8}" type="slidenum">
              <a:rPr kumimoji="1" lang="ja-JP" altLang="en-US">
                <a:solidFill>
                  <a:prstClr val="black"/>
                </a:solidFill>
                <a:latin typeface="游ゴシック" panose="020F0502020204030204"/>
                <a:ea typeface="游ゴシック" panose="020B0400000000000000" pitchFamily="50" charset="-128"/>
              </a:rPr>
              <a:pPr defTabSz="461129">
                <a:defRPr/>
              </a:pPr>
              <a:t>16</a:t>
            </a:fld>
            <a:endParaRPr kumimoji="1" lang="ja-JP" altLang="en-US" dirty="0">
              <a:solidFill>
                <a:prstClr val="black"/>
              </a:solidFill>
              <a:latin typeface="游ゴシック" panose="020F0502020204030204"/>
              <a:ea typeface="游ゴシック" panose="020B0400000000000000" pitchFamily="50" charset="-128"/>
            </a:endParaRPr>
          </a:p>
        </p:txBody>
      </p:sp>
    </p:spTree>
    <p:extLst>
      <p:ext uri="{BB962C8B-B14F-4D97-AF65-F5344CB8AC3E}">
        <p14:creationId xmlns:p14="http://schemas.microsoft.com/office/powerpoint/2010/main" val="1815505873"/>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defTabSz="461129">
              <a:defRPr/>
            </a:pPr>
            <a:fld id="{539BAA96-0D50-4A49-9A5E-C49B3DD848C8}" type="slidenum">
              <a:rPr kumimoji="1" lang="ja-JP" altLang="en-US">
                <a:solidFill>
                  <a:prstClr val="black"/>
                </a:solidFill>
                <a:latin typeface="游ゴシック" panose="020F0502020204030204"/>
                <a:ea typeface="游ゴシック" panose="020B0400000000000000" pitchFamily="50" charset="-128"/>
              </a:rPr>
              <a:pPr defTabSz="461129">
                <a:defRPr/>
              </a:pPr>
              <a:t>73</a:t>
            </a:fld>
            <a:endParaRPr kumimoji="1" lang="ja-JP" altLang="en-US" dirty="0">
              <a:solidFill>
                <a:prstClr val="black"/>
              </a:solidFill>
              <a:latin typeface="游ゴシック" panose="020F0502020204030204"/>
              <a:ea typeface="游ゴシック" panose="020B0400000000000000" pitchFamily="50" charset="-128"/>
            </a:endParaRPr>
          </a:p>
        </p:txBody>
      </p:sp>
    </p:spTree>
    <p:extLst>
      <p:ext uri="{BB962C8B-B14F-4D97-AF65-F5344CB8AC3E}">
        <p14:creationId xmlns:p14="http://schemas.microsoft.com/office/powerpoint/2010/main" val="800029656"/>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defTabSz="461129">
              <a:defRPr/>
            </a:pPr>
            <a:fld id="{539BAA96-0D50-4A49-9A5E-C49B3DD848C8}" type="slidenum">
              <a:rPr kumimoji="1" lang="ja-JP" altLang="en-US">
                <a:solidFill>
                  <a:prstClr val="black"/>
                </a:solidFill>
                <a:latin typeface="游ゴシック" panose="020F0502020204030204"/>
                <a:ea typeface="游ゴシック" panose="020B0400000000000000" pitchFamily="50" charset="-128"/>
              </a:rPr>
              <a:pPr defTabSz="461129">
                <a:defRPr/>
              </a:pPr>
              <a:t>74</a:t>
            </a:fld>
            <a:endParaRPr kumimoji="1" lang="ja-JP" altLang="en-US" dirty="0">
              <a:solidFill>
                <a:prstClr val="black"/>
              </a:solidFill>
              <a:latin typeface="游ゴシック" panose="020F0502020204030204"/>
              <a:ea typeface="游ゴシック" panose="020B0400000000000000" pitchFamily="50" charset="-128"/>
            </a:endParaRPr>
          </a:p>
        </p:txBody>
      </p:sp>
    </p:spTree>
    <p:extLst>
      <p:ext uri="{BB962C8B-B14F-4D97-AF65-F5344CB8AC3E}">
        <p14:creationId xmlns:p14="http://schemas.microsoft.com/office/powerpoint/2010/main" val="1151232658"/>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defTabSz="461129">
              <a:defRPr/>
            </a:pPr>
            <a:fld id="{539BAA96-0D50-4A49-9A5E-C49B3DD848C8}" type="slidenum">
              <a:rPr kumimoji="1" lang="ja-JP" altLang="en-US">
                <a:solidFill>
                  <a:prstClr val="black"/>
                </a:solidFill>
                <a:latin typeface="游ゴシック" panose="020F0502020204030204"/>
                <a:ea typeface="游ゴシック" panose="020B0400000000000000" pitchFamily="50" charset="-128"/>
              </a:rPr>
              <a:pPr defTabSz="461129">
                <a:defRPr/>
              </a:pPr>
              <a:t>75</a:t>
            </a:fld>
            <a:endParaRPr kumimoji="1" lang="ja-JP" altLang="en-US" dirty="0">
              <a:solidFill>
                <a:prstClr val="black"/>
              </a:solidFill>
              <a:latin typeface="游ゴシック" panose="020F0502020204030204"/>
              <a:ea typeface="游ゴシック" panose="020B0400000000000000" pitchFamily="50" charset="-128"/>
            </a:endParaRPr>
          </a:p>
        </p:txBody>
      </p:sp>
    </p:spTree>
    <p:extLst>
      <p:ext uri="{BB962C8B-B14F-4D97-AF65-F5344CB8AC3E}">
        <p14:creationId xmlns:p14="http://schemas.microsoft.com/office/powerpoint/2010/main" val="3921317034"/>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defTabSz="461129">
              <a:defRPr/>
            </a:pPr>
            <a:fld id="{539BAA96-0D50-4A49-9A5E-C49B3DD848C8}" type="slidenum">
              <a:rPr kumimoji="1" lang="ja-JP" altLang="en-US">
                <a:solidFill>
                  <a:prstClr val="black"/>
                </a:solidFill>
                <a:latin typeface="游ゴシック" panose="020F0502020204030204"/>
                <a:ea typeface="游ゴシック" panose="020B0400000000000000" pitchFamily="50" charset="-128"/>
              </a:rPr>
              <a:pPr defTabSz="461129">
                <a:defRPr/>
              </a:pPr>
              <a:t>76</a:t>
            </a:fld>
            <a:endParaRPr kumimoji="1" lang="ja-JP" altLang="en-US" dirty="0">
              <a:solidFill>
                <a:prstClr val="black"/>
              </a:solidFill>
              <a:latin typeface="游ゴシック" panose="020F0502020204030204"/>
              <a:ea typeface="游ゴシック" panose="020B0400000000000000" pitchFamily="50" charset="-128"/>
            </a:endParaRPr>
          </a:p>
        </p:txBody>
      </p:sp>
    </p:spTree>
    <p:extLst>
      <p:ext uri="{BB962C8B-B14F-4D97-AF65-F5344CB8AC3E}">
        <p14:creationId xmlns:p14="http://schemas.microsoft.com/office/powerpoint/2010/main" val="320337323"/>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defTabSz="461129">
              <a:defRPr/>
            </a:pPr>
            <a:fld id="{539BAA96-0D50-4A49-9A5E-C49B3DD848C8}" type="slidenum">
              <a:rPr kumimoji="1" lang="ja-JP" altLang="en-US">
                <a:solidFill>
                  <a:prstClr val="black"/>
                </a:solidFill>
                <a:latin typeface="游ゴシック" panose="020F0502020204030204"/>
                <a:ea typeface="游ゴシック" panose="020B0400000000000000" pitchFamily="50" charset="-128"/>
              </a:rPr>
              <a:pPr defTabSz="461129">
                <a:defRPr/>
              </a:pPr>
              <a:t>78</a:t>
            </a:fld>
            <a:endParaRPr kumimoji="1" lang="ja-JP" altLang="en-US" dirty="0">
              <a:solidFill>
                <a:prstClr val="black"/>
              </a:solidFill>
              <a:latin typeface="游ゴシック" panose="020F0502020204030204"/>
              <a:ea typeface="游ゴシック" panose="020B0400000000000000" pitchFamily="50" charset="-128"/>
            </a:endParaRPr>
          </a:p>
        </p:txBody>
      </p:sp>
    </p:spTree>
    <p:extLst>
      <p:ext uri="{BB962C8B-B14F-4D97-AF65-F5344CB8AC3E}">
        <p14:creationId xmlns:p14="http://schemas.microsoft.com/office/powerpoint/2010/main" val="851816986"/>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defTabSz="461129">
              <a:defRPr/>
            </a:pPr>
            <a:fld id="{539BAA96-0D50-4A49-9A5E-C49B3DD848C8}" type="slidenum">
              <a:rPr kumimoji="1" lang="ja-JP" altLang="en-US">
                <a:solidFill>
                  <a:prstClr val="black"/>
                </a:solidFill>
                <a:latin typeface="游ゴシック" panose="020F0502020204030204"/>
                <a:ea typeface="游ゴシック" panose="020B0400000000000000" pitchFamily="50" charset="-128"/>
              </a:rPr>
              <a:pPr defTabSz="461129">
                <a:defRPr/>
              </a:pPr>
              <a:t>79</a:t>
            </a:fld>
            <a:endParaRPr kumimoji="1" lang="ja-JP" altLang="en-US" dirty="0">
              <a:solidFill>
                <a:prstClr val="black"/>
              </a:solidFill>
              <a:latin typeface="游ゴシック" panose="020F0502020204030204"/>
              <a:ea typeface="游ゴシック" panose="020B0400000000000000" pitchFamily="50" charset="-128"/>
            </a:endParaRPr>
          </a:p>
        </p:txBody>
      </p:sp>
    </p:spTree>
    <p:extLst>
      <p:ext uri="{BB962C8B-B14F-4D97-AF65-F5344CB8AC3E}">
        <p14:creationId xmlns:p14="http://schemas.microsoft.com/office/powerpoint/2010/main" val="731148835"/>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defTabSz="461129">
              <a:defRPr/>
            </a:pPr>
            <a:fld id="{539BAA96-0D50-4A49-9A5E-C49B3DD848C8}" type="slidenum">
              <a:rPr kumimoji="1" lang="ja-JP" altLang="en-US">
                <a:solidFill>
                  <a:prstClr val="black"/>
                </a:solidFill>
                <a:latin typeface="游ゴシック" panose="020F0502020204030204"/>
                <a:ea typeface="游ゴシック" panose="020B0400000000000000" pitchFamily="50" charset="-128"/>
              </a:rPr>
              <a:pPr defTabSz="461129">
                <a:defRPr/>
              </a:pPr>
              <a:t>80</a:t>
            </a:fld>
            <a:endParaRPr kumimoji="1" lang="ja-JP" altLang="en-US" dirty="0">
              <a:solidFill>
                <a:prstClr val="black"/>
              </a:solidFill>
              <a:latin typeface="游ゴシック" panose="020F0502020204030204"/>
              <a:ea typeface="游ゴシック" panose="020B0400000000000000" pitchFamily="50" charset="-128"/>
            </a:endParaRPr>
          </a:p>
        </p:txBody>
      </p:sp>
    </p:spTree>
    <p:extLst>
      <p:ext uri="{BB962C8B-B14F-4D97-AF65-F5344CB8AC3E}">
        <p14:creationId xmlns:p14="http://schemas.microsoft.com/office/powerpoint/2010/main" val="118898320"/>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defTabSz="461129">
              <a:defRPr/>
            </a:pPr>
            <a:fld id="{539BAA96-0D50-4A49-9A5E-C49B3DD848C8}" type="slidenum">
              <a:rPr kumimoji="1" lang="ja-JP" altLang="en-US">
                <a:solidFill>
                  <a:prstClr val="black"/>
                </a:solidFill>
                <a:latin typeface="游ゴシック" panose="020F0502020204030204"/>
                <a:ea typeface="游ゴシック" panose="020B0400000000000000" pitchFamily="50" charset="-128"/>
              </a:rPr>
              <a:pPr defTabSz="461129">
                <a:defRPr/>
              </a:pPr>
              <a:t>81</a:t>
            </a:fld>
            <a:endParaRPr kumimoji="1" lang="ja-JP" altLang="en-US" dirty="0">
              <a:solidFill>
                <a:prstClr val="black"/>
              </a:solidFill>
              <a:latin typeface="游ゴシック" panose="020F0502020204030204"/>
              <a:ea typeface="游ゴシック" panose="020B0400000000000000" pitchFamily="50" charset="-128"/>
            </a:endParaRPr>
          </a:p>
        </p:txBody>
      </p:sp>
    </p:spTree>
    <p:extLst>
      <p:ext uri="{BB962C8B-B14F-4D97-AF65-F5344CB8AC3E}">
        <p14:creationId xmlns:p14="http://schemas.microsoft.com/office/powerpoint/2010/main" val="3270324165"/>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defTabSz="461129">
              <a:defRPr/>
            </a:pPr>
            <a:fld id="{539BAA96-0D50-4A49-9A5E-C49B3DD848C8}" type="slidenum">
              <a:rPr kumimoji="1" lang="ja-JP" altLang="en-US">
                <a:solidFill>
                  <a:prstClr val="black"/>
                </a:solidFill>
                <a:latin typeface="游ゴシック" panose="020F0502020204030204"/>
                <a:ea typeface="游ゴシック" panose="020B0400000000000000" pitchFamily="50" charset="-128"/>
              </a:rPr>
              <a:pPr defTabSz="461129">
                <a:defRPr/>
              </a:pPr>
              <a:t>82</a:t>
            </a:fld>
            <a:endParaRPr kumimoji="1" lang="ja-JP" altLang="en-US" dirty="0">
              <a:solidFill>
                <a:prstClr val="black"/>
              </a:solidFill>
              <a:latin typeface="游ゴシック" panose="020F0502020204030204"/>
              <a:ea typeface="游ゴシック" panose="020B0400000000000000" pitchFamily="50" charset="-128"/>
            </a:endParaRPr>
          </a:p>
        </p:txBody>
      </p:sp>
    </p:spTree>
    <p:extLst>
      <p:ext uri="{BB962C8B-B14F-4D97-AF65-F5344CB8AC3E}">
        <p14:creationId xmlns:p14="http://schemas.microsoft.com/office/powerpoint/2010/main" val="338648791"/>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defTabSz="461129">
              <a:defRPr/>
            </a:pPr>
            <a:fld id="{539BAA96-0D50-4A49-9A5E-C49B3DD848C8}" type="slidenum">
              <a:rPr kumimoji="1" lang="ja-JP" altLang="en-US">
                <a:solidFill>
                  <a:prstClr val="black"/>
                </a:solidFill>
                <a:latin typeface="游ゴシック" panose="020F0502020204030204"/>
                <a:ea typeface="游ゴシック" panose="020B0400000000000000" pitchFamily="50" charset="-128"/>
              </a:rPr>
              <a:pPr defTabSz="461129">
                <a:defRPr/>
              </a:pPr>
              <a:t>83</a:t>
            </a:fld>
            <a:endParaRPr kumimoji="1" lang="ja-JP" altLang="en-US" dirty="0">
              <a:solidFill>
                <a:prstClr val="black"/>
              </a:solidFill>
              <a:latin typeface="游ゴシック" panose="020F0502020204030204"/>
              <a:ea typeface="游ゴシック" panose="020B0400000000000000" pitchFamily="50" charset="-128"/>
            </a:endParaRPr>
          </a:p>
        </p:txBody>
      </p:sp>
    </p:spTree>
    <p:extLst>
      <p:ext uri="{BB962C8B-B14F-4D97-AF65-F5344CB8AC3E}">
        <p14:creationId xmlns:p14="http://schemas.microsoft.com/office/powerpoint/2010/main" val="19130803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pPr defTabSz="457046">
              <a:defRPr/>
            </a:pPr>
            <a:fld id="{67AE9E58-E5B9-4E57-80C2-ECCF39F3F7BD}" type="slidenum">
              <a:rPr kumimoji="1" lang="ja-JP" altLang="en-US">
                <a:solidFill>
                  <a:prstClr val="black"/>
                </a:solidFill>
                <a:latin typeface="游ゴシック" panose="020F0502020204030204"/>
                <a:ea typeface="游ゴシック" panose="020B0400000000000000" pitchFamily="50" charset="-128"/>
              </a:rPr>
              <a:pPr defTabSz="457046">
                <a:defRPr/>
              </a:pPr>
              <a:t>17</a:t>
            </a:fld>
            <a:endParaRPr kumimoji="1" lang="ja-JP" altLang="en-US">
              <a:solidFill>
                <a:prstClr val="black"/>
              </a:solidFill>
              <a:latin typeface="游ゴシック" panose="020F0502020204030204"/>
              <a:ea typeface="游ゴシック" panose="020B0400000000000000" pitchFamily="50" charset="-128"/>
            </a:endParaRPr>
          </a:p>
        </p:txBody>
      </p:sp>
    </p:spTree>
    <p:extLst>
      <p:ext uri="{BB962C8B-B14F-4D97-AF65-F5344CB8AC3E}">
        <p14:creationId xmlns:p14="http://schemas.microsoft.com/office/powerpoint/2010/main" val="107770665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defTabSz="461129">
              <a:defRPr/>
            </a:pPr>
            <a:fld id="{539BAA96-0D50-4A49-9A5E-C49B3DD848C8}" type="slidenum">
              <a:rPr kumimoji="1" lang="ja-JP" altLang="en-US">
                <a:solidFill>
                  <a:prstClr val="black"/>
                </a:solidFill>
                <a:latin typeface="游ゴシック" panose="020F0502020204030204"/>
                <a:ea typeface="游ゴシック" panose="020B0400000000000000" pitchFamily="50" charset="-128"/>
              </a:rPr>
              <a:pPr defTabSz="461129">
                <a:defRPr/>
              </a:pPr>
              <a:t>18</a:t>
            </a:fld>
            <a:endParaRPr kumimoji="1" lang="ja-JP" altLang="en-US" dirty="0">
              <a:solidFill>
                <a:prstClr val="black"/>
              </a:solidFill>
              <a:latin typeface="游ゴシック" panose="020F0502020204030204"/>
              <a:ea typeface="游ゴシック" panose="020B0400000000000000" pitchFamily="50" charset="-128"/>
            </a:endParaRPr>
          </a:p>
        </p:txBody>
      </p:sp>
    </p:spTree>
    <p:extLst>
      <p:ext uri="{BB962C8B-B14F-4D97-AF65-F5344CB8AC3E}">
        <p14:creationId xmlns:p14="http://schemas.microsoft.com/office/powerpoint/2010/main" val="61220404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pPr defTabSz="457046">
              <a:defRPr/>
            </a:pPr>
            <a:fld id="{67AE9E58-E5B9-4E57-80C2-ECCF39F3F7BD}" type="slidenum">
              <a:rPr kumimoji="1" lang="ja-JP" altLang="en-US">
                <a:solidFill>
                  <a:prstClr val="black"/>
                </a:solidFill>
                <a:latin typeface="游ゴシック" panose="020F0502020204030204"/>
                <a:ea typeface="游ゴシック" panose="020B0400000000000000" pitchFamily="50" charset="-128"/>
              </a:rPr>
              <a:pPr defTabSz="457046">
                <a:defRPr/>
              </a:pPr>
              <a:t>19</a:t>
            </a:fld>
            <a:endParaRPr kumimoji="1" lang="ja-JP" altLang="en-US" dirty="0">
              <a:solidFill>
                <a:prstClr val="black"/>
              </a:solidFill>
              <a:latin typeface="游ゴシック" panose="020F0502020204030204"/>
              <a:ea typeface="游ゴシック" panose="020B0400000000000000" pitchFamily="50" charset="-128"/>
            </a:endParaRPr>
          </a:p>
        </p:txBody>
      </p:sp>
    </p:spTree>
    <p:extLst>
      <p:ext uri="{BB962C8B-B14F-4D97-AF65-F5344CB8AC3E}">
        <p14:creationId xmlns:p14="http://schemas.microsoft.com/office/powerpoint/2010/main" val="101530124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defTabSz="461129">
              <a:defRPr/>
            </a:pPr>
            <a:fld id="{539BAA96-0D50-4A49-9A5E-C49B3DD848C8}" type="slidenum">
              <a:rPr kumimoji="1" lang="ja-JP" altLang="en-US">
                <a:solidFill>
                  <a:prstClr val="black"/>
                </a:solidFill>
                <a:latin typeface="游ゴシック" panose="020F0502020204030204"/>
                <a:ea typeface="游ゴシック" panose="020B0400000000000000" pitchFamily="50" charset="-128"/>
              </a:rPr>
              <a:pPr defTabSz="461129">
                <a:defRPr/>
              </a:pPr>
              <a:t>20</a:t>
            </a:fld>
            <a:endParaRPr kumimoji="1" lang="ja-JP" altLang="en-US" dirty="0">
              <a:solidFill>
                <a:prstClr val="black"/>
              </a:solidFill>
              <a:latin typeface="游ゴシック" panose="020F0502020204030204"/>
              <a:ea typeface="游ゴシック" panose="020B0400000000000000" pitchFamily="50" charset="-128"/>
            </a:endParaRPr>
          </a:p>
        </p:txBody>
      </p:sp>
    </p:spTree>
    <p:extLst>
      <p:ext uri="{BB962C8B-B14F-4D97-AF65-F5344CB8AC3E}">
        <p14:creationId xmlns:p14="http://schemas.microsoft.com/office/powerpoint/2010/main" val="281548074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756047" y="1178222"/>
            <a:ext cx="8568531" cy="2506427"/>
          </a:xfrm>
        </p:spPr>
        <p:txBody>
          <a:bodyPr anchor="b"/>
          <a:lstStyle>
            <a:lvl1pPr algn="ctr">
              <a:defRPr sz="6299"/>
            </a:lvl1pPr>
          </a:lstStyle>
          <a:p>
            <a:r>
              <a:rPr lang="ja-JP" altLang="en-US"/>
              <a:t>マスター タイトルの書式設定</a:t>
            </a:r>
            <a:endParaRPr lang="en-US" dirty="0"/>
          </a:p>
        </p:txBody>
      </p:sp>
      <p:sp>
        <p:nvSpPr>
          <p:cNvPr id="3" name="Subtitle 2"/>
          <p:cNvSpPr>
            <a:spLocks noGrp="1"/>
          </p:cNvSpPr>
          <p:nvPr>
            <p:ph type="subTitle" idx="1"/>
          </p:nvPr>
        </p:nvSpPr>
        <p:spPr>
          <a:xfrm>
            <a:off x="1260078" y="3781306"/>
            <a:ext cx="7560469" cy="1738167"/>
          </a:xfrm>
        </p:spPr>
        <p:txBody>
          <a:bodyPr/>
          <a:lstStyle>
            <a:lvl1pPr marL="0" indent="0" algn="ctr">
              <a:buNone/>
              <a:defRPr sz="2520"/>
            </a:lvl1pPr>
            <a:lvl2pPr marL="479969" indent="0" algn="ctr">
              <a:buNone/>
              <a:defRPr sz="2100"/>
            </a:lvl2pPr>
            <a:lvl3pPr marL="959937" indent="0" algn="ctr">
              <a:buNone/>
              <a:defRPr sz="1890"/>
            </a:lvl3pPr>
            <a:lvl4pPr marL="1439906" indent="0" algn="ctr">
              <a:buNone/>
              <a:defRPr sz="1680"/>
            </a:lvl4pPr>
            <a:lvl5pPr marL="1919874" indent="0" algn="ctr">
              <a:buNone/>
              <a:defRPr sz="1680"/>
            </a:lvl5pPr>
            <a:lvl6pPr marL="2399843" indent="0" algn="ctr">
              <a:buNone/>
              <a:defRPr sz="1680"/>
            </a:lvl6pPr>
            <a:lvl7pPr marL="2879811" indent="0" algn="ctr">
              <a:buNone/>
              <a:defRPr sz="1680"/>
            </a:lvl7pPr>
            <a:lvl8pPr marL="3359780" indent="0" algn="ctr">
              <a:buNone/>
              <a:defRPr sz="1680"/>
            </a:lvl8pPr>
            <a:lvl9pPr marL="3839748" indent="0" algn="ctr">
              <a:buNone/>
              <a:defRPr sz="168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3C81B59F-7F75-4697-BB00-F2AC2CA5FBD6}" type="datetime1">
              <a:rPr kumimoji="1" lang="ja-JP" altLang="en-US" smtClean="0"/>
              <a:t>2024/1/19</a:t>
            </a:fld>
            <a:endParaRPr kumimoji="1" lang="ja-JP" altLang="en-US" dirty="0"/>
          </a:p>
        </p:txBody>
      </p:sp>
      <p:sp>
        <p:nvSpPr>
          <p:cNvPr id="5" name="Footer Placeholder 4"/>
          <p:cNvSpPr>
            <a:spLocks noGrp="1"/>
          </p:cNvSpPr>
          <p:nvPr>
            <p:ph type="ftr" sz="quarter" idx="11"/>
          </p:nvPr>
        </p:nvSpPr>
        <p:spPr/>
        <p:txBody>
          <a:bodyPr/>
          <a:lstStyle/>
          <a:p>
            <a:endParaRPr kumimoji="1" lang="ja-JP" altLang="en-US" dirty="0"/>
          </a:p>
        </p:txBody>
      </p:sp>
      <p:sp>
        <p:nvSpPr>
          <p:cNvPr id="6" name="Slide Number Placeholder 5"/>
          <p:cNvSpPr>
            <a:spLocks noGrp="1"/>
          </p:cNvSpPr>
          <p:nvPr>
            <p:ph type="sldNum" sz="quarter" idx="12"/>
          </p:nvPr>
        </p:nvSpPr>
        <p:spPr/>
        <p:txBody>
          <a:bodyPr/>
          <a:lstStyle/>
          <a:p>
            <a:fld id="{4A29C0C3-80A2-4EDA-8DD4-D638D41F3C0E}" type="slidenum">
              <a:rPr kumimoji="1" lang="ja-JP" altLang="en-US" smtClean="0"/>
              <a:t>‹#›</a:t>
            </a:fld>
            <a:endParaRPr kumimoji="1" lang="ja-JP" altLang="en-US" dirty="0"/>
          </a:p>
        </p:txBody>
      </p:sp>
    </p:spTree>
    <p:extLst>
      <p:ext uri="{BB962C8B-B14F-4D97-AF65-F5344CB8AC3E}">
        <p14:creationId xmlns:p14="http://schemas.microsoft.com/office/powerpoint/2010/main" val="32324730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6A6444EF-1340-451F-8A59-3740333504E1}" type="datetime1">
              <a:rPr kumimoji="1" lang="ja-JP" altLang="en-US" smtClean="0"/>
              <a:t>2024/1/19</a:t>
            </a:fld>
            <a:endParaRPr kumimoji="1" lang="ja-JP" altLang="en-US" dirty="0"/>
          </a:p>
        </p:txBody>
      </p:sp>
      <p:sp>
        <p:nvSpPr>
          <p:cNvPr id="5" name="Footer Placeholder 4"/>
          <p:cNvSpPr>
            <a:spLocks noGrp="1"/>
          </p:cNvSpPr>
          <p:nvPr>
            <p:ph type="ftr" sz="quarter" idx="11"/>
          </p:nvPr>
        </p:nvSpPr>
        <p:spPr/>
        <p:txBody>
          <a:bodyPr/>
          <a:lstStyle/>
          <a:p>
            <a:endParaRPr kumimoji="1" lang="ja-JP" altLang="en-US" dirty="0"/>
          </a:p>
        </p:txBody>
      </p:sp>
      <p:sp>
        <p:nvSpPr>
          <p:cNvPr id="6" name="Slide Number Placeholder 5"/>
          <p:cNvSpPr>
            <a:spLocks noGrp="1"/>
          </p:cNvSpPr>
          <p:nvPr>
            <p:ph type="sldNum" sz="quarter" idx="12"/>
          </p:nvPr>
        </p:nvSpPr>
        <p:spPr/>
        <p:txBody>
          <a:bodyPr/>
          <a:lstStyle/>
          <a:p>
            <a:fld id="{4A29C0C3-80A2-4EDA-8DD4-D638D41F3C0E}" type="slidenum">
              <a:rPr kumimoji="1" lang="ja-JP" altLang="en-US" smtClean="0"/>
              <a:t>‹#›</a:t>
            </a:fld>
            <a:endParaRPr kumimoji="1" lang="ja-JP" altLang="en-US" dirty="0"/>
          </a:p>
        </p:txBody>
      </p:sp>
    </p:spTree>
    <p:extLst>
      <p:ext uri="{BB962C8B-B14F-4D97-AF65-F5344CB8AC3E}">
        <p14:creationId xmlns:p14="http://schemas.microsoft.com/office/powerpoint/2010/main" val="275466590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213948" y="383297"/>
            <a:ext cx="2173635" cy="6101085"/>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693044" y="383297"/>
            <a:ext cx="6394896" cy="6101085"/>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12F1C4B2-C0E1-49A4-BA26-836002B33F36}" type="datetime1">
              <a:rPr kumimoji="1" lang="ja-JP" altLang="en-US" smtClean="0"/>
              <a:t>2024/1/19</a:t>
            </a:fld>
            <a:endParaRPr kumimoji="1" lang="ja-JP" altLang="en-US" dirty="0"/>
          </a:p>
        </p:txBody>
      </p:sp>
      <p:sp>
        <p:nvSpPr>
          <p:cNvPr id="5" name="Footer Placeholder 4"/>
          <p:cNvSpPr>
            <a:spLocks noGrp="1"/>
          </p:cNvSpPr>
          <p:nvPr>
            <p:ph type="ftr" sz="quarter" idx="11"/>
          </p:nvPr>
        </p:nvSpPr>
        <p:spPr/>
        <p:txBody>
          <a:bodyPr/>
          <a:lstStyle/>
          <a:p>
            <a:endParaRPr kumimoji="1" lang="ja-JP" altLang="en-US" dirty="0"/>
          </a:p>
        </p:txBody>
      </p:sp>
      <p:sp>
        <p:nvSpPr>
          <p:cNvPr id="6" name="Slide Number Placeholder 5"/>
          <p:cNvSpPr>
            <a:spLocks noGrp="1"/>
          </p:cNvSpPr>
          <p:nvPr>
            <p:ph type="sldNum" sz="quarter" idx="12"/>
          </p:nvPr>
        </p:nvSpPr>
        <p:spPr/>
        <p:txBody>
          <a:bodyPr/>
          <a:lstStyle/>
          <a:p>
            <a:fld id="{4A29C0C3-80A2-4EDA-8DD4-D638D41F3C0E}" type="slidenum">
              <a:rPr kumimoji="1" lang="ja-JP" altLang="en-US" smtClean="0"/>
              <a:t>‹#›</a:t>
            </a:fld>
            <a:endParaRPr kumimoji="1" lang="ja-JP" altLang="en-US" dirty="0"/>
          </a:p>
        </p:txBody>
      </p:sp>
    </p:spTree>
    <p:extLst>
      <p:ext uri="{BB962C8B-B14F-4D97-AF65-F5344CB8AC3E}">
        <p14:creationId xmlns:p14="http://schemas.microsoft.com/office/powerpoint/2010/main" val="6947098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7A70D93F-781F-4A76-957B-EF9333F494E6}" type="datetime1">
              <a:rPr kumimoji="1" lang="ja-JP" altLang="en-US" smtClean="0"/>
              <a:t>2024/1/19</a:t>
            </a:fld>
            <a:endParaRPr kumimoji="1" lang="ja-JP" altLang="en-US" dirty="0"/>
          </a:p>
        </p:txBody>
      </p:sp>
      <p:sp>
        <p:nvSpPr>
          <p:cNvPr id="5" name="Footer Placeholder 4"/>
          <p:cNvSpPr>
            <a:spLocks noGrp="1"/>
          </p:cNvSpPr>
          <p:nvPr>
            <p:ph type="ftr" sz="quarter" idx="11"/>
          </p:nvPr>
        </p:nvSpPr>
        <p:spPr/>
        <p:txBody>
          <a:bodyPr/>
          <a:lstStyle/>
          <a:p>
            <a:endParaRPr kumimoji="1" lang="ja-JP" altLang="en-US" dirty="0"/>
          </a:p>
        </p:txBody>
      </p:sp>
      <p:sp>
        <p:nvSpPr>
          <p:cNvPr id="6" name="Slide Number Placeholder 5"/>
          <p:cNvSpPr>
            <a:spLocks noGrp="1"/>
          </p:cNvSpPr>
          <p:nvPr>
            <p:ph type="sldNum" sz="quarter" idx="12"/>
          </p:nvPr>
        </p:nvSpPr>
        <p:spPr/>
        <p:txBody>
          <a:bodyPr/>
          <a:lstStyle/>
          <a:p>
            <a:fld id="{4A29C0C3-80A2-4EDA-8DD4-D638D41F3C0E}" type="slidenum">
              <a:rPr kumimoji="1" lang="ja-JP" altLang="en-US" smtClean="0"/>
              <a:t>‹#›</a:t>
            </a:fld>
            <a:endParaRPr kumimoji="1" lang="ja-JP" altLang="en-US" dirty="0"/>
          </a:p>
        </p:txBody>
      </p:sp>
    </p:spTree>
    <p:extLst>
      <p:ext uri="{BB962C8B-B14F-4D97-AF65-F5344CB8AC3E}">
        <p14:creationId xmlns:p14="http://schemas.microsoft.com/office/powerpoint/2010/main" val="10835720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87793" y="1794831"/>
            <a:ext cx="8694539" cy="2994714"/>
          </a:xfrm>
        </p:spPr>
        <p:txBody>
          <a:bodyPr anchor="b"/>
          <a:lstStyle>
            <a:lvl1pPr>
              <a:defRPr sz="6299"/>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87793" y="4817876"/>
            <a:ext cx="8694539" cy="1574849"/>
          </a:xfrm>
        </p:spPr>
        <p:txBody>
          <a:bodyPr/>
          <a:lstStyle>
            <a:lvl1pPr marL="0" indent="0">
              <a:buNone/>
              <a:defRPr sz="2520">
                <a:solidFill>
                  <a:schemeClr val="tx1"/>
                </a:solidFill>
              </a:defRPr>
            </a:lvl1pPr>
            <a:lvl2pPr marL="479969" indent="0">
              <a:buNone/>
              <a:defRPr sz="2100">
                <a:solidFill>
                  <a:schemeClr val="tx1">
                    <a:tint val="75000"/>
                  </a:schemeClr>
                </a:solidFill>
              </a:defRPr>
            </a:lvl2pPr>
            <a:lvl3pPr marL="959937" indent="0">
              <a:buNone/>
              <a:defRPr sz="1890">
                <a:solidFill>
                  <a:schemeClr val="tx1">
                    <a:tint val="75000"/>
                  </a:schemeClr>
                </a:solidFill>
              </a:defRPr>
            </a:lvl3pPr>
            <a:lvl4pPr marL="1439906" indent="0">
              <a:buNone/>
              <a:defRPr sz="1680">
                <a:solidFill>
                  <a:schemeClr val="tx1">
                    <a:tint val="75000"/>
                  </a:schemeClr>
                </a:solidFill>
              </a:defRPr>
            </a:lvl4pPr>
            <a:lvl5pPr marL="1919874" indent="0">
              <a:buNone/>
              <a:defRPr sz="1680">
                <a:solidFill>
                  <a:schemeClr val="tx1">
                    <a:tint val="75000"/>
                  </a:schemeClr>
                </a:solidFill>
              </a:defRPr>
            </a:lvl5pPr>
            <a:lvl6pPr marL="2399843" indent="0">
              <a:buNone/>
              <a:defRPr sz="1680">
                <a:solidFill>
                  <a:schemeClr val="tx1">
                    <a:tint val="75000"/>
                  </a:schemeClr>
                </a:solidFill>
              </a:defRPr>
            </a:lvl6pPr>
            <a:lvl7pPr marL="2879811" indent="0">
              <a:buNone/>
              <a:defRPr sz="1680">
                <a:solidFill>
                  <a:schemeClr val="tx1">
                    <a:tint val="75000"/>
                  </a:schemeClr>
                </a:solidFill>
              </a:defRPr>
            </a:lvl7pPr>
            <a:lvl8pPr marL="3359780" indent="0">
              <a:buNone/>
              <a:defRPr sz="1680">
                <a:solidFill>
                  <a:schemeClr val="tx1">
                    <a:tint val="75000"/>
                  </a:schemeClr>
                </a:solidFill>
              </a:defRPr>
            </a:lvl8pPr>
            <a:lvl9pPr marL="3839748" indent="0">
              <a:buNone/>
              <a:defRPr sz="168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B62B8FAD-3BBD-4A0E-9AA3-2C7CBC97904E}" type="datetime1">
              <a:rPr kumimoji="1" lang="ja-JP" altLang="en-US" smtClean="0"/>
              <a:t>2024/1/19</a:t>
            </a:fld>
            <a:endParaRPr kumimoji="1" lang="ja-JP" altLang="en-US" dirty="0"/>
          </a:p>
        </p:txBody>
      </p:sp>
      <p:sp>
        <p:nvSpPr>
          <p:cNvPr id="5" name="Footer Placeholder 4"/>
          <p:cNvSpPr>
            <a:spLocks noGrp="1"/>
          </p:cNvSpPr>
          <p:nvPr>
            <p:ph type="ftr" sz="quarter" idx="11"/>
          </p:nvPr>
        </p:nvSpPr>
        <p:spPr/>
        <p:txBody>
          <a:bodyPr/>
          <a:lstStyle/>
          <a:p>
            <a:endParaRPr kumimoji="1" lang="ja-JP" altLang="en-US" dirty="0"/>
          </a:p>
        </p:txBody>
      </p:sp>
      <p:sp>
        <p:nvSpPr>
          <p:cNvPr id="6" name="Slide Number Placeholder 5"/>
          <p:cNvSpPr>
            <a:spLocks noGrp="1"/>
          </p:cNvSpPr>
          <p:nvPr>
            <p:ph type="sldNum" sz="quarter" idx="12"/>
          </p:nvPr>
        </p:nvSpPr>
        <p:spPr/>
        <p:txBody>
          <a:bodyPr/>
          <a:lstStyle/>
          <a:p>
            <a:fld id="{4A29C0C3-80A2-4EDA-8DD4-D638D41F3C0E}" type="slidenum">
              <a:rPr kumimoji="1" lang="ja-JP" altLang="en-US" smtClean="0"/>
              <a:t>‹#›</a:t>
            </a:fld>
            <a:endParaRPr kumimoji="1" lang="ja-JP" altLang="en-US" dirty="0"/>
          </a:p>
        </p:txBody>
      </p:sp>
    </p:spTree>
    <p:extLst>
      <p:ext uri="{BB962C8B-B14F-4D97-AF65-F5344CB8AC3E}">
        <p14:creationId xmlns:p14="http://schemas.microsoft.com/office/powerpoint/2010/main" val="25268754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693043" y="1916484"/>
            <a:ext cx="4284266" cy="456789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5103316" y="1916484"/>
            <a:ext cx="4284266" cy="456789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776A6AAD-E36E-49F8-B4AC-90C56F9DC032}" type="datetime1">
              <a:rPr kumimoji="1" lang="ja-JP" altLang="en-US" smtClean="0"/>
              <a:t>2024/1/19</a:t>
            </a:fld>
            <a:endParaRPr kumimoji="1" lang="ja-JP" altLang="en-US" dirty="0"/>
          </a:p>
        </p:txBody>
      </p:sp>
      <p:sp>
        <p:nvSpPr>
          <p:cNvPr id="6" name="Footer Placeholder 5"/>
          <p:cNvSpPr>
            <a:spLocks noGrp="1"/>
          </p:cNvSpPr>
          <p:nvPr>
            <p:ph type="ftr" sz="quarter" idx="11"/>
          </p:nvPr>
        </p:nvSpPr>
        <p:spPr/>
        <p:txBody>
          <a:bodyPr/>
          <a:lstStyle/>
          <a:p>
            <a:endParaRPr kumimoji="1" lang="ja-JP" altLang="en-US" dirty="0"/>
          </a:p>
        </p:txBody>
      </p:sp>
      <p:sp>
        <p:nvSpPr>
          <p:cNvPr id="7" name="Slide Number Placeholder 6"/>
          <p:cNvSpPr>
            <a:spLocks noGrp="1"/>
          </p:cNvSpPr>
          <p:nvPr>
            <p:ph type="sldNum" sz="quarter" idx="12"/>
          </p:nvPr>
        </p:nvSpPr>
        <p:spPr/>
        <p:txBody>
          <a:bodyPr/>
          <a:lstStyle/>
          <a:p>
            <a:fld id="{4A29C0C3-80A2-4EDA-8DD4-D638D41F3C0E}" type="slidenum">
              <a:rPr kumimoji="1" lang="ja-JP" altLang="en-US" smtClean="0"/>
              <a:t>‹#›</a:t>
            </a:fld>
            <a:endParaRPr kumimoji="1" lang="ja-JP" altLang="en-US" dirty="0"/>
          </a:p>
        </p:txBody>
      </p:sp>
    </p:spTree>
    <p:extLst>
      <p:ext uri="{BB962C8B-B14F-4D97-AF65-F5344CB8AC3E}">
        <p14:creationId xmlns:p14="http://schemas.microsoft.com/office/powerpoint/2010/main" val="1003516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94356" y="383299"/>
            <a:ext cx="8694539" cy="1391534"/>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694357" y="1764832"/>
            <a:ext cx="4264576" cy="864917"/>
          </a:xfrm>
        </p:spPr>
        <p:txBody>
          <a:bodyPr anchor="b"/>
          <a:lstStyle>
            <a:lvl1pPr marL="0" indent="0">
              <a:buNone/>
              <a:defRPr sz="2520" b="1"/>
            </a:lvl1pPr>
            <a:lvl2pPr marL="479969" indent="0">
              <a:buNone/>
              <a:defRPr sz="2100" b="1"/>
            </a:lvl2pPr>
            <a:lvl3pPr marL="959937" indent="0">
              <a:buNone/>
              <a:defRPr sz="1890" b="1"/>
            </a:lvl3pPr>
            <a:lvl4pPr marL="1439906" indent="0">
              <a:buNone/>
              <a:defRPr sz="1680" b="1"/>
            </a:lvl4pPr>
            <a:lvl5pPr marL="1919874" indent="0">
              <a:buNone/>
              <a:defRPr sz="1680" b="1"/>
            </a:lvl5pPr>
            <a:lvl6pPr marL="2399843" indent="0">
              <a:buNone/>
              <a:defRPr sz="1680" b="1"/>
            </a:lvl6pPr>
            <a:lvl7pPr marL="2879811" indent="0">
              <a:buNone/>
              <a:defRPr sz="1680" b="1"/>
            </a:lvl7pPr>
            <a:lvl8pPr marL="3359780" indent="0">
              <a:buNone/>
              <a:defRPr sz="1680" b="1"/>
            </a:lvl8pPr>
            <a:lvl9pPr marL="3839748" indent="0">
              <a:buNone/>
              <a:defRPr sz="1680" b="1"/>
            </a:lvl9pPr>
          </a:lstStyle>
          <a:p>
            <a:pPr lvl="0"/>
            <a:r>
              <a:rPr lang="ja-JP" altLang="en-US"/>
              <a:t>マスター テキストの書式設定</a:t>
            </a:r>
          </a:p>
        </p:txBody>
      </p:sp>
      <p:sp>
        <p:nvSpPr>
          <p:cNvPr id="4" name="Content Placeholder 3"/>
          <p:cNvSpPr>
            <a:spLocks noGrp="1"/>
          </p:cNvSpPr>
          <p:nvPr>
            <p:ph sz="half" idx="2"/>
          </p:nvPr>
        </p:nvSpPr>
        <p:spPr>
          <a:xfrm>
            <a:off x="694357" y="2629749"/>
            <a:ext cx="4264576" cy="3867965"/>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5103317" y="1764832"/>
            <a:ext cx="4285579" cy="864917"/>
          </a:xfrm>
        </p:spPr>
        <p:txBody>
          <a:bodyPr anchor="b"/>
          <a:lstStyle>
            <a:lvl1pPr marL="0" indent="0">
              <a:buNone/>
              <a:defRPr sz="2520" b="1"/>
            </a:lvl1pPr>
            <a:lvl2pPr marL="479969" indent="0">
              <a:buNone/>
              <a:defRPr sz="2100" b="1"/>
            </a:lvl2pPr>
            <a:lvl3pPr marL="959937" indent="0">
              <a:buNone/>
              <a:defRPr sz="1890" b="1"/>
            </a:lvl3pPr>
            <a:lvl4pPr marL="1439906" indent="0">
              <a:buNone/>
              <a:defRPr sz="1680" b="1"/>
            </a:lvl4pPr>
            <a:lvl5pPr marL="1919874" indent="0">
              <a:buNone/>
              <a:defRPr sz="1680" b="1"/>
            </a:lvl5pPr>
            <a:lvl6pPr marL="2399843" indent="0">
              <a:buNone/>
              <a:defRPr sz="1680" b="1"/>
            </a:lvl6pPr>
            <a:lvl7pPr marL="2879811" indent="0">
              <a:buNone/>
              <a:defRPr sz="1680" b="1"/>
            </a:lvl7pPr>
            <a:lvl8pPr marL="3359780" indent="0">
              <a:buNone/>
              <a:defRPr sz="1680" b="1"/>
            </a:lvl8pPr>
            <a:lvl9pPr marL="3839748" indent="0">
              <a:buNone/>
              <a:defRPr sz="1680" b="1"/>
            </a:lvl9pPr>
          </a:lstStyle>
          <a:p>
            <a:pPr lvl="0"/>
            <a:r>
              <a:rPr lang="ja-JP" altLang="en-US"/>
              <a:t>マスター テキストの書式設定</a:t>
            </a:r>
          </a:p>
        </p:txBody>
      </p:sp>
      <p:sp>
        <p:nvSpPr>
          <p:cNvPr id="6" name="Content Placeholder 5"/>
          <p:cNvSpPr>
            <a:spLocks noGrp="1"/>
          </p:cNvSpPr>
          <p:nvPr>
            <p:ph sz="quarter" idx="4"/>
          </p:nvPr>
        </p:nvSpPr>
        <p:spPr>
          <a:xfrm>
            <a:off x="5103317" y="2629749"/>
            <a:ext cx="4285579" cy="3867965"/>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5470D4EC-56C7-4BBD-BABE-39F3373A94A9}" type="datetime1">
              <a:rPr kumimoji="1" lang="ja-JP" altLang="en-US" smtClean="0"/>
              <a:t>2024/1/19</a:t>
            </a:fld>
            <a:endParaRPr kumimoji="1" lang="ja-JP" altLang="en-US" dirty="0"/>
          </a:p>
        </p:txBody>
      </p:sp>
      <p:sp>
        <p:nvSpPr>
          <p:cNvPr id="8" name="Footer Placeholder 7"/>
          <p:cNvSpPr>
            <a:spLocks noGrp="1"/>
          </p:cNvSpPr>
          <p:nvPr>
            <p:ph type="ftr" sz="quarter" idx="11"/>
          </p:nvPr>
        </p:nvSpPr>
        <p:spPr/>
        <p:txBody>
          <a:bodyPr/>
          <a:lstStyle/>
          <a:p>
            <a:endParaRPr kumimoji="1" lang="ja-JP" altLang="en-US" dirty="0"/>
          </a:p>
        </p:txBody>
      </p:sp>
      <p:sp>
        <p:nvSpPr>
          <p:cNvPr id="9" name="Slide Number Placeholder 8"/>
          <p:cNvSpPr>
            <a:spLocks noGrp="1"/>
          </p:cNvSpPr>
          <p:nvPr>
            <p:ph type="sldNum" sz="quarter" idx="12"/>
          </p:nvPr>
        </p:nvSpPr>
        <p:spPr/>
        <p:txBody>
          <a:bodyPr/>
          <a:lstStyle/>
          <a:p>
            <a:fld id="{4A29C0C3-80A2-4EDA-8DD4-D638D41F3C0E}" type="slidenum">
              <a:rPr kumimoji="1" lang="ja-JP" altLang="en-US" smtClean="0"/>
              <a:t>‹#›</a:t>
            </a:fld>
            <a:endParaRPr kumimoji="1" lang="ja-JP" altLang="en-US" dirty="0"/>
          </a:p>
        </p:txBody>
      </p:sp>
    </p:spTree>
    <p:extLst>
      <p:ext uri="{BB962C8B-B14F-4D97-AF65-F5344CB8AC3E}">
        <p14:creationId xmlns:p14="http://schemas.microsoft.com/office/powerpoint/2010/main" val="392034986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EF7BCC12-5AB6-4138-A367-40763D1BC26C}" type="datetime1">
              <a:rPr kumimoji="1" lang="ja-JP" altLang="en-US" smtClean="0"/>
              <a:t>2024/1/19</a:t>
            </a:fld>
            <a:endParaRPr kumimoji="1" lang="ja-JP" altLang="en-US" dirty="0"/>
          </a:p>
        </p:txBody>
      </p:sp>
      <p:sp>
        <p:nvSpPr>
          <p:cNvPr id="4" name="Footer Placeholder 3"/>
          <p:cNvSpPr>
            <a:spLocks noGrp="1"/>
          </p:cNvSpPr>
          <p:nvPr>
            <p:ph type="ftr" sz="quarter" idx="11"/>
          </p:nvPr>
        </p:nvSpPr>
        <p:spPr/>
        <p:txBody>
          <a:bodyPr/>
          <a:lstStyle/>
          <a:p>
            <a:endParaRPr kumimoji="1" lang="ja-JP" altLang="en-US" dirty="0"/>
          </a:p>
        </p:txBody>
      </p:sp>
      <p:sp>
        <p:nvSpPr>
          <p:cNvPr id="5" name="Slide Number Placeholder 4"/>
          <p:cNvSpPr>
            <a:spLocks noGrp="1"/>
          </p:cNvSpPr>
          <p:nvPr>
            <p:ph type="sldNum" sz="quarter" idx="12"/>
          </p:nvPr>
        </p:nvSpPr>
        <p:spPr/>
        <p:txBody>
          <a:bodyPr/>
          <a:lstStyle/>
          <a:p>
            <a:fld id="{4A29C0C3-80A2-4EDA-8DD4-D638D41F3C0E}" type="slidenum">
              <a:rPr kumimoji="1" lang="ja-JP" altLang="en-US" smtClean="0"/>
              <a:t>‹#›</a:t>
            </a:fld>
            <a:endParaRPr kumimoji="1" lang="ja-JP" altLang="en-US" dirty="0"/>
          </a:p>
        </p:txBody>
      </p:sp>
    </p:spTree>
    <p:extLst>
      <p:ext uri="{BB962C8B-B14F-4D97-AF65-F5344CB8AC3E}">
        <p14:creationId xmlns:p14="http://schemas.microsoft.com/office/powerpoint/2010/main" val="134552037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71E61FD-5D68-4C1A-B871-40A0258A6270}" type="datetime1">
              <a:rPr kumimoji="1" lang="ja-JP" altLang="en-US" smtClean="0"/>
              <a:t>2024/1/19</a:t>
            </a:fld>
            <a:endParaRPr kumimoji="1" lang="ja-JP" altLang="en-US" dirty="0"/>
          </a:p>
        </p:txBody>
      </p:sp>
      <p:sp>
        <p:nvSpPr>
          <p:cNvPr id="3" name="Footer Placeholder 2"/>
          <p:cNvSpPr>
            <a:spLocks noGrp="1"/>
          </p:cNvSpPr>
          <p:nvPr>
            <p:ph type="ftr" sz="quarter" idx="11"/>
          </p:nvPr>
        </p:nvSpPr>
        <p:spPr/>
        <p:txBody>
          <a:bodyPr/>
          <a:lstStyle/>
          <a:p>
            <a:endParaRPr kumimoji="1" lang="ja-JP" altLang="en-US" dirty="0"/>
          </a:p>
        </p:txBody>
      </p:sp>
      <p:sp>
        <p:nvSpPr>
          <p:cNvPr id="4" name="Slide Number Placeholder 3"/>
          <p:cNvSpPr>
            <a:spLocks noGrp="1"/>
          </p:cNvSpPr>
          <p:nvPr>
            <p:ph type="sldNum" sz="quarter" idx="12"/>
          </p:nvPr>
        </p:nvSpPr>
        <p:spPr/>
        <p:txBody>
          <a:bodyPr/>
          <a:lstStyle/>
          <a:p>
            <a:fld id="{4A29C0C3-80A2-4EDA-8DD4-D638D41F3C0E}" type="slidenum">
              <a:rPr kumimoji="1" lang="ja-JP" altLang="en-US" smtClean="0"/>
              <a:t>‹#›</a:t>
            </a:fld>
            <a:endParaRPr kumimoji="1" lang="ja-JP" altLang="en-US" dirty="0"/>
          </a:p>
        </p:txBody>
      </p:sp>
    </p:spTree>
    <p:extLst>
      <p:ext uri="{BB962C8B-B14F-4D97-AF65-F5344CB8AC3E}">
        <p14:creationId xmlns:p14="http://schemas.microsoft.com/office/powerpoint/2010/main" val="148660670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94356" y="479954"/>
            <a:ext cx="3251264" cy="1679840"/>
          </a:xfrm>
        </p:spPr>
        <p:txBody>
          <a:bodyPr anchor="b"/>
          <a:lstStyle>
            <a:lvl1pPr>
              <a:defRPr sz="3359"/>
            </a:lvl1pPr>
          </a:lstStyle>
          <a:p>
            <a:r>
              <a:rPr lang="ja-JP" altLang="en-US"/>
              <a:t>マスター タイトルの書式設定</a:t>
            </a:r>
            <a:endParaRPr lang="en-US" dirty="0"/>
          </a:p>
        </p:txBody>
      </p:sp>
      <p:sp>
        <p:nvSpPr>
          <p:cNvPr id="3" name="Content Placeholder 2"/>
          <p:cNvSpPr>
            <a:spLocks noGrp="1"/>
          </p:cNvSpPr>
          <p:nvPr>
            <p:ph idx="1"/>
          </p:nvPr>
        </p:nvSpPr>
        <p:spPr>
          <a:xfrm>
            <a:off x="4285579" y="1036570"/>
            <a:ext cx="5103316" cy="5116178"/>
          </a:xfrm>
        </p:spPr>
        <p:txBody>
          <a:bodyPr/>
          <a:lstStyle>
            <a:lvl1pPr>
              <a:defRPr sz="3359"/>
            </a:lvl1pPr>
            <a:lvl2pPr>
              <a:defRPr sz="2939"/>
            </a:lvl2pPr>
            <a:lvl3pPr>
              <a:defRPr sz="2520"/>
            </a:lvl3pPr>
            <a:lvl4pPr>
              <a:defRPr sz="2100"/>
            </a:lvl4pPr>
            <a:lvl5pPr>
              <a:defRPr sz="2100"/>
            </a:lvl5pPr>
            <a:lvl6pPr>
              <a:defRPr sz="2100"/>
            </a:lvl6pPr>
            <a:lvl7pPr>
              <a:defRPr sz="2100"/>
            </a:lvl7pPr>
            <a:lvl8pPr>
              <a:defRPr sz="2100"/>
            </a:lvl8pPr>
            <a:lvl9pPr>
              <a:defRPr sz="21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694356" y="2159794"/>
            <a:ext cx="3251264" cy="4001285"/>
          </a:xfrm>
        </p:spPr>
        <p:txBody>
          <a:bodyPr/>
          <a:lstStyle>
            <a:lvl1pPr marL="0" indent="0">
              <a:buNone/>
              <a:defRPr sz="1680"/>
            </a:lvl1pPr>
            <a:lvl2pPr marL="479969" indent="0">
              <a:buNone/>
              <a:defRPr sz="1470"/>
            </a:lvl2pPr>
            <a:lvl3pPr marL="959937" indent="0">
              <a:buNone/>
              <a:defRPr sz="1260"/>
            </a:lvl3pPr>
            <a:lvl4pPr marL="1439906" indent="0">
              <a:buNone/>
              <a:defRPr sz="1050"/>
            </a:lvl4pPr>
            <a:lvl5pPr marL="1919874" indent="0">
              <a:buNone/>
              <a:defRPr sz="1050"/>
            </a:lvl5pPr>
            <a:lvl6pPr marL="2399843" indent="0">
              <a:buNone/>
              <a:defRPr sz="1050"/>
            </a:lvl6pPr>
            <a:lvl7pPr marL="2879811" indent="0">
              <a:buNone/>
              <a:defRPr sz="1050"/>
            </a:lvl7pPr>
            <a:lvl8pPr marL="3359780" indent="0">
              <a:buNone/>
              <a:defRPr sz="1050"/>
            </a:lvl8pPr>
            <a:lvl9pPr marL="3839748" indent="0">
              <a:buNone/>
              <a:defRPr sz="105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5B4DC111-6FF5-46E3-A2CA-EDBDD90CAF9B}" type="datetime1">
              <a:rPr kumimoji="1" lang="ja-JP" altLang="en-US" smtClean="0"/>
              <a:t>2024/1/19</a:t>
            </a:fld>
            <a:endParaRPr kumimoji="1" lang="ja-JP" altLang="en-US" dirty="0"/>
          </a:p>
        </p:txBody>
      </p:sp>
      <p:sp>
        <p:nvSpPr>
          <p:cNvPr id="6" name="Footer Placeholder 5"/>
          <p:cNvSpPr>
            <a:spLocks noGrp="1"/>
          </p:cNvSpPr>
          <p:nvPr>
            <p:ph type="ftr" sz="quarter" idx="11"/>
          </p:nvPr>
        </p:nvSpPr>
        <p:spPr/>
        <p:txBody>
          <a:bodyPr/>
          <a:lstStyle/>
          <a:p>
            <a:endParaRPr kumimoji="1" lang="ja-JP" altLang="en-US" dirty="0"/>
          </a:p>
        </p:txBody>
      </p:sp>
      <p:sp>
        <p:nvSpPr>
          <p:cNvPr id="7" name="Slide Number Placeholder 6"/>
          <p:cNvSpPr>
            <a:spLocks noGrp="1"/>
          </p:cNvSpPr>
          <p:nvPr>
            <p:ph type="sldNum" sz="quarter" idx="12"/>
          </p:nvPr>
        </p:nvSpPr>
        <p:spPr/>
        <p:txBody>
          <a:bodyPr/>
          <a:lstStyle/>
          <a:p>
            <a:fld id="{4A29C0C3-80A2-4EDA-8DD4-D638D41F3C0E}" type="slidenum">
              <a:rPr kumimoji="1" lang="ja-JP" altLang="en-US" smtClean="0"/>
              <a:t>‹#›</a:t>
            </a:fld>
            <a:endParaRPr kumimoji="1" lang="ja-JP" altLang="en-US" dirty="0"/>
          </a:p>
        </p:txBody>
      </p:sp>
    </p:spTree>
    <p:extLst>
      <p:ext uri="{BB962C8B-B14F-4D97-AF65-F5344CB8AC3E}">
        <p14:creationId xmlns:p14="http://schemas.microsoft.com/office/powerpoint/2010/main" val="41431765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94356" y="479954"/>
            <a:ext cx="3251264" cy="1679840"/>
          </a:xfrm>
        </p:spPr>
        <p:txBody>
          <a:bodyPr anchor="b"/>
          <a:lstStyle>
            <a:lvl1pPr>
              <a:defRPr sz="3359"/>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4285579" y="1036570"/>
            <a:ext cx="5103316" cy="5116178"/>
          </a:xfrm>
        </p:spPr>
        <p:txBody>
          <a:bodyPr anchor="t"/>
          <a:lstStyle>
            <a:lvl1pPr marL="0" indent="0">
              <a:buNone/>
              <a:defRPr sz="3359"/>
            </a:lvl1pPr>
            <a:lvl2pPr marL="479969" indent="0">
              <a:buNone/>
              <a:defRPr sz="2939"/>
            </a:lvl2pPr>
            <a:lvl3pPr marL="959937" indent="0">
              <a:buNone/>
              <a:defRPr sz="2520"/>
            </a:lvl3pPr>
            <a:lvl4pPr marL="1439906" indent="0">
              <a:buNone/>
              <a:defRPr sz="2100"/>
            </a:lvl4pPr>
            <a:lvl5pPr marL="1919874" indent="0">
              <a:buNone/>
              <a:defRPr sz="2100"/>
            </a:lvl5pPr>
            <a:lvl6pPr marL="2399843" indent="0">
              <a:buNone/>
              <a:defRPr sz="2100"/>
            </a:lvl6pPr>
            <a:lvl7pPr marL="2879811" indent="0">
              <a:buNone/>
              <a:defRPr sz="2100"/>
            </a:lvl7pPr>
            <a:lvl8pPr marL="3359780" indent="0">
              <a:buNone/>
              <a:defRPr sz="2100"/>
            </a:lvl8pPr>
            <a:lvl9pPr marL="3839748" indent="0">
              <a:buNone/>
              <a:defRPr sz="2100"/>
            </a:lvl9pPr>
          </a:lstStyle>
          <a:p>
            <a:r>
              <a:rPr lang="ja-JP" altLang="en-US" dirty="0"/>
              <a:t>図を追加</a:t>
            </a:r>
            <a:endParaRPr lang="en-US" dirty="0"/>
          </a:p>
        </p:txBody>
      </p:sp>
      <p:sp>
        <p:nvSpPr>
          <p:cNvPr id="4" name="Text Placeholder 3"/>
          <p:cNvSpPr>
            <a:spLocks noGrp="1"/>
          </p:cNvSpPr>
          <p:nvPr>
            <p:ph type="body" sz="half" idx="2"/>
          </p:nvPr>
        </p:nvSpPr>
        <p:spPr>
          <a:xfrm>
            <a:off x="694356" y="2159794"/>
            <a:ext cx="3251264" cy="4001285"/>
          </a:xfrm>
        </p:spPr>
        <p:txBody>
          <a:bodyPr/>
          <a:lstStyle>
            <a:lvl1pPr marL="0" indent="0">
              <a:buNone/>
              <a:defRPr sz="1680"/>
            </a:lvl1pPr>
            <a:lvl2pPr marL="479969" indent="0">
              <a:buNone/>
              <a:defRPr sz="1470"/>
            </a:lvl2pPr>
            <a:lvl3pPr marL="959937" indent="0">
              <a:buNone/>
              <a:defRPr sz="1260"/>
            </a:lvl3pPr>
            <a:lvl4pPr marL="1439906" indent="0">
              <a:buNone/>
              <a:defRPr sz="1050"/>
            </a:lvl4pPr>
            <a:lvl5pPr marL="1919874" indent="0">
              <a:buNone/>
              <a:defRPr sz="1050"/>
            </a:lvl5pPr>
            <a:lvl6pPr marL="2399843" indent="0">
              <a:buNone/>
              <a:defRPr sz="1050"/>
            </a:lvl6pPr>
            <a:lvl7pPr marL="2879811" indent="0">
              <a:buNone/>
              <a:defRPr sz="1050"/>
            </a:lvl7pPr>
            <a:lvl8pPr marL="3359780" indent="0">
              <a:buNone/>
              <a:defRPr sz="1050"/>
            </a:lvl8pPr>
            <a:lvl9pPr marL="3839748" indent="0">
              <a:buNone/>
              <a:defRPr sz="105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FC537B1A-F86D-42AE-92D9-64FCC7A946C0}" type="datetime1">
              <a:rPr kumimoji="1" lang="ja-JP" altLang="en-US" smtClean="0"/>
              <a:t>2024/1/19</a:t>
            </a:fld>
            <a:endParaRPr kumimoji="1" lang="ja-JP" altLang="en-US" dirty="0"/>
          </a:p>
        </p:txBody>
      </p:sp>
      <p:sp>
        <p:nvSpPr>
          <p:cNvPr id="6" name="Footer Placeholder 5"/>
          <p:cNvSpPr>
            <a:spLocks noGrp="1"/>
          </p:cNvSpPr>
          <p:nvPr>
            <p:ph type="ftr" sz="quarter" idx="11"/>
          </p:nvPr>
        </p:nvSpPr>
        <p:spPr/>
        <p:txBody>
          <a:bodyPr/>
          <a:lstStyle/>
          <a:p>
            <a:endParaRPr kumimoji="1" lang="ja-JP" altLang="en-US" dirty="0"/>
          </a:p>
        </p:txBody>
      </p:sp>
      <p:sp>
        <p:nvSpPr>
          <p:cNvPr id="7" name="Slide Number Placeholder 6"/>
          <p:cNvSpPr>
            <a:spLocks noGrp="1"/>
          </p:cNvSpPr>
          <p:nvPr>
            <p:ph type="sldNum" sz="quarter" idx="12"/>
          </p:nvPr>
        </p:nvSpPr>
        <p:spPr/>
        <p:txBody>
          <a:bodyPr/>
          <a:lstStyle/>
          <a:p>
            <a:fld id="{4A29C0C3-80A2-4EDA-8DD4-D638D41F3C0E}" type="slidenum">
              <a:rPr kumimoji="1" lang="ja-JP" altLang="en-US" smtClean="0"/>
              <a:t>‹#›</a:t>
            </a:fld>
            <a:endParaRPr kumimoji="1" lang="ja-JP" altLang="en-US" dirty="0"/>
          </a:p>
        </p:txBody>
      </p:sp>
    </p:spTree>
    <p:extLst>
      <p:ext uri="{BB962C8B-B14F-4D97-AF65-F5344CB8AC3E}">
        <p14:creationId xmlns:p14="http://schemas.microsoft.com/office/powerpoint/2010/main" val="259362311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93043" y="383299"/>
            <a:ext cx="8694539" cy="1391534"/>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693043" y="1916484"/>
            <a:ext cx="8694539" cy="4567898"/>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693043" y="6672698"/>
            <a:ext cx="2268141" cy="383297"/>
          </a:xfrm>
          <a:prstGeom prst="rect">
            <a:avLst/>
          </a:prstGeom>
        </p:spPr>
        <p:txBody>
          <a:bodyPr vert="horz" lIns="91440" tIns="45720" rIns="91440" bIns="45720" rtlCol="0" anchor="ctr"/>
          <a:lstStyle>
            <a:lvl1pPr algn="l">
              <a:defRPr sz="1260">
                <a:solidFill>
                  <a:schemeClr val="tx1">
                    <a:tint val="75000"/>
                  </a:schemeClr>
                </a:solidFill>
              </a:defRPr>
            </a:lvl1pPr>
          </a:lstStyle>
          <a:p>
            <a:fld id="{809C9A3C-5F9F-49A9-8E11-1E56F8D042C9}" type="datetime1">
              <a:rPr kumimoji="1" lang="ja-JP" altLang="en-US" smtClean="0"/>
              <a:t>2024/1/19</a:t>
            </a:fld>
            <a:endParaRPr kumimoji="1" lang="ja-JP" altLang="en-US" dirty="0"/>
          </a:p>
        </p:txBody>
      </p:sp>
      <p:sp>
        <p:nvSpPr>
          <p:cNvPr id="5" name="Footer Placeholder 4"/>
          <p:cNvSpPr>
            <a:spLocks noGrp="1"/>
          </p:cNvSpPr>
          <p:nvPr>
            <p:ph type="ftr" sz="quarter" idx="3"/>
          </p:nvPr>
        </p:nvSpPr>
        <p:spPr>
          <a:xfrm>
            <a:off x="3339207" y="6672698"/>
            <a:ext cx="3402211" cy="383297"/>
          </a:xfrm>
          <a:prstGeom prst="rect">
            <a:avLst/>
          </a:prstGeom>
        </p:spPr>
        <p:txBody>
          <a:bodyPr vert="horz" lIns="91440" tIns="45720" rIns="91440" bIns="45720" rtlCol="0" anchor="ctr"/>
          <a:lstStyle>
            <a:lvl1pPr algn="ctr">
              <a:defRPr sz="1260">
                <a:solidFill>
                  <a:schemeClr val="tx1">
                    <a:tint val="75000"/>
                  </a:schemeClr>
                </a:solidFill>
              </a:defRPr>
            </a:lvl1pPr>
          </a:lstStyle>
          <a:p>
            <a:endParaRPr kumimoji="1" lang="ja-JP" altLang="en-US" dirty="0"/>
          </a:p>
        </p:txBody>
      </p:sp>
      <p:sp>
        <p:nvSpPr>
          <p:cNvPr id="6" name="Slide Number Placeholder 5"/>
          <p:cNvSpPr>
            <a:spLocks noGrp="1"/>
          </p:cNvSpPr>
          <p:nvPr>
            <p:ph type="sldNum" sz="quarter" idx="4"/>
          </p:nvPr>
        </p:nvSpPr>
        <p:spPr>
          <a:xfrm>
            <a:off x="7119441" y="6672698"/>
            <a:ext cx="2268141" cy="383297"/>
          </a:xfrm>
          <a:prstGeom prst="rect">
            <a:avLst/>
          </a:prstGeom>
        </p:spPr>
        <p:txBody>
          <a:bodyPr vert="horz" lIns="91440" tIns="45720" rIns="91440" bIns="45720" rtlCol="0" anchor="ctr"/>
          <a:lstStyle>
            <a:lvl1pPr algn="r">
              <a:defRPr sz="1260">
                <a:solidFill>
                  <a:schemeClr val="tx1">
                    <a:tint val="75000"/>
                  </a:schemeClr>
                </a:solidFill>
              </a:defRPr>
            </a:lvl1pPr>
          </a:lstStyle>
          <a:p>
            <a:fld id="{4A29C0C3-80A2-4EDA-8DD4-D638D41F3C0E}" type="slidenum">
              <a:rPr kumimoji="1" lang="ja-JP" altLang="en-US" smtClean="0"/>
              <a:t>‹#›</a:t>
            </a:fld>
            <a:endParaRPr kumimoji="1" lang="ja-JP" altLang="en-US" dirty="0"/>
          </a:p>
        </p:txBody>
      </p:sp>
    </p:spTree>
    <p:extLst>
      <p:ext uri="{BB962C8B-B14F-4D97-AF65-F5344CB8AC3E}">
        <p14:creationId xmlns:p14="http://schemas.microsoft.com/office/powerpoint/2010/main" val="3228560875"/>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hdr="0" ftr="0" dt="0"/>
  <p:txStyles>
    <p:titleStyle>
      <a:lvl1pPr algn="l" defTabSz="959937" rtl="0" eaLnBrk="1" latinLnBrk="0" hangingPunct="1">
        <a:lnSpc>
          <a:spcPct val="90000"/>
        </a:lnSpc>
        <a:spcBef>
          <a:spcPct val="0"/>
        </a:spcBef>
        <a:buNone/>
        <a:defRPr kumimoji="1" sz="4619" kern="1200">
          <a:solidFill>
            <a:schemeClr val="tx1"/>
          </a:solidFill>
          <a:latin typeface="+mj-lt"/>
          <a:ea typeface="+mj-ea"/>
          <a:cs typeface="+mj-cs"/>
        </a:defRPr>
      </a:lvl1pPr>
    </p:titleStyle>
    <p:bodyStyle>
      <a:lvl1pPr marL="239984" indent="-239984" algn="l" defTabSz="959937" rtl="0" eaLnBrk="1" latinLnBrk="0" hangingPunct="1">
        <a:lnSpc>
          <a:spcPct val="90000"/>
        </a:lnSpc>
        <a:spcBef>
          <a:spcPts val="1050"/>
        </a:spcBef>
        <a:buFont typeface="Arial" panose="020B0604020202020204" pitchFamily="34" charset="0"/>
        <a:buChar char="•"/>
        <a:defRPr kumimoji="1" sz="2939" kern="1200">
          <a:solidFill>
            <a:schemeClr val="tx1"/>
          </a:solidFill>
          <a:latin typeface="+mn-lt"/>
          <a:ea typeface="+mn-ea"/>
          <a:cs typeface="+mn-cs"/>
        </a:defRPr>
      </a:lvl1pPr>
      <a:lvl2pPr marL="719953" indent="-239984" algn="l" defTabSz="959937" rtl="0" eaLnBrk="1" latinLnBrk="0" hangingPunct="1">
        <a:lnSpc>
          <a:spcPct val="90000"/>
        </a:lnSpc>
        <a:spcBef>
          <a:spcPts val="525"/>
        </a:spcBef>
        <a:buFont typeface="Arial" panose="020B0604020202020204" pitchFamily="34" charset="0"/>
        <a:buChar char="•"/>
        <a:defRPr kumimoji="1" sz="2520" kern="1200">
          <a:solidFill>
            <a:schemeClr val="tx1"/>
          </a:solidFill>
          <a:latin typeface="+mn-lt"/>
          <a:ea typeface="+mn-ea"/>
          <a:cs typeface="+mn-cs"/>
        </a:defRPr>
      </a:lvl2pPr>
      <a:lvl3pPr marL="1199921" indent="-239984" algn="l" defTabSz="959937" rtl="0" eaLnBrk="1" latinLnBrk="0" hangingPunct="1">
        <a:lnSpc>
          <a:spcPct val="90000"/>
        </a:lnSpc>
        <a:spcBef>
          <a:spcPts val="525"/>
        </a:spcBef>
        <a:buFont typeface="Arial" panose="020B0604020202020204" pitchFamily="34" charset="0"/>
        <a:buChar char="•"/>
        <a:defRPr kumimoji="1" sz="2100" kern="1200">
          <a:solidFill>
            <a:schemeClr val="tx1"/>
          </a:solidFill>
          <a:latin typeface="+mn-lt"/>
          <a:ea typeface="+mn-ea"/>
          <a:cs typeface="+mn-cs"/>
        </a:defRPr>
      </a:lvl3pPr>
      <a:lvl4pPr marL="1679890" indent="-239984" algn="l" defTabSz="959937" rtl="0" eaLnBrk="1" latinLnBrk="0" hangingPunct="1">
        <a:lnSpc>
          <a:spcPct val="90000"/>
        </a:lnSpc>
        <a:spcBef>
          <a:spcPts val="525"/>
        </a:spcBef>
        <a:buFont typeface="Arial" panose="020B0604020202020204" pitchFamily="34" charset="0"/>
        <a:buChar char="•"/>
        <a:defRPr kumimoji="1" sz="1890" kern="1200">
          <a:solidFill>
            <a:schemeClr val="tx1"/>
          </a:solidFill>
          <a:latin typeface="+mn-lt"/>
          <a:ea typeface="+mn-ea"/>
          <a:cs typeface="+mn-cs"/>
        </a:defRPr>
      </a:lvl4pPr>
      <a:lvl5pPr marL="2159859" indent="-239984" algn="l" defTabSz="959937" rtl="0" eaLnBrk="1" latinLnBrk="0" hangingPunct="1">
        <a:lnSpc>
          <a:spcPct val="90000"/>
        </a:lnSpc>
        <a:spcBef>
          <a:spcPts val="525"/>
        </a:spcBef>
        <a:buFont typeface="Arial" panose="020B0604020202020204" pitchFamily="34" charset="0"/>
        <a:buChar char="•"/>
        <a:defRPr kumimoji="1" sz="1890" kern="1200">
          <a:solidFill>
            <a:schemeClr val="tx1"/>
          </a:solidFill>
          <a:latin typeface="+mn-lt"/>
          <a:ea typeface="+mn-ea"/>
          <a:cs typeface="+mn-cs"/>
        </a:defRPr>
      </a:lvl5pPr>
      <a:lvl6pPr marL="2639827" indent="-239984" algn="l" defTabSz="959937" rtl="0" eaLnBrk="1" latinLnBrk="0" hangingPunct="1">
        <a:lnSpc>
          <a:spcPct val="90000"/>
        </a:lnSpc>
        <a:spcBef>
          <a:spcPts val="525"/>
        </a:spcBef>
        <a:buFont typeface="Arial" panose="020B0604020202020204" pitchFamily="34" charset="0"/>
        <a:buChar char="•"/>
        <a:defRPr kumimoji="1" sz="1890" kern="1200">
          <a:solidFill>
            <a:schemeClr val="tx1"/>
          </a:solidFill>
          <a:latin typeface="+mn-lt"/>
          <a:ea typeface="+mn-ea"/>
          <a:cs typeface="+mn-cs"/>
        </a:defRPr>
      </a:lvl6pPr>
      <a:lvl7pPr marL="3119796" indent="-239984" algn="l" defTabSz="959937" rtl="0" eaLnBrk="1" latinLnBrk="0" hangingPunct="1">
        <a:lnSpc>
          <a:spcPct val="90000"/>
        </a:lnSpc>
        <a:spcBef>
          <a:spcPts val="525"/>
        </a:spcBef>
        <a:buFont typeface="Arial" panose="020B0604020202020204" pitchFamily="34" charset="0"/>
        <a:buChar char="•"/>
        <a:defRPr kumimoji="1" sz="1890" kern="1200">
          <a:solidFill>
            <a:schemeClr val="tx1"/>
          </a:solidFill>
          <a:latin typeface="+mn-lt"/>
          <a:ea typeface="+mn-ea"/>
          <a:cs typeface="+mn-cs"/>
        </a:defRPr>
      </a:lvl7pPr>
      <a:lvl8pPr marL="3599764" indent="-239984" algn="l" defTabSz="959937" rtl="0" eaLnBrk="1" latinLnBrk="0" hangingPunct="1">
        <a:lnSpc>
          <a:spcPct val="90000"/>
        </a:lnSpc>
        <a:spcBef>
          <a:spcPts val="525"/>
        </a:spcBef>
        <a:buFont typeface="Arial" panose="020B0604020202020204" pitchFamily="34" charset="0"/>
        <a:buChar char="•"/>
        <a:defRPr kumimoji="1" sz="1890" kern="1200">
          <a:solidFill>
            <a:schemeClr val="tx1"/>
          </a:solidFill>
          <a:latin typeface="+mn-lt"/>
          <a:ea typeface="+mn-ea"/>
          <a:cs typeface="+mn-cs"/>
        </a:defRPr>
      </a:lvl8pPr>
      <a:lvl9pPr marL="4079733" indent="-239984" algn="l" defTabSz="959937" rtl="0" eaLnBrk="1" latinLnBrk="0" hangingPunct="1">
        <a:lnSpc>
          <a:spcPct val="90000"/>
        </a:lnSpc>
        <a:spcBef>
          <a:spcPts val="525"/>
        </a:spcBef>
        <a:buFont typeface="Arial" panose="020B0604020202020204" pitchFamily="34" charset="0"/>
        <a:buChar char="•"/>
        <a:defRPr kumimoji="1" sz="1890" kern="1200">
          <a:solidFill>
            <a:schemeClr val="tx1"/>
          </a:solidFill>
          <a:latin typeface="+mn-lt"/>
          <a:ea typeface="+mn-ea"/>
          <a:cs typeface="+mn-cs"/>
        </a:defRPr>
      </a:lvl9pPr>
    </p:bodyStyle>
    <p:otherStyle>
      <a:defPPr>
        <a:defRPr lang="en-US"/>
      </a:defPPr>
      <a:lvl1pPr marL="0" algn="l" defTabSz="959937" rtl="0" eaLnBrk="1" latinLnBrk="0" hangingPunct="1">
        <a:defRPr kumimoji="1" sz="1890" kern="1200">
          <a:solidFill>
            <a:schemeClr val="tx1"/>
          </a:solidFill>
          <a:latin typeface="+mn-lt"/>
          <a:ea typeface="+mn-ea"/>
          <a:cs typeface="+mn-cs"/>
        </a:defRPr>
      </a:lvl1pPr>
      <a:lvl2pPr marL="479969" algn="l" defTabSz="959937" rtl="0" eaLnBrk="1" latinLnBrk="0" hangingPunct="1">
        <a:defRPr kumimoji="1" sz="1890" kern="1200">
          <a:solidFill>
            <a:schemeClr val="tx1"/>
          </a:solidFill>
          <a:latin typeface="+mn-lt"/>
          <a:ea typeface="+mn-ea"/>
          <a:cs typeface="+mn-cs"/>
        </a:defRPr>
      </a:lvl2pPr>
      <a:lvl3pPr marL="959937" algn="l" defTabSz="959937" rtl="0" eaLnBrk="1" latinLnBrk="0" hangingPunct="1">
        <a:defRPr kumimoji="1" sz="1890" kern="1200">
          <a:solidFill>
            <a:schemeClr val="tx1"/>
          </a:solidFill>
          <a:latin typeface="+mn-lt"/>
          <a:ea typeface="+mn-ea"/>
          <a:cs typeface="+mn-cs"/>
        </a:defRPr>
      </a:lvl3pPr>
      <a:lvl4pPr marL="1439906" algn="l" defTabSz="959937" rtl="0" eaLnBrk="1" latinLnBrk="0" hangingPunct="1">
        <a:defRPr kumimoji="1" sz="1890" kern="1200">
          <a:solidFill>
            <a:schemeClr val="tx1"/>
          </a:solidFill>
          <a:latin typeface="+mn-lt"/>
          <a:ea typeface="+mn-ea"/>
          <a:cs typeface="+mn-cs"/>
        </a:defRPr>
      </a:lvl4pPr>
      <a:lvl5pPr marL="1919874" algn="l" defTabSz="959937" rtl="0" eaLnBrk="1" latinLnBrk="0" hangingPunct="1">
        <a:defRPr kumimoji="1" sz="1890" kern="1200">
          <a:solidFill>
            <a:schemeClr val="tx1"/>
          </a:solidFill>
          <a:latin typeface="+mn-lt"/>
          <a:ea typeface="+mn-ea"/>
          <a:cs typeface="+mn-cs"/>
        </a:defRPr>
      </a:lvl5pPr>
      <a:lvl6pPr marL="2399843" algn="l" defTabSz="959937" rtl="0" eaLnBrk="1" latinLnBrk="0" hangingPunct="1">
        <a:defRPr kumimoji="1" sz="1890" kern="1200">
          <a:solidFill>
            <a:schemeClr val="tx1"/>
          </a:solidFill>
          <a:latin typeface="+mn-lt"/>
          <a:ea typeface="+mn-ea"/>
          <a:cs typeface="+mn-cs"/>
        </a:defRPr>
      </a:lvl6pPr>
      <a:lvl7pPr marL="2879811" algn="l" defTabSz="959937" rtl="0" eaLnBrk="1" latinLnBrk="0" hangingPunct="1">
        <a:defRPr kumimoji="1" sz="1890" kern="1200">
          <a:solidFill>
            <a:schemeClr val="tx1"/>
          </a:solidFill>
          <a:latin typeface="+mn-lt"/>
          <a:ea typeface="+mn-ea"/>
          <a:cs typeface="+mn-cs"/>
        </a:defRPr>
      </a:lvl7pPr>
      <a:lvl8pPr marL="3359780" algn="l" defTabSz="959937" rtl="0" eaLnBrk="1" latinLnBrk="0" hangingPunct="1">
        <a:defRPr kumimoji="1" sz="1890" kern="1200">
          <a:solidFill>
            <a:schemeClr val="tx1"/>
          </a:solidFill>
          <a:latin typeface="+mn-lt"/>
          <a:ea typeface="+mn-ea"/>
          <a:cs typeface="+mn-cs"/>
        </a:defRPr>
      </a:lvl8pPr>
      <a:lvl9pPr marL="3839748" algn="l" defTabSz="959937" rtl="0" eaLnBrk="1" latinLnBrk="0" hangingPunct="1">
        <a:defRPr kumimoji="1" sz="189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notesSlide" Target="../notesSlides/notesSlide10.xml"/><Relationship Id="rId1" Type="http://schemas.openxmlformats.org/officeDocument/2006/relationships/slideLayout" Target="../slideLayouts/slideLayout7.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 Id="rId9" Type="http://schemas.openxmlformats.org/officeDocument/2006/relationships/image" Target="../media/image13.pn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14.emf"/><Relationship Id="rId7" Type="http://schemas.openxmlformats.org/officeDocument/2006/relationships/image" Target="../media/image18.png"/><Relationship Id="rId2" Type="http://schemas.openxmlformats.org/officeDocument/2006/relationships/notesSlide" Target="../notesSlides/notesSlide14.xml"/><Relationship Id="rId1" Type="http://schemas.openxmlformats.org/officeDocument/2006/relationships/slideLayout" Target="../slideLayouts/slideLayout7.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jpeg"/></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8.xml"/><Relationship Id="rId1" Type="http://schemas.openxmlformats.org/officeDocument/2006/relationships/slideLayout" Target="../slideLayouts/slideLayout7.xml"/><Relationship Id="rId6" Type="http://schemas.openxmlformats.org/officeDocument/2006/relationships/image" Target="../media/image23.png"/><Relationship Id="rId5" Type="http://schemas.openxmlformats.org/officeDocument/2006/relationships/image" Target="../media/image22.jpeg"/><Relationship Id="rId4" Type="http://schemas.openxmlformats.org/officeDocument/2006/relationships/image" Target="../media/image21.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20.xml"/><Relationship Id="rId1" Type="http://schemas.openxmlformats.org/officeDocument/2006/relationships/slideLayout" Target="../slideLayouts/slideLayout7.xml"/><Relationship Id="rId4" Type="http://schemas.openxmlformats.org/officeDocument/2006/relationships/image" Target="../media/image25.jpeg"/></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2.xml"/><Relationship Id="rId1" Type="http://schemas.openxmlformats.org/officeDocument/2006/relationships/slideLayout" Target="../slideLayouts/slideLayout7.xml"/><Relationship Id="rId6" Type="http://schemas.openxmlformats.org/officeDocument/2006/relationships/image" Target="../media/image29.png"/><Relationship Id="rId5" Type="http://schemas.openxmlformats.org/officeDocument/2006/relationships/image" Target="../media/image28.png"/><Relationship Id="rId4" Type="http://schemas.openxmlformats.org/officeDocument/2006/relationships/image" Target="../media/image27.emf"/></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3" Type="http://schemas.openxmlformats.org/officeDocument/2006/relationships/image" Target="../media/image31.emf"/><Relationship Id="rId2" Type="http://schemas.openxmlformats.org/officeDocument/2006/relationships/image" Target="../media/image30.pn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3" Type="http://schemas.openxmlformats.org/officeDocument/2006/relationships/image" Target="../media/image32.png"/><Relationship Id="rId7" Type="http://schemas.openxmlformats.org/officeDocument/2006/relationships/image" Target="../media/image36.png"/><Relationship Id="rId2" Type="http://schemas.openxmlformats.org/officeDocument/2006/relationships/notesSlide" Target="../notesSlides/notesSlide27.xml"/><Relationship Id="rId1" Type="http://schemas.openxmlformats.org/officeDocument/2006/relationships/slideLayout" Target="../slideLayouts/slideLayout7.xml"/><Relationship Id="rId6" Type="http://schemas.openxmlformats.org/officeDocument/2006/relationships/image" Target="../media/image35.png"/><Relationship Id="rId5" Type="http://schemas.openxmlformats.org/officeDocument/2006/relationships/image" Target="../media/image34.png"/><Relationship Id="rId4" Type="http://schemas.openxmlformats.org/officeDocument/2006/relationships/image" Target="../media/image33.jpeg"/></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3" Type="http://schemas.openxmlformats.org/officeDocument/2006/relationships/image" Target="../media/image37.emf"/><Relationship Id="rId2" Type="http://schemas.openxmlformats.org/officeDocument/2006/relationships/notesSlide" Target="../notesSlides/notesSlide29.xml"/><Relationship Id="rId1" Type="http://schemas.openxmlformats.org/officeDocument/2006/relationships/slideLayout" Target="../slideLayouts/slideLayout7.xml"/><Relationship Id="rId5" Type="http://schemas.openxmlformats.org/officeDocument/2006/relationships/image" Target="../media/image39.png"/><Relationship Id="rId4" Type="http://schemas.openxmlformats.org/officeDocument/2006/relationships/image" Target="../media/image38.jpeg"/></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33.xml"/><Relationship Id="rId1" Type="http://schemas.openxmlformats.org/officeDocument/2006/relationships/slideLayout" Target="../slideLayouts/slideLayout7.xml"/><Relationship Id="rId4" Type="http://schemas.openxmlformats.org/officeDocument/2006/relationships/image" Target="../media/image42.jpeg"/></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notesSlide" Target="../notesSlides/notesSlide35.xml"/><Relationship Id="rId1" Type="http://schemas.openxmlformats.org/officeDocument/2006/relationships/slideLayout" Target="../slideLayouts/slideLayout7.xml"/><Relationship Id="rId4" Type="http://schemas.openxmlformats.org/officeDocument/2006/relationships/image" Target="../media/image44.jpeg"/></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37.xml"/><Relationship Id="rId1" Type="http://schemas.openxmlformats.org/officeDocument/2006/relationships/slideLayout" Target="../slideLayouts/slideLayout7.xml"/><Relationship Id="rId6" Type="http://schemas.openxmlformats.org/officeDocument/2006/relationships/image" Target="../media/image48.jpeg"/><Relationship Id="rId5" Type="http://schemas.openxmlformats.org/officeDocument/2006/relationships/image" Target="../media/image47.png"/><Relationship Id="rId4" Type="http://schemas.openxmlformats.org/officeDocument/2006/relationships/image" Target="../media/image46.png"/></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notesSlide" Target="../notesSlides/notesSlide39.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7.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7.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7.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7.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7.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7.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7.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7.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7.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7.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7.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サブタイトル 2"/>
          <p:cNvSpPr>
            <a:spLocks noGrp="1"/>
          </p:cNvSpPr>
          <p:nvPr>
            <p:ph type="subTitle" idx="1"/>
          </p:nvPr>
        </p:nvSpPr>
        <p:spPr>
          <a:xfrm>
            <a:off x="1260077" y="4323678"/>
            <a:ext cx="7560469" cy="2509557"/>
          </a:xfrm>
        </p:spPr>
        <p:txBody>
          <a:bodyPr>
            <a:noAutofit/>
          </a:bodyPr>
          <a:lstStyle/>
          <a:p>
            <a:pPr>
              <a:lnSpc>
                <a:spcPts val="1800"/>
              </a:lnSpc>
            </a:pPr>
            <a:r>
              <a:rPr kumimoji="1" lang="ja-JP" altLang="en-US" sz="1600" dirty="0">
                <a:latin typeface="BIZ UDPゴシック" panose="020B0400000000000000" pitchFamily="50" charset="-128"/>
                <a:ea typeface="BIZ UDPゴシック" panose="020B0400000000000000" pitchFamily="50" charset="-128"/>
              </a:rPr>
              <a:t>大阪府</a:t>
            </a:r>
            <a:br>
              <a:rPr kumimoji="1" lang="en-US" altLang="ja-JP" sz="1600" dirty="0">
                <a:latin typeface="BIZ UDPゴシック" panose="020B0400000000000000" pitchFamily="50" charset="-128"/>
                <a:ea typeface="BIZ UDPゴシック" panose="020B0400000000000000" pitchFamily="50" charset="-128"/>
              </a:rPr>
            </a:br>
            <a:r>
              <a:rPr kumimoji="1" lang="ja-JP" altLang="en-US" sz="1600" dirty="0">
                <a:latin typeface="BIZ UDPゴシック" panose="020B0400000000000000" pitchFamily="50" charset="-128"/>
                <a:ea typeface="BIZ UDPゴシック" panose="020B0400000000000000" pitchFamily="50" charset="-128"/>
              </a:rPr>
              <a:t>大阪市</a:t>
            </a:r>
            <a:br>
              <a:rPr kumimoji="1" lang="en-US" altLang="ja-JP" sz="1600" dirty="0">
                <a:latin typeface="BIZ UDPゴシック" panose="020B0400000000000000" pitchFamily="50" charset="-128"/>
                <a:ea typeface="BIZ UDPゴシック" panose="020B0400000000000000" pitchFamily="50" charset="-128"/>
              </a:rPr>
            </a:br>
            <a:r>
              <a:rPr kumimoji="1" lang="ja-JP" altLang="en-US" sz="1600" dirty="0">
                <a:latin typeface="BIZ UDPゴシック" panose="020B0400000000000000" pitchFamily="50" charset="-128"/>
                <a:ea typeface="BIZ UDPゴシック" panose="020B0400000000000000" pitchFamily="50" charset="-128"/>
              </a:rPr>
              <a:t>関西広域連合</a:t>
            </a:r>
            <a:endParaRPr lang="en-US" altLang="ja-JP" sz="1600" dirty="0">
              <a:latin typeface="BIZ UDPゴシック" panose="020B0400000000000000" pitchFamily="50" charset="-128"/>
              <a:ea typeface="BIZ UDPゴシック" panose="020B0400000000000000" pitchFamily="50" charset="-128"/>
            </a:endParaRPr>
          </a:p>
          <a:p>
            <a:pPr>
              <a:lnSpc>
                <a:spcPts val="1800"/>
              </a:lnSpc>
            </a:pPr>
            <a:r>
              <a:rPr lang="ja-JP" altLang="en-US" sz="1600" dirty="0">
                <a:latin typeface="BIZ UDPゴシック" panose="020B0400000000000000" pitchFamily="50" charset="-128"/>
                <a:ea typeface="BIZ UDPゴシック" panose="020B0400000000000000" pitchFamily="50" charset="-128"/>
              </a:rPr>
              <a:t>公益社団法人　関西経済連合会</a:t>
            </a:r>
            <a:br>
              <a:rPr lang="en-US" altLang="ja-JP" sz="1600" dirty="0">
                <a:latin typeface="BIZ UDPゴシック" panose="020B0400000000000000" pitchFamily="50" charset="-128"/>
                <a:ea typeface="BIZ UDPゴシック" panose="020B0400000000000000" pitchFamily="50" charset="-128"/>
              </a:rPr>
            </a:br>
            <a:r>
              <a:rPr kumimoji="1" lang="ja-JP" altLang="en-US" sz="1600" dirty="0">
                <a:latin typeface="BIZ UDPゴシック" panose="020B0400000000000000" pitchFamily="50" charset="-128"/>
                <a:ea typeface="BIZ UDPゴシック" panose="020B0400000000000000" pitchFamily="50" charset="-128"/>
              </a:rPr>
              <a:t>関西商工会議所連合会・大阪商工会議所</a:t>
            </a:r>
            <a:br>
              <a:rPr lang="en-US" altLang="ja-JP" sz="1600" dirty="0">
                <a:latin typeface="BIZ UDPゴシック" panose="020B0400000000000000" pitchFamily="50" charset="-128"/>
                <a:ea typeface="BIZ UDPゴシック" panose="020B0400000000000000" pitchFamily="50" charset="-128"/>
              </a:rPr>
            </a:br>
            <a:r>
              <a:rPr lang="ja-JP" altLang="en-US" sz="1600" dirty="0">
                <a:latin typeface="BIZ UDPゴシック" panose="020B0400000000000000" pitchFamily="50" charset="-128"/>
                <a:ea typeface="BIZ UDPゴシック" panose="020B0400000000000000" pitchFamily="50" charset="-128"/>
              </a:rPr>
              <a:t>一般社団法人　関西経済同友会</a:t>
            </a:r>
            <a:endParaRPr lang="en-US" altLang="ja-JP" sz="1600" dirty="0">
              <a:latin typeface="BIZ UDPゴシック" panose="020B0400000000000000" pitchFamily="50" charset="-128"/>
              <a:ea typeface="BIZ UDPゴシック" panose="020B0400000000000000" pitchFamily="50" charset="-128"/>
            </a:endParaRPr>
          </a:p>
          <a:p>
            <a:pPr>
              <a:lnSpc>
                <a:spcPts val="1800"/>
              </a:lnSpc>
            </a:pPr>
            <a:r>
              <a:rPr lang="ja-JP" altLang="en-US" sz="1600" dirty="0">
                <a:latin typeface="BIZ UDPゴシック" panose="020B0400000000000000" pitchFamily="50" charset="-128"/>
                <a:ea typeface="BIZ UDPゴシック" panose="020B0400000000000000" pitchFamily="50" charset="-128"/>
              </a:rPr>
              <a:t>公益社団法人　</a:t>
            </a:r>
            <a:r>
              <a:rPr lang="en-US" altLang="ja-JP" sz="1600" dirty="0">
                <a:latin typeface="BIZ UDPゴシック" panose="020B0400000000000000" pitchFamily="50" charset="-128"/>
                <a:ea typeface="BIZ UDPゴシック" panose="020B0400000000000000" pitchFamily="50" charset="-128"/>
              </a:rPr>
              <a:t>2025</a:t>
            </a:r>
            <a:r>
              <a:rPr lang="ja-JP" altLang="en-US" sz="1600" dirty="0">
                <a:latin typeface="BIZ UDPゴシック" panose="020B0400000000000000" pitchFamily="50" charset="-128"/>
                <a:ea typeface="BIZ UDPゴシック" panose="020B0400000000000000" pitchFamily="50" charset="-128"/>
              </a:rPr>
              <a:t>年日本国際博覧会協会</a:t>
            </a:r>
            <a:endParaRPr lang="en-US" altLang="ja-JP" sz="1600" dirty="0">
              <a:latin typeface="BIZ UDPゴシック" panose="020B0400000000000000" pitchFamily="50" charset="-128"/>
              <a:ea typeface="BIZ UDPゴシック" panose="020B0400000000000000" pitchFamily="50" charset="-128"/>
            </a:endParaRPr>
          </a:p>
          <a:p>
            <a:pPr>
              <a:lnSpc>
                <a:spcPts val="1200"/>
              </a:lnSpc>
            </a:pPr>
            <a:endParaRPr lang="en-US" altLang="ja-JP" sz="1600" dirty="0">
              <a:latin typeface="BIZ UDPゴシック" panose="020B0400000000000000" pitchFamily="50" charset="-128"/>
              <a:ea typeface="BIZ UDPゴシック" panose="020B0400000000000000" pitchFamily="50" charset="-128"/>
            </a:endParaRPr>
          </a:p>
          <a:p>
            <a:pPr>
              <a:lnSpc>
                <a:spcPts val="1200"/>
              </a:lnSpc>
            </a:pPr>
            <a:r>
              <a:rPr lang="en-US" altLang="ja-JP" sz="1600" dirty="0">
                <a:latin typeface="BIZ UDPゴシック" panose="020B0400000000000000" pitchFamily="50" charset="-128"/>
                <a:ea typeface="BIZ UDPゴシック" panose="020B0400000000000000" pitchFamily="50" charset="-128"/>
              </a:rPr>
              <a:t>202</a:t>
            </a:r>
            <a:r>
              <a:rPr lang="ja-JP" altLang="en-US" sz="1600" dirty="0">
                <a:latin typeface="BIZ UDPゴシック" panose="020B0400000000000000" pitchFamily="50" charset="-128"/>
                <a:ea typeface="BIZ UDPゴシック" panose="020B0400000000000000" pitchFamily="50" charset="-128"/>
              </a:rPr>
              <a:t>４年１月</a:t>
            </a:r>
            <a:endParaRPr kumimoji="1" lang="ja-JP" altLang="en-US" dirty="0">
              <a:latin typeface="BIZ UDPゴシック" panose="020B0400000000000000" pitchFamily="50" charset="-128"/>
              <a:ea typeface="BIZ UDPゴシック" panose="020B0400000000000000" pitchFamily="50" charset="-128"/>
            </a:endParaRPr>
          </a:p>
        </p:txBody>
      </p:sp>
      <p:pic>
        <p:nvPicPr>
          <p:cNvPr id="5" name="図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372225" y="554276"/>
            <a:ext cx="3708400" cy="1108553"/>
          </a:xfrm>
          <a:prstGeom prst="rect">
            <a:avLst/>
          </a:prstGeom>
        </p:spPr>
      </p:pic>
      <p:sp>
        <p:nvSpPr>
          <p:cNvPr id="2" name="タイトル 1"/>
          <p:cNvSpPr>
            <a:spLocks noGrp="1"/>
          </p:cNvSpPr>
          <p:nvPr>
            <p:ph type="ctrTitle"/>
          </p:nvPr>
        </p:nvSpPr>
        <p:spPr bwMode="gray">
          <a:xfrm>
            <a:off x="0" y="2084753"/>
            <a:ext cx="10080625" cy="1005779"/>
          </a:xfrm>
          <a:solidFill>
            <a:schemeClr val="bg1"/>
          </a:solidFill>
        </p:spPr>
        <p:txBody>
          <a:bodyPr anchor="ctr" anchorCtr="0">
            <a:noAutofit/>
          </a:bodyPr>
          <a:lstStyle/>
          <a:p>
            <a:pPr>
              <a:lnSpc>
                <a:spcPct val="100000"/>
              </a:lnSpc>
              <a:spcBef>
                <a:spcPts val="0"/>
              </a:spcBef>
            </a:pPr>
            <a:r>
              <a:rPr kumimoji="1" lang="en-US" altLang="ja-JP" sz="3200" dirty="0">
                <a:latin typeface="BIZ UDPゴシック" panose="020B0400000000000000" pitchFamily="50" charset="-128"/>
                <a:ea typeface="BIZ UDPゴシック" panose="020B0400000000000000" pitchFamily="50" charset="-128"/>
              </a:rPr>
              <a:t>2025</a:t>
            </a:r>
            <a:r>
              <a:rPr kumimoji="1" lang="ja-JP" altLang="en-US" sz="3200" dirty="0">
                <a:latin typeface="BIZ UDPゴシック" panose="020B0400000000000000" pitchFamily="50" charset="-128"/>
                <a:ea typeface="BIZ UDPゴシック" panose="020B0400000000000000" pitchFamily="50" charset="-128"/>
              </a:rPr>
              <a:t>年日本国際博覧会（大阪・関西万博）</a:t>
            </a:r>
            <a:br>
              <a:rPr kumimoji="1" lang="en-US" altLang="ja-JP" sz="3200" dirty="0">
                <a:latin typeface="BIZ UDPゴシック" panose="020B0400000000000000" pitchFamily="50" charset="-128"/>
                <a:ea typeface="BIZ UDPゴシック" panose="020B0400000000000000" pitchFamily="50" charset="-128"/>
              </a:rPr>
            </a:br>
            <a:r>
              <a:rPr kumimoji="1" lang="ja-JP" altLang="en-US" sz="3200" dirty="0">
                <a:latin typeface="BIZ UDPゴシック" panose="020B0400000000000000" pitchFamily="50" charset="-128"/>
                <a:ea typeface="BIZ UDPゴシック" panose="020B0400000000000000" pitchFamily="50" charset="-128"/>
              </a:rPr>
              <a:t>関連事業に関する要望</a:t>
            </a:r>
            <a:endParaRPr kumimoji="1" lang="ja-JP" altLang="en-US" sz="1200" dirty="0">
              <a:latin typeface="BIZ UDPゴシック" panose="020B0400000000000000" pitchFamily="50" charset="-128"/>
              <a:ea typeface="BIZ UDPゴシック" panose="020B0400000000000000" pitchFamily="50" charset="-128"/>
            </a:endParaRPr>
          </a:p>
        </p:txBody>
      </p:sp>
      <p:sp>
        <p:nvSpPr>
          <p:cNvPr id="7" name="タイトル 1"/>
          <p:cNvSpPr txBox="1">
            <a:spLocks/>
          </p:cNvSpPr>
          <p:nvPr/>
        </p:nvSpPr>
        <p:spPr bwMode="gray">
          <a:xfrm>
            <a:off x="975568" y="3438603"/>
            <a:ext cx="8089266" cy="463353"/>
          </a:xfrm>
          <a:prstGeom prst="rect">
            <a:avLst/>
          </a:prstGeom>
          <a:solidFill>
            <a:schemeClr val="bg1"/>
          </a:solidFill>
        </p:spPr>
        <p:txBody>
          <a:bodyPr vert="horz" lIns="91440" tIns="45720" rIns="91440" bIns="45720" rtlCol="0" anchor="ctr" anchorCtr="0">
            <a:normAutofit/>
          </a:bodyPr>
          <a:lstStyle>
            <a:lvl1pPr algn="ctr" defTabSz="959937" rtl="0" eaLnBrk="1" latinLnBrk="0" hangingPunct="1">
              <a:lnSpc>
                <a:spcPct val="90000"/>
              </a:lnSpc>
              <a:spcBef>
                <a:spcPct val="0"/>
              </a:spcBef>
              <a:buNone/>
              <a:defRPr kumimoji="1" sz="6299" kern="1200">
                <a:solidFill>
                  <a:schemeClr val="tx1"/>
                </a:solidFill>
                <a:latin typeface="+mj-lt"/>
                <a:ea typeface="+mj-ea"/>
                <a:cs typeface="+mj-cs"/>
              </a:defRPr>
            </a:lvl1pPr>
          </a:lstStyle>
          <a:p>
            <a:pPr>
              <a:lnSpc>
                <a:spcPct val="100000"/>
              </a:lnSpc>
              <a:spcBef>
                <a:spcPts val="0"/>
              </a:spcBef>
            </a:pPr>
            <a:r>
              <a:rPr lang="ja-JP" altLang="en-US" sz="1800" dirty="0">
                <a:latin typeface="BIZ UDPゴシック" panose="020B0400000000000000" pitchFamily="50" charset="-128"/>
                <a:ea typeface="BIZ UDPゴシック" panose="020B0400000000000000" pitchFamily="50" charset="-128"/>
              </a:rPr>
              <a:t>政府の「２０２５年大阪･関西万博アクションプラン</a:t>
            </a:r>
            <a:r>
              <a:rPr lang="en-US" altLang="ja-JP" sz="1800" dirty="0">
                <a:latin typeface="BIZ UDPゴシック" panose="020B0400000000000000" pitchFamily="50" charset="-128"/>
                <a:ea typeface="BIZ UDPゴシック" panose="020B0400000000000000" pitchFamily="50" charset="-128"/>
              </a:rPr>
              <a:t>Ver.</a:t>
            </a:r>
            <a:r>
              <a:rPr lang="ja-JP" altLang="en-US" sz="1800" dirty="0">
                <a:latin typeface="BIZ UDPゴシック" panose="020B0400000000000000" pitchFamily="50" charset="-128"/>
                <a:ea typeface="BIZ UDPゴシック" panose="020B0400000000000000" pitchFamily="50" charset="-128"/>
              </a:rPr>
              <a:t>４」改訂に向けて</a:t>
            </a:r>
          </a:p>
        </p:txBody>
      </p:sp>
      <p:cxnSp>
        <p:nvCxnSpPr>
          <p:cNvPr id="10" name="直線コネクタ 9"/>
          <p:cNvCxnSpPr/>
          <p:nvPr/>
        </p:nvCxnSpPr>
        <p:spPr>
          <a:xfrm>
            <a:off x="348343" y="3158472"/>
            <a:ext cx="9274628" cy="0"/>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907216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四角形: 角を丸くする 2">
            <a:extLst>
              <a:ext uri="{FF2B5EF4-FFF2-40B4-BE49-F238E27FC236}">
                <a16:creationId xmlns:a16="http://schemas.microsoft.com/office/drawing/2014/main" id="{FF1169B4-0354-4C2C-8470-F16E797B7616}"/>
              </a:ext>
            </a:extLst>
          </p:cNvPr>
          <p:cNvSpPr/>
          <p:nvPr/>
        </p:nvSpPr>
        <p:spPr>
          <a:xfrm>
            <a:off x="140622" y="1826121"/>
            <a:ext cx="9759235" cy="2716849"/>
          </a:xfrm>
          <a:prstGeom prst="roundRect">
            <a:avLst>
              <a:gd name="adj" fmla="val 7865"/>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80975" lvl="0" indent="-180975" defTabSz="959937">
              <a:defRPr/>
            </a:pPr>
            <a:r>
              <a:rPr kumimoji="1" lang="en-US" altLang="ja-JP" sz="1400" b="1" dirty="0">
                <a:solidFill>
                  <a:srgbClr val="4472C4"/>
                </a:solidFill>
              </a:rPr>
              <a:t>【</a:t>
            </a:r>
            <a:r>
              <a:rPr kumimoji="1" lang="ja-JP" altLang="en-US" sz="1400" b="1" dirty="0">
                <a:solidFill>
                  <a:srgbClr val="4472C4"/>
                </a:solidFill>
              </a:rPr>
              <a:t>万博に</a:t>
            </a:r>
            <a:r>
              <a:rPr kumimoji="1" lang="ja-JP" altLang="en-US" sz="1400" b="1" dirty="0">
                <a:solidFill>
                  <a:schemeClr val="accent1">
                    <a:lumMod val="75000"/>
                  </a:schemeClr>
                </a:solidFill>
              </a:rPr>
              <a:t>向けて</a:t>
            </a:r>
            <a:r>
              <a:rPr kumimoji="1" lang="en-US" altLang="ja-JP" sz="1400" b="1" dirty="0">
                <a:solidFill>
                  <a:srgbClr val="4472C4"/>
                </a:solidFill>
              </a:rPr>
              <a:t>】</a:t>
            </a:r>
          </a:p>
          <a:p>
            <a:pPr marL="180975" lvl="0" indent="-180975" defTabSz="959937">
              <a:defRPr/>
            </a:pPr>
            <a:endParaRPr kumimoji="1" lang="en-US" altLang="ja-JP" sz="400" b="1" dirty="0">
              <a:solidFill>
                <a:prstClr val="black"/>
              </a:solidFill>
            </a:endParaRPr>
          </a:p>
          <a:p>
            <a:pPr marL="180975" lvl="0" indent="-180975" defTabSz="959937">
              <a:defRPr/>
            </a:pPr>
            <a:r>
              <a:rPr kumimoji="1" lang="ja-JP" altLang="en-US" sz="1400" b="1" dirty="0">
                <a:solidFill>
                  <a:prstClr val="black"/>
                </a:solidFill>
              </a:rPr>
              <a:t>▷</a:t>
            </a:r>
            <a:r>
              <a:rPr kumimoji="1" lang="ja-JP" altLang="en-US" sz="1400" b="1" u="sng" dirty="0">
                <a:solidFill>
                  <a:prstClr val="black"/>
                </a:solidFill>
                <a:latin typeface="BIZ UDPゴシック" panose="020B0400000000000000" pitchFamily="50" charset="-128"/>
                <a:ea typeface="BIZ UDPゴシック" panose="020B0400000000000000" pitchFamily="50" charset="-128"/>
              </a:rPr>
              <a:t>再生医療をはじめとする最先端の医療の姿を会場内外で効果的に発信</a:t>
            </a:r>
          </a:p>
          <a:p>
            <a:pPr marL="180975" lvl="0" indent="-180975" defTabSz="959937">
              <a:spcBef>
                <a:spcPts val="600"/>
              </a:spcBef>
              <a:defRPr/>
            </a:pPr>
            <a:r>
              <a:rPr kumimoji="1" lang="ja-JP" altLang="en-US" sz="1100" dirty="0">
                <a:solidFill>
                  <a:prstClr val="black"/>
                </a:solidFill>
              </a:rPr>
              <a:t>　</a:t>
            </a:r>
            <a:r>
              <a:rPr kumimoji="1" lang="ja-JP" altLang="en-US" sz="1200" dirty="0">
                <a:solidFill>
                  <a:schemeClr val="tx1"/>
                </a:solidFill>
                <a:latin typeface="BIZ UDPゴシック" panose="020B0400000000000000" pitchFamily="50" charset="-128"/>
                <a:ea typeface="BIZ UDPゴシック" panose="020B0400000000000000" pitchFamily="50" charset="-128"/>
              </a:rPr>
              <a:t>・再生医療に係る大阪・関西における最先端の取組みなどの会場内外の発信　</a:t>
            </a:r>
            <a:r>
              <a:rPr kumimoji="1" lang="ja-JP" altLang="en-US" sz="900" dirty="0">
                <a:solidFill>
                  <a:schemeClr val="tx1"/>
                </a:solidFill>
              </a:rPr>
              <a:t>＜府・市・大商・協会＞</a:t>
            </a:r>
            <a:endParaRPr kumimoji="1" lang="en-US" altLang="ja-JP" sz="900" dirty="0">
              <a:solidFill>
                <a:schemeClr val="tx1"/>
              </a:solidFill>
            </a:endParaRPr>
          </a:p>
          <a:p>
            <a:pPr marL="180975" lvl="0" indent="-180975" defTabSz="959937">
              <a:spcBef>
                <a:spcPts val="600"/>
              </a:spcBef>
              <a:defRPr/>
            </a:pPr>
            <a:endParaRPr kumimoji="1" lang="en-US" altLang="ja-JP" sz="900" dirty="0">
              <a:solidFill>
                <a:prstClr val="black"/>
              </a:solidFill>
            </a:endParaRPr>
          </a:p>
          <a:p>
            <a:pPr marL="185738" lvl="0" indent="-185738" defTabSz="959937">
              <a:spcBef>
                <a:spcPts val="600"/>
              </a:spcBef>
              <a:defRPr/>
            </a:pPr>
            <a:r>
              <a:rPr kumimoji="1" lang="en-US" altLang="ja-JP" sz="1400" b="1" dirty="0">
                <a:solidFill>
                  <a:srgbClr val="4472C4"/>
                </a:solidFill>
              </a:rPr>
              <a:t>【</a:t>
            </a:r>
            <a:r>
              <a:rPr kumimoji="1" lang="ja-JP" altLang="en-US" sz="1400" b="1" dirty="0">
                <a:solidFill>
                  <a:srgbClr val="4472C4"/>
                </a:solidFill>
              </a:rPr>
              <a:t>万博を契機とした成長に向けて</a:t>
            </a:r>
            <a:r>
              <a:rPr kumimoji="1" lang="en-US" altLang="ja-JP" sz="1400" b="1" dirty="0">
                <a:solidFill>
                  <a:srgbClr val="4472C4"/>
                </a:solidFill>
              </a:rPr>
              <a:t>】</a:t>
            </a:r>
          </a:p>
          <a:p>
            <a:pPr marL="185738" lvl="0" indent="-185738" defTabSz="959937">
              <a:defRPr/>
            </a:pPr>
            <a:endParaRPr kumimoji="1" lang="en-US" altLang="ja-JP" sz="400" b="1" dirty="0">
              <a:solidFill>
                <a:srgbClr val="FF0000"/>
              </a:solidFill>
            </a:endParaRPr>
          </a:p>
          <a:p>
            <a:pPr marL="185738" lvl="0" indent="-185738" defTabSz="959937">
              <a:defRPr/>
            </a:pPr>
            <a:r>
              <a:rPr kumimoji="1" lang="ja-JP" altLang="en-US" sz="1400" b="1" dirty="0">
                <a:solidFill>
                  <a:prstClr val="black"/>
                </a:solidFill>
              </a:rPr>
              <a:t>▷</a:t>
            </a:r>
            <a:r>
              <a:rPr kumimoji="1" lang="ja-JP" altLang="en-US" sz="1400" b="1" u="sng" dirty="0">
                <a:solidFill>
                  <a:prstClr val="black"/>
                </a:solidFill>
                <a:latin typeface="BIZ UDPゴシック" panose="020B0400000000000000" pitchFamily="50" charset="-128"/>
                <a:ea typeface="BIZ UDPゴシック" panose="020B0400000000000000" pitchFamily="50" charset="-128"/>
              </a:rPr>
              <a:t>万博で発信した最先端医療を国内外の患者に届けることで世界に貢献。そのために不可欠な再生医療の産業化に必要な支援</a:t>
            </a:r>
            <a:endParaRPr kumimoji="1" lang="en-US" altLang="ja-JP" sz="1400" b="1" u="sng" dirty="0">
              <a:solidFill>
                <a:prstClr val="black"/>
              </a:solidFill>
              <a:latin typeface="BIZ UDPゴシック" panose="020B0400000000000000" pitchFamily="50" charset="-128"/>
              <a:ea typeface="BIZ UDPゴシック" panose="020B0400000000000000" pitchFamily="50" charset="-128"/>
            </a:endParaRPr>
          </a:p>
          <a:p>
            <a:pPr marL="185738" lvl="0" indent="-185738" defTabSz="959937">
              <a:spcBef>
                <a:spcPts val="600"/>
              </a:spcBef>
              <a:defRPr/>
            </a:pPr>
            <a:r>
              <a:rPr kumimoji="1" lang="ja-JP" altLang="en-US" sz="1100" dirty="0">
                <a:solidFill>
                  <a:prstClr val="black"/>
                </a:solidFill>
              </a:rPr>
              <a:t>　</a:t>
            </a:r>
            <a:r>
              <a:rPr kumimoji="1" lang="ja-JP" altLang="en-US" sz="1200" dirty="0">
                <a:solidFill>
                  <a:prstClr val="black"/>
                </a:solidFill>
                <a:latin typeface="BIZ UDPゴシック" panose="020B0400000000000000" pitchFamily="50" charset="-128"/>
                <a:ea typeface="BIZ UDPゴシック" panose="020B0400000000000000" pitchFamily="50" charset="-128"/>
              </a:rPr>
              <a:t>・万博後も見据え、再生医療の産業化推進プラットフォーム構築に向けた継続的な財政・技術支援　</a:t>
            </a:r>
            <a:r>
              <a:rPr kumimoji="1" lang="ja-JP" altLang="en-US" sz="900" dirty="0">
                <a:solidFill>
                  <a:prstClr val="black"/>
                </a:solidFill>
              </a:rPr>
              <a:t>＜府・市・大商・協会＞</a:t>
            </a:r>
            <a:endParaRPr kumimoji="1" lang="en-US" altLang="ja-JP" sz="900" dirty="0">
              <a:solidFill>
                <a:prstClr val="black"/>
              </a:solidFill>
              <a:latin typeface="BIZ UDPゴシック" panose="020B0400000000000000" pitchFamily="50" charset="-128"/>
              <a:ea typeface="BIZ UDPゴシック" panose="020B0400000000000000" pitchFamily="50" charset="-128"/>
            </a:endParaRPr>
          </a:p>
          <a:p>
            <a:pPr marL="185738" lvl="0" indent="-185738" defTabSz="959937">
              <a:spcBef>
                <a:spcPts val="300"/>
              </a:spcBef>
              <a:defRPr/>
            </a:pPr>
            <a:r>
              <a:rPr kumimoji="1" lang="ja-JP" altLang="en-US" sz="1200" dirty="0">
                <a:solidFill>
                  <a:prstClr val="black"/>
                </a:solidFill>
                <a:latin typeface="BIZ UDPゴシック" panose="020B0400000000000000" pitchFamily="50" charset="-128"/>
                <a:ea typeface="BIZ UDPゴシック" panose="020B0400000000000000" pitchFamily="50" charset="-128"/>
              </a:rPr>
              <a:t>　 ・再生医療等製品の特性に対応した各種レギュレーションの整備　</a:t>
            </a:r>
            <a:r>
              <a:rPr kumimoji="1" lang="ja-JP" altLang="en-US" sz="900" dirty="0">
                <a:solidFill>
                  <a:prstClr val="black"/>
                </a:solidFill>
              </a:rPr>
              <a:t>＜府・市・大商・協会＞</a:t>
            </a:r>
            <a:endParaRPr kumimoji="1" lang="en-US" altLang="ja-JP" sz="900" dirty="0">
              <a:solidFill>
                <a:prstClr val="black"/>
              </a:solidFill>
            </a:endParaRPr>
          </a:p>
        </p:txBody>
      </p:sp>
      <p:sp>
        <p:nvSpPr>
          <p:cNvPr id="9" name="正方形/長方形 8"/>
          <p:cNvSpPr/>
          <p:nvPr/>
        </p:nvSpPr>
        <p:spPr>
          <a:xfrm>
            <a:off x="2653468" y="5899255"/>
            <a:ext cx="5038725" cy="369332"/>
          </a:xfrm>
          <a:prstGeom prst="rect">
            <a:avLst/>
          </a:prstGeom>
        </p:spPr>
        <p:txBody>
          <a:bodyPr>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srgbClr val="FF0000"/>
              </a:solidFill>
              <a:effectLst/>
              <a:uLnTx/>
              <a:uFillTx/>
              <a:latin typeface="BIZ UDPゴシック" panose="020B0400000000000000" pitchFamily="50" charset="-128"/>
              <a:ea typeface="BIZ UDPゴシック" panose="020B0400000000000000" pitchFamily="50" charset="-128"/>
              <a:cs typeface="+mn-cs"/>
            </a:endParaRPr>
          </a:p>
        </p:txBody>
      </p:sp>
      <p:sp>
        <p:nvSpPr>
          <p:cNvPr id="12" name="テキスト ボックス 11"/>
          <p:cNvSpPr txBox="1"/>
          <p:nvPr/>
        </p:nvSpPr>
        <p:spPr>
          <a:xfrm>
            <a:off x="179089" y="1541541"/>
            <a:ext cx="4378122" cy="338554"/>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6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国への提案・要望</a:t>
            </a:r>
            <a:r>
              <a:rPr kumimoji="1" lang="ja-JP" altLang="en-US" sz="12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　</a:t>
            </a:r>
            <a:r>
              <a:rPr kumimoji="1" lang="en-US" altLang="ja-JP" sz="11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a:t>
            </a:r>
            <a:r>
              <a:rPr kumimoji="1" lang="ja-JP" altLang="en-US" sz="11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要望先</a:t>
            </a:r>
            <a:r>
              <a:rPr kumimoji="1" lang="zh-TW" altLang="en-US" sz="11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（厚生労働省、経済産業省）</a:t>
            </a:r>
            <a:endParaRPr kumimoji="1" lang="ja-JP" altLang="en-US" sz="10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p:txBody>
      </p:sp>
      <p:graphicFrame>
        <p:nvGraphicFramePr>
          <p:cNvPr id="20" name="表 19"/>
          <p:cNvGraphicFramePr>
            <a:graphicFrameLocks noGrp="1"/>
          </p:cNvGraphicFramePr>
          <p:nvPr>
            <p:extLst>
              <p:ext uri="{D42A27DB-BD31-4B8C-83A1-F6EECF244321}">
                <p14:modId xmlns:p14="http://schemas.microsoft.com/office/powerpoint/2010/main" val="4235158362"/>
              </p:ext>
            </p:extLst>
          </p:nvPr>
        </p:nvGraphicFramePr>
        <p:xfrm>
          <a:off x="265725" y="5249967"/>
          <a:ext cx="9320235" cy="1773120"/>
        </p:xfrm>
        <a:graphic>
          <a:graphicData uri="http://schemas.openxmlformats.org/drawingml/2006/table">
            <a:tbl>
              <a:tblPr bandRow="1">
                <a:tableStyleId>{5940675A-B579-460E-94D1-54222C63F5DA}</a:tableStyleId>
              </a:tblPr>
              <a:tblGrid>
                <a:gridCol w="2709371">
                  <a:extLst>
                    <a:ext uri="{9D8B030D-6E8A-4147-A177-3AD203B41FA5}">
                      <a16:colId xmlns:a16="http://schemas.microsoft.com/office/drawing/2014/main" val="525926817"/>
                    </a:ext>
                  </a:extLst>
                </a:gridCol>
                <a:gridCol w="6610864">
                  <a:extLst>
                    <a:ext uri="{9D8B030D-6E8A-4147-A177-3AD203B41FA5}">
                      <a16:colId xmlns:a16="http://schemas.microsoft.com/office/drawing/2014/main" val="1556401701"/>
                    </a:ext>
                  </a:extLst>
                </a:gridCol>
              </a:tblGrid>
              <a:tr h="715606">
                <a:tc>
                  <a:txBody>
                    <a:bodyPr/>
                    <a:lstStyle/>
                    <a:p>
                      <a:pPr marL="0" marR="0" lvl="0" indent="0" algn="l" defTabSz="959937" rtl="0" eaLnBrk="1" fontAlgn="auto" latinLnBrk="0" hangingPunct="1">
                        <a:lnSpc>
                          <a:spcPct val="100000"/>
                        </a:lnSpc>
                        <a:spcBef>
                          <a:spcPts val="0"/>
                        </a:spcBef>
                        <a:spcAft>
                          <a:spcPts val="0"/>
                        </a:spcAft>
                        <a:buClrTx/>
                        <a:buSzTx/>
                        <a:buFontTx/>
                        <a:buNone/>
                        <a:tabLst/>
                        <a:defRPr/>
                      </a:pPr>
                      <a:r>
                        <a:rPr lang="ja-JP" altLang="en-US" sz="1200" b="1" u="none" dirty="0">
                          <a:solidFill>
                            <a:schemeClr val="tx1"/>
                          </a:solidFill>
                          <a:latin typeface="+mn-ea"/>
                        </a:rPr>
                        <a:t>国「アクションプラン</a:t>
                      </a:r>
                      <a:r>
                        <a:rPr lang="en-US" altLang="ja-JP" sz="1200" b="1" u="none" dirty="0">
                          <a:solidFill>
                            <a:schemeClr val="tx1"/>
                          </a:solidFill>
                          <a:latin typeface="+mn-ea"/>
                        </a:rPr>
                        <a:t>Ver.4</a:t>
                      </a:r>
                      <a:r>
                        <a:rPr lang="ja-JP" altLang="en-US" sz="1200" b="1" u="none" dirty="0">
                          <a:solidFill>
                            <a:schemeClr val="tx1"/>
                          </a:solidFill>
                          <a:latin typeface="+mn-ea"/>
                        </a:rPr>
                        <a:t>」の</a:t>
                      </a:r>
                      <a:endParaRPr lang="en-US" altLang="ja-JP" sz="1200" b="1" u="none" dirty="0">
                        <a:solidFill>
                          <a:schemeClr val="tx1"/>
                        </a:solidFill>
                        <a:latin typeface="+mn-ea"/>
                      </a:endParaRPr>
                    </a:p>
                    <a:p>
                      <a:pPr marL="0" marR="0" lvl="0" indent="0" algn="l" defTabSz="959937" rtl="0" eaLnBrk="1" fontAlgn="auto" latinLnBrk="0" hangingPunct="1">
                        <a:lnSpc>
                          <a:spcPct val="100000"/>
                        </a:lnSpc>
                        <a:spcBef>
                          <a:spcPts val="0"/>
                        </a:spcBef>
                        <a:spcAft>
                          <a:spcPts val="0"/>
                        </a:spcAft>
                        <a:buClrTx/>
                        <a:buSzTx/>
                        <a:buFontTx/>
                        <a:buNone/>
                        <a:tabLst/>
                        <a:defRPr/>
                      </a:pPr>
                      <a:r>
                        <a:rPr lang="ja-JP" altLang="en-US" sz="1200" b="1" u="none" dirty="0">
                          <a:solidFill>
                            <a:schemeClr val="tx1"/>
                          </a:solidFill>
                          <a:latin typeface="+mn-ea"/>
                        </a:rPr>
                        <a:t>記載内容</a:t>
                      </a:r>
                      <a:endParaRPr kumimoji="1" lang="ja-JP" altLang="en-US" sz="1200" u="none" dirty="0">
                        <a:solidFill>
                          <a:schemeClr val="tx1"/>
                        </a:solidFill>
                        <a:latin typeface="BIZ UDPゴシック" panose="020B0400000000000000" pitchFamily="50" charset="-128"/>
                        <a:ea typeface="BIZ UDPゴシック" panose="020B0400000000000000" pitchFamily="50" charset="-128"/>
                      </a:endParaRPr>
                    </a:p>
                  </a:txBody>
                  <a:tcPr marL="100806" marR="100806" marT="50403" marB="50403">
                    <a:lnL w="12700" cap="flat" cmpd="sng" algn="ctr">
                      <a:solidFill>
                        <a:schemeClr val="accent1"/>
                      </a:solidFill>
                      <a:prstDash val="sysDot"/>
                      <a:round/>
                      <a:headEnd type="none" w="med" len="med"/>
                      <a:tailEnd type="none" w="med" len="med"/>
                    </a:lnL>
                    <a:lnR w="12700" cap="flat" cmpd="sng" algn="ctr">
                      <a:solidFill>
                        <a:schemeClr val="accent1"/>
                      </a:solidFill>
                      <a:prstDash val="sysDot"/>
                      <a:round/>
                      <a:headEnd type="none" w="med" len="med"/>
                      <a:tailEnd type="none" w="med" len="med"/>
                    </a:lnR>
                    <a:lnT w="12700" cap="flat" cmpd="sng" algn="ctr">
                      <a:solidFill>
                        <a:schemeClr val="accent1"/>
                      </a:solidFill>
                      <a:prstDash val="sysDot"/>
                      <a:round/>
                      <a:headEnd type="none" w="med" len="med"/>
                      <a:tailEnd type="none" w="med" len="med"/>
                    </a:lnT>
                    <a:lnB w="12700" cap="flat" cmpd="sng" algn="ctr">
                      <a:solidFill>
                        <a:schemeClr val="accent1"/>
                      </a:solidFill>
                      <a:prstDash val="sysDot"/>
                      <a:round/>
                      <a:headEnd type="none" w="med" len="med"/>
                      <a:tailEnd type="none" w="med" len="med"/>
                    </a:lnB>
                    <a:lnTlToBr w="12700" cmpd="sng">
                      <a:noFill/>
                      <a:prstDash val="solid"/>
                    </a:lnTlToBr>
                    <a:lnBlToTr w="12700" cmpd="sng">
                      <a:noFill/>
                      <a:prstDash val="solid"/>
                    </a:lnBlToTr>
                  </a:tcPr>
                </a:tc>
                <a:tc>
                  <a:txBody>
                    <a:bodyPr/>
                    <a:lstStyle/>
                    <a:p>
                      <a:pPr marL="171450" indent="-171450">
                        <a:buFont typeface="Wingdings" panose="05000000000000000000" pitchFamily="2" charset="2"/>
                        <a:buChar char="l"/>
                      </a:pPr>
                      <a:r>
                        <a:rPr kumimoji="1" lang="ja-JP" altLang="en-US" sz="1100" dirty="0">
                          <a:solidFill>
                            <a:schemeClr val="tx1"/>
                          </a:solidFill>
                          <a:latin typeface="+mn-ea"/>
                          <a:ea typeface="+mn-ea"/>
                        </a:rPr>
                        <a:t>再⽣・細胞医療・遺伝⼦治療分野の情報発信 ／ </a:t>
                      </a:r>
                      <a:r>
                        <a:rPr lang="ja-JP" altLang="en-US" sz="1100" strike="noStrike" dirty="0">
                          <a:solidFill>
                            <a:schemeClr val="tx1"/>
                          </a:solidFill>
                          <a:latin typeface="+mn-ea"/>
                          <a:ea typeface="+mn-ea"/>
                        </a:rPr>
                        <a:t>⽇本の先進的な医薬品等の情報発信 ／ 障害者⾃⽴⽀援機器等開発促進　</a:t>
                      </a:r>
                      <a:r>
                        <a:rPr kumimoji="1" lang="en-US" altLang="ja-JP" sz="1100" dirty="0">
                          <a:solidFill>
                            <a:schemeClr val="tx1"/>
                          </a:solidFill>
                          <a:latin typeface="+mn-ea"/>
                          <a:ea typeface="+mn-ea"/>
                        </a:rPr>
                        <a:t>&lt;</a:t>
                      </a:r>
                      <a:r>
                        <a:rPr kumimoji="1" lang="ja-JP" altLang="en-US" sz="1100" dirty="0">
                          <a:solidFill>
                            <a:schemeClr val="tx1"/>
                          </a:solidFill>
                          <a:latin typeface="+mn-ea"/>
                          <a:ea typeface="+mn-ea"/>
                        </a:rPr>
                        <a:t>厚労省</a:t>
                      </a:r>
                      <a:r>
                        <a:rPr kumimoji="1" lang="en-US" altLang="ja-JP" sz="1100" dirty="0">
                          <a:solidFill>
                            <a:schemeClr val="tx1"/>
                          </a:solidFill>
                          <a:latin typeface="+mn-ea"/>
                          <a:ea typeface="+mn-ea"/>
                        </a:rPr>
                        <a:t>&gt;</a:t>
                      </a:r>
                    </a:p>
                    <a:p>
                      <a:pPr marL="171450" indent="-171450">
                        <a:buFont typeface="Wingdings" panose="05000000000000000000" pitchFamily="2" charset="2"/>
                        <a:buChar char="l"/>
                      </a:pPr>
                      <a:r>
                        <a:rPr lang="ja-JP" altLang="ja-JP" sz="1100" b="0" i="0" u="none" strike="noStrike" noProof="0" dirty="0">
                          <a:solidFill>
                            <a:schemeClr val="tx1"/>
                          </a:solidFill>
                          <a:latin typeface="游ゴシック"/>
                          <a:ea typeface="游ゴシック"/>
                        </a:rPr>
                        <a:t>医療機器等における先進的研究開発・開発体制強靭化事業による体験コーナー</a:t>
                      </a:r>
                      <a:r>
                        <a:rPr lang="ja-JP" altLang="en-US" sz="1100" strike="noStrike" dirty="0">
                          <a:solidFill>
                            <a:schemeClr val="tx1"/>
                          </a:solidFill>
                          <a:latin typeface="+mn-ea"/>
                          <a:ea typeface="+mn-ea"/>
                        </a:rPr>
                        <a:t>　</a:t>
                      </a:r>
                      <a:r>
                        <a:rPr lang="en-US" altLang="ja-JP" sz="1100" strike="noStrike" dirty="0">
                          <a:solidFill>
                            <a:schemeClr val="tx1"/>
                          </a:solidFill>
                          <a:latin typeface="+mn-ea"/>
                          <a:ea typeface="+mn-ea"/>
                        </a:rPr>
                        <a:t>&lt;</a:t>
                      </a:r>
                      <a:r>
                        <a:rPr lang="ja-JP" altLang="en-US" sz="1100" strike="noStrike" dirty="0">
                          <a:solidFill>
                            <a:schemeClr val="tx1"/>
                          </a:solidFill>
                          <a:latin typeface="+mn-ea"/>
                          <a:ea typeface="+mn-ea"/>
                        </a:rPr>
                        <a:t>経産省</a:t>
                      </a:r>
                      <a:r>
                        <a:rPr lang="en-US" altLang="ja-JP" sz="1100" strike="noStrike" dirty="0">
                          <a:solidFill>
                            <a:schemeClr val="tx1"/>
                          </a:solidFill>
                          <a:latin typeface="+mn-ea"/>
                          <a:ea typeface="+mn-ea"/>
                        </a:rPr>
                        <a:t>&gt;</a:t>
                      </a:r>
                      <a:endParaRPr kumimoji="1" lang="ja-JP" altLang="en-US" sz="1100" dirty="0">
                        <a:solidFill>
                          <a:schemeClr val="tx1"/>
                        </a:solidFill>
                        <a:latin typeface="+mn-ea"/>
                        <a:ea typeface="+mn-ea"/>
                      </a:endParaRPr>
                    </a:p>
                  </a:txBody>
                  <a:tcPr marL="100806" marR="100806" marT="144000" marB="72000">
                    <a:lnL w="12700" cap="flat" cmpd="sng" algn="ctr">
                      <a:solidFill>
                        <a:schemeClr val="accent1"/>
                      </a:solidFill>
                      <a:prstDash val="sysDot"/>
                      <a:round/>
                      <a:headEnd type="none" w="med" len="med"/>
                      <a:tailEnd type="none" w="med" len="med"/>
                    </a:lnL>
                    <a:lnR w="12700" cap="flat" cmpd="sng" algn="ctr">
                      <a:solidFill>
                        <a:schemeClr val="accent1"/>
                      </a:solidFill>
                      <a:prstDash val="sysDot"/>
                      <a:round/>
                      <a:headEnd type="none" w="med" len="med"/>
                      <a:tailEnd type="none" w="med" len="med"/>
                    </a:lnR>
                    <a:lnT w="12700" cap="flat" cmpd="sng" algn="ctr">
                      <a:solidFill>
                        <a:schemeClr val="accent1"/>
                      </a:solidFill>
                      <a:prstDash val="sysDot"/>
                      <a:round/>
                      <a:headEnd type="none" w="med" len="med"/>
                      <a:tailEnd type="none" w="med" len="med"/>
                    </a:lnT>
                    <a:lnB w="12700" cap="flat" cmpd="sng" algn="ctr">
                      <a:solidFill>
                        <a:schemeClr val="accent1"/>
                      </a:solidFill>
                      <a:prstDash val="sysDot"/>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508488957"/>
                  </a:ext>
                </a:extLst>
              </a:tr>
              <a:tr h="472110">
                <a:tc>
                  <a:txBody>
                    <a:bodyPr/>
                    <a:lstStyle/>
                    <a:p>
                      <a:pPr marL="0" marR="0" lvl="0" indent="0" algn="l" defTabSz="959937" rtl="0" eaLnBrk="1" fontAlgn="auto"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noProof="0" dirty="0">
                          <a:ln>
                            <a:noFill/>
                          </a:ln>
                          <a:solidFill>
                            <a:schemeClr val="tx1"/>
                          </a:solidFill>
                          <a:effectLst/>
                          <a:uLnTx/>
                          <a:uFillTx/>
                          <a:latin typeface="游ゴシック" panose="020B0400000000000000" pitchFamily="50" charset="-128"/>
                          <a:ea typeface="+mn-ea"/>
                          <a:cs typeface="+mn-cs"/>
                        </a:rPr>
                        <a:t>国との協議の進捗状況</a:t>
                      </a:r>
                      <a:endParaRPr kumimoji="1" lang="en-US" altLang="ja-JP" sz="1200" b="1" i="0" u="none" strike="noStrike" kern="1200" cap="none" spc="0" normalizeH="0" baseline="0" noProof="0" dirty="0">
                        <a:ln>
                          <a:noFill/>
                        </a:ln>
                        <a:solidFill>
                          <a:schemeClr val="tx1"/>
                        </a:solidFill>
                        <a:effectLst/>
                        <a:uLnTx/>
                        <a:uFillTx/>
                        <a:latin typeface="游ゴシック" panose="020B0400000000000000" pitchFamily="50" charset="-128"/>
                        <a:ea typeface="+mn-ea"/>
                        <a:cs typeface="+mn-cs"/>
                      </a:endParaRPr>
                    </a:p>
                    <a:p>
                      <a:pPr marL="0" marR="0" lvl="0" indent="0" algn="l" defTabSz="959937" rtl="0" eaLnBrk="1" fontAlgn="auto"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noProof="0" dirty="0">
                          <a:ln>
                            <a:noFill/>
                          </a:ln>
                          <a:solidFill>
                            <a:schemeClr val="tx1"/>
                          </a:solidFill>
                          <a:effectLst/>
                          <a:uLnTx/>
                          <a:uFillTx/>
                          <a:latin typeface="游ゴシック" panose="020B0400000000000000" pitchFamily="50" charset="-128"/>
                          <a:ea typeface="+mn-ea"/>
                          <a:cs typeface="+mn-cs"/>
                        </a:rPr>
                        <a:t>（取組みの成果）</a:t>
                      </a:r>
                      <a:endParaRPr kumimoji="1" lang="ja-JP" altLang="en-US" sz="1200" b="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endParaRPr>
                    </a:p>
                  </a:txBody>
                  <a:tcPr marL="100806" marR="100806" marT="50403" marB="50403" anchor="ctr">
                    <a:lnL w="12700" cap="flat" cmpd="sng" algn="ctr">
                      <a:solidFill>
                        <a:schemeClr val="accent1"/>
                      </a:solidFill>
                      <a:prstDash val="sysDot"/>
                      <a:round/>
                      <a:headEnd type="none" w="med" len="med"/>
                      <a:tailEnd type="none" w="med" len="med"/>
                    </a:lnL>
                    <a:lnR w="12700" cap="flat" cmpd="sng" algn="ctr">
                      <a:solidFill>
                        <a:schemeClr val="accent1"/>
                      </a:solidFill>
                      <a:prstDash val="sysDot"/>
                      <a:round/>
                      <a:headEnd type="none" w="med" len="med"/>
                      <a:tailEnd type="none" w="med" len="med"/>
                    </a:lnR>
                    <a:lnT w="12700" cap="flat" cmpd="sng" algn="ctr">
                      <a:solidFill>
                        <a:schemeClr val="accent1"/>
                      </a:solidFill>
                      <a:prstDash val="sysDot"/>
                      <a:round/>
                      <a:headEnd type="none" w="med" len="med"/>
                      <a:tailEnd type="none" w="med" len="med"/>
                    </a:lnT>
                    <a:lnB w="12700" cap="flat" cmpd="sng" algn="ctr">
                      <a:solidFill>
                        <a:schemeClr val="accent1"/>
                      </a:solidFill>
                      <a:prstDash val="sysDot"/>
                      <a:round/>
                      <a:headEnd type="none" w="med" len="med"/>
                      <a:tailEnd type="none" w="med" len="med"/>
                    </a:lnB>
                    <a:lnTlToBr w="12700" cmpd="sng">
                      <a:noFill/>
                      <a:prstDash val="solid"/>
                    </a:lnTlToBr>
                    <a:lnBlToTr w="12700" cmpd="sng">
                      <a:noFill/>
                      <a:prstDash val="solid"/>
                    </a:lnBlToTr>
                  </a:tcPr>
                </a:tc>
                <a:tc>
                  <a:txBody>
                    <a:bodyPr/>
                    <a:lstStyle/>
                    <a:p>
                      <a:pPr marL="171450" marR="0" lvl="0" indent="-171450" algn="l" defTabSz="959937" rtl="0" eaLnBrk="1" fontAlgn="auto" latinLnBrk="0" hangingPunct="1">
                        <a:lnSpc>
                          <a:spcPct val="100000"/>
                        </a:lnSpc>
                        <a:spcBef>
                          <a:spcPts val="0"/>
                        </a:spcBef>
                        <a:spcAft>
                          <a:spcPts val="0"/>
                        </a:spcAft>
                        <a:buClrTx/>
                        <a:buSzTx/>
                        <a:buFont typeface="Wingdings" panose="05000000000000000000" pitchFamily="2" charset="2"/>
                        <a:buChar char="l"/>
                        <a:tabLst/>
                        <a:defRPr/>
                      </a:pPr>
                      <a:r>
                        <a:rPr kumimoji="1" lang="ja-JP" altLang="en-US" sz="1100" b="0" i="0" u="none" strike="noStrike" kern="1200" cap="none" spc="0" normalizeH="0" baseline="0" noProof="0" dirty="0">
                          <a:ln>
                            <a:noFill/>
                          </a:ln>
                          <a:solidFill>
                            <a:schemeClr val="tx1"/>
                          </a:solidFill>
                          <a:effectLst/>
                          <a:uLnTx/>
                          <a:uFillTx/>
                          <a:latin typeface="游ゴシック" panose="020B0400000000000000" pitchFamily="50" charset="-128"/>
                          <a:ea typeface="+mn-ea"/>
                          <a:cs typeface="+mn-cs"/>
                        </a:rPr>
                        <a:t>国「アクションプラン</a:t>
                      </a:r>
                      <a:r>
                        <a:rPr kumimoji="1" lang="en-US" altLang="ja-JP" sz="1100" b="0" i="0" u="none" strike="noStrike" kern="1200" cap="none" spc="0" normalizeH="0" baseline="0" noProof="0" dirty="0">
                          <a:ln>
                            <a:noFill/>
                          </a:ln>
                          <a:solidFill>
                            <a:schemeClr val="tx1"/>
                          </a:solidFill>
                          <a:effectLst/>
                          <a:uLnTx/>
                          <a:uFillTx/>
                          <a:latin typeface="游ゴシック" panose="020B0400000000000000" pitchFamily="50" charset="-128"/>
                          <a:ea typeface="+mn-ea"/>
                          <a:cs typeface="+mn-cs"/>
                        </a:rPr>
                        <a:t>Ver. 2</a:t>
                      </a:r>
                      <a:r>
                        <a:rPr kumimoji="1" lang="ja-JP" altLang="en-US" sz="1100" b="0" i="0" u="none" strike="noStrike" kern="1200" cap="none" spc="0" normalizeH="0" baseline="0" noProof="0" dirty="0">
                          <a:ln>
                            <a:noFill/>
                          </a:ln>
                          <a:solidFill>
                            <a:schemeClr val="tx1"/>
                          </a:solidFill>
                          <a:effectLst/>
                          <a:uLnTx/>
                          <a:uFillTx/>
                          <a:latin typeface="游ゴシック" panose="020B0400000000000000" pitchFamily="50" charset="-128"/>
                          <a:ea typeface="+mn-ea"/>
                          <a:cs typeface="+mn-cs"/>
                        </a:rPr>
                        <a:t>」に上記厚労省事業について記載</a:t>
                      </a:r>
                      <a:endParaRPr kumimoji="1" lang="en-US" altLang="ja-JP" sz="1100" b="0" i="0" u="none" strike="noStrike" kern="1200" cap="none" spc="0" normalizeH="0" baseline="0" noProof="0" dirty="0">
                        <a:ln>
                          <a:noFill/>
                        </a:ln>
                        <a:solidFill>
                          <a:schemeClr val="tx1"/>
                        </a:solidFill>
                        <a:effectLst/>
                        <a:uLnTx/>
                        <a:uFillTx/>
                        <a:latin typeface="游ゴシック" panose="020B0400000000000000" pitchFamily="50" charset="-128"/>
                        <a:ea typeface="+mn-ea"/>
                        <a:cs typeface="+mn-cs"/>
                      </a:endParaRPr>
                    </a:p>
                    <a:p>
                      <a:pPr marL="171450" marR="0" lvl="0" indent="-171450" algn="l" defTabSz="959937" rtl="0" eaLnBrk="1" fontAlgn="auto" latinLnBrk="0" hangingPunct="1">
                        <a:lnSpc>
                          <a:spcPct val="100000"/>
                        </a:lnSpc>
                        <a:spcBef>
                          <a:spcPts val="0"/>
                        </a:spcBef>
                        <a:spcAft>
                          <a:spcPts val="0"/>
                        </a:spcAft>
                        <a:buClrTx/>
                        <a:buSzTx/>
                        <a:buFont typeface="Wingdings" panose="05000000000000000000" pitchFamily="2" charset="2"/>
                        <a:buChar char="l"/>
                        <a:tabLst/>
                        <a:defRPr/>
                      </a:pPr>
                      <a:r>
                        <a:rPr kumimoji="1" lang="ja-JP" altLang="en-US" sz="1100" b="0" i="0" u="none" strike="noStrike" kern="1200" cap="none" spc="0" normalizeH="0" baseline="0" noProof="0" dirty="0">
                          <a:ln>
                            <a:noFill/>
                          </a:ln>
                          <a:solidFill>
                            <a:schemeClr val="tx1"/>
                          </a:solidFill>
                          <a:effectLst/>
                          <a:uLnTx/>
                          <a:uFillTx/>
                          <a:latin typeface="游ゴシック" panose="020B0400000000000000" pitchFamily="50" charset="-128"/>
                          <a:ea typeface="+mn-ea"/>
                          <a:cs typeface="+mn-cs"/>
                        </a:rPr>
                        <a:t>関係省庁、府市、協会からなる関係者会議を設置（</a:t>
                      </a:r>
                      <a:r>
                        <a:rPr kumimoji="1" lang="en-US" altLang="ja-JP" sz="1100" b="0" i="0" u="none" strike="noStrike" kern="1200" cap="none" spc="0" normalizeH="0" baseline="0" noProof="0" dirty="0">
                          <a:ln>
                            <a:noFill/>
                          </a:ln>
                          <a:solidFill>
                            <a:schemeClr val="tx1"/>
                          </a:solidFill>
                          <a:effectLst/>
                          <a:uLnTx/>
                          <a:uFillTx/>
                          <a:latin typeface="游ゴシック" panose="020B0400000000000000" pitchFamily="50" charset="-128"/>
                          <a:ea typeface="+mn-ea"/>
                          <a:cs typeface="+mn-cs"/>
                        </a:rPr>
                        <a:t>2023</a:t>
                      </a:r>
                      <a:r>
                        <a:rPr kumimoji="1" lang="ja-JP" altLang="en-US" sz="1100" b="0" i="0" u="none" strike="noStrike" kern="1200" cap="none" spc="0" normalizeH="0" baseline="0" noProof="0" dirty="0">
                          <a:ln>
                            <a:noFill/>
                          </a:ln>
                          <a:solidFill>
                            <a:schemeClr val="tx1"/>
                          </a:solidFill>
                          <a:effectLst/>
                          <a:uLnTx/>
                          <a:uFillTx/>
                          <a:latin typeface="游ゴシック" panose="020B0400000000000000" pitchFamily="50" charset="-128"/>
                          <a:ea typeface="+mn-ea"/>
                          <a:cs typeface="+mn-cs"/>
                        </a:rPr>
                        <a:t>年</a:t>
                      </a:r>
                      <a:r>
                        <a:rPr kumimoji="1" lang="en-US" altLang="ja-JP" sz="1100" b="0" i="0" u="none" strike="noStrike" kern="1200" cap="none" spc="0" normalizeH="0" baseline="0" noProof="0" dirty="0">
                          <a:ln>
                            <a:noFill/>
                          </a:ln>
                          <a:solidFill>
                            <a:schemeClr val="tx1"/>
                          </a:solidFill>
                          <a:effectLst/>
                          <a:uLnTx/>
                          <a:uFillTx/>
                          <a:latin typeface="游ゴシック" panose="020B0400000000000000" pitchFamily="50" charset="-128"/>
                          <a:ea typeface="+mn-ea"/>
                          <a:cs typeface="+mn-cs"/>
                        </a:rPr>
                        <a:t>4</a:t>
                      </a:r>
                      <a:r>
                        <a:rPr kumimoji="1" lang="ja-JP" altLang="en-US" sz="1100" b="0" i="0" u="none" strike="noStrike" kern="1200" cap="none" spc="0" normalizeH="0" baseline="0" noProof="0" dirty="0">
                          <a:ln>
                            <a:noFill/>
                          </a:ln>
                          <a:solidFill>
                            <a:schemeClr val="tx1"/>
                          </a:solidFill>
                          <a:effectLst/>
                          <a:uLnTx/>
                          <a:uFillTx/>
                          <a:latin typeface="游ゴシック" panose="020B0400000000000000" pitchFamily="50" charset="-128"/>
                          <a:ea typeface="+mn-ea"/>
                          <a:cs typeface="+mn-cs"/>
                        </a:rPr>
                        <a:t>月）</a:t>
                      </a:r>
                      <a:endParaRPr kumimoji="1" lang="en-US" altLang="ja-JP" sz="1100" b="0" i="0" u="none" strike="noStrike" kern="1200" cap="none" spc="0" normalizeH="0" baseline="0" noProof="0" dirty="0">
                        <a:ln>
                          <a:noFill/>
                        </a:ln>
                        <a:solidFill>
                          <a:schemeClr val="tx1"/>
                        </a:solidFill>
                        <a:effectLst/>
                        <a:uLnTx/>
                        <a:uFillTx/>
                        <a:latin typeface="游ゴシック" panose="020B0400000000000000" pitchFamily="50" charset="-128"/>
                        <a:ea typeface="+mn-ea"/>
                        <a:cs typeface="+mn-cs"/>
                      </a:endParaRPr>
                    </a:p>
                    <a:p>
                      <a:pPr marL="171450" marR="0" lvl="0" indent="-171450" algn="l" defTabSz="959937" rtl="0" eaLnBrk="1" fontAlgn="auto" latinLnBrk="0" hangingPunct="1">
                        <a:lnSpc>
                          <a:spcPct val="100000"/>
                        </a:lnSpc>
                        <a:spcBef>
                          <a:spcPts val="0"/>
                        </a:spcBef>
                        <a:spcAft>
                          <a:spcPts val="0"/>
                        </a:spcAft>
                        <a:buClrTx/>
                        <a:buSzTx/>
                        <a:buFont typeface="Wingdings" panose="05000000000000000000" pitchFamily="2" charset="2"/>
                        <a:buChar char="l"/>
                        <a:tabLst/>
                        <a:defRPr/>
                      </a:pPr>
                      <a:r>
                        <a:rPr kumimoji="1" lang="ja-JP" altLang="en-US" sz="1100" b="0" i="0" u="none" strike="noStrike" kern="1200" cap="none" spc="0" normalizeH="0" baseline="0" noProof="0" dirty="0">
                          <a:ln>
                            <a:noFill/>
                          </a:ln>
                          <a:solidFill>
                            <a:schemeClr val="tx1"/>
                          </a:solidFill>
                          <a:effectLst/>
                          <a:uLnTx/>
                          <a:uFillTx/>
                          <a:latin typeface="游ゴシック" panose="020B0400000000000000" pitchFamily="50" charset="-128"/>
                          <a:ea typeface="+mn-ea"/>
                          <a:cs typeface="+mn-cs"/>
                        </a:rPr>
                        <a:t>同協議会において、万博で発信する健康・医療分野の取組みの全体像や具体的企画案を検討中</a:t>
                      </a:r>
                      <a:endParaRPr kumimoji="1" lang="en-US" altLang="ja-JP" sz="1100" b="0" i="0" u="none" strike="noStrike" kern="1200" cap="none" spc="0" normalizeH="0" baseline="0" noProof="0" dirty="0">
                        <a:ln>
                          <a:noFill/>
                        </a:ln>
                        <a:solidFill>
                          <a:schemeClr val="tx1"/>
                        </a:solidFill>
                        <a:effectLst/>
                        <a:uLnTx/>
                        <a:uFillTx/>
                        <a:latin typeface="游ゴシック" panose="020B0400000000000000" pitchFamily="50" charset="-128"/>
                        <a:ea typeface="+mn-ea"/>
                        <a:cs typeface="+mn-cs"/>
                      </a:endParaRPr>
                    </a:p>
                    <a:p>
                      <a:pPr marL="171450" marR="0" lvl="0" indent="-171450" algn="l" defTabSz="959937" rtl="0" eaLnBrk="1" fontAlgn="auto" latinLnBrk="0" hangingPunct="1">
                        <a:lnSpc>
                          <a:spcPct val="100000"/>
                        </a:lnSpc>
                        <a:spcBef>
                          <a:spcPts val="0"/>
                        </a:spcBef>
                        <a:spcAft>
                          <a:spcPts val="0"/>
                        </a:spcAft>
                        <a:buClrTx/>
                        <a:buSzTx/>
                        <a:buFont typeface="Wingdings" panose="05000000000000000000" pitchFamily="2" charset="2"/>
                        <a:buChar char="l"/>
                        <a:tabLst/>
                        <a:defRPr/>
                      </a:pPr>
                      <a:r>
                        <a:rPr kumimoji="1" lang="en-US" altLang="ja-JP" sz="1100" b="0" u="none" kern="1200" dirty="0">
                          <a:solidFill>
                            <a:schemeClr val="tx1"/>
                          </a:solidFill>
                          <a:latin typeface="+mn-ea"/>
                          <a:ea typeface="+mn-ea"/>
                          <a:cs typeface="+mn-cs"/>
                        </a:rPr>
                        <a:t>2023</a:t>
                      </a:r>
                      <a:r>
                        <a:rPr kumimoji="1" lang="ja-JP" altLang="en-US" sz="1100" b="0" u="none" kern="1200" dirty="0">
                          <a:solidFill>
                            <a:schemeClr val="tx1"/>
                          </a:solidFill>
                          <a:latin typeface="+mn-ea"/>
                          <a:ea typeface="+mn-ea"/>
                          <a:cs typeface="+mn-cs"/>
                        </a:rPr>
                        <a:t>年</a:t>
                      </a:r>
                      <a:r>
                        <a:rPr kumimoji="1" lang="en-US" altLang="ja-JP" sz="1100" b="0" u="none" kern="1200" dirty="0">
                          <a:solidFill>
                            <a:schemeClr val="tx1"/>
                          </a:solidFill>
                          <a:latin typeface="+mn-ea"/>
                          <a:ea typeface="+mn-ea"/>
                          <a:cs typeface="+mn-cs"/>
                        </a:rPr>
                        <a:t>5</a:t>
                      </a:r>
                      <a:r>
                        <a:rPr kumimoji="1" lang="ja-JP" altLang="en-US" sz="1100" b="0" u="none" kern="1200" dirty="0">
                          <a:solidFill>
                            <a:schemeClr val="tx1"/>
                          </a:solidFill>
                          <a:latin typeface="+mn-ea"/>
                          <a:ea typeface="+mn-ea"/>
                          <a:cs typeface="+mn-cs"/>
                        </a:rPr>
                        <a:t>月、未来医療推進機構において、令和</a:t>
                      </a:r>
                      <a:r>
                        <a:rPr kumimoji="1" lang="en-US" altLang="ja-JP" sz="1100" b="0" u="none" kern="1200" dirty="0">
                          <a:solidFill>
                            <a:schemeClr val="tx1"/>
                          </a:solidFill>
                          <a:latin typeface="+mn-ea"/>
                          <a:ea typeface="+mn-ea"/>
                          <a:cs typeface="+mn-cs"/>
                        </a:rPr>
                        <a:t>4</a:t>
                      </a:r>
                      <a:r>
                        <a:rPr kumimoji="1" lang="ja-JP" altLang="en-US" sz="1100" b="0" u="none" kern="1200" dirty="0">
                          <a:solidFill>
                            <a:schemeClr val="tx1"/>
                          </a:solidFill>
                          <a:latin typeface="+mn-ea"/>
                          <a:ea typeface="+mn-ea"/>
                          <a:cs typeface="+mn-cs"/>
                        </a:rPr>
                        <a:t>年度第二次補正予算「再生・細胞医療・遺伝子治療の社会実装に向けた環境整備事業費補助金」に採択</a:t>
                      </a:r>
                      <a:endParaRPr kumimoji="1" lang="ja-JP" altLang="en-US" sz="1100" b="0" i="0" u="none" strike="noStrike" kern="1200" cap="none" spc="0" normalizeH="0" baseline="0" noProof="0" dirty="0">
                        <a:ln>
                          <a:noFill/>
                        </a:ln>
                        <a:solidFill>
                          <a:schemeClr val="tx1"/>
                        </a:solidFill>
                        <a:effectLst/>
                        <a:uLnTx/>
                        <a:uFillTx/>
                        <a:latin typeface="游ゴシック" panose="020B0400000000000000" pitchFamily="50" charset="-128"/>
                        <a:ea typeface="+mn-ea"/>
                        <a:cs typeface="+mn-cs"/>
                      </a:endParaRPr>
                    </a:p>
                  </a:txBody>
                  <a:tcPr marL="100806" marR="100806" marT="144000" marB="72000">
                    <a:lnL w="12700" cap="flat" cmpd="sng" algn="ctr">
                      <a:solidFill>
                        <a:schemeClr val="accent1"/>
                      </a:solidFill>
                      <a:prstDash val="sysDot"/>
                      <a:round/>
                      <a:headEnd type="none" w="med" len="med"/>
                      <a:tailEnd type="none" w="med" len="med"/>
                    </a:lnL>
                    <a:lnR w="12700" cap="flat" cmpd="sng" algn="ctr">
                      <a:solidFill>
                        <a:schemeClr val="accent1"/>
                      </a:solidFill>
                      <a:prstDash val="sysDot"/>
                      <a:round/>
                      <a:headEnd type="none" w="med" len="med"/>
                      <a:tailEnd type="none" w="med" len="med"/>
                    </a:lnR>
                    <a:lnT w="12700" cap="flat" cmpd="sng" algn="ctr">
                      <a:solidFill>
                        <a:schemeClr val="accent1"/>
                      </a:solidFill>
                      <a:prstDash val="sysDot"/>
                      <a:round/>
                      <a:headEnd type="none" w="med" len="med"/>
                      <a:tailEnd type="none" w="med" len="med"/>
                    </a:lnT>
                    <a:lnB w="12700" cap="flat" cmpd="sng" algn="ctr">
                      <a:solidFill>
                        <a:schemeClr val="accent1"/>
                      </a:solidFill>
                      <a:prstDash val="sysDot"/>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48277082"/>
                  </a:ext>
                </a:extLst>
              </a:tr>
            </a:tbl>
          </a:graphicData>
        </a:graphic>
      </p:graphicFrame>
      <p:sp>
        <p:nvSpPr>
          <p:cNvPr id="23" name="スライド番号プレースホルダー 7"/>
          <p:cNvSpPr>
            <a:spLocks noGrp="1"/>
          </p:cNvSpPr>
          <p:nvPr>
            <p:ph type="sldNum" sz="quarter" idx="12"/>
          </p:nvPr>
        </p:nvSpPr>
        <p:spPr>
          <a:xfrm flipH="1">
            <a:off x="9719089" y="6839953"/>
            <a:ext cx="361536" cy="359360"/>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A29C0C3-80A2-4EDA-8DD4-D638D41F3C0E}" type="slidenum">
              <a:rPr kumimoji="1" lang="ja-JP" altLang="en-US" sz="1260" b="0" i="0" u="none" strike="noStrike" kern="1200" cap="none" spc="0" normalizeH="0" baseline="0" noProof="0" smtClean="0">
                <a:ln>
                  <a:noFill/>
                </a:ln>
                <a:solidFill>
                  <a:prstClr val="black">
                    <a:tint val="75000"/>
                  </a:prstClr>
                </a:solidFill>
                <a:effectLst/>
                <a:uLnTx/>
                <a:uFillTx/>
                <a:latin typeface="Calibri" panose="020F0502020204030204"/>
                <a:ea typeface="游ゴシック" panose="020B0400000000000000"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10</a:t>
            </a:fld>
            <a:endParaRPr kumimoji="1" lang="ja-JP" altLang="en-US" sz="1260" b="0" i="0" u="none" strike="noStrike" kern="1200" cap="none" spc="0" normalizeH="0" baseline="0" noProof="0" dirty="0">
              <a:ln>
                <a:noFill/>
              </a:ln>
              <a:solidFill>
                <a:prstClr val="black">
                  <a:tint val="75000"/>
                </a:prstClr>
              </a:solidFill>
              <a:effectLst/>
              <a:uLnTx/>
              <a:uFillTx/>
              <a:latin typeface="Calibri" panose="020F0502020204030204"/>
              <a:ea typeface="游ゴシック" panose="020B0400000000000000" pitchFamily="50" charset="-128"/>
              <a:cs typeface="+mn-cs"/>
            </a:endParaRPr>
          </a:p>
        </p:txBody>
      </p:sp>
      <p:sp>
        <p:nvSpPr>
          <p:cNvPr id="22" name="正方形/長方形 21">
            <a:extLst>
              <a:ext uri="{FF2B5EF4-FFF2-40B4-BE49-F238E27FC236}">
                <a16:creationId xmlns:a16="http://schemas.microsoft.com/office/drawing/2014/main" id="{E08629A6-829B-4394-A30A-5CB52C1BBB36}"/>
              </a:ext>
            </a:extLst>
          </p:cNvPr>
          <p:cNvSpPr/>
          <p:nvPr/>
        </p:nvSpPr>
        <p:spPr>
          <a:xfrm>
            <a:off x="179857" y="88937"/>
            <a:ext cx="9720000" cy="324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defRPr/>
            </a:pPr>
            <a:r>
              <a:rPr kumimoji="1" lang="ja-JP" altLang="en-US" b="1" dirty="0">
                <a:solidFill>
                  <a:prstClr val="white"/>
                </a:solidFill>
                <a:latin typeface="BIZ UDPゴシック" panose="020B0400000000000000" pitchFamily="50" charset="-128"/>
                <a:ea typeface="BIZ UDPゴシック" panose="020B0400000000000000" pitchFamily="50" charset="-128"/>
              </a:rPr>
              <a:t>１（１）　</a:t>
            </a:r>
            <a:r>
              <a:rPr kumimoji="1" lang="ja-JP" altLang="en-US" b="1" dirty="0">
                <a:solidFill>
                  <a:schemeClr val="bg1"/>
                </a:solidFill>
                <a:latin typeface="BIZ UDPゴシック" panose="020B0400000000000000" pitchFamily="50" charset="-128"/>
                <a:ea typeface="BIZ UDPゴシック" panose="020B0400000000000000" pitchFamily="50" charset="-128"/>
              </a:rPr>
              <a:t>ライフサイエンス　</a:t>
            </a:r>
            <a:r>
              <a:rPr kumimoji="1" lang="ja-JP" altLang="en-US" sz="1600" b="1" dirty="0">
                <a:solidFill>
                  <a:schemeClr val="bg1"/>
                </a:solidFill>
                <a:latin typeface="BIZ UDPゴシック" panose="020B0400000000000000" pitchFamily="50" charset="-128"/>
                <a:ea typeface="BIZ UDPゴシック" panose="020B0400000000000000" pitchFamily="50" charset="-128"/>
              </a:rPr>
              <a:t>～</a:t>
            </a:r>
            <a:r>
              <a:rPr kumimoji="1" lang="en-US" altLang="ja-JP" sz="1600" b="1" dirty="0" err="1">
                <a:solidFill>
                  <a:schemeClr val="bg1"/>
                </a:solidFill>
                <a:latin typeface="BIZ UDPゴシック" panose="020B0400000000000000" pitchFamily="50" charset="-128"/>
                <a:ea typeface="BIZ UDPゴシック" panose="020B0400000000000000" pitchFamily="50" charset="-128"/>
              </a:rPr>
              <a:t>iPS</a:t>
            </a:r>
            <a:r>
              <a:rPr kumimoji="1" lang="ja-JP" altLang="en-US" sz="1600" b="1" dirty="0">
                <a:solidFill>
                  <a:schemeClr val="bg1"/>
                </a:solidFill>
                <a:latin typeface="BIZ UDPゴシック" panose="020B0400000000000000" pitchFamily="50" charset="-128"/>
                <a:ea typeface="BIZ UDPゴシック" panose="020B0400000000000000" pitchFamily="50" charset="-128"/>
              </a:rPr>
              <a:t>細胞やヒト体性幹細胞を活用した再生医療の産業化～</a:t>
            </a:r>
            <a:r>
              <a:rPr kumimoji="1" lang="ja-JP" altLang="en-US" sz="1600" b="1" dirty="0">
                <a:solidFill>
                  <a:srgbClr val="FF0000"/>
                </a:solidFill>
                <a:latin typeface="BIZ UDPゴシック" panose="020B0400000000000000" pitchFamily="50" charset="-128"/>
                <a:ea typeface="BIZ UDPゴシック" panose="020B0400000000000000" pitchFamily="50" charset="-128"/>
              </a:rPr>
              <a:t>　</a:t>
            </a:r>
            <a:endParaRPr kumimoji="1" lang="ja-JP" altLang="en-US" sz="1400" b="1" dirty="0">
              <a:solidFill>
                <a:srgbClr val="FF0000"/>
              </a:solidFill>
              <a:latin typeface="BIZ UDPゴシック" panose="020B0400000000000000" pitchFamily="50" charset="-128"/>
              <a:ea typeface="BIZ UDPゴシック" panose="020B0400000000000000" pitchFamily="50" charset="-128"/>
            </a:endParaRPr>
          </a:p>
        </p:txBody>
      </p:sp>
      <p:sp>
        <p:nvSpPr>
          <p:cNvPr id="25" name="テキスト ボックス 24">
            <a:extLst>
              <a:ext uri="{FF2B5EF4-FFF2-40B4-BE49-F238E27FC236}">
                <a16:creationId xmlns:a16="http://schemas.microsoft.com/office/drawing/2014/main" id="{B02F3C22-1443-46B7-A977-04475234F08A}"/>
              </a:ext>
            </a:extLst>
          </p:cNvPr>
          <p:cNvSpPr txBox="1"/>
          <p:nvPr/>
        </p:nvSpPr>
        <p:spPr>
          <a:xfrm>
            <a:off x="179089" y="513692"/>
            <a:ext cx="9540000" cy="738664"/>
          </a:xfrm>
          <a:prstGeom prst="rect">
            <a:avLst/>
          </a:prstGeom>
          <a:noFill/>
          <a:ln w="6350">
            <a:noFill/>
            <a:prstDash val="solid"/>
          </a:ln>
        </p:spPr>
        <p:txBody>
          <a:bodyPr wrap="square">
            <a:spAutoFit/>
          </a:bodyPr>
          <a:lstStyle/>
          <a:p>
            <a:pPr lvl="0">
              <a:defRPr/>
            </a:pPr>
            <a:r>
              <a:rPr lang="ja-JP" altLang="en-US" sz="1400" dirty="0">
                <a:solidFill>
                  <a:prstClr val="black"/>
                </a:solidFill>
                <a:latin typeface="BIZ UDPゴシック" panose="020B0400000000000000" pitchFamily="50" charset="-128"/>
                <a:ea typeface="BIZ UDPゴシック" panose="020B0400000000000000" pitchFamily="50" charset="-128"/>
              </a:rPr>
              <a:t>　大阪・関西には、再生医療を中心とするライフサイエンス分野におけるトップクラスの研究機関、企業、大学等が集積。こうした強みを活かし、ライフサイエンスを成長の柱として新たな価値を発信するとともに、「いのち輝く未来社会のデザイン」をテーマとする大阪・関西万博を契機に、健康・医療分野で世界に貢献することをめざす。</a:t>
            </a:r>
          </a:p>
        </p:txBody>
      </p:sp>
      <p:sp>
        <p:nvSpPr>
          <p:cNvPr id="26" name="テキスト ボックス 25"/>
          <p:cNvSpPr txBox="1"/>
          <p:nvPr/>
        </p:nvSpPr>
        <p:spPr>
          <a:xfrm>
            <a:off x="231939" y="4829525"/>
            <a:ext cx="2236510" cy="338554"/>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6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国との協議</a:t>
            </a:r>
            <a:r>
              <a:rPr kumimoji="1" lang="ja-JP" altLang="en-US" sz="1600" b="1" i="0" u="none" strike="noStrike" kern="1200" cap="none" spc="0" normalizeH="0" baseline="0" noProof="0" dirty="0">
                <a:ln>
                  <a:noFill/>
                </a:ln>
                <a:effectLst/>
                <a:uLnTx/>
                <a:uFillTx/>
                <a:latin typeface="メイリオ" panose="020B0604030504040204" pitchFamily="50" charset="-128"/>
                <a:ea typeface="メイリオ" panose="020B0604030504040204" pitchFamily="50" charset="-128"/>
                <a:cs typeface="+mn-cs"/>
              </a:rPr>
              <a:t>の進捗</a:t>
            </a:r>
            <a:r>
              <a:rPr kumimoji="1" lang="ja-JP" altLang="en-US" sz="16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状況</a:t>
            </a:r>
          </a:p>
        </p:txBody>
      </p:sp>
    </p:spTree>
    <p:extLst>
      <p:ext uri="{BB962C8B-B14F-4D97-AF65-F5344CB8AC3E}">
        <p14:creationId xmlns:p14="http://schemas.microsoft.com/office/powerpoint/2010/main" val="411684857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スライド番号プレースホルダー 7"/>
          <p:cNvSpPr txBox="1">
            <a:spLocks/>
          </p:cNvSpPr>
          <p:nvPr/>
        </p:nvSpPr>
        <p:spPr>
          <a:xfrm flipH="1">
            <a:off x="9719089" y="6839953"/>
            <a:ext cx="361536" cy="359360"/>
          </a:xfrm>
          <a:prstGeom prst="rect">
            <a:avLst/>
          </a:prstGeom>
        </p:spPr>
        <p:txBody>
          <a:bodyPr vert="horz" lIns="91440" tIns="45720" rIns="91440" bIns="45720" rtlCol="0" anchor="ctr"/>
          <a:lstStyle>
            <a:defPPr>
              <a:defRPr lang="en-US"/>
            </a:defPPr>
            <a:lvl1pPr marL="0" algn="r" defTabSz="457200" rtl="0" eaLnBrk="1" latinLnBrk="0" hangingPunct="1">
              <a:defRPr sz="126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4A29C0C3-80A2-4EDA-8DD4-D638D41F3C0E}" type="slidenum">
              <a:rPr kumimoji="1" lang="ja-JP" altLang="en-US" smtClean="0"/>
              <a:pPr/>
              <a:t>11</a:t>
            </a:fld>
            <a:endParaRPr kumimoji="1" lang="ja-JP" altLang="en-US" dirty="0"/>
          </a:p>
        </p:txBody>
      </p:sp>
      <p:sp>
        <p:nvSpPr>
          <p:cNvPr id="17" name="テキスト ボックス 16"/>
          <p:cNvSpPr txBox="1"/>
          <p:nvPr/>
        </p:nvSpPr>
        <p:spPr>
          <a:xfrm>
            <a:off x="203399" y="692094"/>
            <a:ext cx="1005403" cy="338554"/>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60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（参考）</a:t>
            </a:r>
            <a:endParaRPr kumimoji="1" lang="ja-JP" altLang="en-US" sz="100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p:txBody>
      </p:sp>
      <p:graphicFrame>
        <p:nvGraphicFramePr>
          <p:cNvPr id="13" name="表 12">
            <a:extLst>
              <a:ext uri="{FF2B5EF4-FFF2-40B4-BE49-F238E27FC236}">
                <a16:creationId xmlns:a16="http://schemas.microsoft.com/office/drawing/2014/main" id="{731D8736-1F24-4DDD-BAE5-3D26FC93D64E}"/>
              </a:ext>
            </a:extLst>
          </p:cNvPr>
          <p:cNvGraphicFramePr>
            <a:graphicFrameLocks noGrp="1"/>
          </p:cNvGraphicFramePr>
          <p:nvPr>
            <p:extLst>
              <p:ext uri="{D42A27DB-BD31-4B8C-83A1-F6EECF244321}">
                <p14:modId xmlns:p14="http://schemas.microsoft.com/office/powerpoint/2010/main" val="1843784359"/>
              </p:ext>
            </p:extLst>
          </p:nvPr>
        </p:nvGraphicFramePr>
        <p:xfrm>
          <a:off x="280329" y="1753162"/>
          <a:ext cx="9540000" cy="5062854"/>
        </p:xfrm>
        <a:graphic>
          <a:graphicData uri="http://schemas.openxmlformats.org/drawingml/2006/table">
            <a:tbl>
              <a:tblPr>
                <a:tableStyleId>{2D5ABB26-0587-4C30-8999-92F81FD0307C}</a:tableStyleId>
              </a:tblPr>
              <a:tblGrid>
                <a:gridCol w="3180000">
                  <a:extLst>
                    <a:ext uri="{9D8B030D-6E8A-4147-A177-3AD203B41FA5}">
                      <a16:colId xmlns:a16="http://schemas.microsoft.com/office/drawing/2014/main" val="901775203"/>
                    </a:ext>
                  </a:extLst>
                </a:gridCol>
                <a:gridCol w="3180000">
                  <a:extLst>
                    <a:ext uri="{9D8B030D-6E8A-4147-A177-3AD203B41FA5}">
                      <a16:colId xmlns:a16="http://schemas.microsoft.com/office/drawing/2014/main" val="2895380761"/>
                    </a:ext>
                  </a:extLst>
                </a:gridCol>
                <a:gridCol w="3180000">
                  <a:extLst>
                    <a:ext uri="{9D8B030D-6E8A-4147-A177-3AD203B41FA5}">
                      <a16:colId xmlns:a16="http://schemas.microsoft.com/office/drawing/2014/main" val="925580270"/>
                    </a:ext>
                  </a:extLst>
                </a:gridCol>
              </a:tblGrid>
              <a:tr h="5062854">
                <a:tc>
                  <a:txBody>
                    <a:bodyPr/>
                    <a:lstStyle/>
                    <a:p>
                      <a:pPr marL="0" indent="0" algn="l" defTabSz="443194">
                        <a:lnSpc>
                          <a:spcPct val="100000"/>
                        </a:lnSpc>
                        <a:spcBef>
                          <a:spcPts val="0"/>
                        </a:spcBef>
                        <a:spcAft>
                          <a:spcPts val="0"/>
                        </a:spcAft>
                        <a:defRPr/>
                      </a:pPr>
                      <a:r>
                        <a:rPr lang="ja-JP" altLang="en-US" sz="1300" b="1" dirty="0">
                          <a:solidFill>
                            <a:schemeClr val="tx1"/>
                          </a:solidFill>
                          <a:latin typeface="BIZ UDPゴシック" panose="020B0400000000000000" pitchFamily="50" charset="-128"/>
                          <a:ea typeface="BIZ UDPゴシック" panose="020B0400000000000000" pitchFamily="50" charset="-128"/>
                        </a:rPr>
                        <a:t>□再生医療の産業化に向けた検討</a:t>
                      </a:r>
                      <a:endParaRPr kumimoji="1" lang="en-US" altLang="ja-JP" sz="1300" strike="sngStrike" dirty="0">
                        <a:solidFill>
                          <a:schemeClr val="tx1"/>
                        </a:solidFill>
                        <a:latin typeface="BIZ UDPゴシック" panose="020B0400000000000000" pitchFamily="50" charset="-128"/>
                        <a:ea typeface="BIZ UDPゴシック" panose="020B0400000000000000" pitchFamily="50" charset="-128"/>
                      </a:endParaRPr>
                    </a:p>
                    <a:p>
                      <a:pPr marL="85725" indent="-85725" algn="l">
                        <a:lnSpc>
                          <a:spcPct val="100000"/>
                        </a:lnSpc>
                        <a:spcBef>
                          <a:spcPts val="600"/>
                        </a:spcBef>
                        <a:spcAft>
                          <a:spcPts val="0"/>
                        </a:spcAft>
                        <a:defRPr/>
                      </a:pPr>
                      <a:r>
                        <a:rPr lang="ja-JP" altLang="en-US" sz="1100" dirty="0">
                          <a:solidFill>
                            <a:schemeClr val="tx1"/>
                          </a:solidFill>
                          <a:latin typeface="BIZ UDPゴシック" panose="020B0400000000000000" pitchFamily="50" charset="-128"/>
                          <a:ea typeface="BIZ UDPゴシック" panose="020B0400000000000000" pitchFamily="50" charset="-128"/>
                        </a:rPr>
                        <a:t>（主な検討内容）</a:t>
                      </a:r>
                      <a:endParaRPr lang="en-US" altLang="ja-JP" sz="1100" dirty="0">
                        <a:solidFill>
                          <a:schemeClr val="tx1"/>
                        </a:solidFill>
                        <a:latin typeface="BIZ UDPゴシック" panose="020B0400000000000000" pitchFamily="50" charset="-128"/>
                        <a:ea typeface="BIZ UDPゴシック" panose="020B0400000000000000" pitchFamily="50" charset="-128"/>
                      </a:endParaRPr>
                    </a:p>
                    <a:p>
                      <a:pPr marL="85725" indent="-85725" algn="l">
                        <a:lnSpc>
                          <a:spcPct val="100000"/>
                        </a:lnSpc>
                        <a:spcBef>
                          <a:spcPts val="0"/>
                        </a:spcBef>
                        <a:spcAft>
                          <a:spcPts val="0"/>
                        </a:spcAft>
                        <a:defRPr/>
                      </a:pPr>
                      <a:r>
                        <a:rPr lang="ja-JP" altLang="en-US" sz="1100" dirty="0">
                          <a:solidFill>
                            <a:schemeClr val="tx1"/>
                          </a:solidFill>
                          <a:latin typeface="BIZ UDPゴシック" panose="020B0400000000000000" pitchFamily="50" charset="-128"/>
                          <a:ea typeface="BIZ UDPゴシック" panose="020B0400000000000000" pitchFamily="50" charset="-128"/>
                        </a:rPr>
                        <a:t>・自家細胞を用いた自由診療の適正な普及に向けた医療機関支援</a:t>
                      </a:r>
                      <a:endParaRPr lang="en-US" altLang="ja-JP" sz="1100" dirty="0">
                        <a:solidFill>
                          <a:schemeClr val="tx1"/>
                        </a:solidFill>
                        <a:latin typeface="BIZ UDPゴシック" panose="020B0400000000000000" pitchFamily="50" charset="-128"/>
                        <a:ea typeface="BIZ UDPゴシック" panose="020B0400000000000000" pitchFamily="50" charset="-128"/>
                      </a:endParaRPr>
                    </a:p>
                    <a:p>
                      <a:pPr marL="85725" indent="-85725" algn="l">
                        <a:lnSpc>
                          <a:spcPct val="100000"/>
                        </a:lnSpc>
                        <a:spcBef>
                          <a:spcPts val="300"/>
                        </a:spcBef>
                        <a:spcAft>
                          <a:spcPts val="0"/>
                        </a:spcAft>
                        <a:defRPr/>
                      </a:pPr>
                      <a:r>
                        <a:rPr lang="ja-JP" altLang="en-US" sz="1100" dirty="0">
                          <a:solidFill>
                            <a:schemeClr val="tx1"/>
                          </a:solidFill>
                          <a:latin typeface="BIZ UDPゴシック" panose="020B0400000000000000" pitchFamily="50" charset="-128"/>
                          <a:ea typeface="BIZ UDPゴシック" panose="020B0400000000000000" pitchFamily="50" charset="-128"/>
                        </a:rPr>
                        <a:t>・他家細胞（</a:t>
                      </a:r>
                      <a:r>
                        <a:rPr lang="en-US" altLang="ja-JP" sz="1100" dirty="0">
                          <a:solidFill>
                            <a:schemeClr val="tx1"/>
                          </a:solidFill>
                          <a:latin typeface="BIZ UDPゴシック" panose="020B0400000000000000" pitchFamily="50" charset="-128"/>
                          <a:ea typeface="BIZ UDPゴシック" panose="020B0400000000000000" pitchFamily="50" charset="-128"/>
                        </a:rPr>
                        <a:t>iPS</a:t>
                      </a:r>
                      <a:r>
                        <a:rPr lang="ja-JP" altLang="en-US" sz="1100" dirty="0">
                          <a:solidFill>
                            <a:schemeClr val="tx1"/>
                          </a:solidFill>
                          <a:latin typeface="BIZ UDPゴシック" panose="020B0400000000000000" pitchFamily="50" charset="-128"/>
                          <a:ea typeface="BIZ UDPゴシック" panose="020B0400000000000000" pitchFamily="50" charset="-128"/>
                        </a:rPr>
                        <a:t>、間葉系幹細胞等）を用いた再生医療等製品の普及促進に向けた課題と対応策</a:t>
                      </a:r>
                      <a:endParaRPr lang="en-US" altLang="ja-JP" sz="1100" dirty="0">
                        <a:solidFill>
                          <a:schemeClr val="tx1"/>
                        </a:solidFill>
                        <a:latin typeface="BIZ UDPゴシック" panose="020B0400000000000000" pitchFamily="50" charset="-128"/>
                        <a:ea typeface="BIZ UDPゴシック" panose="020B0400000000000000" pitchFamily="50" charset="-128"/>
                      </a:endParaRPr>
                    </a:p>
                    <a:p>
                      <a:pPr marL="0" indent="0" algn="l">
                        <a:lnSpc>
                          <a:spcPct val="100000"/>
                        </a:lnSpc>
                        <a:spcBef>
                          <a:spcPts val="0"/>
                        </a:spcBef>
                        <a:spcAft>
                          <a:spcPts val="0"/>
                        </a:spcAft>
                        <a:defRPr/>
                      </a:pPr>
                      <a:endParaRPr lang="en-US" altLang="ja-JP" sz="1100" dirty="0">
                        <a:solidFill>
                          <a:schemeClr val="tx1"/>
                        </a:solidFill>
                        <a:latin typeface="BIZ UDPゴシック" panose="020B0400000000000000" pitchFamily="50" charset="-128"/>
                        <a:ea typeface="BIZ UDPゴシック" panose="020B0400000000000000" pitchFamily="50" charset="-128"/>
                      </a:endParaRPr>
                    </a:p>
                    <a:p>
                      <a:pPr marL="0" indent="0" algn="l">
                        <a:lnSpc>
                          <a:spcPct val="100000"/>
                        </a:lnSpc>
                        <a:spcBef>
                          <a:spcPts val="0"/>
                        </a:spcBef>
                        <a:spcAft>
                          <a:spcPts val="0"/>
                        </a:spcAft>
                        <a:defRPr/>
                      </a:pPr>
                      <a:endParaRPr lang="en-US" altLang="ja-JP" sz="1100" dirty="0">
                        <a:solidFill>
                          <a:schemeClr val="tx1"/>
                        </a:solidFill>
                        <a:latin typeface="BIZ UDPゴシック" panose="020B0400000000000000" pitchFamily="50" charset="-128"/>
                        <a:ea typeface="BIZ UDPゴシック" panose="020B0400000000000000" pitchFamily="50" charset="-128"/>
                      </a:endParaRPr>
                    </a:p>
                    <a:p>
                      <a:pPr marL="0" marR="0" lvl="0" indent="0" algn="l" defTabSz="959937" rtl="0" eaLnBrk="1" fontAlgn="auto" latinLnBrk="0" hangingPunct="1">
                        <a:lnSpc>
                          <a:spcPct val="100000"/>
                        </a:lnSpc>
                        <a:spcBef>
                          <a:spcPts val="0"/>
                        </a:spcBef>
                        <a:spcAft>
                          <a:spcPts val="0"/>
                        </a:spcAft>
                        <a:buClrTx/>
                        <a:buSzTx/>
                        <a:buFontTx/>
                        <a:buNone/>
                        <a:tabLst/>
                        <a:defRPr/>
                      </a:pPr>
                      <a:r>
                        <a:rPr lang="ja-JP" altLang="en-US" sz="1300" b="1" dirty="0">
                          <a:solidFill>
                            <a:schemeClr val="tx1"/>
                          </a:solidFill>
                          <a:latin typeface="BIZ UDPゴシック" panose="020B0400000000000000" pitchFamily="50" charset="-128"/>
                          <a:ea typeface="BIZ UDPゴシック" panose="020B0400000000000000" pitchFamily="50" charset="-128"/>
                        </a:rPr>
                        <a:t>□再生医療の拠点形成推進</a:t>
                      </a:r>
                      <a:endParaRPr lang="en-US" altLang="ja-JP" sz="1300" b="1" dirty="0">
                        <a:solidFill>
                          <a:schemeClr val="tx1"/>
                        </a:solidFill>
                        <a:latin typeface="BIZ UDPゴシック" panose="020B0400000000000000" pitchFamily="50" charset="-128"/>
                        <a:ea typeface="BIZ UDPゴシック" panose="020B0400000000000000" pitchFamily="50" charset="-128"/>
                      </a:endParaRPr>
                    </a:p>
                    <a:p>
                      <a:pPr marL="85725" marR="0" lvl="0" indent="-85725" algn="l" defTabSz="959937" rtl="0" eaLnBrk="1" fontAlgn="auto" latinLnBrk="0" hangingPunct="1">
                        <a:lnSpc>
                          <a:spcPct val="100000"/>
                        </a:lnSpc>
                        <a:spcBef>
                          <a:spcPts val="600"/>
                        </a:spcBef>
                        <a:spcAft>
                          <a:spcPts val="0"/>
                        </a:spcAft>
                        <a:buClrTx/>
                        <a:buSzTx/>
                        <a:buFontTx/>
                        <a:buNone/>
                        <a:tabLst/>
                        <a:defRPr/>
                      </a:pPr>
                      <a:r>
                        <a:rPr kumimoji="1" lang="ja-JP" altLang="en-US" sz="1100" dirty="0">
                          <a:solidFill>
                            <a:schemeClr val="tx1"/>
                          </a:solidFill>
                          <a:latin typeface="BIZ UDPゴシック" panose="020B0400000000000000" pitchFamily="50" charset="-128"/>
                          <a:ea typeface="BIZ UDPゴシック" panose="020B0400000000000000" pitchFamily="50" charset="-128"/>
                        </a:rPr>
                        <a:t>・</a:t>
                      </a:r>
                      <a:r>
                        <a:rPr kumimoji="1" lang="en-US" altLang="ja-JP" sz="1100" u="none" dirty="0">
                          <a:solidFill>
                            <a:schemeClr val="tx1"/>
                          </a:solidFill>
                          <a:latin typeface="BIZ UDPゴシック" panose="020B0400000000000000" pitchFamily="50" charset="-128"/>
                          <a:ea typeface="BIZ UDPゴシック" panose="020B0400000000000000" pitchFamily="50" charset="-128"/>
                        </a:rPr>
                        <a:t>2024</a:t>
                      </a:r>
                      <a:r>
                        <a:rPr kumimoji="1" lang="ja-JP" altLang="en-US" sz="1100" u="none" dirty="0">
                          <a:solidFill>
                            <a:schemeClr val="tx1"/>
                          </a:solidFill>
                          <a:latin typeface="BIZ UDPゴシック" panose="020B0400000000000000" pitchFamily="50" charset="-128"/>
                          <a:ea typeface="BIZ UDPゴシック" panose="020B0400000000000000" pitchFamily="50" charset="-128"/>
                        </a:rPr>
                        <a:t>年春頃に中之島（大阪）に未来医療国際拠点</a:t>
                      </a:r>
                      <a:r>
                        <a:rPr kumimoji="1" lang="ja-JP" altLang="en-US" sz="1100" u="none" strike="noStrike" dirty="0">
                          <a:solidFill>
                            <a:schemeClr val="tx1"/>
                          </a:solidFill>
                          <a:latin typeface="BIZ UDPゴシック" panose="020B0400000000000000" pitchFamily="50" charset="-128"/>
                          <a:ea typeface="BIZ UDPゴシック" panose="020B0400000000000000" pitchFamily="50" charset="-128"/>
                        </a:rPr>
                        <a:t>（名称：</a:t>
                      </a:r>
                      <a:r>
                        <a:rPr kumimoji="1" lang="en-US" altLang="ja-JP" sz="1100" u="none" strike="noStrike" dirty="0" err="1">
                          <a:solidFill>
                            <a:schemeClr val="tx1"/>
                          </a:solidFill>
                          <a:latin typeface="BIZ UDPゴシック" panose="020B0400000000000000" pitchFamily="50" charset="-128"/>
                          <a:ea typeface="BIZ UDPゴシック" panose="020B0400000000000000" pitchFamily="50" charset="-128"/>
                        </a:rPr>
                        <a:t>Nakanoshima</a:t>
                      </a:r>
                      <a:r>
                        <a:rPr kumimoji="1" lang="en-US" altLang="ja-JP" sz="1100" u="none" strike="noStrike" dirty="0">
                          <a:solidFill>
                            <a:schemeClr val="tx1"/>
                          </a:solidFill>
                          <a:latin typeface="BIZ UDPゴシック" panose="020B0400000000000000" pitchFamily="50" charset="-128"/>
                          <a:ea typeface="BIZ UDPゴシック" panose="020B0400000000000000" pitchFamily="50" charset="-128"/>
                        </a:rPr>
                        <a:t> </a:t>
                      </a:r>
                      <a:r>
                        <a:rPr kumimoji="1" lang="en-US" altLang="ja-JP" sz="1100" u="none" strike="noStrike" dirty="0" err="1">
                          <a:solidFill>
                            <a:schemeClr val="tx1"/>
                          </a:solidFill>
                          <a:latin typeface="BIZ UDPゴシック" panose="020B0400000000000000" pitchFamily="50" charset="-128"/>
                          <a:ea typeface="BIZ UDPゴシック" panose="020B0400000000000000" pitchFamily="50" charset="-128"/>
                        </a:rPr>
                        <a:t>Qross</a:t>
                      </a:r>
                      <a:r>
                        <a:rPr kumimoji="1" lang="ja-JP" altLang="en-US" sz="1100" u="none" strike="noStrike" dirty="0">
                          <a:solidFill>
                            <a:schemeClr val="tx1"/>
                          </a:solidFill>
                          <a:latin typeface="BIZ UDPゴシック" panose="020B0400000000000000" pitchFamily="50" charset="-128"/>
                          <a:ea typeface="BIZ UDPゴシック" panose="020B0400000000000000" pitchFamily="50" charset="-128"/>
                        </a:rPr>
                        <a:t>）</a:t>
                      </a:r>
                      <a:r>
                        <a:rPr kumimoji="1" lang="ja-JP" altLang="en-US" sz="1100" u="none" dirty="0">
                          <a:solidFill>
                            <a:schemeClr val="tx1"/>
                          </a:solidFill>
                          <a:latin typeface="BIZ UDPゴシック" panose="020B0400000000000000" pitchFamily="50" charset="-128"/>
                          <a:ea typeface="BIZ UDPゴシック" panose="020B0400000000000000" pitchFamily="50" charset="-128"/>
                        </a:rPr>
                        <a:t>が</a:t>
                      </a:r>
                      <a:r>
                        <a:rPr kumimoji="1" lang="ja-JP" altLang="en-US" sz="1100" dirty="0">
                          <a:solidFill>
                            <a:schemeClr val="tx1"/>
                          </a:solidFill>
                          <a:latin typeface="BIZ UDPゴシック" panose="020B0400000000000000" pitchFamily="50" charset="-128"/>
                          <a:ea typeface="BIZ UDPゴシック" panose="020B0400000000000000" pitchFamily="50" charset="-128"/>
                        </a:rPr>
                        <a:t>オープン予定</a:t>
                      </a:r>
                      <a:endParaRPr kumimoji="1" lang="en-US" altLang="ja-JP" sz="1100" dirty="0">
                        <a:solidFill>
                          <a:schemeClr val="tx1"/>
                        </a:solidFill>
                        <a:latin typeface="BIZ UDPゴシック" panose="020B0400000000000000" pitchFamily="50" charset="-128"/>
                        <a:ea typeface="BIZ UDPゴシック" panose="020B0400000000000000" pitchFamily="50" charset="-128"/>
                      </a:endParaRPr>
                    </a:p>
                    <a:p>
                      <a:pPr marL="0" marR="0" lvl="0" indent="0" algn="l" defTabSz="959937" rtl="0" eaLnBrk="1" fontAlgn="auto" latinLnBrk="0" hangingPunct="1">
                        <a:lnSpc>
                          <a:spcPct val="100000"/>
                        </a:lnSpc>
                        <a:spcBef>
                          <a:spcPts val="0"/>
                        </a:spcBef>
                        <a:spcAft>
                          <a:spcPts val="0"/>
                        </a:spcAft>
                        <a:buClrTx/>
                        <a:buSzTx/>
                        <a:buFontTx/>
                        <a:buNone/>
                        <a:tabLst/>
                        <a:defRPr/>
                      </a:pPr>
                      <a:endParaRPr kumimoji="1" lang="ja-JP" altLang="en-US" sz="1100" b="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endParaRPr>
                    </a:p>
                    <a:p>
                      <a:pPr marL="0" marR="0" lvl="0" indent="0" algn="l" defTabSz="959937" rtl="0" eaLnBrk="1" fontAlgn="auto" latinLnBrk="0" hangingPunct="1">
                        <a:lnSpc>
                          <a:spcPct val="100000"/>
                        </a:lnSpc>
                        <a:spcBef>
                          <a:spcPts val="0"/>
                        </a:spcBef>
                        <a:spcAft>
                          <a:spcPts val="0"/>
                        </a:spcAft>
                        <a:buClrTx/>
                        <a:buSzTx/>
                        <a:buFontTx/>
                        <a:buNone/>
                        <a:tabLst/>
                        <a:defRPr/>
                      </a:pPr>
                      <a:endParaRPr kumimoji="1" lang="ja-JP" altLang="en-US" sz="1100" dirty="0">
                        <a:solidFill>
                          <a:schemeClr val="tx1"/>
                        </a:solidFill>
                        <a:latin typeface="BIZ UDPゴシック" panose="020B0400000000000000" pitchFamily="50" charset="-128"/>
                        <a:ea typeface="BIZ UDPゴシック" panose="020B0400000000000000" pitchFamily="50" charset="-128"/>
                      </a:endParaRPr>
                    </a:p>
                  </a:txBody>
                  <a:tcPr marL="108000" marR="108000" marT="252000" marB="48014">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marL="0" indent="0" algn="l" defTabSz="443194">
                        <a:lnSpc>
                          <a:spcPct val="100000"/>
                        </a:lnSpc>
                        <a:spcBef>
                          <a:spcPts val="0"/>
                        </a:spcBef>
                        <a:spcAft>
                          <a:spcPts val="0"/>
                        </a:spcAft>
                        <a:defRPr/>
                      </a:pPr>
                      <a:r>
                        <a:rPr lang="ja-JP" altLang="en-US" sz="1300" b="1" dirty="0">
                          <a:solidFill>
                            <a:schemeClr val="tx1"/>
                          </a:solidFill>
                          <a:latin typeface="BIZ UDPゴシック" panose="020B0400000000000000" pitchFamily="50" charset="-128"/>
                          <a:ea typeface="BIZ UDPゴシック" panose="020B0400000000000000" pitchFamily="50" charset="-128"/>
                        </a:rPr>
                        <a:t>□再生医療の実用化がスタート</a:t>
                      </a:r>
                      <a:endParaRPr lang="en-US" altLang="ja-JP" sz="1300" b="1" dirty="0">
                        <a:solidFill>
                          <a:schemeClr val="tx1"/>
                        </a:solidFill>
                        <a:latin typeface="BIZ UDPゴシック" panose="020B0400000000000000" pitchFamily="50" charset="-128"/>
                        <a:ea typeface="BIZ UDPゴシック" panose="020B0400000000000000" pitchFamily="50" charset="-128"/>
                      </a:endParaRPr>
                    </a:p>
                    <a:p>
                      <a:pPr marL="85725" indent="-85725" algn="l">
                        <a:lnSpc>
                          <a:spcPct val="100000"/>
                        </a:lnSpc>
                        <a:spcBef>
                          <a:spcPts val="600"/>
                        </a:spcBef>
                        <a:spcAft>
                          <a:spcPts val="0"/>
                        </a:spcAft>
                        <a:defRPr/>
                      </a:pPr>
                      <a:r>
                        <a:rPr lang="ja-JP" altLang="en-US" sz="1100" dirty="0">
                          <a:solidFill>
                            <a:schemeClr val="tx1"/>
                          </a:solidFill>
                          <a:latin typeface="BIZ UDPゴシック" panose="020B0400000000000000" pitchFamily="50" charset="-128"/>
                          <a:ea typeface="BIZ UDPゴシック" panose="020B0400000000000000" pitchFamily="50" charset="-128"/>
                        </a:rPr>
                        <a:t>・</a:t>
                      </a:r>
                      <a:r>
                        <a:rPr kumimoji="1" lang="en-US" altLang="ja-JP" sz="1100" u="none" strike="noStrike" dirty="0" err="1">
                          <a:solidFill>
                            <a:schemeClr val="tx1"/>
                          </a:solidFill>
                          <a:latin typeface="BIZ UDPゴシック" panose="020B0400000000000000" pitchFamily="50" charset="-128"/>
                          <a:ea typeface="BIZ UDPゴシック" panose="020B0400000000000000" pitchFamily="50" charset="-128"/>
                        </a:rPr>
                        <a:t>Nakanoshima</a:t>
                      </a:r>
                      <a:r>
                        <a:rPr kumimoji="1" lang="en-US" altLang="ja-JP" sz="1100" u="none" strike="noStrike" dirty="0">
                          <a:solidFill>
                            <a:schemeClr val="tx1"/>
                          </a:solidFill>
                          <a:latin typeface="BIZ UDPゴシック" panose="020B0400000000000000" pitchFamily="50" charset="-128"/>
                          <a:ea typeface="BIZ UDPゴシック" panose="020B0400000000000000" pitchFamily="50" charset="-128"/>
                        </a:rPr>
                        <a:t> </a:t>
                      </a:r>
                      <a:r>
                        <a:rPr kumimoji="1" lang="en-US" altLang="ja-JP" sz="1100" u="none" strike="noStrike" dirty="0" err="1">
                          <a:solidFill>
                            <a:schemeClr val="tx1"/>
                          </a:solidFill>
                          <a:latin typeface="BIZ UDPゴシック" panose="020B0400000000000000" pitchFamily="50" charset="-128"/>
                          <a:ea typeface="BIZ UDPゴシック" panose="020B0400000000000000" pitchFamily="50" charset="-128"/>
                        </a:rPr>
                        <a:t>Qross</a:t>
                      </a:r>
                      <a:r>
                        <a:rPr lang="ja-JP" altLang="en-US" sz="1100" dirty="0">
                          <a:solidFill>
                            <a:schemeClr val="tx1"/>
                          </a:solidFill>
                          <a:latin typeface="BIZ UDPゴシック" panose="020B0400000000000000" pitchFamily="50" charset="-128"/>
                          <a:ea typeface="BIZ UDPゴシック" panose="020B0400000000000000" pitchFamily="50" charset="-128"/>
                        </a:rPr>
                        <a:t>における「</a:t>
                      </a:r>
                      <a:r>
                        <a:rPr lang="en-US" altLang="ja-JP" sz="1100" dirty="0">
                          <a:solidFill>
                            <a:schemeClr val="tx1"/>
                          </a:solidFill>
                          <a:latin typeface="BIZ UDPゴシック" panose="020B0400000000000000" pitchFamily="50" charset="-128"/>
                          <a:ea typeface="BIZ UDPゴシック" panose="020B0400000000000000" pitchFamily="50" charset="-128"/>
                        </a:rPr>
                        <a:t>my </a:t>
                      </a:r>
                      <a:r>
                        <a:rPr lang="en-US" altLang="ja-JP" sz="1100" dirty="0" err="1">
                          <a:solidFill>
                            <a:schemeClr val="tx1"/>
                          </a:solidFill>
                          <a:latin typeface="BIZ UDPゴシック" panose="020B0400000000000000" pitchFamily="50" charset="-128"/>
                          <a:ea typeface="BIZ UDPゴシック" panose="020B0400000000000000" pitchFamily="50" charset="-128"/>
                        </a:rPr>
                        <a:t>iPS</a:t>
                      </a:r>
                      <a:r>
                        <a:rPr lang="ja-JP" altLang="en-US" sz="1100" dirty="0">
                          <a:solidFill>
                            <a:schemeClr val="tx1"/>
                          </a:solidFill>
                          <a:latin typeface="BIZ UDPゴシック" panose="020B0400000000000000" pitchFamily="50" charset="-128"/>
                          <a:ea typeface="BIZ UDPゴシック" panose="020B0400000000000000" pitchFamily="50" charset="-128"/>
                        </a:rPr>
                        <a:t>細胞」の開発製造、供給開始</a:t>
                      </a:r>
                      <a:endParaRPr lang="en-US" altLang="ja-JP" sz="1100" dirty="0">
                        <a:solidFill>
                          <a:schemeClr val="tx1"/>
                        </a:solidFill>
                        <a:latin typeface="BIZ UDPゴシック" panose="020B0400000000000000" pitchFamily="50" charset="-128"/>
                        <a:ea typeface="BIZ UDPゴシック" panose="020B0400000000000000" pitchFamily="50" charset="-128"/>
                      </a:endParaRPr>
                    </a:p>
                    <a:p>
                      <a:pPr marL="85725" indent="-85725" algn="l">
                        <a:lnSpc>
                          <a:spcPct val="100000"/>
                        </a:lnSpc>
                        <a:spcBef>
                          <a:spcPts val="300"/>
                        </a:spcBef>
                        <a:spcAft>
                          <a:spcPts val="0"/>
                        </a:spcAft>
                        <a:defRPr/>
                      </a:pPr>
                      <a:r>
                        <a:rPr lang="ja-JP" altLang="en-US" sz="1100" dirty="0">
                          <a:solidFill>
                            <a:schemeClr val="tx1"/>
                          </a:solidFill>
                          <a:latin typeface="BIZ UDPゴシック" panose="020B0400000000000000" pitchFamily="50" charset="-128"/>
                          <a:ea typeface="BIZ UDPゴシック" panose="020B0400000000000000" pitchFamily="50" charset="-128"/>
                        </a:rPr>
                        <a:t>・細胞・組織の安定供給システム構築</a:t>
                      </a:r>
                      <a:endParaRPr lang="en-US" altLang="ja-JP" sz="1100" dirty="0">
                        <a:solidFill>
                          <a:schemeClr val="tx1"/>
                        </a:solidFill>
                        <a:latin typeface="BIZ UDPゴシック" panose="020B0400000000000000" pitchFamily="50" charset="-128"/>
                        <a:ea typeface="BIZ UDPゴシック" panose="020B0400000000000000" pitchFamily="50" charset="-128"/>
                      </a:endParaRPr>
                    </a:p>
                    <a:p>
                      <a:pPr marL="85725" indent="-85725" algn="l">
                        <a:lnSpc>
                          <a:spcPct val="100000"/>
                        </a:lnSpc>
                        <a:spcBef>
                          <a:spcPts val="0"/>
                        </a:spcBef>
                        <a:spcAft>
                          <a:spcPts val="0"/>
                        </a:spcAft>
                        <a:defRPr/>
                      </a:pPr>
                      <a:r>
                        <a:rPr lang="ja-JP" altLang="en-US" sz="1100" dirty="0">
                          <a:solidFill>
                            <a:schemeClr val="tx1"/>
                          </a:solidFill>
                          <a:latin typeface="BIZ UDPゴシック" panose="020B0400000000000000" pitchFamily="50" charset="-128"/>
                          <a:ea typeface="BIZ UDPゴシック" panose="020B0400000000000000" pitchFamily="50" charset="-128"/>
                        </a:rPr>
                        <a:t>　（組織採取→培養製造→輸送→治療）</a:t>
                      </a:r>
                      <a:endParaRPr lang="en-US" altLang="ja-JP" sz="1100" dirty="0">
                        <a:solidFill>
                          <a:schemeClr val="tx1"/>
                        </a:solidFill>
                        <a:latin typeface="BIZ UDPゴシック" panose="020B0400000000000000" pitchFamily="50" charset="-128"/>
                        <a:ea typeface="BIZ UDPゴシック" panose="020B0400000000000000" pitchFamily="50" charset="-128"/>
                      </a:endParaRPr>
                    </a:p>
                    <a:p>
                      <a:pPr marL="85725" indent="-85725" algn="l">
                        <a:lnSpc>
                          <a:spcPct val="100000"/>
                        </a:lnSpc>
                        <a:spcBef>
                          <a:spcPts val="300"/>
                        </a:spcBef>
                        <a:spcAft>
                          <a:spcPts val="0"/>
                        </a:spcAft>
                        <a:defRPr/>
                      </a:pPr>
                      <a:r>
                        <a:rPr lang="ja-JP" altLang="en-US" sz="1100" dirty="0">
                          <a:solidFill>
                            <a:schemeClr val="tx1"/>
                          </a:solidFill>
                          <a:latin typeface="BIZ UDPゴシック" panose="020B0400000000000000" pitchFamily="50" charset="-128"/>
                          <a:ea typeface="BIZ UDPゴシック" panose="020B0400000000000000" pitchFamily="50" charset="-128"/>
                        </a:rPr>
                        <a:t>・再生医療に携わる企業等を支援するプラットフォームの構築</a:t>
                      </a:r>
                    </a:p>
                    <a:p>
                      <a:pPr marL="0" indent="0" algn="l">
                        <a:lnSpc>
                          <a:spcPct val="100000"/>
                        </a:lnSpc>
                        <a:spcBef>
                          <a:spcPts val="0"/>
                        </a:spcBef>
                        <a:spcAft>
                          <a:spcPts val="0"/>
                        </a:spcAft>
                      </a:pPr>
                      <a:endParaRPr kumimoji="1" lang="en-US" altLang="ja-JP" sz="1200" dirty="0">
                        <a:solidFill>
                          <a:schemeClr val="tx1"/>
                        </a:solidFill>
                        <a:latin typeface="BIZ UDPゴシック" panose="020B0400000000000000" pitchFamily="50" charset="-128"/>
                        <a:ea typeface="BIZ UDPゴシック" panose="020B0400000000000000" pitchFamily="50" charset="-128"/>
                      </a:endParaRPr>
                    </a:p>
                  </a:txBody>
                  <a:tcPr marL="108000" marR="108000" marT="252000" marB="48014">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4">
                        <a:lumMod val="40000"/>
                        <a:lumOff val="60000"/>
                      </a:schemeClr>
                    </a:solidFill>
                  </a:tcPr>
                </a:tc>
                <a:tc>
                  <a:txBody>
                    <a:bodyPr/>
                    <a:lstStyle/>
                    <a:p>
                      <a:pPr marL="0" indent="0" algn="l">
                        <a:lnSpc>
                          <a:spcPct val="100000"/>
                        </a:lnSpc>
                        <a:spcBef>
                          <a:spcPts val="0"/>
                        </a:spcBef>
                        <a:spcAft>
                          <a:spcPts val="0"/>
                        </a:spcAft>
                      </a:pPr>
                      <a:r>
                        <a:rPr kumimoji="1" lang="ja-JP" altLang="en-US" sz="1300" b="1" dirty="0">
                          <a:solidFill>
                            <a:schemeClr val="tx1"/>
                          </a:solidFill>
                          <a:latin typeface="BIZ UDPゴシック" panose="020B0400000000000000" pitchFamily="50" charset="-128"/>
                          <a:ea typeface="BIZ UDPゴシック" panose="020B0400000000000000" pitchFamily="50" charset="-128"/>
                        </a:rPr>
                        <a:t>□再生医療の普及と産業化の進展</a:t>
                      </a:r>
                      <a:endParaRPr kumimoji="1" lang="en-US" altLang="ja-JP" sz="1300" b="1" dirty="0">
                        <a:solidFill>
                          <a:schemeClr val="tx1"/>
                        </a:solidFill>
                        <a:latin typeface="BIZ UDPゴシック" panose="020B0400000000000000" pitchFamily="50" charset="-128"/>
                        <a:ea typeface="BIZ UDPゴシック" panose="020B0400000000000000" pitchFamily="50" charset="-128"/>
                      </a:endParaRPr>
                    </a:p>
                    <a:p>
                      <a:pPr marL="85725" indent="-85725" algn="l">
                        <a:lnSpc>
                          <a:spcPct val="100000"/>
                        </a:lnSpc>
                        <a:spcBef>
                          <a:spcPts val="600"/>
                        </a:spcBef>
                        <a:spcAft>
                          <a:spcPts val="0"/>
                        </a:spcAft>
                      </a:pPr>
                      <a:r>
                        <a:rPr kumimoji="1" lang="ja-JP" altLang="en-US" sz="1100" dirty="0">
                          <a:solidFill>
                            <a:schemeClr val="tx1"/>
                          </a:solidFill>
                          <a:latin typeface="BIZ UDPゴシック" panose="020B0400000000000000" pitchFamily="50" charset="-128"/>
                          <a:ea typeface="BIZ UDPゴシック" panose="020B0400000000000000" pitchFamily="50" charset="-128"/>
                        </a:rPr>
                        <a:t>・再生医療技術を核とした先端医療の普及と産業化モデルの確立</a:t>
                      </a:r>
                      <a:endParaRPr kumimoji="1" lang="en-US" altLang="ja-JP" sz="1100" dirty="0">
                        <a:solidFill>
                          <a:schemeClr val="tx1"/>
                        </a:solidFill>
                        <a:latin typeface="BIZ UDPゴシック" panose="020B0400000000000000" pitchFamily="50" charset="-128"/>
                        <a:ea typeface="BIZ UDPゴシック" panose="020B0400000000000000" pitchFamily="50" charset="-128"/>
                      </a:endParaRPr>
                    </a:p>
                    <a:p>
                      <a:pPr marL="85725" indent="-85725" algn="l">
                        <a:lnSpc>
                          <a:spcPct val="100000"/>
                        </a:lnSpc>
                        <a:spcBef>
                          <a:spcPts val="300"/>
                        </a:spcBef>
                        <a:spcAft>
                          <a:spcPts val="0"/>
                        </a:spcAft>
                      </a:pPr>
                      <a:r>
                        <a:rPr kumimoji="1" lang="ja-JP" altLang="en-US" sz="1100" dirty="0">
                          <a:solidFill>
                            <a:schemeClr val="tx1"/>
                          </a:solidFill>
                          <a:latin typeface="BIZ UDPゴシック" panose="020B0400000000000000" pitchFamily="50" charset="-128"/>
                          <a:ea typeface="BIZ UDPゴシック" panose="020B0400000000000000" pitchFamily="50" charset="-128"/>
                        </a:rPr>
                        <a:t>・再生医療技術に関して、世界からの認知を受け、大阪へ投資が向かうグローバル産業として成長</a:t>
                      </a:r>
                      <a:endParaRPr kumimoji="1" lang="en-US" altLang="ja-JP" sz="1100" dirty="0">
                        <a:solidFill>
                          <a:schemeClr val="tx1"/>
                        </a:solidFill>
                        <a:latin typeface="BIZ UDPゴシック" panose="020B0400000000000000" pitchFamily="50" charset="-128"/>
                        <a:ea typeface="BIZ UDPゴシック" panose="020B0400000000000000" pitchFamily="50" charset="-128"/>
                      </a:endParaRPr>
                    </a:p>
                    <a:p>
                      <a:pPr marL="0" indent="0" algn="l">
                        <a:lnSpc>
                          <a:spcPct val="100000"/>
                        </a:lnSpc>
                        <a:spcBef>
                          <a:spcPts val="0"/>
                        </a:spcBef>
                        <a:spcAft>
                          <a:spcPts val="0"/>
                        </a:spcAft>
                      </a:pPr>
                      <a:endParaRPr kumimoji="1" lang="en-US" altLang="ja-JP" sz="1100" dirty="0">
                        <a:solidFill>
                          <a:schemeClr val="tx1"/>
                        </a:solidFill>
                        <a:latin typeface="BIZ UDPゴシック" panose="020B0400000000000000" pitchFamily="50" charset="-128"/>
                        <a:ea typeface="BIZ UDPゴシック" panose="020B0400000000000000" pitchFamily="50" charset="-128"/>
                      </a:endParaRPr>
                    </a:p>
                    <a:p>
                      <a:pPr marL="0" indent="0" algn="l">
                        <a:lnSpc>
                          <a:spcPct val="100000"/>
                        </a:lnSpc>
                        <a:spcBef>
                          <a:spcPts val="0"/>
                        </a:spcBef>
                        <a:spcAft>
                          <a:spcPts val="0"/>
                        </a:spcAft>
                      </a:pPr>
                      <a:endParaRPr kumimoji="1" lang="en-US" altLang="ja-JP" sz="1100" dirty="0">
                        <a:solidFill>
                          <a:schemeClr val="tx1"/>
                        </a:solidFill>
                        <a:latin typeface="BIZ UDPゴシック" panose="020B0400000000000000" pitchFamily="50" charset="-128"/>
                        <a:ea typeface="BIZ UDPゴシック" panose="020B0400000000000000" pitchFamily="50" charset="-128"/>
                      </a:endParaRPr>
                    </a:p>
                    <a:p>
                      <a:pPr marL="0" marR="0" lvl="0" indent="0" algn="l" defTabSz="959937" rtl="0" eaLnBrk="1" fontAlgn="auto" latinLnBrk="0" hangingPunct="1">
                        <a:lnSpc>
                          <a:spcPct val="100000"/>
                        </a:lnSpc>
                        <a:spcBef>
                          <a:spcPts val="0"/>
                        </a:spcBef>
                        <a:spcAft>
                          <a:spcPts val="0"/>
                        </a:spcAft>
                        <a:buClrTx/>
                        <a:buSzTx/>
                        <a:buFontTx/>
                        <a:buNone/>
                        <a:tabLst/>
                        <a:defRPr/>
                      </a:pPr>
                      <a:r>
                        <a:rPr lang="ja-JP" altLang="en-US" sz="1300" b="1" dirty="0">
                          <a:solidFill>
                            <a:schemeClr val="tx1"/>
                          </a:solidFill>
                          <a:latin typeface="BIZ UDPゴシック" panose="020B0400000000000000" pitchFamily="50" charset="-128"/>
                          <a:ea typeface="BIZ UDPゴシック" panose="020B0400000000000000" pitchFamily="50" charset="-128"/>
                        </a:rPr>
                        <a:t>□再生医療の提供による国際貢献</a:t>
                      </a:r>
                      <a:endParaRPr lang="en-US" altLang="ja-JP" sz="1300" b="1" dirty="0">
                        <a:solidFill>
                          <a:schemeClr val="tx1"/>
                        </a:solidFill>
                        <a:latin typeface="BIZ UDPゴシック" panose="020B0400000000000000" pitchFamily="50" charset="-128"/>
                        <a:ea typeface="BIZ UDPゴシック" panose="020B0400000000000000" pitchFamily="50" charset="-128"/>
                      </a:endParaRPr>
                    </a:p>
                    <a:p>
                      <a:pPr marL="85725" indent="-85725" algn="l" defTabSz="443194">
                        <a:lnSpc>
                          <a:spcPct val="100000"/>
                        </a:lnSpc>
                        <a:spcBef>
                          <a:spcPts val="600"/>
                        </a:spcBef>
                        <a:spcAft>
                          <a:spcPts val="0"/>
                        </a:spcAft>
                        <a:defRPr/>
                      </a:pPr>
                      <a:r>
                        <a:rPr lang="ja-JP" altLang="en-US" sz="1100" dirty="0">
                          <a:solidFill>
                            <a:schemeClr val="tx1"/>
                          </a:solidFill>
                          <a:latin typeface="BIZ UDPゴシック" panose="020B0400000000000000" pitchFamily="50" charset="-128"/>
                          <a:ea typeface="BIZ UDPゴシック" panose="020B0400000000000000" pitchFamily="50" charset="-128"/>
                        </a:rPr>
                        <a:t>・国内外の患者が、再生医療に容易にアクセスできる環境整備</a:t>
                      </a:r>
                      <a:endParaRPr lang="en-US" altLang="ja-JP" sz="1100" dirty="0">
                        <a:solidFill>
                          <a:schemeClr val="tx1"/>
                        </a:solidFill>
                        <a:latin typeface="BIZ UDPゴシック" panose="020B0400000000000000" pitchFamily="50" charset="-128"/>
                        <a:ea typeface="BIZ UDPゴシック" panose="020B0400000000000000" pitchFamily="50" charset="-128"/>
                      </a:endParaRPr>
                    </a:p>
                    <a:p>
                      <a:pPr marL="0" indent="0" algn="l" defTabSz="443194">
                        <a:lnSpc>
                          <a:spcPct val="100000"/>
                        </a:lnSpc>
                        <a:spcBef>
                          <a:spcPts val="300"/>
                        </a:spcBef>
                        <a:spcAft>
                          <a:spcPts val="0"/>
                        </a:spcAft>
                        <a:defRPr/>
                      </a:pPr>
                      <a:r>
                        <a:rPr lang="ja-JP" altLang="en-US" sz="1100" dirty="0">
                          <a:solidFill>
                            <a:schemeClr val="tx1"/>
                          </a:solidFill>
                          <a:latin typeface="BIZ UDPゴシック" panose="020B0400000000000000" pitchFamily="50" charset="-128"/>
                          <a:ea typeface="BIZ UDPゴシック" panose="020B0400000000000000" pitchFamily="50" charset="-128"/>
                        </a:rPr>
                        <a:t>・外資系企業・研究所、専門人材等の集積</a:t>
                      </a:r>
                    </a:p>
                    <a:p>
                      <a:pPr marL="0" indent="0" algn="l">
                        <a:lnSpc>
                          <a:spcPct val="100000"/>
                        </a:lnSpc>
                        <a:spcBef>
                          <a:spcPts val="0"/>
                        </a:spcBef>
                        <a:spcAft>
                          <a:spcPts val="0"/>
                        </a:spcAft>
                      </a:pPr>
                      <a:endParaRPr kumimoji="1" lang="en-US" altLang="ja-JP" sz="1200" dirty="0">
                        <a:solidFill>
                          <a:schemeClr val="tx1"/>
                        </a:solidFill>
                        <a:latin typeface="BIZ UDPゴシック" panose="020B0400000000000000" pitchFamily="50" charset="-128"/>
                        <a:ea typeface="BIZ UDPゴシック" panose="020B0400000000000000" pitchFamily="50" charset="-128"/>
                      </a:endParaRPr>
                    </a:p>
                  </a:txBody>
                  <a:tcPr marL="108000" marR="108000" marT="252000" marB="48014">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338179187"/>
                  </a:ext>
                </a:extLst>
              </a:tr>
            </a:tbl>
          </a:graphicData>
        </a:graphic>
      </p:graphicFrame>
      <p:grpSp>
        <p:nvGrpSpPr>
          <p:cNvPr id="14" name="グループ化 13">
            <a:extLst>
              <a:ext uri="{FF2B5EF4-FFF2-40B4-BE49-F238E27FC236}">
                <a16:creationId xmlns:a16="http://schemas.microsoft.com/office/drawing/2014/main" id="{B1406B80-BB7A-4E81-A06D-8F4FC87D64EF}"/>
              </a:ext>
            </a:extLst>
          </p:cNvPr>
          <p:cNvGrpSpPr/>
          <p:nvPr/>
        </p:nvGrpSpPr>
        <p:grpSpPr>
          <a:xfrm>
            <a:off x="251753" y="1372041"/>
            <a:ext cx="9720000" cy="381120"/>
            <a:chOff x="407938" y="886368"/>
            <a:chExt cx="6821672" cy="340159"/>
          </a:xfrm>
          <a:solidFill>
            <a:srgbClr val="953735"/>
          </a:solidFill>
        </p:grpSpPr>
        <p:sp>
          <p:nvSpPr>
            <p:cNvPr id="15" name="ホームベース 6">
              <a:extLst>
                <a:ext uri="{FF2B5EF4-FFF2-40B4-BE49-F238E27FC236}">
                  <a16:creationId xmlns:a16="http://schemas.microsoft.com/office/drawing/2014/main" id="{1B7629EA-ADB7-4C0E-8F66-00767F27E995}"/>
                </a:ext>
              </a:extLst>
            </p:cNvPr>
            <p:cNvSpPr/>
            <p:nvPr/>
          </p:nvSpPr>
          <p:spPr bwMode="gray">
            <a:xfrm>
              <a:off x="4706391" y="886368"/>
              <a:ext cx="2523219" cy="340159"/>
            </a:xfrm>
            <a:prstGeom prst="homePlate">
              <a:avLst/>
            </a:prstGeom>
            <a:solidFill>
              <a:srgbClr val="002060"/>
            </a:solidFill>
            <a:ln w="28575">
              <a:solidFill>
                <a:schemeClr val="bg1"/>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443194" rtl="0" eaLnBrk="1" fontAlgn="auto" latinLnBrk="0" hangingPunct="1">
                <a:lnSpc>
                  <a:spcPct val="100000"/>
                </a:lnSpc>
                <a:spcBef>
                  <a:spcPts val="0"/>
                </a:spcBef>
                <a:spcAft>
                  <a:spcPts val="0"/>
                </a:spcAft>
                <a:buClrTx/>
                <a:buSzTx/>
                <a:buFontTx/>
                <a:buNone/>
                <a:tabLst/>
                <a:defRPr/>
              </a:pPr>
              <a:r>
                <a:rPr kumimoji="1" lang="en-US" altLang="ja-JP" sz="1260" b="0" i="0" u="none" strike="noStrike" kern="120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n-cs"/>
                </a:rPr>
                <a:t>2030</a:t>
              </a:r>
              <a:r>
                <a:rPr kumimoji="1" lang="ja-JP" altLang="en-US" sz="1260" b="0" i="0" u="none" strike="noStrike" kern="120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n-cs"/>
                </a:rPr>
                <a:t>（万博後のめざす姿）</a:t>
              </a:r>
            </a:p>
          </p:txBody>
        </p:sp>
        <p:sp>
          <p:nvSpPr>
            <p:cNvPr id="16" name="ホームベース 5">
              <a:extLst>
                <a:ext uri="{FF2B5EF4-FFF2-40B4-BE49-F238E27FC236}">
                  <a16:creationId xmlns:a16="http://schemas.microsoft.com/office/drawing/2014/main" id="{AD85B09B-C151-4246-83FE-8C65C4C68421}"/>
                </a:ext>
              </a:extLst>
            </p:cNvPr>
            <p:cNvSpPr/>
            <p:nvPr/>
          </p:nvSpPr>
          <p:spPr bwMode="gray">
            <a:xfrm>
              <a:off x="2549230" y="886369"/>
              <a:ext cx="2484315" cy="340158"/>
            </a:xfrm>
            <a:prstGeom prst="homePlate">
              <a:avLst/>
            </a:prstGeom>
            <a:solidFill>
              <a:srgbClr val="002060"/>
            </a:solidFill>
            <a:ln w="28575">
              <a:solidFill>
                <a:schemeClr val="bg1"/>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443194" rtl="0" eaLnBrk="1" fontAlgn="auto" latinLnBrk="0" hangingPunct="1">
                <a:lnSpc>
                  <a:spcPct val="100000"/>
                </a:lnSpc>
                <a:spcBef>
                  <a:spcPts val="0"/>
                </a:spcBef>
                <a:spcAft>
                  <a:spcPts val="0"/>
                </a:spcAft>
                <a:buClrTx/>
                <a:buSzTx/>
                <a:buFontTx/>
                <a:buNone/>
                <a:tabLst/>
                <a:defRPr/>
              </a:pPr>
              <a:r>
                <a:rPr kumimoji="1" lang="en-US" altLang="ja-JP" sz="1551" b="1" i="0" u="none" strike="noStrike" kern="120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n-cs"/>
                </a:rPr>
                <a:t>2025</a:t>
              </a:r>
              <a:r>
                <a:rPr kumimoji="1" lang="ja-JP" altLang="en-US" sz="1551" b="1" i="0" u="none" strike="noStrike" kern="120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n-cs"/>
                </a:rPr>
                <a:t>（万博開催）</a:t>
              </a:r>
            </a:p>
          </p:txBody>
        </p:sp>
        <p:sp>
          <p:nvSpPr>
            <p:cNvPr id="18" name="ホームベース 4">
              <a:extLst>
                <a:ext uri="{FF2B5EF4-FFF2-40B4-BE49-F238E27FC236}">
                  <a16:creationId xmlns:a16="http://schemas.microsoft.com/office/drawing/2014/main" id="{51F0FD7C-A3F3-4D3F-9E7A-E2D8BBD297CC}"/>
                </a:ext>
              </a:extLst>
            </p:cNvPr>
            <p:cNvSpPr/>
            <p:nvPr/>
          </p:nvSpPr>
          <p:spPr bwMode="gray">
            <a:xfrm>
              <a:off x="407938" y="886368"/>
              <a:ext cx="2362526" cy="340159"/>
            </a:xfrm>
            <a:prstGeom prst="homePlate">
              <a:avLst/>
            </a:prstGeom>
            <a:solidFill>
              <a:srgbClr val="002060"/>
            </a:solidFill>
            <a:ln w="28575">
              <a:solidFill>
                <a:schemeClr val="bg1"/>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443194" rtl="0" eaLnBrk="1" fontAlgn="auto" latinLnBrk="0" hangingPunct="1">
                <a:lnSpc>
                  <a:spcPct val="100000"/>
                </a:lnSpc>
                <a:spcBef>
                  <a:spcPts val="0"/>
                </a:spcBef>
                <a:spcAft>
                  <a:spcPts val="0"/>
                </a:spcAft>
                <a:buClrTx/>
                <a:buSzTx/>
                <a:buFontTx/>
                <a:buNone/>
                <a:tabLst/>
                <a:defRPr/>
              </a:pPr>
              <a:r>
                <a:rPr kumimoji="1" lang="en-US" altLang="ja-JP" sz="1260" b="0" i="0" u="none" strike="noStrike" kern="120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n-cs"/>
                </a:rPr>
                <a:t>202</a:t>
              </a:r>
              <a:r>
                <a:rPr kumimoji="1" lang="ja-JP" altLang="en-US" sz="1260" b="0" i="0" u="none" strike="noStrike" kern="120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n-cs"/>
                </a:rPr>
                <a:t>３</a:t>
              </a:r>
              <a:r>
                <a:rPr kumimoji="1" lang="en-US" altLang="ja-JP" sz="1260" b="0" i="0" u="none" strike="noStrike" kern="120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n-cs"/>
                </a:rPr>
                <a:t>(</a:t>
              </a:r>
              <a:r>
                <a:rPr kumimoji="1" lang="ja-JP" altLang="en-US" sz="1260" b="0" i="0" u="none" strike="noStrike" kern="120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n-cs"/>
                </a:rPr>
                <a:t>現状</a:t>
              </a:r>
              <a:r>
                <a:rPr kumimoji="1" lang="en-US" altLang="ja-JP" sz="1260" b="0" i="0" u="none" strike="noStrike" kern="120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n-cs"/>
                </a:rPr>
                <a:t>)</a:t>
              </a:r>
              <a:endParaRPr kumimoji="1" lang="ja-JP" altLang="en-US" sz="1260" b="0" i="0" u="none" strike="noStrike" kern="120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n-cs"/>
              </a:endParaRPr>
            </a:p>
          </p:txBody>
        </p:sp>
      </p:grpSp>
      <p:sp>
        <p:nvSpPr>
          <p:cNvPr id="19" name="正方形/長方形 18">
            <a:extLst>
              <a:ext uri="{FF2B5EF4-FFF2-40B4-BE49-F238E27FC236}">
                <a16:creationId xmlns:a16="http://schemas.microsoft.com/office/drawing/2014/main" id="{42AB246C-D6C3-4324-A739-9AC17F6C0836}"/>
              </a:ext>
            </a:extLst>
          </p:cNvPr>
          <p:cNvSpPr/>
          <p:nvPr/>
        </p:nvSpPr>
        <p:spPr>
          <a:xfrm>
            <a:off x="3650884" y="3926089"/>
            <a:ext cx="2778492" cy="1901181"/>
          </a:xfrm>
          <a:prstGeom prst="rect">
            <a:avLst/>
          </a:prstGeom>
          <a:solidFill>
            <a:schemeClr val="bg1"/>
          </a:solidFill>
          <a:ln w="19050" cmpd="dbl">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108000" tIns="216000" rIns="108000" bIns="36000" rtlCol="0" anchor="t" anchorCtr="0"/>
          <a:lstStyle/>
          <a:p>
            <a:pPr marL="0" marR="0" lvl="0" indent="0" algn="l" defTabSz="930530" rtl="0" eaLnBrk="1" fontAlgn="auto" latinLnBrk="0" hangingPunct="1">
              <a:lnSpc>
                <a:spcPct val="100000"/>
              </a:lnSpc>
              <a:spcBef>
                <a:spcPts val="0"/>
              </a:spcBef>
              <a:spcAft>
                <a:spcPts val="0"/>
              </a:spcAft>
              <a:buClrTx/>
              <a:buSzTx/>
              <a:buFontTx/>
              <a:buNone/>
              <a:tabLst/>
              <a:defRPr/>
            </a:pPr>
            <a:r>
              <a:rPr kumimoji="1" lang="ja-JP" altLang="en-US" sz="1300" b="1"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rPr>
              <a:t>再生医療を国内外へ発信</a:t>
            </a:r>
            <a:endParaRPr kumimoji="1" lang="en-US" altLang="ja-JP" sz="1300" b="1"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endParaRPr>
          </a:p>
          <a:p>
            <a:pPr marL="87313" marR="0" lvl="0" indent="-87313" algn="l" defTabSz="930530" rtl="0" eaLnBrk="1" fontAlgn="auto" latinLnBrk="0" hangingPunct="1">
              <a:lnSpc>
                <a:spcPct val="100000"/>
              </a:lnSpc>
              <a:spcBef>
                <a:spcPts val="600"/>
              </a:spcBef>
              <a:spcAft>
                <a:spcPts val="0"/>
              </a:spcAft>
              <a:buClrTx/>
              <a:buSzTx/>
              <a:buFontTx/>
              <a:buNone/>
              <a:tabLst/>
              <a:defRPr/>
            </a:pPr>
            <a:r>
              <a:rPr kumimoji="1" lang="ja-JP" altLang="en-US" sz="1100" b="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rPr>
              <a:t>・大阪ヘルスケアパビリオンにおいて</a:t>
            </a:r>
            <a:r>
              <a:rPr kumimoji="1" lang="en-US" altLang="ja-JP" sz="1100" b="0" i="0" u="none" strike="noStrike" kern="1200" cap="none" spc="0" normalizeH="0" baseline="0" noProof="0" dirty="0" err="1">
                <a:ln>
                  <a:noFill/>
                </a:ln>
                <a:solidFill>
                  <a:schemeClr val="tx1"/>
                </a:solidFill>
                <a:effectLst/>
                <a:uLnTx/>
                <a:uFillTx/>
                <a:latin typeface="BIZ UDPゴシック" panose="020B0400000000000000" pitchFamily="50" charset="-128"/>
                <a:ea typeface="BIZ UDPゴシック" panose="020B0400000000000000" pitchFamily="50" charset="-128"/>
                <a:cs typeface="+mn-cs"/>
              </a:rPr>
              <a:t>iPS</a:t>
            </a:r>
            <a:r>
              <a:rPr kumimoji="1" lang="ja-JP" altLang="en-US" sz="1100" b="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rPr>
              <a:t>細胞による“生きる心臓モデル”の展示をはじめ、大阪・関西の再生医療のポテンシャルを発信</a:t>
            </a:r>
            <a:endParaRPr kumimoji="1" lang="en-US" altLang="ja-JP" sz="1100" b="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endParaRPr>
          </a:p>
          <a:p>
            <a:pPr marL="87313" marR="0" lvl="0" indent="-87313" algn="l" defTabSz="930530" rtl="0" eaLnBrk="1" fontAlgn="auto" latinLnBrk="0" hangingPunct="1">
              <a:lnSpc>
                <a:spcPct val="100000"/>
              </a:lnSpc>
              <a:spcBef>
                <a:spcPts val="600"/>
              </a:spcBef>
              <a:spcAft>
                <a:spcPts val="0"/>
              </a:spcAft>
              <a:buClrTx/>
              <a:buSzTx/>
              <a:buFontTx/>
              <a:buNone/>
              <a:tabLst/>
              <a:defRPr/>
            </a:pPr>
            <a:r>
              <a:rPr kumimoji="1" lang="ja-JP" altLang="en-US" sz="1100" b="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rPr>
              <a:t>・国と連携し、大阪・関西の最先端の取組みを発信（</a:t>
            </a:r>
            <a:r>
              <a:rPr kumimoji="1" lang="en-US" altLang="ja-JP" sz="1100" strike="noStrike" dirty="0" err="1">
                <a:solidFill>
                  <a:schemeClr val="tx1"/>
                </a:solidFill>
                <a:latin typeface="BIZ UDPゴシック" panose="020B0400000000000000" pitchFamily="50" charset="-128"/>
                <a:ea typeface="BIZ UDPゴシック" panose="020B0400000000000000" pitchFamily="50" charset="-128"/>
              </a:rPr>
              <a:t>Nakanoshima</a:t>
            </a:r>
            <a:r>
              <a:rPr kumimoji="1" lang="en-US" altLang="ja-JP" sz="1100" strike="noStrike" dirty="0">
                <a:solidFill>
                  <a:schemeClr val="tx1"/>
                </a:solidFill>
                <a:latin typeface="BIZ UDPゴシック" panose="020B0400000000000000" pitchFamily="50" charset="-128"/>
                <a:ea typeface="BIZ UDPゴシック" panose="020B0400000000000000" pitchFamily="50" charset="-128"/>
              </a:rPr>
              <a:t> </a:t>
            </a:r>
            <a:r>
              <a:rPr kumimoji="1" lang="en-US" altLang="ja-JP" sz="1100" strike="noStrike" dirty="0" err="1">
                <a:solidFill>
                  <a:schemeClr val="tx1"/>
                </a:solidFill>
                <a:latin typeface="BIZ UDPゴシック" panose="020B0400000000000000" pitchFamily="50" charset="-128"/>
                <a:ea typeface="BIZ UDPゴシック" panose="020B0400000000000000" pitchFamily="50" charset="-128"/>
              </a:rPr>
              <a:t>Qross</a:t>
            </a:r>
            <a:r>
              <a:rPr kumimoji="1" lang="ja-JP" altLang="en-US" sz="1100" b="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rPr>
              <a:t>とも連携）</a:t>
            </a:r>
            <a:endParaRPr kumimoji="1" lang="en-US" altLang="ja-JP" sz="1100" b="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endParaRPr>
          </a:p>
        </p:txBody>
      </p:sp>
      <p:sp>
        <p:nvSpPr>
          <p:cNvPr id="21" name="ホームベース 7">
            <a:extLst>
              <a:ext uri="{FF2B5EF4-FFF2-40B4-BE49-F238E27FC236}">
                <a16:creationId xmlns:a16="http://schemas.microsoft.com/office/drawing/2014/main" id="{E599356E-2B0A-4C96-A1C9-EC52982B4052}"/>
              </a:ext>
            </a:extLst>
          </p:cNvPr>
          <p:cNvSpPr/>
          <p:nvPr/>
        </p:nvSpPr>
        <p:spPr>
          <a:xfrm>
            <a:off x="3754724" y="3786500"/>
            <a:ext cx="1012036" cy="279182"/>
          </a:xfrm>
          <a:prstGeom prst="homePlate">
            <a:avLst/>
          </a:prstGeom>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43194" rtl="0" eaLnBrk="1" fontAlgn="auto" latinLnBrk="0" hangingPunct="1">
              <a:lnSpc>
                <a:spcPct val="100000"/>
              </a:lnSpc>
              <a:spcBef>
                <a:spcPts val="0"/>
              </a:spcBef>
              <a:spcAft>
                <a:spcPts val="0"/>
              </a:spcAft>
              <a:buClrTx/>
              <a:buSzTx/>
              <a:buFontTx/>
              <a:buNone/>
              <a:tabLst/>
              <a:defRPr/>
            </a:pPr>
            <a:r>
              <a:rPr kumimoji="1" lang="ja-JP" altLang="en-US" sz="1163" b="0" i="0" u="none" strike="noStrike" kern="120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n-cs"/>
              </a:rPr>
              <a:t>万博会場</a:t>
            </a:r>
          </a:p>
        </p:txBody>
      </p:sp>
      <p:pic>
        <p:nvPicPr>
          <p:cNvPr id="22" name="図 21"/>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29253" y="4472885"/>
            <a:ext cx="1708331" cy="1708331"/>
          </a:xfrm>
          <a:prstGeom prst="rect">
            <a:avLst/>
          </a:prstGeom>
        </p:spPr>
      </p:pic>
      <p:sp>
        <p:nvSpPr>
          <p:cNvPr id="23" name="テキスト ボックス 22">
            <a:extLst>
              <a:ext uri="{FF2B5EF4-FFF2-40B4-BE49-F238E27FC236}">
                <a16:creationId xmlns:a16="http://schemas.microsoft.com/office/drawing/2014/main" id="{233774CE-BB03-49E5-94E8-1F2C71E354FD}"/>
              </a:ext>
            </a:extLst>
          </p:cNvPr>
          <p:cNvSpPr txBox="1"/>
          <p:nvPr/>
        </p:nvSpPr>
        <p:spPr>
          <a:xfrm>
            <a:off x="571500" y="6219220"/>
            <a:ext cx="2659877" cy="322258"/>
          </a:xfrm>
          <a:prstGeom prst="rect">
            <a:avLst/>
          </a:prstGeom>
          <a:noFill/>
        </p:spPr>
        <p:txBody>
          <a:bodyPr wrap="square" lIns="0" tIns="0" rIns="0" bIns="0" rtlCol="0" anchor="ctr" anchorCtr="0">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800" b="1"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cs typeface="Meiryo UI" panose="020B0604030504040204" pitchFamily="50" charset="-128"/>
              </a:rPr>
              <a:t>▲</a:t>
            </a:r>
            <a:r>
              <a:rPr kumimoji="0" lang="zh-CN" altLang="en-US" sz="800" b="1" i="0"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cs typeface="Meiryo UI" panose="020B0604030504040204" pitchFamily="50" charset="-128"/>
              </a:rPr>
              <a:t>「</a:t>
            </a:r>
            <a:r>
              <a:rPr kumimoji="1" lang="en-US" altLang="ja-JP" sz="800" strike="noStrike" dirty="0" err="1">
                <a:latin typeface="BIZ UDPゴシック" panose="020B0400000000000000" pitchFamily="50" charset="-128"/>
                <a:ea typeface="BIZ UDPゴシック" panose="020B0400000000000000" pitchFamily="50" charset="-128"/>
              </a:rPr>
              <a:t>Nakanoshima</a:t>
            </a:r>
            <a:r>
              <a:rPr kumimoji="1" lang="en-US" altLang="ja-JP" sz="800" strike="noStrike" dirty="0">
                <a:latin typeface="BIZ UDPゴシック" panose="020B0400000000000000" pitchFamily="50" charset="-128"/>
                <a:ea typeface="BIZ UDPゴシック" panose="020B0400000000000000" pitchFamily="50" charset="-128"/>
              </a:rPr>
              <a:t> </a:t>
            </a:r>
            <a:r>
              <a:rPr kumimoji="1" lang="en-US" altLang="ja-JP" sz="800" strike="noStrike" dirty="0" err="1">
                <a:latin typeface="BIZ UDPゴシック" panose="020B0400000000000000" pitchFamily="50" charset="-128"/>
                <a:ea typeface="BIZ UDPゴシック" panose="020B0400000000000000" pitchFamily="50" charset="-128"/>
              </a:rPr>
              <a:t>Qross</a:t>
            </a:r>
            <a:r>
              <a:rPr kumimoji="1" lang="en-US" altLang="ja-JP" sz="800" strike="noStrike" dirty="0">
                <a:latin typeface="BIZ UDPゴシック" panose="020B0400000000000000" pitchFamily="50" charset="-128"/>
                <a:ea typeface="BIZ UDPゴシック" panose="020B0400000000000000" pitchFamily="50" charset="-128"/>
              </a:rPr>
              <a:t> </a:t>
            </a:r>
            <a:r>
              <a:rPr kumimoji="0" lang="zh-CN" altLang="en-US" sz="800" b="1"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cs typeface="Meiryo UI" panose="020B0604030504040204" pitchFamily="50" charset="-128"/>
              </a:rPr>
              <a:t>」</a:t>
            </a:r>
            <a:r>
              <a:rPr kumimoji="0" lang="ja-JP" altLang="en-US" sz="800" b="1"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cs typeface="Meiryo UI" panose="020B0604030504040204" pitchFamily="50" charset="-128"/>
              </a:rPr>
              <a:t>イメージ</a:t>
            </a:r>
            <a:endParaRPr kumimoji="0" lang="en-US" altLang="ja-JP" sz="800" b="0"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cs typeface="Meiryo UI" panose="020B0604030504040204" pitchFamily="50" charset="-128"/>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700" b="0"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cs typeface="Meiryo UI" panose="020B0604030504040204" pitchFamily="50" charset="-128"/>
              </a:rPr>
              <a:t>（出典）</a:t>
            </a:r>
            <a:r>
              <a:rPr kumimoji="0" lang="zh-TW" altLang="en-US" sz="700" b="0"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cs typeface="Meiryo UI" panose="020B0604030504040204" pitchFamily="50" charset="-128"/>
              </a:rPr>
              <a:t>一般財団法人未来医療推進機構</a:t>
            </a:r>
            <a:r>
              <a:rPr kumimoji="0" lang="en-US" altLang="ja-JP" sz="700" b="0"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cs typeface="Meiryo UI" panose="020B0604030504040204" pitchFamily="50" charset="-128"/>
              </a:rPr>
              <a:t>HP</a:t>
            </a:r>
          </a:p>
        </p:txBody>
      </p:sp>
    </p:spTree>
    <p:extLst>
      <p:ext uri="{BB962C8B-B14F-4D97-AF65-F5344CB8AC3E}">
        <p14:creationId xmlns:p14="http://schemas.microsoft.com/office/powerpoint/2010/main" val="276592940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四角形: 角を丸くする 2">
            <a:extLst>
              <a:ext uri="{FF2B5EF4-FFF2-40B4-BE49-F238E27FC236}">
                <a16:creationId xmlns:a16="http://schemas.microsoft.com/office/drawing/2014/main" id="{FF1169B4-0354-4C2C-8470-F16E797B7616}"/>
              </a:ext>
            </a:extLst>
          </p:cNvPr>
          <p:cNvSpPr/>
          <p:nvPr/>
        </p:nvSpPr>
        <p:spPr>
          <a:xfrm>
            <a:off x="140622" y="1978522"/>
            <a:ext cx="9759235" cy="1548000"/>
          </a:xfrm>
          <a:prstGeom prst="roundRect">
            <a:avLst>
              <a:gd name="adj" fmla="val 7865"/>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80975" lvl="0" indent="-180975" defTabSz="959937">
              <a:lnSpc>
                <a:spcPct val="150000"/>
              </a:lnSpc>
              <a:defRPr/>
            </a:pPr>
            <a:r>
              <a:rPr kumimoji="1" lang="ja-JP" altLang="en-US" sz="1400" b="1" dirty="0">
                <a:solidFill>
                  <a:prstClr val="black"/>
                </a:solidFill>
              </a:rPr>
              <a:t>▷</a:t>
            </a:r>
            <a:r>
              <a:rPr kumimoji="1" lang="ja-JP" altLang="en-US" sz="1400" b="1" u="sng" dirty="0">
                <a:solidFill>
                  <a:prstClr val="black"/>
                </a:solidFill>
                <a:latin typeface="BIZ UDPゴシック" panose="020B0400000000000000" pitchFamily="50" charset="-128"/>
                <a:ea typeface="BIZ UDPゴシック" panose="020B0400000000000000" pitchFamily="50" charset="-128"/>
              </a:rPr>
              <a:t>健康長寿社会の実現に向けた、次世代ヘルスケアサービスの創出の促進</a:t>
            </a:r>
            <a:endParaRPr kumimoji="1" lang="en-US" altLang="ja-JP" sz="1400" b="1" u="sng" dirty="0">
              <a:solidFill>
                <a:prstClr val="black"/>
              </a:solidFill>
              <a:latin typeface="BIZ UDPゴシック" panose="020B0400000000000000" pitchFamily="50" charset="-128"/>
              <a:ea typeface="BIZ UDPゴシック" panose="020B0400000000000000" pitchFamily="50" charset="-128"/>
            </a:endParaRPr>
          </a:p>
          <a:p>
            <a:pPr marL="180975" lvl="0" indent="-180975" defTabSz="959937">
              <a:spcBef>
                <a:spcPts val="600"/>
              </a:spcBef>
              <a:defRPr/>
            </a:pPr>
            <a:r>
              <a:rPr kumimoji="1" lang="ja-JP" altLang="en-US" sz="1200" dirty="0">
                <a:solidFill>
                  <a:prstClr val="black"/>
                </a:solidFill>
                <a:latin typeface="BIZ UDPゴシック" panose="020B0400000000000000" pitchFamily="50" charset="-128"/>
                <a:ea typeface="BIZ UDPゴシック" panose="020B0400000000000000" pitchFamily="50" charset="-128"/>
              </a:rPr>
              <a:t>　　・利用者の利便性向上に向けたヘルスケアデータの連携（「アスマイル」とマイナポータルや民間</a:t>
            </a:r>
            <a:r>
              <a:rPr kumimoji="1" lang="en-US" altLang="ja-JP" sz="1200" dirty="0">
                <a:solidFill>
                  <a:prstClr val="black"/>
                </a:solidFill>
                <a:latin typeface="BIZ UDPゴシック" panose="020B0400000000000000" pitchFamily="50" charset="-128"/>
                <a:ea typeface="BIZ UDPゴシック" panose="020B0400000000000000" pitchFamily="50" charset="-128"/>
              </a:rPr>
              <a:t>PHR</a:t>
            </a:r>
            <a:r>
              <a:rPr kumimoji="1" lang="ja-JP" altLang="en-US" sz="1200" dirty="0">
                <a:solidFill>
                  <a:prstClr val="black"/>
                </a:solidFill>
                <a:latin typeface="BIZ UDPゴシック" panose="020B0400000000000000" pitchFamily="50" charset="-128"/>
                <a:ea typeface="BIZ UDPゴシック" panose="020B0400000000000000" pitchFamily="50" charset="-128"/>
              </a:rPr>
              <a:t>事業者）に係る財政支援　</a:t>
            </a:r>
            <a:r>
              <a:rPr kumimoji="1" lang="ja-JP" altLang="en-US" sz="900" dirty="0">
                <a:solidFill>
                  <a:prstClr val="black"/>
                </a:solidFill>
                <a:latin typeface="游ゴシック" panose="020B0400000000000000" pitchFamily="50" charset="-128"/>
              </a:rPr>
              <a:t>＜府・市・大商＞</a:t>
            </a:r>
            <a:endParaRPr kumimoji="1" lang="en-US" altLang="ja-JP" sz="900" dirty="0">
              <a:solidFill>
                <a:prstClr val="black"/>
              </a:solidFill>
              <a:latin typeface="游ゴシック" panose="020B0400000000000000" pitchFamily="50" charset="-128"/>
            </a:endParaRPr>
          </a:p>
          <a:p>
            <a:pPr marL="180975" lvl="0" indent="-180975" defTabSz="959937">
              <a:spcBef>
                <a:spcPts val="300"/>
              </a:spcBef>
              <a:defRPr/>
            </a:pPr>
            <a:r>
              <a:rPr kumimoji="1" lang="ja-JP" altLang="en-US" sz="900" dirty="0">
                <a:solidFill>
                  <a:prstClr val="black"/>
                </a:solidFill>
                <a:latin typeface="游ゴシック" panose="020B0400000000000000" pitchFamily="50" charset="-128"/>
              </a:rPr>
              <a:t>　</a:t>
            </a:r>
            <a:r>
              <a:rPr kumimoji="1" lang="ja-JP" altLang="en-US" sz="1200" dirty="0">
                <a:solidFill>
                  <a:prstClr val="black"/>
                </a:solidFill>
                <a:latin typeface="BIZ UDPゴシック" panose="020B0400000000000000" pitchFamily="50" charset="-128"/>
                <a:ea typeface="BIZ UDPゴシック" panose="020B0400000000000000" pitchFamily="50" charset="-128"/>
              </a:rPr>
              <a:t>　・医療・ヘルスケアデータの利活用活性化に向けたルール整備・標準化に対する支援　 </a:t>
            </a:r>
            <a:r>
              <a:rPr kumimoji="1" lang="ja-JP" altLang="en-US" sz="900" dirty="0">
                <a:solidFill>
                  <a:prstClr val="black"/>
                </a:solidFill>
                <a:latin typeface="游ゴシック" panose="020B0400000000000000" pitchFamily="50" charset="-128"/>
              </a:rPr>
              <a:t>＜府・大商＞</a:t>
            </a:r>
          </a:p>
        </p:txBody>
      </p:sp>
      <p:sp>
        <p:nvSpPr>
          <p:cNvPr id="9" name="正方形/長方形 8"/>
          <p:cNvSpPr/>
          <p:nvPr/>
        </p:nvSpPr>
        <p:spPr>
          <a:xfrm>
            <a:off x="2653468" y="5899255"/>
            <a:ext cx="5038725" cy="369332"/>
          </a:xfrm>
          <a:prstGeom prst="rect">
            <a:avLst/>
          </a:prstGeom>
        </p:spPr>
        <p:txBody>
          <a:bodyPr>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srgbClr val="FF0000"/>
              </a:solidFill>
              <a:effectLst/>
              <a:uLnTx/>
              <a:uFillTx/>
              <a:latin typeface="BIZ UDPゴシック" panose="020B0400000000000000" pitchFamily="50" charset="-128"/>
              <a:ea typeface="BIZ UDPゴシック" panose="020B0400000000000000" pitchFamily="50" charset="-128"/>
              <a:cs typeface="+mn-cs"/>
            </a:endParaRPr>
          </a:p>
        </p:txBody>
      </p:sp>
      <p:sp>
        <p:nvSpPr>
          <p:cNvPr id="12" name="テキスト ボックス 11"/>
          <p:cNvSpPr txBox="1"/>
          <p:nvPr/>
        </p:nvSpPr>
        <p:spPr>
          <a:xfrm>
            <a:off x="179089" y="1541541"/>
            <a:ext cx="6070893" cy="338554"/>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6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国への提案・要望</a:t>
            </a:r>
            <a:r>
              <a:rPr kumimoji="1" lang="ja-JP" altLang="en-US" sz="12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　</a:t>
            </a:r>
            <a:r>
              <a:rPr kumimoji="1" lang="en-US" altLang="ja-JP" sz="11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a:t>
            </a:r>
            <a:r>
              <a:rPr kumimoji="1" lang="ja-JP" altLang="en-US" sz="11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要望先</a:t>
            </a:r>
            <a:r>
              <a:rPr kumimoji="1" lang="zh-TW" altLang="en-US" sz="11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a:t>
            </a:r>
            <a:r>
              <a:rPr kumimoji="1" lang="ja-JP" altLang="en-US" sz="11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デジタル庁、</a:t>
            </a:r>
            <a:r>
              <a:rPr kumimoji="1" lang="zh-TW" altLang="en-US" sz="11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厚生労働省、経済産業省</a:t>
            </a:r>
            <a:r>
              <a:rPr kumimoji="1" lang="ja-JP" altLang="en-US" sz="1100" b="0" i="0" u="none" strike="noStrike" kern="1200" cap="none" spc="0" normalizeH="0" baseline="0" noProof="0" dirty="0" err="1">
                <a:ln>
                  <a:noFill/>
                </a:ln>
                <a:solidFill>
                  <a:prstClr val="black"/>
                </a:solidFill>
                <a:effectLst/>
                <a:uLnTx/>
                <a:uFillTx/>
                <a:latin typeface="メイリオ" panose="020B0604030504040204" pitchFamily="50" charset="-128"/>
                <a:ea typeface="メイリオ" panose="020B0604030504040204" pitchFamily="50" charset="-128"/>
                <a:cs typeface="+mn-cs"/>
              </a:rPr>
              <a:t>、</a:t>
            </a:r>
            <a:r>
              <a:rPr kumimoji="1" lang="ja-JP" altLang="en-US" sz="11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文部科学省</a:t>
            </a:r>
            <a:r>
              <a:rPr kumimoji="1" lang="zh-TW" altLang="en-US" sz="11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a:t>
            </a:r>
            <a:endParaRPr kumimoji="1" lang="ja-JP" altLang="en-US" sz="10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p:txBody>
      </p:sp>
      <p:sp>
        <p:nvSpPr>
          <p:cNvPr id="23" name="スライド番号プレースホルダー 7"/>
          <p:cNvSpPr>
            <a:spLocks noGrp="1"/>
          </p:cNvSpPr>
          <p:nvPr>
            <p:ph type="sldNum" sz="quarter" idx="12"/>
          </p:nvPr>
        </p:nvSpPr>
        <p:spPr>
          <a:xfrm flipH="1">
            <a:off x="9719089" y="6839953"/>
            <a:ext cx="361536" cy="359360"/>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A29C0C3-80A2-4EDA-8DD4-D638D41F3C0E}" type="slidenum">
              <a:rPr kumimoji="1" lang="ja-JP" altLang="en-US" sz="1260" b="0" i="0" u="none" strike="noStrike" kern="1200" cap="none" spc="0" normalizeH="0" baseline="0" noProof="0" smtClean="0">
                <a:ln>
                  <a:noFill/>
                </a:ln>
                <a:solidFill>
                  <a:prstClr val="black">
                    <a:tint val="75000"/>
                  </a:prstClr>
                </a:solidFill>
                <a:effectLst/>
                <a:uLnTx/>
                <a:uFillTx/>
                <a:latin typeface="Calibri" panose="020F0502020204030204"/>
                <a:ea typeface="游ゴシック" panose="020B0400000000000000"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12</a:t>
            </a:fld>
            <a:endParaRPr kumimoji="1" lang="ja-JP" altLang="en-US" sz="1260" b="0" i="0" u="none" strike="noStrike" kern="1200" cap="none" spc="0" normalizeH="0" baseline="0" noProof="0" dirty="0">
              <a:ln>
                <a:noFill/>
              </a:ln>
              <a:solidFill>
                <a:prstClr val="black">
                  <a:tint val="75000"/>
                </a:prstClr>
              </a:solidFill>
              <a:effectLst/>
              <a:uLnTx/>
              <a:uFillTx/>
              <a:latin typeface="Calibri" panose="020F0502020204030204"/>
              <a:ea typeface="游ゴシック" panose="020B0400000000000000" pitchFamily="50" charset="-128"/>
              <a:cs typeface="+mn-cs"/>
            </a:endParaRPr>
          </a:p>
        </p:txBody>
      </p:sp>
      <p:sp>
        <p:nvSpPr>
          <p:cNvPr id="22" name="正方形/長方形 21">
            <a:extLst>
              <a:ext uri="{FF2B5EF4-FFF2-40B4-BE49-F238E27FC236}">
                <a16:creationId xmlns:a16="http://schemas.microsoft.com/office/drawing/2014/main" id="{E08629A6-829B-4394-A30A-5CB52C1BBB36}"/>
              </a:ext>
            </a:extLst>
          </p:cNvPr>
          <p:cNvSpPr/>
          <p:nvPr/>
        </p:nvSpPr>
        <p:spPr>
          <a:xfrm>
            <a:off x="179857" y="88937"/>
            <a:ext cx="9720000" cy="324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defRPr/>
            </a:pPr>
            <a:r>
              <a:rPr kumimoji="1" lang="ja-JP" altLang="en-US" b="1" dirty="0">
                <a:solidFill>
                  <a:prstClr val="white"/>
                </a:solidFill>
                <a:latin typeface="BIZ UDPゴシック" panose="020B0400000000000000" pitchFamily="50" charset="-128"/>
                <a:ea typeface="BIZ UDPゴシック" panose="020B0400000000000000" pitchFamily="50" charset="-128"/>
              </a:rPr>
              <a:t>１（</a:t>
            </a:r>
            <a:r>
              <a:rPr kumimoji="1" lang="en-US" altLang="ja-JP" b="1" dirty="0">
                <a:solidFill>
                  <a:prstClr val="white"/>
                </a:solidFill>
                <a:latin typeface="BIZ UDPゴシック" panose="020B0400000000000000" pitchFamily="50" charset="-128"/>
                <a:ea typeface="BIZ UDPゴシック" panose="020B0400000000000000" pitchFamily="50" charset="-128"/>
              </a:rPr>
              <a:t>2</a:t>
            </a:r>
            <a:r>
              <a:rPr kumimoji="1" lang="ja-JP" altLang="en-US" b="1" dirty="0">
                <a:solidFill>
                  <a:prstClr val="white"/>
                </a:solidFill>
                <a:latin typeface="BIZ UDPゴシック" panose="020B0400000000000000" pitchFamily="50" charset="-128"/>
                <a:ea typeface="BIZ UDPゴシック" panose="020B0400000000000000" pitchFamily="50" charset="-128"/>
              </a:rPr>
              <a:t>）　次世代ヘルスケア　</a:t>
            </a:r>
            <a:endParaRPr kumimoji="1" lang="ja-JP" altLang="en-US" sz="1600" b="1" dirty="0">
              <a:solidFill>
                <a:prstClr val="white"/>
              </a:solidFill>
              <a:latin typeface="BIZ UDPゴシック" panose="020B0400000000000000" pitchFamily="50" charset="-128"/>
              <a:ea typeface="BIZ UDPゴシック" panose="020B0400000000000000" pitchFamily="50" charset="-128"/>
            </a:endParaRPr>
          </a:p>
        </p:txBody>
      </p:sp>
      <p:sp>
        <p:nvSpPr>
          <p:cNvPr id="25" name="テキスト ボックス 24">
            <a:extLst>
              <a:ext uri="{FF2B5EF4-FFF2-40B4-BE49-F238E27FC236}">
                <a16:creationId xmlns:a16="http://schemas.microsoft.com/office/drawing/2014/main" id="{B02F3C22-1443-46B7-A977-04475234F08A}"/>
              </a:ext>
            </a:extLst>
          </p:cNvPr>
          <p:cNvSpPr txBox="1"/>
          <p:nvPr/>
        </p:nvSpPr>
        <p:spPr>
          <a:xfrm>
            <a:off x="179089" y="513692"/>
            <a:ext cx="9540000" cy="738664"/>
          </a:xfrm>
          <a:prstGeom prst="rect">
            <a:avLst/>
          </a:prstGeom>
          <a:noFill/>
          <a:ln w="6350">
            <a:noFill/>
            <a:prstDash val="solid"/>
          </a:ln>
        </p:spPr>
        <p:txBody>
          <a:bodyPr wrap="square">
            <a:spAutoFit/>
          </a:bodyPr>
          <a:lstStyle/>
          <a:p>
            <a:pPr lvl="0">
              <a:defRPr/>
            </a:pPr>
            <a:r>
              <a:rPr lang="ja-JP" altLang="en-US" sz="1400" dirty="0">
                <a:solidFill>
                  <a:prstClr val="black"/>
                </a:solidFill>
                <a:latin typeface="BIZ UDPゴシック" panose="020B0400000000000000" pitchFamily="50" charset="-128"/>
                <a:ea typeface="BIZ UDPゴシック" panose="020B0400000000000000" pitchFamily="50" charset="-128"/>
              </a:rPr>
              <a:t>　万博会場では、ヘルスケアデータを</a:t>
            </a:r>
            <a:r>
              <a:rPr lang="en-US" altLang="ja-JP" sz="1400" dirty="0">
                <a:solidFill>
                  <a:prstClr val="black"/>
                </a:solidFill>
                <a:latin typeface="BIZ UDPゴシック" panose="020B0400000000000000" pitchFamily="50" charset="-128"/>
                <a:ea typeface="BIZ UDPゴシック" panose="020B0400000000000000" pitchFamily="50" charset="-128"/>
              </a:rPr>
              <a:t>AI</a:t>
            </a:r>
            <a:r>
              <a:rPr lang="ja-JP" altLang="en-US" sz="1400" dirty="0">
                <a:solidFill>
                  <a:prstClr val="black"/>
                </a:solidFill>
                <a:latin typeface="BIZ UDPゴシック" panose="020B0400000000000000" pitchFamily="50" charset="-128"/>
                <a:ea typeface="BIZ UDPゴシック" panose="020B0400000000000000" pitchFamily="50" charset="-128"/>
              </a:rPr>
              <a:t>分析し、パーソナライズされた健康プログラムを提案することなどを検討。万博会場内外で実証したヘルスケアに関する先端技術・サービスの普及・活用により、世界のモデルとなる健康長寿社会の実現をめざす。</a:t>
            </a:r>
          </a:p>
        </p:txBody>
      </p:sp>
      <p:sp>
        <p:nvSpPr>
          <p:cNvPr id="26" name="テキスト ボックス 25"/>
          <p:cNvSpPr txBox="1"/>
          <p:nvPr/>
        </p:nvSpPr>
        <p:spPr>
          <a:xfrm>
            <a:off x="140622" y="3807717"/>
            <a:ext cx="2236510" cy="338554"/>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600" b="1" i="0" u="none" strike="noStrike" kern="1200" cap="none" spc="0" normalizeH="0" baseline="0" noProof="0" dirty="0">
                <a:ln>
                  <a:noFill/>
                </a:ln>
                <a:effectLst/>
                <a:uLnTx/>
                <a:uFillTx/>
                <a:latin typeface="メイリオ" panose="020B0604030504040204" pitchFamily="50" charset="-128"/>
                <a:ea typeface="メイリオ" panose="020B0604030504040204" pitchFamily="50" charset="-128"/>
                <a:cs typeface="+mn-cs"/>
              </a:rPr>
              <a:t>国との協議の進捗状況</a:t>
            </a:r>
          </a:p>
        </p:txBody>
      </p:sp>
      <p:graphicFrame>
        <p:nvGraphicFramePr>
          <p:cNvPr id="14" name="表 13"/>
          <p:cNvGraphicFramePr>
            <a:graphicFrameLocks noGrp="1"/>
          </p:cNvGraphicFramePr>
          <p:nvPr>
            <p:extLst>
              <p:ext uri="{D42A27DB-BD31-4B8C-83A1-F6EECF244321}">
                <p14:modId xmlns:p14="http://schemas.microsoft.com/office/powerpoint/2010/main" val="3361923066"/>
              </p:ext>
            </p:extLst>
          </p:nvPr>
        </p:nvGraphicFramePr>
        <p:xfrm>
          <a:off x="160379" y="4315607"/>
          <a:ext cx="9410342" cy="1617556"/>
        </p:xfrm>
        <a:graphic>
          <a:graphicData uri="http://schemas.openxmlformats.org/drawingml/2006/table">
            <a:tbl>
              <a:tblPr bandRow="1">
                <a:tableStyleId>{5940675A-B579-460E-94D1-54222C63F5DA}</a:tableStyleId>
              </a:tblPr>
              <a:tblGrid>
                <a:gridCol w="2735565">
                  <a:extLst>
                    <a:ext uri="{9D8B030D-6E8A-4147-A177-3AD203B41FA5}">
                      <a16:colId xmlns:a16="http://schemas.microsoft.com/office/drawing/2014/main" val="525926817"/>
                    </a:ext>
                  </a:extLst>
                </a:gridCol>
                <a:gridCol w="6674777">
                  <a:extLst>
                    <a:ext uri="{9D8B030D-6E8A-4147-A177-3AD203B41FA5}">
                      <a16:colId xmlns:a16="http://schemas.microsoft.com/office/drawing/2014/main" val="1556401701"/>
                    </a:ext>
                  </a:extLst>
                </a:gridCol>
              </a:tblGrid>
              <a:tr h="1066276">
                <a:tc>
                  <a:txBody>
                    <a:bodyPr/>
                    <a:lstStyle/>
                    <a:p>
                      <a:pPr marL="0" marR="0" lvl="0" indent="0" algn="l" defTabSz="959937" rtl="0" eaLnBrk="1" fontAlgn="auto" latinLnBrk="0" hangingPunct="1">
                        <a:lnSpc>
                          <a:spcPct val="100000"/>
                        </a:lnSpc>
                        <a:spcBef>
                          <a:spcPts val="0"/>
                        </a:spcBef>
                        <a:spcAft>
                          <a:spcPts val="0"/>
                        </a:spcAft>
                        <a:buClrTx/>
                        <a:buSzTx/>
                        <a:buFontTx/>
                        <a:buNone/>
                        <a:tabLst/>
                        <a:defRPr/>
                      </a:pPr>
                      <a:r>
                        <a:rPr lang="ja-JP" altLang="en-US" sz="1200" b="1" dirty="0">
                          <a:solidFill>
                            <a:schemeClr val="tx1"/>
                          </a:solidFill>
                          <a:latin typeface="+mn-ea"/>
                        </a:rPr>
                        <a:t>国「アクションプラン</a:t>
                      </a:r>
                      <a:r>
                        <a:rPr lang="en-US" altLang="ja-JP" sz="1200" b="1" dirty="0">
                          <a:solidFill>
                            <a:schemeClr val="tx1"/>
                          </a:solidFill>
                          <a:latin typeface="+mn-ea"/>
                        </a:rPr>
                        <a:t>Ver.</a:t>
                      </a:r>
                      <a:r>
                        <a:rPr lang="en-US" altLang="ja-JP" sz="1200" b="1" u="none" dirty="0">
                          <a:solidFill>
                            <a:schemeClr val="tx1"/>
                          </a:solidFill>
                          <a:latin typeface="+mn-ea"/>
                        </a:rPr>
                        <a:t>4</a:t>
                      </a:r>
                      <a:r>
                        <a:rPr lang="ja-JP" altLang="en-US" sz="1200" b="1" dirty="0">
                          <a:solidFill>
                            <a:schemeClr val="tx1"/>
                          </a:solidFill>
                          <a:latin typeface="+mn-ea"/>
                        </a:rPr>
                        <a:t>」の</a:t>
                      </a:r>
                      <a:endParaRPr lang="en-US" altLang="ja-JP" sz="1200" b="1" dirty="0">
                        <a:solidFill>
                          <a:schemeClr val="tx1"/>
                        </a:solidFill>
                        <a:latin typeface="+mn-ea"/>
                      </a:endParaRPr>
                    </a:p>
                    <a:p>
                      <a:pPr marL="0" marR="0" lvl="0" indent="0" algn="l" defTabSz="959937" rtl="0" eaLnBrk="1" fontAlgn="auto" latinLnBrk="0" hangingPunct="1">
                        <a:lnSpc>
                          <a:spcPct val="100000"/>
                        </a:lnSpc>
                        <a:spcBef>
                          <a:spcPts val="0"/>
                        </a:spcBef>
                        <a:spcAft>
                          <a:spcPts val="0"/>
                        </a:spcAft>
                        <a:buClrTx/>
                        <a:buSzTx/>
                        <a:buFontTx/>
                        <a:buNone/>
                        <a:tabLst/>
                        <a:defRPr/>
                      </a:pPr>
                      <a:r>
                        <a:rPr lang="ja-JP" altLang="en-US" sz="1200" b="1" dirty="0">
                          <a:solidFill>
                            <a:schemeClr val="tx1"/>
                          </a:solidFill>
                          <a:latin typeface="+mn-ea"/>
                        </a:rPr>
                        <a:t>記載内容</a:t>
                      </a:r>
                      <a:endParaRPr kumimoji="1" lang="ja-JP" altLang="en-US" sz="1200" dirty="0">
                        <a:solidFill>
                          <a:schemeClr val="tx1"/>
                        </a:solidFill>
                        <a:latin typeface="BIZ UDPゴシック" panose="020B0400000000000000" pitchFamily="50" charset="-128"/>
                        <a:ea typeface="BIZ UDPゴシック" panose="020B0400000000000000" pitchFamily="50" charset="-128"/>
                      </a:endParaRPr>
                    </a:p>
                  </a:txBody>
                  <a:tcPr marL="100806" marR="100806" marT="50403" marB="50403">
                    <a:lnL w="12700" cap="flat" cmpd="sng" algn="ctr">
                      <a:solidFill>
                        <a:schemeClr val="accent1"/>
                      </a:solidFill>
                      <a:prstDash val="sysDot"/>
                      <a:round/>
                      <a:headEnd type="none" w="med" len="med"/>
                      <a:tailEnd type="none" w="med" len="med"/>
                    </a:lnL>
                    <a:lnR w="12700" cap="flat" cmpd="sng" algn="ctr">
                      <a:solidFill>
                        <a:schemeClr val="accent1"/>
                      </a:solidFill>
                      <a:prstDash val="sysDot"/>
                      <a:round/>
                      <a:headEnd type="none" w="med" len="med"/>
                      <a:tailEnd type="none" w="med" len="med"/>
                    </a:lnR>
                    <a:lnT w="12700" cap="flat" cmpd="sng" algn="ctr">
                      <a:solidFill>
                        <a:schemeClr val="accent1"/>
                      </a:solidFill>
                      <a:prstDash val="sysDot"/>
                      <a:round/>
                      <a:headEnd type="none" w="med" len="med"/>
                      <a:tailEnd type="none" w="med" len="med"/>
                    </a:lnT>
                    <a:lnB w="12700" cap="flat" cmpd="sng" algn="ctr">
                      <a:solidFill>
                        <a:schemeClr val="accent1"/>
                      </a:solidFill>
                      <a:prstDash val="sysDot"/>
                      <a:round/>
                      <a:headEnd type="none" w="med" len="med"/>
                      <a:tailEnd type="none" w="med" len="med"/>
                    </a:lnB>
                    <a:lnTlToBr w="12700" cmpd="sng">
                      <a:noFill/>
                      <a:prstDash val="solid"/>
                    </a:lnTlToBr>
                    <a:lnBlToTr w="12700" cmpd="sng">
                      <a:noFill/>
                      <a:prstDash val="solid"/>
                    </a:lnBlToTr>
                  </a:tcPr>
                </a:tc>
                <a:tc>
                  <a:txBody>
                    <a:bodyPr/>
                    <a:lstStyle/>
                    <a:p>
                      <a:pPr marL="171450" indent="-171450">
                        <a:buFont typeface="Wingdings" panose="05000000000000000000" pitchFamily="2" charset="2"/>
                        <a:buChar char="l"/>
                      </a:pPr>
                      <a:r>
                        <a:rPr kumimoji="1" lang="en-US" altLang="ja-JP" sz="1100" dirty="0">
                          <a:solidFill>
                            <a:schemeClr val="tx1"/>
                          </a:solidFill>
                          <a:latin typeface="+mn-ea"/>
                        </a:rPr>
                        <a:t>Personal Health Record</a:t>
                      </a:r>
                      <a:r>
                        <a:rPr kumimoji="1" lang="ja-JP" altLang="en-US" sz="1100" dirty="0">
                          <a:solidFill>
                            <a:schemeClr val="tx1"/>
                          </a:solidFill>
                          <a:latin typeface="+mn-ea"/>
                        </a:rPr>
                        <a:t>（</a:t>
                      </a:r>
                      <a:r>
                        <a:rPr kumimoji="1" lang="en-US" altLang="ja-JP" sz="1100" dirty="0">
                          <a:solidFill>
                            <a:schemeClr val="tx1"/>
                          </a:solidFill>
                          <a:latin typeface="+mn-ea"/>
                        </a:rPr>
                        <a:t>PHR</a:t>
                      </a:r>
                      <a:r>
                        <a:rPr kumimoji="1" lang="ja-JP" altLang="en-US" sz="1100" dirty="0">
                          <a:solidFill>
                            <a:schemeClr val="tx1"/>
                          </a:solidFill>
                          <a:latin typeface="+mn-ea"/>
                        </a:rPr>
                        <a:t>）を活⽤した万博体験／優良なアイデア・事業の審査への参画（ヘルスケアビジネスコンテストの開催）　</a:t>
                      </a:r>
                      <a:r>
                        <a:rPr kumimoji="1" lang="en-US" altLang="ja-JP" sz="1100" dirty="0">
                          <a:solidFill>
                            <a:schemeClr val="tx1"/>
                          </a:solidFill>
                          <a:latin typeface="+mn-ea"/>
                        </a:rPr>
                        <a:t>&lt;</a:t>
                      </a:r>
                      <a:r>
                        <a:rPr kumimoji="1" lang="ja-JP" altLang="en-US" sz="1100" dirty="0">
                          <a:solidFill>
                            <a:schemeClr val="tx1"/>
                          </a:solidFill>
                          <a:latin typeface="+mn-ea"/>
                        </a:rPr>
                        <a:t>経産省</a:t>
                      </a:r>
                      <a:r>
                        <a:rPr kumimoji="1" lang="en-US" altLang="ja-JP" sz="1100" dirty="0">
                          <a:solidFill>
                            <a:schemeClr val="tx1"/>
                          </a:solidFill>
                          <a:latin typeface="+mn-ea"/>
                        </a:rPr>
                        <a:t>&gt;</a:t>
                      </a:r>
                    </a:p>
                    <a:p>
                      <a:pPr marL="171450" indent="-171450">
                        <a:buFont typeface="Wingdings" panose="05000000000000000000" pitchFamily="2" charset="2"/>
                        <a:buChar char="l"/>
                      </a:pPr>
                      <a:r>
                        <a:rPr kumimoji="1" lang="ja-JP" altLang="en-US" sz="1100" dirty="0">
                          <a:solidFill>
                            <a:schemeClr val="tx1"/>
                          </a:solidFill>
                          <a:latin typeface="+mn-ea"/>
                        </a:rPr>
                        <a:t>介護ロボット等テクノロジーの普及 ／ スマート・ライフ・プロジェクト</a:t>
                      </a:r>
                      <a:r>
                        <a:rPr kumimoji="1" lang="en-US" altLang="ja-JP" sz="1100" dirty="0">
                          <a:solidFill>
                            <a:schemeClr val="tx1"/>
                          </a:solidFill>
                          <a:latin typeface="+mn-ea"/>
                        </a:rPr>
                        <a:t>〜</a:t>
                      </a:r>
                      <a:r>
                        <a:rPr kumimoji="1" lang="ja-JP" altLang="en-US" sz="1100" dirty="0">
                          <a:solidFill>
                            <a:schemeClr val="tx1"/>
                          </a:solidFill>
                          <a:latin typeface="+mn-ea"/>
                        </a:rPr>
                        <a:t>健康寿命を延ばそう</a:t>
                      </a:r>
                      <a:r>
                        <a:rPr kumimoji="1" lang="en-US" altLang="ja-JP" sz="1100" dirty="0">
                          <a:solidFill>
                            <a:schemeClr val="tx1"/>
                          </a:solidFill>
                          <a:latin typeface="+mn-ea"/>
                        </a:rPr>
                        <a:t>〜</a:t>
                      </a:r>
                      <a:r>
                        <a:rPr kumimoji="1" lang="ja-JP" altLang="en-US" sz="1100" dirty="0">
                          <a:solidFill>
                            <a:schemeClr val="tx1"/>
                          </a:solidFill>
                          <a:latin typeface="+mn-ea"/>
                        </a:rPr>
                        <a:t>　／ 認知症バリアフリーの取組推進 ／</a:t>
                      </a:r>
                      <a:r>
                        <a:rPr kumimoji="1" lang="ja-JP" altLang="ja-JP" sz="1100" b="0" i="0" u="none" strike="noStrike" noProof="0" dirty="0">
                          <a:solidFill>
                            <a:schemeClr val="tx1"/>
                          </a:solidFill>
                          <a:latin typeface="游ゴシック"/>
                          <a:ea typeface="游ゴシック"/>
                        </a:rPr>
                        <a:t>ユニバーサルヘルスカバレッジ</a:t>
                      </a:r>
                      <a:r>
                        <a:rPr lang="ja-JP" altLang="ja-JP" sz="1100" b="0" i="0" u="none" strike="noStrike" noProof="0" dirty="0">
                          <a:solidFill>
                            <a:schemeClr val="tx1"/>
                          </a:solidFill>
                          <a:latin typeface="游ゴシック"/>
                          <a:ea typeface="游ゴシック"/>
                        </a:rPr>
                        <a:t>って大事だね</a:t>
                      </a:r>
                      <a:r>
                        <a:rPr lang="ja-JP" altLang="en-US" sz="1100" b="0" i="0" u="none" strike="noStrike" noProof="0" dirty="0">
                          <a:solidFill>
                            <a:schemeClr val="tx1"/>
                          </a:solidFill>
                          <a:latin typeface="游ゴシック"/>
                          <a:ea typeface="游ゴシック"/>
                        </a:rPr>
                        <a:t>！</a:t>
                      </a:r>
                      <a:br>
                        <a:rPr kumimoji="1" lang="en-US" altLang="ja-JP" sz="1100" dirty="0">
                          <a:solidFill>
                            <a:schemeClr val="tx1"/>
                          </a:solidFill>
                          <a:latin typeface="+mn-ea"/>
                        </a:rPr>
                      </a:br>
                      <a:r>
                        <a:rPr kumimoji="1" lang="en-US" altLang="ja-JP" sz="1100" dirty="0">
                          <a:solidFill>
                            <a:schemeClr val="tx1"/>
                          </a:solidFill>
                          <a:latin typeface="+mn-ea"/>
                        </a:rPr>
                        <a:t>&lt;</a:t>
                      </a:r>
                      <a:r>
                        <a:rPr kumimoji="1" lang="ja-JP" altLang="en-US" sz="1100" dirty="0">
                          <a:solidFill>
                            <a:schemeClr val="tx1"/>
                          </a:solidFill>
                          <a:latin typeface="+mn-ea"/>
                        </a:rPr>
                        <a:t>厚労省</a:t>
                      </a:r>
                      <a:r>
                        <a:rPr kumimoji="1" lang="en-US" altLang="ja-JP" sz="1100" dirty="0">
                          <a:solidFill>
                            <a:schemeClr val="tx1"/>
                          </a:solidFill>
                          <a:latin typeface="+mn-ea"/>
                        </a:rPr>
                        <a:t>&gt;</a:t>
                      </a:r>
                    </a:p>
                  </a:txBody>
                  <a:tcPr marL="100806" marR="100806" marT="144000" marB="72000">
                    <a:lnL w="12700" cap="flat" cmpd="sng" algn="ctr">
                      <a:solidFill>
                        <a:schemeClr val="accent1"/>
                      </a:solidFill>
                      <a:prstDash val="sysDot"/>
                      <a:round/>
                      <a:headEnd type="none" w="med" len="med"/>
                      <a:tailEnd type="none" w="med" len="med"/>
                    </a:lnL>
                    <a:lnR w="12700" cap="flat" cmpd="sng" algn="ctr">
                      <a:solidFill>
                        <a:schemeClr val="accent1"/>
                      </a:solidFill>
                      <a:prstDash val="sysDot"/>
                      <a:round/>
                      <a:headEnd type="none" w="med" len="med"/>
                      <a:tailEnd type="none" w="med" len="med"/>
                    </a:lnR>
                    <a:lnT w="12700" cap="flat" cmpd="sng" algn="ctr">
                      <a:solidFill>
                        <a:schemeClr val="accent1"/>
                      </a:solidFill>
                      <a:prstDash val="sysDot"/>
                      <a:round/>
                      <a:headEnd type="none" w="med" len="med"/>
                      <a:tailEnd type="none" w="med" len="med"/>
                    </a:lnT>
                    <a:lnB w="12700" cap="flat" cmpd="sng" algn="ctr">
                      <a:solidFill>
                        <a:schemeClr val="accent1"/>
                      </a:solidFill>
                      <a:prstDash val="sysDot"/>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508488957"/>
                  </a:ext>
                </a:extLst>
              </a:tr>
              <a:tr h="517372">
                <a:tc>
                  <a:txBody>
                    <a:bodyPr/>
                    <a:lstStyle/>
                    <a:p>
                      <a:pPr marL="0" marR="0" lvl="0" indent="0" algn="l" defTabSz="959937" rtl="0" eaLnBrk="1" fontAlgn="auto"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noProof="0" dirty="0">
                          <a:ln>
                            <a:noFill/>
                          </a:ln>
                          <a:solidFill>
                            <a:schemeClr val="tx1"/>
                          </a:solidFill>
                          <a:effectLst/>
                          <a:uLnTx/>
                          <a:uFillTx/>
                          <a:latin typeface="游ゴシック" panose="020B0400000000000000" pitchFamily="50" charset="-128"/>
                          <a:ea typeface="+mn-ea"/>
                          <a:cs typeface="+mn-cs"/>
                        </a:rPr>
                        <a:t>国との協議の進捗状況</a:t>
                      </a:r>
                      <a:endParaRPr kumimoji="1" lang="en-US" altLang="ja-JP" sz="1200" b="1" i="0" u="none" strike="noStrike" kern="1200" cap="none" spc="0" normalizeH="0" baseline="0" noProof="0" dirty="0">
                        <a:ln>
                          <a:noFill/>
                        </a:ln>
                        <a:solidFill>
                          <a:schemeClr val="tx1"/>
                        </a:solidFill>
                        <a:effectLst/>
                        <a:uLnTx/>
                        <a:uFillTx/>
                        <a:latin typeface="游ゴシック" panose="020B0400000000000000" pitchFamily="50" charset="-128"/>
                        <a:ea typeface="+mn-ea"/>
                        <a:cs typeface="+mn-cs"/>
                      </a:endParaRPr>
                    </a:p>
                    <a:p>
                      <a:pPr marL="0" marR="0" lvl="0" indent="0" algn="l" defTabSz="959937" rtl="0" eaLnBrk="1" fontAlgn="auto"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noProof="0" dirty="0">
                          <a:ln>
                            <a:noFill/>
                          </a:ln>
                          <a:solidFill>
                            <a:schemeClr val="tx1"/>
                          </a:solidFill>
                          <a:effectLst/>
                          <a:uLnTx/>
                          <a:uFillTx/>
                          <a:latin typeface="游ゴシック" panose="020B0400000000000000" pitchFamily="50" charset="-128"/>
                          <a:ea typeface="+mn-ea"/>
                          <a:cs typeface="+mn-cs"/>
                        </a:rPr>
                        <a:t>（取組みの成果）</a:t>
                      </a:r>
                      <a:endParaRPr kumimoji="1" lang="ja-JP" altLang="en-US" sz="1200" b="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endParaRPr>
                    </a:p>
                  </a:txBody>
                  <a:tcPr marL="100806" marR="100806" marT="50403" marB="50403" anchor="ctr">
                    <a:lnL w="12700" cap="flat" cmpd="sng" algn="ctr">
                      <a:solidFill>
                        <a:schemeClr val="accent1"/>
                      </a:solidFill>
                      <a:prstDash val="sysDot"/>
                      <a:round/>
                      <a:headEnd type="none" w="med" len="med"/>
                      <a:tailEnd type="none" w="med" len="med"/>
                    </a:lnL>
                    <a:lnR w="12700" cap="flat" cmpd="sng" algn="ctr">
                      <a:solidFill>
                        <a:schemeClr val="accent1"/>
                      </a:solidFill>
                      <a:prstDash val="sysDot"/>
                      <a:round/>
                      <a:headEnd type="none" w="med" len="med"/>
                      <a:tailEnd type="none" w="med" len="med"/>
                    </a:lnR>
                    <a:lnT w="12700" cap="flat" cmpd="sng" algn="ctr">
                      <a:solidFill>
                        <a:schemeClr val="accent1"/>
                      </a:solidFill>
                      <a:prstDash val="sysDot"/>
                      <a:round/>
                      <a:headEnd type="none" w="med" len="med"/>
                      <a:tailEnd type="none" w="med" len="med"/>
                    </a:lnT>
                    <a:lnB w="12700" cap="flat" cmpd="sng" algn="ctr">
                      <a:solidFill>
                        <a:schemeClr val="accent1"/>
                      </a:solidFill>
                      <a:prstDash val="sysDot"/>
                      <a:round/>
                      <a:headEnd type="none" w="med" len="med"/>
                      <a:tailEnd type="none" w="med" len="med"/>
                    </a:lnB>
                    <a:lnTlToBr w="12700" cmpd="sng">
                      <a:noFill/>
                      <a:prstDash val="solid"/>
                    </a:lnTlToBr>
                    <a:lnBlToTr w="12700" cmpd="sng">
                      <a:noFill/>
                      <a:prstDash val="solid"/>
                    </a:lnBlToTr>
                  </a:tcPr>
                </a:tc>
                <a:tc>
                  <a:txBody>
                    <a:bodyPr/>
                    <a:lstStyle/>
                    <a:p>
                      <a:pPr marL="171450" marR="0" lvl="0" indent="-171450" algn="l" defTabSz="959937" rtl="0" eaLnBrk="1" fontAlgn="auto" latinLnBrk="0" hangingPunct="1">
                        <a:lnSpc>
                          <a:spcPct val="100000"/>
                        </a:lnSpc>
                        <a:spcBef>
                          <a:spcPts val="0"/>
                        </a:spcBef>
                        <a:spcAft>
                          <a:spcPts val="0"/>
                        </a:spcAft>
                        <a:buClrTx/>
                        <a:buSzTx/>
                        <a:buFont typeface="Wingdings" panose="05000000000000000000" pitchFamily="2" charset="2"/>
                        <a:buChar char="l"/>
                        <a:tabLst/>
                        <a:defRPr/>
                      </a:pPr>
                      <a:r>
                        <a:rPr kumimoji="1" lang="ja-JP" altLang="en-US" sz="1100" b="0" i="0" u="none" strike="noStrike" kern="1200" cap="none" spc="0" normalizeH="0" baseline="0" noProof="0" dirty="0">
                          <a:ln>
                            <a:noFill/>
                          </a:ln>
                          <a:solidFill>
                            <a:schemeClr val="tx1"/>
                          </a:solidFill>
                          <a:effectLst/>
                          <a:uLnTx/>
                          <a:uFillTx/>
                          <a:latin typeface="游ゴシック" panose="020B0400000000000000" pitchFamily="50" charset="-128"/>
                          <a:ea typeface="+mn-ea"/>
                          <a:cs typeface="+mn-cs"/>
                        </a:rPr>
                        <a:t>経産省と府市において、</a:t>
                      </a:r>
                      <a:r>
                        <a:rPr kumimoji="1" lang="ja-JP" altLang="en-US" sz="1100" b="0" i="0" u="none" strike="noStrike" kern="1200" cap="none" spc="0" normalizeH="0" baseline="0" noProof="0" dirty="0">
                          <a:ln>
                            <a:noFill/>
                          </a:ln>
                          <a:solidFill>
                            <a:schemeClr val="tx1"/>
                          </a:solidFill>
                          <a:effectLst/>
                          <a:uLnTx/>
                          <a:uFillTx/>
                          <a:latin typeface="+mn-lt"/>
                          <a:ea typeface="+mn-ea"/>
                          <a:cs typeface="+mn-cs"/>
                        </a:rPr>
                        <a:t>医療・ヘルスケアデータのルール等</a:t>
                      </a:r>
                      <a:r>
                        <a:rPr kumimoji="1" lang="ja-JP" altLang="en-US" sz="1100" b="0" i="0" u="none" strike="noStrike" kern="1200" cap="none" spc="0" normalizeH="0" baseline="0" noProof="0" dirty="0">
                          <a:ln>
                            <a:noFill/>
                          </a:ln>
                          <a:solidFill>
                            <a:schemeClr val="tx1"/>
                          </a:solidFill>
                          <a:effectLst/>
                          <a:uLnTx/>
                          <a:uFillTx/>
                          <a:latin typeface="游ゴシック" panose="020B0400000000000000" pitchFamily="50" charset="-128"/>
                          <a:ea typeface="+mn-ea"/>
                          <a:cs typeface="+mn-cs"/>
                        </a:rPr>
                        <a:t>について協議中（業界団体においてもルール整備等の動きあり）</a:t>
                      </a:r>
                      <a:endParaRPr kumimoji="1" lang="en-US" altLang="ja-JP" sz="1100" b="0" i="0" u="none" strike="noStrike" kern="1200" cap="none" spc="0" normalizeH="0" baseline="0" noProof="0" dirty="0">
                        <a:ln>
                          <a:noFill/>
                        </a:ln>
                        <a:solidFill>
                          <a:schemeClr val="tx1"/>
                        </a:solidFill>
                        <a:effectLst/>
                        <a:uLnTx/>
                        <a:uFillTx/>
                        <a:latin typeface="游ゴシック" panose="020B0400000000000000" pitchFamily="50" charset="-128"/>
                        <a:ea typeface="+mn-ea"/>
                        <a:cs typeface="+mn-cs"/>
                      </a:endParaRPr>
                    </a:p>
                  </a:txBody>
                  <a:tcPr marL="100806" marR="100806" marT="144000" marB="72000">
                    <a:lnL w="12700" cap="flat" cmpd="sng" algn="ctr">
                      <a:solidFill>
                        <a:schemeClr val="accent1"/>
                      </a:solidFill>
                      <a:prstDash val="sysDot"/>
                      <a:round/>
                      <a:headEnd type="none" w="med" len="med"/>
                      <a:tailEnd type="none" w="med" len="med"/>
                    </a:lnL>
                    <a:lnR w="12700" cap="flat" cmpd="sng" algn="ctr">
                      <a:solidFill>
                        <a:schemeClr val="accent1"/>
                      </a:solidFill>
                      <a:prstDash val="sysDot"/>
                      <a:round/>
                      <a:headEnd type="none" w="med" len="med"/>
                      <a:tailEnd type="none" w="med" len="med"/>
                    </a:lnR>
                    <a:lnT w="12700" cap="flat" cmpd="sng" algn="ctr">
                      <a:solidFill>
                        <a:schemeClr val="accent1"/>
                      </a:solidFill>
                      <a:prstDash val="sysDot"/>
                      <a:round/>
                      <a:headEnd type="none" w="med" len="med"/>
                      <a:tailEnd type="none" w="med" len="med"/>
                    </a:lnT>
                    <a:lnB w="12700" cap="flat" cmpd="sng" algn="ctr">
                      <a:solidFill>
                        <a:schemeClr val="accent1"/>
                      </a:solidFill>
                      <a:prstDash val="sysDot"/>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48277082"/>
                  </a:ext>
                </a:extLst>
              </a:tr>
            </a:tbl>
          </a:graphicData>
        </a:graphic>
      </p:graphicFrame>
    </p:spTree>
    <p:extLst>
      <p:ext uri="{BB962C8B-B14F-4D97-AF65-F5344CB8AC3E}">
        <p14:creationId xmlns:p14="http://schemas.microsoft.com/office/powerpoint/2010/main" val="323904888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テキスト ボックス 31"/>
          <p:cNvSpPr txBox="1"/>
          <p:nvPr/>
        </p:nvSpPr>
        <p:spPr>
          <a:xfrm>
            <a:off x="248483" y="772266"/>
            <a:ext cx="1005403" cy="338554"/>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60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（参考）</a:t>
            </a:r>
            <a:endParaRPr kumimoji="1" lang="ja-JP" altLang="en-US" sz="100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p:txBody>
      </p:sp>
      <p:sp>
        <p:nvSpPr>
          <p:cNvPr id="33" name="スライド番号プレースホルダー 7"/>
          <p:cNvSpPr>
            <a:spLocks noGrp="1"/>
          </p:cNvSpPr>
          <p:nvPr>
            <p:ph type="sldNum" sz="quarter" idx="12"/>
          </p:nvPr>
        </p:nvSpPr>
        <p:spPr>
          <a:xfrm flipH="1">
            <a:off x="9719089" y="6839953"/>
            <a:ext cx="361536" cy="359360"/>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A29C0C3-80A2-4EDA-8DD4-D638D41F3C0E}" type="slidenum">
              <a:rPr kumimoji="1" lang="ja-JP" altLang="en-US" sz="1260" b="0" i="0" u="none" strike="noStrike" kern="1200" cap="none" spc="0" normalizeH="0" baseline="0" noProof="0" smtClean="0">
                <a:ln>
                  <a:noFill/>
                </a:ln>
                <a:solidFill>
                  <a:prstClr val="black">
                    <a:tint val="75000"/>
                  </a:prstClr>
                </a:solidFill>
                <a:effectLst/>
                <a:uLnTx/>
                <a:uFillTx/>
                <a:latin typeface="Calibri" panose="020F0502020204030204"/>
                <a:ea typeface="游ゴシック" panose="020B0400000000000000"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13</a:t>
            </a:fld>
            <a:endParaRPr kumimoji="1" lang="ja-JP" altLang="en-US" sz="1260" b="0" i="0" u="none" strike="noStrike" kern="1200" cap="none" spc="0" normalizeH="0" baseline="0" noProof="0" dirty="0">
              <a:ln>
                <a:noFill/>
              </a:ln>
              <a:solidFill>
                <a:prstClr val="black">
                  <a:tint val="75000"/>
                </a:prstClr>
              </a:solidFill>
              <a:effectLst/>
              <a:uLnTx/>
              <a:uFillTx/>
              <a:latin typeface="Calibri" panose="020F0502020204030204"/>
              <a:ea typeface="游ゴシック" panose="020B0400000000000000" pitchFamily="50" charset="-128"/>
              <a:cs typeface="+mn-cs"/>
            </a:endParaRPr>
          </a:p>
        </p:txBody>
      </p:sp>
      <p:graphicFrame>
        <p:nvGraphicFramePr>
          <p:cNvPr id="30" name="表 29">
            <a:extLst>
              <a:ext uri="{FF2B5EF4-FFF2-40B4-BE49-F238E27FC236}">
                <a16:creationId xmlns:a16="http://schemas.microsoft.com/office/drawing/2014/main" id="{731D8736-1F24-4DDD-BAE5-3D26FC93D64E}"/>
              </a:ext>
            </a:extLst>
          </p:cNvPr>
          <p:cNvGraphicFramePr>
            <a:graphicFrameLocks noGrp="1"/>
          </p:cNvGraphicFramePr>
          <p:nvPr>
            <p:extLst>
              <p:ext uri="{D42A27DB-BD31-4B8C-83A1-F6EECF244321}">
                <p14:modId xmlns:p14="http://schemas.microsoft.com/office/powerpoint/2010/main" val="1400399515"/>
              </p:ext>
            </p:extLst>
          </p:nvPr>
        </p:nvGraphicFramePr>
        <p:xfrm>
          <a:off x="280329" y="1753162"/>
          <a:ext cx="9540000" cy="5062854"/>
        </p:xfrm>
        <a:graphic>
          <a:graphicData uri="http://schemas.openxmlformats.org/drawingml/2006/table">
            <a:tbl>
              <a:tblPr>
                <a:tableStyleId>{2D5ABB26-0587-4C30-8999-92F81FD0307C}</a:tableStyleId>
              </a:tblPr>
              <a:tblGrid>
                <a:gridCol w="3180000">
                  <a:extLst>
                    <a:ext uri="{9D8B030D-6E8A-4147-A177-3AD203B41FA5}">
                      <a16:colId xmlns:a16="http://schemas.microsoft.com/office/drawing/2014/main" val="901775203"/>
                    </a:ext>
                  </a:extLst>
                </a:gridCol>
                <a:gridCol w="3180000">
                  <a:extLst>
                    <a:ext uri="{9D8B030D-6E8A-4147-A177-3AD203B41FA5}">
                      <a16:colId xmlns:a16="http://schemas.microsoft.com/office/drawing/2014/main" val="2895380761"/>
                    </a:ext>
                  </a:extLst>
                </a:gridCol>
                <a:gridCol w="3180000">
                  <a:extLst>
                    <a:ext uri="{9D8B030D-6E8A-4147-A177-3AD203B41FA5}">
                      <a16:colId xmlns:a16="http://schemas.microsoft.com/office/drawing/2014/main" val="925580270"/>
                    </a:ext>
                  </a:extLst>
                </a:gridCol>
              </a:tblGrid>
              <a:tr h="5062854">
                <a:tc>
                  <a:txBody>
                    <a:bodyPr/>
                    <a:lstStyle/>
                    <a:p>
                      <a:pPr marL="0" marR="0" lvl="0" indent="0" algn="l" defTabSz="443194" rtl="0" eaLnBrk="1" fontAlgn="auto" latinLnBrk="0" hangingPunct="1">
                        <a:lnSpc>
                          <a:spcPct val="100000"/>
                        </a:lnSpc>
                        <a:spcBef>
                          <a:spcPts val="0"/>
                        </a:spcBef>
                        <a:spcAft>
                          <a:spcPts val="0"/>
                        </a:spcAft>
                        <a:buClrTx/>
                        <a:buSzTx/>
                        <a:buFontTx/>
                        <a:buNone/>
                        <a:tabLst/>
                        <a:defRPr/>
                      </a:pPr>
                      <a:r>
                        <a:rPr lang="ja-JP" altLang="en-US" sz="1300" b="1" dirty="0">
                          <a:solidFill>
                            <a:schemeClr val="tx1"/>
                          </a:solidFill>
                          <a:latin typeface="BIZ UDPゴシック" panose="020B0400000000000000" pitchFamily="50" charset="-128"/>
                          <a:ea typeface="BIZ UDPゴシック" panose="020B0400000000000000" pitchFamily="50" charset="-128"/>
                        </a:rPr>
                        <a:t>□</a:t>
                      </a:r>
                      <a:r>
                        <a:rPr kumimoji="0" lang="ja-JP" altLang="en-US" sz="1300" b="1"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cs typeface="+mn-cs"/>
                        </a:rPr>
                        <a:t>デジタル技術を</a:t>
                      </a:r>
                      <a:r>
                        <a:rPr kumimoji="0" lang="ja-JP" altLang="en-US" sz="1300" b="1"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rPr>
                        <a:t>活用</a:t>
                      </a:r>
                      <a:r>
                        <a:rPr kumimoji="0" lang="ja-JP" altLang="en-US" sz="1300" b="1" i="0"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rPr>
                        <a:t>した</a:t>
                      </a:r>
                      <a:r>
                        <a:rPr kumimoji="0" lang="ja-JP" altLang="en-US" sz="1300" b="1"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rPr>
                        <a:t>健康づくりの推進</a:t>
                      </a:r>
                      <a:endParaRPr kumimoji="0" lang="en-US" altLang="ja-JP" sz="1300" b="1"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endParaRPr>
                    </a:p>
                    <a:p>
                      <a:pPr marL="0" marR="0" lvl="0" indent="0" algn="l" defTabSz="443194" rtl="0" eaLnBrk="1" fontAlgn="auto" latinLnBrk="0" hangingPunct="1">
                        <a:lnSpc>
                          <a:spcPct val="100000"/>
                        </a:lnSpc>
                        <a:spcBef>
                          <a:spcPts val="0"/>
                        </a:spcBef>
                        <a:spcAft>
                          <a:spcPts val="0"/>
                        </a:spcAft>
                        <a:buClrTx/>
                        <a:buSzTx/>
                        <a:buFontTx/>
                        <a:buNone/>
                        <a:tabLst/>
                        <a:defRPr/>
                      </a:pPr>
                      <a:endParaRPr kumimoji="0" lang="en-US" altLang="ja-JP" sz="1300" b="1"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endParaRPr>
                    </a:p>
                    <a:p>
                      <a:pPr marL="0" marR="0" lvl="0" indent="0" algn="l" defTabSz="443194" rtl="0" eaLnBrk="1" fontAlgn="auto" latinLnBrk="0" hangingPunct="1">
                        <a:lnSpc>
                          <a:spcPct val="100000"/>
                        </a:lnSpc>
                        <a:spcBef>
                          <a:spcPts val="0"/>
                        </a:spcBef>
                        <a:spcAft>
                          <a:spcPts val="0"/>
                        </a:spcAft>
                        <a:buClrTx/>
                        <a:buSzTx/>
                        <a:buFontTx/>
                        <a:buNone/>
                        <a:tabLst/>
                        <a:defRPr/>
                      </a:pPr>
                      <a:r>
                        <a:rPr lang="ja-JP" altLang="en-US" sz="1100" u="none" dirty="0">
                          <a:solidFill>
                            <a:schemeClr val="tx1"/>
                          </a:solidFill>
                          <a:latin typeface="BIZ UDPゴシック" panose="020B0400000000000000" pitchFamily="50" charset="-128"/>
                          <a:ea typeface="BIZ UDPゴシック" panose="020B0400000000000000" pitchFamily="50" charset="-128"/>
                        </a:rPr>
                        <a:t>・</a:t>
                      </a:r>
                      <a:r>
                        <a:rPr kumimoji="0" lang="ja-JP" altLang="en-US" sz="110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rPr>
                        <a:t>府が運営する</a:t>
                      </a:r>
                      <a:r>
                        <a:rPr kumimoji="1" lang="ja-JP" altLang="en-US" sz="1100" u="none" dirty="0">
                          <a:solidFill>
                            <a:schemeClr val="tx1"/>
                          </a:solidFill>
                          <a:latin typeface="BIZ UDPゴシック" panose="020B0400000000000000" pitchFamily="50" charset="-128"/>
                          <a:ea typeface="BIZ UDPゴシック" panose="020B0400000000000000" pitchFamily="50" charset="-128"/>
                        </a:rPr>
                        <a:t>健康</a:t>
                      </a:r>
                      <a:r>
                        <a:rPr kumimoji="1" lang="ja-JP" altLang="en-US" sz="110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rPr>
                        <a:t>アプリ「アスマイル」等による健康活動促進</a:t>
                      </a:r>
                      <a:endParaRPr kumimoji="1" lang="en-US" altLang="ja-JP" sz="110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endParaRPr>
                    </a:p>
                    <a:p>
                      <a:pPr marL="0" marR="0" lvl="0" indent="0" algn="l" defTabSz="959937" rtl="0" eaLnBrk="1" fontAlgn="auto" latinLnBrk="0" hangingPunct="1">
                        <a:lnSpc>
                          <a:spcPct val="100000"/>
                        </a:lnSpc>
                        <a:spcBef>
                          <a:spcPts val="0"/>
                        </a:spcBef>
                        <a:spcAft>
                          <a:spcPts val="0"/>
                        </a:spcAft>
                        <a:buClrTx/>
                        <a:buSzTx/>
                        <a:buFontTx/>
                        <a:buNone/>
                        <a:tabLst/>
                        <a:defRPr/>
                      </a:pPr>
                      <a:r>
                        <a:rPr lang="ja-JP" altLang="en-US" sz="1100" u="none" dirty="0">
                          <a:solidFill>
                            <a:schemeClr val="tx1"/>
                          </a:solidFill>
                          <a:latin typeface="BIZ UDPゴシック" panose="020B0400000000000000" pitchFamily="50" charset="-128"/>
                          <a:ea typeface="BIZ UDPゴシック" panose="020B0400000000000000" pitchFamily="50" charset="-128"/>
                        </a:rPr>
                        <a:t>・公民連携による</a:t>
                      </a:r>
                      <a:r>
                        <a:rPr kumimoji="1" lang="ja-JP" altLang="en-US" sz="1100" u="none" dirty="0">
                          <a:solidFill>
                            <a:schemeClr val="tx1"/>
                          </a:solidFill>
                          <a:latin typeface="BIZ UDPゴシック" panose="020B0400000000000000" pitchFamily="50" charset="-128"/>
                          <a:ea typeface="BIZ UDPゴシック" panose="020B0400000000000000" pitchFamily="50" charset="-128"/>
                        </a:rPr>
                        <a:t>スマートヘルスシティの推進</a:t>
                      </a:r>
                      <a:endParaRPr kumimoji="1" lang="en-US" altLang="ja-JP" sz="1100" u="none" dirty="0">
                        <a:solidFill>
                          <a:schemeClr val="tx1"/>
                        </a:solidFill>
                        <a:latin typeface="BIZ UDPゴシック" panose="020B0400000000000000" pitchFamily="50" charset="-128"/>
                        <a:ea typeface="BIZ UDPゴシック" panose="020B0400000000000000" pitchFamily="50" charset="-128"/>
                      </a:endParaRPr>
                    </a:p>
                    <a:p>
                      <a:pPr marL="0" marR="0" lvl="0" indent="0" algn="l" defTabSz="959937" rtl="0" eaLnBrk="1" fontAlgn="auto" latinLnBrk="0" hangingPunct="1">
                        <a:lnSpc>
                          <a:spcPct val="100000"/>
                        </a:lnSpc>
                        <a:spcBef>
                          <a:spcPts val="0"/>
                        </a:spcBef>
                        <a:spcAft>
                          <a:spcPts val="0"/>
                        </a:spcAft>
                        <a:buClrTx/>
                        <a:buSzTx/>
                        <a:buFontTx/>
                        <a:buNone/>
                        <a:tabLst/>
                        <a:defRPr/>
                      </a:pPr>
                      <a:r>
                        <a:rPr lang="ja-JP" altLang="en-US" sz="1100" u="none" dirty="0">
                          <a:solidFill>
                            <a:schemeClr val="tx1"/>
                          </a:solidFill>
                          <a:latin typeface="BIZ UDPゴシック" panose="020B0400000000000000" pitchFamily="50" charset="-128"/>
                          <a:ea typeface="BIZ UDPゴシック" panose="020B0400000000000000" pitchFamily="50" charset="-128"/>
                        </a:rPr>
                        <a:t>・</a:t>
                      </a:r>
                      <a:r>
                        <a:rPr kumimoji="1" lang="ja-JP" altLang="en-US" sz="1100" u="none" dirty="0">
                          <a:solidFill>
                            <a:schemeClr val="tx1"/>
                          </a:solidFill>
                          <a:latin typeface="BIZ UDPゴシック" panose="020B0400000000000000" pitchFamily="50" charset="-128"/>
                          <a:ea typeface="BIZ UDPゴシック" panose="020B0400000000000000" pitchFamily="50" charset="-128"/>
                        </a:rPr>
                        <a:t>北大阪健康医療都市（健都）における健康・医療のまちづくり</a:t>
                      </a:r>
                    </a:p>
                    <a:p>
                      <a:pPr marL="0" marR="0" lvl="0" indent="0" algn="l" defTabSz="959937" rtl="0" eaLnBrk="1" fontAlgn="auto" latinLnBrk="0" hangingPunct="1">
                        <a:lnSpc>
                          <a:spcPct val="100000"/>
                        </a:lnSpc>
                        <a:spcBef>
                          <a:spcPts val="0"/>
                        </a:spcBef>
                        <a:spcAft>
                          <a:spcPts val="0"/>
                        </a:spcAft>
                        <a:buClrTx/>
                        <a:buSzTx/>
                        <a:buFontTx/>
                        <a:buNone/>
                        <a:tabLst/>
                        <a:defRPr/>
                      </a:pPr>
                      <a:endParaRPr kumimoji="1" lang="ja-JP" altLang="en-US" sz="1100" dirty="0">
                        <a:solidFill>
                          <a:schemeClr val="tx1"/>
                        </a:solidFill>
                        <a:latin typeface="BIZ UDPゴシック" panose="020B0400000000000000" pitchFamily="50" charset="-128"/>
                        <a:ea typeface="BIZ UDPゴシック" panose="020B0400000000000000" pitchFamily="50" charset="-128"/>
                      </a:endParaRPr>
                    </a:p>
                  </a:txBody>
                  <a:tcPr marL="108000" marR="108000" marT="252000" marB="48014">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marL="0" indent="0" defTabSz="443194">
                        <a:lnSpc>
                          <a:spcPct val="100000"/>
                        </a:lnSpc>
                        <a:spcBef>
                          <a:spcPts val="0"/>
                        </a:spcBef>
                        <a:spcAft>
                          <a:spcPts val="0"/>
                        </a:spcAft>
                        <a:defRPr/>
                      </a:pPr>
                      <a:r>
                        <a:rPr lang="ja-JP" altLang="en-US" sz="1300" b="1" dirty="0">
                          <a:solidFill>
                            <a:schemeClr val="tx1"/>
                          </a:solidFill>
                          <a:latin typeface="BIZ UDPゴシック" panose="020B0400000000000000" pitchFamily="50" charset="-128"/>
                          <a:ea typeface="BIZ UDPゴシック" panose="020B0400000000000000" pitchFamily="50" charset="-128"/>
                        </a:rPr>
                        <a:t>□健康寿命延伸達成（</a:t>
                      </a:r>
                      <a:r>
                        <a:rPr lang="en-US" altLang="ja-JP" sz="1300" b="1" dirty="0">
                          <a:solidFill>
                            <a:schemeClr val="tx1"/>
                          </a:solidFill>
                          <a:latin typeface="BIZ UDPゴシック" panose="020B0400000000000000" pitchFamily="50" charset="-128"/>
                          <a:ea typeface="BIZ UDPゴシック" panose="020B0400000000000000" pitchFamily="50" charset="-128"/>
                        </a:rPr>
                        <a:t>2</a:t>
                      </a:r>
                      <a:r>
                        <a:rPr lang="ja-JP" altLang="en-US" sz="1300" b="1" dirty="0">
                          <a:solidFill>
                            <a:schemeClr val="tx1"/>
                          </a:solidFill>
                          <a:latin typeface="BIZ UDPゴシック" panose="020B0400000000000000" pitchFamily="50" charset="-128"/>
                          <a:ea typeface="BIZ UDPゴシック" panose="020B0400000000000000" pitchFamily="50" charset="-128"/>
                        </a:rPr>
                        <a:t>歳以上）</a:t>
                      </a:r>
                      <a:r>
                        <a:rPr lang="en-US" altLang="ja-JP" sz="1000" b="1" dirty="0">
                          <a:solidFill>
                            <a:schemeClr val="tx1"/>
                          </a:solidFill>
                          <a:latin typeface="BIZ UDPゴシック" panose="020B0400000000000000" pitchFamily="50" charset="-128"/>
                          <a:ea typeface="BIZ UDPゴシック" panose="020B0400000000000000" pitchFamily="50" charset="-128"/>
                        </a:rPr>
                        <a:t>2013</a:t>
                      </a:r>
                      <a:r>
                        <a:rPr lang="ja-JP" altLang="en-US" sz="1000" b="1" dirty="0">
                          <a:solidFill>
                            <a:schemeClr val="tx1"/>
                          </a:solidFill>
                          <a:latin typeface="BIZ UDPゴシック" panose="020B0400000000000000" pitchFamily="50" charset="-128"/>
                          <a:ea typeface="BIZ UDPゴシック" panose="020B0400000000000000" pitchFamily="50" charset="-128"/>
                        </a:rPr>
                        <a:t>年比</a:t>
                      </a:r>
                      <a:endParaRPr lang="en-US" altLang="ja-JP" sz="1000" b="1" dirty="0">
                        <a:solidFill>
                          <a:schemeClr val="tx1"/>
                        </a:solidFill>
                        <a:latin typeface="BIZ UDPゴシック" panose="020B0400000000000000" pitchFamily="50" charset="-128"/>
                        <a:ea typeface="BIZ UDPゴシック" panose="020B0400000000000000" pitchFamily="50" charset="-128"/>
                      </a:endParaRPr>
                    </a:p>
                    <a:p>
                      <a:pPr marL="0" indent="0" defTabSz="443194">
                        <a:lnSpc>
                          <a:spcPct val="100000"/>
                        </a:lnSpc>
                        <a:spcBef>
                          <a:spcPts val="0"/>
                        </a:spcBef>
                        <a:spcAft>
                          <a:spcPts val="0"/>
                        </a:spcAft>
                        <a:defRPr/>
                      </a:pPr>
                      <a:endParaRPr lang="en-US" altLang="ja-JP" sz="1100" b="1" dirty="0">
                        <a:solidFill>
                          <a:schemeClr val="tx1"/>
                        </a:solidFill>
                        <a:latin typeface="BIZ UDPゴシック" panose="020B0400000000000000" pitchFamily="50" charset="-128"/>
                        <a:ea typeface="BIZ UDPゴシック" panose="020B0400000000000000" pitchFamily="50" charset="-128"/>
                      </a:endParaRPr>
                    </a:p>
                    <a:p>
                      <a:pPr marL="0" marR="0" lvl="0" indent="0" algn="l" defTabSz="443194" rtl="0" eaLnBrk="1" fontAlgn="auto" latinLnBrk="0" hangingPunct="1">
                        <a:lnSpc>
                          <a:spcPct val="100000"/>
                        </a:lnSpc>
                        <a:spcBef>
                          <a:spcPts val="0"/>
                        </a:spcBef>
                        <a:spcAft>
                          <a:spcPts val="0"/>
                        </a:spcAft>
                        <a:buClrTx/>
                        <a:buSzTx/>
                        <a:buFontTx/>
                        <a:buNone/>
                        <a:tabLst/>
                        <a:defRPr/>
                      </a:pPr>
                      <a:r>
                        <a:rPr lang="ja-JP" altLang="en-US" sz="1100" dirty="0">
                          <a:solidFill>
                            <a:schemeClr val="tx1"/>
                          </a:solidFill>
                          <a:latin typeface="BIZ UDPゴシック" panose="020B0400000000000000" pitchFamily="50" charset="-128"/>
                          <a:ea typeface="BIZ UDPゴシック" panose="020B0400000000000000" pitchFamily="50" charset="-128"/>
                        </a:rPr>
                        <a:t>・デジタルサービスの拡充・提供主体の多様化</a:t>
                      </a:r>
                    </a:p>
                    <a:p>
                      <a:pPr marL="0" indent="0" defTabSz="443194">
                        <a:lnSpc>
                          <a:spcPct val="100000"/>
                        </a:lnSpc>
                        <a:spcBef>
                          <a:spcPts val="0"/>
                        </a:spcBef>
                        <a:spcAft>
                          <a:spcPts val="0"/>
                        </a:spcAft>
                        <a:defRPr/>
                      </a:pPr>
                      <a:endParaRPr lang="en-US" altLang="ja-JP" sz="1100" b="1" dirty="0">
                        <a:solidFill>
                          <a:schemeClr val="tx1"/>
                        </a:solidFill>
                        <a:latin typeface="BIZ UDPゴシック" panose="020B0400000000000000" pitchFamily="50" charset="-128"/>
                        <a:ea typeface="BIZ UDPゴシック" panose="020B0400000000000000" pitchFamily="50" charset="-128"/>
                      </a:endParaRPr>
                    </a:p>
                    <a:p>
                      <a:pPr marL="0" indent="0" defTabSz="443194">
                        <a:lnSpc>
                          <a:spcPct val="100000"/>
                        </a:lnSpc>
                        <a:spcBef>
                          <a:spcPts val="0"/>
                        </a:spcBef>
                        <a:spcAft>
                          <a:spcPts val="0"/>
                        </a:spcAft>
                        <a:defRPr/>
                      </a:pPr>
                      <a:endParaRPr kumimoji="1" lang="en-US" altLang="ja-JP" sz="1100" b="1" dirty="0">
                        <a:solidFill>
                          <a:schemeClr val="tx1"/>
                        </a:solidFill>
                        <a:latin typeface="BIZ UDPゴシック" panose="020B0400000000000000" pitchFamily="50" charset="-128"/>
                        <a:ea typeface="BIZ UDPゴシック" panose="020B0400000000000000" pitchFamily="50" charset="-128"/>
                      </a:endParaRPr>
                    </a:p>
                    <a:p>
                      <a:pPr marL="0" indent="0" defTabSz="443194">
                        <a:lnSpc>
                          <a:spcPct val="100000"/>
                        </a:lnSpc>
                        <a:spcBef>
                          <a:spcPts val="0"/>
                        </a:spcBef>
                        <a:spcAft>
                          <a:spcPts val="0"/>
                        </a:spcAft>
                        <a:defRPr/>
                      </a:pPr>
                      <a:endParaRPr kumimoji="1" lang="en-US" altLang="ja-JP" sz="1200" dirty="0">
                        <a:solidFill>
                          <a:schemeClr val="tx1"/>
                        </a:solidFill>
                        <a:latin typeface="BIZ UDPゴシック" panose="020B0400000000000000" pitchFamily="50" charset="-128"/>
                        <a:ea typeface="BIZ UDPゴシック" panose="020B0400000000000000" pitchFamily="50" charset="-128"/>
                      </a:endParaRPr>
                    </a:p>
                  </a:txBody>
                  <a:tcPr marL="108000" marR="108000" marT="252000" marB="48014">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4">
                        <a:lumMod val="40000"/>
                        <a:lumOff val="60000"/>
                      </a:schemeClr>
                    </a:solidFill>
                  </a:tcPr>
                </a:tc>
                <a:tc>
                  <a:txBody>
                    <a:bodyPr/>
                    <a:lstStyle/>
                    <a:p>
                      <a:pPr marL="185738" marR="0" lvl="0" indent="-185738" algn="l" defTabSz="457200" rtl="0" eaLnBrk="1" fontAlgn="auto" latinLnBrk="0" hangingPunct="1">
                        <a:lnSpc>
                          <a:spcPct val="100000"/>
                        </a:lnSpc>
                        <a:spcBef>
                          <a:spcPts val="0"/>
                        </a:spcBef>
                        <a:spcAft>
                          <a:spcPts val="0"/>
                        </a:spcAft>
                        <a:buClrTx/>
                        <a:buSzTx/>
                        <a:buFontTx/>
                        <a:buNone/>
                        <a:tabLst/>
                        <a:defRPr/>
                      </a:pPr>
                      <a:r>
                        <a:rPr kumimoji="0" lang="ja-JP" altLang="en-US" sz="1300" b="1"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rPr>
                        <a:t>□“</a:t>
                      </a:r>
                      <a:r>
                        <a:rPr kumimoji="0" lang="en-US" altLang="ja-JP" sz="1300" b="1"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rPr>
                        <a:t>10</a:t>
                      </a:r>
                      <a:r>
                        <a:rPr kumimoji="0" lang="ja-JP" altLang="en-US" sz="1300" b="1"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rPr>
                        <a:t>歳若返り”達成</a:t>
                      </a:r>
                      <a:endParaRPr kumimoji="0" lang="en-US" altLang="ja-JP" sz="1100" b="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endParaRPr>
                    </a:p>
                    <a:p>
                      <a:pPr marL="185738" marR="0" lvl="0" indent="-185738" algn="l" defTabSz="457200" rtl="0" eaLnBrk="1" fontAlgn="auto" latinLnBrk="0" hangingPunct="1">
                        <a:lnSpc>
                          <a:spcPct val="100000"/>
                        </a:lnSpc>
                        <a:spcBef>
                          <a:spcPts val="0"/>
                        </a:spcBef>
                        <a:spcAft>
                          <a:spcPts val="0"/>
                        </a:spcAft>
                        <a:buClrTx/>
                        <a:buSzTx/>
                        <a:buFontTx/>
                        <a:buNone/>
                        <a:tabLst/>
                        <a:defRPr/>
                      </a:pPr>
                      <a:endParaRPr kumimoji="0" lang="en-US" altLang="ja-JP" sz="1300" b="1"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endParaRPr>
                    </a:p>
                    <a:p>
                      <a:pPr marL="185738" marR="0" lvl="0" indent="-185738" algn="l" defTabSz="457200" rtl="0" eaLnBrk="1" fontAlgn="auto" latinLnBrk="0" hangingPunct="1">
                        <a:lnSpc>
                          <a:spcPct val="100000"/>
                        </a:lnSpc>
                        <a:spcBef>
                          <a:spcPts val="0"/>
                        </a:spcBef>
                        <a:spcAft>
                          <a:spcPts val="0"/>
                        </a:spcAft>
                        <a:buClrTx/>
                        <a:buSzTx/>
                        <a:buFontTx/>
                        <a:buNone/>
                        <a:tabLst/>
                        <a:defRPr/>
                      </a:pPr>
                      <a:r>
                        <a:rPr kumimoji="0" lang="ja-JP" altLang="en-US" sz="1100" b="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rPr>
                        <a:t>・万博</a:t>
                      </a:r>
                      <a:r>
                        <a:rPr kumimoji="0" lang="ja-JP" altLang="en-US" sz="1100" b="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rPr>
                        <a:t>等で</a:t>
                      </a:r>
                      <a:r>
                        <a:rPr kumimoji="0" lang="ja-JP" altLang="en-US" sz="1100" b="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rPr>
                        <a:t>実証された先端技術・サービス等の普</a:t>
                      </a:r>
                      <a:endParaRPr kumimoji="0" lang="en-US" altLang="ja-JP" sz="1100" b="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endParaRPr>
                    </a:p>
                    <a:p>
                      <a:pPr marL="185738" marR="0" lvl="0" indent="-185738" algn="l" defTabSz="457200" rtl="0" eaLnBrk="1" fontAlgn="auto" latinLnBrk="0" hangingPunct="1">
                        <a:lnSpc>
                          <a:spcPct val="100000"/>
                        </a:lnSpc>
                        <a:spcBef>
                          <a:spcPts val="0"/>
                        </a:spcBef>
                        <a:spcAft>
                          <a:spcPts val="0"/>
                        </a:spcAft>
                        <a:buClrTx/>
                        <a:buSzTx/>
                        <a:buFontTx/>
                        <a:buNone/>
                        <a:tabLst/>
                        <a:defRPr/>
                      </a:pPr>
                      <a:r>
                        <a:rPr kumimoji="0" lang="ja-JP" altLang="en-US" sz="1100" b="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rPr>
                        <a:t>及・活用により日常生活の中で自然と健康管理が</a:t>
                      </a:r>
                      <a:endParaRPr kumimoji="0" lang="en-US" altLang="ja-JP" sz="1100" b="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endParaRPr>
                    </a:p>
                    <a:p>
                      <a:pPr marL="185738" marR="0" lvl="0" indent="-185738" algn="l" defTabSz="457200" rtl="0" eaLnBrk="1" fontAlgn="auto" latinLnBrk="0" hangingPunct="1">
                        <a:lnSpc>
                          <a:spcPct val="100000"/>
                        </a:lnSpc>
                        <a:spcBef>
                          <a:spcPts val="0"/>
                        </a:spcBef>
                        <a:spcAft>
                          <a:spcPts val="0"/>
                        </a:spcAft>
                        <a:buClrTx/>
                        <a:buSzTx/>
                        <a:buFontTx/>
                        <a:buNone/>
                        <a:tabLst/>
                        <a:defRPr/>
                      </a:pPr>
                      <a:r>
                        <a:rPr kumimoji="0" lang="ja-JP" altLang="en-US" sz="1100" b="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rPr>
                        <a:t>できる社会の実現</a:t>
                      </a:r>
                      <a:endParaRPr kumimoji="0" lang="en-US" altLang="ja-JP" sz="1100" b="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endParaRPr>
                    </a:p>
                    <a:p>
                      <a:pPr marL="185738" marR="0" lvl="0" indent="-185738" algn="l" defTabSz="457200" rtl="0" eaLnBrk="1" fontAlgn="auto" latinLnBrk="0" hangingPunct="1">
                        <a:lnSpc>
                          <a:spcPct val="100000"/>
                        </a:lnSpc>
                        <a:spcBef>
                          <a:spcPts val="0"/>
                        </a:spcBef>
                        <a:spcAft>
                          <a:spcPts val="0"/>
                        </a:spcAft>
                        <a:buClrTx/>
                        <a:buSzTx/>
                        <a:buFontTx/>
                        <a:buNone/>
                        <a:tabLst/>
                        <a:defRPr/>
                      </a:pPr>
                      <a:r>
                        <a:rPr kumimoji="0" lang="ja-JP" altLang="en-US" sz="1100" b="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rPr>
                        <a:t>・次世代ヘルスケアサービスの裾野の拡大により、</a:t>
                      </a:r>
                      <a:endParaRPr kumimoji="0" lang="en-US" altLang="ja-JP" sz="1100" b="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endParaRPr>
                    </a:p>
                    <a:p>
                      <a:pPr marL="185738" marR="0" lvl="0" indent="-185738" algn="l" defTabSz="457200" rtl="0" eaLnBrk="1" fontAlgn="auto" latinLnBrk="0" hangingPunct="1">
                        <a:lnSpc>
                          <a:spcPct val="100000"/>
                        </a:lnSpc>
                        <a:spcBef>
                          <a:spcPts val="0"/>
                        </a:spcBef>
                        <a:spcAft>
                          <a:spcPts val="0"/>
                        </a:spcAft>
                        <a:buClrTx/>
                        <a:buSzTx/>
                        <a:buFontTx/>
                        <a:buNone/>
                        <a:tabLst/>
                        <a:defRPr/>
                      </a:pPr>
                      <a:r>
                        <a:rPr kumimoji="0" lang="ja-JP" altLang="en-US" sz="1100" b="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rPr>
                        <a:t>住民に</a:t>
                      </a:r>
                      <a:r>
                        <a:rPr lang="ja-JP" altLang="en-US" sz="1100" u="none" noProof="0" dirty="0">
                          <a:solidFill>
                            <a:schemeClr val="tx1"/>
                          </a:solidFill>
                          <a:latin typeface="BIZ UDPゴシック" panose="020B0400000000000000" pitchFamily="50" charset="-128"/>
                          <a:ea typeface="BIZ UDPゴシック" panose="020B0400000000000000" pitchFamily="50" charset="-128"/>
                        </a:rPr>
                        <a:t>健康増進に向けた多様な選択肢を提供</a:t>
                      </a:r>
                      <a:endParaRPr kumimoji="0" lang="en-US" altLang="ja-JP" sz="1100" b="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endParaRPr>
                    </a:p>
                    <a:p>
                      <a:pPr marL="185738" marR="0" lvl="0" indent="-185738" algn="l" defTabSz="457200" rtl="0" eaLnBrk="1" fontAlgn="auto" latinLnBrk="0" hangingPunct="1">
                        <a:lnSpc>
                          <a:spcPct val="100000"/>
                        </a:lnSpc>
                        <a:spcBef>
                          <a:spcPts val="0"/>
                        </a:spcBef>
                        <a:spcAft>
                          <a:spcPts val="0"/>
                        </a:spcAft>
                        <a:buClrTx/>
                        <a:buSzTx/>
                        <a:buFontTx/>
                        <a:buNone/>
                        <a:tabLst/>
                        <a:defRPr/>
                      </a:pPr>
                      <a:r>
                        <a:rPr lang="ja-JP" altLang="en-US" sz="1100" u="none" dirty="0">
                          <a:solidFill>
                            <a:schemeClr val="tx1"/>
                          </a:solidFill>
                          <a:latin typeface="BIZ UDPゴシック" panose="020B0400000000000000" pitchFamily="50" charset="-128"/>
                          <a:ea typeface="BIZ UDPゴシック" panose="020B0400000000000000" pitchFamily="50" charset="-128"/>
                        </a:rPr>
                        <a:t>・官民の多様な担い手による</a:t>
                      </a:r>
                      <a:r>
                        <a:rPr kumimoji="0" lang="ja-JP" altLang="en-US" sz="1100" b="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rPr>
                        <a:t>最先端の技術・サー</a:t>
                      </a:r>
                      <a:endParaRPr kumimoji="0" lang="en-US" altLang="ja-JP" sz="1100" b="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endParaRPr>
                    </a:p>
                    <a:p>
                      <a:pPr marL="185738" marR="0" lvl="0" indent="-185738" algn="l" defTabSz="457200" rtl="0" eaLnBrk="1" fontAlgn="auto" latinLnBrk="0" hangingPunct="1">
                        <a:lnSpc>
                          <a:spcPct val="100000"/>
                        </a:lnSpc>
                        <a:spcBef>
                          <a:spcPts val="0"/>
                        </a:spcBef>
                        <a:spcAft>
                          <a:spcPts val="0"/>
                        </a:spcAft>
                        <a:buClrTx/>
                        <a:buSzTx/>
                        <a:buFontTx/>
                        <a:buNone/>
                        <a:tabLst/>
                        <a:defRPr/>
                      </a:pPr>
                      <a:r>
                        <a:rPr kumimoji="0" lang="ja-JP" altLang="en-US" sz="1100" b="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rPr>
                        <a:t>ビスの実装が進む「スマートヘルスシティ」の実現</a:t>
                      </a:r>
                      <a:endParaRPr kumimoji="0" lang="en-US" altLang="ja-JP" sz="1100" b="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endParaRPr>
                    </a:p>
                    <a:p>
                      <a:pPr marL="185738" marR="0" lvl="0" indent="-185738" algn="l" defTabSz="457200" rtl="0" eaLnBrk="1" fontAlgn="auto" latinLnBrk="0" hangingPunct="1">
                        <a:lnSpc>
                          <a:spcPct val="100000"/>
                        </a:lnSpc>
                        <a:spcBef>
                          <a:spcPts val="0"/>
                        </a:spcBef>
                        <a:spcAft>
                          <a:spcPts val="0"/>
                        </a:spcAft>
                        <a:buClrTx/>
                        <a:buSzTx/>
                        <a:buFontTx/>
                        <a:buNone/>
                        <a:tabLst/>
                        <a:defRPr/>
                      </a:pPr>
                      <a:r>
                        <a:rPr lang="ja-JP" altLang="en-US" sz="1100" u="none" dirty="0">
                          <a:solidFill>
                            <a:schemeClr val="tx1"/>
                          </a:solidFill>
                          <a:latin typeface="BIZ UDPゴシック" panose="020B0400000000000000" pitchFamily="50" charset="-128"/>
                          <a:ea typeface="BIZ UDPゴシック" panose="020B0400000000000000" pitchFamily="50" charset="-128"/>
                        </a:rPr>
                        <a:t>・健都を核に、新たなヘルスケア産業を創出する</a:t>
                      </a:r>
                      <a:endParaRPr lang="en-US" altLang="ja-JP" sz="1100" u="none" dirty="0">
                        <a:solidFill>
                          <a:schemeClr val="tx1"/>
                        </a:solidFill>
                        <a:latin typeface="BIZ UDPゴシック" panose="020B0400000000000000" pitchFamily="50" charset="-128"/>
                        <a:ea typeface="BIZ UDPゴシック" panose="020B0400000000000000" pitchFamily="50" charset="-128"/>
                      </a:endParaRPr>
                    </a:p>
                    <a:p>
                      <a:pPr marL="185738" marR="0" lvl="0" indent="-185738" algn="l" defTabSz="457200" rtl="0" eaLnBrk="1" fontAlgn="auto" latinLnBrk="0" hangingPunct="1">
                        <a:lnSpc>
                          <a:spcPct val="100000"/>
                        </a:lnSpc>
                        <a:spcBef>
                          <a:spcPts val="0"/>
                        </a:spcBef>
                        <a:spcAft>
                          <a:spcPts val="0"/>
                        </a:spcAft>
                        <a:buClrTx/>
                        <a:buSzTx/>
                        <a:buFontTx/>
                        <a:buNone/>
                        <a:tabLst/>
                        <a:defRPr/>
                      </a:pPr>
                      <a:r>
                        <a:rPr lang="ja-JP" altLang="en-US" sz="1100" u="none" dirty="0">
                          <a:solidFill>
                            <a:schemeClr val="tx1"/>
                          </a:solidFill>
                          <a:latin typeface="BIZ UDPゴシック" panose="020B0400000000000000" pitchFamily="50" charset="-128"/>
                          <a:ea typeface="BIZ UDPゴシック" panose="020B0400000000000000" pitchFamily="50" charset="-128"/>
                        </a:rPr>
                        <a:t>エコシステムと、住民の健康に係る行動変容の好</a:t>
                      </a:r>
                      <a:endParaRPr lang="en-US" altLang="ja-JP" sz="1100" u="none" dirty="0">
                        <a:solidFill>
                          <a:schemeClr val="tx1"/>
                        </a:solidFill>
                        <a:latin typeface="BIZ UDPゴシック" panose="020B0400000000000000" pitchFamily="50" charset="-128"/>
                        <a:ea typeface="BIZ UDPゴシック" panose="020B0400000000000000" pitchFamily="50" charset="-128"/>
                      </a:endParaRPr>
                    </a:p>
                    <a:p>
                      <a:pPr marL="185738" marR="0" lvl="0" indent="-185738" algn="l" defTabSz="457200" rtl="0" eaLnBrk="1" fontAlgn="auto" latinLnBrk="0" hangingPunct="1">
                        <a:lnSpc>
                          <a:spcPct val="100000"/>
                        </a:lnSpc>
                        <a:spcBef>
                          <a:spcPts val="0"/>
                        </a:spcBef>
                        <a:spcAft>
                          <a:spcPts val="0"/>
                        </a:spcAft>
                        <a:buClrTx/>
                        <a:buSzTx/>
                        <a:buFontTx/>
                        <a:buNone/>
                        <a:tabLst/>
                        <a:defRPr/>
                      </a:pPr>
                      <a:r>
                        <a:rPr lang="ja-JP" altLang="en-US" sz="1100" u="none" dirty="0">
                          <a:solidFill>
                            <a:schemeClr val="tx1"/>
                          </a:solidFill>
                          <a:latin typeface="BIZ UDPゴシック" panose="020B0400000000000000" pitchFamily="50" charset="-128"/>
                          <a:ea typeface="BIZ UDPゴシック" panose="020B0400000000000000" pitchFamily="50" charset="-128"/>
                        </a:rPr>
                        <a:t>循環を実現</a:t>
                      </a:r>
                    </a:p>
                    <a:p>
                      <a:pPr marL="185738" marR="0" lvl="0" indent="-185738" algn="l" defTabSz="457200" rtl="0" eaLnBrk="1" fontAlgn="auto" latinLnBrk="0" hangingPunct="1">
                        <a:lnSpc>
                          <a:spcPct val="100000"/>
                        </a:lnSpc>
                        <a:spcBef>
                          <a:spcPts val="0"/>
                        </a:spcBef>
                        <a:spcAft>
                          <a:spcPts val="0"/>
                        </a:spcAft>
                        <a:buClrTx/>
                        <a:buSzTx/>
                        <a:buFontTx/>
                        <a:buNone/>
                        <a:tabLst/>
                        <a:defRPr/>
                      </a:pPr>
                      <a:endParaRPr kumimoji="0" lang="en-US" altLang="ja-JP" sz="1400" b="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endParaRPr>
                    </a:p>
                    <a:p>
                      <a:pPr marL="185738" marR="0" lvl="0" indent="-185738" algn="l" defTabSz="457200" rtl="0" eaLnBrk="1" fontAlgn="auto" latinLnBrk="0" hangingPunct="1">
                        <a:lnSpc>
                          <a:spcPct val="100000"/>
                        </a:lnSpc>
                        <a:spcBef>
                          <a:spcPts val="0"/>
                        </a:spcBef>
                        <a:spcAft>
                          <a:spcPts val="0"/>
                        </a:spcAft>
                        <a:buClrTx/>
                        <a:buSzTx/>
                        <a:buFontTx/>
                        <a:buNone/>
                        <a:tabLst/>
                        <a:defRPr/>
                      </a:pPr>
                      <a:endParaRPr kumimoji="0" lang="en-US" altLang="ja-JP" sz="1300" b="1"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endParaRPr>
                    </a:p>
                    <a:p>
                      <a:pPr marL="185738" marR="0" lvl="0" indent="-185738" algn="l" defTabSz="457200" rtl="0" eaLnBrk="1" fontAlgn="auto" latinLnBrk="0" hangingPunct="1">
                        <a:lnSpc>
                          <a:spcPct val="100000"/>
                        </a:lnSpc>
                        <a:spcBef>
                          <a:spcPts val="0"/>
                        </a:spcBef>
                        <a:spcAft>
                          <a:spcPts val="0"/>
                        </a:spcAft>
                        <a:buClrTx/>
                        <a:buSzTx/>
                        <a:buFontTx/>
                        <a:buNone/>
                        <a:tabLst/>
                        <a:defRPr/>
                      </a:pPr>
                      <a:endParaRPr kumimoji="0" lang="en-US" altLang="ja-JP" sz="1300" b="1"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endParaRPr>
                    </a:p>
                    <a:p>
                      <a:pPr marL="0" indent="0" algn="l">
                        <a:lnSpc>
                          <a:spcPct val="100000"/>
                        </a:lnSpc>
                        <a:spcBef>
                          <a:spcPts val="0"/>
                        </a:spcBef>
                        <a:spcAft>
                          <a:spcPts val="0"/>
                        </a:spcAft>
                      </a:pPr>
                      <a:endParaRPr kumimoji="1" lang="en-US" altLang="ja-JP" sz="1200" dirty="0">
                        <a:solidFill>
                          <a:schemeClr val="tx1"/>
                        </a:solidFill>
                        <a:latin typeface="BIZ UDPゴシック" panose="020B0400000000000000" pitchFamily="50" charset="-128"/>
                        <a:ea typeface="BIZ UDPゴシック" panose="020B0400000000000000" pitchFamily="50" charset="-128"/>
                      </a:endParaRPr>
                    </a:p>
                  </a:txBody>
                  <a:tcPr marL="108000" marR="108000" marT="252000" marB="48014">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338179187"/>
                  </a:ext>
                </a:extLst>
              </a:tr>
            </a:tbl>
          </a:graphicData>
        </a:graphic>
      </p:graphicFrame>
      <p:grpSp>
        <p:nvGrpSpPr>
          <p:cNvPr id="34" name="グループ化 33">
            <a:extLst>
              <a:ext uri="{FF2B5EF4-FFF2-40B4-BE49-F238E27FC236}">
                <a16:creationId xmlns:a16="http://schemas.microsoft.com/office/drawing/2014/main" id="{B1406B80-BB7A-4E81-A06D-8F4FC87D64EF}"/>
              </a:ext>
            </a:extLst>
          </p:cNvPr>
          <p:cNvGrpSpPr/>
          <p:nvPr/>
        </p:nvGrpSpPr>
        <p:grpSpPr>
          <a:xfrm>
            <a:off x="251753" y="1372041"/>
            <a:ext cx="9720000" cy="381120"/>
            <a:chOff x="407938" y="886368"/>
            <a:chExt cx="6821672" cy="340159"/>
          </a:xfrm>
          <a:solidFill>
            <a:srgbClr val="953735"/>
          </a:solidFill>
        </p:grpSpPr>
        <p:sp>
          <p:nvSpPr>
            <p:cNvPr id="35" name="ホームベース 6">
              <a:extLst>
                <a:ext uri="{FF2B5EF4-FFF2-40B4-BE49-F238E27FC236}">
                  <a16:creationId xmlns:a16="http://schemas.microsoft.com/office/drawing/2014/main" id="{1B7629EA-ADB7-4C0E-8F66-00767F27E995}"/>
                </a:ext>
              </a:extLst>
            </p:cNvPr>
            <p:cNvSpPr/>
            <p:nvPr/>
          </p:nvSpPr>
          <p:spPr bwMode="gray">
            <a:xfrm>
              <a:off x="4706391" y="886368"/>
              <a:ext cx="2523219" cy="340159"/>
            </a:xfrm>
            <a:prstGeom prst="homePlate">
              <a:avLst/>
            </a:prstGeom>
            <a:solidFill>
              <a:srgbClr val="002060"/>
            </a:solidFill>
            <a:ln w="28575">
              <a:solidFill>
                <a:schemeClr val="bg1"/>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443194" rtl="0" eaLnBrk="1" fontAlgn="auto" latinLnBrk="0" hangingPunct="1">
                <a:lnSpc>
                  <a:spcPct val="100000"/>
                </a:lnSpc>
                <a:spcBef>
                  <a:spcPts val="0"/>
                </a:spcBef>
                <a:spcAft>
                  <a:spcPts val="0"/>
                </a:spcAft>
                <a:buClrTx/>
                <a:buSzTx/>
                <a:buFontTx/>
                <a:buNone/>
                <a:tabLst/>
                <a:defRPr/>
              </a:pPr>
              <a:r>
                <a:rPr kumimoji="1" lang="en-US" altLang="ja-JP" sz="1260" b="0" i="0" u="none" strike="noStrike" kern="120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n-cs"/>
                </a:rPr>
                <a:t>2030</a:t>
              </a:r>
              <a:r>
                <a:rPr kumimoji="1" lang="ja-JP" altLang="en-US" sz="1260" b="0" i="0" u="none" strike="noStrike" kern="120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n-cs"/>
                </a:rPr>
                <a:t>（万博後のめざす姿）</a:t>
              </a:r>
            </a:p>
          </p:txBody>
        </p:sp>
        <p:sp>
          <p:nvSpPr>
            <p:cNvPr id="36" name="ホームベース 5">
              <a:extLst>
                <a:ext uri="{FF2B5EF4-FFF2-40B4-BE49-F238E27FC236}">
                  <a16:creationId xmlns:a16="http://schemas.microsoft.com/office/drawing/2014/main" id="{AD85B09B-C151-4246-83FE-8C65C4C68421}"/>
                </a:ext>
              </a:extLst>
            </p:cNvPr>
            <p:cNvSpPr/>
            <p:nvPr/>
          </p:nvSpPr>
          <p:spPr bwMode="gray">
            <a:xfrm>
              <a:off x="2549230" y="886369"/>
              <a:ext cx="2484315" cy="340158"/>
            </a:xfrm>
            <a:prstGeom prst="homePlate">
              <a:avLst/>
            </a:prstGeom>
            <a:solidFill>
              <a:srgbClr val="002060"/>
            </a:solidFill>
            <a:ln w="28575">
              <a:solidFill>
                <a:schemeClr val="bg1"/>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443194" rtl="0" eaLnBrk="1" fontAlgn="auto" latinLnBrk="0" hangingPunct="1">
                <a:lnSpc>
                  <a:spcPct val="100000"/>
                </a:lnSpc>
                <a:spcBef>
                  <a:spcPts val="0"/>
                </a:spcBef>
                <a:spcAft>
                  <a:spcPts val="0"/>
                </a:spcAft>
                <a:buClrTx/>
                <a:buSzTx/>
                <a:buFontTx/>
                <a:buNone/>
                <a:tabLst/>
                <a:defRPr/>
              </a:pPr>
              <a:r>
                <a:rPr kumimoji="1" lang="en-US" altLang="ja-JP" sz="1551" b="1" i="0" u="none" strike="noStrike" kern="120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n-cs"/>
                </a:rPr>
                <a:t>2025</a:t>
              </a:r>
              <a:r>
                <a:rPr kumimoji="1" lang="ja-JP" altLang="en-US" sz="1551" b="1" i="0" u="none" strike="noStrike" kern="120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n-cs"/>
                </a:rPr>
                <a:t>（万博開催）</a:t>
              </a:r>
            </a:p>
          </p:txBody>
        </p:sp>
        <p:sp>
          <p:nvSpPr>
            <p:cNvPr id="37" name="ホームベース 4">
              <a:extLst>
                <a:ext uri="{FF2B5EF4-FFF2-40B4-BE49-F238E27FC236}">
                  <a16:creationId xmlns:a16="http://schemas.microsoft.com/office/drawing/2014/main" id="{51F0FD7C-A3F3-4D3F-9E7A-E2D8BBD297CC}"/>
                </a:ext>
              </a:extLst>
            </p:cNvPr>
            <p:cNvSpPr/>
            <p:nvPr/>
          </p:nvSpPr>
          <p:spPr bwMode="gray">
            <a:xfrm>
              <a:off x="407938" y="886368"/>
              <a:ext cx="2362526" cy="340159"/>
            </a:xfrm>
            <a:prstGeom prst="homePlate">
              <a:avLst/>
            </a:prstGeom>
            <a:solidFill>
              <a:srgbClr val="002060"/>
            </a:solidFill>
            <a:ln w="28575">
              <a:solidFill>
                <a:schemeClr val="bg1"/>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443194" rtl="0" eaLnBrk="1" fontAlgn="auto" latinLnBrk="0" hangingPunct="1">
                <a:lnSpc>
                  <a:spcPct val="100000"/>
                </a:lnSpc>
                <a:spcBef>
                  <a:spcPts val="0"/>
                </a:spcBef>
                <a:spcAft>
                  <a:spcPts val="0"/>
                </a:spcAft>
                <a:buClrTx/>
                <a:buSzTx/>
                <a:buFontTx/>
                <a:buNone/>
                <a:tabLst/>
                <a:defRPr/>
              </a:pPr>
              <a:r>
                <a:rPr kumimoji="1" lang="en-US" altLang="ja-JP" sz="1260" b="0" i="0" u="none" strike="noStrike" kern="120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n-cs"/>
                </a:rPr>
                <a:t>202</a:t>
              </a:r>
              <a:r>
                <a:rPr kumimoji="1" lang="ja-JP" altLang="en-US" sz="1260" b="0" i="0" u="none" strike="noStrike" kern="120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n-cs"/>
                </a:rPr>
                <a:t>３</a:t>
              </a:r>
              <a:r>
                <a:rPr kumimoji="1" lang="en-US" altLang="ja-JP" sz="1260" b="0" i="0" u="none" strike="noStrike" kern="120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n-cs"/>
                </a:rPr>
                <a:t>(</a:t>
              </a:r>
              <a:r>
                <a:rPr kumimoji="1" lang="ja-JP" altLang="en-US" sz="1260" b="0" i="0" u="none" strike="noStrike" kern="120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n-cs"/>
                </a:rPr>
                <a:t>現状</a:t>
              </a:r>
              <a:r>
                <a:rPr kumimoji="1" lang="en-US" altLang="ja-JP" sz="1260" b="0" i="0" u="none" strike="noStrike" kern="120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n-cs"/>
                </a:rPr>
                <a:t>)</a:t>
              </a:r>
              <a:endParaRPr kumimoji="1" lang="ja-JP" altLang="en-US" sz="1260" b="0" i="0" u="none" strike="noStrike" kern="120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n-cs"/>
              </a:endParaRPr>
            </a:p>
          </p:txBody>
        </p:sp>
      </p:grpSp>
      <p:sp>
        <p:nvSpPr>
          <p:cNvPr id="43" name="正方形/長方形 42">
            <a:extLst>
              <a:ext uri="{FF2B5EF4-FFF2-40B4-BE49-F238E27FC236}">
                <a16:creationId xmlns:a16="http://schemas.microsoft.com/office/drawing/2014/main" id="{42AB246C-D6C3-4324-A739-9AC17F6C0836}"/>
              </a:ext>
            </a:extLst>
          </p:cNvPr>
          <p:cNvSpPr/>
          <p:nvPr/>
        </p:nvSpPr>
        <p:spPr>
          <a:xfrm>
            <a:off x="3810229" y="3046185"/>
            <a:ext cx="2460166" cy="3024828"/>
          </a:xfrm>
          <a:prstGeom prst="rect">
            <a:avLst/>
          </a:prstGeom>
          <a:solidFill>
            <a:schemeClr val="bg1"/>
          </a:solidFill>
          <a:ln w="19050" cmpd="dbl">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l" defTabSz="959937" rtl="0" eaLnBrk="1" fontAlgn="auto" latinLnBrk="0" hangingPunct="1">
              <a:lnSpc>
                <a:spcPct val="100000"/>
              </a:lnSpc>
              <a:spcBef>
                <a:spcPts val="0"/>
              </a:spcBef>
              <a:buClrTx/>
              <a:buSzTx/>
              <a:buFontTx/>
              <a:buNone/>
              <a:tabLst/>
              <a:defRPr/>
            </a:pPr>
            <a:endParaRPr kumimoji="1" lang="en-US" altLang="ja-JP" sz="800" b="1" i="0"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endParaRPr>
          </a:p>
          <a:p>
            <a:pPr lvl="0" defTabSz="959937">
              <a:spcAft>
                <a:spcPts val="300"/>
              </a:spcAft>
              <a:defRPr/>
            </a:pPr>
            <a:endParaRPr kumimoji="1" lang="en-US" altLang="ja-JP" sz="1300" b="1" i="0"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endParaRPr>
          </a:p>
          <a:p>
            <a:pPr lvl="0" defTabSz="959937">
              <a:spcAft>
                <a:spcPts val="300"/>
              </a:spcAft>
              <a:defRPr/>
            </a:pPr>
            <a:r>
              <a:rPr kumimoji="1" lang="ja-JP" altLang="en-US" sz="1300" b="1" i="0"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rPr>
              <a:t>パーソナライズされた健康プログラムの実装（大阪</a:t>
            </a:r>
            <a:r>
              <a:rPr kumimoji="1" lang="ja-JP" altLang="en-US" sz="1300" b="1" dirty="0">
                <a:solidFill>
                  <a:schemeClr val="tx1"/>
                </a:solidFill>
                <a:latin typeface="BIZ UDPゴシック" panose="020B0400000000000000" pitchFamily="50" charset="-128"/>
                <a:ea typeface="BIZ UDPゴシック" panose="020B0400000000000000" pitchFamily="50" charset="-128"/>
              </a:rPr>
              <a:t>ヘルスケア</a:t>
            </a:r>
            <a:r>
              <a:rPr kumimoji="1" lang="ja-JP" altLang="en-US" sz="1300" b="1" i="0"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rPr>
              <a:t>パビリオン）</a:t>
            </a:r>
            <a:endParaRPr kumimoji="1" lang="en-US" altLang="ja-JP" sz="1300" b="1" i="0"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endParaRPr>
          </a:p>
          <a:p>
            <a:pPr marL="85725" lvl="0" indent="-85725" defTabSz="959937">
              <a:defRPr/>
            </a:pPr>
            <a:r>
              <a:rPr kumimoji="1" lang="ja-JP" altLang="en-US" sz="1200" b="0" i="0"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rPr>
              <a:t>・</a:t>
            </a:r>
            <a:r>
              <a:rPr kumimoji="1" lang="ja-JP" altLang="en-US" sz="1100" dirty="0">
                <a:solidFill>
                  <a:schemeClr val="tx1"/>
                </a:solidFill>
                <a:latin typeface="BIZ UDPゴシック" panose="020B0400000000000000" pitchFamily="50" charset="-128"/>
                <a:ea typeface="BIZ UDPゴシック" panose="020B0400000000000000" pitchFamily="50" charset="-128"/>
              </a:rPr>
              <a:t>パビリオン内</a:t>
            </a:r>
            <a:r>
              <a:rPr kumimoji="1" lang="ja-JP" altLang="en-US" sz="1100" b="0" i="0"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rPr>
              <a:t>で取得した</a:t>
            </a:r>
            <a:r>
              <a:rPr kumimoji="1" lang="ja-JP" altLang="en-US" sz="1100" dirty="0">
                <a:solidFill>
                  <a:schemeClr val="tx1"/>
                </a:solidFill>
                <a:latin typeface="BIZ UDPゴシック" panose="020B0400000000000000" pitchFamily="50" charset="-128"/>
                <a:ea typeface="BIZ UDPゴシック" panose="020B0400000000000000" pitchFamily="50" charset="-128"/>
              </a:rPr>
              <a:t>ヘルスケア</a:t>
            </a:r>
            <a:r>
              <a:rPr kumimoji="1" lang="ja-JP" altLang="en-US" sz="1100" b="0" i="0"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rPr>
              <a:t>データを</a:t>
            </a:r>
            <a:r>
              <a:rPr kumimoji="1" lang="ja-JP" altLang="en-US" sz="1100" dirty="0">
                <a:solidFill>
                  <a:schemeClr val="tx1"/>
                </a:solidFill>
                <a:latin typeface="BIZ UDPゴシック" panose="020B0400000000000000" pitchFamily="50" charset="-128"/>
                <a:ea typeface="BIZ UDPゴシック" panose="020B0400000000000000" pitchFamily="50" charset="-128"/>
              </a:rPr>
              <a:t>基に</a:t>
            </a:r>
            <a:r>
              <a:rPr kumimoji="1" lang="ja-JP" altLang="en-US" sz="1100" b="0" i="0"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rPr>
              <a:t>、個人最適化された健康プログラムを提案</a:t>
            </a:r>
          </a:p>
        </p:txBody>
      </p:sp>
      <p:sp>
        <p:nvSpPr>
          <p:cNvPr id="44" name="ホームベース 7">
            <a:extLst>
              <a:ext uri="{FF2B5EF4-FFF2-40B4-BE49-F238E27FC236}">
                <a16:creationId xmlns:a16="http://schemas.microsoft.com/office/drawing/2014/main" id="{E599356E-2B0A-4C96-A1C9-EC52982B4052}"/>
              </a:ext>
            </a:extLst>
          </p:cNvPr>
          <p:cNvSpPr/>
          <p:nvPr/>
        </p:nvSpPr>
        <p:spPr>
          <a:xfrm>
            <a:off x="3899514" y="2873334"/>
            <a:ext cx="1044000" cy="345699"/>
          </a:xfrm>
          <a:prstGeom prst="homePlate">
            <a:avLst/>
          </a:prstGeom>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schemeClr val="bg1"/>
                </a:solidFill>
                <a:effectLst/>
                <a:uLnTx/>
                <a:uFillTx/>
                <a:latin typeface="BIZ UDPゴシック" panose="020B0400000000000000" pitchFamily="50" charset="-128"/>
                <a:ea typeface="BIZ UDPゴシック" panose="020B0400000000000000" pitchFamily="50" charset="-128"/>
                <a:cs typeface="+mn-cs"/>
              </a:rPr>
              <a:t>万博会場</a:t>
            </a:r>
          </a:p>
        </p:txBody>
      </p:sp>
      <p:pic>
        <p:nvPicPr>
          <p:cNvPr id="49" name="図 48"/>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421514" y="4822170"/>
            <a:ext cx="1237595" cy="743776"/>
          </a:xfrm>
          <a:prstGeom prst="rect">
            <a:avLst/>
          </a:prstGeom>
        </p:spPr>
      </p:pic>
      <p:sp>
        <p:nvSpPr>
          <p:cNvPr id="50" name="テキスト ボックス 49">
            <a:extLst>
              <a:ext uri="{FF2B5EF4-FFF2-40B4-BE49-F238E27FC236}">
                <a16:creationId xmlns:a16="http://schemas.microsoft.com/office/drawing/2014/main" id="{233774CE-BB03-49E5-94E8-1F2C71E354FD}"/>
              </a:ext>
            </a:extLst>
          </p:cNvPr>
          <p:cNvSpPr txBox="1"/>
          <p:nvPr/>
        </p:nvSpPr>
        <p:spPr>
          <a:xfrm>
            <a:off x="4416751" y="5565946"/>
            <a:ext cx="2194101" cy="423835"/>
          </a:xfrm>
          <a:prstGeom prst="rect">
            <a:avLst/>
          </a:prstGeom>
          <a:noFill/>
        </p:spPr>
        <p:txBody>
          <a:bodyPr wrap="square" lIns="0" tIns="0" rIns="0" bIns="0" rtlCol="0" anchor="ctr" anchorCtr="0">
            <a:noAutofit/>
          </a:bodyPr>
          <a:lstStyle/>
          <a:p>
            <a:r>
              <a:rPr lang="ja-JP" altLang="en-US" sz="800" dirty="0">
                <a:latin typeface="BIZ UDPゴシック" panose="020B0400000000000000" pitchFamily="50" charset="-128"/>
                <a:ea typeface="BIZ UDPゴシック" panose="020B0400000000000000" pitchFamily="50" charset="-128"/>
                <a:cs typeface="Meiryo UI" panose="020B0604030504040204" pitchFamily="50" charset="-128"/>
              </a:rPr>
              <a:t>▲</a:t>
            </a:r>
            <a:r>
              <a:rPr lang="ja-JP" altLang="en-US" sz="800" b="1" dirty="0">
                <a:latin typeface="BIZ UDPゴシック" panose="020B0400000000000000" pitchFamily="50" charset="-128"/>
                <a:ea typeface="BIZ UDPゴシック" panose="020B0400000000000000" pitchFamily="50" charset="-128"/>
                <a:cs typeface="Meiryo UI" panose="020B0604030504040204" pitchFamily="50" charset="-128"/>
              </a:rPr>
              <a:t>ミライのヘルスケア体験</a:t>
            </a:r>
          </a:p>
          <a:p>
            <a:r>
              <a:rPr lang="en-US" altLang="ja-JP" sz="700" dirty="0">
                <a:latin typeface="BIZ UDPゴシック" panose="020B0400000000000000" pitchFamily="50" charset="-128"/>
                <a:ea typeface="BIZ UDPゴシック" panose="020B0400000000000000" pitchFamily="50" charset="-128"/>
                <a:cs typeface="Meiryo UI" panose="020B0604030504040204" pitchFamily="50" charset="-128"/>
              </a:rPr>
              <a:t>(</a:t>
            </a:r>
            <a:r>
              <a:rPr lang="ja-JP" altLang="en-US" sz="700" dirty="0">
                <a:latin typeface="BIZ UDPゴシック" panose="020B0400000000000000" pitchFamily="50" charset="-128"/>
                <a:ea typeface="BIZ UDPゴシック" panose="020B0400000000000000" pitchFamily="50" charset="-128"/>
                <a:cs typeface="Meiryo UI" panose="020B0604030504040204" pitchFamily="50" charset="-128"/>
              </a:rPr>
              <a:t>出典</a:t>
            </a:r>
            <a:r>
              <a:rPr lang="en-US" altLang="ja-JP" sz="700" dirty="0">
                <a:latin typeface="BIZ UDPゴシック" panose="020B0400000000000000" pitchFamily="50" charset="-128"/>
                <a:ea typeface="BIZ UDPゴシック" panose="020B0400000000000000" pitchFamily="50" charset="-128"/>
                <a:cs typeface="Meiryo UI" panose="020B0604030504040204" pitchFamily="50" charset="-128"/>
              </a:rPr>
              <a:t>)</a:t>
            </a:r>
            <a:r>
              <a:rPr lang="ja-JP" altLang="en-US" sz="700" dirty="0">
                <a:latin typeface="BIZ UDPゴシック" panose="020B0400000000000000" pitchFamily="50" charset="-128"/>
                <a:ea typeface="BIZ UDPゴシック" panose="020B0400000000000000" pitchFamily="50" charset="-128"/>
                <a:cs typeface="Meiryo UI" panose="020B0604030504040204" pitchFamily="50" charset="-128"/>
              </a:rPr>
              <a:t>大阪パビリオン出展基本計画</a:t>
            </a:r>
            <a:endParaRPr lang="ja-JP" altLang="en-US" sz="700" strike="sngStrike" dirty="0">
              <a:solidFill>
                <a:srgbClr val="FF0000"/>
              </a:solidFill>
              <a:latin typeface="BIZ UDPゴシック" panose="020B0400000000000000" pitchFamily="50" charset="-128"/>
              <a:ea typeface="BIZ UDPゴシック" panose="020B0400000000000000" pitchFamily="50" charset="-128"/>
              <a:cs typeface="Meiryo UI" panose="020B0604030504040204" pitchFamily="50" charset="-128"/>
            </a:endParaRPr>
          </a:p>
        </p:txBody>
      </p:sp>
    </p:spTree>
    <p:extLst>
      <p:ext uri="{BB962C8B-B14F-4D97-AF65-F5344CB8AC3E}">
        <p14:creationId xmlns:p14="http://schemas.microsoft.com/office/powerpoint/2010/main" val="60479403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スライド番号プレースホルダー 7"/>
          <p:cNvSpPr>
            <a:spLocks noGrp="1"/>
          </p:cNvSpPr>
          <p:nvPr>
            <p:ph type="sldNum" sz="quarter" idx="12"/>
          </p:nvPr>
        </p:nvSpPr>
        <p:spPr>
          <a:xfrm flipH="1">
            <a:off x="9719089" y="6839953"/>
            <a:ext cx="361536" cy="359360"/>
          </a:xfrm>
        </p:spPr>
        <p:txBody>
          <a:bodyPr/>
          <a:lstStyle/>
          <a:p>
            <a:fld id="{4A29C0C3-80A2-4EDA-8DD4-D638D41F3C0E}" type="slidenum">
              <a:rPr kumimoji="1" lang="ja-JP" altLang="en-US" smtClean="0"/>
              <a:t>14</a:t>
            </a:fld>
            <a:endParaRPr kumimoji="1" lang="ja-JP" altLang="en-US" dirty="0"/>
          </a:p>
        </p:txBody>
      </p:sp>
    </p:spTree>
    <p:extLst>
      <p:ext uri="{BB962C8B-B14F-4D97-AF65-F5344CB8AC3E}">
        <p14:creationId xmlns:p14="http://schemas.microsoft.com/office/powerpoint/2010/main" val="404671231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1"/>
          <p:cNvSpPr txBox="1">
            <a:spLocks/>
          </p:cNvSpPr>
          <p:nvPr/>
        </p:nvSpPr>
        <p:spPr bwMode="gray">
          <a:xfrm>
            <a:off x="720000" y="2091400"/>
            <a:ext cx="8676000" cy="2088000"/>
          </a:xfrm>
          <a:prstGeom prst="rect">
            <a:avLst/>
          </a:prstGeom>
          <a:solidFill>
            <a:schemeClr val="bg1"/>
          </a:solidFill>
        </p:spPr>
        <p:txBody>
          <a:bodyPr anchor="ctr" anchorCtr="0">
            <a:normAutofit/>
          </a:bodyPr>
          <a:lstStyle>
            <a:lvl1pPr algn="l" defTabSz="959937" rtl="0" eaLnBrk="1" latinLnBrk="0" hangingPunct="1">
              <a:lnSpc>
                <a:spcPct val="90000"/>
              </a:lnSpc>
              <a:spcBef>
                <a:spcPct val="0"/>
              </a:spcBef>
              <a:buNone/>
              <a:defRPr kumimoji="1" sz="4619" kern="1200">
                <a:solidFill>
                  <a:schemeClr val="tx1"/>
                </a:solidFill>
                <a:latin typeface="+mj-lt"/>
                <a:ea typeface="+mj-ea"/>
                <a:cs typeface="+mj-cs"/>
              </a:defRPr>
            </a:lvl1pPr>
          </a:lstStyle>
          <a:p>
            <a:pPr lvl="0">
              <a:defRPr/>
            </a:pPr>
            <a:r>
              <a:rPr lang="ja-JP" altLang="en-US" sz="4000" dirty="0">
                <a:solidFill>
                  <a:prstClr val="black"/>
                </a:solidFill>
                <a:latin typeface="BIZ UDPゴシック" panose="020B0400000000000000" pitchFamily="50" charset="-128"/>
                <a:ea typeface="BIZ UDPゴシック" panose="020B0400000000000000" pitchFamily="50" charset="-128"/>
              </a:rPr>
              <a:t>２　</a:t>
            </a:r>
            <a:r>
              <a:rPr lang="ja-JP" altLang="en-US" sz="4000" dirty="0">
                <a:latin typeface="BIZ UDPゴシック" panose="020B0400000000000000" pitchFamily="50" charset="-128"/>
                <a:ea typeface="BIZ UDPゴシック" panose="020B0400000000000000" pitchFamily="50" charset="-128"/>
              </a:rPr>
              <a:t>スマートモビリティの推進</a:t>
            </a:r>
            <a:endParaRPr kumimoji="1" lang="ja-JP" altLang="en-US" sz="2800" b="0" i="0" u="none" kern="1200" cap="none" spc="0" normalizeH="0" baseline="0" noProof="0" dirty="0">
              <a:ln>
                <a:noFill/>
              </a:ln>
              <a:effectLst/>
              <a:uLnTx/>
              <a:uFillTx/>
              <a:latin typeface="BIZ UDPゴシック" panose="020B0400000000000000" pitchFamily="50" charset="-128"/>
              <a:ea typeface="BIZ UDPゴシック" panose="020B0400000000000000" pitchFamily="50" charset="-128"/>
            </a:endParaRPr>
          </a:p>
        </p:txBody>
      </p:sp>
      <p:sp>
        <p:nvSpPr>
          <p:cNvPr id="5" name="テキスト ボックス 4"/>
          <p:cNvSpPr txBox="1"/>
          <p:nvPr/>
        </p:nvSpPr>
        <p:spPr>
          <a:xfrm>
            <a:off x="1843243" y="4299585"/>
            <a:ext cx="6300793" cy="1477328"/>
          </a:xfrm>
          <a:prstGeom prst="rect">
            <a:avLst/>
          </a:prstGeom>
          <a:noFill/>
          <a:ln w="28575">
            <a:solidFill>
              <a:schemeClr val="tx2"/>
            </a:solidFill>
            <a:prstDash val="sysDot"/>
          </a:ln>
        </p:spPr>
        <p:txBody>
          <a:bodyPr wrap="square" rtlCol="0">
            <a:spAutoFit/>
          </a:bodyPr>
          <a:lstStyle/>
          <a:p>
            <a:pPr lvl="0" indent="85725">
              <a:defRPr/>
            </a:pPr>
            <a:r>
              <a:rPr kumimoji="1" lang="en-US" altLang="ja-JP" sz="1500" dirty="0">
                <a:latin typeface="BIZ UDPゴシック" panose="020B0400000000000000" pitchFamily="50" charset="-128"/>
                <a:ea typeface="BIZ UDPゴシック" panose="020B0400000000000000" pitchFamily="50" charset="-128"/>
              </a:rPr>
              <a:t>【</a:t>
            </a:r>
            <a:r>
              <a:rPr kumimoji="1" lang="ja-JP" altLang="en-US" sz="1500" dirty="0">
                <a:latin typeface="BIZ UDPゴシック" panose="020B0400000000000000" pitchFamily="50" charset="-128"/>
                <a:ea typeface="BIZ UDPゴシック" panose="020B0400000000000000" pitchFamily="50" charset="-128"/>
              </a:rPr>
              <a:t>項目</a:t>
            </a:r>
            <a:r>
              <a:rPr kumimoji="1" lang="en-US" altLang="ja-JP" sz="1500" dirty="0">
                <a:latin typeface="BIZ UDPゴシック" panose="020B0400000000000000" pitchFamily="50" charset="-128"/>
                <a:ea typeface="BIZ UDPゴシック" panose="020B0400000000000000" pitchFamily="50" charset="-128"/>
              </a:rPr>
              <a:t>】</a:t>
            </a:r>
          </a:p>
          <a:p>
            <a:pPr lvl="0" indent="271463">
              <a:defRPr/>
            </a:pPr>
            <a:r>
              <a:rPr kumimoji="1" lang="ja-JP" altLang="en-US" sz="1500" dirty="0">
                <a:latin typeface="BIZ UDPゴシック" panose="020B0400000000000000" pitchFamily="50" charset="-128"/>
                <a:ea typeface="BIZ UDPゴシック" panose="020B0400000000000000" pitchFamily="50" charset="-128"/>
              </a:rPr>
              <a:t>（１） 空飛ぶクルマ</a:t>
            </a:r>
          </a:p>
          <a:p>
            <a:pPr lvl="0" indent="271463">
              <a:spcBef>
                <a:spcPts val="600"/>
              </a:spcBef>
              <a:defRPr/>
            </a:pPr>
            <a:r>
              <a:rPr kumimoji="1" lang="ja-JP" altLang="en-US" sz="1500" dirty="0">
                <a:latin typeface="BIZ UDPゴシック" panose="020B0400000000000000" pitchFamily="50" charset="-128"/>
                <a:ea typeface="BIZ UDPゴシック" panose="020B0400000000000000" pitchFamily="50" charset="-128"/>
              </a:rPr>
              <a:t>（２） 自動運転</a:t>
            </a:r>
            <a:endParaRPr kumimoji="1" lang="en-US" altLang="ja-JP" sz="1500" dirty="0">
              <a:latin typeface="BIZ UDPゴシック" panose="020B0400000000000000" pitchFamily="50" charset="-128"/>
              <a:ea typeface="BIZ UDPゴシック" panose="020B0400000000000000" pitchFamily="50" charset="-128"/>
            </a:endParaRPr>
          </a:p>
          <a:p>
            <a:pPr lvl="0" indent="271463">
              <a:spcBef>
                <a:spcPts val="600"/>
              </a:spcBef>
              <a:defRPr/>
            </a:pPr>
            <a:r>
              <a:rPr kumimoji="1" lang="ja-JP" altLang="en-US" sz="1500" dirty="0">
                <a:latin typeface="BIZ UDPゴシック" panose="020B0400000000000000" pitchFamily="50" charset="-128"/>
                <a:ea typeface="BIZ UDPゴシック" panose="020B0400000000000000" pitchFamily="50" charset="-128"/>
              </a:rPr>
              <a:t>（３） </a:t>
            </a:r>
            <a:r>
              <a:rPr kumimoji="1" lang="en-US" altLang="ja-JP" sz="1500" dirty="0">
                <a:latin typeface="BIZ UDPゴシック" panose="020B0400000000000000" pitchFamily="50" charset="-128"/>
                <a:ea typeface="BIZ UDPゴシック" panose="020B0400000000000000" pitchFamily="50" charset="-128"/>
              </a:rPr>
              <a:t>MaaS</a:t>
            </a:r>
            <a:r>
              <a:rPr kumimoji="1" lang="ja-JP" altLang="en-US" sz="1500" dirty="0">
                <a:latin typeface="BIZ UDPゴシック" panose="020B0400000000000000" pitchFamily="50" charset="-128"/>
                <a:ea typeface="BIZ UDPゴシック" panose="020B0400000000000000" pitchFamily="50" charset="-128"/>
              </a:rPr>
              <a:t>（マース）</a:t>
            </a:r>
            <a:endParaRPr kumimoji="1" lang="en-US" altLang="ja-JP" sz="1500" dirty="0">
              <a:latin typeface="BIZ UDPゴシック" panose="020B0400000000000000" pitchFamily="50" charset="-128"/>
              <a:ea typeface="BIZ UDPゴシック" panose="020B0400000000000000" pitchFamily="50" charset="-128"/>
            </a:endParaRPr>
          </a:p>
          <a:p>
            <a:pPr lvl="0" indent="271463">
              <a:spcBef>
                <a:spcPts val="600"/>
              </a:spcBef>
              <a:defRPr/>
            </a:pPr>
            <a:r>
              <a:rPr kumimoji="1" lang="ja-JP" altLang="en-US" sz="1500" dirty="0">
                <a:latin typeface="BIZ UDPゴシック" panose="020B0400000000000000" pitchFamily="50" charset="-128"/>
                <a:ea typeface="BIZ UDPゴシック" panose="020B0400000000000000" pitchFamily="50" charset="-128"/>
              </a:rPr>
              <a:t>（４）ゼロエミッションモビリティ</a:t>
            </a:r>
          </a:p>
        </p:txBody>
      </p:sp>
      <p:sp>
        <p:nvSpPr>
          <p:cNvPr id="7" name="スライド番号プレースホルダー 7"/>
          <p:cNvSpPr>
            <a:spLocks noGrp="1"/>
          </p:cNvSpPr>
          <p:nvPr>
            <p:ph type="sldNum" sz="quarter" idx="12"/>
          </p:nvPr>
        </p:nvSpPr>
        <p:spPr>
          <a:xfrm flipH="1">
            <a:off x="9719089" y="6839953"/>
            <a:ext cx="361536" cy="359360"/>
          </a:xfrm>
        </p:spPr>
        <p:txBody>
          <a:bodyPr/>
          <a:lstStyle/>
          <a:p>
            <a:fld id="{4A29C0C3-80A2-4EDA-8DD4-D638D41F3C0E}" type="slidenum">
              <a:rPr kumimoji="1" lang="ja-JP" altLang="en-US" smtClean="0"/>
              <a:t>15</a:t>
            </a:fld>
            <a:endParaRPr kumimoji="1" lang="ja-JP" altLang="en-US" dirty="0"/>
          </a:p>
        </p:txBody>
      </p:sp>
    </p:spTree>
    <p:extLst>
      <p:ext uri="{BB962C8B-B14F-4D97-AF65-F5344CB8AC3E}">
        <p14:creationId xmlns:p14="http://schemas.microsoft.com/office/powerpoint/2010/main" val="308617134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四角形: 角を丸くする 2">
            <a:extLst>
              <a:ext uri="{FF2B5EF4-FFF2-40B4-BE49-F238E27FC236}">
                <a16:creationId xmlns:a16="http://schemas.microsoft.com/office/drawing/2014/main" id="{FF1169B4-0354-4C2C-8470-F16E797B7616}"/>
              </a:ext>
            </a:extLst>
          </p:cNvPr>
          <p:cNvSpPr/>
          <p:nvPr/>
        </p:nvSpPr>
        <p:spPr>
          <a:xfrm>
            <a:off x="140622" y="1922965"/>
            <a:ext cx="9759235" cy="2406814"/>
          </a:xfrm>
          <a:prstGeom prst="roundRect">
            <a:avLst>
              <a:gd name="adj" fmla="val 7865"/>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80975" lvl="0" indent="-180975" defTabSz="959937">
              <a:defRPr/>
            </a:pPr>
            <a:r>
              <a:rPr kumimoji="1" lang="en-US" altLang="ja-JP" sz="1400" b="1" dirty="0">
                <a:solidFill>
                  <a:schemeClr val="accent1">
                    <a:lumMod val="75000"/>
                  </a:schemeClr>
                </a:solidFill>
              </a:rPr>
              <a:t>【</a:t>
            </a:r>
            <a:r>
              <a:rPr kumimoji="1" lang="ja-JP" altLang="en-US" sz="1400" b="1" dirty="0">
                <a:solidFill>
                  <a:schemeClr val="accent1">
                    <a:lumMod val="75000"/>
                  </a:schemeClr>
                </a:solidFill>
              </a:rPr>
              <a:t>万博に向けて</a:t>
            </a:r>
            <a:r>
              <a:rPr kumimoji="1" lang="en-US" altLang="ja-JP" sz="1400" b="1" dirty="0">
                <a:solidFill>
                  <a:schemeClr val="accent1">
                    <a:lumMod val="75000"/>
                  </a:schemeClr>
                </a:solidFill>
              </a:rPr>
              <a:t>】</a:t>
            </a:r>
            <a:endParaRPr kumimoji="1" lang="en-US" altLang="ja-JP" sz="1500" b="1" dirty="0">
              <a:solidFill>
                <a:schemeClr val="accent1">
                  <a:lumMod val="75000"/>
                </a:schemeClr>
              </a:solidFill>
            </a:endParaRPr>
          </a:p>
          <a:p>
            <a:pPr marL="180975" lvl="0" indent="-180975" defTabSz="959937">
              <a:defRPr/>
            </a:pPr>
            <a:endParaRPr kumimoji="1" lang="en-US" altLang="ja-JP" sz="600" b="1" dirty="0">
              <a:solidFill>
                <a:schemeClr val="tx1"/>
              </a:solidFill>
            </a:endParaRPr>
          </a:p>
          <a:p>
            <a:pPr marL="180975" lvl="0" indent="-180975" defTabSz="959937">
              <a:defRPr/>
            </a:pPr>
            <a:r>
              <a:rPr kumimoji="1" lang="ja-JP" altLang="en-US" sz="1400" b="1" dirty="0">
                <a:solidFill>
                  <a:schemeClr val="tx1"/>
                </a:solidFill>
              </a:rPr>
              <a:t>▷</a:t>
            </a:r>
            <a:r>
              <a:rPr kumimoji="1" lang="ja-JP" altLang="en-US" sz="1400" b="1" u="sng" dirty="0">
                <a:solidFill>
                  <a:schemeClr val="tx1"/>
                </a:solidFill>
                <a:latin typeface="BIZ UDPゴシック" panose="020B0400000000000000" pitchFamily="50" charset="-128"/>
                <a:ea typeface="BIZ UDPゴシック" panose="020B0400000000000000" pitchFamily="50" charset="-128"/>
              </a:rPr>
              <a:t>万博における商用運航の実現</a:t>
            </a:r>
          </a:p>
          <a:p>
            <a:pPr marL="180975" lvl="0" indent="-180975" defTabSz="959937">
              <a:defRPr/>
            </a:pPr>
            <a:r>
              <a:rPr kumimoji="1" lang="ja-JP" altLang="en-US" sz="1200" dirty="0">
                <a:solidFill>
                  <a:schemeClr val="tx1"/>
                </a:solidFill>
                <a:latin typeface="BIZ UDPゴシック" panose="020B0400000000000000" pitchFamily="50" charset="-128"/>
                <a:ea typeface="BIZ UDPゴシック" panose="020B0400000000000000" pitchFamily="50" charset="-128"/>
              </a:rPr>
              <a:t>　　 ・ 「準備会議」の議論も踏まえた運航に係る基準の早期整備や運航事業者・ポート整備事業者への財政支援　</a:t>
            </a:r>
            <a:r>
              <a:rPr kumimoji="1" lang="ja-JP" altLang="en-US" sz="900" dirty="0">
                <a:solidFill>
                  <a:schemeClr val="tx1"/>
                </a:solidFill>
                <a:latin typeface="游ゴシック 本文"/>
              </a:rPr>
              <a:t>＜府・市・大商・協会＞</a:t>
            </a:r>
            <a:endParaRPr kumimoji="1" lang="ja-JP" altLang="en-US" sz="1200" dirty="0">
              <a:solidFill>
                <a:schemeClr val="tx1"/>
              </a:solidFill>
              <a:latin typeface="BIZ UDPゴシック" panose="020B0400000000000000" pitchFamily="50" charset="-128"/>
              <a:ea typeface="BIZ UDPゴシック" panose="020B0400000000000000" pitchFamily="50" charset="-128"/>
            </a:endParaRPr>
          </a:p>
          <a:p>
            <a:pPr marL="180975" lvl="0" indent="-180975" defTabSz="959937">
              <a:spcBef>
                <a:spcPts val="600"/>
              </a:spcBef>
              <a:defRPr/>
            </a:pPr>
            <a:endParaRPr kumimoji="1" lang="en-US" altLang="ja-JP" sz="900" dirty="0">
              <a:solidFill>
                <a:schemeClr val="tx1"/>
              </a:solidFill>
              <a:latin typeface="游ゴシック" panose="020B0400000000000000" pitchFamily="50" charset="-128"/>
            </a:endParaRPr>
          </a:p>
          <a:p>
            <a:pPr marL="180975" lvl="0" indent="-180975" defTabSz="959937">
              <a:defRPr/>
            </a:pPr>
            <a:r>
              <a:rPr kumimoji="1" lang="en-US" altLang="ja-JP" sz="1400" b="1" dirty="0">
                <a:solidFill>
                  <a:schemeClr val="accent1">
                    <a:lumMod val="75000"/>
                  </a:schemeClr>
                </a:solidFill>
              </a:rPr>
              <a:t>【</a:t>
            </a:r>
            <a:r>
              <a:rPr kumimoji="1" lang="ja-JP" altLang="en-US" sz="1400" b="1" dirty="0">
                <a:solidFill>
                  <a:schemeClr val="accent1">
                    <a:lumMod val="75000"/>
                  </a:schemeClr>
                </a:solidFill>
              </a:rPr>
              <a:t>万博を契機とした成長に向けて</a:t>
            </a:r>
            <a:r>
              <a:rPr kumimoji="1" lang="en-US" altLang="ja-JP" sz="1400" b="1" dirty="0">
                <a:solidFill>
                  <a:schemeClr val="accent1">
                    <a:lumMod val="75000"/>
                  </a:schemeClr>
                </a:solidFill>
              </a:rPr>
              <a:t>】</a:t>
            </a:r>
          </a:p>
          <a:p>
            <a:pPr marL="180975" lvl="0" indent="-180975" defTabSz="959937">
              <a:defRPr/>
            </a:pPr>
            <a:endParaRPr kumimoji="1" lang="en-US" altLang="ja-JP" sz="600" b="1" dirty="0">
              <a:solidFill>
                <a:schemeClr val="tx1"/>
              </a:solidFill>
            </a:endParaRPr>
          </a:p>
          <a:p>
            <a:pPr marL="180975" lvl="0" indent="-180975" defTabSz="959937">
              <a:defRPr/>
            </a:pPr>
            <a:r>
              <a:rPr kumimoji="1" lang="ja-JP" altLang="en-US" sz="1400" b="1" dirty="0">
                <a:solidFill>
                  <a:schemeClr val="tx1"/>
                </a:solidFill>
              </a:rPr>
              <a:t>▷</a:t>
            </a:r>
            <a:r>
              <a:rPr kumimoji="1" lang="ja-JP" altLang="en-US" sz="1400" b="1" u="sng" dirty="0">
                <a:solidFill>
                  <a:schemeClr val="tx1"/>
                </a:solidFill>
              </a:rPr>
              <a:t>万博で得たノウハウなどを定着・発展させ、更なる商用運航拡大に向けた支援 </a:t>
            </a:r>
            <a:endParaRPr kumimoji="1" lang="en-US" altLang="ja-JP" sz="1400" b="1" u="sng" dirty="0">
              <a:solidFill>
                <a:schemeClr val="tx1"/>
              </a:solidFill>
            </a:endParaRPr>
          </a:p>
          <a:p>
            <a:pPr marL="180975" lvl="0" indent="-180975" defTabSz="959937">
              <a:spcBef>
                <a:spcPts val="600"/>
              </a:spcBef>
              <a:defRPr/>
            </a:pPr>
            <a:r>
              <a:rPr kumimoji="1" lang="ja-JP" altLang="en-US" sz="1200" dirty="0">
                <a:solidFill>
                  <a:schemeClr val="tx1"/>
                </a:solidFill>
                <a:latin typeface="BIZ UDPゴシック" panose="020B0400000000000000" pitchFamily="50" charset="-128"/>
                <a:ea typeface="BIZ UDPゴシック" panose="020B0400000000000000" pitchFamily="50" charset="-128"/>
              </a:rPr>
              <a:t>     ・運航事業者やポート整備事業者の自立的な運航に必要な技術的・財政的支援　</a:t>
            </a:r>
            <a:r>
              <a:rPr kumimoji="1" lang="ja-JP" altLang="en-US" sz="900" dirty="0">
                <a:solidFill>
                  <a:schemeClr val="tx1"/>
                </a:solidFill>
                <a:latin typeface="游ゴシック" panose="020B0400000000000000" pitchFamily="50" charset="-128"/>
              </a:rPr>
              <a:t>＜府・市・大商・協会＞</a:t>
            </a:r>
          </a:p>
        </p:txBody>
      </p:sp>
      <p:sp>
        <p:nvSpPr>
          <p:cNvPr id="9" name="正方形/長方形 8"/>
          <p:cNvSpPr/>
          <p:nvPr/>
        </p:nvSpPr>
        <p:spPr>
          <a:xfrm>
            <a:off x="2653468" y="5899255"/>
            <a:ext cx="5038725" cy="369332"/>
          </a:xfrm>
          <a:prstGeom prst="rect">
            <a:avLst/>
          </a:prstGeom>
        </p:spPr>
        <p:txBody>
          <a:bodyPr>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srgbClr val="FF0000"/>
              </a:solidFill>
              <a:effectLst/>
              <a:uLnTx/>
              <a:uFillTx/>
              <a:latin typeface="BIZ UDPゴシック" panose="020B0400000000000000" pitchFamily="50" charset="-128"/>
              <a:ea typeface="BIZ UDPゴシック" panose="020B0400000000000000" pitchFamily="50" charset="-128"/>
              <a:cs typeface="+mn-cs"/>
            </a:endParaRPr>
          </a:p>
        </p:txBody>
      </p:sp>
      <p:sp>
        <p:nvSpPr>
          <p:cNvPr id="12" name="テキスト ボックス 11"/>
          <p:cNvSpPr txBox="1"/>
          <p:nvPr/>
        </p:nvSpPr>
        <p:spPr>
          <a:xfrm>
            <a:off x="179089" y="1541541"/>
            <a:ext cx="4378122" cy="338554"/>
          </a:xfrm>
          <a:prstGeom prst="rect">
            <a:avLst/>
          </a:prstGeom>
          <a:noFill/>
        </p:spPr>
        <p:txBody>
          <a:bodyPr wrap="none" rtlCol="0">
            <a:spAutoFit/>
          </a:bodyPr>
          <a:lstStyle/>
          <a:p>
            <a:pPr lvl="0">
              <a:defRPr/>
            </a:pPr>
            <a:r>
              <a:rPr kumimoji="1" lang="ja-JP" altLang="en-US" sz="16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国への提案・要望</a:t>
            </a:r>
            <a:r>
              <a:rPr kumimoji="1" lang="ja-JP" altLang="en-US" sz="12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　</a:t>
            </a:r>
            <a:r>
              <a:rPr kumimoji="1" lang="en-US" altLang="ja-JP" sz="11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a:t>
            </a:r>
            <a:r>
              <a:rPr kumimoji="1" lang="ja-JP" altLang="en-US" sz="11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要望先</a:t>
            </a:r>
            <a:r>
              <a:rPr kumimoji="1" lang="zh-TW" altLang="en-US" sz="1100" dirty="0">
                <a:solidFill>
                  <a:prstClr val="black"/>
                </a:solidFill>
                <a:latin typeface="メイリオ" panose="020B0604030504040204" pitchFamily="50" charset="-128"/>
                <a:ea typeface="メイリオ" panose="020B0604030504040204" pitchFamily="50" charset="-128"/>
              </a:rPr>
              <a:t>（経済産業省、国土交通省）</a:t>
            </a:r>
            <a:endParaRPr kumimoji="1" lang="ja-JP" altLang="en-US" sz="10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p:txBody>
      </p:sp>
      <p:sp>
        <p:nvSpPr>
          <p:cNvPr id="23" name="スライド番号プレースホルダー 7"/>
          <p:cNvSpPr>
            <a:spLocks noGrp="1"/>
          </p:cNvSpPr>
          <p:nvPr>
            <p:ph type="sldNum" sz="quarter" idx="12"/>
          </p:nvPr>
        </p:nvSpPr>
        <p:spPr>
          <a:xfrm flipH="1">
            <a:off x="9719089" y="6839953"/>
            <a:ext cx="361536" cy="359360"/>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A29C0C3-80A2-4EDA-8DD4-D638D41F3C0E}" type="slidenum">
              <a:rPr kumimoji="1" lang="ja-JP" altLang="en-US" sz="1260" b="0" i="0" u="none" strike="noStrike" kern="1200" cap="none" spc="0" normalizeH="0" baseline="0" noProof="0" smtClean="0">
                <a:ln>
                  <a:noFill/>
                </a:ln>
                <a:solidFill>
                  <a:prstClr val="black">
                    <a:tint val="75000"/>
                  </a:prstClr>
                </a:solidFill>
                <a:effectLst/>
                <a:uLnTx/>
                <a:uFillTx/>
                <a:latin typeface="Calibri" panose="020F0502020204030204"/>
                <a:ea typeface="游ゴシック" panose="020B0400000000000000"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16</a:t>
            </a:fld>
            <a:endParaRPr kumimoji="1" lang="ja-JP" altLang="en-US" sz="1260" b="0" i="0" u="none" strike="noStrike" kern="1200" cap="none" spc="0" normalizeH="0" baseline="0" noProof="0" dirty="0">
              <a:ln>
                <a:noFill/>
              </a:ln>
              <a:solidFill>
                <a:prstClr val="black">
                  <a:tint val="75000"/>
                </a:prstClr>
              </a:solidFill>
              <a:effectLst/>
              <a:uLnTx/>
              <a:uFillTx/>
              <a:latin typeface="Calibri" panose="020F0502020204030204"/>
              <a:ea typeface="游ゴシック" panose="020B0400000000000000" pitchFamily="50" charset="-128"/>
              <a:cs typeface="+mn-cs"/>
            </a:endParaRPr>
          </a:p>
        </p:txBody>
      </p:sp>
      <p:sp>
        <p:nvSpPr>
          <p:cNvPr id="22" name="正方形/長方形 21">
            <a:extLst>
              <a:ext uri="{FF2B5EF4-FFF2-40B4-BE49-F238E27FC236}">
                <a16:creationId xmlns:a16="http://schemas.microsoft.com/office/drawing/2014/main" id="{E08629A6-829B-4394-A30A-5CB52C1BBB36}"/>
              </a:ext>
            </a:extLst>
          </p:cNvPr>
          <p:cNvSpPr/>
          <p:nvPr/>
        </p:nvSpPr>
        <p:spPr>
          <a:xfrm>
            <a:off x="179857" y="88937"/>
            <a:ext cx="9720000" cy="324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defRPr/>
            </a:pPr>
            <a:r>
              <a:rPr kumimoji="1" lang="ja-JP" altLang="en-US" b="1" dirty="0">
                <a:solidFill>
                  <a:prstClr val="white"/>
                </a:solidFill>
                <a:latin typeface="BIZ UDPゴシック" panose="020B0400000000000000" pitchFamily="50" charset="-128"/>
                <a:ea typeface="BIZ UDPゴシック" panose="020B0400000000000000" pitchFamily="50" charset="-128"/>
              </a:rPr>
              <a:t>２（１）　空飛ぶクルマ　</a:t>
            </a:r>
            <a:endParaRPr kumimoji="1" lang="ja-JP" altLang="en-US" sz="1600" b="1" dirty="0">
              <a:solidFill>
                <a:prstClr val="white"/>
              </a:solidFill>
              <a:latin typeface="BIZ UDPゴシック" panose="020B0400000000000000" pitchFamily="50" charset="-128"/>
              <a:ea typeface="BIZ UDPゴシック" panose="020B0400000000000000" pitchFamily="50" charset="-128"/>
            </a:endParaRPr>
          </a:p>
        </p:txBody>
      </p:sp>
      <p:sp>
        <p:nvSpPr>
          <p:cNvPr id="25" name="テキスト ボックス 24">
            <a:extLst>
              <a:ext uri="{FF2B5EF4-FFF2-40B4-BE49-F238E27FC236}">
                <a16:creationId xmlns:a16="http://schemas.microsoft.com/office/drawing/2014/main" id="{B02F3C22-1443-46B7-A977-04475234F08A}"/>
              </a:ext>
            </a:extLst>
          </p:cNvPr>
          <p:cNvSpPr txBox="1"/>
          <p:nvPr/>
        </p:nvSpPr>
        <p:spPr>
          <a:xfrm>
            <a:off x="179089" y="513692"/>
            <a:ext cx="9540000" cy="954107"/>
          </a:xfrm>
          <a:prstGeom prst="rect">
            <a:avLst/>
          </a:prstGeom>
          <a:noFill/>
          <a:ln w="6350">
            <a:noFill/>
            <a:prstDash val="solid"/>
          </a:ln>
        </p:spPr>
        <p:txBody>
          <a:bodyPr wrap="square">
            <a:spAutoFit/>
          </a:bodyPr>
          <a:lstStyle/>
          <a:p>
            <a:pPr lvl="0">
              <a:defRPr/>
            </a:pPr>
            <a:r>
              <a:rPr lang="ja-JP" altLang="en-US" sz="1400" dirty="0">
                <a:latin typeface="BIZ UDPゴシック" panose="020B0400000000000000" pitchFamily="50" charset="-128"/>
                <a:ea typeface="BIZ UDPゴシック" panose="020B0400000000000000" pitchFamily="50" charset="-128"/>
              </a:rPr>
              <a:t>　大阪・関西万博を、多様なプレイヤーによるイノベーションを誘発し、社会実装していく「未来社会の実験場」とするため、</a:t>
            </a:r>
          </a:p>
          <a:p>
            <a:pPr lvl="0">
              <a:defRPr/>
            </a:pPr>
            <a:r>
              <a:rPr lang="ja-JP" altLang="en-US" sz="1400" dirty="0">
                <a:latin typeface="BIZ UDPゴシック" panose="020B0400000000000000" pitchFamily="50" charset="-128"/>
                <a:ea typeface="BIZ UDPゴシック" panose="020B0400000000000000" pitchFamily="50" charset="-128"/>
              </a:rPr>
              <a:t>多様なチャレンジを会場内外で生み出す仕掛けづくりを進めていく。そのシンボルとして、万博会場の立地特性を最大限に活かした「空飛ぶクルマ」の商用運航を実現し、大阪・関西をはじめ我が国が、次世代モビリティの分野で世界をリードすることをめざす。</a:t>
            </a:r>
          </a:p>
        </p:txBody>
      </p:sp>
      <p:sp>
        <p:nvSpPr>
          <p:cNvPr id="26" name="テキスト ボックス 25"/>
          <p:cNvSpPr txBox="1"/>
          <p:nvPr/>
        </p:nvSpPr>
        <p:spPr>
          <a:xfrm>
            <a:off x="179089" y="4732560"/>
            <a:ext cx="2236510" cy="338554"/>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600" b="1" i="0" u="none" strike="noStrike" kern="1200" cap="none" spc="0" normalizeH="0" baseline="0" noProof="0" dirty="0">
                <a:ln>
                  <a:noFill/>
                </a:ln>
                <a:effectLst/>
                <a:uLnTx/>
                <a:uFillTx/>
                <a:latin typeface="メイリオ" panose="020B0604030504040204" pitchFamily="50" charset="-128"/>
                <a:ea typeface="メイリオ" panose="020B0604030504040204" pitchFamily="50" charset="-128"/>
                <a:cs typeface="+mn-cs"/>
              </a:rPr>
              <a:t>国との協議の進捗状況</a:t>
            </a:r>
          </a:p>
        </p:txBody>
      </p:sp>
      <p:graphicFrame>
        <p:nvGraphicFramePr>
          <p:cNvPr id="15" name="表 14"/>
          <p:cNvGraphicFramePr>
            <a:graphicFrameLocks noGrp="1"/>
          </p:cNvGraphicFramePr>
          <p:nvPr>
            <p:extLst>
              <p:ext uri="{D42A27DB-BD31-4B8C-83A1-F6EECF244321}">
                <p14:modId xmlns:p14="http://schemas.microsoft.com/office/powerpoint/2010/main" val="3493276765"/>
              </p:ext>
            </p:extLst>
          </p:nvPr>
        </p:nvGraphicFramePr>
        <p:xfrm>
          <a:off x="179089" y="5087028"/>
          <a:ext cx="9288000" cy="1923371"/>
        </p:xfrm>
        <a:graphic>
          <a:graphicData uri="http://schemas.openxmlformats.org/drawingml/2006/table">
            <a:tbl>
              <a:tblPr bandRow="1">
                <a:tableStyleId>{5940675A-B579-460E-94D1-54222C63F5DA}</a:tableStyleId>
              </a:tblPr>
              <a:tblGrid>
                <a:gridCol w="2700000">
                  <a:extLst>
                    <a:ext uri="{9D8B030D-6E8A-4147-A177-3AD203B41FA5}">
                      <a16:colId xmlns:a16="http://schemas.microsoft.com/office/drawing/2014/main" val="525926817"/>
                    </a:ext>
                  </a:extLst>
                </a:gridCol>
                <a:gridCol w="6588000">
                  <a:extLst>
                    <a:ext uri="{9D8B030D-6E8A-4147-A177-3AD203B41FA5}">
                      <a16:colId xmlns:a16="http://schemas.microsoft.com/office/drawing/2014/main" val="1556401701"/>
                    </a:ext>
                  </a:extLst>
                </a:gridCol>
              </a:tblGrid>
              <a:tr h="515483">
                <a:tc>
                  <a:txBody>
                    <a:bodyPr/>
                    <a:lstStyle/>
                    <a:p>
                      <a:pPr marL="0" marR="0" lvl="0" indent="0" algn="l" defTabSz="959937" rtl="0" eaLnBrk="1" fontAlgn="auto" latinLnBrk="0" hangingPunct="1">
                        <a:lnSpc>
                          <a:spcPct val="100000"/>
                        </a:lnSpc>
                        <a:spcBef>
                          <a:spcPts val="0"/>
                        </a:spcBef>
                        <a:spcAft>
                          <a:spcPts val="0"/>
                        </a:spcAft>
                        <a:buClrTx/>
                        <a:buSzTx/>
                        <a:buFontTx/>
                        <a:buNone/>
                        <a:tabLst/>
                        <a:defRPr/>
                      </a:pPr>
                      <a:r>
                        <a:rPr lang="ja-JP" altLang="en-US" sz="1200" b="1" u="none" dirty="0">
                          <a:solidFill>
                            <a:schemeClr val="tx1"/>
                          </a:solidFill>
                          <a:latin typeface="+mn-ea"/>
                        </a:rPr>
                        <a:t>国「アクションプラン</a:t>
                      </a:r>
                      <a:r>
                        <a:rPr lang="en-US" altLang="ja-JP" sz="1200" b="1" u="none" dirty="0">
                          <a:solidFill>
                            <a:schemeClr val="tx1"/>
                          </a:solidFill>
                          <a:latin typeface="+mn-ea"/>
                        </a:rPr>
                        <a:t>Ver.4</a:t>
                      </a:r>
                      <a:r>
                        <a:rPr lang="ja-JP" altLang="en-US" sz="1200" b="1" u="none" dirty="0">
                          <a:solidFill>
                            <a:schemeClr val="tx1"/>
                          </a:solidFill>
                          <a:latin typeface="+mn-ea"/>
                        </a:rPr>
                        <a:t>」の</a:t>
                      </a:r>
                      <a:endParaRPr lang="en-US" altLang="ja-JP" sz="1200" b="1" u="none" dirty="0">
                        <a:solidFill>
                          <a:schemeClr val="tx1"/>
                        </a:solidFill>
                        <a:latin typeface="+mn-ea"/>
                      </a:endParaRPr>
                    </a:p>
                    <a:p>
                      <a:pPr marL="0" marR="0" lvl="0" indent="0" algn="l" defTabSz="959937" rtl="0" eaLnBrk="1" fontAlgn="auto" latinLnBrk="0" hangingPunct="1">
                        <a:lnSpc>
                          <a:spcPct val="100000"/>
                        </a:lnSpc>
                        <a:spcBef>
                          <a:spcPts val="0"/>
                        </a:spcBef>
                        <a:spcAft>
                          <a:spcPts val="0"/>
                        </a:spcAft>
                        <a:buClrTx/>
                        <a:buSzTx/>
                        <a:buFontTx/>
                        <a:buNone/>
                        <a:tabLst/>
                        <a:defRPr/>
                      </a:pPr>
                      <a:r>
                        <a:rPr lang="ja-JP" altLang="en-US" sz="1200" b="1" u="none" dirty="0">
                          <a:solidFill>
                            <a:schemeClr val="tx1"/>
                          </a:solidFill>
                          <a:latin typeface="+mn-ea"/>
                        </a:rPr>
                        <a:t>記載内容</a:t>
                      </a:r>
                      <a:endParaRPr kumimoji="1" lang="ja-JP" altLang="en-US" sz="1200" u="none" dirty="0">
                        <a:solidFill>
                          <a:schemeClr val="tx1"/>
                        </a:solidFill>
                        <a:latin typeface="BIZ UDPゴシック" panose="020B0400000000000000" pitchFamily="50" charset="-128"/>
                        <a:ea typeface="BIZ UDPゴシック" panose="020B0400000000000000" pitchFamily="50" charset="-128"/>
                      </a:endParaRPr>
                    </a:p>
                  </a:txBody>
                  <a:tcPr marL="100806" marR="100806" marT="50403" marB="50403">
                    <a:lnL w="12700" cap="flat" cmpd="sng" algn="ctr">
                      <a:solidFill>
                        <a:schemeClr val="accent1"/>
                      </a:solidFill>
                      <a:prstDash val="sysDot"/>
                      <a:round/>
                      <a:headEnd type="none" w="med" len="med"/>
                      <a:tailEnd type="none" w="med" len="med"/>
                    </a:lnL>
                    <a:lnR w="12700" cap="flat" cmpd="sng" algn="ctr">
                      <a:solidFill>
                        <a:schemeClr val="accent1"/>
                      </a:solidFill>
                      <a:prstDash val="sysDot"/>
                      <a:round/>
                      <a:headEnd type="none" w="med" len="med"/>
                      <a:tailEnd type="none" w="med" len="med"/>
                    </a:lnR>
                    <a:lnT w="12700" cap="flat" cmpd="sng" algn="ctr">
                      <a:solidFill>
                        <a:schemeClr val="accent1"/>
                      </a:solidFill>
                      <a:prstDash val="sysDot"/>
                      <a:round/>
                      <a:headEnd type="none" w="med" len="med"/>
                      <a:tailEnd type="none" w="med" len="med"/>
                    </a:lnT>
                    <a:lnB w="12700" cap="flat" cmpd="sng" algn="ctr">
                      <a:solidFill>
                        <a:schemeClr val="accent1"/>
                      </a:solidFill>
                      <a:prstDash val="sysDot"/>
                      <a:round/>
                      <a:headEnd type="none" w="med" len="med"/>
                      <a:tailEnd type="none" w="med" len="med"/>
                    </a:lnB>
                    <a:lnTlToBr w="12700" cmpd="sng">
                      <a:noFill/>
                      <a:prstDash val="solid"/>
                    </a:lnTlToBr>
                    <a:lnBlToTr w="12700" cmpd="sng">
                      <a:noFill/>
                      <a:prstDash val="solid"/>
                    </a:lnBlToTr>
                  </a:tcPr>
                </a:tc>
                <a:tc>
                  <a:txBody>
                    <a:bodyPr/>
                    <a:lstStyle/>
                    <a:p>
                      <a:pPr marL="171450" indent="-171450">
                        <a:buFont typeface="Wingdings" panose="05000000000000000000" pitchFamily="2" charset="2"/>
                        <a:buChar char="l"/>
                      </a:pPr>
                      <a:r>
                        <a:rPr kumimoji="1" lang="ja-JP" altLang="en-US" sz="1100" u="none" dirty="0">
                          <a:solidFill>
                            <a:schemeClr val="tx1"/>
                          </a:solidFill>
                          <a:latin typeface="+mn-ea"/>
                        </a:rPr>
                        <a:t>大阪・関西万博における空飛ぶクルマの実現</a:t>
                      </a:r>
                      <a:endParaRPr kumimoji="1" lang="en-US" altLang="ja-JP" sz="1100" u="none" dirty="0">
                        <a:solidFill>
                          <a:schemeClr val="tx1"/>
                        </a:solidFill>
                        <a:latin typeface="+mn-ea"/>
                      </a:endParaRPr>
                    </a:p>
                  </a:txBody>
                  <a:tcPr marL="100806" marR="100806" marT="50403" marB="50403">
                    <a:lnL w="12700" cap="flat" cmpd="sng" algn="ctr">
                      <a:solidFill>
                        <a:schemeClr val="accent1"/>
                      </a:solidFill>
                      <a:prstDash val="sysDot"/>
                      <a:round/>
                      <a:headEnd type="none" w="med" len="med"/>
                      <a:tailEnd type="none" w="med" len="med"/>
                    </a:lnL>
                    <a:lnR w="12700" cap="flat" cmpd="sng" algn="ctr">
                      <a:solidFill>
                        <a:schemeClr val="accent1"/>
                      </a:solidFill>
                      <a:prstDash val="sysDot"/>
                      <a:round/>
                      <a:headEnd type="none" w="med" len="med"/>
                      <a:tailEnd type="none" w="med" len="med"/>
                    </a:lnR>
                    <a:lnT w="12700" cap="flat" cmpd="sng" algn="ctr">
                      <a:solidFill>
                        <a:schemeClr val="accent1"/>
                      </a:solidFill>
                      <a:prstDash val="sysDot"/>
                      <a:round/>
                      <a:headEnd type="none" w="med" len="med"/>
                      <a:tailEnd type="none" w="med" len="med"/>
                    </a:lnT>
                    <a:lnB w="12700" cap="flat" cmpd="sng" algn="ctr">
                      <a:solidFill>
                        <a:schemeClr val="accent1"/>
                      </a:solidFill>
                      <a:prstDash val="sysDot"/>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508488957"/>
                  </a:ext>
                </a:extLst>
              </a:tr>
              <a:tr h="1407888">
                <a:tc>
                  <a:txBody>
                    <a:bodyPr/>
                    <a:lstStyle/>
                    <a:p>
                      <a:pPr marL="0" marR="0" lvl="0" indent="0" algn="l" defTabSz="959937" rtl="0" eaLnBrk="1" fontAlgn="auto"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noProof="0" dirty="0">
                          <a:ln>
                            <a:noFill/>
                          </a:ln>
                          <a:solidFill>
                            <a:schemeClr val="tx1"/>
                          </a:solidFill>
                          <a:effectLst/>
                          <a:uLnTx/>
                          <a:uFillTx/>
                          <a:latin typeface="游ゴシック" panose="020B0400000000000000" pitchFamily="50" charset="-128"/>
                          <a:ea typeface="+mn-ea"/>
                          <a:cs typeface="+mn-cs"/>
                        </a:rPr>
                        <a:t>国との協議の進捗状況</a:t>
                      </a:r>
                      <a:endParaRPr kumimoji="1" lang="en-US" altLang="ja-JP" sz="1200" b="1" i="0" u="none" strike="noStrike" kern="1200" cap="none" spc="0" normalizeH="0" baseline="0" noProof="0" dirty="0">
                        <a:ln>
                          <a:noFill/>
                        </a:ln>
                        <a:solidFill>
                          <a:schemeClr val="tx1"/>
                        </a:solidFill>
                        <a:effectLst/>
                        <a:uLnTx/>
                        <a:uFillTx/>
                        <a:latin typeface="游ゴシック" panose="020B0400000000000000" pitchFamily="50" charset="-128"/>
                        <a:ea typeface="+mn-ea"/>
                        <a:cs typeface="+mn-cs"/>
                      </a:endParaRPr>
                    </a:p>
                    <a:p>
                      <a:pPr marL="0" marR="0" lvl="0" indent="0" algn="l" defTabSz="959937" rtl="0" eaLnBrk="1" fontAlgn="auto"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noProof="0" dirty="0">
                          <a:ln>
                            <a:noFill/>
                          </a:ln>
                          <a:solidFill>
                            <a:schemeClr val="tx1"/>
                          </a:solidFill>
                          <a:effectLst/>
                          <a:uLnTx/>
                          <a:uFillTx/>
                          <a:latin typeface="游ゴシック" panose="020B0400000000000000" pitchFamily="50" charset="-128"/>
                          <a:ea typeface="+mn-ea"/>
                          <a:cs typeface="+mn-cs"/>
                        </a:rPr>
                        <a:t>（取組みの成果）</a:t>
                      </a:r>
                      <a:endParaRPr kumimoji="1" lang="ja-JP" altLang="en-US" sz="1200" b="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endParaRPr>
                    </a:p>
                  </a:txBody>
                  <a:tcPr marL="100806" marR="100806" marT="50403" marB="50403" anchor="ctr">
                    <a:lnL w="12700" cap="flat" cmpd="sng" algn="ctr">
                      <a:solidFill>
                        <a:schemeClr val="accent1"/>
                      </a:solidFill>
                      <a:prstDash val="sysDot"/>
                      <a:round/>
                      <a:headEnd type="none" w="med" len="med"/>
                      <a:tailEnd type="none" w="med" len="med"/>
                    </a:lnL>
                    <a:lnR w="12700" cap="flat" cmpd="sng" algn="ctr">
                      <a:solidFill>
                        <a:schemeClr val="accent1"/>
                      </a:solidFill>
                      <a:prstDash val="sysDot"/>
                      <a:round/>
                      <a:headEnd type="none" w="med" len="med"/>
                      <a:tailEnd type="none" w="med" len="med"/>
                    </a:lnR>
                    <a:lnT w="12700" cap="flat" cmpd="sng" algn="ctr">
                      <a:solidFill>
                        <a:schemeClr val="accent1"/>
                      </a:solidFill>
                      <a:prstDash val="sysDot"/>
                      <a:round/>
                      <a:headEnd type="none" w="med" len="med"/>
                      <a:tailEnd type="none" w="med" len="med"/>
                    </a:lnT>
                    <a:lnB w="12700" cap="flat" cmpd="sng" algn="ctr">
                      <a:solidFill>
                        <a:schemeClr val="accent1"/>
                      </a:solidFill>
                      <a:prstDash val="sysDot"/>
                      <a:round/>
                      <a:headEnd type="none" w="med" len="med"/>
                      <a:tailEnd type="none" w="med" len="med"/>
                    </a:lnB>
                    <a:lnTlToBr w="12700" cmpd="sng">
                      <a:noFill/>
                      <a:prstDash val="solid"/>
                    </a:lnTlToBr>
                    <a:lnBlToTr w="12700" cmpd="sng">
                      <a:noFill/>
                      <a:prstDash val="solid"/>
                    </a:lnBlToTr>
                  </a:tcPr>
                </a:tc>
                <a:tc>
                  <a:txBody>
                    <a:bodyPr/>
                    <a:lstStyle/>
                    <a:p>
                      <a:pPr marL="171450" marR="0" lvl="0" indent="-171450" algn="l" defTabSz="959937" rtl="0" eaLnBrk="1" fontAlgn="auto" latinLnBrk="0" hangingPunct="1">
                        <a:lnSpc>
                          <a:spcPct val="100000"/>
                        </a:lnSpc>
                        <a:spcBef>
                          <a:spcPts val="0"/>
                        </a:spcBef>
                        <a:spcAft>
                          <a:spcPts val="0"/>
                        </a:spcAft>
                        <a:buClrTx/>
                        <a:buSzTx/>
                        <a:buFont typeface="Wingdings" panose="05000000000000000000" pitchFamily="2" charset="2"/>
                        <a:buChar char="l"/>
                        <a:tabLst/>
                        <a:defRPr/>
                      </a:pPr>
                      <a:r>
                        <a:rPr kumimoji="1" lang="ja-JP" altLang="en-US" sz="1100" b="0" i="0" u="none" strike="noStrike" kern="1200" cap="none" spc="0" normalizeH="0" baseline="0" noProof="0" dirty="0">
                          <a:ln>
                            <a:noFill/>
                          </a:ln>
                          <a:solidFill>
                            <a:schemeClr val="tx1"/>
                          </a:solidFill>
                          <a:effectLst/>
                          <a:uLnTx/>
                          <a:uFillTx/>
                          <a:latin typeface="游ゴシック" panose="020B0400000000000000" pitchFamily="50" charset="-128"/>
                          <a:ea typeface="+mn-ea"/>
                          <a:cs typeface="+mn-cs"/>
                        </a:rPr>
                        <a:t>関係省庁、府市、事業者、協会からなる「大阪・関西万博空飛ぶクルマ準備会議」を設置（</a:t>
                      </a:r>
                      <a:r>
                        <a:rPr kumimoji="1" lang="en-US" altLang="ja-JP" sz="1100" b="0" i="0" u="none" strike="noStrike" kern="1200" cap="none" spc="0" normalizeH="0" baseline="0" noProof="0" dirty="0">
                          <a:ln>
                            <a:noFill/>
                          </a:ln>
                          <a:solidFill>
                            <a:schemeClr val="tx1"/>
                          </a:solidFill>
                          <a:effectLst/>
                          <a:uLnTx/>
                          <a:uFillTx/>
                          <a:latin typeface="游ゴシック" panose="020B0400000000000000" pitchFamily="50" charset="-128"/>
                          <a:ea typeface="+mn-ea"/>
                          <a:cs typeface="+mn-cs"/>
                        </a:rPr>
                        <a:t>2023</a:t>
                      </a:r>
                      <a:r>
                        <a:rPr kumimoji="1" lang="ja-JP" altLang="en-US" sz="1100" b="0" i="0" u="none" strike="noStrike" kern="1200" cap="none" spc="0" normalizeH="0" baseline="0" noProof="0" dirty="0">
                          <a:ln>
                            <a:noFill/>
                          </a:ln>
                          <a:solidFill>
                            <a:schemeClr val="tx1"/>
                          </a:solidFill>
                          <a:effectLst/>
                          <a:uLnTx/>
                          <a:uFillTx/>
                          <a:latin typeface="游ゴシック" panose="020B0400000000000000" pitchFamily="50" charset="-128"/>
                          <a:ea typeface="+mn-ea"/>
                          <a:cs typeface="+mn-cs"/>
                        </a:rPr>
                        <a:t>年</a:t>
                      </a:r>
                      <a:r>
                        <a:rPr kumimoji="1" lang="en-US" altLang="ja-JP" sz="1100" b="0" i="0" u="none" strike="noStrike" kern="1200" cap="none" spc="0" normalizeH="0" baseline="0" noProof="0" dirty="0">
                          <a:ln>
                            <a:noFill/>
                          </a:ln>
                          <a:solidFill>
                            <a:schemeClr val="tx1"/>
                          </a:solidFill>
                          <a:effectLst/>
                          <a:uLnTx/>
                          <a:uFillTx/>
                          <a:latin typeface="游ゴシック" panose="020B0400000000000000" pitchFamily="50" charset="-128"/>
                          <a:ea typeface="+mn-ea"/>
                          <a:cs typeface="+mn-cs"/>
                        </a:rPr>
                        <a:t>2</a:t>
                      </a:r>
                      <a:r>
                        <a:rPr kumimoji="1" lang="ja-JP" altLang="en-US" sz="1100" b="0" i="0" u="none" strike="noStrike" kern="1200" cap="none" spc="0" normalizeH="0" baseline="0" noProof="0" dirty="0">
                          <a:ln>
                            <a:noFill/>
                          </a:ln>
                          <a:solidFill>
                            <a:schemeClr val="tx1"/>
                          </a:solidFill>
                          <a:effectLst/>
                          <a:uLnTx/>
                          <a:uFillTx/>
                          <a:latin typeface="游ゴシック" panose="020B0400000000000000" pitchFamily="50" charset="-128"/>
                          <a:ea typeface="+mn-ea"/>
                          <a:cs typeface="+mn-cs"/>
                        </a:rPr>
                        <a:t>月）</a:t>
                      </a:r>
                      <a:endParaRPr kumimoji="1" lang="en-US" altLang="ja-JP" sz="1100" b="0" i="0" u="none" strike="noStrike" kern="1200" cap="none" spc="0" normalizeH="0" baseline="0" noProof="0" dirty="0">
                        <a:ln>
                          <a:noFill/>
                        </a:ln>
                        <a:solidFill>
                          <a:schemeClr val="tx1"/>
                        </a:solidFill>
                        <a:effectLst/>
                        <a:uLnTx/>
                        <a:uFillTx/>
                        <a:latin typeface="游ゴシック" panose="020B0400000000000000" pitchFamily="50" charset="-128"/>
                        <a:ea typeface="+mn-ea"/>
                        <a:cs typeface="+mn-cs"/>
                      </a:endParaRPr>
                    </a:p>
                    <a:p>
                      <a:pPr marL="171450" marR="0" lvl="0" indent="-171450" algn="l" defTabSz="959937" rtl="0" eaLnBrk="1" fontAlgn="auto" latinLnBrk="0" hangingPunct="1">
                        <a:lnSpc>
                          <a:spcPct val="100000"/>
                        </a:lnSpc>
                        <a:spcBef>
                          <a:spcPts val="0"/>
                        </a:spcBef>
                        <a:spcAft>
                          <a:spcPts val="0"/>
                        </a:spcAft>
                        <a:buClrTx/>
                        <a:buSzTx/>
                        <a:buFont typeface="Wingdings" panose="05000000000000000000" pitchFamily="2" charset="2"/>
                        <a:buChar char="l"/>
                        <a:tabLst/>
                        <a:defRPr/>
                      </a:pPr>
                      <a:r>
                        <a:rPr kumimoji="1" lang="ja-JP" altLang="en-US" sz="1100" b="0" i="0" u="none" strike="noStrike" kern="1200" cap="none" spc="0" normalizeH="0" baseline="0" noProof="0" dirty="0">
                          <a:ln>
                            <a:noFill/>
                          </a:ln>
                          <a:solidFill>
                            <a:schemeClr val="tx1"/>
                          </a:solidFill>
                          <a:effectLst/>
                          <a:uLnTx/>
                          <a:uFillTx/>
                          <a:latin typeface="游ゴシック" panose="020B0400000000000000" pitchFamily="50" charset="-128"/>
                          <a:ea typeface="+mn-ea"/>
                          <a:cs typeface="+mn-cs"/>
                        </a:rPr>
                        <a:t>「大阪・関西万博　空飛ぶクルマ　準備会議」において、具体的な運航の絵姿</a:t>
                      </a:r>
                      <a:r>
                        <a:rPr kumimoji="1" lang="en-US" altLang="ja-JP" sz="1100" b="0" i="0" u="none" strike="noStrike" kern="1200" cap="none" spc="0" normalizeH="0" baseline="0" noProof="0" dirty="0">
                          <a:ln>
                            <a:noFill/>
                          </a:ln>
                          <a:solidFill>
                            <a:schemeClr val="tx1"/>
                          </a:solidFill>
                          <a:effectLst/>
                          <a:uLnTx/>
                          <a:uFillTx/>
                          <a:latin typeface="游ゴシック" panose="020B0400000000000000" pitchFamily="50" charset="-128"/>
                          <a:ea typeface="+mn-ea"/>
                          <a:cs typeface="+mn-cs"/>
                        </a:rPr>
                        <a:t>(</a:t>
                      </a:r>
                      <a:r>
                        <a:rPr kumimoji="1" lang="ja-JP" altLang="en-US" sz="1100" b="0" i="0" u="none" strike="noStrike" kern="1200" cap="none" spc="0" normalizeH="0" baseline="0" noProof="0" dirty="0">
                          <a:ln>
                            <a:noFill/>
                          </a:ln>
                          <a:solidFill>
                            <a:schemeClr val="tx1"/>
                          </a:solidFill>
                          <a:effectLst/>
                          <a:uLnTx/>
                          <a:uFillTx/>
                          <a:latin typeface="游ゴシック" panose="020B0400000000000000" pitchFamily="50" charset="-128"/>
                          <a:ea typeface="+mn-ea"/>
                          <a:cs typeface="+mn-cs"/>
                        </a:rPr>
                        <a:t>会場外離着陸場</a:t>
                      </a:r>
                      <a:r>
                        <a:rPr kumimoji="1" lang="en-US" altLang="ja-JP" sz="1100" b="0" i="0" u="none" strike="noStrike" kern="1200" cap="none" spc="0" normalizeH="0" baseline="0" noProof="0" dirty="0">
                          <a:ln>
                            <a:noFill/>
                          </a:ln>
                          <a:solidFill>
                            <a:schemeClr val="tx1"/>
                          </a:solidFill>
                          <a:effectLst/>
                          <a:uLnTx/>
                          <a:uFillTx/>
                          <a:latin typeface="游ゴシック" panose="020B0400000000000000" pitchFamily="50" charset="-128"/>
                          <a:ea typeface="+mn-ea"/>
                          <a:cs typeface="+mn-cs"/>
                        </a:rPr>
                        <a:t>(</a:t>
                      </a:r>
                      <a:r>
                        <a:rPr kumimoji="1" lang="ja-JP" altLang="en-US" sz="1100" b="0" i="0" u="none" strike="noStrike" kern="1200" cap="none" spc="0" normalizeH="0" baseline="0" noProof="0" dirty="0">
                          <a:ln>
                            <a:noFill/>
                          </a:ln>
                          <a:solidFill>
                            <a:schemeClr val="tx1"/>
                          </a:solidFill>
                          <a:effectLst/>
                          <a:uLnTx/>
                          <a:uFillTx/>
                          <a:latin typeface="游ゴシック" panose="020B0400000000000000" pitchFamily="50" charset="-128"/>
                          <a:ea typeface="+mn-ea"/>
                          <a:cs typeface="+mn-cs"/>
                        </a:rPr>
                        <a:t>ポート</a:t>
                      </a:r>
                      <a:r>
                        <a:rPr kumimoji="1" lang="en-US" altLang="ja-JP" sz="1100" b="0" i="0" u="none" strike="noStrike" kern="1200" cap="none" spc="0" normalizeH="0" baseline="0" noProof="0" dirty="0">
                          <a:ln>
                            <a:noFill/>
                          </a:ln>
                          <a:solidFill>
                            <a:schemeClr val="tx1"/>
                          </a:solidFill>
                          <a:effectLst/>
                          <a:uLnTx/>
                          <a:uFillTx/>
                          <a:latin typeface="游ゴシック" panose="020B0400000000000000" pitchFamily="50" charset="-128"/>
                          <a:ea typeface="+mn-ea"/>
                          <a:cs typeface="+mn-cs"/>
                        </a:rPr>
                        <a:t>)</a:t>
                      </a:r>
                      <a:r>
                        <a:rPr kumimoji="1" lang="ja-JP" altLang="en-US" sz="1100" b="0" i="0" u="none" strike="noStrike" kern="1200" cap="none" spc="0" normalizeH="0" baseline="0" noProof="0" dirty="0">
                          <a:ln>
                            <a:noFill/>
                          </a:ln>
                          <a:solidFill>
                            <a:schemeClr val="tx1"/>
                          </a:solidFill>
                          <a:effectLst/>
                          <a:uLnTx/>
                          <a:uFillTx/>
                          <a:latin typeface="游ゴシック" panose="020B0400000000000000" pitchFamily="50" charset="-128"/>
                          <a:ea typeface="+mn-ea"/>
                          <a:cs typeface="+mn-cs"/>
                        </a:rPr>
                        <a:t>、運航ルートなど</a:t>
                      </a:r>
                      <a:r>
                        <a:rPr kumimoji="1" lang="en-US" altLang="ja-JP" sz="1100" b="0" i="0" u="none" strike="noStrike" kern="1200" cap="none" spc="0" normalizeH="0" baseline="0" noProof="0" dirty="0">
                          <a:ln>
                            <a:noFill/>
                          </a:ln>
                          <a:solidFill>
                            <a:schemeClr val="tx1"/>
                          </a:solidFill>
                          <a:effectLst/>
                          <a:uLnTx/>
                          <a:uFillTx/>
                          <a:latin typeface="游ゴシック" panose="020B0400000000000000" pitchFamily="50" charset="-128"/>
                          <a:ea typeface="+mn-ea"/>
                          <a:cs typeface="+mn-cs"/>
                        </a:rPr>
                        <a:t>)</a:t>
                      </a:r>
                      <a:r>
                        <a:rPr kumimoji="1" lang="ja-JP" altLang="en-US" sz="1100" b="0" i="0" u="none" strike="noStrike" kern="1200" cap="none" spc="0" normalizeH="0" baseline="0" noProof="0" dirty="0">
                          <a:ln>
                            <a:noFill/>
                          </a:ln>
                          <a:solidFill>
                            <a:schemeClr val="tx1"/>
                          </a:solidFill>
                          <a:effectLst/>
                          <a:uLnTx/>
                          <a:uFillTx/>
                          <a:latin typeface="游ゴシック" panose="020B0400000000000000" pitchFamily="50" charset="-128"/>
                          <a:ea typeface="+mn-ea"/>
                          <a:cs typeface="+mn-cs"/>
                        </a:rPr>
                        <a:t>や今後のスケジュール並びに事業者への支援策などを協議中</a:t>
                      </a:r>
                      <a:endParaRPr kumimoji="1" lang="en-US" altLang="ja-JP" sz="1100" b="0" i="0" u="none" strike="sngStrike" kern="1200" cap="none" spc="0" normalizeH="0" baseline="0" dirty="0">
                        <a:ln>
                          <a:noFill/>
                        </a:ln>
                        <a:solidFill>
                          <a:schemeClr val="tx1"/>
                        </a:solidFill>
                        <a:effectLst/>
                        <a:uLnTx/>
                        <a:uFillTx/>
                        <a:latin typeface="+mn-ea"/>
                        <a:ea typeface="+mn-ea"/>
                        <a:cs typeface="+mn-cs"/>
                      </a:endParaRPr>
                    </a:p>
                    <a:p>
                      <a:pPr marL="0" marR="0" lvl="0" indent="0" algn="l" defTabSz="959937" rtl="0" eaLnBrk="1" fontAlgn="auto" latinLnBrk="0" hangingPunct="1">
                        <a:lnSpc>
                          <a:spcPct val="100000"/>
                        </a:lnSpc>
                        <a:spcBef>
                          <a:spcPts val="0"/>
                        </a:spcBef>
                        <a:spcAft>
                          <a:spcPts val="0"/>
                        </a:spcAft>
                        <a:buClrTx/>
                        <a:buSzTx/>
                        <a:buFont typeface="Wingdings" panose="05000000000000000000" pitchFamily="2" charset="2"/>
                        <a:buNone/>
                        <a:tabLst/>
                        <a:defRPr/>
                      </a:pPr>
                      <a:r>
                        <a:rPr kumimoji="1" lang="ja-JP" altLang="en-US" sz="1100" b="0" i="0" u="none" strike="noStrike" kern="1200" cap="none" spc="0" normalizeH="0" baseline="0" noProof="0" dirty="0">
                          <a:ln>
                            <a:noFill/>
                          </a:ln>
                          <a:solidFill>
                            <a:schemeClr val="tx1"/>
                          </a:solidFill>
                          <a:effectLst/>
                          <a:uLnTx/>
                          <a:uFillTx/>
                          <a:latin typeface="游ゴシック" panose="020B0400000000000000" pitchFamily="50" charset="-128"/>
                          <a:ea typeface="+mn-ea"/>
                          <a:cs typeface="+mn-cs"/>
                        </a:rPr>
                        <a:t>　　・</a:t>
                      </a:r>
                      <a:r>
                        <a:rPr kumimoji="1" lang="en-US" altLang="ja-JP" sz="1100" b="0" i="0" u="none" strike="noStrike" kern="1200" cap="none" spc="0" normalizeH="0" baseline="0" noProof="0" dirty="0">
                          <a:ln>
                            <a:noFill/>
                          </a:ln>
                          <a:solidFill>
                            <a:schemeClr val="tx1"/>
                          </a:solidFill>
                          <a:effectLst/>
                          <a:uLnTx/>
                          <a:uFillTx/>
                          <a:latin typeface="游ゴシック" panose="020B0400000000000000" pitchFamily="50" charset="-128"/>
                          <a:ea typeface="+mn-ea"/>
                          <a:cs typeface="+mn-cs"/>
                        </a:rPr>
                        <a:t>2023</a:t>
                      </a:r>
                      <a:r>
                        <a:rPr kumimoji="1" lang="ja-JP" altLang="en-US" sz="1100" b="0" i="0" u="none" strike="noStrike" kern="1200" cap="none" spc="0" normalizeH="0" baseline="0" noProof="0" dirty="0">
                          <a:ln>
                            <a:noFill/>
                          </a:ln>
                          <a:solidFill>
                            <a:schemeClr val="tx1"/>
                          </a:solidFill>
                          <a:effectLst/>
                          <a:uLnTx/>
                          <a:uFillTx/>
                          <a:latin typeface="游ゴシック" panose="020B0400000000000000" pitchFamily="50" charset="-128"/>
                          <a:ea typeface="+mn-ea"/>
                          <a:cs typeface="+mn-cs"/>
                        </a:rPr>
                        <a:t>年 </a:t>
                      </a:r>
                      <a:r>
                        <a:rPr kumimoji="1" lang="en-US" altLang="ja-JP" sz="1100" b="0" i="0" u="none" strike="noStrike" kern="1200" cap="none" spc="0" normalizeH="0" baseline="0" noProof="0" dirty="0">
                          <a:ln>
                            <a:noFill/>
                          </a:ln>
                          <a:solidFill>
                            <a:schemeClr val="tx1"/>
                          </a:solidFill>
                          <a:effectLst/>
                          <a:uLnTx/>
                          <a:uFillTx/>
                          <a:latin typeface="游ゴシック" panose="020B0400000000000000" pitchFamily="50" charset="-128"/>
                          <a:ea typeface="+mn-ea"/>
                          <a:cs typeface="+mn-cs"/>
                        </a:rPr>
                        <a:t>2</a:t>
                      </a:r>
                      <a:r>
                        <a:rPr kumimoji="1" lang="ja-JP" altLang="en-US" sz="1100" b="0" i="0" u="none" strike="noStrike" kern="1200" cap="none" spc="0" normalizeH="0" baseline="0" noProof="0" dirty="0">
                          <a:ln>
                            <a:noFill/>
                          </a:ln>
                          <a:solidFill>
                            <a:schemeClr val="tx1"/>
                          </a:solidFill>
                          <a:effectLst/>
                          <a:uLnTx/>
                          <a:uFillTx/>
                          <a:latin typeface="游ゴシック" panose="020B0400000000000000" pitchFamily="50" charset="-128"/>
                          <a:ea typeface="+mn-ea"/>
                          <a:cs typeface="+mn-cs"/>
                        </a:rPr>
                        <a:t>月「第１回準備会議」において、大阪における会場外ポート候補地について合意</a:t>
                      </a:r>
                      <a:endParaRPr kumimoji="1" lang="en-US" altLang="ja-JP" sz="1100" b="0" i="0" u="none" strike="sngStrike" kern="1200" cap="none" spc="0" normalizeH="0" baseline="0" noProof="0" dirty="0">
                        <a:ln>
                          <a:noFill/>
                        </a:ln>
                        <a:solidFill>
                          <a:schemeClr val="tx1"/>
                        </a:solidFill>
                        <a:effectLst/>
                        <a:uLnTx/>
                        <a:uFillTx/>
                        <a:latin typeface="+mn-ea"/>
                        <a:ea typeface="+mn-ea"/>
                        <a:cs typeface="+mn-cs"/>
                      </a:endParaRPr>
                    </a:p>
                    <a:p>
                      <a:pPr marL="0" marR="0" lvl="0" indent="0" algn="l" defTabSz="959937" rtl="0" eaLnBrk="1" fontAlgn="auto" latinLnBrk="0" hangingPunct="1">
                        <a:lnSpc>
                          <a:spcPct val="100000"/>
                        </a:lnSpc>
                        <a:spcBef>
                          <a:spcPts val="0"/>
                        </a:spcBef>
                        <a:spcAft>
                          <a:spcPts val="0"/>
                        </a:spcAft>
                        <a:buClrTx/>
                        <a:buSzTx/>
                        <a:buFont typeface="Wingdings" panose="05000000000000000000" pitchFamily="2" charset="2"/>
                        <a:buNone/>
                        <a:tabLst/>
                        <a:defRPr/>
                      </a:pPr>
                      <a:r>
                        <a:rPr kumimoji="1" lang="ja-JP" altLang="en-US" sz="1100" b="0" i="0" u="none" strike="noStrike" kern="1200" cap="none" spc="0" normalizeH="0" baseline="0" noProof="0" dirty="0">
                          <a:ln>
                            <a:noFill/>
                          </a:ln>
                          <a:solidFill>
                            <a:schemeClr val="tx1"/>
                          </a:solidFill>
                          <a:effectLst/>
                          <a:uLnTx/>
                          <a:uFillTx/>
                          <a:latin typeface="游ゴシック" panose="020B0400000000000000" pitchFamily="50" charset="-128"/>
                          <a:ea typeface="+mn-ea"/>
                          <a:cs typeface="+mn-cs"/>
                        </a:rPr>
                        <a:t>　　・</a:t>
                      </a:r>
                      <a:r>
                        <a:rPr kumimoji="1" lang="en-US" altLang="ja-JP" sz="1100" b="0" i="0" u="none" strike="noStrike" kern="1200" cap="none" spc="0" normalizeH="0" baseline="0" noProof="0" dirty="0">
                          <a:ln>
                            <a:noFill/>
                          </a:ln>
                          <a:solidFill>
                            <a:schemeClr val="tx1"/>
                          </a:solidFill>
                          <a:effectLst/>
                          <a:uLnTx/>
                          <a:uFillTx/>
                          <a:latin typeface="游ゴシック" panose="020B0400000000000000" pitchFamily="50" charset="-128"/>
                          <a:ea typeface="+mn-ea"/>
                          <a:cs typeface="+mn-cs"/>
                        </a:rPr>
                        <a:t>2023</a:t>
                      </a:r>
                      <a:r>
                        <a:rPr kumimoji="1" lang="ja-JP" altLang="en-US" sz="1100" b="0" i="0" u="none" strike="noStrike" kern="1200" cap="none" spc="0" normalizeH="0" baseline="0" noProof="0" dirty="0">
                          <a:ln>
                            <a:noFill/>
                          </a:ln>
                          <a:solidFill>
                            <a:schemeClr val="tx1"/>
                          </a:solidFill>
                          <a:effectLst/>
                          <a:uLnTx/>
                          <a:uFillTx/>
                          <a:latin typeface="游ゴシック" panose="020B0400000000000000" pitchFamily="50" charset="-128"/>
                          <a:ea typeface="+mn-ea"/>
                          <a:cs typeface="+mn-cs"/>
                        </a:rPr>
                        <a:t>年  </a:t>
                      </a:r>
                      <a:r>
                        <a:rPr kumimoji="1" lang="en-US" altLang="ja-JP" sz="1100" b="0" i="0" u="none" strike="noStrike" kern="1200" cap="none" spc="0" normalizeH="0" baseline="0" noProof="0" dirty="0">
                          <a:ln>
                            <a:noFill/>
                          </a:ln>
                          <a:solidFill>
                            <a:schemeClr val="tx1"/>
                          </a:solidFill>
                          <a:effectLst/>
                          <a:uLnTx/>
                          <a:uFillTx/>
                          <a:latin typeface="游ゴシック" panose="020B0400000000000000" pitchFamily="50" charset="-128"/>
                          <a:ea typeface="+mn-ea"/>
                          <a:cs typeface="+mn-cs"/>
                        </a:rPr>
                        <a:t>8</a:t>
                      </a:r>
                      <a:r>
                        <a:rPr kumimoji="1" lang="ja-JP" altLang="en-US" sz="1100" b="0" i="0" u="none" strike="noStrike" kern="1200" cap="none" spc="0" normalizeH="0" baseline="0" noProof="0" dirty="0">
                          <a:ln>
                            <a:noFill/>
                          </a:ln>
                          <a:solidFill>
                            <a:schemeClr val="tx1"/>
                          </a:solidFill>
                          <a:effectLst/>
                          <a:uLnTx/>
                          <a:uFillTx/>
                          <a:latin typeface="游ゴシック" panose="020B0400000000000000" pitchFamily="50" charset="-128"/>
                          <a:ea typeface="+mn-ea"/>
                          <a:cs typeface="+mn-cs"/>
                        </a:rPr>
                        <a:t>月「第２回準備会議」において、２地点間運航の各社運航イメージを共有</a:t>
                      </a:r>
                      <a:endParaRPr kumimoji="1" lang="en-US" altLang="ja-JP" sz="1100" b="0" i="0" u="none" strike="sngStrike" kern="1200" cap="none" spc="0" normalizeH="0" baseline="0" noProof="0" dirty="0">
                        <a:ln>
                          <a:noFill/>
                        </a:ln>
                        <a:solidFill>
                          <a:schemeClr val="tx1"/>
                        </a:solidFill>
                        <a:effectLst/>
                        <a:uLnTx/>
                        <a:uFillTx/>
                        <a:latin typeface="游ゴシック" panose="020B0400000000000000" pitchFamily="50" charset="-128"/>
                        <a:ea typeface="+mn-ea"/>
                        <a:cs typeface="+mn-cs"/>
                      </a:endParaRPr>
                    </a:p>
                    <a:p>
                      <a:pPr marL="171450" marR="0" lvl="0" indent="-171450" algn="l" defTabSz="959937" rtl="0" eaLnBrk="1" fontAlgn="auto" latinLnBrk="0" hangingPunct="1">
                        <a:lnSpc>
                          <a:spcPct val="100000"/>
                        </a:lnSpc>
                        <a:spcBef>
                          <a:spcPts val="0"/>
                        </a:spcBef>
                        <a:spcAft>
                          <a:spcPts val="0"/>
                        </a:spcAft>
                        <a:buClrTx/>
                        <a:buSzTx/>
                        <a:buFont typeface="Wingdings" panose="05000000000000000000" pitchFamily="2" charset="2"/>
                        <a:buChar char="l"/>
                        <a:tabLst/>
                        <a:defRPr/>
                      </a:pPr>
                      <a:r>
                        <a:rPr lang="en-US" altLang="ja-JP" sz="1100" u="none" dirty="0">
                          <a:solidFill>
                            <a:schemeClr val="tx1"/>
                          </a:solidFill>
                          <a:latin typeface="+mn-ea"/>
                          <a:ea typeface="+mn-ea"/>
                        </a:rPr>
                        <a:t>2023</a:t>
                      </a:r>
                      <a:r>
                        <a:rPr lang="ja-JP" altLang="en-US" sz="1100" u="none" dirty="0">
                          <a:solidFill>
                            <a:schemeClr val="tx1"/>
                          </a:solidFill>
                          <a:latin typeface="+mn-ea"/>
                          <a:ea typeface="+mn-ea"/>
                        </a:rPr>
                        <a:t>年</a:t>
                      </a:r>
                      <a:r>
                        <a:rPr lang="en-US" altLang="ja-JP" sz="1100" u="none" dirty="0">
                          <a:solidFill>
                            <a:schemeClr val="tx1"/>
                          </a:solidFill>
                          <a:latin typeface="+mn-ea"/>
                          <a:ea typeface="+mn-ea"/>
                        </a:rPr>
                        <a:t>12</a:t>
                      </a:r>
                      <a:r>
                        <a:rPr lang="ja-JP" altLang="en-US" sz="1100" u="none" dirty="0">
                          <a:solidFill>
                            <a:schemeClr val="tx1"/>
                          </a:solidFill>
                          <a:latin typeface="+mn-ea"/>
                          <a:ea typeface="+mn-ea"/>
                        </a:rPr>
                        <a:t>月　</a:t>
                      </a:r>
                      <a:r>
                        <a:rPr lang="en-US" altLang="ja-JP" sz="1100" u="none" dirty="0">
                          <a:solidFill>
                            <a:schemeClr val="tx1"/>
                          </a:solidFill>
                          <a:latin typeface="+mn-ea"/>
                          <a:ea typeface="+mn-ea"/>
                        </a:rPr>
                        <a:t>VP</a:t>
                      </a:r>
                      <a:r>
                        <a:rPr lang="ja-JP" altLang="en-US" sz="1100" u="none" dirty="0">
                          <a:solidFill>
                            <a:schemeClr val="tx1"/>
                          </a:solidFill>
                          <a:latin typeface="+mn-ea"/>
                          <a:ea typeface="+mn-ea"/>
                        </a:rPr>
                        <a:t>（バーティポート）整備指針の公表</a:t>
                      </a:r>
                      <a:endParaRPr lang="en-US" altLang="ja-JP" sz="1100" u="none" dirty="0">
                        <a:solidFill>
                          <a:schemeClr val="tx1"/>
                        </a:solidFill>
                        <a:highlight>
                          <a:srgbClr val="00FFFF"/>
                        </a:highlight>
                        <a:latin typeface="+mn-ea"/>
                        <a:ea typeface="+mn-ea"/>
                      </a:endParaRPr>
                    </a:p>
                  </a:txBody>
                  <a:tcPr marL="100806" marR="100806" marT="50403" marB="50403" anchor="ctr">
                    <a:lnL w="12700" cap="flat" cmpd="sng" algn="ctr">
                      <a:solidFill>
                        <a:schemeClr val="accent1"/>
                      </a:solidFill>
                      <a:prstDash val="sysDot"/>
                      <a:round/>
                      <a:headEnd type="none" w="med" len="med"/>
                      <a:tailEnd type="none" w="med" len="med"/>
                    </a:lnL>
                    <a:lnR w="12700" cap="flat" cmpd="sng" algn="ctr">
                      <a:solidFill>
                        <a:schemeClr val="accent1"/>
                      </a:solidFill>
                      <a:prstDash val="sysDot"/>
                      <a:round/>
                      <a:headEnd type="none" w="med" len="med"/>
                      <a:tailEnd type="none" w="med" len="med"/>
                    </a:lnR>
                    <a:lnT w="12700" cap="flat" cmpd="sng" algn="ctr">
                      <a:solidFill>
                        <a:schemeClr val="accent1"/>
                      </a:solidFill>
                      <a:prstDash val="sysDot"/>
                      <a:round/>
                      <a:headEnd type="none" w="med" len="med"/>
                      <a:tailEnd type="none" w="med" len="med"/>
                    </a:lnT>
                    <a:lnB w="12700" cap="flat" cmpd="sng" algn="ctr">
                      <a:solidFill>
                        <a:schemeClr val="accent1"/>
                      </a:solidFill>
                      <a:prstDash val="sysDot"/>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48277082"/>
                  </a:ext>
                </a:extLst>
              </a:tr>
            </a:tbl>
          </a:graphicData>
        </a:graphic>
      </p:graphicFrame>
    </p:spTree>
    <p:extLst>
      <p:ext uri="{BB962C8B-B14F-4D97-AF65-F5344CB8AC3E}">
        <p14:creationId xmlns:p14="http://schemas.microsoft.com/office/powerpoint/2010/main" val="245103767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 name="スライド番号プレースホルダー 7"/>
          <p:cNvSpPr>
            <a:spLocks noGrp="1"/>
          </p:cNvSpPr>
          <p:nvPr>
            <p:ph type="sldNum" sz="quarter" idx="12"/>
          </p:nvPr>
        </p:nvSpPr>
        <p:spPr>
          <a:xfrm flipH="1">
            <a:off x="9719089" y="6839953"/>
            <a:ext cx="361536" cy="359360"/>
          </a:xfrm>
        </p:spPr>
        <p:txBody>
          <a:bodyPr/>
          <a:lstStyle/>
          <a:p>
            <a:fld id="{4A29C0C3-80A2-4EDA-8DD4-D638D41F3C0E}" type="slidenum">
              <a:rPr kumimoji="1" lang="ja-JP" altLang="en-US" smtClean="0"/>
              <a:t>17</a:t>
            </a:fld>
            <a:endParaRPr kumimoji="1" lang="ja-JP" altLang="en-US" dirty="0"/>
          </a:p>
        </p:txBody>
      </p:sp>
      <p:sp>
        <p:nvSpPr>
          <p:cNvPr id="78" name="テキスト ボックス 77"/>
          <p:cNvSpPr txBox="1"/>
          <p:nvPr/>
        </p:nvSpPr>
        <p:spPr>
          <a:xfrm>
            <a:off x="203399" y="768294"/>
            <a:ext cx="1005403" cy="338554"/>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60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（参考）</a:t>
            </a:r>
            <a:endParaRPr kumimoji="1" lang="ja-JP" altLang="en-US" sz="100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p:txBody>
      </p:sp>
      <p:graphicFrame>
        <p:nvGraphicFramePr>
          <p:cNvPr id="68" name="表 67">
            <a:extLst>
              <a:ext uri="{FF2B5EF4-FFF2-40B4-BE49-F238E27FC236}">
                <a16:creationId xmlns:a16="http://schemas.microsoft.com/office/drawing/2014/main" id="{731D8736-1F24-4DDD-BAE5-3D26FC93D64E}"/>
              </a:ext>
            </a:extLst>
          </p:cNvPr>
          <p:cNvGraphicFramePr>
            <a:graphicFrameLocks noGrp="1"/>
          </p:cNvGraphicFramePr>
          <p:nvPr>
            <p:extLst>
              <p:ext uri="{D42A27DB-BD31-4B8C-83A1-F6EECF244321}">
                <p14:modId xmlns:p14="http://schemas.microsoft.com/office/powerpoint/2010/main" val="3039937281"/>
              </p:ext>
            </p:extLst>
          </p:nvPr>
        </p:nvGraphicFramePr>
        <p:xfrm>
          <a:off x="280329" y="1753162"/>
          <a:ext cx="9540000" cy="5062854"/>
        </p:xfrm>
        <a:graphic>
          <a:graphicData uri="http://schemas.openxmlformats.org/drawingml/2006/table">
            <a:tbl>
              <a:tblPr>
                <a:tableStyleId>{2D5ABB26-0587-4C30-8999-92F81FD0307C}</a:tableStyleId>
              </a:tblPr>
              <a:tblGrid>
                <a:gridCol w="3180000">
                  <a:extLst>
                    <a:ext uri="{9D8B030D-6E8A-4147-A177-3AD203B41FA5}">
                      <a16:colId xmlns:a16="http://schemas.microsoft.com/office/drawing/2014/main" val="901775203"/>
                    </a:ext>
                  </a:extLst>
                </a:gridCol>
                <a:gridCol w="3180000">
                  <a:extLst>
                    <a:ext uri="{9D8B030D-6E8A-4147-A177-3AD203B41FA5}">
                      <a16:colId xmlns:a16="http://schemas.microsoft.com/office/drawing/2014/main" val="2895380761"/>
                    </a:ext>
                  </a:extLst>
                </a:gridCol>
                <a:gridCol w="3180000">
                  <a:extLst>
                    <a:ext uri="{9D8B030D-6E8A-4147-A177-3AD203B41FA5}">
                      <a16:colId xmlns:a16="http://schemas.microsoft.com/office/drawing/2014/main" val="925580270"/>
                    </a:ext>
                  </a:extLst>
                </a:gridCol>
              </a:tblGrid>
              <a:tr h="5062854">
                <a:tc>
                  <a:txBody>
                    <a:bodyPr/>
                    <a:lstStyle/>
                    <a:p>
                      <a:pPr marL="0" indent="0" defTabSz="443194">
                        <a:lnSpc>
                          <a:spcPct val="100000"/>
                        </a:lnSpc>
                        <a:spcBef>
                          <a:spcPts val="0"/>
                        </a:spcBef>
                        <a:spcAft>
                          <a:spcPts val="0"/>
                        </a:spcAft>
                        <a:defRPr/>
                      </a:pPr>
                      <a:r>
                        <a:rPr lang="ja-JP" altLang="en-US" sz="1300" b="1" dirty="0">
                          <a:solidFill>
                            <a:schemeClr val="tx1"/>
                          </a:solidFill>
                          <a:latin typeface="BIZ UDPゴシック" panose="020B0400000000000000" pitchFamily="50" charset="-128"/>
                          <a:ea typeface="BIZ UDPゴシック" panose="020B0400000000000000" pitchFamily="50" charset="-128"/>
                        </a:rPr>
                        <a:t>□空飛ぶクルマの開発や実用化</a:t>
                      </a:r>
                      <a:endParaRPr lang="en-US" altLang="ja-JP" sz="1300" b="1" dirty="0">
                        <a:solidFill>
                          <a:schemeClr val="tx1"/>
                        </a:solidFill>
                        <a:latin typeface="BIZ UDPゴシック" panose="020B0400000000000000" pitchFamily="50" charset="-128"/>
                        <a:ea typeface="BIZ UDPゴシック" panose="020B0400000000000000" pitchFamily="50" charset="-128"/>
                      </a:endParaRPr>
                    </a:p>
                    <a:p>
                      <a:pPr marL="0" indent="0" defTabSz="443194">
                        <a:lnSpc>
                          <a:spcPct val="100000"/>
                        </a:lnSpc>
                        <a:spcBef>
                          <a:spcPts val="0"/>
                        </a:spcBef>
                        <a:spcAft>
                          <a:spcPts val="0"/>
                        </a:spcAft>
                        <a:defRPr/>
                      </a:pPr>
                      <a:r>
                        <a:rPr lang="ja-JP" altLang="en-US" sz="1300" b="1" dirty="0">
                          <a:solidFill>
                            <a:schemeClr val="tx1"/>
                          </a:solidFill>
                          <a:latin typeface="BIZ UDPゴシック" panose="020B0400000000000000" pitchFamily="50" charset="-128"/>
                          <a:ea typeface="BIZ UDPゴシック" panose="020B0400000000000000" pitchFamily="50" charset="-128"/>
                        </a:rPr>
                        <a:t>　に向けた議論が加速</a:t>
                      </a:r>
                    </a:p>
                    <a:p>
                      <a:pPr marL="0" indent="0" defTabSz="443194">
                        <a:lnSpc>
                          <a:spcPct val="100000"/>
                        </a:lnSpc>
                        <a:spcBef>
                          <a:spcPts val="0"/>
                        </a:spcBef>
                        <a:spcAft>
                          <a:spcPts val="0"/>
                        </a:spcAft>
                        <a:defRPr/>
                      </a:pPr>
                      <a:endParaRPr lang="ja-JP" altLang="en-US" sz="400" b="1" dirty="0">
                        <a:solidFill>
                          <a:schemeClr val="tx1"/>
                        </a:solidFill>
                        <a:latin typeface="BIZ UDPゴシック" panose="020B0400000000000000" pitchFamily="50" charset="-128"/>
                        <a:ea typeface="BIZ UDPゴシック" panose="020B0400000000000000" pitchFamily="50" charset="-128"/>
                      </a:endParaRPr>
                    </a:p>
                    <a:p>
                      <a:pPr marL="0" indent="0">
                        <a:lnSpc>
                          <a:spcPct val="100000"/>
                        </a:lnSpc>
                        <a:spcBef>
                          <a:spcPts val="0"/>
                        </a:spcBef>
                        <a:spcAft>
                          <a:spcPts val="0"/>
                        </a:spcAft>
                        <a:defRPr/>
                      </a:pPr>
                      <a:r>
                        <a:rPr lang="ja-JP" altLang="en-US" sz="1100" dirty="0">
                          <a:solidFill>
                            <a:schemeClr val="tx1"/>
                          </a:solidFill>
                          <a:latin typeface="BIZ UDPゴシック" panose="020B0400000000000000" pitchFamily="50" charset="-128"/>
                          <a:ea typeface="BIZ UDPゴシック" panose="020B0400000000000000" pitchFamily="50" charset="-128"/>
                        </a:rPr>
                        <a:t>・「空飛ぶクルマ 大阪ラウンドテーブル」設置（</a:t>
                      </a:r>
                      <a:r>
                        <a:rPr lang="en-US" altLang="ja-JP" sz="1100" dirty="0">
                          <a:solidFill>
                            <a:schemeClr val="tx1"/>
                          </a:solidFill>
                          <a:latin typeface="BIZ UDPゴシック" panose="020B0400000000000000" pitchFamily="50" charset="-128"/>
                          <a:ea typeface="BIZ UDPゴシック" panose="020B0400000000000000" pitchFamily="50" charset="-128"/>
                        </a:rPr>
                        <a:t>2020</a:t>
                      </a:r>
                      <a:r>
                        <a:rPr lang="ja-JP" altLang="en-US" sz="1100" dirty="0">
                          <a:solidFill>
                            <a:schemeClr val="tx1"/>
                          </a:solidFill>
                          <a:latin typeface="BIZ UDPゴシック" panose="020B0400000000000000" pitchFamily="50" charset="-128"/>
                          <a:ea typeface="BIZ UDPゴシック" panose="020B0400000000000000" pitchFamily="50" charset="-128"/>
                        </a:rPr>
                        <a:t>年</a:t>
                      </a:r>
                      <a:r>
                        <a:rPr lang="en-US" altLang="ja-JP" sz="1100" dirty="0">
                          <a:solidFill>
                            <a:schemeClr val="tx1"/>
                          </a:solidFill>
                          <a:latin typeface="BIZ UDPゴシック" panose="020B0400000000000000" pitchFamily="50" charset="-128"/>
                          <a:ea typeface="BIZ UDPゴシック" panose="020B0400000000000000" pitchFamily="50" charset="-128"/>
                        </a:rPr>
                        <a:t>11</a:t>
                      </a:r>
                      <a:r>
                        <a:rPr lang="ja-JP" altLang="en-US" sz="1100" dirty="0">
                          <a:solidFill>
                            <a:schemeClr val="tx1"/>
                          </a:solidFill>
                          <a:latin typeface="BIZ UDPゴシック" panose="020B0400000000000000" pitchFamily="50" charset="-128"/>
                          <a:ea typeface="BIZ UDPゴシック" panose="020B0400000000000000" pitchFamily="50" charset="-128"/>
                        </a:rPr>
                        <a:t>月）</a:t>
                      </a:r>
                      <a:endParaRPr lang="en-US" altLang="ja-JP" sz="1100" dirty="0">
                        <a:solidFill>
                          <a:schemeClr val="tx1"/>
                        </a:solidFill>
                        <a:latin typeface="BIZ UDPゴシック" panose="020B0400000000000000" pitchFamily="50" charset="-128"/>
                        <a:ea typeface="BIZ UDPゴシック" panose="020B0400000000000000" pitchFamily="50" charset="-128"/>
                      </a:endParaRPr>
                    </a:p>
                    <a:p>
                      <a:pPr marL="0" marR="0" lvl="0" indent="0" algn="l" defTabSz="959937" rtl="0" eaLnBrk="1" fontAlgn="auto" latinLnBrk="0" hangingPunct="1">
                        <a:lnSpc>
                          <a:spcPct val="100000"/>
                        </a:lnSpc>
                        <a:spcBef>
                          <a:spcPts val="0"/>
                        </a:spcBef>
                        <a:spcAft>
                          <a:spcPts val="0"/>
                        </a:spcAft>
                        <a:buClrTx/>
                        <a:buSzTx/>
                        <a:buFontTx/>
                        <a:buNone/>
                        <a:tabLst/>
                        <a:defRPr/>
                      </a:pPr>
                      <a:r>
                        <a:rPr lang="ja-JP" altLang="en-US" sz="1100" dirty="0">
                          <a:solidFill>
                            <a:schemeClr val="tx1"/>
                          </a:solidFill>
                          <a:latin typeface="BIZ UDPゴシック" panose="020B0400000000000000" pitchFamily="50" charset="-128"/>
                          <a:ea typeface="BIZ UDPゴシック" panose="020B0400000000000000" pitchFamily="50" charset="-128"/>
                        </a:rPr>
                        <a:t>・「大阪版ロードマップ」を策定</a:t>
                      </a:r>
                      <a:r>
                        <a:rPr lang="ja-JP" altLang="en-US" sz="1100" u="none" dirty="0">
                          <a:solidFill>
                            <a:schemeClr val="tx1"/>
                          </a:solidFill>
                          <a:latin typeface="BIZ UDPゴシック" panose="020B0400000000000000" pitchFamily="50" charset="-128"/>
                          <a:ea typeface="BIZ UDPゴシック" panose="020B0400000000000000" pitchFamily="50" charset="-128"/>
                        </a:rPr>
                        <a:t>（２０２</a:t>
                      </a:r>
                      <a:r>
                        <a:rPr lang="en-US" altLang="ja-JP" sz="1100" u="none" dirty="0">
                          <a:solidFill>
                            <a:schemeClr val="tx1"/>
                          </a:solidFill>
                          <a:latin typeface="BIZ UDPゴシック" panose="020B0400000000000000" pitchFamily="50" charset="-128"/>
                          <a:ea typeface="BIZ UDPゴシック" panose="020B0400000000000000" pitchFamily="50" charset="-128"/>
                        </a:rPr>
                        <a:t>2</a:t>
                      </a:r>
                      <a:r>
                        <a:rPr lang="ja-JP" altLang="en-US" sz="1100" u="none" dirty="0">
                          <a:solidFill>
                            <a:schemeClr val="tx1"/>
                          </a:solidFill>
                          <a:latin typeface="BIZ UDPゴシック" panose="020B0400000000000000" pitchFamily="50" charset="-128"/>
                          <a:ea typeface="BIZ UDPゴシック" panose="020B0400000000000000" pitchFamily="50" charset="-128"/>
                        </a:rPr>
                        <a:t>年</a:t>
                      </a:r>
                      <a:r>
                        <a:rPr lang="en-US" altLang="ja-JP" sz="1100" u="none" dirty="0">
                          <a:solidFill>
                            <a:schemeClr val="tx1"/>
                          </a:solidFill>
                          <a:latin typeface="BIZ UDPゴシック" panose="020B0400000000000000" pitchFamily="50" charset="-128"/>
                          <a:ea typeface="BIZ UDPゴシック" panose="020B0400000000000000" pitchFamily="50" charset="-128"/>
                        </a:rPr>
                        <a:t>3</a:t>
                      </a:r>
                      <a:r>
                        <a:rPr lang="ja-JP" altLang="en-US" sz="1100" u="none" dirty="0">
                          <a:solidFill>
                            <a:schemeClr val="tx1"/>
                          </a:solidFill>
                          <a:latin typeface="BIZ UDPゴシック" panose="020B0400000000000000" pitchFamily="50" charset="-128"/>
                          <a:ea typeface="BIZ UDPゴシック" panose="020B0400000000000000" pitchFamily="50" charset="-128"/>
                        </a:rPr>
                        <a:t>月）</a:t>
                      </a:r>
                      <a:endParaRPr lang="en-US" altLang="ja-JP" sz="1100" u="none" dirty="0">
                        <a:solidFill>
                          <a:schemeClr val="tx1"/>
                        </a:solidFill>
                        <a:latin typeface="BIZ UDPゴシック" panose="020B0400000000000000" pitchFamily="50" charset="-128"/>
                        <a:ea typeface="BIZ UDPゴシック" panose="020B0400000000000000" pitchFamily="50" charset="-128"/>
                      </a:endParaRPr>
                    </a:p>
                    <a:p>
                      <a:pPr marL="0" marR="0" lvl="0" indent="0" algn="l" defTabSz="959937" rtl="0" eaLnBrk="1" fontAlgn="auto" latinLnBrk="0" hangingPunct="1">
                        <a:lnSpc>
                          <a:spcPct val="100000"/>
                        </a:lnSpc>
                        <a:spcBef>
                          <a:spcPts val="0"/>
                        </a:spcBef>
                        <a:spcAft>
                          <a:spcPts val="0"/>
                        </a:spcAft>
                        <a:buClrTx/>
                        <a:buSzTx/>
                        <a:buFontTx/>
                        <a:buNone/>
                        <a:tabLst/>
                        <a:defRPr/>
                      </a:pPr>
                      <a:r>
                        <a:rPr lang="ja-JP" altLang="en-US" sz="1100" u="none" dirty="0">
                          <a:solidFill>
                            <a:schemeClr val="tx1"/>
                          </a:solidFill>
                          <a:latin typeface="BIZ UDPゴシック" panose="020B0400000000000000" pitchFamily="50" charset="-128"/>
                          <a:ea typeface="BIZ UDPゴシック" panose="020B0400000000000000" pitchFamily="50" charset="-128"/>
                        </a:rPr>
                        <a:t>・「大阪・関西万博空飛ぶクルマ準備会議」設置（</a:t>
                      </a:r>
                      <a:r>
                        <a:rPr lang="en-US" altLang="ja-JP" sz="1100" u="none" dirty="0">
                          <a:solidFill>
                            <a:schemeClr val="tx1"/>
                          </a:solidFill>
                          <a:latin typeface="BIZ UDPゴシック" panose="020B0400000000000000" pitchFamily="50" charset="-128"/>
                          <a:ea typeface="BIZ UDPゴシック" panose="020B0400000000000000" pitchFamily="50" charset="-128"/>
                        </a:rPr>
                        <a:t>2023</a:t>
                      </a:r>
                      <a:r>
                        <a:rPr lang="ja-JP" altLang="en-US" sz="1100" u="none" dirty="0">
                          <a:solidFill>
                            <a:schemeClr val="tx1"/>
                          </a:solidFill>
                          <a:latin typeface="BIZ UDPゴシック" panose="020B0400000000000000" pitchFamily="50" charset="-128"/>
                          <a:ea typeface="BIZ UDPゴシック" panose="020B0400000000000000" pitchFamily="50" charset="-128"/>
                        </a:rPr>
                        <a:t>年</a:t>
                      </a:r>
                      <a:r>
                        <a:rPr lang="en-US" altLang="ja-JP" sz="1100" u="none" dirty="0">
                          <a:solidFill>
                            <a:schemeClr val="tx1"/>
                          </a:solidFill>
                          <a:latin typeface="BIZ UDPゴシック" panose="020B0400000000000000" pitchFamily="50" charset="-128"/>
                          <a:ea typeface="BIZ UDPゴシック" panose="020B0400000000000000" pitchFamily="50" charset="-128"/>
                        </a:rPr>
                        <a:t>2</a:t>
                      </a:r>
                      <a:r>
                        <a:rPr lang="ja-JP" altLang="en-US" sz="1100" u="none" dirty="0">
                          <a:solidFill>
                            <a:schemeClr val="tx1"/>
                          </a:solidFill>
                          <a:latin typeface="BIZ UDPゴシック" panose="020B0400000000000000" pitchFamily="50" charset="-128"/>
                          <a:ea typeface="BIZ UDPゴシック" panose="020B0400000000000000" pitchFamily="50" charset="-128"/>
                        </a:rPr>
                        <a:t>月）</a:t>
                      </a:r>
                      <a:endParaRPr lang="en-US" altLang="ja-JP" sz="1100" u="none" dirty="0">
                        <a:solidFill>
                          <a:schemeClr val="tx1"/>
                        </a:solidFill>
                        <a:latin typeface="BIZ UDPゴシック" panose="020B0400000000000000" pitchFamily="50" charset="-128"/>
                        <a:ea typeface="BIZ UDPゴシック" panose="020B0400000000000000" pitchFamily="50" charset="-128"/>
                      </a:endParaRPr>
                    </a:p>
                    <a:p>
                      <a:pPr marL="0" indent="0">
                        <a:lnSpc>
                          <a:spcPct val="100000"/>
                        </a:lnSpc>
                        <a:spcBef>
                          <a:spcPts val="0"/>
                        </a:spcBef>
                        <a:spcAft>
                          <a:spcPts val="0"/>
                        </a:spcAft>
                        <a:defRPr/>
                      </a:pPr>
                      <a:endParaRPr lang="en-US" altLang="ja-JP" sz="1100" u="none" dirty="0">
                        <a:solidFill>
                          <a:schemeClr val="tx1"/>
                        </a:solidFill>
                        <a:latin typeface="BIZ UDPゴシック" panose="020B0400000000000000" pitchFamily="50" charset="-128"/>
                        <a:ea typeface="BIZ UDPゴシック" panose="020B0400000000000000" pitchFamily="50" charset="-128"/>
                      </a:endParaRPr>
                    </a:p>
                    <a:p>
                      <a:pPr marL="0" marR="0" lvl="0" indent="0" algn="l" defTabSz="959937" rtl="0" eaLnBrk="1" fontAlgn="auto" latinLnBrk="0" hangingPunct="1">
                        <a:lnSpc>
                          <a:spcPct val="100000"/>
                        </a:lnSpc>
                        <a:spcBef>
                          <a:spcPts val="0"/>
                        </a:spcBef>
                        <a:spcAft>
                          <a:spcPts val="0"/>
                        </a:spcAft>
                        <a:buClrTx/>
                        <a:buSzTx/>
                        <a:buFontTx/>
                        <a:buNone/>
                        <a:tabLst/>
                        <a:defRPr/>
                      </a:pPr>
                      <a:r>
                        <a:rPr lang="ja-JP" altLang="en-US" sz="1300" b="1" dirty="0">
                          <a:solidFill>
                            <a:schemeClr val="tx1"/>
                          </a:solidFill>
                          <a:latin typeface="BIZ UDPゴシック" panose="020B0400000000000000" pitchFamily="50" charset="-128"/>
                          <a:ea typeface="BIZ UDPゴシック" panose="020B0400000000000000" pitchFamily="50" charset="-128"/>
                        </a:rPr>
                        <a:t>□課題抽出のための実証実験</a:t>
                      </a:r>
                      <a:endParaRPr lang="en-US" altLang="ja-JP" sz="400" b="1" dirty="0">
                        <a:solidFill>
                          <a:schemeClr val="tx1"/>
                        </a:solidFill>
                        <a:latin typeface="BIZ UDPゴシック" panose="020B0400000000000000" pitchFamily="50" charset="-128"/>
                        <a:ea typeface="BIZ UDPゴシック" panose="020B0400000000000000" pitchFamily="50" charset="-128"/>
                      </a:endParaRPr>
                    </a:p>
                    <a:p>
                      <a:pPr marL="0" marR="0" lvl="0" indent="0" algn="l" defTabSz="959937" rtl="0" eaLnBrk="1" fontAlgn="auto" latinLnBrk="0" hangingPunct="1">
                        <a:lnSpc>
                          <a:spcPct val="100000"/>
                        </a:lnSpc>
                        <a:spcBef>
                          <a:spcPts val="0"/>
                        </a:spcBef>
                        <a:spcAft>
                          <a:spcPts val="0"/>
                        </a:spcAft>
                        <a:buClrTx/>
                        <a:buSzTx/>
                        <a:buFontTx/>
                        <a:buNone/>
                        <a:tabLst/>
                        <a:defRPr/>
                      </a:pPr>
                      <a:r>
                        <a:rPr kumimoji="1" lang="ja-JP" altLang="en-US" sz="1100" dirty="0">
                          <a:solidFill>
                            <a:schemeClr val="tx1"/>
                          </a:solidFill>
                          <a:latin typeface="BIZ UDPゴシック" panose="020B0400000000000000" pitchFamily="50" charset="-128"/>
                          <a:ea typeface="BIZ UDPゴシック" panose="020B0400000000000000" pitchFamily="50" charset="-128"/>
                        </a:rPr>
                        <a:t>・離着陸場の可能性調査</a:t>
                      </a:r>
                      <a:endParaRPr kumimoji="1" lang="en-US" altLang="ja-JP" sz="1100" dirty="0">
                        <a:solidFill>
                          <a:schemeClr val="tx1"/>
                        </a:solidFill>
                        <a:latin typeface="BIZ UDPゴシック" panose="020B0400000000000000" pitchFamily="50" charset="-128"/>
                        <a:ea typeface="BIZ UDPゴシック" panose="020B0400000000000000" pitchFamily="50" charset="-128"/>
                      </a:endParaRPr>
                    </a:p>
                    <a:p>
                      <a:pPr marL="0" marR="0" lvl="0" indent="0" algn="l" defTabSz="959937" rtl="0" eaLnBrk="1" fontAlgn="auto" latinLnBrk="0" hangingPunct="1">
                        <a:lnSpc>
                          <a:spcPct val="100000"/>
                        </a:lnSpc>
                        <a:spcBef>
                          <a:spcPts val="0"/>
                        </a:spcBef>
                        <a:spcAft>
                          <a:spcPts val="0"/>
                        </a:spcAft>
                        <a:buClrTx/>
                        <a:buSzTx/>
                        <a:buFontTx/>
                        <a:buNone/>
                        <a:tabLst/>
                        <a:defRPr/>
                      </a:pPr>
                      <a:r>
                        <a:rPr kumimoji="1" lang="ja-JP" altLang="en-US" sz="1100" dirty="0">
                          <a:solidFill>
                            <a:schemeClr val="tx1"/>
                          </a:solidFill>
                          <a:latin typeface="BIZ UDPゴシック" panose="020B0400000000000000" pitchFamily="50" charset="-128"/>
                          <a:ea typeface="BIZ UDPゴシック" panose="020B0400000000000000" pitchFamily="50" charset="-128"/>
                        </a:rPr>
                        <a:t>・運用性の検証</a:t>
                      </a:r>
                      <a:endParaRPr kumimoji="1" lang="en-US" altLang="ja-JP" sz="1100" dirty="0">
                        <a:solidFill>
                          <a:schemeClr val="tx1"/>
                        </a:solidFill>
                        <a:latin typeface="BIZ UDPゴシック" panose="020B0400000000000000" pitchFamily="50" charset="-128"/>
                        <a:ea typeface="BIZ UDPゴシック" panose="020B0400000000000000" pitchFamily="50" charset="-128"/>
                      </a:endParaRPr>
                    </a:p>
                    <a:p>
                      <a:pPr marL="0" marR="0" lvl="0" indent="0" algn="l" defTabSz="959937" rtl="0" eaLnBrk="1" fontAlgn="auto" latinLnBrk="0" hangingPunct="1">
                        <a:lnSpc>
                          <a:spcPct val="100000"/>
                        </a:lnSpc>
                        <a:spcBef>
                          <a:spcPts val="0"/>
                        </a:spcBef>
                        <a:spcAft>
                          <a:spcPts val="0"/>
                        </a:spcAft>
                        <a:buClrTx/>
                        <a:buSzTx/>
                        <a:buFontTx/>
                        <a:buNone/>
                        <a:tabLst/>
                        <a:defRPr/>
                      </a:pPr>
                      <a:r>
                        <a:rPr kumimoji="1" lang="ja-JP" altLang="en-US" sz="1100" dirty="0">
                          <a:solidFill>
                            <a:schemeClr val="tx1"/>
                          </a:solidFill>
                          <a:latin typeface="BIZ UDPゴシック" panose="020B0400000000000000" pitchFamily="50" charset="-128"/>
                          <a:ea typeface="BIZ UDPゴシック" panose="020B0400000000000000" pitchFamily="50" charset="-128"/>
                        </a:rPr>
                        <a:t>・事業可能性の検証</a:t>
                      </a:r>
                      <a:endParaRPr kumimoji="1" lang="en-US" altLang="ja-JP" sz="1100" u="sng" dirty="0">
                        <a:solidFill>
                          <a:schemeClr val="tx1"/>
                        </a:solidFill>
                        <a:latin typeface="BIZ UDPゴシック" panose="020B0400000000000000" pitchFamily="50" charset="-128"/>
                        <a:ea typeface="BIZ UDPゴシック" panose="020B0400000000000000" pitchFamily="50" charset="-128"/>
                      </a:endParaRPr>
                    </a:p>
                    <a:p>
                      <a:pPr marL="0" marR="0" lvl="0" indent="0" algn="l" defTabSz="959937" rtl="0" eaLnBrk="1" fontAlgn="auto" latinLnBrk="0" hangingPunct="1">
                        <a:lnSpc>
                          <a:spcPct val="100000"/>
                        </a:lnSpc>
                        <a:spcBef>
                          <a:spcPts val="0"/>
                        </a:spcBef>
                        <a:spcAft>
                          <a:spcPts val="0"/>
                        </a:spcAft>
                        <a:buClrTx/>
                        <a:buSzTx/>
                        <a:buFontTx/>
                        <a:buNone/>
                        <a:tabLst/>
                        <a:defRPr/>
                      </a:pPr>
                      <a:r>
                        <a:rPr kumimoji="1" lang="ja-JP" altLang="en-US" sz="1100" u="none" dirty="0">
                          <a:solidFill>
                            <a:schemeClr val="tx1"/>
                          </a:solidFill>
                          <a:latin typeface="BIZ UDPゴシック" panose="020B0400000000000000" pitchFamily="50" charset="-128"/>
                          <a:ea typeface="BIZ UDPゴシック" panose="020B0400000000000000" pitchFamily="50" charset="-128"/>
                        </a:rPr>
                        <a:t>・空飛ぶクルマ実機による有人実証飛行　</a:t>
                      </a:r>
                      <a:endParaRPr kumimoji="1" lang="en-US" altLang="ja-JP" sz="1100" u="none" dirty="0">
                        <a:solidFill>
                          <a:schemeClr val="tx1"/>
                        </a:solidFill>
                        <a:latin typeface="BIZ UDPゴシック" panose="020B0400000000000000" pitchFamily="50" charset="-128"/>
                        <a:ea typeface="BIZ UDPゴシック" panose="020B0400000000000000" pitchFamily="50" charset="-128"/>
                      </a:endParaRPr>
                    </a:p>
                    <a:p>
                      <a:pPr marL="0" marR="0" lvl="0" indent="0" algn="l" defTabSz="959937" rtl="0" eaLnBrk="1" fontAlgn="auto" latinLnBrk="0" hangingPunct="1">
                        <a:lnSpc>
                          <a:spcPct val="100000"/>
                        </a:lnSpc>
                        <a:spcBef>
                          <a:spcPts val="0"/>
                        </a:spcBef>
                        <a:spcAft>
                          <a:spcPts val="0"/>
                        </a:spcAft>
                        <a:buClrTx/>
                        <a:buSzTx/>
                        <a:buFontTx/>
                        <a:buNone/>
                        <a:tabLst/>
                        <a:defRPr/>
                      </a:pPr>
                      <a:r>
                        <a:rPr kumimoji="1" lang="ja-JP" altLang="en-US" sz="1100" u="none" dirty="0">
                          <a:solidFill>
                            <a:schemeClr val="tx1"/>
                          </a:solidFill>
                          <a:latin typeface="BIZ UDPゴシック" panose="020B0400000000000000" pitchFamily="50" charset="-128"/>
                          <a:ea typeface="BIZ UDPゴシック" panose="020B0400000000000000" pitchFamily="50" charset="-128"/>
                        </a:rPr>
                        <a:t>・運航管理システムの検証　　等</a:t>
                      </a:r>
                      <a:endParaRPr kumimoji="1" lang="en-US" altLang="ja-JP" sz="1100" u="none" dirty="0">
                        <a:solidFill>
                          <a:schemeClr val="tx1"/>
                        </a:solidFill>
                        <a:latin typeface="BIZ UDPゴシック" panose="020B0400000000000000" pitchFamily="50" charset="-128"/>
                        <a:ea typeface="BIZ UDPゴシック" panose="020B0400000000000000" pitchFamily="50" charset="-128"/>
                      </a:endParaRPr>
                    </a:p>
                    <a:p>
                      <a:pPr marL="0" indent="0">
                        <a:lnSpc>
                          <a:spcPct val="100000"/>
                        </a:lnSpc>
                        <a:spcBef>
                          <a:spcPts val="0"/>
                        </a:spcBef>
                        <a:spcAft>
                          <a:spcPts val="0"/>
                        </a:spcAft>
                        <a:defRPr/>
                      </a:pPr>
                      <a:endParaRPr lang="en-US" altLang="ja-JP" sz="1100" u="none" dirty="0">
                        <a:solidFill>
                          <a:schemeClr val="tx1"/>
                        </a:solidFill>
                        <a:latin typeface="BIZ UDPゴシック" panose="020B0400000000000000" pitchFamily="50" charset="-128"/>
                        <a:ea typeface="BIZ UDPゴシック" panose="020B0400000000000000" pitchFamily="50" charset="-128"/>
                      </a:endParaRPr>
                    </a:p>
                    <a:p>
                      <a:pPr marL="0" indent="0">
                        <a:lnSpc>
                          <a:spcPct val="100000"/>
                        </a:lnSpc>
                        <a:spcBef>
                          <a:spcPts val="0"/>
                        </a:spcBef>
                        <a:spcAft>
                          <a:spcPts val="0"/>
                        </a:spcAft>
                        <a:defRPr/>
                      </a:pPr>
                      <a:endParaRPr lang="ja-JP" altLang="en-US" sz="1100" dirty="0">
                        <a:solidFill>
                          <a:schemeClr val="tx1"/>
                        </a:solidFill>
                        <a:latin typeface="BIZ UDPゴシック" panose="020B0400000000000000" pitchFamily="50" charset="-128"/>
                        <a:ea typeface="BIZ UDPゴシック" panose="020B0400000000000000" pitchFamily="50" charset="-128"/>
                      </a:endParaRPr>
                    </a:p>
                    <a:p>
                      <a:pPr marL="0" marR="0" lvl="0" indent="0" algn="l" defTabSz="959937" rtl="0" eaLnBrk="1" fontAlgn="auto" latinLnBrk="0" hangingPunct="1">
                        <a:lnSpc>
                          <a:spcPct val="100000"/>
                        </a:lnSpc>
                        <a:spcBef>
                          <a:spcPts val="0"/>
                        </a:spcBef>
                        <a:spcAft>
                          <a:spcPts val="0"/>
                        </a:spcAft>
                        <a:buClrTx/>
                        <a:buSzTx/>
                        <a:buFontTx/>
                        <a:buNone/>
                        <a:tabLst/>
                        <a:defRPr/>
                      </a:pPr>
                      <a:endParaRPr kumimoji="1" lang="ja-JP" altLang="en-US" sz="1100" dirty="0">
                        <a:solidFill>
                          <a:schemeClr val="tx1"/>
                        </a:solidFill>
                        <a:latin typeface="BIZ UDPゴシック" panose="020B0400000000000000" pitchFamily="50" charset="-128"/>
                        <a:ea typeface="BIZ UDPゴシック" panose="020B0400000000000000" pitchFamily="50" charset="-128"/>
                      </a:endParaRPr>
                    </a:p>
                  </a:txBody>
                  <a:tcPr marL="108000" marR="108000" marT="252000" marB="48014">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marL="0" indent="0" defTabSz="443194">
                        <a:lnSpc>
                          <a:spcPct val="100000"/>
                        </a:lnSpc>
                        <a:spcBef>
                          <a:spcPts val="0"/>
                        </a:spcBef>
                        <a:spcAft>
                          <a:spcPts val="0"/>
                        </a:spcAft>
                        <a:defRPr/>
                      </a:pPr>
                      <a:r>
                        <a:rPr lang="ja-JP" altLang="en-US" sz="1300" b="1" dirty="0">
                          <a:solidFill>
                            <a:schemeClr val="tx1"/>
                          </a:solidFill>
                          <a:latin typeface="BIZ UDPゴシック" panose="020B0400000000000000" pitchFamily="50" charset="-128"/>
                          <a:ea typeface="BIZ UDPゴシック" panose="020B0400000000000000" pitchFamily="50" charset="-128"/>
                        </a:rPr>
                        <a:t>□ベイエリア中心に「</a:t>
                      </a:r>
                      <a:r>
                        <a:rPr lang="ja-JP" altLang="en-US" sz="1300" b="1" u="none" strike="noStrike" dirty="0">
                          <a:solidFill>
                            <a:schemeClr val="tx1"/>
                          </a:solidFill>
                          <a:latin typeface="BIZ UDPゴシック" panose="020B0400000000000000" pitchFamily="50" charset="-128"/>
                          <a:ea typeface="BIZ UDPゴシック" panose="020B0400000000000000" pitchFamily="50" charset="-128"/>
                        </a:rPr>
                        <a:t>商用</a:t>
                      </a:r>
                      <a:r>
                        <a:rPr lang="ja-JP" altLang="en-US" sz="1300" b="1" dirty="0">
                          <a:solidFill>
                            <a:schemeClr val="tx1"/>
                          </a:solidFill>
                          <a:latin typeface="BIZ UDPゴシック" panose="020B0400000000000000" pitchFamily="50" charset="-128"/>
                          <a:ea typeface="BIZ UDPゴシック" panose="020B0400000000000000" pitchFamily="50" charset="-128"/>
                        </a:rPr>
                        <a:t>運航」</a:t>
                      </a:r>
                      <a:r>
                        <a:rPr lang="ja-JP" altLang="en-US" sz="1300" b="1" strike="noStrike" dirty="0">
                          <a:solidFill>
                            <a:schemeClr val="tx1"/>
                          </a:solidFill>
                          <a:effectLst/>
                          <a:latin typeface="BIZ UDPゴシック" panose="020B0400000000000000" pitchFamily="50" charset="-128"/>
                          <a:ea typeface="BIZ UDPゴシック" panose="020B0400000000000000" pitchFamily="50" charset="-128"/>
                        </a:rPr>
                        <a:t>を</a:t>
                      </a:r>
                      <a:r>
                        <a:rPr lang="ja-JP" altLang="en-US" sz="1300" b="1" dirty="0">
                          <a:solidFill>
                            <a:schemeClr val="tx1"/>
                          </a:solidFill>
                          <a:latin typeface="BIZ UDPゴシック" panose="020B0400000000000000" pitchFamily="50" charset="-128"/>
                          <a:ea typeface="BIZ UDPゴシック" panose="020B0400000000000000" pitchFamily="50" charset="-128"/>
                        </a:rPr>
                        <a:t>実現</a:t>
                      </a:r>
                      <a:r>
                        <a:rPr lang="ja-JP" altLang="en-US" sz="1300" b="1" strike="noStrike" dirty="0">
                          <a:solidFill>
                            <a:schemeClr val="tx1"/>
                          </a:solidFill>
                          <a:latin typeface="BIZ UDPゴシック" panose="020B0400000000000000" pitchFamily="50" charset="-128"/>
                          <a:ea typeface="BIZ UDPゴシック" panose="020B0400000000000000" pitchFamily="50" charset="-128"/>
                        </a:rPr>
                        <a:t>し、万博会場アクセスに活用</a:t>
                      </a:r>
                    </a:p>
                    <a:p>
                      <a:pPr marL="0" indent="0" defTabSz="443194">
                        <a:lnSpc>
                          <a:spcPct val="100000"/>
                        </a:lnSpc>
                        <a:spcBef>
                          <a:spcPts val="0"/>
                        </a:spcBef>
                        <a:spcAft>
                          <a:spcPts val="0"/>
                        </a:spcAft>
                        <a:defRPr/>
                      </a:pPr>
                      <a:endParaRPr lang="ja-JP" altLang="en-US" sz="400" b="1" dirty="0">
                        <a:solidFill>
                          <a:schemeClr val="tx1"/>
                        </a:solidFill>
                        <a:latin typeface="BIZ UDPゴシック" panose="020B0400000000000000" pitchFamily="50" charset="-128"/>
                        <a:ea typeface="BIZ UDPゴシック" panose="020B0400000000000000" pitchFamily="50" charset="-128"/>
                      </a:endParaRPr>
                    </a:p>
                    <a:p>
                      <a:pPr marL="0" indent="0">
                        <a:lnSpc>
                          <a:spcPct val="100000"/>
                        </a:lnSpc>
                        <a:spcBef>
                          <a:spcPts val="0"/>
                        </a:spcBef>
                        <a:spcAft>
                          <a:spcPts val="0"/>
                        </a:spcAft>
                        <a:defRPr/>
                      </a:pPr>
                      <a:r>
                        <a:rPr lang="ja-JP" altLang="en-US" sz="1100" dirty="0">
                          <a:solidFill>
                            <a:schemeClr val="tx1"/>
                          </a:solidFill>
                          <a:latin typeface="BIZ UDPゴシック" panose="020B0400000000000000" pitchFamily="50" charset="-128"/>
                          <a:ea typeface="BIZ UDPゴシック" panose="020B0400000000000000" pitchFamily="50" charset="-128"/>
                        </a:rPr>
                        <a:t>・パイロット搭乗</a:t>
                      </a:r>
                      <a:endParaRPr lang="en-US" altLang="ja-JP" sz="1100" dirty="0">
                        <a:solidFill>
                          <a:schemeClr val="tx1"/>
                        </a:solidFill>
                        <a:latin typeface="BIZ UDPゴシック" panose="020B0400000000000000" pitchFamily="50" charset="-128"/>
                        <a:ea typeface="BIZ UDPゴシック" panose="020B0400000000000000" pitchFamily="50" charset="-128"/>
                      </a:endParaRPr>
                    </a:p>
                    <a:p>
                      <a:pPr marL="0" indent="0">
                        <a:lnSpc>
                          <a:spcPct val="100000"/>
                        </a:lnSpc>
                        <a:spcBef>
                          <a:spcPts val="0"/>
                        </a:spcBef>
                        <a:spcAft>
                          <a:spcPts val="0"/>
                        </a:spcAft>
                        <a:defRPr/>
                      </a:pPr>
                      <a:endParaRPr lang="ja-JP" altLang="en-US" sz="400" dirty="0">
                        <a:solidFill>
                          <a:schemeClr val="tx1"/>
                        </a:solidFill>
                        <a:latin typeface="BIZ UDPゴシック" panose="020B0400000000000000" pitchFamily="50" charset="-128"/>
                        <a:ea typeface="BIZ UDPゴシック" panose="020B0400000000000000" pitchFamily="50" charset="-128"/>
                      </a:endParaRPr>
                    </a:p>
                    <a:p>
                      <a:pPr marL="0" indent="0">
                        <a:lnSpc>
                          <a:spcPct val="100000"/>
                        </a:lnSpc>
                        <a:spcBef>
                          <a:spcPts val="0"/>
                        </a:spcBef>
                        <a:spcAft>
                          <a:spcPts val="0"/>
                        </a:spcAft>
                        <a:defRPr/>
                      </a:pPr>
                      <a:r>
                        <a:rPr lang="ja-JP" altLang="en-US" sz="1100" strike="noStrike" dirty="0">
                          <a:solidFill>
                            <a:schemeClr val="tx1"/>
                          </a:solidFill>
                          <a:latin typeface="BIZ UDPゴシック" panose="020B0400000000000000" pitchFamily="50" charset="-128"/>
                          <a:ea typeface="BIZ UDPゴシック" panose="020B0400000000000000" pitchFamily="50" charset="-128"/>
                        </a:rPr>
                        <a:t>・定期路線運航（空飛ぶタクシー・娯楽・観光）</a:t>
                      </a:r>
                      <a:endParaRPr lang="en-US" altLang="ja-JP" sz="1100" b="1" strike="noStrike" dirty="0">
                        <a:solidFill>
                          <a:schemeClr val="tx1"/>
                        </a:solidFill>
                        <a:latin typeface="BIZ UDPゴシック" panose="020B0400000000000000" pitchFamily="50" charset="-128"/>
                        <a:ea typeface="BIZ UDPゴシック" panose="020B0400000000000000" pitchFamily="50" charset="-128"/>
                      </a:endParaRPr>
                    </a:p>
                    <a:p>
                      <a:pPr marL="0" indent="0" defTabSz="443194">
                        <a:lnSpc>
                          <a:spcPct val="100000"/>
                        </a:lnSpc>
                        <a:spcBef>
                          <a:spcPts val="0"/>
                        </a:spcBef>
                        <a:spcAft>
                          <a:spcPts val="0"/>
                        </a:spcAft>
                        <a:defRPr/>
                      </a:pPr>
                      <a:endParaRPr kumimoji="1" lang="en-US" altLang="ja-JP" sz="1100" b="1" dirty="0">
                        <a:solidFill>
                          <a:schemeClr val="tx1"/>
                        </a:solidFill>
                        <a:latin typeface="BIZ UDPゴシック" panose="020B0400000000000000" pitchFamily="50" charset="-128"/>
                        <a:ea typeface="BIZ UDPゴシック" panose="020B0400000000000000" pitchFamily="50" charset="-128"/>
                      </a:endParaRPr>
                    </a:p>
                    <a:p>
                      <a:pPr marL="0" indent="0" defTabSz="443194">
                        <a:lnSpc>
                          <a:spcPct val="100000"/>
                        </a:lnSpc>
                        <a:spcBef>
                          <a:spcPts val="0"/>
                        </a:spcBef>
                        <a:spcAft>
                          <a:spcPts val="0"/>
                        </a:spcAft>
                        <a:defRPr/>
                      </a:pPr>
                      <a:endParaRPr kumimoji="1" lang="en-US" altLang="ja-JP" sz="1200" dirty="0">
                        <a:solidFill>
                          <a:schemeClr val="tx1"/>
                        </a:solidFill>
                        <a:latin typeface="BIZ UDPゴシック" panose="020B0400000000000000" pitchFamily="50" charset="-128"/>
                        <a:ea typeface="BIZ UDPゴシック" panose="020B0400000000000000" pitchFamily="50" charset="-128"/>
                      </a:endParaRPr>
                    </a:p>
                  </a:txBody>
                  <a:tcPr marL="108000" marR="108000" marT="252000" marB="48014">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4">
                        <a:lumMod val="40000"/>
                        <a:lumOff val="60000"/>
                      </a:schemeClr>
                    </a:solidFill>
                  </a:tcPr>
                </a:tc>
                <a:tc>
                  <a:txBody>
                    <a:bodyPr/>
                    <a:lstStyle/>
                    <a:p>
                      <a:pPr marL="0" indent="0">
                        <a:lnSpc>
                          <a:spcPct val="100000"/>
                        </a:lnSpc>
                        <a:spcBef>
                          <a:spcPts val="0"/>
                        </a:spcBef>
                        <a:spcAft>
                          <a:spcPts val="0"/>
                        </a:spcAft>
                      </a:pPr>
                      <a:r>
                        <a:rPr kumimoji="1" lang="ja-JP" altLang="en-US" sz="1300" b="1" dirty="0">
                          <a:solidFill>
                            <a:schemeClr val="tx1"/>
                          </a:solidFill>
                          <a:latin typeface="BIZ UDPゴシック" panose="020B0400000000000000" pitchFamily="50" charset="-128"/>
                          <a:ea typeface="BIZ UDPゴシック" panose="020B0400000000000000" pitchFamily="50" charset="-128"/>
                        </a:rPr>
                        <a:t>□都市部中心を含む「商用運航」が拡大</a:t>
                      </a:r>
                      <a:endParaRPr kumimoji="1" lang="en-US" altLang="ja-JP" sz="600" b="0" dirty="0">
                        <a:solidFill>
                          <a:schemeClr val="tx1"/>
                        </a:solidFill>
                        <a:latin typeface="BIZ UDPゴシック" panose="020B0400000000000000" pitchFamily="50" charset="-128"/>
                        <a:ea typeface="BIZ UDPゴシック" panose="020B0400000000000000" pitchFamily="50" charset="-128"/>
                      </a:endParaRPr>
                    </a:p>
                    <a:p>
                      <a:pPr marL="0" indent="0">
                        <a:lnSpc>
                          <a:spcPct val="100000"/>
                        </a:lnSpc>
                        <a:spcBef>
                          <a:spcPts val="0"/>
                        </a:spcBef>
                        <a:spcAft>
                          <a:spcPts val="0"/>
                        </a:spcAft>
                      </a:pPr>
                      <a:r>
                        <a:rPr kumimoji="1" lang="ja-JP" altLang="en-US" sz="1100" b="0" dirty="0">
                          <a:solidFill>
                            <a:schemeClr val="tx1"/>
                          </a:solidFill>
                          <a:latin typeface="BIZ UDPゴシック" panose="020B0400000000000000" pitchFamily="50" charset="-128"/>
                          <a:ea typeface="BIZ UDPゴシック" panose="020B0400000000000000" pitchFamily="50" charset="-128"/>
                        </a:rPr>
                        <a:t>・関西各地での複数運航の実施</a:t>
                      </a:r>
                    </a:p>
                    <a:p>
                      <a:pPr marL="0" indent="0">
                        <a:lnSpc>
                          <a:spcPct val="100000"/>
                        </a:lnSpc>
                        <a:spcBef>
                          <a:spcPts val="0"/>
                        </a:spcBef>
                        <a:spcAft>
                          <a:spcPts val="0"/>
                        </a:spcAft>
                      </a:pPr>
                      <a:r>
                        <a:rPr kumimoji="1" lang="ja-JP" altLang="en-US" sz="1100" b="0" dirty="0">
                          <a:solidFill>
                            <a:schemeClr val="tx1"/>
                          </a:solidFill>
                          <a:latin typeface="BIZ UDPゴシック" panose="020B0400000000000000" pitchFamily="50" charset="-128"/>
                          <a:ea typeface="BIZ UDPゴシック" panose="020B0400000000000000" pitchFamily="50" charset="-128"/>
                        </a:rPr>
                        <a:t>・自動・自律飛行（パイロットレス）／オンデマンド運航へ段階的に移行　</a:t>
                      </a:r>
                      <a:endParaRPr kumimoji="0" lang="en-US" altLang="ja-JP" sz="1100" b="0"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cs typeface="+mn-cs"/>
                      </a:endParaRPr>
                    </a:p>
                    <a:p>
                      <a:pPr marL="185738" marR="0" lvl="0" indent="-185738" algn="l" defTabSz="457200" rtl="0" eaLnBrk="1" fontAlgn="auto" latinLnBrk="0" hangingPunct="1">
                        <a:lnSpc>
                          <a:spcPct val="100000"/>
                        </a:lnSpc>
                        <a:spcBef>
                          <a:spcPts val="0"/>
                        </a:spcBef>
                        <a:spcAft>
                          <a:spcPts val="0"/>
                        </a:spcAft>
                        <a:buClrTx/>
                        <a:buSzTx/>
                        <a:buFontTx/>
                        <a:buNone/>
                        <a:tabLst/>
                        <a:defRPr/>
                      </a:pPr>
                      <a:endParaRPr kumimoji="0" lang="en-US" altLang="ja-JP" sz="1300" b="1"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cs typeface="+mn-cs"/>
                      </a:endParaRPr>
                    </a:p>
                    <a:p>
                      <a:pPr marL="185738" marR="0" lvl="0" indent="-185738" algn="l" defTabSz="457200" rtl="0" eaLnBrk="1" fontAlgn="auto" latinLnBrk="0" hangingPunct="1">
                        <a:lnSpc>
                          <a:spcPct val="100000"/>
                        </a:lnSpc>
                        <a:spcBef>
                          <a:spcPts val="0"/>
                        </a:spcBef>
                        <a:spcAft>
                          <a:spcPts val="0"/>
                        </a:spcAft>
                        <a:buClrTx/>
                        <a:buSzTx/>
                        <a:buFontTx/>
                        <a:buNone/>
                        <a:tabLst/>
                        <a:defRPr/>
                      </a:pPr>
                      <a:endParaRPr kumimoji="0" lang="en-US" altLang="ja-JP" sz="1300" b="1"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cs typeface="+mn-cs"/>
                      </a:endParaRPr>
                    </a:p>
                    <a:p>
                      <a:pPr marL="0" indent="0" algn="l">
                        <a:lnSpc>
                          <a:spcPct val="100000"/>
                        </a:lnSpc>
                        <a:spcBef>
                          <a:spcPts val="0"/>
                        </a:spcBef>
                        <a:spcAft>
                          <a:spcPts val="0"/>
                        </a:spcAft>
                      </a:pPr>
                      <a:endParaRPr kumimoji="1" lang="en-US" altLang="ja-JP" sz="1200" dirty="0">
                        <a:solidFill>
                          <a:schemeClr val="tx1"/>
                        </a:solidFill>
                        <a:latin typeface="BIZ UDPゴシック" panose="020B0400000000000000" pitchFamily="50" charset="-128"/>
                        <a:ea typeface="BIZ UDPゴシック" panose="020B0400000000000000" pitchFamily="50" charset="-128"/>
                      </a:endParaRPr>
                    </a:p>
                  </a:txBody>
                  <a:tcPr marL="108000" marR="108000" marT="252000" marB="48014">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338179187"/>
                  </a:ext>
                </a:extLst>
              </a:tr>
            </a:tbl>
          </a:graphicData>
        </a:graphic>
      </p:graphicFrame>
      <p:grpSp>
        <p:nvGrpSpPr>
          <p:cNvPr id="69" name="グループ化 68">
            <a:extLst>
              <a:ext uri="{FF2B5EF4-FFF2-40B4-BE49-F238E27FC236}">
                <a16:creationId xmlns:a16="http://schemas.microsoft.com/office/drawing/2014/main" id="{B1406B80-BB7A-4E81-A06D-8F4FC87D64EF}"/>
              </a:ext>
            </a:extLst>
          </p:cNvPr>
          <p:cNvGrpSpPr/>
          <p:nvPr/>
        </p:nvGrpSpPr>
        <p:grpSpPr>
          <a:xfrm>
            <a:off x="251753" y="1372041"/>
            <a:ext cx="9720000" cy="381120"/>
            <a:chOff x="407938" y="886368"/>
            <a:chExt cx="6821672" cy="340159"/>
          </a:xfrm>
          <a:solidFill>
            <a:srgbClr val="953735"/>
          </a:solidFill>
        </p:grpSpPr>
        <p:sp>
          <p:nvSpPr>
            <p:cNvPr id="70" name="ホームベース 6">
              <a:extLst>
                <a:ext uri="{FF2B5EF4-FFF2-40B4-BE49-F238E27FC236}">
                  <a16:creationId xmlns:a16="http://schemas.microsoft.com/office/drawing/2014/main" id="{1B7629EA-ADB7-4C0E-8F66-00767F27E995}"/>
                </a:ext>
              </a:extLst>
            </p:cNvPr>
            <p:cNvSpPr/>
            <p:nvPr/>
          </p:nvSpPr>
          <p:spPr bwMode="gray">
            <a:xfrm>
              <a:off x="4706391" y="886368"/>
              <a:ext cx="2523219" cy="340159"/>
            </a:xfrm>
            <a:prstGeom prst="homePlate">
              <a:avLst/>
            </a:prstGeom>
            <a:solidFill>
              <a:srgbClr val="002060"/>
            </a:solidFill>
            <a:ln w="28575">
              <a:solidFill>
                <a:schemeClr val="bg1"/>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443194" rtl="0" eaLnBrk="1" fontAlgn="auto" latinLnBrk="0" hangingPunct="1">
                <a:lnSpc>
                  <a:spcPct val="100000"/>
                </a:lnSpc>
                <a:spcBef>
                  <a:spcPts val="0"/>
                </a:spcBef>
                <a:spcAft>
                  <a:spcPts val="0"/>
                </a:spcAft>
                <a:buClrTx/>
                <a:buSzTx/>
                <a:buFontTx/>
                <a:buNone/>
                <a:tabLst/>
                <a:defRPr/>
              </a:pPr>
              <a:r>
                <a:rPr kumimoji="1" lang="en-US" altLang="ja-JP" sz="1260" b="0" i="0" u="none" strike="noStrike" kern="120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n-cs"/>
                </a:rPr>
                <a:t>2030</a:t>
              </a:r>
              <a:r>
                <a:rPr kumimoji="1" lang="ja-JP" altLang="en-US" sz="1260" b="0" i="0" u="none" strike="noStrike" kern="120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n-cs"/>
                </a:rPr>
                <a:t>（万博後のめざす姿）</a:t>
              </a:r>
            </a:p>
          </p:txBody>
        </p:sp>
        <p:sp>
          <p:nvSpPr>
            <p:cNvPr id="71" name="ホームベース 5">
              <a:extLst>
                <a:ext uri="{FF2B5EF4-FFF2-40B4-BE49-F238E27FC236}">
                  <a16:creationId xmlns:a16="http://schemas.microsoft.com/office/drawing/2014/main" id="{AD85B09B-C151-4246-83FE-8C65C4C68421}"/>
                </a:ext>
              </a:extLst>
            </p:cNvPr>
            <p:cNvSpPr/>
            <p:nvPr/>
          </p:nvSpPr>
          <p:spPr bwMode="gray">
            <a:xfrm>
              <a:off x="2549230" y="886369"/>
              <a:ext cx="2484315" cy="340158"/>
            </a:xfrm>
            <a:prstGeom prst="homePlate">
              <a:avLst/>
            </a:prstGeom>
            <a:solidFill>
              <a:srgbClr val="002060"/>
            </a:solidFill>
            <a:ln w="28575">
              <a:solidFill>
                <a:schemeClr val="bg1"/>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443194" rtl="0" eaLnBrk="1" fontAlgn="auto" latinLnBrk="0" hangingPunct="1">
                <a:lnSpc>
                  <a:spcPct val="100000"/>
                </a:lnSpc>
                <a:spcBef>
                  <a:spcPts val="0"/>
                </a:spcBef>
                <a:spcAft>
                  <a:spcPts val="0"/>
                </a:spcAft>
                <a:buClrTx/>
                <a:buSzTx/>
                <a:buFontTx/>
                <a:buNone/>
                <a:tabLst/>
                <a:defRPr/>
              </a:pPr>
              <a:r>
                <a:rPr kumimoji="1" lang="en-US" altLang="ja-JP" sz="1551" b="1" i="0" u="none" strike="noStrike" kern="120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n-cs"/>
                </a:rPr>
                <a:t>2025</a:t>
              </a:r>
              <a:r>
                <a:rPr kumimoji="1" lang="ja-JP" altLang="en-US" sz="1551" b="1" i="0" u="none" strike="noStrike" kern="120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n-cs"/>
                </a:rPr>
                <a:t>（万博開催）</a:t>
              </a:r>
            </a:p>
          </p:txBody>
        </p:sp>
        <p:sp>
          <p:nvSpPr>
            <p:cNvPr id="72" name="ホームベース 4">
              <a:extLst>
                <a:ext uri="{FF2B5EF4-FFF2-40B4-BE49-F238E27FC236}">
                  <a16:creationId xmlns:a16="http://schemas.microsoft.com/office/drawing/2014/main" id="{51F0FD7C-A3F3-4D3F-9E7A-E2D8BBD297CC}"/>
                </a:ext>
              </a:extLst>
            </p:cNvPr>
            <p:cNvSpPr/>
            <p:nvPr/>
          </p:nvSpPr>
          <p:spPr bwMode="gray">
            <a:xfrm>
              <a:off x="407938" y="886368"/>
              <a:ext cx="2362526" cy="340159"/>
            </a:xfrm>
            <a:prstGeom prst="homePlate">
              <a:avLst/>
            </a:prstGeom>
            <a:solidFill>
              <a:srgbClr val="002060"/>
            </a:solidFill>
            <a:ln w="28575">
              <a:solidFill>
                <a:schemeClr val="bg1"/>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443194" rtl="0" eaLnBrk="1" fontAlgn="auto" latinLnBrk="0" hangingPunct="1">
                <a:lnSpc>
                  <a:spcPct val="100000"/>
                </a:lnSpc>
                <a:spcBef>
                  <a:spcPts val="0"/>
                </a:spcBef>
                <a:spcAft>
                  <a:spcPts val="0"/>
                </a:spcAft>
                <a:buClrTx/>
                <a:buSzTx/>
                <a:buFontTx/>
                <a:buNone/>
                <a:tabLst/>
                <a:defRPr/>
              </a:pPr>
              <a:r>
                <a:rPr kumimoji="1" lang="en-US" altLang="ja-JP" sz="1260" b="0" i="0" u="none" strike="noStrike" kern="120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n-cs"/>
                </a:rPr>
                <a:t>202</a:t>
              </a:r>
              <a:r>
                <a:rPr kumimoji="1" lang="ja-JP" altLang="en-US" sz="1260" b="0" i="0" u="none" strike="noStrike" kern="120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n-cs"/>
                </a:rPr>
                <a:t>３</a:t>
              </a:r>
              <a:r>
                <a:rPr kumimoji="1" lang="en-US" altLang="ja-JP" sz="1260" b="0" i="0" u="none" strike="noStrike" kern="120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n-cs"/>
                </a:rPr>
                <a:t>(</a:t>
              </a:r>
              <a:r>
                <a:rPr kumimoji="1" lang="ja-JP" altLang="en-US" sz="1260" b="0" i="0" u="none" strike="noStrike" kern="120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n-cs"/>
                </a:rPr>
                <a:t>現状</a:t>
              </a:r>
              <a:r>
                <a:rPr kumimoji="1" lang="en-US" altLang="ja-JP" sz="1260" b="0" i="0" u="none" strike="noStrike" kern="120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n-cs"/>
                </a:rPr>
                <a:t>)</a:t>
              </a:r>
              <a:endParaRPr kumimoji="1" lang="ja-JP" altLang="en-US" sz="1260" b="0" i="0" u="none" strike="noStrike" kern="120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n-cs"/>
              </a:endParaRPr>
            </a:p>
          </p:txBody>
        </p:sp>
      </p:grpSp>
      <p:sp>
        <p:nvSpPr>
          <p:cNvPr id="73" name="テキスト ボックス 72">
            <a:extLst>
              <a:ext uri="{FF2B5EF4-FFF2-40B4-BE49-F238E27FC236}">
                <a16:creationId xmlns:a16="http://schemas.microsoft.com/office/drawing/2014/main" id="{233774CE-BB03-49E5-94E8-1F2C71E354FD}"/>
              </a:ext>
            </a:extLst>
          </p:cNvPr>
          <p:cNvSpPr txBox="1"/>
          <p:nvPr/>
        </p:nvSpPr>
        <p:spPr>
          <a:xfrm>
            <a:off x="3927793" y="4445187"/>
            <a:ext cx="2340060" cy="294610"/>
          </a:xfrm>
          <a:prstGeom prst="rect">
            <a:avLst/>
          </a:prstGeom>
          <a:noFill/>
        </p:spPr>
        <p:txBody>
          <a:bodyPr wrap="square" lIns="0" tIns="0" rIns="0" bIns="0" rtlCol="0" anchor="ctr" anchorCtr="0">
            <a:noAutofit/>
          </a:bodyPr>
          <a:lstStyle/>
          <a:p>
            <a:r>
              <a:rPr lang="ja-JP" altLang="en-US" sz="700" dirty="0">
                <a:latin typeface="BIZ UDPゴシック" panose="020B0400000000000000" pitchFamily="50" charset="-128"/>
                <a:ea typeface="BIZ UDPゴシック" panose="020B0400000000000000" pitchFamily="50" charset="-128"/>
                <a:cs typeface="Meiryo UI" panose="020B0604030504040204" pitchFamily="50" charset="-128"/>
              </a:rPr>
              <a:t>（出典）空の移動革命社会実装に向けた大阪版ロードマップ／アクションプラン</a:t>
            </a:r>
            <a:r>
              <a:rPr lang="en-US" altLang="ja-JP" sz="700" dirty="0">
                <a:latin typeface="BIZ UDPゴシック" panose="020B0400000000000000" pitchFamily="50" charset="-128"/>
                <a:ea typeface="BIZ UDPゴシック" panose="020B0400000000000000" pitchFamily="50" charset="-128"/>
                <a:cs typeface="Meiryo UI" panose="020B0604030504040204" pitchFamily="50" charset="-128"/>
              </a:rPr>
              <a:t>(2022</a:t>
            </a:r>
            <a:r>
              <a:rPr lang="ja-JP" altLang="en-US" sz="700" dirty="0">
                <a:latin typeface="BIZ UDPゴシック" panose="020B0400000000000000" pitchFamily="50" charset="-128"/>
                <a:ea typeface="BIZ UDPゴシック" panose="020B0400000000000000" pitchFamily="50" charset="-128"/>
                <a:cs typeface="Meiryo UI" panose="020B0604030504040204" pitchFamily="50" charset="-128"/>
              </a:rPr>
              <a:t>年</a:t>
            </a:r>
            <a:r>
              <a:rPr lang="en-US" altLang="ja-JP" sz="700" dirty="0">
                <a:latin typeface="BIZ UDPゴシック" panose="020B0400000000000000" pitchFamily="50" charset="-128"/>
                <a:ea typeface="BIZ UDPゴシック" panose="020B0400000000000000" pitchFamily="50" charset="-128"/>
                <a:cs typeface="Meiryo UI" panose="020B0604030504040204" pitchFamily="50" charset="-128"/>
              </a:rPr>
              <a:t>3</a:t>
            </a:r>
            <a:r>
              <a:rPr lang="ja-JP" altLang="en-US" sz="700" dirty="0">
                <a:latin typeface="BIZ UDPゴシック" panose="020B0400000000000000" pitchFamily="50" charset="-128"/>
                <a:ea typeface="BIZ UDPゴシック" panose="020B0400000000000000" pitchFamily="50" charset="-128"/>
                <a:cs typeface="Meiryo UI" panose="020B0604030504040204" pitchFamily="50" charset="-128"/>
              </a:rPr>
              <a:t>月</a:t>
            </a:r>
            <a:r>
              <a:rPr lang="en-US" altLang="ja-JP" sz="700" dirty="0">
                <a:latin typeface="BIZ UDPゴシック" panose="020B0400000000000000" pitchFamily="50" charset="-128"/>
                <a:ea typeface="BIZ UDPゴシック" panose="020B0400000000000000" pitchFamily="50" charset="-128"/>
                <a:cs typeface="Meiryo UI" panose="020B0604030504040204" pitchFamily="50" charset="-128"/>
              </a:rPr>
              <a:t>)</a:t>
            </a:r>
            <a:r>
              <a:rPr lang="ja-JP" altLang="en-US" sz="700" dirty="0">
                <a:latin typeface="BIZ UDPゴシック" panose="020B0400000000000000" pitchFamily="50" charset="-128"/>
                <a:ea typeface="BIZ UDPゴシック" panose="020B0400000000000000" pitchFamily="50" charset="-128"/>
                <a:cs typeface="Meiryo UI" panose="020B0604030504040204" pitchFamily="50" charset="-128"/>
              </a:rPr>
              <a:t>（一部加工）</a:t>
            </a:r>
          </a:p>
        </p:txBody>
      </p:sp>
      <p:grpSp>
        <p:nvGrpSpPr>
          <p:cNvPr id="74" name="グループ化 73"/>
          <p:cNvGrpSpPr/>
          <p:nvPr/>
        </p:nvGrpSpPr>
        <p:grpSpPr>
          <a:xfrm>
            <a:off x="3841269" y="3079094"/>
            <a:ext cx="2005030" cy="1388562"/>
            <a:chOff x="4770659" y="2895005"/>
            <a:chExt cx="2005030" cy="1388562"/>
          </a:xfrm>
        </p:grpSpPr>
        <p:grpSp>
          <p:nvGrpSpPr>
            <p:cNvPr id="75" name="グループ化 74"/>
            <p:cNvGrpSpPr/>
            <p:nvPr/>
          </p:nvGrpSpPr>
          <p:grpSpPr>
            <a:xfrm>
              <a:off x="5062431" y="2895005"/>
              <a:ext cx="1713258" cy="1388562"/>
              <a:chOff x="4307396" y="2822210"/>
              <a:chExt cx="1713258" cy="1388562"/>
            </a:xfrm>
          </p:grpSpPr>
          <p:grpSp>
            <p:nvGrpSpPr>
              <p:cNvPr id="81" name="グループ化 80">
                <a:extLst>
                  <a:ext uri="{FF2B5EF4-FFF2-40B4-BE49-F238E27FC236}">
                    <a16:creationId xmlns:a16="http://schemas.microsoft.com/office/drawing/2014/main" id="{FC300622-8B3C-4404-ADF8-8E9527A5377B}"/>
                  </a:ext>
                </a:extLst>
              </p:cNvPr>
              <p:cNvGrpSpPr>
                <a:grpSpLocks noChangeAspect="1"/>
              </p:cNvGrpSpPr>
              <p:nvPr/>
            </p:nvGrpSpPr>
            <p:grpSpPr>
              <a:xfrm>
                <a:off x="4307396" y="2822210"/>
                <a:ext cx="1713258" cy="1368000"/>
                <a:chOff x="958326" y="3419998"/>
                <a:chExt cx="1893600" cy="1512000"/>
              </a:xfrm>
            </p:grpSpPr>
            <p:sp>
              <p:nvSpPr>
                <p:cNvPr id="85" name="正方形/長方形 84">
                  <a:extLst>
                    <a:ext uri="{FF2B5EF4-FFF2-40B4-BE49-F238E27FC236}">
                      <a16:creationId xmlns:a16="http://schemas.microsoft.com/office/drawing/2014/main" id="{8BC1D7C2-61E6-481E-9359-A5670D789E8B}"/>
                    </a:ext>
                  </a:extLst>
                </p:cNvPr>
                <p:cNvSpPr/>
                <p:nvPr/>
              </p:nvSpPr>
              <p:spPr bwMode="gray">
                <a:xfrm>
                  <a:off x="958326" y="3419998"/>
                  <a:ext cx="1884908" cy="1512000"/>
                </a:xfrm>
                <a:prstGeom prst="rect">
                  <a:avLst/>
                </a:prstGeom>
                <a:solidFill>
                  <a:schemeClr val="bg1"/>
                </a:solidFill>
                <a:ln w="12700" algn="ctr">
                  <a:noFill/>
                  <a:miter lim="800000"/>
                  <a:headEnd/>
                  <a:tailEnd/>
                </a:ln>
                <a:effectLst>
                  <a:outerShdw blurRad="50800" dist="38100" dir="2700000" algn="tl" rotWithShape="0">
                    <a:prstClr val="black">
                      <a:alpha val="40000"/>
                    </a:prstClr>
                  </a:outerShdw>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indent="0" algn="ctr" defTabSz="990564" rtl="0" eaLnBrk="1" fontAlgn="auto" latinLnBrk="0" hangingPunct="1">
                    <a:lnSpc>
                      <a:spcPct val="100000"/>
                    </a:lnSpc>
                    <a:spcBef>
                      <a:spcPts val="0"/>
                    </a:spcBef>
                    <a:spcAft>
                      <a:spcPts val="0"/>
                    </a:spcAft>
                    <a:buClrTx/>
                    <a:buSzPct val="100000"/>
                    <a:buFont typeface="Wingdings" panose="05000000000000000000" pitchFamily="2" charset="2"/>
                    <a:buNone/>
                    <a:tabLst/>
                  </a:pPr>
                  <a:endParaRPr kumimoji="1" lang="ja-JP" altLang="en-US" sz="1200" b="0" i="0" u="none" strike="noStrike" kern="1200" cap="none" spc="0" normalizeH="0" baseline="0" noProof="0" dirty="0">
                    <a:ln>
                      <a:noFill/>
                    </a:ln>
                    <a:solidFill>
                      <a:prstClr val="black"/>
                    </a:solidFill>
                    <a:effectLst/>
                    <a:uLnTx/>
                    <a:uFillTx/>
                    <a:latin typeface="+mn-lt"/>
                    <a:ea typeface="+mn-ea"/>
                    <a:cs typeface="+mn-cs"/>
                  </a:endParaRPr>
                </a:p>
              </p:txBody>
            </p:sp>
            <p:pic>
              <p:nvPicPr>
                <p:cNvPr id="86" name="図 85">
                  <a:extLst>
                    <a:ext uri="{FF2B5EF4-FFF2-40B4-BE49-F238E27FC236}">
                      <a16:creationId xmlns:a16="http://schemas.microsoft.com/office/drawing/2014/main" id="{7335C9A8-5147-422C-8E4F-17F91F30D805}"/>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l="36116" t="30359" r="24241" b="32343"/>
                <a:stretch/>
              </p:blipFill>
              <p:spPr>
                <a:xfrm>
                  <a:off x="958327" y="3419998"/>
                  <a:ext cx="1893599" cy="1511162"/>
                </a:xfrm>
                <a:custGeom>
                  <a:avLst/>
                  <a:gdLst>
                    <a:gd name="connsiteX0" fmla="*/ 0 w 2759694"/>
                    <a:gd name="connsiteY0" fmla="*/ 0 h 2215453"/>
                    <a:gd name="connsiteX1" fmla="*/ 2759694 w 2759694"/>
                    <a:gd name="connsiteY1" fmla="*/ 0 h 2215453"/>
                    <a:gd name="connsiteX2" fmla="*/ 2759694 w 2759694"/>
                    <a:gd name="connsiteY2" fmla="*/ 2215453 h 2215453"/>
                    <a:gd name="connsiteX3" fmla="*/ 0 w 2759694"/>
                    <a:gd name="connsiteY3" fmla="*/ 2215453 h 2215453"/>
                  </a:gdLst>
                  <a:ahLst/>
                  <a:cxnLst>
                    <a:cxn ang="0">
                      <a:pos x="connsiteX0" y="connsiteY0"/>
                    </a:cxn>
                    <a:cxn ang="0">
                      <a:pos x="connsiteX1" y="connsiteY1"/>
                    </a:cxn>
                    <a:cxn ang="0">
                      <a:pos x="connsiteX2" y="connsiteY2"/>
                    </a:cxn>
                    <a:cxn ang="0">
                      <a:pos x="connsiteX3" y="connsiteY3"/>
                    </a:cxn>
                  </a:cxnLst>
                  <a:rect l="l" t="t" r="r" b="b"/>
                  <a:pathLst>
                    <a:path w="2759694" h="2215453">
                      <a:moveTo>
                        <a:pt x="0" y="0"/>
                      </a:moveTo>
                      <a:lnTo>
                        <a:pt x="2759694" y="0"/>
                      </a:lnTo>
                      <a:lnTo>
                        <a:pt x="2759694" y="2215453"/>
                      </a:lnTo>
                      <a:lnTo>
                        <a:pt x="0" y="2215453"/>
                      </a:lnTo>
                      <a:close/>
                    </a:path>
                  </a:pathLst>
                </a:custGeom>
                <a:effectLst>
                  <a:outerShdw blurRad="50800" dist="38100" dir="2700000" algn="tl" rotWithShape="0">
                    <a:prstClr val="black">
                      <a:alpha val="40000"/>
                    </a:prstClr>
                  </a:outerShdw>
                </a:effectLst>
              </p:spPr>
            </p:pic>
            <p:sp>
              <p:nvSpPr>
                <p:cNvPr id="87" name="楕円 86">
                  <a:extLst>
                    <a:ext uri="{FF2B5EF4-FFF2-40B4-BE49-F238E27FC236}">
                      <a16:creationId xmlns:a16="http://schemas.microsoft.com/office/drawing/2014/main" id="{6EE41140-4C89-4651-BA1A-CCD90315F6B0}"/>
                    </a:ext>
                  </a:extLst>
                </p:cNvPr>
                <p:cNvSpPr/>
                <p:nvPr/>
              </p:nvSpPr>
              <p:spPr bwMode="gray">
                <a:xfrm>
                  <a:off x="1313708" y="3991078"/>
                  <a:ext cx="952652" cy="906316"/>
                </a:xfrm>
                <a:prstGeom prst="ellipse">
                  <a:avLst/>
                </a:prstGeom>
                <a:solidFill>
                  <a:srgbClr val="FFC000">
                    <a:alpha val="10000"/>
                  </a:srgbClr>
                </a:solidFill>
                <a:ln w="12700" algn="ctr">
                  <a:noFill/>
                  <a:miter lim="800000"/>
                  <a:headEnd/>
                  <a:tailEnd/>
                </a:ln>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indent="0" algn="ctr" defTabSz="990564" rtl="0" eaLnBrk="1" fontAlgn="auto" latinLnBrk="0" hangingPunct="1">
                    <a:lnSpc>
                      <a:spcPct val="100000"/>
                    </a:lnSpc>
                    <a:spcBef>
                      <a:spcPts val="0"/>
                    </a:spcBef>
                    <a:spcAft>
                      <a:spcPts val="0"/>
                    </a:spcAft>
                    <a:buClrTx/>
                    <a:buSzPct val="100000"/>
                    <a:buFont typeface="Wingdings" panose="05000000000000000000" pitchFamily="2" charset="2"/>
                    <a:buNone/>
                    <a:tabLst/>
                  </a:pPr>
                  <a:endParaRPr kumimoji="1" lang="ja-JP" altLang="en-US" sz="1200" b="0" i="0" u="none" strike="noStrike" kern="1200" cap="none" spc="0" normalizeH="0" baseline="0" noProof="0" dirty="0">
                    <a:ln>
                      <a:noFill/>
                    </a:ln>
                    <a:solidFill>
                      <a:prstClr val="black"/>
                    </a:solidFill>
                    <a:effectLst/>
                    <a:uLnTx/>
                    <a:uFillTx/>
                    <a:latin typeface="+mn-lt"/>
                    <a:ea typeface="+mn-ea"/>
                    <a:cs typeface="+mn-cs"/>
                  </a:endParaRPr>
                </a:p>
              </p:txBody>
            </p:sp>
            <p:sp>
              <p:nvSpPr>
                <p:cNvPr id="88" name="円弧 87">
                  <a:extLst>
                    <a:ext uri="{FF2B5EF4-FFF2-40B4-BE49-F238E27FC236}">
                      <a16:creationId xmlns:a16="http://schemas.microsoft.com/office/drawing/2014/main" id="{E7D35028-E533-45ED-8B00-242AB576EFEC}"/>
                    </a:ext>
                  </a:extLst>
                </p:cNvPr>
                <p:cNvSpPr/>
                <p:nvPr/>
              </p:nvSpPr>
              <p:spPr bwMode="gray">
                <a:xfrm rot="18210099" flipH="1" flipV="1">
                  <a:off x="1604795" y="4252319"/>
                  <a:ext cx="619124" cy="424069"/>
                </a:xfrm>
                <a:prstGeom prst="arc">
                  <a:avLst>
                    <a:gd name="adj1" fmla="val 1429629"/>
                    <a:gd name="adj2" fmla="val 10356812"/>
                  </a:avLst>
                </a:prstGeom>
                <a:ln w="9525">
                  <a:solidFill>
                    <a:srgbClr val="FFCD00"/>
                  </a:solidFill>
                  <a:prstDash val="solid"/>
                  <a:headEnd type="none" w="med" len="med"/>
                  <a:tailEnd type="none" w="med" len="med"/>
                </a:ln>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dirty="0">
                    <a:effectLst/>
                  </a:endParaRPr>
                </a:p>
              </p:txBody>
            </p:sp>
            <p:sp>
              <p:nvSpPr>
                <p:cNvPr id="89" name="円弧 88">
                  <a:extLst>
                    <a:ext uri="{FF2B5EF4-FFF2-40B4-BE49-F238E27FC236}">
                      <a16:creationId xmlns:a16="http://schemas.microsoft.com/office/drawing/2014/main" id="{43F3AE5A-15E4-499E-9480-04E2F53ED866}"/>
                    </a:ext>
                  </a:extLst>
                </p:cNvPr>
                <p:cNvSpPr/>
                <p:nvPr/>
              </p:nvSpPr>
              <p:spPr bwMode="gray">
                <a:xfrm rot="20407907" flipH="1" flipV="1">
                  <a:off x="2058884" y="4159693"/>
                  <a:ext cx="95949" cy="89949"/>
                </a:xfrm>
                <a:prstGeom prst="arc">
                  <a:avLst>
                    <a:gd name="adj1" fmla="val 693786"/>
                    <a:gd name="adj2" fmla="val 10699501"/>
                  </a:avLst>
                </a:prstGeom>
                <a:ln w="9525">
                  <a:solidFill>
                    <a:srgbClr val="FFCD00"/>
                  </a:solidFill>
                  <a:prstDash val="solid"/>
                  <a:headEnd type="none" w="med" len="med"/>
                  <a:tailEnd type="none" w="med" len="med"/>
                </a:ln>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dirty="0">
                    <a:effectLst/>
                  </a:endParaRPr>
                </a:p>
              </p:txBody>
            </p:sp>
            <p:sp>
              <p:nvSpPr>
                <p:cNvPr id="90" name="円弧 89">
                  <a:extLst>
                    <a:ext uri="{FF2B5EF4-FFF2-40B4-BE49-F238E27FC236}">
                      <a16:creationId xmlns:a16="http://schemas.microsoft.com/office/drawing/2014/main" id="{58594B74-22EE-4A58-987B-322F271B7D9D}"/>
                    </a:ext>
                  </a:extLst>
                </p:cNvPr>
                <p:cNvSpPr/>
                <p:nvPr/>
              </p:nvSpPr>
              <p:spPr bwMode="gray">
                <a:xfrm rot="19895116" flipH="1" flipV="1">
                  <a:off x="1295679" y="4252028"/>
                  <a:ext cx="811012" cy="281274"/>
                </a:xfrm>
                <a:prstGeom prst="arc">
                  <a:avLst>
                    <a:gd name="adj1" fmla="val 136023"/>
                    <a:gd name="adj2" fmla="val 10764651"/>
                  </a:avLst>
                </a:prstGeom>
                <a:ln w="9525">
                  <a:solidFill>
                    <a:srgbClr val="FFCD00"/>
                  </a:solidFill>
                  <a:prstDash val="solid"/>
                  <a:headEnd type="none" w="med" len="med"/>
                  <a:tailEnd type="none" w="med" len="med"/>
                </a:ln>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dirty="0">
                    <a:effectLst/>
                  </a:endParaRPr>
                </a:p>
              </p:txBody>
            </p:sp>
            <p:sp>
              <p:nvSpPr>
                <p:cNvPr id="91" name="円弧 90">
                  <a:extLst>
                    <a:ext uri="{FF2B5EF4-FFF2-40B4-BE49-F238E27FC236}">
                      <a16:creationId xmlns:a16="http://schemas.microsoft.com/office/drawing/2014/main" id="{730AC356-A7AC-46A1-BADE-E14BED49BD6C}"/>
                    </a:ext>
                  </a:extLst>
                </p:cNvPr>
                <p:cNvSpPr/>
                <p:nvPr/>
              </p:nvSpPr>
              <p:spPr bwMode="gray">
                <a:xfrm rot="171797" flipH="1" flipV="1">
                  <a:off x="1650397" y="4123707"/>
                  <a:ext cx="426726" cy="226563"/>
                </a:xfrm>
                <a:prstGeom prst="arc">
                  <a:avLst>
                    <a:gd name="adj1" fmla="val 180848"/>
                    <a:gd name="adj2" fmla="val 10241919"/>
                  </a:avLst>
                </a:prstGeom>
                <a:ln w="9525">
                  <a:solidFill>
                    <a:srgbClr val="FFCD00"/>
                  </a:solidFill>
                  <a:prstDash val="solid"/>
                  <a:headEnd type="none" w="med" len="med"/>
                  <a:tailEnd type="none" w="med" len="med"/>
                </a:ln>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dirty="0">
                    <a:effectLst/>
                  </a:endParaRPr>
                </a:p>
              </p:txBody>
            </p:sp>
            <p:sp>
              <p:nvSpPr>
                <p:cNvPr id="92" name="楕円 91">
                  <a:extLst>
                    <a:ext uri="{FF2B5EF4-FFF2-40B4-BE49-F238E27FC236}">
                      <a16:creationId xmlns:a16="http://schemas.microsoft.com/office/drawing/2014/main" id="{98BF4D4F-C9C0-41B3-97B0-352298857C0F}"/>
                    </a:ext>
                  </a:extLst>
                </p:cNvPr>
                <p:cNvSpPr/>
                <p:nvPr/>
              </p:nvSpPr>
              <p:spPr bwMode="gray">
                <a:xfrm>
                  <a:off x="1640311" y="4619692"/>
                  <a:ext cx="53712" cy="53712"/>
                </a:xfrm>
                <a:prstGeom prst="ellipse">
                  <a:avLst/>
                </a:prstGeom>
                <a:solidFill>
                  <a:schemeClr val="bg1"/>
                </a:solidFill>
                <a:ln w="12700" algn="ctr">
                  <a:solidFill>
                    <a:schemeClr val="accent6"/>
                  </a:solidFill>
                  <a:miter lim="800000"/>
                  <a:headEnd/>
                  <a:tailEnd/>
                </a:ln>
              </p:spPr>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marR="0" indent="0" algn="ctr" defTabSz="990564" rtl="0" eaLnBrk="1" fontAlgn="auto" latinLnBrk="0" hangingPunct="1">
                    <a:lnSpc>
                      <a:spcPct val="100000"/>
                    </a:lnSpc>
                    <a:spcBef>
                      <a:spcPts val="0"/>
                    </a:spcBef>
                    <a:spcAft>
                      <a:spcPts val="0"/>
                    </a:spcAft>
                    <a:buClrTx/>
                    <a:buSzPct val="100000"/>
                    <a:buFont typeface="Wingdings" panose="05000000000000000000" pitchFamily="2" charset="2"/>
                    <a:buNone/>
                    <a:tabLst/>
                  </a:pPr>
                  <a:endParaRPr kumimoji="1" lang="ja-JP" altLang="en-US" sz="800" b="1" i="0" u="none" strike="noStrike" kern="1200" cap="none" spc="0" normalizeH="0" baseline="0" noProof="0" dirty="0">
                    <a:ln>
                      <a:noFill/>
                    </a:ln>
                    <a:solidFill>
                      <a:schemeClr val="accent6"/>
                    </a:solidFill>
                    <a:effectLst/>
                    <a:uLnTx/>
                    <a:uFillTx/>
                    <a:latin typeface="+mn-lt"/>
                    <a:ea typeface="+mn-ea"/>
                    <a:cs typeface="+mn-cs"/>
                  </a:endParaRPr>
                </a:p>
              </p:txBody>
            </p:sp>
            <p:sp>
              <p:nvSpPr>
                <p:cNvPr id="93" name="楕円 92">
                  <a:extLst>
                    <a:ext uri="{FF2B5EF4-FFF2-40B4-BE49-F238E27FC236}">
                      <a16:creationId xmlns:a16="http://schemas.microsoft.com/office/drawing/2014/main" id="{67050AB0-C476-4DA7-9E35-993AF491345B}"/>
                    </a:ext>
                  </a:extLst>
                </p:cNvPr>
                <p:cNvSpPr/>
                <p:nvPr/>
              </p:nvSpPr>
              <p:spPr bwMode="gray">
                <a:xfrm>
                  <a:off x="2024664" y="4154643"/>
                  <a:ext cx="53712" cy="53712"/>
                </a:xfrm>
                <a:prstGeom prst="ellipse">
                  <a:avLst/>
                </a:prstGeom>
                <a:solidFill>
                  <a:schemeClr val="bg1"/>
                </a:solidFill>
                <a:ln w="12700" algn="ctr">
                  <a:solidFill>
                    <a:schemeClr val="tx2"/>
                  </a:solidFill>
                  <a:miter lim="800000"/>
                  <a:headEnd/>
                  <a:tailEnd/>
                </a:ln>
              </p:spPr>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algn="ctr" defTabSz="990564" fontAlgn="auto">
                    <a:spcBef>
                      <a:spcPts val="0"/>
                    </a:spcBef>
                    <a:spcAft>
                      <a:spcPts val="0"/>
                    </a:spcAft>
                    <a:buSzPct val="100000"/>
                  </a:pPr>
                  <a:endParaRPr kumimoji="1" lang="ja-JP" altLang="en-US" sz="800" b="1" dirty="0">
                    <a:solidFill>
                      <a:schemeClr val="accent2"/>
                    </a:solidFill>
                    <a:latin typeface="+mn-lt"/>
                    <a:cs typeface="+mn-cs"/>
                  </a:endParaRPr>
                </a:p>
              </p:txBody>
            </p:sp>
            <p:sp>
              <p:nvSpPr>
                <p:cNvPr id="94" name="楕円 93">
                  <a:extLst>
                    <a:ext uri="{FF2B5EF4-FFF2-40B4-BE49-F238E27FC236}">
                      <a16:creationId xmlns:a16="http://schemas.microsoft.com/office/drawing/2014/main" id="{246342A8-5777-4CB9-95B0-109FAD940D0E}"/>
                    </a:ext>
                  </a:extLst>
                </p:cNvPr>
                <p:cNvSpPr/>
                <p:nvPr/>
              </p:nvSpPr>
              <p:spPr bwMode="gray">
                <a:xfrm>
                  <a:off x="1609035" y="4191057"/>
                  <a:ext cx="53712" cy="53712"/>
                </a:xfrm>
                <a:prstGeom prst="ellipse">
                  <a:avLst/>
                </a:prstGeom>
                <a:solidFill>
                  <a:schemeClr val="bg1"/>
                </a:solidFill>
                <a:ln w="12700" algn="ctr">
                  <a:solidFill>
                    <a:schemeClr val="accent6"/>
                  </a:solidFill>
                  <a:miter lim="800000"/>
                  <a:headEnd/>
                  <a:tailEnd/>
                </a:ln>
              </p:spPr>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marR="0" indent="0" algn="ctr" defTabSz="990564" rtl="0" eaLnBrk="1" fontAlgn="auto" latinLnBrk="0" hangingPunct="1">
                    <a:lnSpc>
                      <a:spcPct val="100000"/>
                    </a:lnSpc>
                    <a:spcBef>
                      <a:spcPts val="0"/>
                    </a:spcBef>
                    <a:spcAft>
                      <a:spcPts val="0"/>
                    </a:spcAft>
                    <a:buClrTx/>
                    <a:buSzPct val="100000"/>
                    <a:buFont typeface="Wingdings" panose="05000000000000000000" pitchFamily="2" charset="2"/>
                    <a:buNone/>
                    <a:tabLst/>
                  </a:pPr>
                  <a:endParaRPr kumimoji="1" lang="ja-JP" altLang="en-US" sz="800" b="1" i="0" u="none" strike="noStrike" kern="1200" cap="none" spc="0" normalizeH="0" baseline="0" noProof="0" dirty="0">
                    <a:ln>
                      <a:noFill/>
                    </a:ln>
                    <a:solidFill>
                      <a:schemeClr val="accent6"/>
                    </a:solidFill>
                    <a:effectLst/>
                    <a:uLnTx/>
                    <a:uFillTx/>
                    <a:latin typeface="+mn-lt"/>
                    <a:ea typeface="+mn-ea"/>
                    <a:cs typeface="+mn-cs"/>
                  </a:endParaRPr>
                </a:p>
              </p:txBody>
            </p:sp>
            <p:sp>
              <p:nvSpPr>
                <p:cNvPr id="95" name="楕円 94">
                  <a:extLst>
                    <a:ext uri="{FF2B5EF4-FFF2-40B4-BE49-F238E27FC236}">
                      <a16:creationId xmlns:a16="http://schemas.microsoft.com/office/drawing/2014/main" id="{71FC0DF2-A85B-46A4-A40B-74C5651D9F3A}"/>
                    </a:ext>
                  </a:extLst>
                </p:cNvPr>
                <p:cNvSpPr/>
                <p:nvPr/>
              </p:nvSpPr>
              <p:spPr bwMode="gray">
                <a:xfrm>
                  <a:off x="1326571" y="4579317"/>
                  <a:ext cx="36000" cy="36000"/>
                </a:xfrm>
                <a:prstGeom prst="ellipse">
                  <a:avLst/>
                </a:prstGeom>
                <a:solidFill>
                  <a:schemeClr val="bg1"/>
                </a:solidFill>
                <a:ln w="12700" algn="ctr">
                  <a:solidFill>
                    <a:schemeClr val="accent2"/>
                  </a:solidFill>
                  <a:miter lim="800000"/>
                  <a:headEnd/>
                  <a:tailEnd/>
                </a:ln>
              </p:spPr>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algn="ctr" defTabSz="990564" fontAlgn="auto">
                    <a:spcBef>
                      <a:spcPts val="0"/>
                    </a:spcBef>
                    <a:spcAft>
                      <a:spcPts val="0"/>
                    </a:spcAft>
                    <a:buSzPct val="100000"/>
                  </a:pPr>
                  <a:endParaRPr kumimoji="1" lang="ja-JP" altLang="en-US" sz="800" b="1" dirty="0">
                    <a:solidFill>
                      <a:schemeClr val="accent2"/>
                    </a:solidFill>
                    <a:latin typeface="+mn-lt"/>
                    <a:cs typeface="+mn-cs"/>
                  </a:endParaRPr>
                </a:p>
              </p:txBody>
            </p:sp>
            <p:sp>
              <p:nvSpPr>
                <p:cNvPr id="96" name="楕円 95">
                  <a:extLst>
                    <a:ext uri="{FF2B5EF4-FFF2-40B4-BE49-F238E27FC236}">
                      <a16:creationId xmlns:a16="http://schemas.microsoft.com/office/drawing/2014/main" id="{31F17E1A-A9B7-4A5D-8F70-0FCACB52C28D}"/>
                    </a:ext>
                  </a:extLst>
                </p:cNvPr>
                <p:cNvSpPr/>
                <p:nvPr/>
              </p:nvSpPr>
              <p:spPr bwMode="gray">
                <a:xfrm>
                  <a:off x="2131390" y="4174946"/>
                  <a:ext cx="36000" cy="36000"/>
                </a:xfrm>
                <a:prstGeom prst="ellipse">
                  <a:avLst/>
                </a:prstGeom>
                <a:solidFill>
                  <a:schemeClr val="bg1"/>
                </a:solidFill>
                <a:ln w="12700" algn="ctr">
                  <a:solidFill>
                    <a:schemeClr val="accent2"/>
                  </a:solidFill>
                  <a:miter lim="800000"/>
                  <a:headEnd/>
                  <a:tailEnd/>
                </a:ln>
              </p:spPr>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marR="0" indent="0" algn="ctr" defTabSz="990564" rtl="0" eaLnBrk="1" fontAlgn="auto" latinLnBrk="0" hangingPunct="1">
                    <a:lnSpc>
                      <a:spcPct val="100000"/>
                    </a:lnSpc>
                    <a:spcBef>
                      <a:spcPts val="0"/>
                    </a:spcBef>
                    <a:spcAft>
                      <a:spcPts val="0"/>
                    </a:spcAft>
                    <a:buClrTx/>
                    <a:buSzPct val="100000"/>
                    <a:buFont typeface="Wingdings" panose="05000000000000000000" pitchFamily="2" charset="2"/>
                    <a:buNone/>
                    <a:tabLst/>
                  </a:pPr>
                  <a:endParaRPr kumimoji="1" lang="ja-JP" altLang="en-US" sz="800" b="1" i="0" u="none" strike="noStrike" kern="1200" cap="none" spc="0" normalizeH="0" baseline="0" noProof="0" dirty="0">
                    <a:ln>
                      <a:noFill/>
                    </a:ln>
                    <a:solidFill>
                      <a:schemeClr val="accent2"/>
                    </a:solidFill>
                    <a:effectLst/>
                    <a:uLnTx/>
                    <a:uFillTx/>
                    <a:latin typeface="+mn-lt"/>
                    <a:cs typeface="+mn-cs"/>
                  </a:endParaRPr>
                </a:p>
              </p:txBody>
            </p:sp>
          </p:grpSp>
          <p:sp>
            <p:nvSpPr>
              <p:cNvPr id="82" name="正方形/長方形 81"/>
              <p:cNvSpPr/>
              <p:nvPr/>
            </p:nvSpPr>
            <p:spPr>
              <a:xfrm>
                <a:off x="5053108" y="3958772"/>
                <a:ext cx="468000" cy="252000"/>
              </a:xfrm>
              <a:prstGeom prst="rect">
                <a:avLst/>
              </a:prstGeom>
              <a:solidFill>
                <a:schemeClr val="bg1"/>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900" dirty="0">
                    <a:solidFill>
                      <a:schemeClr val="tx1"/>
                    </a:solidFill>
                    <a:latin typeface="BIZ UDPゴシック" panose="020B0400000000000000" pitchFamily="50" charset="-128"/>
                    <a:ea typeface="BIZ UDPゴシック" panose="020B0400000000000000" pitchFamily="50" charset="-128"/>
                  </a:rPr>
                  <a:t>関空</a:t>
                </a:r>
              </a:p>
            </p:txBody>
          </p:sp>
          <p:sp>
            <p:nvSpPr>
              <p:cNvPr id="83" name="正方形/長方形 82"/>
              <p:cNvSpPr/>
              <p:nvPr/>
            </p:nvSpPr>
            <p:spPr>
              <a:xfrm>
                <a:off x="5143224" y="3617216"/>
                <a:ext cx="648000" cy="252000"/>
              </a:xfrm>
              <a:prstGeom prst="rect">
                <a:avLst/>
              </a:prstGeom>
              <a:solidFill>
                <a:schemeClr val="accent1">
                  <a:lumMod val="20000"/>
                  <a:lumOff val="80000"/>
                </a:schemeClr>
              </a:solidFill>
              <a:ln w="190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900" b="1" dirty="0">
                    <a:solidFill>
                      <a:schemeClr val="tx1"/>
                    </a:solidFill>
                    <a:latin typeface="BIZ UDPゴシック" panose="020B0400000000000000" pitchFamily="50" charset="-128"/>
                    <a:ea typeface="BIZ UDPゴシック" panose="020B0400000000000000" pitchFamily="50" charset="-128"/>
                  </a:rPr>
                  <a:t>万博会場</a:t>
                </a:r>
              </a:p>
            </p:txBody>
          </p:sp>
          <p:sp>
            <p:nvSpPr>
              <p:cNvPr id="84" name="フローチャート: 結合子 83"/>
              <p:cNvSpPr/>
              <p:nvPr/>
            </p:nvSpPr>
            <p:spPr>
              <a:xfrm>
                <a:off x="5232124" y="3455667"/>
                <a:ext cx="108000" cy="108000"/>
              </a:xfrm>
              <a:prstGeom prst="flowChartConnector">
                <a:avLst/>
              </a:prstGeom>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grpSp>
        <p:sp>
          <p:nvSpPr>
            <p:cNvPr id="76" name="正方形/長方形 75"/>
            <p:cNvSpPr/>
            <p:nvPr/>
          </p:nvSpPr>
          <p:spPr>
            <a:xfrm>
              <a:off x="6108208" y="3237695"/>
              <a:ext cx="650598" cy="226578"/>
            </a:xfrm>
            <a:prstGeom prst="rect">
              <a:avLst/>
            </a:prstGeom>
            <a:solidFill>
              <a:schemeClr val="bg1"/>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900" dirty="0">
                  <a:solidFill>
                    <a:schemeClr val="tx1"/>
                  </a:solidFill>
                  <a:latin typeface="BIZ UDPゴシック" panose="020B0400000000000000" pitchFamily="50" charset="-128"/>
                  <a:ea typeface="BIZ UDPゴシック" panose="020B0400000000000000" pitchFamily="50" charset="-128"/>
                </a:rPr>
                <a:t>大阪市内</a:t>
              </a:r>
            </a:p>
          </p:txBody>
        </p:sp>
        <p:sp>
          <p:nvSpPr>
            <p:cNvPr id="77" name="正方形/長方形 76"/>
            <p:cNvSpPr/>
            <p:nvPr/>
          </p:nvSpPr>
          <p:spPr>
            <a:xfrm>
              <a:off x="5240359" y="3259820"/>
              <a:ext cx="650598" cy="226578"/>
            </a:xfrm>
            <a:prstGeom prst="rect">
              <a:avLst/>
            </a:prstGeom>
            <a:solidFill>
              <a:schemeClr val="bg1"/>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900" dirty="0">
                  <a:solidFill>
                    <a:schemeClr val="tx1"/>
                  </a:solidFill>
                  <a:latin typeface="BIZ UDPゴシック" panose="020B0400000000000000" pitchFamily="50" charset="-128"/>
                  <a:ea typeface="BIZ UDPゴシック" panose="020B0400000000000000" pitchFamily="50" charset="-128"/>
                </a:rPr>
                <a:t>神戸空港</a:t>
              </a:r>
            </a:p>
          </p:txBody>
        </p:sp>
        <p:sp>
          <p:nvSpPr>
            <p:cNvPr id="79" name="正方形/長方形 78"/>
            <p:cNvSpPr/>
            <p:nvPr/>
          </p:nvSpPr>
          <p:spPr>
            <a:xfrm>
              <a:off x="4770659" y="3636462"/>
              <a:ext cx="559187" cy="226578"/>
            </a:xfrm>
            <a:prstGeom prst="rect">
              <a:avLst/>
            </a:prstGeom>
            <a:solidFill>
              <a:schemeClr val="bg1"/>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900" dirty="0">
                  <a:solidFill>
                    <a:schemeClr val="tx1"/>
                  </a:solidFill>
                  <a:latin typeface="BIZ UDPゴシック" panose="020B0400000000000000" pitchFamily="50" charset="-128"/>
                  <a:ea typeface="BIZ UDPゴシック" panose="020B0400000000000000" pitchFamily="50" charset="-128"/>
                </a:rPr>
                <a:t>淡路島</a:t>
              </a:r>
            </a:p>
          </p:txBody>
        </p:sp>
      </p:grpSp>
      <p:sp>
        <p:nvSpPr>
          <p:cNvPr id="97" name="正方形/長方形 96">
            <a:extLst>
              <a:ext uri="{FF2B5EF4-FFF2-40B4-BE49-F238E27FC236}">
                <a16:creationId xmlns:a16="http://schemas.microsoft.com/office/drawing/2014/main" id="{42AB246C-D6C3-4324-A739-9AC17F6C0836}"/>
              </a:ext>
            </a:extLst>
          </p:cNvPr>
          <p:cNvSpPr/>
          <p:nvPr/>
        </p:nvSpPr>
        <p:spPr>
          <a:xfrm>
            <a:off x="3692998" y="4874204"/>
            <a:ext cx="2758444" cy="1872475"/>
          </a:xfrm>
          <a:prstGeom prst="rect">
            <a:avLst/>
          </a:prstGeom>
          <a:solidFill>
            <a:schemeClr val="bg1"/>
          </a:solidFill>
          <a:ln w="19050" cmpd="dbl">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72000" tIns="144000" rIns="36000" bIns="0" rtlCol="0" anchor="t" anchorCtr="0"/>
          <a:lstStyle/>
          <a:p>
            <a:pPr indent="-443194" defTabSz="930530">
              <a:spcAft>
                <a:spcPts val="291"/>
              </a:spcAft>
              <a:defRPr/>
            </a:pPr>
            <a:endParaRPr kumimoji="1" lang="en-US" altLang="ja-JP" sz="1100" dirty="0">
              <a:solidFill>
                <a:prstClr val="black"/>
              </a:solidFill>
              <a:latin typeface="BIZ UDPゴシック" panose="020B0400000000000000" pitchFamily="50" charset="-128"/>
              <a:ea typeface="BIZ UDPゴシック" panose="020B0400000000000000" pitchFamily="50" charset="-128"/>
            </a:endParaRPr>
          </a:p>
          <a:p>
            <a:pPr indent="-443194" defTabSz="930530">
              <a:spcAft>
                <a:spcPts val="291"/>
              </a:spcAft>
              <a:defRPr/>
            </a:pPr>
            <a:endParaRPr kumimoji="1" lang="en-US" altLang="ja-JP" sz="1100" dirty="0">
              <a:solidFill>
                <a:prstClr val="black"/>
              </a:solidFill>
              <a:latin typeface="BIZ UDPゴシック" panose="020B0400000000000000" pitchFamily="50" charset="-128"/>
              <a:ea typeface="BIZ UDPゴシック" panose="020B0400000000000000" pitchFamily="50" charset="-128"/>
            </a:endParaRPr>
          </a:p>
          <a:p>
            <a:pPr indent="-443194" defTabSz="930530">
              <a:spcAft>
                <a:spcPts val="291"/>
              </a:spcAft>
              <a:defRPr/>
            </a:pPr>
            <a:endParaRPr kumimoji="1" lang="en-US" altLang="ja-JP" sz="1100" dirty="0">
              <a:solidFill>
                <a:prstClr val="black"/>
              </a:solidFill>
              <a:latin typeface="BIZ UDPゴシック" panose="020B0400000000000000" pitchFamily="50" charset="-128"/>
              <a:ea typeface="BIZ UDPゴシック" panose="020B0400000000000000" pitchFamily="50" charset="-128"/>
            </a:endParaRPr>
          </a:p>
          <a:p>
            <a:pPr indent="-443194" defTabSz="930530">
              <a:spcAft>
                <a:spcPts val="291"/>
              </a:spcAft>
              <a:defRPr/>
            </a:pPr>
            <a:r>
              <a:rPr kumimoji="1" lang="ja-JP" altLang="en-US" sz="1100" dirty="0">
                <a:solidFill>
                  <a:prstClr val="black"/>
                </a:solidFill>
                <a:latin typeface="BIZ UDPゴシック" panose="020B0400000000000000" pitchFamily="50" charset="-128"/>
                <a:ea typeface="BIZ UDPゴシック" panose="020B0400000000000000" pitchFamily="50" charset="-128"/>
              </a:rPr>
              <a:t>　</a:t>
            </a:r>
            <a:endParaRPr kumimoji="1" lang="en-US" altLang="ja-JP" sz="1300" b="1" dirty="0">
              <a:solidFill>
                <a:srgbClr val="0070C0"/>
              </a:solidFill>
              <a:latin typeface="BIZ UDPゴシック" panose="020B0400000000000000" pitchFamily="50" charset="-128"/>
              <a:ea typeface="BIZ UDPゴシック" panose="020B0400000000000000" pitchFamily="50" charset="-128"/>
            </a:endParaRPr>
          </a:p>
          <a:p>
            <a:pPr indent="-443194" defTabSz="930530">
              <a:spcAft>
                <a:spcPts val="291"/>
              </a:spcAft>
              <a:defRPr/>
            </a:pPr>
            <a:r>
              <a:rPr kumimoji="1" lang="ja-JP" altLang="en-US" sz="1100" dirty="0">
                <a:solidFill>
                  <a:prstClr val="black"/>
                </a:solidFill>
                <a:latin typeface="BIZ UDPゴシック" panose="020B0400000000000000" pitchFamily="50" charset="-128"/>
                <a:ea typeface="BIZ UDPゴシック" panose="020B0400000000000000" pitchFamily="50" charset="-128"/>
              </a:rPr>
              <a:t>　</a:t>
            </a:r>
            <a:endParaRPr kumimoji="1" lang="en-US" altLang="ja-JP" sz="1100" dirty="0">
              <a:solidFill>
                <a:prstClr val="black"/>
              </a:solidFill>
              <a:latin typeface="BIZ UDPゴシック" panose="020B0400000000000000" pitchFamily="50" charset="-128"/>
              <a:ea typeface="BIZ UDPゴシック" panose="020B0400000000000000" pitchFamily="50" charset="-128"/>
            </a:endParaRPr>
          </a:p>
          <a:p>
            <a:pPr indent="-443194" defTabSz="930530">
              <a:spcAft>
                <a:spcPts val="291"/>
              </a:spcAft>
              <a:defRPr/>
            </a:pPr>
            <a:r>
              <a:rPr kumimoji="1" lang="ja-JP" altLang="en-US" sz="1100" dirty="0">
                <a:solidFill>
                  <a:prstClr val="black"/>
                </a:solidFill>
                <a:latin typeface="BIZ UDPゴシック" panose="020B0400000000000000" pitchFamily="50" charset="-128"/>
                <a:ea typeface="BIZ UDPゴシック" panose="020B0400000000000000" pitchFamily="50" charset="-128"/>
              </a:rPr>
              <a:t>　</a:t>
            </a:r>
            <a:endParaRPr kumimoji="1" lang="ja-JP" altLang="en-US" sz="1300" dirty="0">
              <a:solidFill>
                <a:schemeClr val="tx1"/>
              </a:solidFill>
              <a:latin typeface="BIZ UDPゴシック" panose="020B0400000000000000" pitchFamily="50" charset="-128"/>
              <a:ea typeface="BIZ UDPゴシック" panose="020B0400000000000000" pitchFamily="50" charset="-128"/>
            </a:endParaRPr>
          </a:p>
        </p:txBody>
      </p:sp>
      <p:sp>
        <p:nvSpPr>
          <p:cNvPr id="98" name="ホームベース 7">
            <a:extLst>
              <a:ext uri="{FF2B5EF4-FFF2-40B4-BE49-F238E27FC236}">
                <a16:creationId xmlns:a16="http://schemas.microsoft.com/office/drawing/2014/main" id="{E599356E-2B0A-4C96-A1C9-EC52982B4052}"/>
              </a:ext>
            </a:extLst>
          </p:cNvPr>
          <p:cNvSpPr/>
          <p:nvPr/>
        </p:nvSpPr>
        <p:spPr>
          <a:xfrm>
            <a:off x="3789663" y="4746983"/>
            <a:ext cx="1012036" cy="259584"/>
          </a:xfrm>
          <a:prstGeom prst="homePlate">
            <a:avLst/>
          </a:prstGeom>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43194">
              <a:defRPr/>
            </a:pPr>
            <a:r>
              <a:rPr kumimoji="1" lang="ja-JP" altLang="en-US" sz="1163" dirty="0">
                <a:solidFill>
                  <a:schemeClr val="bg1"/>
                </a:solidFill>
                <a:latin typeface="BIZ UDPゴシック" panose="020B0400000000000000" pitchFamily="50" charset="-128"/>
                <a:ea typeface="BIZ UDPゴシック" panose="020B0400000000000000" pitchFamily="50" charset="-128"/>
              </a:rPr>
              <a:t>万博会場</a:t>
            </a:r>
          </a:p>
        </p:txBody>
      </p:sp>
      <p:sp>
        <p:nvSpPr>
          <p:cNvPr id="99" name="二等辺三角形 98"/>
          <p:cNvSpPr/>
          <p:nvPr/>
        </p:nvSpPr>
        <p:spPr>
          <a:xfrm flipV="1">
            <a:off x="4718923" y="5871121"/>
            <a:ext cx="672163" cy="191294"/>
          </a:xfrm>
          <a:prstGeom prs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00" name="正方形/長方形 99">
            <a:extLst>
              <a:ext uri="{FF2B5EF4-FFF2-40B4-BE49-F238E27FC236}">
                <a16:creationId xmlns:a16="http://schemas.microsoft.com/office/drawing/2014/main" id="{42AB246C-D6C3-4324-A739-9AC17F6C0836}"/>
              </a:ext>
            </a:extLst>
          </p:cNvPr>
          <p:cNvSpPr/>
          <p:nvPr/>
        </p:nvSpPr>
        <p:spPr>
          <a:xfrm>
            <a:off x="3888746" y="6108665"/>
            <a:ext cx="2327752" cy="531977"/>
          </a:xfrm>
          <a:prstGeom prst="rect">
            <a:avLst/>
          </a:prstGeom>
          <a:noFill/>
          <a:ln w="12700" cmpd="sng">
            <a:noFill/>
          </a:ln>
        </p:spPr>
        <p:style>
          <a:lnRef idx="2">
            <a:schemeClr val="accent1">
              <a:shade val="50000"/>
            </a:schemeClr>
          </a:lnRef>
          <a:fillRef idx="1">
            <a:schemeClr val="accent1"/>
          </a:fillRef>
          <a:effectRef idx="0">
            <a:schemeClr val="accent1"/>
          </a:effectRef>
          <a:fontRef idx="minor">
            <a:schemeClr val="lt1"/>
          </a:fontRef>
        </p:style>
        <p:txBody>
          <a:bodyPr lIns="36000" tIns="0" rIns="36000" bIns="0" rtlCol="0" anchor="ctr" anchorCtr="0"/>
          <a:lstStyle/>
          <a:p>
            <a:pPr algn="ctr" defTabSz="930530">
              <a:defRPr/>
            </a:pPr>
            <a:r>
              <a:rPr kumimoji="1" lang="ja-JP" altLang="en-US" sz="1300" b="1" dirty="0">
                <a:solidFill>
                  <a:schemeClr val="tx1"/>
                </a:solidFill>
                <a:latin typeface="BIZ UDPゴシック" panose="020B0400000000000000" pitchFamily="50" charset="-128"/>
                <a:ea typeface="BIZ UDPゴシック" panose="020B0400000000000000" pitchFamily="50" charset="-128"/>
              </a:rPr>
              <a:t>「商用運航」を世界へ発信</a:t>
            </a:r>
            <a:endParaRPr kumimoji="1" lang="en-US" altLang="ja-JP" sz="1300" b="1" dirty="0">
              <a:solidFill>
                <a:schemeClr val="tx1"/>
              </a:solidFill>
              <a:latin typeface="BIZ UDPゴシック" panose="020B0400000000000000" pitchFamily="50" charset="-128"/>
              <a:ea typeface="BIZ UDPゴシック" panose="020B0400000000000000" pitchFamily="50" charset="-128"/>
            </a:endParaRPr>
          </a:p>
          <a:p>
            <a:pPr algn="ctr" defTabSz="930530">
              <a:spcBef>
                <a:spcPts val="600"/>
              </a:spcBef>
              <a:defRPr/>
            </a:pPr>
            <a:r>
              <a:rPr kumimoji="1" lang="ja-JP" altLang="en-US" sz="1300" dirty="0">
                <a:solidFill>
                  <a:schemeClr val="tx1"/>
                </a:solidFill>
                <a:latin typeface="BIZ UDPゴシック" panose="020B0400000000000000" pitchFamily="50" charset="-128"/>
                <a:ea typeface="BIZ UDPゴシック" panose="020B0400000000000000" pitchFamily="50" charset="-128"/>
              </a:rPr>
              <a:t>→人・企業・投資の呼び込み</a:t>
            </a:r>
            <a:endParaRPr kumimoji="1" lang="en-US" altLang="ja-JP" sz="1300" b="1" dirty="0">
              <a:solidFill>
                <a:schemeClr val="tx1"/>
              </a:solidFill>
              <a:latin typeface="BIZ UDPゴシック" panose="020B0400000000000000" pitchFamily="50" charset="-128"/>
              <a:ea typeface="BIZ UDPゴシック" panose="020B0400000000000000" pitchFamily="50" charset="-128"/>
            </a:endParaRPr>
          </a:p>
        </p:txBody>
      </p:sp>
      <p:sp>
        <p:nvSpPr>
          <p:cNvPr id="101" name="角丸四角形 100"/>
          <p:cNvSpPr/>
          <p:nvPr/>
        </p:nvSpPr>
        <p:spPr>
          <a:xfrm>
            <a:off x="3800230" y="5102004"/>
            <a:ext cx="2563236" cy="738958"/>
          </a:xfrm>
          <a:prstGeom prst="roundRect">
            <a:avLst>
              <a:gd name="adj" fmla="val 11020"/>
            </a:avLst>
          </a:prstGeom>
          <a:noFill/>
          <a:ln>
            <a:noFill/>
          </a:ln>
        </p:spPr>
        <p:style>
          <a:lnRef idx="2">
            <a:schemeClr val="accent6"/>
          </a:lnRef>
          <a:fillRef idx="1">
            <a:schemeClr val="lt1"/>
          </a:fillRef>
          <a:effectRef idx="0">
            <a:schemeClr val="accent6"/>
          </a:effectRef>
          <a:fontRef idx="minor">
            <a:schemeClr val="dk1"/>
          </a:fontRef>
        </p:style>
        <p:txBody>
          <a:bodyPr lIns="36000" tIns="0" rIns="36000" bIns="0" rtlCol="0" anchor="ctr"/>
          <a:lstStyle/>
          <a:p>
            <a:r>
              <a:rPr kumimoji="1" lang="ja-JP" altLang="en-US" sz="1300" b="1" dirty="0">
                <a:solidFill>
                  <a:schemeClr val="tx1"/>
                </a:solidFill>
                <a:latin typeface="BIZ UDPゴシック" panose="020B0400000000000000" pitchFamily="50" charset="-128"/>
                <a:ea typeface="BIZ UDPゴシック" panose="020B0400000000000000" pitchFamily="50" charset="-128"/>
              </a:rPr>
              <a:t>会場内の遊覧・観覧体験や会場外ポートとの２地点間運航を実現</a:t>
            </a:r>
            <a:endParaRPr kumimoji="1" lang="en-US" altLang="ja-JP" sz="1300" b="1" dirty="0">
              <a:solidFill>
                <a:schemeClr val="tx1"/>
              </a:solidFill>
              <a:latin typeface="BIZ UDPゴシック" panose="020B0400000000000000" pitchFamily="50" charset="-128"/>
              <a:ea typeface="BIZ UDPゴシック" panose="020B0400000000000000" pitchFamily="50" charset="-128"/>
            </a:endParaRPr>
          </a:p>
          <a:p>
            <a:pPr>
              <a:spcBef>
                <a:spcPts val="600"/>
              </a:spcBef>
            </a:pPr>
            <a:r>
              <a:rPr kumimoji="1" lang="ja-JP" altLang="en-US" sz="1200" dirty="0">
                <a:solidFill>
                  <a:schemeClr val="tx1"/>
                </a:solidFill>
                <a:latin typeface="BIZ UDPゴシック" panose="020B0400000000000000" pitchFamily="50" charset="-128"/>
                <a:ea typeface="BIZ UDPゴシック" panose="020B0400000000000000" pitchFamily="50" charset="-128"/>
              </a:rPr>
              <a:t>→多くの人が空飛ぶクルマを体験</a:t>
            </a:r>
            <a:endParaRPr kumimoji="1" lang="ja-JP" altLang="en-US" sz="1200" dirty="0">
              <a:solidFill>
                <a:schemeClr val="tx1"/>
              </a:solidFill>
            </a:endParaRPr>
          </a:p>
        </p:txBody>
      </p:sp>
      <p:grpSp>
        <p:nvGrpSpPr>
          <p:cNvPr id="102" name="グループ化 101"/>
          <p:cNvGrpSpPr/>
          <p:nvPr/>
        </p:nvGrpSpPr>
        <p:grpSpPr>
          <a:xfrm>
            <a:off x="7266124" y="2990023"/>
            <a:ext cx="2102675" cy="1368000"/>
            <a:chOff x="7187799" y="2821258"/>
            <a:chExt cx="2102675" cy="1368000"/>
          </a:xfrm>
        </p:grpSpPr>
        <p:grpSp>
          <p:nvGrpSpPr>
            <p:cNvPr id="103" name="グループ化 102">
              <a:extLst>
                <a:ext uri="{FF2B5EF4-FFF2-40B4-BE49-F238E27FC236}">
                  <a16:creationId xmlns:a16="http://schemas.microsoft.com/office/drawing/2014/main" id="{BC665369-8703-4856-9990-60B2FAA6797A}"/>
                </a:ext>
              </a:extLst>
            </p:cNvPr>
            <p:cNvGrpSpPr>
              <a:grpSpLocks noChangeAspect="1"/>
            </p:cNvGrpSpPr>
            <p:nvPr/>
          </p:nvGrpSpPr>
          <p:grpSpPr>
            <a:xfrm>
              <a:off x="7187799" y="2821258"/>
              <a:ext cx="1709992" cy="1368000"/>
              <a:chOff x="4009122" y="3100124"/>
              <a:chExt cx="1889990" cy="1512000"/>
            </a:xfrm>
          </p:grpSpPr>
          <p:sp>
            <p:nvSpPr>
              <p:cNvPr id="106" name="正方形/長方形 105">
                <a:extLst>
                  <a:ext uri="{FF2B5EF4-FFF2-40B4-BE49-F238E27FC236}">
                    <a16:creationId xmlns:a16="http://schemas.microsoft.com/office/drawing/2014/main" id="{E0050D91-8F86-4784-B343-E02A7ABF42E1}"/>
                  </a:ext>
                </a:extLst>
              </p:cNvPr>
              <p:cNvSpPr/>
              <p:nvPr/>
            </p:nvSpPr>
            <p:spPr bwMode="gray">
              <a:xfrm>
                <a:off x="4009122" y="3105070"/>
                <a:ext cx="1880913" cy="1507054"/>
              </a:xfrm>
              <a:prstGeom prst="rect">
                <a:avLst/>
              </a:prstGeom>
              <a:solidFill>
                <a:schemeClr val="bg1"/>
              </a:solidFill>
              <a:ln w="12700" algn="ctr">
                <a:noFill/>
                <a:miter lim="800000"/>
                <a:headEnd/>
                <a:tailEnd/>
              </a:ln>
              <a:effectLst>
                <a:outerShdw blurRad="50800" dist="38100" dir="2700000" algn="tl" rotWithShape="0">
                  <a:prstClr val="black">
                    <a:alpha val="40000"/>
                  </a:prstClr>
                </a:outerShdw>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indent="0" algn="ctr" defTabSz="990564" rtl="0" eaLnBrk="1" fontAlgn="auto" latinLnBrk="0" hangingPunct="1">
                  <a:lnSpc>
                    <a:spcPct val="100000"/>
                  </a:lnSpc>
                  <a:spcBef>
                    <a:spcPts val="0"/>
                  </a:spcBef>
                  <a:spcAft>
                    <a:spcPts val="0"/>
                  </a:spcAft>
                  <a:buClrTx/>
                  <a:buSzPct val="100000"/>
                  <a:buFont typeface="Wingdings" panose="05000000000000000000" pitchFamily="2" charset="2"/>
                  <a:buNone/>
                  <a:tabLst/>
                </a:pPr>
                <a:endParaRPr kumimoji="1" lang="ja-JP" altLang="en-US" sz="1200" b="0" i="0" u="none" strike="noStrike" kern="1200" cap="none" spc="0" normalizeH="0" baseline="0" noProof="0" dirty="0">
                  <a:ln>
                    <a:noFill/>
                  </a:ln>
                  <a:solidFill>
                    <a:prstClr val="black"/>
                  </a:solidFill>
                  <a:effectLst/>
                  <a:uLnTx/>
                  <a:uFillTx/>
                  <a:latin typeface="+mn-lt"/>
                  <a:ea typeface="+mn-ea"/>
                  <a:cs typeface="+mn-cs"/>
                </a:endParaRPr>
              </a:p>
            </p:txBody>
          </p:sp>
          <p:pic>
            <p:nvPicPr>
              <p:cNvPr id="107" name="図 106">
                <a:extLst>
                  <a:ext uri="{FF2B5EF4-FFF2-40B4-BE49-F238E27FC236}">
                    <a16:creationId xmlns:a16="http://schemas.microsoft.com/office/drawing/2014/main" id="{D88C8B29-4F69-48DC-B9A7-B0E8D60F29DD}"/>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l="36198" t="30359" r="24105" b="32343"/>
              <a:stretch/>
            </p:blipFill>
            <p:spPr>
              <a:xfrm>
                <a:off x="4009122" y="3105070"/>
                <a:ext cx="1889990" cy="1506219"/>
              </a:xfrm>
              <a:custGeom>
                <a:avLst/>
                <a:gdLst>
                  <a:gd name="connsiteX0" fmla="*/ 0 w 2759694"/>
                  <a:gd name="connsiteY0" fmla="*/ 0 h 2215453"/>
                  <a:gd name="connsiteX1" fmla="*/ 2759694 w 2759694"/>
                  <a:gd name="connsiteY1" fmla="*/ 0 h 2215453"/>
                  <a:gd name="connsiteX2" fmla="*/ 2759694 w 2759694"/>
                  <a:gd name="connsiteY2" fmla="*/ 2215453 h 2215453"/>
                  <a:gd name="connsiteX3" fmla="*/ 0 w 2759694"/>
                  <a:gd name="connsiteY3" fmla="*/ 2215453 h 2215453"/>
                </a:gdLst>
                <a:ahLst/>
                <a:cxnLst>
                  <a:cxn ang="0">
                    <a:pos x="connsiteX0" y="connsiteY0"/>
                  </a:cxn>
                  <a:cxn ang="0">
                    <a:pos x="connsiteX1" y="connsiteY1"/>
                  </a:cxn>
                  <a:cxn ang="0">
                    <a:pos x="connsiteX2" y="connsiteY2"/>
                  </a:cxn>
                  <a:cxn ang="0">
                    <a:pos x="connsiteX3" y="connsiteY3"/>
                  </a:cxn>
                </a:cxnLst>
                <a:rect l="l" t="t" r="r" b="b"/>
                <a:pathLst>
                  <a:path w="2759694" h="2215453">
                    <a:moveTo>
                      <a:pt x="0" y="0"/>
                    </a:moveTo>
                    <a:lnTo>
                      <a:pt x="2759694" y="0"/>
                    </a:lnTo>
                    <a:lnTo>
                      <a:pt x="2759694" y="2215453"/>
                    </a:lnTo>
                    <a:lnTo>
                      <a:pt x="0" y="2215453"/>
                    </a:lnTo>
                    <a:close/>
                  </a:path>
                </a:pathLst>
              </a:custGeom>
              <a:effectLst>
                <a:outerShdw blurRad="50800" dist="38100" dir="2700000" algn="tl" rotWithShape="0">
                  <a:prstClr val="black">
                    <a:alpha val="40000"/>
                  </a:prstClr>
                </a:outerShdw>
              </a:effectLst>
            </p:spPr>
          </p:pic>
          <p:sp>
            <p:nvSpPr>
              <p:cNvPr id="108" name="フリーフォーム: 図形 216">
                <a:extLst>
                  <a:ext uri="{FF2B5EF4-FFF2-40B4-BE49-F238E27FC236}">
                    <a16:creationId xmlns:a16="http://schemas.microsoft.com/office/drawing/2014/main" id="{9258C2EC-5B9F-46E8-B19F-5E31BA978D1D}"/>
                  </a:ext>
                </a:extLst>
              </p:cNvPr>
              <p:cNvSpPr/>
              <p:nvPr/>
            </p:nvSpPr>
            <p:spPr bwMode="gray">
              <a:xfrm>
                <a:off x="4165646" y="3100124"/>
                <a:ext cx="1733466" cy="1506220"/>
              </a:xfrm>
              <a:custGeom>
                <a:avLst/>
                <a:gdLst>
                  <a:gd name="connsiteX0" fmla="*/ 624553 w 2549704"/>
                  <a:gd name="connsiteY0" fmla="*/ 0 h 2232345"/>
                  <a:gd name="connsiteX1" fmla="*/ 1925152 w 2549704"/>
                  <a:gd name="connsiteY1" fmla="*/ 0 h 2232345"/>
                  <a:gd name="connsiteX2" fmla="*/ 1987634 w 2549704"/>
                  <a:gd name="connsiteY2" fmla="*/ 35755 h 2232345"/>
                  <a:gd name="connsiteX3" fmla="*/ 2549704 w 2549704"/>
                  <a:gd name="connsiteY3" fmla="*/ 1031508 h 2232345"/>
                  <a:gd name="connsiteX4" fmla="*/ 1274852 w 2549704"/>
                  <a:gd name="connsiteY4" fmla="*/ 2232345 h 2232345"/>
                  <a:gd name="connsiteX5" fmla="*/ 0 w 2549704"/>
                  <a:gd name="connsiteY5" fmla="*/ 1031508 h 2232345"/>
                  <a:gd name="connsiteX6" fmla="*/ 562071 w 2549704"/>
                  <a:gd name="connsiteY6" fmla="*/ 35755 h 2232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49704" h="2232345">
                    <a:moveTo>
                      <a:pt x="624553" y="0"/>
                    </a:moveTo>
                    <a:lnTo>
                      <a:pt x="1925152" y="0"/>
                    </a:lnTo>
                    <a:lnTo>
                      <a:pt x="1987634" y="35755"/>
                    </a:lnTo>
                    <a:cubicBezTo>
                      <a:pt x="2326747" y="251554"/>
                      <a:pt x="2549704" y="617006"/>
                      <a:pt x="2549704" y="1031508"/>
                    </a:cubicBezTo>
                    <a:cubicBezTo>
                      <a:pt x="2549704" y="1694712"/>
                      <a:pt x="1978933" y="2232345"/>
                      <a:pt x="1274852" y="2232345"/>
                    </a:cubicBezTo>
                    <a:cubicBezTo>
                      <a:pt x="570771" y="2232345"/>
                      <a:pt x="0" y="1694712"/>
                      <a:pt x="0" y="1031508"/>
                    </a:cubicBezTo>
                    <a:cubicBezTo>
                      <a:pt x="0" y="617006"/>
                      <a:pt x="222958" y="251554"/>
                      <a:pt x="562071" y="35755"/>
                    </a:cubicBezTo>
                    <a:close/>
                  </a:path>
                </a:pathLst>
              </a:custGeom>
              <a:solidFill>
                <a:srgbClr val="FFC000">
                  <a:alpha val="10000"/>
                </a:srgbClr>
              </a:solidFill>
              <a:ln w="12700" algn="ctr">
                <a:noFill/>
                <a:miter lim="800000"/>
                <a:headEnd/>
                <a:tailEnd/>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indent="0" algn="ctr" defTabSz="990564" rtl="0" eaLnBrk="1" fontAlgn="auto" latinLnBrk="0" hangingPunct="1">
                  <a:lnSpc>
                    <a:spcPct val="100000"/>
                  </a:lnSpc>
                  <a:spcBef>
                    <a:spcPts val="0"/>
                  </a:spcBef>
                  <a:spcAft>
                    <a:spcPts val="0"/>
                  </a:spcAft>
                  <a:buClrTx/>
                  <a:buSzPct val="100000"/>
                  <a:buFont typeface="Wingdings" panose="05000000000000000000" pitchFamily="2" charset="2"/>
                  <a:buNone/>
                  <a:tabLst/>
                </a:pPr>
                <a:endParaRPr kumimoji="1" lang="ja-JP" altLang="en-US" sz="1200" b="0" i="0" u="none" strike="noStrike" kern="1200" cap="none" spc="0" normalizeH="0" baseline="0" noProof="0" dirty="0">
                  <a:ln>
                    <a:noFill/>
                  </a:ln>
                  <a:solidFill>
                    <a:prstClr val="black"/>
                  </a:solidFill>
                  <a:effectLst/>
                  <a:uLnTx/>
                  <a:uFillTx/>
                  <a:latin typeface="+mn-lt"/>
                  <a:ea typeface="+mn-ea"/>
                  <a:cs typeface="+mn-cs"/>
                </a:endParaRPr>
              </a:p>
            </p:txBody>
          </p:sp>
          <p:grpSp>
            <p:nvGrpSpPr>
              <p:cNvPr id="109" name="グループ化 108">
                <a:extLst>
                  <a:ext uri="{FF2B5EF4-FFF2-40B4-BE49-F238E27FC236}">
                    <a16:creationId xmlns:a16="http://schemas.microsoft.com/office/drawing/2014/main" id="{CE33CB4B-A5B4-425D-9335-41889B400BC2}"/>
                  </a:ext>
                </a:extLst>
              </p:cNvPr>
              <p:cNvGrpSpPr/>
              <p:nvPr/>
            </p:nvGrpSpPr>
            <p:grpSpPr>
              <a:xfrm>
                <a:off x="4332973" y="3198312"/>
                <a:ext cx="1319357" cy="1256248"/>
                <a:chOff x="4442177" y="1880059"/>
                <a:chExt cx="1774371" cy="1689497"/>
              </a:xfrm>
            </p:grpSpPr>
            <p:sp>
              <p:nvSpPr>
                <p:cNvPr id="110" name="円弧 109">
                  <a:extLst>
                    <a:ext uri="{FF2B5EF4-FFF2-40B4-BE49-F238E27FC236}">
                      <a16:creationId xmlns:a16="http://schemas.microsoft.com/office/drawing/2014/main" id="{E11CC764-8646-4309-B825-DD6DCB93AD2E}"/>
                    </a:ext>
                  </a:extLst>
                </p:cNvPr>
                <p:cNvSpPr/>
                <p:nvPr/>
              </p:nvSpPr>
              <p:spPr bwMode="gray">
                <a:xfrm rot="18210099" flipH="1" flipV="1">
                  <a:off x="4856540" y="2870368"/>
                  <a:ext cx="829921" cy="568455"/>
                </a:xfrm>
                <a:prstGeom prst="arc">
                  <a:avLst>
                    <a:gd name="adj1" fmla="val 1429629"/>
                    <a:gd name="adj2" fmla="val 10356812"/>
                  </a:avLst>
                </a:prstGeom>
                <a:ln w="9525">
                  <a:solidFill>
                    <a:srgbClr val="FFCD00"/>
                  </a:solidFill>
                  <a:prstDash val="solid"/>
                  <a:headEnd type="none" w="med" len="med"/>
                  <a:tailEnd type="none" w="med" len="med"/>
                </a:ln>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dirty="0">
                    <a:effectLst/>
                  </a:endParaRPr>
                </a:p>
              </p:txBody>
            </p:sp>
            <p:sp>
              <p:nvSpPr>
                <p:cNvPr id="111" name="円弧 110">
                  <a:extLst>
                    <a:ext uri="{FF2B5EF4-FFF2-40B4-BE49-F238E27FC236}">
                      <a16:creationId xmlns:a16="http://schemas.microsoft.com/office/drawing/2014/main" id="{1232EFCF-A5CF-49ED-A1DC-0B6229B500BE}"/>
                    </a:ext>
                  </a:extLst>
                </p:cNvPr>
                <p:cNvSpPr/>
                <p:nvPr/>
              </p:nvSpPr>
              <p:spPr bwMode="gray">
                <a:xfrm rot="20407907" flipH="1" flipV="1">
                  <a:off x="5465236" y="2746204"/>
                  <a:ext cx="128618" cy="120575"/>
                </a:xfrm>
                <a:prstGeom prst="arc">
                  <a:avLst>
                    <a:gd name="adj1" fmla="val 693786"/>
                    <a:gd name="adj2" fmla="val 10699501"/>
                  </a:avLst>
                </a:prstGeom>
                <a:ln w="9525">
                  <a:solidFill>
                    <a:srgbClr val="FFCD00"/>
                  </a:solidFill>
                  <a:prstDash val="solid"/>
                  <a:headEnd type="none" w="med" len="med"/>
                  <a:tailEnd type="none" w="med" len="med"/>
                </a:ln>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dirty="0">
                    <a:effectLst/>
                  </a:endParaRPr>
                </a:p>
              </p:txBody>
            </p:sp>
            <p:sp>
              <p:nvSpPr>
                <p:cNvPr id="112" name="円弧 111">
                  <a:extLst>
                    <a:ext uri="{FF2B5EF4-FFF2-40B4-BE49-F238E27FC236}">
                      <a16:creationId xmlns:a16="http://schemas.microsoft.com/office/drawing/2014/main" id="{067B9DF8-53D1-4E71-9EC5-FF6A5A310FF4}"/>
                    </a:ext>
                  </a:extLst>
                </p:cNvPr>
                <p:cNvSpPr/>
                <p:nvPr/>
              </p:nvSpPr>
              <p:spPr bwMode="gray">
                <a:xfrm rot="19895116" flipH="1" flipV="1">
                  <a:off x="4442177" y="2869977"/>
                  <a:ext cx="1087142" cy="377041"/>
                </a:xfrm>
                <a:prstGeom prst="arc">
                  <a:avLst>
                    <a:gd name="adj1" fmla="val 136023"/>
                    <a:gd name="adj2" fmla="val 10764651"/>
                  </a:avLst>
                </a:prstGeom>
                <a:ln w="9525">
                  <a:solidFill>
                    <a:srgbClr val="FFCD00"/>
                  </a:solidFill>
                  <a:prstDash val="solid"/>
                  <a:headEnd type="none" w="med" len="med"/>
                  <a:tailEnd type="none" w="med" len="med"/>
                </a:ln>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dirty="0">
                    <a:effectLst/>
                  </a:endParaRPr>
                </a:p>
              </p:txBody>
            </p:sp>
            <p:sp>
              <p:nvSpPr>
                <p:cNvPr id="113" name="円弧 112">
                  <a:extLst>
                    <a:ext uri="{FF2B5EF4-FFF2-40B4-BE49-F238E27FC236}">
                      <a16:creationId xmlns:a16="http://schemas.microsoft.com/office/drawing/2014/main" id="{ED5A6C17-DB8F-45F8-AC22-34ED4ADA4527}"/>
                    </a:ext>
                  </a:extLst>
                </p:cNvPr>
                <p:cNvSpPr/>
                <p:nvPr/>
              </p:nvSpPr>
              <p:spPr bwMode="gray">
                <a:xfrm rot="171797" flipH="1" flipV="1">
                  <a:off x="4917668" y="2697966"/>
                  <a:ext cx="572016" cy="303702"/>
                </a:xfrm>
                <a:prstGeom prst="arc">
                  <a:avLst>
                    <a:gd name="adj1" fmla="val 180848"/>
                    <a:gd name="adj2" fmla="val 10241919"/>
                  </a:avLst>
                </a:prstGeom>
                <a:ln w="9525">
                  <a:solidFill>
                    <a:srgbClr val="FFCD00"/>
                  </a:solidFill>
                  <a:prstDash val="solid"/>
                  <a:headEnd type="none" w="med" len="med"/>
                  <a:tailEnd type="none" w="med" len="med"/>
                </a:ln>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dirty="0">
                    <a:effectLst/>
                  </a:endParaRPr>
                </a:p>
              </p:txBody>
            </p:sp>
            <p:sp>
              <p:nvSpPr>
                <p:cNvPr id="114" name="円弧 113">
                  <a:extLst>
                    <a:ext uri="{FF2B5EF4-FFF2-40B4-BE49-F238E27FC236}">
                      <a16:creationId xmlns:a16="http://schemas.microsoft.com/office/drawing/2014/main" id="{4B7CB3BA-C59B-4872-A160-2F1D010A3EB8}"/>
                    </a:ext>
                  </a:extLst>
                </p:cNvPr>
                <p:cNvSpPr/>
                <p:nvPr/>
              </p:nvSpPr>
              <p:spPr bwMode="gray">
                <a:xfrm rot="18319163" flipH="1" flipV="1">
                  <a:off x="4393497" y="2970379"/>
                  <a:ext cx="621545" cy="230545"/>
                </a:xfrm>
                <a:prstGeom prst="arc">
                  <a:avLst>
                    <a:gd name="adj1" fmla="val 21569837"/>
                    <a:gd name="adj2" fmla="val 10470707"/>
                  </a:avLst>
                </a:prstGeom>
                <a:ln w="9525">
                  <a:solidFill>
                    <a:srgbClr val="FFCD00"/>
                  </a:solidFill>
                  <a:prstDash val="solid"/>
                  <a:headEnd type="none" w="med" len="med"/>
                  <a:tailEnd type="none" w="med" len="med"/>
                </a:ln>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dirty="0">
                    <a:effectLst/>
                  </a:endParaRPr>
                </a:p>
              </p:txBody>
            </p:sp>
            <p:sp>
              <p:nvSpPr>
                <p:cNvPr id="115" name="円弧 114">
                  <a:extLst>
                    <a:ext uri="{FF2B5EF4-FFF2-40B4-BE49-F238E27FC236}">
                      <a16:creationId xmlns:a16="http://schemas.microsoft.com/office/drawing/2014/main" id="{52343566-59F4-412D-B3FF-6BC1D80C083E}"/>
                    </a:ext>
                  </a:extLst>
                </p:cNvPr>
                <p:cNvSpPr/>
                <p:nvPr/>
              </p:nvSpPr>
              <p:spPr bwMode="gray">
                <a:xfrm rot="199874" flipH="1" flipV="1">
                  <a:off x="4495704" y="3250624"/>
                  <a:ext cx="456923" cy="166941"/>
                </a:xfrm>
                <a:prstGeom prst="arc">
                  <a:avLst>
                    <a:gd name="adj1" fmla="val 351218"/>
                    <a:gd name="adj2" fmla="val 10929803"/>
                  </a:avLst>
                </a:prstGeom>
                <a:ln w="9525">
                  <a:solidFill>
                    <a:srgbClr val="FFCD00"/>
                  </a:solidFill>
                  <a:prstDash val="solid"/>
                  <a:headEnd type="none" w="med" len="med"/>
                  <a:tailEnd type="none" w="med" len="med"/>
                </a:ln>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dirty="0">
                    <a:effectLst/>
                  </a:endParaRPr>
                </a:p>
              </p:txBody>
            </p:sp>
            <p:sp>
              <p:nvSpPr>
                <p:cNvPr id="116" name="円弧 115">
                  <a:extLst>
                    <a:ext uri="{FF2B5EF4-FFF2-40B4-BE49-F238E27FC236}">
                      <a16:creationId xmlns:a16="http://schemas.microsoft.com/office/drawing/2014/main" id="{22EFB6F8-4381-431B-A4BE-10347562AB0D}"/>
                    </a:ext>
                  </a:extLst>
                </p:cNvPr>
                <p:cNvSpPr/>
                <p:nvPr/>
              </p:nvSpPr>
              <p:spPr bwMode="gray">
                <a:xfrm rot="18029339" flipH="1" flipV="1">
                  <a:off x="4800839" y="2614526"/>
                  <a:ext cx="227748" cy="213545"/>
                </a:xfrm>
                <a:prstGeom prst="arc">
                  <a:avLst>
                    <a:gd name="adj1" fmla="val 21224198"/>
                    <a:gd name="adj2" fmla="val 6800515"/>
                  </a:avLst>
                </a:prstGeom>
                <a:ln w="9525">
                  <a:solidFill>
                    <a:srgbClr val="FFCD00"/>
                  </a:solidFill>
                  <a:prstDash val="solid"/>
                  <a:headEnd type="none" w="med" len="med"/>
                  <a:tailEnd type="none" w="med" len="med"/>
                </a:ln>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dirty="0">
                    <a:effectLst/>
                  </a:endParaRPr>
                </a:p>
              </p:txBody>
            </p:sp>
            <p:sp>
              <p:nvSpPr>
                <p:cNvPr id="117" name="円弧 116">
                  <a:extLst>
                    <a:ext uri="{FF2B5EF4-FFF2-40B4-BE49-F238E27FC236}">
                      <a16:creationId xmlns:a16="http://schemas.microsoft.com/office/drawing/2014/main" id="{B6B1206A-187E-40CE-AB2B-BFCAF3175E38}"/>
                    </a:ext>
                  </a:extLst>
                </p:cNvPr>
                <p:cNvSpPr/>
                <p:nvPr/>
              </p:nvSpPr>
              <p:spPr bwMode="gray">
                <a:xfrm rot="20860171" flipH="1" flipV="1">
                  <a:off x="4906011" y="2618693"/>
                  <a:ext cx="876266" cy="256715"/>
                </a:xfrm>
                <a:prstGeom prst="arc">
                  <a:avLst>
                    <a:gd name="adj1" fmla="val 101027"/>
                    <a:gd name="adj2" fmla="val 10678795"/>
                  </a:avLst>
                </a:prstGeom>
                <a:ln w="9525">
                  <a:solidFill>
                    <a:srgbClr val="FFCD00"/>
                  </a:solidFill>
                  <a:prstDash val="solid"/>
                  <a:headEnd type="none" w="med" len="med"/>
                  <a:tailEnd type="none" w="med" len="med"/>
                </a:ln>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dirty="0">
                    <a:effectLst/>
                  </a:endParaRPr>
                </a:p>
              </p:txBody>
            </p:sp>
            <p:sp>
              <p:nvSpPr>
                <p:cNvPr id="118" name="円弧 117">
                  <a:extLst>
                    <a:ext uri="{FF2B5EF4-FFF2-40B4-BE49-F238E27FC236}">
                      <a16:creationId xmlns:a16="http://schemas.microsoft.com/office/drawing/2014/main" id="{7681692E-D632-4B9F-B499-9ACC4E30C435}"/>
                    </a:ext>
                  </a:extLst>
                </p:cNvPr>
                <p:cNvSpPr/>
                <p:nvPr/>
              </p:nvSpPr>
              <p:spPr bwMode="gray">
                <a:xfrm rot="18137651" flipH="1" flipV="1">
                  <a:off x="5593933" y="2124344"/>
                  <a:ext cx="854679" cy="366109"/>
                </a:xfrm>
                <a:prstGeom prst="arc">
                  <a:avLst>
                    <a:gd name="adj1" fmla="val 352904"/>
                    <a:gd name="adj2" fmla="val 10312440"/>
                  </a:avLst>
                </a:prstGeom>
                <a:ln w="9525">
                  <a:solidFill>
                    <a:srgbClr val="FFCD00"/>
                  </a:solidFill>
                  <a:prstDash val="solid"/>
                  <a:headEnd type="none" w="med" len="med"/>
                  <a:tailEnd type="none" w="med" len="med"/>
                </a:ln>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dirty="0">
                    <a:effectLst/>
                  </a:endParaRPr>
                </a:p>
              </p:txBody>
            </p:sp>
            <p:sp>
              <p:nvSpPr>
                <p:cNvPr id="119" name="円弧 118">
                  <a:extLst>
                    <a:ext uri="{FF2B5EF4-FFF2-40B4-BE49-F238E27FC236}">
                      <a16:creationId xmlns:a16="http://schemas.microsoft.com/office/drawing/2014/main" id="{61FA118A-7603-4161-AED9-35EFD1105DA1}"/>
                    </a:ext>
                  </a:extLst>
                </p:cNvPr>
                <p:cNvSpPr/>
                <p:nvPr/>
              </p:nvSpPr>
              <p:spPr bwMode="gray">
                <a:xfrm rot="20075897" flipH="1" flipV="1">
                  <a:off x="4917939" y="3002869"/>
                  <a:ext cx="904254" cy="440079"/>
                </a:xfrm>
                <a:prstGeom prst="arc">
                  <a:avLst>
                    <a:gd name="adj1" fmla="val 351218"/>
                    <a:gd name="adj2" fmla="val 10018113"/>
                  </a:avLst>
                </a:prstGeom>
                <a:ln w="9525">
                  <a:solidFill>
                    <a:srgbClr val="FFCD00"/>
                  </a:solidFill>
                  <a:prstDash val="solid"/>
                  <a:headEnd type="none" w="med" len="med"/>
                  <a:tailEnd type="none" w="med" len="med"/>
                </a:ln>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dirty="0">
                    <a:effectLst/>
                  </a:endParaRPr>
                </a:p>
              </p:txBody>
            </p:sp>
            <p:sp>
              <p:nvSpPr>
                <p:cNvPr id="120" name="楕円 119">
                  <a:extLst>
                    <a:ext uri="{FF2B5EF4-FFF2-40B4-BE49-F238E27FC236}">
                      <a16:creationId xmlns:a16="http://schemas.microsoft.com/office/drawing/2014/main" id="{317308DE-452C-4590-B28C-799894AE7C36}"/>
                    </a:ext>
                  </a:extLst>
                </p:cNvPr>
                <p:cNvSpPr/>
                <p:nvPr/>
              </p:nvSpPr>
              <p:spPr bwMode="gray">
                <a:xfrm>
                  <a:off x="4904149" y="3362822"/>
                  <a:ext cx="72000" cy="72000"/>
                </a:xfrm>
                <a:prstGeom prst="ellipse">
                  <a:avLst/>
                </a:prstGeom>
                <a:solidFill>
                  <a:schemeClr val="bg1"/>
                </a:solidFill>
                <a:ln w="12700" algn="ctr">
                  <a:solidFill>
                    <a:schemeClr val="accent6"/>
                  </a:solidFill>
                  <a:miter lim="800000"/>
                  <a:headEnd/>
                  <a:tailEnd/>
                </a:ln>
              </p:spPr>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marR="0" indent="0" algn="ctr" defTabSz="990564" rtl="0" eaLnBrk="1" fontAlgn="auto" latinLnBrk="0" hangingPunct="1">
                    <a:lnSpc>
                      <a:spcPct val="100000"/>
                    </a:lnSpc>
                    <a:spcBef>
                      <a:spcPts val="0"/>
                    </a:spcBef>
                    <a:spcAft>
                      <a:spcPts val="0"/>
                    </a:spcAft>
                    <a:buClrTx/>
                    <a:buSzPct val="100000"/>
                    <a:buFont typeface="Wingdings" panose="05000000000000000000" pitchFamily="2" charset="2"/>
                    <a:buNone/>
                    <a:tabLst/>
                  </a:pPr>
                  <a:endParaRPr kumimoji="1" lang="ja-JP" altLang="en-US" sz="800" b="1" i="0" u="none" strike="noStrike" kern="1200" cap="none" spc="0" normalizeH="0" baseline="0" noProof="0" dirty="0">
                    <a:ln>
                      <a:noFill/>
                    </a:ln>
                    <a:solidFill>
                      <a:schemeClr val="accent6"/>
                    </a:solidFill>
                    <a:effectLst/>
                    <a:uLnTx/>
                    <a:uFillTx/>
                    <a:latin typeface="+mn-lt"/>
                    <a:ea typeface="+mn-ea"/>
                    <a:cs typeface="+mn-cs"/>
                  </a:endParaRPr>
                </a:p>
              </p:txBody>
            </p:sp>
            <p:sp>
              <p:nvSpPr>
                <p:cNvPr id="121" name="楕円 120">
                  <a:extLst>
                    <a:ext uri="{FF2B5EF4-FFF2-40B4-BE49-F238E27FC236}">
                      <a16:creationId xmlns:a16="http://schemas.microsoft.com/office/drawing/2014/main" id="{EBECCA66-FCE6-4444-BA3D-0C2CF771B7FB}"/>
                    </a:ext>
                  </a:extLst>
                </p:cNvPr>
                <p:cNvSpPr/>
                <p:nvPr/>
              </p:nvSpPr>
              <p:spPr bwMode="gray">
                <a:xfrm>
                  <a:off x="5457465" y="2777535"/>
                  <a:ext cx="48416" cy="48416"/>
                </a:xfrm>
                <a:prstGeom prst="ellipse">
                  <a:avLst/>
                </a:prstGeom>
                <a:solidFill>
                  <a:schemeClr val="bg1"/>
                </a:solidFill>
                <a:ln w="12700" algn="ctr">
                  <a:solidFill>
                    <a:schemeClr val="accent2"/>
                  </a:solidFill>
                  <a:miter lim="800000"/>
                  <a:headEnd/>
                  <a:tailEnd/>
                </a:ln>
              </p:spPr>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algn="ctr" defTabSz="990564" fontAlgn="auto">
                    <a:spcBef>
                      <a:spcPts val="0"/>
                    </a:spcBef>
                    <a:spcAft>
                      <a:spcPts val="0"/>
                    </a:spcAft>
                    <a:buSzPct val="100000"/>
                  </a:pPr>
                  <a:endParaRPr kumimoji="1" lang="ja-JP" altLang="en-US" sz="800" b="1" dirty="0">
                    <a:solidFill>
                      <a:schemeClr val="accent2"/>
                    </a:solidFill>
                    <a:latin typeface="+mn-lt"/>
                    <a:cs typeface="+mn-cs"/>
                  </a:endParaRPr>
                </a:p>
              </p:txBody>
            </p:sp>
            <p:sp>
              <p:nvSpPr>
                <p:cNvPr id="122" name="楕円 121">
                  <a:extLst>
                    <a:ext uri="{FF2B5EF4-FFF2-40B4-BE49-F238E27FC236}">
                      <a16:creationId xmlns:a16="http://schemas.microsoft.com/office/drawing/2014/main" id="{7E07190F-44FB-4668-B768-41ED255B2FEF}"/>
                    </a:ext>
                  </a:extLst>
                </p:cNvPr>
                <p:cNvSpPr/>
                <p:nvPr/>
              </p:nvSpPr>
              <p:spPr bwMode="gray">
                <a:xfrm>
                  <a:off x="4862224" y="2788247"/>
                  <a:ext cx="72000" cy="72000"/>
                </a:xfrm>
                <a:prstGeom prst="ellipse">
                  <a:avLst/>
                </a:prstGeom>
                <a:solidFill>
                  <a:schemeClr val="bg1"/>
                </a:solidFill>
                <a:ln w="12700" algn="ctr">
                  <a:solidFill>
                    <a:schemeClr val="accent6"/>
                  </a:solidFill>
                  <a:miter lim="800000"/>
                  <a:headEnd/>
                  <a:tailEnd/>
                </a:ln>
              </p:spPr>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marR="0" indent="0" algn="ctr" defTabSz="990564" rtl="0" eaLnBrk="1" fontAlgn="auto" latinLnBrk="0" hangingPunct="1">
                    <a:lnSpc>
                      <a:spcPct val="100000"/>
                    </a:lnSpc>
                    <a:spcBef>
                      <a:spcPts val="0"/>
                    </a:spcBef>
                    <a:spcAft>
                      <a:spcPts val="0"/>
                    </a:spcAft>
                    <a:buClrTx/>
                    <a:buSzPct val="100000"/>
                    <a:buFont typeface="Wingdings" panose="05000000000000000000" pitchFamily="2" charset="2"/>
                    <a:buNone/>
                    <a:tabLst/>
                  </a:pPr>
                  <a:endParaRPr kumimoji="1" lang="ja-JP" altLang="en-US" sz="800" b="1" i="0" u="none" strike="noStrike" kern="1200" cap="none" spc="0" normalizeH="0" baseline="0" noProof="0" dirty="0">
                    <a:ln>
                      <a:noFill/>
                    </a:ln>
                    <a:solidFill>
                      <a:schemeClr val="accent6"/>
                    </a:solidFill>
                    <a:effectLst/>
                    <a:uLnTx/>
                    <a:uFillTx/>
                    <a:latin typeface="+mn-lt"/>
                    <a:ea typeface="+mn-ea"/>
                    <a:cs typeface="+mn-cs"/>
                  </a:endParaRPr>
                </a:p>
              </p:txBody>
            </p:sp>
            <p:sp>
              <p:nvSpPr>
                <p:cNvPr id="123" name="楕円 122">
                  <a:extLst>
                    <a:ext uri="{FF2B5EF4-FFF2-40B4-BE49-F238E27FC236}">
                      <a16:creationId xmlns:a16="http://schemas.microsoft.com/office/drawing/2014/main" id="{AFBC52F3-09CD-4DCD-9D32-6B17A0E1C20D}"/>
                    </a:ext>
                  </a:extLst>
                </p:cNvPr>
                <p:cNvSpPr/>
                <p:nvPr/>
              </p:nvSpPr>
              <p:spPr bwMode="gray">
                <a:xfrm>
                  <a:off x="4826395" y="2617932"/>
                  <a:ext cx="48416" cy="48416"/>
                </a:xfrm>
                <a:prstGeom prst="ellipse">
                  <a:avLst/>
                </a:prstGeom>
                <a:solidFill>
                  <a:schemeClr val="bg1"/>
                </a:solidFill>
                <a:ln w="12700" algn="ctr">
                  <a:solidFill>
                    <a:schemeClr val="accent2"/>
                  </a:solidFill>
                  <a:miter lim="800000"/>
                  <a:headEnd/>
                  <a:tailEnd/>
                </a:ln>
              </p:spPr>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marR="0" indent="0" algn="ctr" defTabSz="990564" rtl="0" eaLnBrk="1" fontAlgn="auto" latinLnBrk="0" hangingPunct="1">
                    <a:lnSpc>
                      <a:spcPct val="100000"/>
                    </a:lnSpc>
                    <a:spcBef>
                      <a:spcPts val="0"/>
                    </a:spcBef>
                    <a:spcAft>
                      <a:spcPts val="0"/>
                    </a:spcAft>
                    <a:buClrTx/>
                    <a:buSzPct val="100000"/>
                    <a:buFont typeface="Wingdings" panose="05000000000000000000" pitchFamily="2" charset="2"/>
                    <a:buNone/>
                    <a:tabLst/>
                  </a:pPr>
                  <a:endParaRPr kumimoji="1" lang="ja-JP" altLang="en-US" sz="800" b="1" i="0" u="none" strike="noStrike" kern="1200" cap="none" spc="0" normalizeH="0" baseline="0" noProof="0" dirty="0">
                    <a:ln>
                      <a:noFill/>
                    </a:ln>
                    <a:solidFill>
                      <a:schemeClr val="accent2"/>
                    </a:solidFill>
                    <a:effectLst/>
                    <a:uLnTx/>
                    <a:uFillTx/>
                    <a:latin typeface="+mn-lt"/>
                    <a:cs typeface="+mn-cs"/>
                  </a:endParaRPr>
                </a:p>
              </p:txBody>
            </p:sp>
            <p:sp>
              <p:nvSpPr>
                <p:cNvPr id="124" name="楕円 123">
                  <a:extLst>
                    <a:ext uri="{FF2B5EF4-FFF2-40B4-BE49-F238E27FC236}">
                      <a16:creationId xmlns:a16="http://schemas.microsoft.com/office/drawing/2014/main" id="{C7B2EF4B-1506-4AF9-8333-FD85BD54B146}"/>
                    </a:ext>
                  </a:extLst>
                </p:cNvPr>
                <p:cNvSpPr/>
                <p:nvPr/>
              </p:nvSpPr>
              <p:spPr bwMode="gray">
                <a:xfrm>
                  <a:off x="4483587" y="3308700"/>
                  <a:ext cx="72000" cy="72000"/>
                </a:xfrm>
                <a:prstGeom prst="ellipse">
                  <a:avLst/>
                </a:prstGeom>
                <a:solidFill>
                  <a:schemeClr val="bg1"/>
                </a:solidFill>
                <a:ln w="12700" algn="ctr">
                  <a:solidFill>
                    <a:schemeClr val="accent6"/>
                  </a:solidFill>
                  <a:miter lim="800000"/>
                  <a:headEnd/>
                  <a:tailEnd/>
                </a:ln>
              </p:spPr>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algn="ctr" defTabSz="990564" fontAlgn="auto">
                    <a:spcBef>
                      <a:spcPts val="0"/>
                    </a:spcBef>
                    <a:spcAft>
                      <a:spcPts val="0"/>
                    </a:spcAft>
                    <a:buSzPct val="100000"/>
                  </a:pPr>
                  <a:endParaRPr kumimoji="1" lang="ja-JP" altLang="en-US" sz="800" b="1" dirty="0">
                    <a:solidFill>
                      <a:schemeClr val="accent6"/>
                    </a:solidFill>
                    <a:latin typeface="+mn-lt"/>
                    <a:cs typeface="+mn-cs"/>
                  </a:endParaRPr>
                </a:p>
              </p:txBody>
            </p:sp>
            <p:sp>
              <p:nvSpPr>
                <p:cNvPr id="125" name="楕円 124">
                  <a:extLst>
                    <a:ext uri="{FF2B5EF4-FFF2-40B4-BE49-F238E27FC236}">
                      <a16:creationId xmlns:a16="http://schemas.microsoft.com/office/drawing/2014/main" id="{8EBBE2C5-5AFF-4F9D-95D7-E219010A9184}"/>
                    </a:ext>
                  </a:extLst>
                </p:cNvPr>
                <p:cNvSpPr/>
                <p:nvPr/>
              </p:nvSpPr>
              <p:spPr bwMode="gray">
                <a:xfrm>
                  <a:off x="6144548" y="1883101"/>
                  <a:ext cx="72000" cy="72000"/>
                </a:xfrm>
                <a:prstGeom prst="ellipse">
                  <a:avLst/>
                </a:prstGeom>
                <a:solidFill>
                  <a:schemeClr val="bg1"/>
                </a:solidFill>
                <a:ln w="12700" algn="ctr">
                  <a:solidFill>
                    <a:schemeClr val="accent6"/>
                  </a:solidFill>
                  <a:miter lim="800000"/>
                  <a:headEnd/>
                  <a:tailEnd/>
                </a:ln>
              </p:spPr>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marR="0" indent="0" algn="ctr" defTabSz="990564" rtl="0" eaLnBrk="1" fontAlgn="auto" latinLnBrk="0" hangingPunct="1">
                    <a:lnSpc>
                      <a:spcPct val="100000"/>
                    </a:lnSpc>
                    <a:spcBef>
                      <a:spcPts val="0"/>
                    </a:spcBef>
                    <a:spcAft>
                      <a:spcPts val="0"/>
                    </a:spcAft>
                    <a:buClrTx/>
                    <a:buSzPct val="100000"/>
                    <a:buFont typeface="Wingdings" panose="05000000000000000000" pitchFamily="2" charset="2"/>
                    <a:buNone/>
                    <a:tabLst/>
                  </a:pPr>
                  <a:endParaRPr kumimoji="1" lang="ja-JP" altLang="en-US" sz="800" b="1" i="0" u="none" strike="noStrike" kern="1200" cap="none" spc="0" normalizeH="0" baseline="0" noProof="0" dirty="0">
                    <a:ln>
                      <a:noFill/>
                    </a:ln>
                    <a:solidFill>
                      <a:schemeClr val="accent6"/>
                    </a:solidFill>
                    <a:effectLst/>
                    <a:uLnTx/>
                    <a:uFillTx/>
                    <a:latin typeface="+mn-lt"/>
                    <a:ea typeface="+mn-ea"/>
                    <a:cs typeface="+mn-cs"/>
                  </a:endParaRPr>
                </a:p>
              </p:txBody>
            </p:sp>
            <p:sp>
              <p:nvSpPr>
                <p:cNvPr id="126" name="円弧 125">
                  <a:extLst>
                    <a:ext uri="{FF2B5EF4-FFF2-40B4-BE49-F238E27FC236}">
                      <a16:creationId xmlns:a16="http://schemas.microsoft.com/office/drawing/2014/main" id="{CD336EF1-CDAF-42A5-B194-9D22778E7509}"/>
                    </a:ext>
                  </a:extLst>
                </p:cNvPr>
                <p:cNvSpPr/>
                <p:nvPr/>
              </p:nvSpPr>
              <p:spPr bwMode="gray">
                <a:xfrm rot="15106281" flipH="1" flipV="1">
                  <a:off x="5572477" y="2725696"/>
                  <a:ext cx="251130" cy="213339"/>
                </a:xfrm>
                <a:prstGeom prst="arc">
                  <a:avLst>
                    <a:gd name="adj1" fmla="val 771307"/>
                    <a:gd name="adj2" fmla="val 7634772"/>
                  </a:avLst>
                </a:prstGeom>
                <a:ln w="9525">
                  <a:solidFill>
                    <a:srgbClr val="FFCD00"/>
                  </a:solidFill>
                  <a:prstDash val="solid"/>
                  <a:headEnd type="none" w="med" len="med"/>
                  <a:tailEnd type="none" w="med" len="med"/>
                </a:ln>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dirty="0">
                    <a:effectLst/>
                  </a:endParaRPr>
                </a:p>
              </p:txBody>
            </p:sp>
            <p:sp>
              <p:nvSpPr>
                <p:cNvPr id="127" name="円弧 126">
                  <a:extLst>
                    <a:ext uri="{FF2B5EF4-FFF2-40B4-BE49-F238E27FC236}">
                      <a16:creationId xmlns:a16="http://schemas.microsoft.com/office/drawing/2014/main" id="{3A137A07-03E0-450B-8886-5C77178E33FD}"/>
                    </a:ext>
                  </a:extLst>
                </p:cNvPr>
                <p:cNvSpPr/>
                <p:nvPr/>
              </p:nvSpPr>
              <p:spPr bwMode="gray">
                <a:xfrm rot="15106281" flipH="1" flipV="1">
                  <a:off x="5578771" y="2706309"/>
                  <a:ext cx="447490" cy="275961"/>
                </a:xfrm>
                <a:prstGeom prst="arc">
                  <a:avLst>
                    <a:gd name="adj1" fmla="val 3997902"/>
                    <a:gd name="adj2" fmla="val 11153082"/>
                  </a:avLst>
                </a:prstGeom>
                <a:ln w="9525">
                  <a:solidFill>
                    <a:srgbClr val="FFCD00"/>
                  </a:solidFill>
                  <a:prstDash val="solid"/>
                  <a:headEnd type="none" w="med" len="med"/>
                  <a:tailEnd type="none" w="med" len="med"/>
                </a:ln>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dirty="0">
                    <a:effectLst/>
                  </a:endParaRPr>
                </a:p>
              </p:txBody>
            </p:sp>
            <p:sp>
              <p:nvSpPr>
                <p:cNvPr id="128" name="円弧 127">
                  <a:extLst>
                    <a:ext uri="{FF2B5EF4-FFF2-40B4-BE49-F238E27FC236}">
                      <a16:creationId xmlns:a16="http://schemas.microsoft.com/office/drawing/2014/main" id="{A2D3C2BF-AE4F-4670-992E-12DC3A9396E4}"/>
                    </a:ext>
                  </a:extLst>
                </p:cNvPr>
                <p:cNvSpPr/>
                <p:nvPr/>
              </p:nvSpPr>
              <p:spPr bwMode="gray">
                <a:xfrm rot="13142475" flipH="1" flipV="1">
                  <a:off x="5671745" y="2388058"/>
                  <a:ext cx="255314" cy="241068"/>
                </a:xfrm>
                <a:prstGeom prst="arc">
                  <a:avLst>
                    <a:gd name="adj1" fmla="val 3336722"/>
                    <a:gd name="adj2" fmla="val 10900167"/>
                  </a:avLst>
                </a:prstGeom>
                <a:ln w="9525">
                  <a:solidFill>
                    <a:srgbClr val="FFCD00"/>
                  </a:solidFill>
                  <a:prstDash val="solid"/>
                  <a:headEnd type="none" w="med" len="med"/>
                  <a:tailEnd type="none" w="med" len="med"/>
                </a:ln>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dirty="0">
                    <a:effectLst/>
                  </a:endParaRPr>
                </a:p>
              </p:txBody>
            </p:sp>
            <p:sp>
              <p:nvSpPr>
                <p:cNvPr id="129" name="楕円 128">
                  <a:extLst>
                    <a:ext uri="{FF2B5EF4-FFF2-40B4-BE49-F238E27FC236}">
                      <a16:creationId xmlns:a16="http://schemas.microsoft.com/office/drawing/2014/main" id="{196A7DAB-CFF5-4F55-9EEC-81914E7D64EC}"/>
                    </a:ext>
                  </a:extLst>
                </p:cNvPr>
                <p:cNvSpPr/>
                <p:nvPr/>
              </p:nvSpPr>
              <p:spPr bwMode="gray">
                <a:xfrm>
                  <a:off x="5754373" y="2608401"/>
                  <a:ext cx="72000" cy="72000"/>
                </a:xfrm>
                <a:prstGeom prst="ellipse">
                  <a:avLst/>
                </a:prstGeom>
                <a:solidFill>
                  <a:schemeClr val="bg1"/>
                </a:solidFill>
                <a:ln w="12700" algn="ctr">
                  <a:solidFill>
                    <a:schemeClr val="accent6"/>
                  </a:solidFill>
                  <a:miter lim="800000"/>
                  <a:headEnd/>
                  <a:tailEnd/>
                </a:ln>
              </p:spPr>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algn="ctr" defTabSz="990564" fontAlgn="auto">
                    <a:spcBef>
                      <a:spcPts val="0"/>
                    </a:spcBef>
                    <a:spcAft>
                      <a:spcPts val="0"/>
                    </a:spcAft>
                    <a:buSzPct val="100000"/>
                  </a:pPr>
                  <a:endParaRPr kumimoji="1" lang="ja-JP" altLang="en-US" sz="800" b="1" dirty="0">
                    <a:solidFill>
                      <a:schemeClr val="accent6"/>
                    </a:solidFill>
                    <a:latin typeface="+mn-lt"/>
                    <a:cs typeface="+mn-cs"/>
                  </a:endParaRPr>
                </a:p>
              </p:txBody>
            </p:sp>
            <p:sp>
              <p:nvSpPr>
                <p:cNvPr id="130" name="楕円 129">
                  <a:extLst>
                    <a:ext uri="{FF2B5EF4-FFF2-40B4-BE49-F238E27FC236}">
                      <a16:creationId xmlns:a16="http://schemas.microsoft.com/office/drawing/2014/main" id="{8839894D-CC56-4615-924A-FA8D03D071A1}"/>
                    </a:ext>
                  </a:extLst>
                </p:cNvPr>
                <p:cNvSpPr/>
                <p:nvPr/>
              </p:nvSpPr>
              <p:spPr bwMode="gray">
                <a:xfrm>
                  <a:off x="5698042" y="2396562"/>
                  <a:ext cx="48416" cy="48416"/>
                </a:xfrm>
                <a:prstGeom prst="ellipse">
                  <a:avLst/>
                </a:prstGeom>
                <a:solidFill>
                  <a:schemeClr val="bg1"/>
                </a:solidFill>
                <a:ln w="12700" algn="ctr">
                  <a:solidFill>
                    <a:schemeClr val="accent2"/>
                  </a:solidFill>
                  <a:miter lim="800000"/>
                  <a:headEnd/>
                  <a:tailEnd/>
                </a:ln>
              </p:spPr>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marR="0" indent="0" algn="ctr" defTabSz="990564" rtl="0" eaLnBrk="1" fontAlgn="auto" latinLnBrk="0" hangingPunct="1">
                    <a:lnSpc>
                      <a:spcPct val="100000"/>
                    </a:lnSpc>
                    <a:spcBef>
                      <a:spcPts val="0"/>
                    </a:spcBef>
                    <a:spcAft>
                      <a:spcPts val="0"/>
                    </a:spcAft>
                    <a:buClrTx/>
                    <a:buSzPct val="100000"/>
                    <a:buFont typeface="Wingdings" panose="05000000000000000000" pitchFamily="2" charset="2"/>
                    <a:buNone/>
                    <a:tabLst/>
                  </a:pPr>
                  <a:endParaRPr kumimoji="1" lang="ja-JP" altLang="en-US" sz="800" b="1" i="0" u="none" strike="noStrike" kern="1200" cap="none" spc="0" normalizeH="0" baseline="0" noProof="0" dirty="0">
                    <a:ln>
                      <a:noFill/>
                    </a:ln>
                    <a:solidFill>
                      <a:schemeClr val="accent2"/>
                    </a:solidFill>
                    <a:effectLst/>
                    <a:uLnTx/>
                    <a:uFillTx/>
                    <a:latin typeface="+mn-lt"/>
                    <a:cs typeface="+mn-cs"/>
                  </a:endParaRPr>
                </a:p>
              </p:txBody>
            </p:sp>
            <p:sp>
              <p:nvSpPr>
                <p:cNvPr id="131" name="楕円 130">
                  <a:extLst>
                    <a:ext uri="{FF2B5EF4-FFF2-40B4-BE49-F238E27FC236}">
                      <a16:creationId xmlns:a16="http://schemas.microsoft.com/office/drawing/2014/main" id="{8AC07951-6B41-44B8-A552-6D0F14852AC9}"/>
                    </a:ext>
                  </a:extLst>
                </p:cNvPr>
                <p:cNvSpPr/>
                <p:nvPr/>
              </p:nvSpPr>
              <p:spPr bwMode="gray">
                <a:xfrm>
                  <a:off x="5562427" y="2766651"/>
                  <a:ext cx="48416" cy="48416"/>
                </a:xfrm>
                <a:prstGeom prst="ellipse">
                  <a:avLst/>
                </a:prstGeom>
                <a:solidFill>
                  <a:schemeClr val="bg1"/>
                </a:solidFill>
                <a:ln w="12700" algn="ctr">
                  <a:solidFill>
                    <a:schemeClr val="accent2"/>
                  </a:solidFill>
                  <a:miter lim="800000"/>
                  <a:headEnd/>
                  <a:tailEnd/>
                </a:ln>
              </p:spPr>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marR="0" indent="0" algn="ctr" defTabSz="990564" rtl="0" eaLnBrk="1" fontAlgn="auto" latinLnBrk="0" hangingPunct="1">
                    <a:lnSpc>
                      <a:spcPct val="100000"/>
                    </a:lnSpc>
                    <a:spcBef>
                      <a:spcPts val="0"/>
                    </a:spcBef>
                    <a:spcAft>
                      <a:spcPts val="0"/>
                    </a:spcAft>
                    <a:buClrTx/>
                    <a:buSzPct val="100000"/>
                    <a:buFont typeface="Wingdings" panose="05000000000000000000" pitchFamily="2" charset="2"/>
                    <a:buNone/>
                    <a:tabLst/>
                  </a:pPr>
                  <a:endParaRPr kumimoji="1" lang="ja-JP" altLang="en-US" sz="800" b="1" i="0" u="none" strike="noStrike" kern="1200" cap="none" spc="0" normalizeH="0" baseline="0" noProof="0" dirty="0">
                    <a:ln>
                      <a:noFill/>
                    </a:ln>
                    <a:solidFill>
                      <a:schemeClr val="accent2"/>
                    </a:solidFill>
                    <a:effectLst/>
                    <a:uLnTx/>
                    <a:uFillTx/>
                    <a:latin typeface="+mn-lt"/>
                    <a:cs typeface="+mn-cs"/>
                  </a:endParaRPr>
                </a:p>
              </p:txBody>
            </p:sp>
            <p:sp>
              <p:nvSpPr>
                <p:cNvPr id="132" name="楕円 131">
                  <a:extLst>
                    <a:ext uri="{FF2B5EF4-FFF2-40B4-BE49-F238E27FC236}">
                      <a16:creationId xmlns:a16="http://schemas.microsoft.com/office/drawing/2014/main" id="{48076D1A-CB6E-447E-9316-F7353E524F45}"/>
                    </a:ext>
                  </a:extLst>
                </p:cNvPr>
                <p:cNvSpPr/>
                <p:nvPr/>
              </p:nvSpPr>
              <p:spPr bwMode="gray">
                <a:xfrm>
                  <a:off x="5682068" y="2937162"/>
                  <a:ext cx="48416" cy="48416"/>
                </a:xfrm>
                <a:prstGeom prst="ellipse">
                  <a:avLst/>
                </a:prstGeom>
                <a:solidFill>
                  <a:schemeClr val="bg1"/>
                </a:solidFill>
                <a:ln w="12700" algn="ctr">
                  <a:solidFill>
                    <a:schemeClr val="accent2"/>
                  </a:solidFill>
                  <a:miter lim="800000"/>
                  <a:headEnd/>
                  <a:tailEnd/>
                </a:ln>
              </p:spPr>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marR="0" indent="0" algn="ctr" defTabSz="990564" rtl="0" eaLnBrk="1" fontAlgn="auto" latinLnBrk="0" hangingPunct="1">
                    <a:lnSpc>
                      <a:spcPct val="100000"/>
                    </a:lnSpc>
                    <a:spcBef>
                      <a:spcPts val="0"/>
                    </a:spcBef>
                    <a:spcAft>
                      <a:spcPts val="0"/>
                    </a:spcAft>
                    <a:buClrTx/>
                    <a:buSzPct val="100000"/>
                    <a:buFont typeface="Wingdings" panose="05000000000000000000" pitchFamily="2" charset="2"/>
                    <a:buNone/>
                    <a:tabLst/>
                  </a:pPr>
                  <a:endParaRPr kumimoji="1" lang="ja-JP" altLang="en-US" sz="800" b="1" i="0" u="none" strike="noStrike" kern="1200" cap="none" spc="0" normalizeH="0" baseline="0" noProof="0" dirty="0">
                    <a:ln>
                      <a:noFill/>
                    </a:ln>
                    <a:solidFill>
                      <a:schemeClr val="accent2"/>
                    </a:solidFill>
                    <a:effectLst/>
                    <a:uLnTx/>
                    <a:uFillTx/>
                    <a:latin typeface="+mn-lt"/>
                    <a:cs typeface="+mn-cs"/>
                  </a:endParaRPr>
                </a:p>
              </p:txBody>
            </p:sp>
          </p:grpSp>
        </p:grpSp>
        <p:sp>
          <p:nvSpPr>
            <p:cNvPr id="104" name="正方形/長方形 103"/>
            <p:cNvSpPr/>
            <p:nvPr/>
          </p:nvSpPr>
          <p:spPr>
            <a:xfrm>
              <a:off x="8462474" y="3360993"/>
              <a:ext cx="828000" cy="432000"/>
            </a:xfrm>
            <a:prstGeom prst="rect">
              <a:avLst/>
            </a:prstGeom>
            <a:solidFill>
              <a:schemeClr val="bg1"/>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900" dirty="0">
                  <a:solidFill>
                    <a:schemeClr val="tx1"/>
                  </a:solidFill>
                  <a:latin typeface="BIZ UDPゴシック" panose="020B0400000000000000" pitchFamily="50" charset="-128"/>
                  <a:ea typeface="BIZ UDPゴシック" panose="020B0400000000000000" pitchFamily="50" charset="-128"/>
                </a:rPr>
                <a:t>都市間飛行も可能に</a:t>
              </a:r>
            </a:p>
          </p:txBody>
        </p:sp>
        <p:sp>
          <p:nvSpPr>
            <p:cNvPr id="105" name="フローチャート: 結合子 104"/>
            <p:cNvSpPr/>
            <p:nvPr/>
          </p:nvSpPr>
          <p:spPr>
            <a:xfrm>
              <a:off x="8153822" y="3460254"/>
              <a:ext cx="108000" cy="108000"/>
            </a:xfrm>
            <a:prstGeom prst="flowChartConnector">
              <a:avLst/>
            </a:prstGeom>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grpSp>
      <p:sp>
        <p:nvSpPr>
          <p:cNvPr id="133" name="テキスト ボックス 132">
            <a:extLst>
              <a:ext uri="{FF2B5EF4-FFF2-40B4-BE49-F238E27FC236}">
                <a16:creationId xmlns:a16="http://schemas.microsoft.com/office/drawing/2014/main" id="{233774CE-BB03-49E5-94E8-1F2C71E354FD}"/>
              </a:ext>
            </a:extLst>
          </p:cNvPr>
          <p:cNvSpPr txBox="1"/>
          <p:nvPr/>
        </p:nvSpPr>
        <p:spPr>
          <a:xfrm>
            <a:off x="7136770" y="4446311"/>
            <a:ext cx="2340060" cy="294610"/>
          </a:xfrm>
          <a:prstGeom prst="rect">
            <a:avLst/>
          </a:prstGeom>
          <a:noFill/>
        </p:spPr>
        <p:txBody>
          <a:bodyPr wrap="square" lIns="0" tIns="0" rIns="0" bIns="0" rtlCol="0" anchor="ctr" anchorCtr="0">
            <a:noAutofit/>
          </a:bodyPr>
          <a:lstStyle/>
          <a:p>
            <a:r>
              <a:rPr lang="ja-JP" altLang="en-US" sz="700" dirty="0">
                <a:latin typeface="BIZ UDPゴシック" panose="020B0400000000000000" pitchFamily="50" charset="-128"/>
                <a:ea typeface="BIZ UDPゴシック" panose="020B0400000000000000" pitchFamily="50" charset="-128"/>
                <a:cs typeface="Meiryo UI" panose="020B0604030504040204" pitchFamily="50" charset="-128"/>
              </a:rPr>
              <a:t>（出典）空の移動革命社会実装に向けた大阪版ロードマップ／アクションプラン</a:t>
            </a:r>
            <a:r>
              <a:rPr lang="en-US" altLang="ja-JP" sz="700" dirty="0">
                <a:latin typeface="BIZ UDPゴシック" panose="020B0400000000000000" pitchFamily="50" charset="-128"/>
                <a:ea typeface="BIZ UDPゴシック" panose="020B0400000000000000" pitchFamily="50" charset="-128"/>
                <a:cs typeface="Meiryo UI" panose="020B0604030504040204" pitchFamily="50" charset="-128"/>
              </a:rPr>
              <a:t>(2022</a:t>
            </a:r>
            <a:r>
              <a:rPr lang="ja-JP" altLang="en-US" sz="700" dirty="0">
                <a:latin typeface="BIZ UDPゴシック" panose="020B0400000000000000" pitchFamily="50" charset="-128"/>
                <a:ea typeface="BIZ UDPゴシック" panose="020B0400000000000000" pitchFamily="50" charset="-128"/>
                <a:cs typeface="Meiryo UI" panose="020B0604030504040204" pitchFamily="50" charset="-128"/>
              </a:rPr>
              <a:t>年</a:t>
            </a:r>
            <a:r>
              <a:rPr lang="en-US" altLang="ja-JP" sz="700" dirty="0">
                <a:latin typeface="BIZ UDPゴシック" panose="020B0400000000000000" pitchFamily="50" charset="-128"/>
                <a:ea typeface="BIZ UDPゴシック" panose="020B0400000000000000" pitchFamily="50" charset="-128"/>
                <a:cs typeface="Meiryo UI" panose="020B0604030504040204" pitchFamily="50" charset="-128"/>
              </a:rPr>
              <a:t>3</a:t>
            </a:r>
            <a:r>
              <a:rPr lang="ja-JP" altLang="en-US" sz="700" dirty="0">
                <a:latin typeface="BIZ UDPゴシック" panose="020B0400000000000000" pitchFamily="50" charset="-128"/>
                <a:ea typeface="BIZ UDPゴシック" panose="020B0400000000000000" pitchFamily="50" charset="-128"/>
                <a:cs typeface="Meiryo UI" panose="020B0604030504040204" pitchFamily="50" charset="-128"/>
              </a:rPr>
              <a:t>月</a:t>
            </a:r>
            <a:r>
              <a:rPr lang="en-US" altLang="ja-JP" sz="700" dirty="0">
                <a:latin typeface="BIZ UDPゴシック" panose="020B0400000000000000" pitchFamily="50" charset="-128"/>
                <a:ea typeface="BIZ UDPゴシック" panose="020B0400000000000000" pitchFamily="50" charset="-128"/>
                <a:cs typeface="Meiryo UI" panose="020B0604030504040204" pitchFamily="50" charset="-128"/>
              </a:rPr>
              <a:t>) </a:t>
            </a:r>
            <a:r>
              <a:rPr lang="ja-JP" altLang="en-US" sz="700" dirty="0">
                <a:latin typeface="BIZ UDPゴシック" panose="020B0400000000000000" pitchFamily="50" charset="-128"/>
                <a:ea typeface="BIZ UDPゴシック" panose="020B0400000000000000" pitchFamily="50" charset="-128"/>
                <a:cs typeface="Meiryo UI" panose="020B0604030504040204" pitchFamily="50" charset="-128"/>
              </a:rPr>
              <a:t>（一部加工）</a:t>
            </a:r>
          </a:p>
        </p:txBody>
      </p:sp>
    </p:spTree>
    <p:extLst>
      <p:ext uri="{BB962C8B-B14F-4D97-AF65-F5344CB8AC3E}">
        <p14:creationId xmlns:p14="http://schemas.microsoft.com/office/powerpoint/2010/main" val="127674628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四角形: 角を丸くする 2">
            <a:extLst>
              <a:ext uri="{FF2B5EF4-FFF2-40B4-BE49-F238E27FC236}">
                <a16:creationId xmlns:a16="http://schemas.microsoft.com/office/drawing/2014/main" id="{FF1169B4-0354-4C2C-8470-F16E797B7616}"/>
              </a:ext>
            </a:extLst>
          </p:cNvPr>
          <p:cNvSpPr/>
          <p:nvPr/>
        </p:nvSpPr>
        <p:spPr>
          <a:xfrm>
            <a:off x="121388" y="1646545"/>
            <a:ext cx="9759235" cy="2788295"/>
          </a:xfrm>
          <a:prstGeom prst="roundRect">
            <a:avLst>
              <a:gd name="adj" fmla="val 7865"/>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80975" lvl="0" indent="-180975" defTabSz="959937">
              <a:defRPr/>
            </a:pPr>
            <a:r>
              <a:rPr kumimoji="1" lang="en-US" altLang="ja-JP" sz="1400" b="1" dirty="0">
                <a:solidFill>
                  <a:srgbClr val="4472C4"/>
                </a:solidFill>
              </a:rPr>
              <a:t>【</a:t>
            </a:r>
            <a:r>
              <a:rPr kumimoji="1" lang="ja-JP" altLang="en-US" sz="1400" b="1" dirty="0">
                <a:solidFill>
                  <a:srgbClr val="4472C4"/>
                </a:solidFill>
              </a:rPr>
              <a:t>万博に向けて</a:t>
            </a:r>
            <a:r>
              <a:rPr kumimoji="1" lang="en-US" altLang="ja-JP" sz="1400" b="1" dirty="0">
                <a:solidFill>
                  <a:srgbClr val="4472C4"/>
                </a:solidFill>
              </a:rPr>
              <a:t>】</a:t>
            </a:r>
            <a:endParaRPr kumimoji="1" lang="en-US" altLang="ja-JP" sz="1500" b="1" dirty="0">
              <a:solidFill>
                <a:srgbClr val="4472C4"/>
              </a:solidFill>
            </a:endParaRPr>
          </a:p>
          <a:p>
            <a:pPr marL="180975" lvl="0" indent="-180975" defTabSz="959937">
              <a:defRPr/>
            </a:pPr>
            <a:endParaRPr kumimoji="1" lang="en-US" altLang="ja-JP" sz="600" b="1" dirty="0">
              <a:solidFill>
                <a:srgbClr val="FF0000"/>
              </a:solidFill>
            </a:endParaRPr>
          </a:p>
          <a:p>
            <a:pPr marL="180975" lvl="0" indent="-180975" defTabSz="959937">
              <a:defRPr/>
            </a:pPr>
            <a:r>
              <a:rPr kumimoji="1" lang="ja-JP" altLang="en-US" sz="1400" b="1" dirty="0">
                <a:solidFill>
                  <a:prstClr val="black"/>
                </a:solidFill>
              </a:rPr>
              <a:t>▷</a:t>
            </a:r>
            <a:r>
              <a:rPr kumimoji="1" lang="ja-JP" altLang="en-US" sz="1400" b="1" u="sng" dirty="0">
                <a:solidFill>
                  <a:prstClr val="black"/>
                </a:solidFill>
                <a:latin typeface="BIZ UDPゴシック" panose="020B0400000000000000" pitchFamily="50" charset="-128"/>
                <a:ea typeface="BIZ UDPゴシック" panose="020B0400000000000000" pitchFamily="50" charset="-128"/>
              </a:rPr>
              <a:t>万博会場内および会場アクセスにおいて、自動運転の実現</a:t>
            </a:r>
          </a:p>
          <a:p>
            <a:pPr marL="180975" lvl="0" indent="-180975" defTabSz="959937">
              <a:spcBef>
                <a:spcPts val="600"/>
              </a:spcBef>
              <a:defRPr/>
            </a:pPr>
            <a:r>
              <a:rPr kumimoji="1" lang="ja-JP" altLang="en-US" sz="1200" dirty="0">
                <a:solidFill>
                  <a:prstClr val="black"/>
                </a:solidFill>
                <a:latin typeface="BIZ UDPゴシック" panose="020B0400000000000000" pitchFamily="50" charset="-128"/>
                <a:ea typeface="BIZ UDPゴシック" panose="020B0400000000000000" pitchFamily="50" charset="-128"/>
              </a:rPr>
              <a:t>     ・路側センサー等のインフラ整備に対する財政支援　</a:t>
            </a:r>
            <a:r>
              <a:rPr kumimoji="1" lang="ja-JP" altLang="en-US" sz="900" dirty="0">
                <a:solidFill>
                  <a:prstClr val="black"/>
                </a:solidFill>
                <a:latin typeface="游ゴシック" panose="020B0400000000000000" pitchFamily="50" charset="-128"/>
              </a:rPr>
              <a:t>＜府・市・関経連・大商・協会＞</a:t>
            </a:r>
          </a:p>
          <a:p>
            <a:pPr marL="180975" lvl="0" indent="-180975" defTabSz="959937">
              <a:spcBef>
                <a:spcPts val="300"/>
              </a:spcBef>
              <a:defRPr/>
            </a:pPr>
            <a:r>
              <a:rPr kumimoji="1" lang="ja-JP" altLang="en-US" sz="1200" dirty="0">
                <a:solidFill>
                  <a:prstClr val="black"/>
                </a:solidFill>
                <a:latin typeface="BIZ UDPゴシック" panose="020B0400000000000000" pitchFamily="50" charset="-128"/>
                <a:ea typeface="BIZ UDPゴシック" panose="020B0400000000000000" pitchFamily="50" charset="-128"/>
              </a:rPr>
              <a:t>　　 ・運行事業者に対する実証・実装運行に対する財政支援　</a:t>
            </a:r>
            <a:r>
              <a:rPr kumimoji="1" lang="ja-JP" altLang="en-US" sz="900" dirty="0">
                <a:solidFill>
                  <a:prstClr val="black"/>
                </a:solidFill>
                <a:latin typeface="游ゴシック" panose="020B0400000000000000" pitchFamily="50" charset="-128"/>
              </a:rPr>
              <a:t>＜府・市・関経連・大商・協会＞</a:t>
            </a:r>
          </a:p>
          <a:p>
            <a:pPr marL="180975" lvl="0" indent="-180975" defTabSz="959937">
              <a:spcBef>
                <a:spcPts val="300"/>
              </a:spcBef>
              <a:defRPr/>
            </a:pPr>
            <a:r>
              <a:rPr kumimoji="1" lang="ja-JP" altLang="en-US" sz="1200" dirty="0">
                <a:solidFill>
                  <a:prstClr val="black"/>
                </a:solidFill>
                <a:latin typeface="BIZ UDPゴシック" panose="020B0400000000000000" pitchFamily="50" charset="-128"/>
                <a:ea typeface="BIZ UDPゴシック" panose="020B0400000000000000" pitchFamily="50" charset="-128"/>
              </a:rPr>
              <a:t>　　</a:t>
            </a:r>
            <a:endParaRPr kumimoji="1" lang="en-US" altLang="ja-JP" sz="900" dirty="0">
              <a:solidFill>
                <a:prstClr val="black"/>
              </a:solidFill>
              <a:latin typeface="游ゴシック" panose="020B0400000000000000" pitchFamily="50" charset="-128"/>
            </a:endParaRPr>
          </a:p>
          <a:p>
            <a:pPr marL="180975" lvl="0" indent="-180975" defTabSz="959937">
              <a:defRPr/>
            </a:pPr>
            <a:r>
              <a:rPr kumimoji="1" lang="en-US" altLang="ja-JP" sz="1400" b="1" dirty="0">
                <a:solidFill>
                  <a:srgbClr val="4472C4"/>
                </a:solidFill>
              </a:rPr>
              <a:t>【</a:t>
            </a:r>
            <a:r>
              <a:rPr kumimoji="1" lang="ja-JP" altLang="en-US" sz="1400" b="1" dirty="0">
                <a:solidFill>
                  <a:srgbClr val="4472C4"/>
                </a:solidFill>
              </a:rPr>
              <a:t>万博を契機とした成長に向けて</a:t>
            </a:r>
            <a:r>
              <a:rPr kumimoji="1" lang="en-US" altLang="ja-JP" sz="1400" b="1" dirty="0">
                <a:solidFill>
                  <a:srgbClr val="4472C4"/>
                </a:solidFill>
              </a:rPr>
              <a:t>】</a:t>
            </a:r>
          </a:p>
          <a:p>
            <a:pPr marL="180975" lvl="0" indent="-180975" defTabSz="959937">
              <a:defRPr/>
            </a:pPr>
            <a:endParaRPr kumimoji="1" lang="en-US" altLang="ja-JP" sz="600" b="1" dirty="0">
              <a:solidFill>
                <a:prstClr val="black"/>
              </a:solidFill>
            </a:endParaRPr>
          </a:p>
          <a:p>
            <a:pPr marL="180975" lvl="0" indent="-180975" defTabSz="959937">
              <a:defRPr/>
            </a:pPr>
            <a:r>
              <a:rPr kumimoji="1" lang="ja-JP" altLang="en-US" sz="1400" b="1" dirty="0">
                <a:solidFill>
                  <a:prstClr val="black"/>
                </a:solidFill>
              </a:rPr>
              <a:t>▷</a:t>
            </a:r>
            <a:r>
              <a:rPr kumimoji="1" lang="ja-JP" altLang="en-US" sz="1400" b="1" u="sng" dirty="0">
                <a:solidFill>
                  <a:prstClr val="black"/>
                </a:solidFill>
              </a:rPr>
              <a:t>万博で実現した自動運転での移動</a:t>
            </a:r>
            <a:r>
              <a:rPr kumimoji="1" lang="ja-JP" altLang="en-US" sz="1400" b="1" u="sng" dirty="0">
                <a:solidFill>
                  <a:schemeClr val="tx1"/>
                </a:solidFill>
              </a:rPr>
              <a:t>サービスの普及拡大に対する支援 </a:t>
            </a:r>
            <a:endParaRPr kumimoji="1" lang="en-US" altLang="ja-JP" sz="1400" b="1" u="sng" dirty="0">
              <a:solidFill>
                <a:schemeClr val="tx1"/>
              </a:solidFill>
            </a:endParaRPr>
          </a:p>
          <a:p>
            <a:pPr marL="180975" lvl="0" indent="-180975" defTabSz="959937">
              <a:spcBef>
                <a:spcPts val="600"/>
              </a:spcBef>
              <a:defRPr/>
            </a:pPr>
            <a:r>
              <a:rPr kumimoji="1" lang="ja-JP" altLang="en-US" sz="1200" dirty="0">
                <a:solidFill>
                  <a:prstClr val="black"/>
                </a:solidFill>
                <a:latin typeface="BIZ UDPゴシック" panose="020B0400000000000000" pitchFamily="50" charset="-128"/>
                <a:ea typeface="BIZ UDPゴシック" panose="020B0400000000000000" pitchFamily="50" charset="-128"/>
              </a:rPr>
              <a:t>     ・運行事業者等が実施する自動運転移動サービスの実証・実装運行に対する財政支援　</a:t>
            </a:r>
            <a:r>
              <a:rPr kumimoji="1" lang="ja-JP" altLang="en-US" sz="900" dirty="0">
                <a:solidFill>
                  <a:prstClr val="black"/>
                </a:solidFill>
                <a:latin typeface="游ゴシック" panose="020B0400000000000000" pitchFamily="50" charset="-128"/>
              </a:rPr>
              <a:t>＜関経連・大商・協会＞</a:t>
            </a:r>
          </a:p>
        </p:txBody>
      </p:sp>
      <p:sp>
        <p:nvSpPr>
          <p:cNvPr id="9" name="正方形/長方形 8"/>
          <p:cNvSpPr/>
          <p:nvPr/>
        </p:nvSpPr>
        <p:spPr>
          <a:xfrm>
            <a:off x="2653468" y="5899255"/>
            <a:ext cx="5038725" cy="369332"/>
          </a:xfrm>
          <a:prstGeom prst="rect">
            <a:avLst/>
          </a:prstGeom>
        </p:spPr>
        <p:txBody>
          <a:bodyPr>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srgbClr val="FF0000"/>
              </a:solidFill>
              <a:effectLst/>
              <a:uLnTx/>
              <a:uFillTx/>
              <a:latin typeface="BIZ UDPゴシック" panose="020B0400000000000000" pitchFamily="50" charset="-128"/>
              <a:ea typeface="BIZ UDPゴシック" panose="020B0400000000000000" pitchFamily="50" charset="-128"/>
              <a:cs typeface="+mn-cs"/>
            </a:endParaRPr>
          </a:p>
        </p:txBody>
      </p:sp>
      <p:sp>
        <p:nvSpPr>
          <p:cNvPr id="12" name="テキスト ボックス 11"/>
          <p:cNvSpPr txBox="1"/>
          <p:nvPr/>
        </p:nvSpPr>
        <p:spPr>
          <a:xfrm>
            <a:off x="179089" y="1225453"/>
            <a:ext cx="4942379" cy="338554"/>
          </a:xfrm>
          <a:prstGeom prst="rect">
            <a:avLst/>
          </a:prstGeom>
          <a:noFill/>
        </p:spPr>
        <p:txBody>
          <a:bodyPr wrap="none" rtlCol="0">
            <a:spAutoFit/>
          </a:bodyPr>
          <a:lstStyle/>
          <a:p>
            <a:pPr lvl="0">
              <a:defRPr/>
            </a:pPr>
            <a:r>
              <a:rPr kumimoji="1" lang="ja-JP" altLang="en-US" sz="16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国への提案・要望</a:t>
            </a:r>
            <a:r>
              <a:rPr kumimoji="1" lang="ja-JP" altLang="en-US" sz="12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　</a:t>
            </a:r>
            <a:r>
              <a:rPr kumimoji="1" lang="en-US" altLang="ja-JP" sz="11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a:t>
            </a:r>
            <a:r>
              <a:rPr kumimoji="1" lang="ja-JP" altLang="en-US" sz="11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要望先</a:t>
            </a:r>
            <a:r>
              <a:rPr kumimoji="1" lang="zh-TW" altLang="en-US" sz="1100" dirty="0">
                <a:solidFill>
                  <a:prstClr val="black"/>
                </a:solidFill>
                <a:latin typeface="メイリオ" panose="020B0604030504040204" pitchFamily="50" charset="-128"/>
                <a:ea typeface="メイリオ" panose="020B0604030504040204" pitchFamily="50" charset="-128"/>
              </a:rPr>
              <a:t>（</a:t>
            </a:r>
            <a:r>
              <a:rPr kumimoji="1" lang="ja-JP" altLang="en-US" sz="1100" dirty="0">
                <a:solidFill>
                  <a:prstClr val="black"/>
                </a:solidFill>
                <a:latin typeface="メイリオ" panose="020B0604030504040204" pitchFamily="50" charset="-128"/>
                <a:ea typeface="メイリオ" panose="020B0604030504040204" pitchFamily="50" charset="-128"/>
              </a:rPr>
              <a:t>内閣府、</a:t>
            </a:r>
            <a:r>
              <a:rPr kumimoji="1" lang="zh-TW" altLang="en-US" sz="1100" dirty="0">
                <a:latin typeface="メイリオ" panose="020B0604030504040204" pitchFamily="50" charset="-128"/>
                <a:ea typeface="メイリオ" panose="020B0604030504040204" pitchFamily="50" charset="-128"/>
              </a:rPr>
              <a:t>経済産業省</a:t>
            </a:r>
            <a:r>
              <a:rPr kumimoji="1" lang="ja-JP" altLang="en-US" sz="1100" dirty="0" err="1">
                <a:latin typeface="メイリオ" panose="020B0604030504040204" pitchFamily="50" charset="-128"/>
                <a:ea typeface="メイリオ" panose="020B0604030504040204" pitchFamily="50" charset="-128"/>
              </a:rPr>
              <a:t>、</a:t>
            </a:r>
            <a:r>
              <a:rPr kumimoji="1" lang="ja-JP" altLang="en-US" sz="1100" dirty="0">
                <a:latin typeface="メイリオ" panose="020B0604030504040204" pitchFamily="50" charset="-128"/>
                <a:ea typeface="メイリオ" panose="020B0604030504040204" pitchFamily="50" charset="-128"/>
              </a:rPr>
              <a:t>国土交通省</a:t>
            </a:r>
            <a:r>
              <a:rPr kumimoji="1" lang="zh-TW" altLang="en-US" sz="1100" dirty="0">
                <a:solidFill>
                  <a:prstClr val="black"/>
                </a:solidFill>
                <a:latin typeface="メイリオ" panose="020B0604030504040204" pitchFamily="50" charset="-128"/>
                <a:ea typeface="メイリオ" panose="020B0604030504040204" pitchFamily="50" charset="-128"/>
              </a:rPr>
              <a:t>）</a:t>
            </a:r>
            <a:endParaRPr kumimoji="1" lang="ja-JP" altLang="en-US" sz="10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p:txBody>
      </p:sp>
      <p:sp>
        <p:nvSpPr>
          <p:cNvPr id="23" name="スライド番号プレースホルダー 7"/>
          <p:cNvSpPr>
            <a:spLocks noGrp="1"/>
          </p:cNvSpPr>
          <p:nvPr>
            <p:ph type="sldNum" sz="quarter" idx="12"/>
          </p:nvPr>
        </p:nvSpPr>
        <p:spPr>
          <a:xfrm flipH="1">
            <a:off x="9719089" y="6839953"/>
            <a:ext cx="361536" cy="359360"/>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A29C0C3-80A2-4EDA-8DD4-D638D41F3C0E}" type="slidenum">
              <a:rPr kumimoji="1" lang="ja-JP" altLang="en-US" sz="1260" b="0" i="0" u="none" strike="noStrike" kern="1200" cap="none" spc="0" normalizeH="0" baseline="0" noProof="0" smtClean="0">
                <a:ln>
                  <a:noFill/>
                </a:ln>
                <a:solidFill>
                  <a:prstClr val="black">
                    <a:tint val="75000"/>
                  </a:prstClr>
                </a:solidFill>
                <a:effectLst/>
                <a:uLnTx/>
                <a:uFillTx/>
                <a:latin typeface="Calibri" panose="020F0502020204030204"/>
                <a:ea typeface="游ゴシック" panose="020B0400000000000000"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18</a:t>
            </a:fld>
            <a:endParaRPr kumimoji="1" lang="ja-JP" altLang="en-US" sz="1260" b="0" i="0" u="none" strike="noStrike" kern="1200" cap="none" spc="0" normalizeH="0" baseline="0" noProof="0" dirty="0">
              <a:ln>
                <a:noFill/>
              </a:ln>
              <a:solidFill>
                <a:prstClr val="black">
                  <a:tint val="75000"/>
                </a:prstClr>
              </a:solidFill>
              <a:effectLst/>
              <a:uLnTx/>
              <a:uFillTx/>
              <a:latin typeface="Calibri" panose="020F0502020204030204"/>
              <a:ea typeface="游ゴシック" panose="020B0400000000000000" pitchFamily="50" charset="-128"/>
              <a:cs typeface="+mn-cs"/>
            </a:endParaRPr>
          </a:p>
        </p:txBody>
      </p:sp>
      <p:sp>
        <p:nvSpPr>
          <p:cNvPr id="22" name="正方形/長方形 21">
            <a:extLst>
              <a:ext uri="{FF2B5EF4-FFF2-40B4-BE49-F238E27FC236}">
                <a16:creationId xmlns:a16="http://schemas.microsoft.com/office/drawing/2014/main" id="{E08629A6-829B-4394-A30A-5CB52C1BBB36}"/>
              </a:ext>
            </a:extLst>
          </p:cNvPr>
          <p:cNvSpPr/>
          <p:nvPr/>
        </p:nvSpPr>
        <p:spPr>
          <a:xfrm>
            <a:off x="179857" y="88937"/>
            <a:ext cx="9720000" cy="324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defRPr/>
            </a:pPr>
            <a:r>
              <a:rPr kumimoji="1" lang="zh-TW" altLang="en-US" b="1" dirty="0">
                <a:solidFill>
                  <a:prstClr val="white"/>
                </a:solidFill>
                <a:latin typeface="BIZ UDPゴシック" panose="020B0400000000000000" pitchFamily="50" charset="-128"/>
                <a:ea typeface="BIZ UDPゴシック" panose="020B0400000000000000" pitchFamily="50" charset="-128"/>
              </a:rPr>
              <a:t>２（２）　自動運転</a:t>
            </a:r>
            <a:r>
              <a:rPr kumimoji="1" lang="ja-JP" altLang="en-US" b="1" dirty="0">
                <a:solidFill>
                  <a:prstClr val="white"/>
                </a:solidFill>
                <a:latin typeface="BIZ UDPゴシック" panose="020B0400000000000000" pitchFamily="50" charset="-128"/>
                <a:ea typeface="BIZ UDPゴシック" panose="020B0400000000000000" pitchFamily="50" charset="-128"/>
              </a:rPr>
              <a:t>　</a:t>
            </a:r>
            <a:endParaRPr kumimoji="1" lang="ja-JP" altLang="en-US" sz="1600" b="1" dirty="0">
              <a:solidFill>
                <a:prstClr val="white"/>
              </a:solidFill>
              <a:latin typeface="BIZ UDPゴシック" panose="020B0400000000000000" pitchFamily="50" charset="-128"/>
              <a:ea typeface="BIZ UDPゴシック" panose="020B0400000000000000" pitchFamily="50" charset="-128"/>
            </a:endParaRPr>
          </a:p>
        </p:txBody>
      </p:sp>
      <p:sp>
        <p:nvSpPr>
          <p:cNvPr id="25" name="テキスト ボックス 24">
            <a:extLst>
              <a:ext uri="{FF2B5EF4-FFF2-40B4-BE49-F238E27FC236}">
                <a16:creationId xmlns:a16="http://schemas.microsoft.com/office/drawing/2014/main" id="{B02F3C22-1443-46B7-A977-04475234F08A}"/>
              </a:ext>
            </a:extLst>
          </p:cNvPr>
          <p:cNvSpPr txBox="1"/>
          <p:nvPr/>
        </p:nvSpPr>
        <p:spPr>
          <a:xfrm>
            <a:off x="179089" y="513692"/>
            <a:ext cx="9540000" cy="523220"/>
          </a:xfrm>
          <a:prstGeom prst="rect">
            <a:avLst/>
          </a:prstGeom>
          <a:noFill/>
          <a:ln w="6350">
            <a:noFill/>
            <a:prstDash val="solid"/>
          </a:ln>
        </p:spPr>
        <p:txBody>
          <a:bodyPr wrap="square">
            <a:spAutoFit/>
          </a:bodyPr>
          <a:lstStyle/>
          <a:p>
            <a:pPr lvl="0">
              <a:defRPr/>
            </a:pPr>
            <a:r>
              <a:rPr lang="ja-JP" altLang="en-US" sz="1400" dirty="0">
                <a:solidFill>
                  <a:prstClr val="black"/>
                </a:solidFill>
                <a:latin typeface="BIZ UDPゴシック" panose="020B0400000000000000" pitchFamily="50" charset="-128"/>
                <a:ea typeface="BIZ UDPゴシック" panose="020B0400000000000000" pitchFamily="50" charset="-128"/>
              </a:rPr>
              <a:t>　世界的に開発競争が激化する自動運転を、万博会場へのアクセスや会場内の移動で実現。安全・快適な未来のモビリティ社会の体験を通じ、その後の社会実装につなげていく。</a:t>
            </a:r>
          </a:p>
        </p:txBody>
      </p:sp>
      <p:sp>
        <p:nvSpPr>
          <p:cNvPr id="26" name="テキスト ボックス 25"/>
          <p:cNvSpPr txBox="1"/>
          <p:nvPr/>
        </p:nvSpPr>
        <p:spPr>
          <a:xfrm>
            <a:off x="166023" y="4746535"/>
            <a:ext cx="2236510" cy="338554"/>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600" b="1" i="0" u="none" strike="noStrike" kern="1200" cap="none" spc="0" normalizeH="0" baseline="0" noProof="0" dirty="0">
                <a:ln>
                  <a:noFill/>
                </a:ln>
                <a:effectLst/>
                <a:uLnTx/>
                <a:uFillTx/>
                <a:latin typeface="メイリオ" panose="020B0604030504040204" pitchFamily="50" charset="-128"/>
                <a:ea typeface="メイリオ" panose="020B0604030504040204" pitchFamily="50" charset="-128"/>
                <a:cs typeface="+mn-cs"/>
              </a:rPr>
              <a:t>国との協議の進捗状況</a:t>
            </a:r>
          </a:p>
        </p:txBody>
      </p:sp>
      <p:graphicFrame>
        <p:nvGraphicFramePr>
          <p:cNvPr id="14" name="表 13"/>
          <p:cNvGraphicFramePr>
            <a:graphicFrameLocks noGrp="1"/>
          </p:cNvGraphicFramePr>
          <p:nvPr>
            <p:extLst>
              <p:ext uri="{D42A27DB-BD31-4B8C-83A1-F6EECF244321}">
                <p14:modId xmlns:p14="http://schemas.microsoft.com/office/powerpoint/2010/main" val="1704614457"/>
              </p:ext>
            </p:extLst>
          </p:nvPr>
        </p:nvGraphicFramePr>
        <p:xfrm>
          <a:off x="179089" y="5168976"/>
          <a:ext cx="9406871" cy="1070292"/>
        </p:xfrm>
        <a:graphic>
          <a:graphicData uri="http://schemas.openxmlformats.org/drawingml/2006/table">
            <a:tbl>
              <a:tblPr bandRow="1">
                <a:tableStyleId>{5940675A-B579-460E-94D1-54222C63F5DA}</a:tableStyleId>
              </a:tblPr>
              <a:tblGrid>
                <a:gridCol w="2734555">
                  <a:extLst>
                    <a:ext uri="{9D8B030D-6E8A-4147-A177-3AD203B41FA5}">
                      <a16:colId xmlns:a16="http://schemas.microsoft.com/office/drawing/2014/main" val="525926817"/>
                    </a:ext>
                  </a:extLst>
                </a:gridCol>
                <a:gridCol w="6672316">
                  <a:extLst>
                    <a:ext uri="{9D8B030D-6E8A-4147-A177-3AD203B41FA5}">
                      <a16:colId xmlns:a16="http://schemas.microsoft.com/office/drawing/2014/main" val="1556401701"/>
                    </a:ext>
                  </a:extLst>
                </a:gridCol>
              </a:tblGrid>
              <a:tr h="288000">
                <a:tc>
                  <a:txBody>
                    <a:bodyPr/>
                    <a:lstStyle/>
                    <a:p>
                      <a:pPr marL="0" marR="0" lvl="0" indent="0" algn="l" defTabSz="959937" rtl="0" eaLnBrk="1" fontAlgn="auto" latinLnBrk="0" hangingPunct="1">
                        <a:lnSpc>
                          <a:spcPct val="100000"/>
                        </a:lnSpc>
                        <a:spcBef>
                          <a:spcPts val="0"/>
                        </a:spcBef>
                        <a:spcAft>
                          <a:spcPts val="0"/>
                        </a:spcAft>
                        <a:buClrTx/>
                        <a:buSzTx/>
                        <a:buFontTx/>
                        <a:buNone/>
                        <a:tabLst/>
                        <a:defRPr/>
                      </a:pPr>
                      <a:r>
                        <a:rPr lang="ja-JP" altLang="en-US" sz="1200" b="1" u="none" dirty="0">
                          <a:solidFill>
                            <a:schemeClr val="tx1"/>
                          </a:solidFill>
                          <a:latin typeface="+mn-ea"/>
                        </a:rPr>
                        <a:t>国「アクションプラン</a:t>
                      </a:r>
                      <a:r>
                        <a:rPr lang="en-US" altLang="ja-JP" sz="1200" b="1" u="none" dirty="0">
                          <a:solidFill>
                            <a:schemeClr val="tx1"/>
                          </a:solidFill>
                          <a:latin typeface="+mn-ea"/>
                        </a:rPr>
                        <a:t>Ver.4</a:t>
                      </a:r>
                      <a:r>
                        <a:rPr lang="ja-JP" altLang="en-US" sz="1200" b="1" u="none" dirty="0">
                          <a:solidFill>
                            <a:schemeClr val="tx1"/>
                          </a:solidFill>
                          <a:latin typeface="+mn-ea"/>
                        </a:rPr>
                        <a:t>」の</a:t>
                      </a:r>
                      <a:endParaRPr lang="en-US" altLang="ja-JP" sz="1200" b="1" u="none" dirty="0">
                        <a:solidFill>
                          <a:schemeClr val="tx1"/>
                        </a:solidFill>
                        <a:latin typeface="+mn-ea"/>
                      </a:endParaRPr>
                    </a:p>
                    <a:p>
                      <a:pPr marL="0" marR="0" lvl="0" indent="0" algn="l" defTabSz="959937" rtl="0" eaLnBrk="1" fontAlgn="auto" latinLnBrk="0" hangingPunct="1">
                        <a:lnSpc>
                          <a:spcPct val="100000"/>
                        </a:lnSpc>
                        <a:spcBef>
                          <a:spcPts val="0"/>
                        </a:spcBef>
                        <a:spcAft>
                          <a:spcPts val="0"/>
                        </a:spcAft>
                        <a:buClrTx/>
                        <a:buSzTx/>
                        <a:buFontTx/>
                        <a:buNone/>
                        <a:tabLst/>
                        <a:defRPr/>
                      </a:pPr>
                      <a:r>
                        <a:rPr lang="ja-JP" altLang="en-US" sz="1200" b="1" u="none" dirty="0">
                          <a:solidFill>
                            <a:schemeClr val="tx1"/>
                          </a:solidFill>
                          <a:latin typeface="+mn-ea"/>
                        </a:rPr>
                        <a:t>記載内容</a:t>
                      </a:r>
                      <a:endParaRPr kumimoji="1" lang="ja-JP" altLang="en-US" sz="1200" u="none" dirty="0">
                        <a:solidFill>
                          <a:schemeClr val="tx1"/>
                        </a:solidFill>
                        <a:latin typeface="BIZ UDPゴシック" panose="020B0400000000000000" pitchFamily="50" charset="-128"/>
                        <a:ea typeface="BIZ UDPゴシック" panose="020B0400000000000000" pitchFamily="50" charset="-128"/>
                      </a:endParaRPr>
                    </a:p>
                  </a:txBody>
                  <a:tcPr marL="100806" marR="100806" marT="50403" marB="50403">
                    <a:lnL w="12700" cap="flat" cmpd="sng" algn="ctr">
                      <a:solidFill>
                        <a:schemeClr val="accent1"/>
                      </a:solidFill>
                      <a:prstDash val="sysDot"/>
                      <a:round/>
                      <a:headEnd type="none" w="med" len="med"/>
                      <a:tailEnd type="none" w="med" len="med"/>
                    </a:lnL>
                    <a:lnR w="12700" cap="flat" cmpd="sng" algn="ctr">
                      <a:solidFill>
                        <a:schemeClr val="accent1"/>
                      </a:solidFill>
                      <a:prstDash val="sysDot"/>
                      <a:round/>
                      <a:headEnd type="none" w="med" len="med"/>
                      <a:tailEnd type="none" w="med" len="med"/>
                    </a:lnR>
                    <a:lnT w="12700" cap="flat" cmpd="sng" algn="ctr">
                      <a:solidFill>
                        <a:schemeClr val="accent1"/>
                      </a:solidFill>
                      <a:prstDash val="sysDot"/>
                      <a:round/>
                      <a:headEnd type="none" w="med" len="med"/>
                      <a:tailEnd type="none" w="med" len="med"/>
                    </a:lnT>
                    <a:lnB w="12700" cap="flat" cmpd="sng" algn="ctr">
                      <a:solidFill>
                        <a:schemeClr val="accent1"/>
                      </a:solidFill>
                      <a:prstDash val="sysDot"/>
                      <a:round/>
                      <a:headEnd type="none" w="med" len="med"/>
                      <a:tailEnd type="none" w="med" len="med"/>
                    </a:lnB>
                    <a:lnTlToBr w="12700" cmpd="sng">
                      <a:noFill/>
                      <a:prstDash val="solid"/>
                    </a:lnTlToBr>
                    <a:lnBlToTr w="12700" cmpd="sng">
                      <a:noFill/>
                      <a:prstDash val="solid"/>
                    </a:lnBlToTr>
                  </a:tcPr>
                </a:tc>
                <a:tc>
                  <a:txBody>
                    <a:bodyPr/>
                    <a:lstStyle/>
                    <a:p>
                      <a:pPr marL="171450" indent="-171450">
                        <a:buFont typeface="Wingdings" panose="05000000000000000000" pitchFamily="2" charset="2"/>
                        <a:buChar char="l"/>
                      </a:pPr>
                      <a:r>
                        <a:rPr kumimoji="1" lang="ja-JP" altLang="en-US" sz="1100" u="none" dirty="0">
                          <a:solidFill>
                            <a:schemeClr val="tx1"/>
                          </a:solidFill>
                          <a:latin typeface="+mn-ea"/>
                        </a:rPr>
                        <a:t>自動運転の一層の推進＜デジタル庁、警察庁、総務省、経産省、国交省＞</a:t>
                      </a:r>
                    </a:p>
                    <a:p>
                      <a:pPr marL="171450" indent="-171450">
                        <a:buFont typeface="Wingdings" panose="05000000000000000000" pitchFamily="2" charset="2"/>
                        <a:buChar char="l"/>
                      </a:pPr>
                      <a:r>
                        <a:rPr kumimoji="1" lang="en-US" altLang="ja-JP" sz="1100" u="none" dirty="0">
                          <a:solidFill>
                            <a:schemeClr val="tx1"/>
                          </a:solidFill>
                          <a:latin typeface="+mn-ea"/>
                        </a:rPr>
                        <a:t>Beyond 5G ready </a:t>
                      </a:r>
                      <a:r>
                        <a:rPr kumimoji="1" lang="ja-JP" altLang="en-US" sz="1100" u="none" dirty="0">
                          <a:solidFill>
                            <a:schemeClr val="tx1"/>
                          </a:solidFill>
                          <a:latin typeface="+mn-ea"/>
                        </a:rPr>
                        <a:t>ショーケースの実現＜総務省＞</a:t>
                      </a:r>
                    </a:p>
                  </a:txBody>
                  <a:tcPr marL="100806" marR="100806" marT="50403" marB="50403">
                    <a:lnL w="12700" cap="flat" cmpd="sng" algn="ctr">
                      <a:solidFill>
                        <a:schemeClr val="accent1"/>
                      </a:solidFill>
                      <a:prstDash val="sysDot"/>
                      <a:round/>
                      <a:headEnd type="none" w="med" len="med"/>
                      <a:tailEnd type="none" w="med" len="med"/>
                    </a:lnL>
                    <a:lnR w="12700" cap="flat" cmpd="sng" algn="ctr">
                      <a:solidFill>
                        <a:schemeClr val="accent1"/>
                      </a:solidFill>
                      <a:prstDash val="sysDot"/>
                      <a:round/>
                      <a:headEnd type="none" w="med" len="med"/>
                      <a:tailEnd type="none" w="med" len="med"/>
                    </a:lnR>
                    <a:lnT w="12700" cap="flat" cmpd="sng" algn="ctr">
                      <a:solidFill>
                        <a:schemeClr val="accent1"/>
                      </a:solidFill>
                      <a:prstDash val="sysDot"/>
                      <a:round/>
                      <a:headEnd type="none" w="med" len="med"/>
                      <a:tailEnd type="none" w="med" len="med"/>
                    </a:lnT>
                    <a:lnB w="12700" cap="flat" cmpd="sng" algn="ctr">
                      <a:solidFill>
                        <a:schemeClr val="accent1"/>
                      </a:solidFill>
                      <a:prstDash val="sysDot"/>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508488957"/>
                  </a:ext>
                </a:extLst>
              </a:tr>
              <a:tr h="445710">
                <a:tc>
                  <a:txBody>
                    <a:bodyPr/>
                    <a:lstStyle/>
                    <a:p>
                      <a:pPr marL="0" marR="0" lvl="0" indent="0" algn="l" defTabSz="959937" rtl="0" eaLnBrk="1" fontAlgn="auto"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noProof="0" dirty="0">
                          <a:ln>
                            <a:noFill/>
                          </a:ln>
                          <a:solidFill>
                            <a:schemeClr val="tx1"/>
                          </a:solidFill>
                          <a:effectLst/>
                          <a:uLnTx/>
                          <a:uFillTx/>
                          <a:latin typeface="游ゴシック" panose="020B0400000000000000" pitchFamily="50" charset="-128"/>
                          <a:ea typeface="+mn-ea"/>
                          <a:cs typeface="+mn-cs"/>
                        </a:rPr>
                        <a:t>国との協議の進捗状況</a:t>
                      </a:r>
                      <a:endParaRPr kumimoji="1" lang="en-US" altLang="ja-JP" sz="1200" b="1" i="0" u="none" strike="noStrike" kern="1200" cap="none" spc="0" normalizeH="0" baseline="0" noProof="0" dirty="0">
                        <a:ln>
                          <a:noFill/>
                        </a:ln>
                        <a:solidFill>
                          <a:schemeClr val="tx1"/>
                        </a:solidFill>
                        <a:effectLst/>
                        <a:uLnTx/>
                        <a:uFillTx/>
                        <a:latin typeface="游ゴシック" panose="020B0400000000000000" pitchFamily="50" charset="-128"/>
                        <a:ea typeface="+mn-ea"/>
                        <a:cs typeface="+mn-cs"/>
                      </a:endParaRPr>
                    </a:p>
                    <a:p>
                      <a:pPr marL="0" marR="0" lvl="0" indent="0" algn="l" defTabSz="959937" rtl="0" eaLnBrk="1" fontAlgn="auto"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noProof="0" dirty="0">
                          <a:ln>
                            <a:noFill/>
                          </a:ln>
                          <a:solidFill>
                            <a:schemeClr val="tx1"/>
                          </a:solidFill>
                          <a:effectLst/>
                          <a:uLnTx/>
                          <a:uFillTx/>
                          <a:latin typeface="游ゴシック" panose="020B0400000000000000" pitchFamily="50" charset="-128"/>
                          <a:ea typeface="+mn-ea"/>
                          <a:cs typeface="+mn-cs"/>
                        </a:rPr>
                        <a:t>（取組みの成果）</a:t>
                      </a:r>
                      <a:endParaRPr kumimoji="1" lang="ja-JP" altLang="en-US" sz="1200" b="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endParaRPr>
                    </a:p>
                  </a:txBody>
                  <a:tcPr marL="100806" marR="100806" marT="50403" marB="50403" anchor="ctr">
                    <a:lnL w="12700" cap="flat" cmpd="sng" algn="ctr">
                      <a:solidFill>
                        <a:schemeClr val="accent1"/>
                      </a:solidFill>
                      <a:prstDash val="sysDot"/>
                      <a:round/>
                      <a:headEnd type="none" w="med" len="med"/>
                      <a:tailEnd type="none" w="med" len="med"/>
                    </a:lnL>
                    <a:lnR w="12700" cap="flat" cmpd="sng" algn="ctr">
                      <a:solidFill>
                        <a:schemeClr val="accent1"/>
                      </a:solidFill>
                      <a:prstDash val="sysDot"/>
                      <a:round/>
                      <a:headEnd type="none" w="med" len="med"/>
                      <a:tailEnd type="none" w="med" len="med"/>
                    </a:lnR>
                    <a:lnT w="12700" cap="flat" cmpd="sng" algn="ctr">
                      <a:solidFill>
                        <a:schemeClr val="accent1"/>
                      </a:solidFill>
                      <a:prstDash val="sysDot"/>
                      <a:round/>
                      <a:headEnd type="none" w="med" len="med"/>
                      <a:tailEnd type="none" w="med" len="med"/>
                    </a:lnT>
                    <a:lnB w="12700" cap="flat" cmpd="sng" algn="ctr">
                      <a:solidFill>
                        <a:schemeClr val="accent1"/>
                      </a:solidFill>
                      <a:prstDash val="sysDot"/>
                      <a:round/>
                      <a:headEnd type="none" w="med" len="med"/>
                      <a:tailEnd type="none" w="med" len="med"/>
                    </a:lnB>
                    <a:lnTlToBr w="12700" cmpd="sng">
                      <a:noFill/>
                      <a:prstDash val="solid"/>
                    </a:lnTlToBr>
                    <a:lnBlToTr w="12700" cmpd="sng">
                      <a:noFill/>
                      <a:prstDash val="solid"/>
                    </a:lnBlToTr>
                  </a:tcPr>
                </a:tc>
                <a:tc>
                  <a:txBody>
                    <a:bodyPr/>
                    <a:lstStyle/>
                    <a:p>
                      <a:pPr marL="171450" marR="0" lvl="0" indent="-171450" algn="l" defTabSz="959937" rtl="0" eaLnBrk="1" fontAlgn="auto" latinLnBrk="0" hangingPunct="1">
                        <a:lnSpc>
                          <a:spcPct val="100000"/>
                        </a:lnSpc>
                        <a:spcBef>
                          <a:spcPts val="0"/>
                        </a:spcBef>
                        <a:spcAft>
                          <a:spcPts val="0"/>
                        </a:spcAft>
                        <a:buClrTx/>
                        <a:buSzTx/>
                        <a:buFont typeface="Wingdings" panose="05000000000000000000" pitchFamily="2" charset="2"/>
                        <a:buChar char="l"/>
                        <a:tabLst/>
                        <a:defRPr/>
                      </a:pPr>
                      <a:r>
                        <a:rPr kumimoji="1" lang="ja-JP" altLang="en-US" sz="1100" b="0" i="0" u="none" strike="noStrike" kern="1200" cap="none" spc="0" normalizeH="0" baseline="0" noProof="0" dirty="0">
                          <a:ln>
                            <a:noFill/>
                          </a:ln>
                          <a:solidFill>
                            <a:schemeClr val="tx1"/>
                          </a:solidFill>
                          <a:effectLst/>
                          <a:uLnTx/>
                          <a:uFillTx/>
                          <a:latin typeface="游ゴシック" panose="020B0400000000000000" pitchFamily="50" charset="-128"/>
                          <a:ea typeface="+mn-ea"/>
                          <a:cs typeface="+mn-cs"/>
                        </a:rPr>
                        <a:t>大阪市自動運転バス実装協議会において、自動運転バスの実装に向けて有識者、国、バス事業者等を含めて協議中</a:t>
                      </a:r>
                      <a:endParaRPr kumimoji="1" lang="en-US" altLang="ja-JP" sz="1100" b="0" i="0" u="none" strike="noStrike" kern="1200" cap="none" spc="0" normalizeH="0" baseline="0" noProof="0" dirty="0">
                        <a:ln>
                          <a:noFill/>
                        </a:ln>
                        <a:solidFill>
                          <a:schemeClr val="tx1"/>
                        </a:solidFill>
                        <a:effectLst/>
                        <a:uLnTx/>
                        <a:uFillTx/>
                        <a:latin typeface="游ゴシック" panose="020B0400000000000000" pitchFamily="50" charset="-128"/>
                        <a:ea typeface="+mn-ea"/>
                        <a:cs typeface="+mn-cs"/>
                      </a:endParaRPr>
                    </a:p>
                    <a:p>
                      <a:pPr marL="171450" marR="0" lvl="0" indent="-171450" algn="l" defTabSz="959937" rtl="0" eaLnBrk="1" fontAlgn="auto" latinLnBrk="0" hangingPunct="1">
                        <a:lnSpc>
                          <a:spcPct val="100000"/>
                        </a:lnSpc>
                        <a:spcBef>
                          <a:spcPts val="0"/>
                        </a:spcBef>
                        <a:spcAft>
                          <a:spcPts val="0"/>
                        </a:spcAft>
                        <a:buClrTx/>
                        <a:buSzTx/>
                        <a:buFont typeface="Wingdings" panose="05000000000000000000" pitchFamily="2" charset="2"/>
                        <a:buChar char="l"/>
                        <a:tabLst/>
                        <a:defRPr/>
                      </a:pPr>
                      <a:r>
                        <a:rPr kumimoji="1" lang="ja-JP" altLang="en-US" sz="1100" b="0" i="0" u="none" strike="noStrike" kern="1200" cap="none" spc="0" normalizeH="0" baseline="0" noProof="0" dirty="0">
                          <a:ln>
                            <a:noFill/>
                          </a:ln>
                          <a:solidFill>
                            <a:schemeClr val="tx1"/>
                          </a:solidFill>
                          <a:effectLst/>
                          <a:uLnTx/>
                          <a:uFillTx/>
                          <a:latin typeface="游ゴシック" panose="020B0400000000000000" pitchFamily="50" charset="-128"/>
                          <a:ea typeface="+mn-ea"/>
                          <a:cs typeface="+mn-cs"/>
                        </a:rPr>
                        <a:t>国において、自動運転実証支援の予算を確保（</a:t>
                      </a:r>
                      <a:r>
                        <a:rPr kumimoji="1" lang="en-US" altLang="ja-JP" sz="1100" b="0" i="0" u="none" strike="noStrike" kern="1200" cap="none" spc="0" normalizeH="0" baseline="0" noProof="0" dirty="0">
                          <a:ln>
                            <a:noFill/>
                          </a:ln>
                          <a:solidFill>
                            <a:schemeClr val="tx1"/>
                          </a:solidFill>
                          <a:effectLst/>
                          <a:uLnTx/>
                          <a:uFillTx/>
                          <a:latin typeface="游ゴシック" panose="020B0400000000000000" pitchFamily="50" charset="-128"/>
                          <a:ea typeface="+mn-ea"/>
                          <a:cs typeface="+mn-cs"/>
                        </a:rPr>
                        <a:t>R4</a:t>
                      </a:r>
                      <a:r>
                        <a:rPr kumimoji="1" lang="ja-JP" altLang="en-US" sz="1100" b="0" i="0" u="none" strike="noStrike" kern="1200" cap="none" spc="0" normalizeH="0" baseline="0" noProof="0" dirty="0">
                          <a:ln>
                            <a:noFill/>
                          </a:ln>
                          <a:solidFill>
                            <a:schemeClr val="tx1"/>
                          </a:solidFill>
                          <a:effectLst/>
                          <a:uLnTx/>
                          <a:uFillTx/>
                          <a:latin typeface="游ゴシック" panose="020B0400000000000000" pitchFamily="50" charset="-128"/>
                          <a:ea typeface="+mn-ea"/>
                          <a:cs typeface="+mn-cs"/>
                        </a:rPr>
                        <a:t>補正・</a:t>
                      </a:r>
                      <a:r>
                        <a:rPr kumimoji="1" lang="en-US" altLang="ja-JP" sz="1100" b="0" i="0" u="none" strike="noStrike" kern="1200" cap="none" spc="0" normalizeH="0" baseline="0" noProof="0" dirty="0">
                          <a:ln>
                            <a:noFill/>
                          </a:ln>
                          <a:solidFill>
                            <a:schemeClr val="tx1"/>
                          </a:solidFill>
                          <a:effectLst/>
                          <a:uLnTx/>
                          <a:uFillTx/>
                          <a:latin typeface="游ゴシック" panose="020B0400000000000000" pitchFamily="50" charset="-128"/>
                          <a:ea typeface="+mn-ea"/>
                          <a:cs typeface="+mn-cs"/>
                        </a:rPr>
                        <a:t>R5</a:t>
                      </a:r>
                      <a:r>
                        <a:rPr kumimoji="1" lang="ja-JP" altLang="en-US" sz="1100" b="0" i="0" u="none" strike="noStrike" kern="1200" cap="none" spc="0" normalizeH="0" baseline="0" noProof="0" dirty="0">
                          <a:ln>
                            <a:noFill/>
                          </a:ln>
                          <a:solidFill>
                            <a:schemeClr val="tx1"/>
                          </a:solidFill>
                          <a:effectLst/>
                          <a:uLnTx/>
                          <a:uFillTx/>
                          <a:latin typeface="游ゴシック" panose="020B0400000000000000" pitchFamily="50" charset="-128"/>
                          <a:ea typeface="+mn-ea"/>
                          <a:cs typeface="+mn-cs"/>
                        </a:rPr>
                        <a:t>当初）</a:t>
                      </a:r>
                      <a:endParaRPr kumimoji="1" lang="en-US" altLang="ja-JP" sz="1100" b="0" i="0" u="none" strike="noStrike" kern="1200" cap="none" spc="0" normalizeH="0" baseline="0" noProof="0" dirty="0">
                        <a:ln>
                          <a:noFill/>
                        </a:ln>
                        <a:solidFill>
                          <a:schemeClr val="tx1"/>
                        </a:solidFill>
                        <a:effectLst/>
                        <a:uLnTx/>
                        <a:uFillTx/>
                        <a:latin typeface="游ゴシック" panose="020B0400000000000000" pitchFamily="50" charset="-128"/>
                        <a:ea typeface="+mn-ea"/>
                        <a:cs typeface="+mn-cs"/>
                      </a:endParaRPr>
                    </a:p>
                  </a:txBody>
                  <a:tcPr marL="100806" marR="100806" marT="50403" marB="50403" anchor="ctr">
                    <a:lnL w="12700" cap="flat" cmpd="sng" algn="ctr">
                      <a:solidFill>
                        <a:schemeClr val="accent1"/>
                      </a:solidFill>
                      <a:prstDash val="sysDot"/>
                      <a:round/>
                      <a:headEnd type="none" w="med" len="med"/>
                      <a:tailEnd type="none" w="med" len="med"/>
                    </a:lnL>
                    <a:lnR w="12700" cap="flat" cmpd="sng" algn="ctr">
                      <a:solidFill>
                        <a:schemeClr val="accent1"/>
                      </a:solidFill>
                      <a:prstDash val="sysDot"/>
                      <a:round/>
                      <a:headEnd type="none" w="med" len="med"/>
                      <a:tailEnd type="none" w="med" len="med"/>
                    </a:lnR>
                    <a:lnT w="12700" cap="flat" cmpd="sng" algn="ctr">
                      <a:solidFill>
                        <a:schemeClr val="accent1"/>
                      </a:solidFill>
                      <a:prstDash val="sysDot"/>
                      <a:round/>
                      <a:headEnd type="none" w="med" len="med"/>
                      <a:tailEnd type="none" w="med" len="med"/>
                    </a:lnT>
                    <a:lnB w="12700" cap="flat" cmpd="sng" algn="ctr">
                      <a:solidFill>
                        <a:schemeClr val="accent1"/>
                      </a:solidFill>
                      <a:prstDash val="sysDot"/>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48277082"/>
                  </a:ext>
                </a:extLst>
              </a:tr>
            </a:tbl>
          </a:graphicData>
        </a:graphic>
      </p:graphicFrame>
    </p:spTree>
    <p:extLst>
      <p:ext uri="{BB962C8B-B14F-4D97-AF65-F5344CB8AC3E}">
        <p14:creationId xmlns:p14="http://schemas.microsoft.com/office/powerpoint/2010/main" val="136582228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スライド番号プレースホルダー 7"/>
          <p:cNvSpPr txBox="1">
            <a:spLocks/>
          </p:cNvSpPr>
          <p:nvPr/>
        </p:nvSpPr>
        <p:spPr>
          <a:xfrm flipH="1">
            <a:off x="9719089" y="6839953"/>
            <a:ext cx="361536" cy="359360"/>
          </a:xfrm>
          <a:prstGeom prst="rect">
            <a:avLst/>
          </a:prstGeom>
        </p:spPr>
        <p:txBody>
          <a:bodyPr vert="horz" lIns="91440" tIns="45720" rIns="91440" bIns="45720" rtlCol="0" anchor="ctr"/>
          <a:lstStyle>
            <a:defPPr>
              <a:defRPr lang="en-US"/>
            </a:defPPr>
            <a:lvl1pPr marL="0" algn="r" defTabSz="457200" rtl="0" eaLnBrk="1" latinLnBrk="0" hangingPunct="1">
              <a:defRPr sz="126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4A29C0C3-80A2-4EDA-8DD4-D638D41F3C0E}" type="slidenum">
              <a:rPr kumimoji="1" lang="ja-JP" altLang="en-US" smtClean="0"/>
              <a:pPr/>
              <a:t>19</a:t>
            </a:fld>
            <a:endParaRPr kumimoji="1" lang="ja-JP" altLang="en-US" dirty="0"/>
          </a:p>
        </p:txBody>
      </p:sp>
      <p:sp>
        <p:nvSpPr>
          <p:cNvPr id="17" name="テキスト ボックス 16"/>
          <p:cNvSpPr txBox="1"/>
          <p:nvPr/>
        </p:nvSpPr>
        <p:spPr>
          <a:xfrm>
            <a:off x="203399" y="521765"/>
            <a:ext cx="1005403" cy="338554"/>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60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（参考）</a:t>
            </a:r>
            <a:endParaRPr kumimoji="1" lang="ja-JP" altLang="en-US" sz="100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p:txBody>
      </p:sp>
      <p:sp>
        <p:nvSpPr>
          <p:cNvPr id="42" name="テキスト ボックス 153"/>
          <p:cNvSpPr txBox="1"/>
          <p:nvPr/>
        </p:nvSpPr>
        <p:spPr>
          <a:xfrm>
            <a:off x="280329" y="6401718"/>
            <a:ext cx="9529983" cy="626701"/>
          </a:xfrm>
          <a:prstGeom prst="rect">
            <a:avLst/>
          </a:prstGeom>
          <a:noFill/>
          <a:ln>
            <a:noFill/>
            <a:prstDash val="solid"/>
          </a:ln>
        </p:spPr>
        <p:txBody>
          <a:bodyPr wrap="square" lIns="72000" tIns="36000" rIns="72000" bIns="36000"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lvl="0" defTabSz="959937">
              <a:defRPr/>
            </a:pPr>
            <a:r>
              <a:rPr kumimoji="1" lang="en-US" altLang="ja-JP" sz="900" dirty="0">
                <a:latin typeface="BIZ UDPゴシック" panose="020B0400000000000000" pitchFamily="50" charset="-128"/>
                <a:ea typeface="BIZ UDPゴシック" panose="020B0400000000000000" pitchFamily="50" charset="-128"/>
              </a:rPr>
              <a:t>※</a:t>
            </a:r>
            <a:r>
              <a:rPr kumimoji="1" lang="ja-JP" altLang="en-US" sz="900" dirty="0">
                <a:latin typeface="BIZ UDPゴシック" panose="020B0400000000000000" pitchFamily="50" charset="-128"/>
                <a:ea typeface="BIZ UDPゴシック" panose="020B0400000000000000" pitchFamily="50" charset="-128"/>
              </a:rPr>
              <a:t>自動運転レベル</a:t>
            </a:r>
            <a:endParaRPr kumimoji="1" lang="en-US" altLang="ja-JP" sz="900" strike="dblStrike" dirty="0">
              <a:latin typeface="BIZ UDPゴシック" panose="020B0400000000000000" pitchFamily="50" charset="-128"/>
              <a:ea typeface="BIZ UDPゴシック" panose="020B0400000000000000" pitchFamily="50" charset="-128"/>
            </a:endParaRPr>
          </a:p>
          <a:p>
            <a:r>
              <a:rPr kumimoji="1" lang="ja-JP" altLang="en-US" sz="900" dirty="0">
                <a:latin typeface="BIZ UDPゴシック" panose="020B0400000000000000" pitchFamily="50" charset="-128"/>
                <a:ea typeface="BIZ UDPゴシック" panose="020B0400000000000000" pitchFamily="50" charset="-128"/>
              </a:rPr>
              <a:t>・レベル３：条件付自動運転（システムが運転、緊急時は人が運転）</a:t>
            </a:r>
            <a:endParaRPr kumimoji="1" lang="en-US" altLang="ja-JP" sz="900" dirty="0">
              <a:latin typeface="BIZ UDPゴシック" panose="020B0400000000000000" pitchFamily="50" charset="-128"/>
              <a:ea typeface="BIZ UDPゴシック" panose="020B0400000000000000" pitchFamily="50" charset="-128"/>
            </a:endParaRPr>
          </a:p>
          <a:p>
            <a:r>
              <a:rPr kumimoji="1" lang="ja-JP" altLang="en-US" sz="900" dirty="0">
                <a:latin typeface="BIZ UDPゴシック" panose="020B0400000000000000" pitchFamily="50" charset="-128"/>
                <a:ea typeface="BIZ UDPゴシック" panose="020B0400000000000000" pitchFamily="50" charset="-128"/>
              </a:rPr>
              <a:t>・レベル４：特定条件下における完全自動運転（システムが運転）</a:t>
            </a:r>
            <a:endParaRPr kumimoji="1" lang="en-US" altLang="ja-JP" sz="900" dirty="0">
              <a:latin typeface="BIZ UDPゴシック" panose="020B0400000000000000" pitchFamily="50" charset="-128"/>
              <a:ea typeface="BIZ UDPゴシック" panose="020B0400000000000000" pitchFamily="50" charset="-128"/>
            </a:endParaRPr>
          </a:p>
          <a:p>
            <a:r>
              <a:rPr kumimoji="1" lang="ja-JP" altLang="en-US" sz="900" dirty="0">
                <a:latin typeface="BIZ UDPゴシック" panose="020B0400000000000000" pitchFamily="50" charset="-128"/>
                <a:ea typeface="BIZ UDPゴシック" panose="020B0400000000000000" pitchFamily="50" charset="-128"/>
              </a:rPr>
              <a:t>　</a:t>
            </a:r>
            <a:r>
              <a:rPr kumimoji="1" lang="en-US" altLang="ja-JP" sz="900" dirty="0">
                <a:latin typeface="BIZ UDPゴシック" panose="020B0400000000000000" pitchFamily="50" charset="-128"/>
                <a:ea typeface="BIZ UDPゴシック" panose="020B0400000000000000" pitchFamily="50" charset="-128"/>
              </a:rPr>
              <a:t>2025</a:t>
            </a:r>
            <a:r>
              <a:rPr kumimoji="1" lang="ja-JP" altLang="en-US" sz="900" dirty="0">
                <a:latin typeface="BIZ UDPゴシック" panose="020B0400000000000000" pitchFamily="50" charset="-128"/>
                <a:ea typeface="BIZ UDPゴシック" panose="020B0400000000000000" pitchFamily="50" charset="-128"/>
              </a:rPr>
              <a:t>年にめざす自動運転レベルをレベル４としているが、今後関係者間で安全面・技術面及び運用面で検討を進め、実現可能なレベルを決定していく</a:t>
            </a:r>
          </a:p>
        </p:txBody>
      </p:sp>
      <p:graphicFrame>
        <p:nvGraphicFramePr>
          <p:cNvPr id="16" name="表 15">
            <a:extLst>
              <a:ext uri="{FF2B5EF4-FFF2-40B4-BE49-F238E27FC236}">
                <a16:creationId xmlns:a16="http://schemas.microsoft.com/office/drawing/2014/main" id="{731D8736-1F24-4DDD-BAE5-3D26FC93D64E}"/>
              </a:ext>
            </a:extLst>
          </p:cNvPr>
          <p:cNvGraphicFramePr>
            <a:graphicFrameLocks noGrp="1"/>
          </p:cNvGraphicFramePr>
          <p:nvPr>
            <p:extLst>
              <p:ext uri="{D42A27DB-BD31-4B8C-83A1-F6EECF244321}">
                <p14:modId xmlns:p14="http://schemas.microsoft.com/office/powerpoint/2010/main" val="1244793041"/>
              </p:ext>
            </p:extLst>
          </p:nvPr>
        </p:nvGraphicFramePr>
        <p:xfrm>
          <a:off x="280329" y="1753163"/>
          <a:ext cx="9540000" cy="4632648"/>
        </p:xfrm>
        <a:graphic>
          <a:graphicData uri="http://schemas.openxmlformats.org/drawingml/2006/table">
            <a:tbl>
              <a:tblPr>
                <a:tableStyleId>{2D5ABB26-0587-4C30-8999-92F81FD0307C}</a:tableStyleId>
              </a:tblPr>
              <a:tblGrid>
                <a:gridCol w="3180000">
                  <a:extLst>
                    <a:ext uri="{9D8B030D-6E8A-4147-A177-3AD203B41FA5}">
                      <a16:colId xmlns:a16="http://schemas.microsoft.com/office/drawing/2014/main" val="901775203"/>
                    </a:ext>
                  </a:extLst>
                </a:gridCol>
                <a:gridCol w="3180000">
                  <a:extLst>
                    <a:ext uri="{9D8B030D-6E8A-4147-A177-3AD203B41FA5}">
                      <a16:colId xmlns:a16="http://schemas.microsoft.com/office/drawing/2014/main" val="2895380761"/>
                    </a:ext>
                  </a:extLst>
                </a:gridCol>
                <a:gridCol w="3180000">
                  <a:extLst>
                    <a:ext uri="{9D8B030D-6E8A-4147-A177-3AD203B41FA5}">
                      <a16:colId xmlns:a16="http://schemas.microsoft.com/office/drawing/2014/main" val="925580270"/>
                    </a:ext>
                  </a:extLst>
                </a:gridCol>
              </a:tblGrid>
              <a:tr h="4632648">
                <a:tc>
                  <a:txBody>
                    <a:bodyPr/>
                    <a:lstStyle/>
                    <a:p>
                      <a:pPr marL="0" indent="0" defTabSz="443194">
                        <a:lnSpc>
                          <a:spcPct val="100000"/>
                        </a:lnSpc>
                        <a:spcBef>
                          <a:spcPts val="0"/>
                        </a:spcBef>
                        <a:spcAft>
                          <a:spcPts val="0"/>
                        </a:spcAft>
                        <a:defRPr/>
                      </a:pPr>
                      <a:r>
                        <a:rPr lang="ja-JP" altLang="en-US" sz="1300" b="1" dirty="0">
                          <a:solidFill>
                            <a:schemeClr val="tx1"/>
                          </a:solidFill>
                          <a:latin typeface="BIZ UDPゴシック" panose="020B0400000000000000" pitchFamily="50" charset="-128"/>
                          <a:ea typeface="BIZ UDPゴシック" panose="020B0400000000000000" pitchFamily="50" charset="-128"/>
                        </a:rPr>
                        <a:t>□自動運転の実証実験</a:t>
                      </a:r>
                      <a:endParaRPr lang="ja-JP" altLang="en-US" sz="600" b="1" dirty="0">
                        <a:solidFill>
                          <a:schemeClr val="tx1"/>
                        </a:solidFill>
                        <a:latin typeface="BIZ UDPゴシック" panose="020B0400000000000000" pitchFamily="50" charset="-128"/>
                        <a:ea typeface="BIZ UDPゴシック" panose="020B0400000000000000" pitchFamily="50" charset="-128"/>
                      </a:endParaRPr>
                    </a:p>
                    <a:p>
                      <a:pPr marL="92075" indent="-92075">
                        <a:lnSpc>
                          <a:spcPct val="100000"/>
                        </a:lnSpc>
                        <a:spcBef>
                          <a:spcPts val="0"/>
                        </a:spcBef>
                        <a:spcAft>
                          <a:spcPts val="0"/>
                        </a:spcAft>
                        <a:defRPr/>
                      </a:pPr>
                      <a:r>
                        <a:rPr lang="ja-JP" altLang="en-US" sz="1100" u="none" dirty="0">
                          <a:solidFill>
                            <a:schemeClr val="tx1"/>
                          </a:solidFill>
                          <a:latin typeface="BIZ UDPゴシック" panose="020B0400000000000000" pitchFamily="50" charset="-128"/>
                          <a:ea typeface="BIZ UDPゴシック" panose="020B0400000000000000" pitchFamily="50" charset="-128"/>
                        </a:rPr>
                        <a:t>・これまで万博会場となる夢洲等で、民間企業に</a:t>
                      </a:r>
                      <a:endParaRPr lang="en-US" altLang="ja-JP" sz="1100" u="none" dirty="0">
                        <a:solidFill>
                          <a:schemeClr val="tx1"/>
                        </a:solidFill>
                        <a:latin typeface="BIZ UDPゴシック" panose="020B0400000000000000" pitchFamily="50" charset="-128"/>
                        <a:ea typeface="BIZ UDPゴシック" panose="020B0400000000000000" pitchFamily="50" charset="-128"/>
                      </a:endParaRPr>
                    </a:p>
                    <a:p>
                      <a:pPr marL="92075" indent="-92075">
                        <a:lnSpc>
                          <a:spcPct val="100000"/>
                        </a:lnSpc>
                        <a:spcBef>
                          <a:spcPts val="0"/>
                        </a:spcBef>
                        <a:spcAft>
                          <a:spcPts val="0"/>
                        </a:spcAft>
                        <a:defRPr/>
                      </a:pPr>
                      <a:r>
                        <a:rPr lang="ja-JP" altLang="en-US" sz="1100" u="none" dirty="0">
                          <a:solidFill>
                            <a:schemeClr val="tx1"/>
                          </a:solidFill>
                          <a:latin typeface="BIZ UDPゴシック" panose="020B0400000000000000" pitchFamily="50" charset="-128"/>
                          <a:ea typeface="BIZ UDPゴシック" panose="020B0400000000000000" pitchFamily="50" charset="-128"/>
                        </a:rPr>
                        <a:t>　より実証実験を実施</a:t>
                      </a:r>
                      <a:endParaRPr lang="en-US" altLang="ja-JP" sz="1100" u="none" dirty="0">
                        <a:solidFill>
                          <a:schemeClr val="tx1"/>
                        </a:solidFill>
                        <a:latin typeface="BIZ UDPゴシック" panose="020B0400000000000000" pitchFamily="50" charset="-128"/>
                        <a:ea typeface="BIZ UDPゴシック" panose="020B0400000000000000" pitchFamily="50" charset="-128"/>
                      </a:endParaRPr>
                    </a:p>
                    <a:p>
                      <a:pPr marL="92075" indent="-92075">
                        <a:lnSpc>
                          <a:spcPct val="100000"/>
                        </a:lnSpc>
                        <a:spcBef>
                          <a:spcPts val="0"/>
                        </a:spcBef>
                        <a:spcAft>
                          <a:spcPts val="0"/>
                        </a:spcAft>
                        <a:defRPr/>
                      </a:pPr>
                      <a:r>
                        <a:rPr lang="ja-JP" altLang="en-US" sz="1100" u="none" dirty="0">
                          <a:solidFill>
                            <a:schemeClr val="tx1"/>
                          </a:solidFill>
                          <a:latin typeface="BIZ UDPゴシック" panose="020B0400000000000000" pitchFamily="50" charset="-128"/>
                          <a:ea typeface="BIZ UDPゴシック" panose="020B0400000000000000" pitchFamily="50" charset="-128"/>
                        </a:rPr>
                        <a:t>・「大阪市自動運転バス実装協議会」を発足（２０２</a:t>
                      </a:r>
                      <a:endParaRPr lang="en-US" altLang="ja-JP" sz="1100" u="none" dirty="0">
                        <a:solidFill>
                          <a:schemeClr val="tx1"/>
                        </a:solidFill>
                        <a:latin typeface="BIZ UDPゴシック" panose="020B0400000000000000" pitchFamily="50" charset="-128"/>
                        <a:ea typeface="BIZ UDPゴシック" panose="020B0400000000000000" pitchFamily="50" charset="-128"/>
                      </a:endParaRPr>
                    </a:p>
                    <a:p>
                      <a:pPr marL="92075" indent="-92075">
                        <a:lnSpc>
                          <a:spcPct val="100000"/>
                        </a:lnSpc>
                        <a:spcBef>
                          <a:spcPts val="0"/>
                        </a:spcBef>
                        <a:spcAft>
                          <a:spcPts val="0"/>
                        </a:spcAft>
                        <a:defRPr/>
                      </a:pPr>
                      <a:r>
                        <a:rPr lang="ja-JP" altLang="en-US" sz="1100" u="none" dirty="0">
                          <a:solidFill>
                            <a:schemeClr val="tx1"/>
                          </a:solidFill>
                          <a:latin typeface="BIZ UDPゴシック" panose="020B0400000000000000" pitchFamily="50" charset="-128"/>
                          <a:ea typeface="BIZ UDPゴシック" panose="020B0400000000000000" pitchFamily="50" charset="-128"/>
                        </a:rPr>
                        <a:t>　２年</a:t>
                      </a:r>
                      <a:r>
                        <a:rPr lang="en-US" altLang="ja-JP" sz="1100" u="none" dirty="0">
                          <a:solidFill>
                            <a:schemeClr val="tx1"/>
                          </a:solidFill>
                          <a:latin typeface="BIZ UDPゴシック" panose="020B0400000000000000" pitchFamily="50" charset="-128"/>
                          <a:ea typeface="BIZ UDPゴシック" panose="020B0400000000000000" pitchFamily="50" charset="-128"/>
                        </a:rPr>
                        <a:t>12</a:t>
                      </a:r>
                      <a:r>
                        <a:rPr lang="ja-JP" altLang="en-US" sz="1100" u="none" dirty="0">
                          <a:solidFill>
                            <a:schemeClr val="tx1"/>
                          </a:solidFill>
                          <a:latin typeface="BIZ UDPゴシック" panose="020B0400000000000000" pitchFamily="50" charset="-128"/>
                          <a:ea typeface="BIZ UDPゴシック" panose="020B0400000000000000" pitchFamily="50" charset="-128"/>
                        </a:rPr>
                        <a:t>月）し、自動運転バスの実装に向けて、下記の３つのルートを対象として、関係行政機関等と協議や意見交換等を実施。</a:t>
                      </a:r>
                    </a:p>
                    <a:p>
                      <a:pPr marL="92075" indent="-92075">
                        <a:lnSpc>
                          <a:spcPct val="100000"/>
                        </a:lnSpc>
                        <a:spcBef>
                          <a:spcPts val="0"/>
                        </a:spcBef>
                        <a:spcAft>
                          <a:spcPts val="0"/>
                        </a:spcAft>
                        <a:defRPr/>
                      </a:pPr>
                      <a:endParaRPr lang="en-US" altLang="ja-JP" sz="1100" u="sng" strike="sngStrike" dirty="0">
                        <a:solidFill>
                          <a:schemeClr val="tx1"/>
                        </a:solidFill>
                        <a:latin typeface="BIZ UDPゴシック" panose="020B0400000000000000" pitchFamily="50" charset="-128"/>
                        <a:ea typeface="BIZ UDPゴシック" panose="020B0400000000000000" pitchFamily="50" charset="-128"/>
                      </a:endParaRPr>
                    </a:p>
                    <a:p>
                      <a:pPr marL="92075" indent="-92075">
                        <a:lnSpc>
                          <a:spcPct val="100000"/>
                        </a:lnSpc>
                        <a:spcBef>
                          <a:spcPts val="0"/>
                        </a:spcBef>
                        <a:spcAft>
                          <a:spcPts val="0"/>
                        </a:spcAft>
                        <a:defRPr/>
                      </a:pPr>
                      <a:r>
                        <a:rPr lang="ja-JP" altLang="en-US" sz="1100" u="none" dirty="0">
                          <a:solidFill>
                            <a:schemeClr val="tx1"/>
                          </a:solidFill>
                          <a:latin typeface="BIZ UDPゴシック" panose="020B0400000000000000" pitchFamily="50" charset="-128"/>
                          <a:ea typeface="BIZ UDPゴシック" panose="020B0400000000000000" pitchFamily="50" charset="-128"/>
                        </a:rPr>
                        <a:t>（想定ルート）</a:t>
                      </a:r>
                    </a:p>
                    <a:p>
                      <a:pPr marL="92075" indent="-92075">
                        <a:lnSpc>
                          <a:spcPct val="100000"/>
                        </a:lnSpc>
                        <a:spcBef>
                          <a:spcPts val="0"/>
                        </a:spcBef>
                        <a:spcAft>
                          <a:spcPts val="0"/>
                        </a:spcAft>
                        <a:defRPr/>
                      </a:pPr>
                      <a:r>
                        <a:rPr lang="ja-JP" altLang="en-US" sz="1100" u="none" dirty="0">
                          <a:solidFill>
                            <a:schemeClr val="tx1"/>
                          </a:solidFill>
                          <a:latin typeface="BIZ UDPゴシック" panose="020B0400000000000000" pitchFamily="50" charset="-128"/>
                          <a:ea typeface="BIZ UDPゴシック" panose="020B0400000000000000" pitchFamily="50" charset="-128"/>
                        </a:rPr>
                        <a:t>　　① 新大阪駅・大阪駅ルート</a:t>
                      </a:r>
                    </a:p>
                    <a:p>
                      <a:pPr marL="92075" indent="-92075">
                        <a:lnSpc>
                          <a:spcPct val="100000"/>
                        </a:lnSpc>
                        <a:spcBef>
                          <a:spcPts val="0"/>
                        </a:spcBef>
                        <a:spcAft>
                          <a:spcPts val="0"/>
                        </a:spcAft>
                        <a:defRPr/>
                      </a:pPr>
                      <a:r>
                        <a:rPr lang="ja-JP" altLang="en-US" sz="1100" u="none" dirty="0">
                          <a:solidFill>
                            <a:schemeClr val="tx1"/>
                          </a:solidFill>
                          <a:latin typeface="BIZ UDPゴシック" panose="020B0400000000000000" pitchFamily="50" charset="-128"/>
                          <a:ea typeface="BIZ UDPゴシック" panose="020B0400000000000000" pitchFamily="50" charset="-128"/>
                        </a:rPr>
                        <a:t>　　② 舞洲駐車場～万博会場</a:t>
                      </a:r>
                    </a:p>
                    <a:p>
                      <a:pPr marL="92075" indent="-92075">
                        <a:lnSpc>
                          <a:spcPct val="100000"/>
                        </a:lnSpc>
                        <a:spcBef>
                          <a:spcPts val="0"/>
                        </a:spcBef>
                        <a:spcAft>
                          <a:spcPts val="0"/>
                        </a:spcAft>
                        <a:defRPr/>
                      </a:pPr>
                      <a:r>
                        <a:rPr lang="ja-JP" altLang="en-US" sz="1100" u="none" dirty="0">
                          <a:solidFill>
                            <a:schemeClr val="tx1"/>
                          </a:solidFill>
                          <a:latin typeface="BIZ UDPゴシック" panose="020B0400000000000000" pitchFamily="50" charset="-128"/>
                          <a:ea typeface="BIZ UDPゴシック" panose="020B0400000000000000" pitchFamily="50" charset="-128"/>
                        </a:rPr>
                        <a:t>　　③ 万博会場内の外周道路</a:t>
                      </a:r>
                      <a:endParaRPr lang="en-US" altLang="ja-JP" sz="1100" u="none" dirty="0">
                        <a:solidFill>
                          <a:schemeClr val="tx1"/>
                        </a:solidFill>
                        <a:latin typeface="BIZ UDPゴシック" panose="020B0400000000000000" pitchFamily="50" charset="-128"/>
                        <a:ea typeface="BIZ UDPゴシック" panose="020B0400000000000000" pitchFamily="50" charset="-128"/>
                      </a:endParaRPr>
                    </a:p>
                    <a:p>
                      <a:pPr marL="92075" marR="0" lvl="0" indent="-92075" algn="l" defTabSz="959937" rtl="0" eaLnBrk="1" fontAlgn="auto" latinLnBrk="0" hangingPunct="1">
                        <a:lnSpc>
                          <a:spcPct val="100000"/>
                        </a:lnSpc>
                        <a:spcBef>
                          <a:spcPts val="0"/>
                        </a:spcBef>
                        <a:spcAft>
                          <a:spcPts val="0"/>
                        </a:spcAft>
                        <a:buClrTx/>
                        <a:buSzTx/>
                        <a:buFontTx/>
                        <a:buNone/>
                        <a:tabLst/>
                        <a:defRPr/>
                      </a:pPr>
                      <a:r>
                        <a:rPr lang="ja-JP" altLang="en-US" sz="1100" u="none" dirty="0">
                          <a:solidFill>
                            <a:srgbClr val="FF0000"/>
                          </a:solidFill>
                          <a:latin typeface="BIZ UDPゴシック" panose="020B0400000000000000" pitchFamily="50" charset="-128"/>
                          <a:ea typeface="BIZ UDPゴシック" panose="020B0400000000000000" pitchFamily="50" charset="-128"/>
                        </a:rPr>
                        <a:t>　</a:t>
                      </a:r>
                      <a:r>
                        <a:rPr lang="ja-JP" altLang="en-US" sz="1100" u="none" dirty="0">
                          <a:solidFill>
                            <a:schemeClr val="tx1"/>
                          </a:solidFill>
                          <a:latin typeface="BIZ UDPゴシック" panose="020B0400000000000000" pitchFamily="50" charset="-128"/>
                          <a:ea typeface="BIZ UDPゴシック" panose="020B0400000000000000" pitchFamily="50" charset="-128"/>
                        </a:rPr>
                        <a:t>バス事業者において車両の購入・改造等を進めるとともに、今年度中の実証実験に向けて、関係機関と調整中。</a:t>
                      </a:r>
                    </a:p>
                    <a:p>
                      <a:pPr marL="92075" indent="-92075">
                        <a:lnSpc>
                          <a:spcPct val="100000"/>
                        </a:lnSpc>
                        <a:spcBef>
                          <a:spcPts val="0"/>
                        </a:spcBef>
                        <a:spcAft>
                          <a:spcPts val="0"/>
                        </a:spcAft>
                        <a:defRPr/>
                      </a:pPr>
                      <a:endParaRPr lang="en-US" altLang="ja-JP" sz="1100" u="none" dirty="0">
                        <a:solidFill>
                          <a:schemeClr val="tx1"/>
                        </a:solidFill>
                        <a:latin typeface="BIZ UDPゴシック" panose="020B0400000000000000" pitchFamily="50" charset="-128"/>
                        <a:ea typeface="BIZ UDPゴシック" panose="020B0400000000000000" pitchFamily="50" charset="-128"/>
                      </a:endParaRPr>
                    </a:p>
                    <a:p>
                      <a:pPr marL="92075" marR="0" lvl="0" indent="-92075" algn="l" defTabSz="959937" rtl="0" eaLnBrk="1" fontAlgn="auto" latinLnBrk="0" hangingPunct="1">
                        <a:lnSpc>
                          <a:spcPct val="100000"/>
                        </a:lnSpc>
                        <a:spcBef>
                          <a:spcPts val="0"/>
                        </a:spcBef>
                        <a:spcAft>
                          <a:spcPts val="0"/>
                        </a:spcAft>
                        <a:buClrTx/>
                        <a:buSzTx/>
                        <a:buFontTx/>
                        <a:buNone/>
                        <a:tabLst/>
                        <a:defRPr/>
                      </a:pPr>
                      <a:r>
                        <a:rPr lang="ja-JP" altLang="en-US" sz="1100" b="0" u="none" dirty="0">
                          <a:solidFill>
                            <a:schemeClr val="tx1"/>
                          </a:solidFill>
                          <a:latin typeface="BIZ UDPゴシック" panose="020B0400000000000000" pitchFamily="50" charset="-128"/>
                          <a:ea typeface="BIZ UDPゴシック" panose="020B0400000000000000" pitchFamily="50" charset="-128"/>
                        </a:rPr>
                        <a:t>・郊外の高齢化が進む団地で地域の足として実証</a:t>
                      </a:r>
                      <a:endParaRPr lang="en-US" altLang="ja-JP" sz="1100" b="0" u="none" dirty="0">
                        <a:solidFill>
                          <a:schemeClr val="tx1"/>
                        </a:solidFill>
                        <a:latin typeface="BIZ UDPゴシック" panose="020B0400000000000000" pitchFamily="50" charset="-128"/>
                        <a:ea typeface="BIZ UDPゴシック" panose="020B0400000000000000" pitchFamily="50" charset="-128"/>
                      </a:endParaRPr>
                    </a:p>
                    <a:p>
                      <a:pPr marL="92075" marR="0" lvl="0" indent="-92075" algn="l" defTabSz="959937" rtl="0" eaLnBrk="1" fontAlgn="auto" latinLnBrk="0" hangingPunct="1">
                        <a:lnSpc>
                          <a:spcPct val="100000"/>
                        </a:lnSpc>
                        <a:spcBef>
                          <a:spcPts val="0"/>
                        </a:spcBef>
                        <a:spcAft>
                          <a:spcPts val="0"/>
                        </a:spcAft>
                        <a:buClrTx/>
                        <a:buSzTx/>
                        <a:buFontTx/>
                        <a:buNone/>
                        <a:tabLst/>
                        <a:defRPr/>
                      </a:pPr>
                      <a:r>
                        <a:rPr lang="ja-JP" altLang="en-US" sz="1100" b="0" u="none" dirty="0">
                          <a:solidFill>
                            <a:schemeClr val="tx1"/>
                          </a:solidFill>
                          <a:latin typeface="BIZ UDPゴシック" panose="020B0400000000000000" pitchFamily="50" charset="-128"/>
                          <a:ea typeface="BIZ UDPゴシック" panose="020B0400000000000000" pitchFamily="50" charset="-128"/>
                        </a:rPr>
                        <a:t>を実施中（レベル３</a:t>
                      </a:r>
                      <a:r>
                        <a:rPr lang="en-US" altLang="ja-JP" sz="1100" b="0" u="none" baseline="30000" dirty="0">
                          <a:solidFill>
                            <a:schemeClr val="tx1"/>
                          </a:solidFill>
                          <a:latin typeface="BIZ UDPゴシック" panose="020B0400000000000000" pitchFamily="50" charset="-128"/>
                          <a:ea typeface="BIZ UDPゴシック" panose="020B0400000000000000" pitchFamily="50" charset="-128"/>
                        </a:rPr>
                        <a:t>※</a:t>
                      </a:r>
                      <a:r>
                        <a:rPr lang="ja-JP" altLang="en-US" sz="1100" b="0" u="none" dirty="0">
                          <a:solidFill>
                            <a:schemeClr val="tx1"/>
                          </a:solidFill>
                          <a:latin typeface="BIZ UDPゴシック" panose="020B0400000000000000" pitchFamily="50" charset="-128"/>
                          <a:ea typeface="BIZ UDPゴシック" panose="020B0400000000000000" pitchFamily="50" charset="-128"/>
                        </a:rPr>
                        <a:t>　河内長野市）</a:t>
                      </a:r>
                    </a:p>
                    <a:p>
                      <a:pPr marL="0" indent="0">
                        <a:lnSpc>
                          <a:spcPct val="100000"/>
                        </a:lnSpc>
                        <a:spcBef>
                          <a:spcPts val="0"/>
                        </a:spcBef>
                        <a:spcAft>
                          <a:spcPts val="0"/>
                        </a:spcAft>
                        <a:defRPr/>
                      </a:pPr>
                      <a:endParaRPr lang="en-US" altLang="ja-JP" sz="1100" u="none" dirty="0">
                        <a:solidFill>
                          <a:schemeClr val="tx1"/>
                        </a:solidFill>
                        <a:latin typeface="BIZ UDPゴシック" panose="020B0400000000000000" pitchFamily="50" charset="-128"/>
                        <a:ea typeface="BIZ UDPゴシック" panose="020B0400000000000000" pitchFamily="50" charset="-128"/>
                      </a:endParaRPr>
                    </a:p>
                    <a:p>
                      <a:pPr marL="0" marR="0" lvl="0" indent="0" algn="l" defTabSz="959937" rtl="0" eaLnBrk="1" fontAlgn="auto" latinLnBrk="0" hangingPunct="1">
                        <a:lnSpc>
                          <a:spcPct val="100000"/>
                        </a:lnSpc>
                        <a:spcBef>
                          <a:spcPts val="0"/>
                        </a:spcBef>
                        <a:spcAft>
                          <a:spcPts val="0"/>
                        </a:spcAft>
                        <a:buClrTx/>
                        <a:buSzTx/>
                        <a:buFontTx/>
                        <a:buNone/>
                        <a:tabLst/>
                        <a:defRPr/>
                      </a:pPr>
                      <a:r>
                        <a:rPr lang="ja-JP" altLang="en-US" sz="1100" b="0" dirty="0">
                          <a:solidFill>
                            <a:schemeClr val="tx1"/>
                          </a:solidFill>
                          <a:latin typeface="BIZ UDPゴシック" panose="020B0400000000000000" pitchFamily="50" charset="-128"/>
                          <a:ea typeface="BIZ UDPゴシック" panose="020B0400000000000000" pitchFamily="50" charset="-128"/>
                        </a:rPr>
                        <a:t>・関西文化学術研究都市（けいはんな学研都市）　</a:t>
                      </a:r>
                      <a:endParaRPr lang="en-US" altLang="ja-JP" sz="1100" b="0" dirty="0">
                        <a:solidFill>
                          <a:schemeClr val="tx1"/>
                        </a:solidFill>
                        <a:latin typeface="BIZ UDPゴシック" panose="020B0400000000000000" pitchFamily="50" charset="-128"/>
                        <a:ea typeface="BIZ UDPゴシック" panose="020B0400000000000000" pitchFamily="50" charset="-128"/>
                      </a:endParaRPr>
                    </a:p>
                    <a:p>
                      <a:pPr marL="0" marR="0" lvl="0" indent="0" algn="l" defTabSz="959937" rtl="0" eaLnBrk="1" fontAlgn="auto" latinLnBrk="0" hangingPunct="1">
                        <a:lnSpc>
                          <a:spcPct val="100000"/>
                        </a:lnSpc>
                        <a:spcBef>
                          <a:spcPts val="0"/>
                        </a:spcBef>
                        <a:spcAft>
                          <a:spcPts val="0"/>
                        </a:spcAft>
                        <a:buClrTx/>
                        <a:buSzTx/>
                        <a:buFontTx/>
                        <a:buNone/>
                        <a:tabLst/>
                        <a:defRPr/>
                      </a:pPr>
                      <a:r>
                        <a:rPr lang="ja-JP" altLang="en-US" sz="1100" b="0" dirty="0">
                          <a:solidFill>
                            <a:schemeClr val="tx1"/>
                          </a:solidFill>
                          <a:latin typeface="BIZ UDPゴシック" panose="020B0400000000000000" pitchFamily="50" charset="-128"/>
                          <a:ea typeface="BIZ UDPゴシック" panose="020B0400000000000000" pitchFamily="50" charset="-128"/>
                        </a:rPr>
                        <a:t>において、自動運転サービス実証事業</a:t>
                      </a:r>
                      <a:r>
                        <a:rPr lang="en-US" altLang="ja-JP" sz="1100" b="0" dirty="0">
                          <a:solidFill>
                            <a:schemeClr val="tx1"/>
                          </a:solidFill>
                          <a:latin typeface="BIZ UDPゴシック" panose="020B0400000000000000" pitchFamily="50" charset="-128"/>
                          <a:ea typeface="BIZ UDPゴシック" panose="020B0400000000000000" pitchFamily="50" charset="-128"/>
                        </a:rPr>
                        <a:t>(</a:t>
                      </a:r>
                      <a:r>
                        <a:rPr lang="ja-JP" altLang="en-US" sz="1100" b="0" dirty="0">
                          <a:solidFill>
                            <a:schemeClr val="tx1"/>
                          </a:solidFill>
                          <a:latin typeface="BIZ UDPゴシック" panose="020B0400000000000000" pitchFamily="50" charset="-128"/>
                          <a:ea typeface="BIZ UDPゴシック" panose="020B0400000000000000" pitchFamily="50" charset="-128"/>
                        </a:rPr>
                        <a:t>レベル</a:t>
                      </a:r>
                      <a:r>
                        <a:rPr lang="en-US" altLang="ja-JP" sz="1100" b="0" dirty="0">
                          <a:solidFill>
                            <a:schemeClr val="tx1"/>
                          </a:solidFill>
                          <a:latin typeface="BIZ UDPゴシック" panose="020B0400000000000000" pitchFamily="50" charset="-128"/>
                          <a:ea typeface="BIZ UDPゴシック" panose="020B0400000000000000" pitchFamily="50" charset="-128"/>
                        </a:rPr>
                        <a:t>2)</a:t>
                      </a:r>
                      <a:r>
                        <a:rPr lang="ja-JP" altLang="en-US" sz="1100" b="0" dirty="0">
                          <a:solidFill>
                            <a:schemeClr val="tx1"/>
                          </a:solidFill>
                          <a:latin typeface="BIZ UDPゴシック" panose="020B0400000000000000" pitchFamily="50" charset="-128"/>
                          <a:ea typeface="BIZ UDPゴシック" panose="020B0400000000000000" pitchFamily="50" charset="-128"/>
                        </a:rPr>
                        <a:t>及び「自動バレーパーキング」実証実験</a:t>
                      </a:r>
                      <a:r>
                        <a:rPr lang="en-US" altLang="ja-JP" sz="1100" b="0" dirty="0">
                          <a:solidFill>
                            <a:schemeClr val="tx1"/>
                          </a:solidFill>
                          <a:latin typeface="BIZ UDPゴシック" panose="020B0400000000000000" pitchFamily="50" charset="-128"/>
                          <a:ea typeface="BIZ UDPゴシック" panose="020B0400000000000000" pitchFamily="50" charset="-128"/>
                        </a:rPr>
                        <a:t>(※)</a:t>
                      </a:r>
                      <a:r>
                        <a:rPr lang="ja-JP" altLang="en-US" sz="1100" b="0" dirty="0">
                          <a:solidFill>
                            <a:schemeClr val="tx1"/>
                          </a:solidFill>
                          <a:latin typeface="BIZ UDPゴシック" panose="020B0400000000000000" pitchFamily="50" charset="-128"/>
                          <a:ea typeface="BIZ UDPゴシック" panose="020B0400000000000000" pitchFamily="50" charset="-128"/>
                        </a:rPr>
                        <a:t>を実施</a:t>
                      </a:r>
                      <a:r>
                        <a:rPr lang="en-US" altLang="ja-JP" sz="1100" b="0" dirty="0">
                          <a:solidFill>
                            <a:schemeClr val="tx1"/>
                          </a:solidFill>
                          <a:latin typeface="BIZ UDPゴシック" panose="020B0400000000000000" pitchFamily="50" charset="-128"/>
                          <a:ea typeface="BIZ UDPゴシック" panose="020B0400000000000000" pitchFamily="50" charset="-128"/>
                        </a:rPr>
                        <a:t>(</a:t>
                      </a:r>
                      <a:r>
                        <a:rPr lang="ja-JP" altLang="en-US" sz="1100" b="0" dirty="0">
                          <a:solidFill>
                            <a:schemeClr val="tx1"/>
                          </a:solidFill>
                          <a:latin typeface="BIZ UDPゴシック" panose="020B0400000000000000" pitchFamily="50" charset="-128"/>
                          <a:ea typeface="BIZ UDPゴシック" panose="020B0400000000000000" pitchFamily="50" charset="-128"/>
                        </a:rPr>
                        <a:t>いずれも</a:t>
                      </a:r>
                      <a:r>
                        <a:rPr lang="en-US" altLang="ja-JP" sz="1100" b="0" dirty="0">
                          <a:solidFill>
                            <a:schemeClr val="tx1"/>
                          </a:solidFill>
                          <a:latin typeface="BIZ UDPゴシック" panose="020B0400000000000000" pitchFamily="50" charset="-128"/>
                          <a:ea typeface="BIZ UDPゴシック" panose="020B0400000000000000" pitchFamily="50" charset="-128"/>
                        </a:rPr>
                        <a:t>2021</a:t>
                      </a:r>
                      <a:r>
                        <a:rPr lang="ja-JP" altLang="en-US" sz="1100" b="0" dirty="0">
                          <a:solidFill>
                            <a:schemeClr val="tx1"/>
                          </a:solidFill>
                          <a:latin typeface="BIZ UDPゴシック" panose="020B0400000000000000" pitchFamily="50" charset="-128"/>
                          <a:ea typeface="BIZ UDPゴシック" panose="020B0400000000000000" pitchFamily="50" charset="-128"/>
                        </a:rPr>
                        <a:t>年度</a:t>
                      </a:r>
                      <a:r>
                        <a:rPr lang="en-US" altLang="ja-JP" sz="1100" b="0" dirty="0">
                          <a:solidFill>
                            <a:schemeClr val="tx1"/>
                          </a:solidFill>
                          <a:latin typeface="BIZ UDPゴシック" panose="020B0400000000000000" pitchFamily="50" charset="-128"/>
                          <a:ea typeface="BIZ UDPゴシック" panose="020B0400000000000000" pitchFamily="50" charset="-128"/>
                        </a:rPr>
                        <a:t>)</a:t>
                      </a:r>
                      <a:endParaRPr lang="ja-JP" altLang="en-US" sz="1100" b="0" dirty="0">
                        <a:solidFill>
                          <a:schemeClr val="tx1"/>
                        </a:solidFill>
                        <a:latin typeface="BIZ UDPゴシック" panose="020B0400000000000000" pitchFamily="50" charset="-128"/>
                        <a:ea typeface="BIZ UDPゴシック" panose="020B0400000000000000" pitchFamily="50" charset="-128"/>
                      </a:endParaRPr>
                    </a:p>
                    <a:p>
                      <a:pPr marL="0" marR="0" lvl="0" indent="0" algn="l" defTabSz="959937" rtl="0" eaLnBrk="1" fontAlgn="auto" latinLnBrk="0" hangingPunct="1">
                        <a:lnSpc>
                          <a:spcPct val="100000"/>
                        </a:lnSpc>
                        <a:spcBef>
                          <a:spcPts val="0"/>
                        </a:spcBef>
                        <a:spcAft>
                          <a:spcPts val="0"/>
                        </a:spcAft>
                        <a:buClrTx/>
                        <a:buSzTx/>
                        <a:buFontTx/>
                        <a:buNone/>
                        <a:tabLst/>
                        <a:defRPr/>
                      </a:pPr>
                      <a:r>
                        <a:rPr lang="ja-JP" altLang="en-US" sz="900" b="0" dirty="0">
                          <a:solidFill>
                            <a:schemeClr val="tx1"/>
                          </a:solidFill>
                          <a:latin typeface="BIZ UDPゴシック" panose="020B0400000000000000" pitchFamily="50" charset="-128"/>
                          <a:ea typeface="BIZ UDPゴシック" panose="020B0400000000000000" pitchFamily="50" charset="-128"/>
                        </a:rPr>
                        <a:t>　</a:t>
                      </a:r>
                      <a:r>
                        <a:rPr lang="en-US" altLang="ja-JP" sz="900" b="0" dirty="0">
                          <a:solidFill>
                            <a:schemeClr val="tx1"/>
                          </a:solidFill>
                          <a:latin typeface="BIZ UDPゴシック" panose="020B0400000000000000" pitchFamily="50" charset="-128"/>
                          <a:ea typeface="BIZ UDPゴシック" panose="020B0400000000000000" pitchFamily="50" charset="-128"/>
                        </a:rPr>
                        <a:t>※</a:t>
                      </a:r>
                      <a:r>
                        <a:rPr lang="ja-JP" altLang="en-US" sz="900" b="0" dirty="0">
                          <a:solidFill>
                            <a:schemeClr val="tx1"/>
                          </a:solidFill>
                          <a:latin typeface="BIZ UDPゴシック" panose="020B0400000000000000" pitchFamily="50" charset="-128"/>
                          <a:ea typeface="BIZ UDPゴシック" panose="020B0400000000000000" pitchFamily="50" charset="-128"/>
                        </a:rPr>
                        <a:t>一般車両と混在する中で最短ルートを検知して走行・駐</a:t>
                      </a:r>
                      <a:endParaRPr lang="en-US" altLang="ja-JP" sz="900" b="0" dirty="0">
                        <a:solidFill>
                          <a:schemeClr val="tx1"/>
                        </a:solidFill>
                        <a:latin typeface="BIZ UDPゴシック" panose="020B0400000000000000" pitchFamily="50" charset="-128"/>
                        <a:ea typeface="BIZ UDPゴシック" panose="020B0400000000000000" pitchFamily="50" charset="-128"/>
                      </a:endParaRPr>
                    </a:p>
                    <a:p>
                      <a:pPr marL="0" marR="0" lvl="0" indent="0" algn="l" defTabSz="959937" rtl="0" eaLnBrk="1" fontAlgn="auto" latinLnBrk="0" hangingPunct="1">
                        <a:lnSpc>
                          <a:spcPct val="100000"/>
                        </a:lnSpc>
                        <a:spcBef>
                          <a:spcPts val="0"/>
                        </a:spcBef>
                        <a:spcAft>
                          <a:spcPts val="0"/>
                        </a:spcAft>
                        <a:buClrTx/>
                        <a:buSzTx/>
                        <a:buFontTx/>
                        <a:buNone/>
                        <a:tabLst/>
                        <a:defRPr/>
                      </a:pPr>
                      <a:r>
                        <a:rPr lang="ja-JP" altLang="en-US" sz="900" b="0" dirty="0">
                          <a:solidFill>
                            <a:schemeClr val="tx1"/>
                          </a:solidFill>
                          <a:latin typeface="BIZ UDPゴシック" panose="020B0400000000000000" pitchFamily="50" charset="-128"/>
                          <a:ea typeface="BIZ UDPゴシック" panose="020B0400000000000000" pitchFamily="50" charset="-128"/>
                        </a:rPr>
                        <a:t>　　</a:t>
                      </a:r>
                      <a:r>
                        <a:rPr lang="ja-JP" altLang="en-US" sz="900" b="0" dirty="0" err="1">
                          <a:solidFill>
                            <a:schemeClr val="tx1"/>
                          </a:solidFill>
                          <a:latin typeface="BIZ UDPゴシック" panose="020B0400000000000000" pitchFamily="50" charset="-128"/>
                          <a:ea typeface="BIZ UDPゴシック" panose="020B0400000000000000" pitchFamily="50" charset="-128"/>
                        </a:rPr>
                        <a:t>車する</a:t>
                      </a:r>
                      <a:r>
                        <a:rPr lang="ja-JP" altLang="en-US" sz="900" b="0" dirty="0">
                          <a:solidFill>
                            <a:schemeClr val="tx1"/>
                          </a:solidFill>
                          <a:latin typeface="BIZ UDPゴシック" panose="020B0400000000000000" pitchFamily="50" charset="-128"/>
                          <a:ea typeface="BIZ UDPゴシック" panose="020B0400000000000000" pitchFamily="50" charset="-128"/>
                        </a:rPr>
                        <a:t>実験。レベル</a:t>
                      </a:r>
                      <a:r>
                        <a:rPr lang="en-US" altLang="ja-JP" sz="900" b="0" dirty="0">
                          <a:solidFill>
                            <a:schemeClr val="tx1"/>
                          </a:solidFill>
                          <a:latin typeface="BIZ UDPゴシック" panose="020B0400000000000000" pitchFamily="50" charset="-128"/>
                          <a:ea typeface="BIZ UDPゴシック" panose="020B0400000000000000" pitchFamily="50" charset="-128"/>
                        </a:rPr>
                        <a:t>4</a:t>
                      </a:r>
                      <a:r>
                        <a:rPr lang="ja-JP" altLang="en-US" sz="900" b="0" dirty="0">
                          <a:solidFill>
                            <a:schemeClr val="tx1"/>
                          </a:solidFill>
                          <a:latin typeface="BIZ UDPゴシック" panose="020B0400000000000000" pitchFamily="50" charset="-128"/>
                          <a:ea typeface="BIZ UDPゴシック" panose="020B0400000000000000" pitchFamily="50" charset="-128"/>
                        </a:rPr>
                        <a:t>相当</a:t>
                      </a:r>
                    </a:p>
                  </a:txBody>
                  <a:tcPr marL="108000" marR="108000" marT="252000" marB="48014">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marL="0" indent="0" defTabSz="443194">
                        <a:lnSpc>
                          <a:spcPct val="100000"/>
                        </a:lnSpc>
                        <a:spcBef>
                          <a:spcPts val="0"/>
                        </a:spcBef>
                        <a:spcAft>
                          <a:spcPts val="0"/>
                        </a:spcAft>
                        <a:defRPr/>
                      </a:pPr>
                      <a:endParaRPr kumimoji="1" lang="en-US" altLang="ja-JP" sz="1200" dirty="0">
                        <a:solidFill>
                          <a:schemeClr val="tx1"/>
                        </a:solidFill>
                        <a:latin typeface="BIZ UDPゴシック" panose="020B0400000000000000" pitchFamily="50" charset="-128"/>
                        <a:ea typeface="BIZ UDPゴシック" panose="020B0400000000000000" pitchFamily="50" charset="-128"/>
                      </a:endParaRPr>
                    </a:p>
                  </a:txBody>
                  <a:tcPr marL="108000" marR="108000" marT="252000" marB="48014">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4">
                        <a:lumMod val="40000"/>
                        <a:lumOff val="60000"/>
                      </a:schemeClr>
                    </a:solidFill>
                  </a:tcPr>
                </a:tc>
                <a:tc>
                  <a:txBody>
                    <a:bodyPr/>
                    <a:lstStyle/>
                    <a:p>
                      <a:pPr marL="0" indent="0">
                        <a:lnSpc>
                          <a:spcPct val="100000"/>
                        </a:lnSpc>
                        <a:spcBef>
                          <a:spcPts val="0"/>
                        </a:spcBef>
                        <a:spcAft>
                          <a:spcPts val="0"/>
                        </a:spcAft>
                      </a:pPr>
                      <a:r>
                        <a:rPr kumimoji="1" lang="ja-JP" altLang="en-US" sz="1300" b="1" dirty="0">
                          <a:solidFill>
                            <a:schemeClr val="tx1"/>
                          </a:solidFill>
                          <a:latin typeface="BIZ UDPゴシック" panose="020B0400000000000000" pitchFamily="50" charset="-128"/>
                          <a:ea typeface="BIZ UDPゴシック" panose="020B0400000000000000" pitchFamily="50" charset="-128"/>
                        </a:rPr>
                        <a:t>□自動運転の社会実装</a:t>
                      </a:r>
                    </a:p>
                    <a:p>
                      <a:pPr marL="0" indent="0">
                        <a:lnSpc>
                          <a:spcPct val="100000"/>
                        </a:lnSpc>
                        <a:spcBef>
                          <a:spcPts val="0"/>
                        </a:spcBef>
                        <a:spcAft>
                          <a:spcPts val="0"/>
                        </a:spcAft>
                      </a:pPr>
                      <a:r>
                        <a:rPr kumimoji="1" lang="ja-JP" altLang="en-US" sz="1100" b="0" dirty="0">
                          <a:solidFill>
                            <a:schemeClr val="tx1"/>
                          </a:solidFill>
                          <a:latin typeface="BIZ UDPゴシック" panose="020B0400000000000000" pitchFamily="50" charset="-128"/>
                          <a:ea typeface="BIZ UDPゴシック" panose="020B0400000000000000" pitchFamily="50" charset="-128"/>
                        </a:rPr>
                        <a:t>・自動運転での移動サービスが普及拡大</a:t>
                      </a:r>
                    </a:p>
                    <a:p>
                      <a:pPr marL="0" indent="0">
                        <a:lnSpc>
                          <a:spcPct val="100000"/>
                        </a:lnSpc>
                        <a:spcBef>
                          <a:spcPts val="0"/>
                        </a:spcBef>
                        <a:spcAft>
                          <a:spcPts val="0"/>
                        </a:spcAft>
                      </a:pPr>
                      <a:r>
                        <a:rPr kumimoji="1" lang="ja-JP" altLang="en-US" sz="1100" b="0" dirty="0">
                          <a:solidFill>
                            <a:schemeClr val="tx1"/>
                          </a:solidFill>
                          <a:latin typeface="BIZ UDPゴシック" panose="020B0400000000000000" pitchFamily="50" charset="-128"/>
                          <a:ea typeface="BIZ UDPゴシック" panose="020B0400000000000000" pitchFamily="50" charset="-128"/>
                        </a:rPr>
                        <a:t>　</a:t>
                      </a:r>
                      <a:endParaRPr kumimoji="0" lang="en-US" altLang="ja-JP" sz="1100" b="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endParaRPr>
                    </a:p>
                    <a:p>
                      <a:pPr marL="185738" marR="0" lvl="0" indent="-185738" algn="l" defTabSz="457200" rtl="0" eaLnBrk="1" fontAlgn="auto" latinLnBrk="0" hangingPunct="1">
                        <a:lnSpc>
                          <a:spcPct val="100000"/>
                        </a:lnSpc>
                        <a:spcBef>
                          <a:spcPts val="0"/>
                        </a:spcBef>
                        <a:spcAft>
                          <a:spcPts val="0"/>
                        </a:spcAft>
                        <a:buClrTx/>
                        <a:buSzTx/>
                        <a:buFontTx/>
                        <a:buNone/>
                        <a:tabLst/>
                        <a:defRPr/>
                      </a:pPr>
                      <a:endParaRPr kumimoji="0" lang="en-US" altLang="ja-JP" sz="1300" b="1"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endParaRPr>
                    </a:p>
                    <a:p>
                      <a:pPr marL="185738" marR="0" lvl="0" indent="-185738" algn="l" defTabSz="457200" rtl="0" eaLnBrk="1" fontAlgn="auto" latinLnBrk="0" hangingPunct="1">
                        <a:lnSpc>
                          <a:spcPct val="100000"/>
                        </a:lnSpc>
                        <a:spcBef>
                          <a:spcPts val="0"/>
                        </a:spcBef>
                        <a:spcAft>
                          <a:spcPts val="0"/>
                        </a:spcAft>
                        <a:buClrTx/>
                        <a:buSzTx/>
                        <a:buFontTx/>
                        <a:buNone/>
                        <a:tabLst/>
                        <a:defRPr/>
                      </a:pPr>
                      <a:endParaRPr kumimoji="0" lang="en-US" altLang="ja-JP" sz="1300" b="1"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endParaRPr>
                    </a:p>
                    <a:p>
                      <a:pPr marL="0" indent="0" algn="l">
                        <a:lnSpc>
                          <a:spcPct val="100000"/>
                        </a:lnSpc>
                        <a:spcBef>
                          <a:spcPts val="0"/>
                        </a:spcBef>
                        <a:spcAft>
                          <a:spcPts val="0"/>
                        </a:spcAft>
                      </a:pPr>
                      <a:endParaRPr kumimoji="1" lang="en-US" altLang="ja-JP" sz="1200" dirty="0">
                        <a:solidFill>
                          <a:schemeClr val="tx1"/>
                        </a:solidFill>
                        <a:latin typeface="BIZ UDPゴシック" panose="020B0400000000000000" pitchFamily="50" charset="-128"/>
                        <a:ea typeface="BIZ UDPゴシック" panose="020B0400000000000000" pitchFamily="50" charset="-128"/>
                      </a:endParaRPr>
                    </a:p>
                  </a:txBody>
                  <a:tcPr marL="108000" marR="108000" marT="252000" marB="48014">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338179187"/>
                  </a:ext>
                </a:extLst>
              </a:tr>
            </a:tbl>
          </a:graphicData>
        </a:graphic>
      </p:graphicFrame>
      <p:grpSp>
        <p:nvGrpSpPr>
          <p:cNvPr id="18" name="グループ化 17">
            <a:extLst>
              <a:ext uri="{FF2B5EF4-FFF2-40B4-BE49-F238E27FC236}">
                <a16:creationId xmlns:a16="http://schemas.microsoft.com/office/drawing/2014/main" id="{B1406B80-BB7A-4E81-A06D-8F4FC87D64EF}"/>
              </a:ext>
            </a:extLst>
          </p:cNvPr>
          <p:cNvGrpSpPr/>
          <p:nvPr/>
        </p:nvGrpSpPr>
        <p:grpSpPr>
          <a:xfrm>
            <a:off x="251753" y="1372041"/>
            <a:ext cx="9720000" cy="381120"/>
            <a:chOff x="407938" y="886368"/>
            <a:chExt cx="6821672" cy="340159"/>
          </a:xfrm>
          <a:solidFill>
            <a:srgbClr val="953735"/>
          </a:solidFill>
        </p:grpSpPr>
        <p:sp>
          <p:nvSpPr>
            <p:cNvPr id="19" name="ホームベース 6">
              <a:extLst>
                <a:ext uri="{FF2B5EF4-FFF2-40B4-BE49-F238E27FC236}">
                  <a16:creationId xmlns:a16="http://schemas.microsoft.com/office/drawing/2014/main" id="{1B7629EA-ADB7-4C0E-8F66-00767F27E995}"/>
                </a:ext>
              </a:extLst>
            </p:cNvPr>
            <p:cNvSpPr/>
            <p:nvPr/>
          </p:nvSpPr>
          <p:spPr bwMode="gray">
            <a:xfrm>
              <a:off x="4706391" y="886368"/>
              <a:ext cx="2523219" cy="340159"/>
            </a:xfrm>
            <a:prstGeom prst="homePlate">
              <a:avLst/>
            </a:prstGeom>
            <a:solidFill>
              <a:srgbClr val="002060"/>
            </a:solidFill>
            <a:ln w="28575">
              <a:solidFill>
                <a:schemeClr val="bg1"/>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443194" rtl="0" eaLnBrk="1" fontAlgn="auto" latinLnBrk="0" hangingPunct="1">
                <a:lnSpc>
                  <a:spcPct val="100000"/>
                </a:lnSpc>
                <a:spcBef>
                  <a:spcPts val="0"/>
                </a:spcBef>
                <a:spcAft>
                  <a:spcPts val="0"/>
                </a:spcAft>
                <a:buClrTx/>
                <a:buSzTx/>
                <a:buFontTx/>
                <a:buNone/>
                <a:tabLst/>
                <a:defRPr/>
              </a:pPr>
              <a:r>
                <a:rPr kumimoji="1" lang="en-US" altLang="ja-JP" sz="1260" b="0" i="0" u="none" strike="noStrike" kern="120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n-cs"/>
                </a:rPr>
                <a:t>2030</a:t>
              </a:r>
              <a:r>
                <a:rPr kumimoji="1" lang="ja-JP" altLang="en-US" sz="1260" b="0" i="0" u="none" strike="noStrike" kern="120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n-cs"/>
                </a:rPr>
                <a:t>（万博後のめざす姿）</a:t>
              </a:r>
            </a:p>
          </p:txBody>
        </p:sp>
        <p:sp>
          <p:nvSpPr>
            <p:cNvPr id="20" name="ホームベース 5">
              <a:extLst>
                <a:ext uri="{FF2B5EF4-FFF2-40B4-BE49-F238E27FC236}">
                  <a16:creationId xmlns:a16="http://schemas.microsoft.com/office/drawing/2014/main" id="{AD85B09B-C151-4246-83FE-8C65C4C68421}"/>
                </a:ext>
              </a:extLst>
            </p:cNvPr>
            <p:cNvSpPr/>
            <p:nvPr/>
          </p:nvSpPr>
          <p:spPr bwMode="gray">
            <a:xfrm>
              <a:off x="2549230" y="886369"/>
              <a:ext cx="2484315" cy="340158"/>
            </a:xfrm>
            <a:prstGeom prst="homePlate">
              <a:avLst/>
            </a:prstGeom>
            <a:solidFill>
              <a:srgbClr val="002060"/>
            </a:solidFill>
            <a:ln w="28575">
              <a:solidFill>
                <a:schemeClr val="bg1"/>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443194" rtl="0" eaLnBrk="1" fontAlgn="auto" latinLnBrk="0" hangingPunct="1">
                <a:lnSpc>
                  <a:spcPct val="100000"/>
                </a:lnSpc>
                <a:spcBef>
                  <a:spcPts val="0"/>
                </a:spcBef>
                <a:spcAft>
                  <a:spcPts val="0"/>
                </a:spcAft>
                <a:buClrTx/>
                <a:buSzTx/>
                <a:buFontTx/>
                <a:buNone/>
                <a:tabLst/>
                <a:defRPr/>
              </a:pPr>
              <a:r>
                <a:rPr kumimoji="1" lang="en-US" altLang="ja-JP" sz="1551" b="1" i="0" u="none" strike="noStrike" kern="120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n-cs"/>
                </a:rPr>
                <a:t>2025</a:t>
              </a:r>
              <a:r>
                <a:rPr kumimoji="1" lang="ja-JP" altLang="en-US" sz="1551" b="1" i="0" u="none" strike="noStrike" kern="120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n-cs"/>
                </a:rPr>
                <a:t>（万博開催）</a:t>
              </a:r>
            </a:p>
          </p:txBody>
        </p:sp>
        <p:sp>
          <p:nvSpPr>
            <p:cNvPr id="21" name="ホームベース 4">
              <a:extLst>
                <a:ext uri="{FF2B5EF4-FFF2-40B4-BE49-F238E27FC236}">
                  <a16:creationId xmlns:a16="http://schemas.microsoft.com/office/drawing/2014/main" id="{51F0FD7C-A3F3-4D3F-9E7A-E2D8BBD297CC}"/>
                </a:ext>
              </a:extLst>
            </p:cNvPr>
            <p:cNvSpPr/>
            <p:nvPr/>
          </p:nvSpPr>
          <p:spPr bwMode="gray">
            <a:xfrm>
              <a:off x="407938" y="886368"/>
              <a:ext cx="2362526" cy="340159"/>
            </a:xfrm>
            <a:prstGeom prst="homePlate">
              <a:avLst/>
            </a:prstGeom>
            <a:solidFill>
              <a:srgbClr val="002060"/>
            </a:solidFill>
            <a:ln w="28575">
              <a:solidFill>
                <a:schemeClr val="bg1"/>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443194" rtl="0" eaLnBrk="1" fontAlgn="auto" latinLnBrk="0" hangingPunct="1">
                <a:lnSpc>
                  <a:spcPct val="100000"/>
                </a:lnSpc>
                <a:spcBef>
                  <a:spcPts val="0"/>
                </a:spcBef>
                <a:spcAft>
                  <a:spcPts val="0"/>
                </a:spcAft>
                <a:buClrTx/>
                <a:buSzTx/>
                <a:buFontTx/>
                <a:buNone/>
                <a:tabLst/>
                <a:defRPr/>
              </a:pPr>
              <a:r>
                <a:rPr kumimoji="1" lang="en-US" altLang="ja-JP" sz="1260" b="0" i="0" u="none" strike="noStrike" kern="120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n-cs"/>
                </a:rPr>
                <a:t>202</a:t>
              </a:r>
              <a:r>
                <a:rPr kumimoji="1" lang="ja-JP" altLang="en-US" sz="1260" b="0" i="0" u="none" strike="noStrike" kern="120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n-cs"/>
                </a:rPr>
                <a:t>３</a:t>
              </a:r>
              <a:r>
                <a:rPr kumimoji="1" lang="en-US" altLang="ja-JP" sz="1260" b="0" i="0" u="none" strike="noStrike" kern="120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n-cs"/>
                </a:rPr>
                <a:t>(</a:t>
              </a:r>
              <a:r>
                <a:rPr kumimoji="1" lang="ja-JP" altLang="en-US" sz="1260" b="0" i="0" u="none" strike="noStrike" kern="120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n-cs"/>
                </a:rPr>
                <a:t>現状</a:t>
              </a:r>
              <a:r>
                <a:rPr kumimoji="1" lang="en-US" altLang="ja-JP" sz="1260" b="0" i="0" u="none" strike="noStrike" kern="120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n-cs"/>
                </a:rPr>
                <a:t>)</a:t>
              </a:r>
              <a:endParaRPr kumimoji="1" lang="ja-JP" altLang="en-US" sz="1260" b="0" i="0" u="none" strike="noStrike" kern="120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n-cs"/>
              </a:endParaRPr>
            </a:p>
          </p:txBody>
        </p:sp>
      </p:grpSp>
      <p:sp>
        <p:nvSpPr>
          <p:cNvPr id="22" name="正方形/長方形 21">
            <a:extLst>
              <a:ext uri="{FF2B5EF4-FFF2-40B4-BE49-F238E27FC236}">
                <a16:creationId xmlns:a16="http://schemas.microsoft.com/office/drawing/2014/main" id="{42AB246C-D6C3-4324-A739-9AC17F6C0836}"/>
              </a:ext>
            </a:extLst>
          </p:cNvPr>
          <p:cNvSpPr/>
          <p:nvPr/>
        </p:nvSpPr>
        <p:spPr>
          <a:xfrm>
            <a:off x="3770769" y="2201161"/>
            <a:ext cx="2412000" cy="1772383"/>
          </a:xfrm>
          <a:prstGeom prst="rect">
            <a:avLst/>
          </a:prstGeom>
          <a:solidFill>
            <a:schemeClr val="bg1"/>
          </a:solidFill>
          <a:ln w="19050" cmpd="dbl">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72000" tIns="216000" rIns="36000" bIns="36000" rtlCol="0" anchor="t" anchorCtr="0"/>
          <a:lstStyle/>
          <a:p>
            <a:pPr defTabSz="930530">
              <a:defRPr/>
            </a:pPr>
            <a:r>
              <a:rPr kumimoji="1" lang="ja-JP" altLang="en-US" sz="1300" b="1" dirty="0">
                <a:solidFill>
                  <a:schemeClr val="tx1"/>
                </a:solidFill>
                <a:latin typeface="BIZ UDPゴシック" panose="020B0400000000000000" pitchFamily="50" charset="-128"/>
                <a:ea typeface="BIZ UDPゴシック" panose="020B0400000000000000" pitchFamily="50" charset="-128"/>
              </a:rPr>
              <a:t>会場までのアクセスや会場内において、自動運転（レベル４</a:t>
            </a:r>
            <a:r>
              <a:rPr kumimoji="1" lang="en-US" altLang="ja-JP" sz="1300" b="1" baseline="30000" dirty="0">
                <a:solidFill>
                  <a:schemeClr val="tx1"/>
                </a:solidFill>
                <a:latin typeface="BIZ UDPゴシック" panose="020B0400000000000000" pitchFamily="50" charset="-128"/>
                <a:ea typeface="BIZ UDPゴシック" panose="020B0400000000000000" pitchFamily="50" charset="-128"/>
              </a:rPr>
              <a:t>※</a:t>
            </a:r>
            <a:r>
              <a:rPr kumimoji="1" lang="ja-JP" altLang="en-US" sz="1300" b="1" dirty="0">
                <a:solidFill>
                  <a:schemeClr val="tx1"/>
                </a:solidFill>
                <a:latin typeface="BIZ UDPゴシック" panose="020B0400000000000000" pitchFamily="50" charset="-128"/>
                <a:ea typeface="BIZ UDPゴシック" panose="020B0400000000000000" pitchFamily="50" charset="-128"/>
              </a:rPr>
              <a:t>）で安全に移動</a:t>
            </a:r>
            <a:endParaRPr kumimoji="1" lang="en-US" altLang="ja-JP" sz="1300" b="1" dirty="0">
              <a:solidFill>
                <a:schemeClr val="tx1"/>
              </a:solidFill>
              <a:latin typeface="BIZ UDPゴシック" panose="020B0400000000000000" pitchFamily="50" charset="-128"/>
              <a:ea typeface="BIZ UDPゴシック" panose="020B0400000000000000" pitchFamily="50" charset="-128"/>
            </a:endParaRPr>
          </a:p>
          <a:p>
            <a:pPr defTabSz="930530">
              <a:defRPr/>
            </a:pPr>
            <a:endParaRPr kumimoji="1" lang="ja-JP" altLang="en-US" sz="400" b="1" dirty="0">
              <a:solidFill>
                <a:schemeClr val="tx1"/>
              </a:solidFill>
              <a:latin typeface="BIZ UDPゴシック" panose="020B0400000000000000" pitchFamily="50" charset="-128"/>
              <a:ea typeface="BIZ UDPゴシック" panose="020B0400000000000000" pitchFamily="50" charset="-128"/>
            </a:endParaRPr>
          </a:p>
          <a:p>
            <a:pPr marL="92075" indent="-92075" defTabSz="930530">
              <a:defRPr/>
            </a:pPr>
            <a:r>
              <a:rPr kumimoji="1" lang="ja-JP" altLang="en-US" sz="1100" dirty="0">
                <a:solidFill>
                  <a:schemeClr val="tx1"/>
                </a:solidFill>
                <a:latin typeface="BIZ UDPゴシック" panose="020B0400000000000000" pitchFamily="50" charset="-128"/>
                <a:ea typeface="BIZ UDPゴシック" panose="020B0400000000000000" pitchFamily="50" charset="-128"/>
              </a:rPr>
              <a:t>・主要駅等から万博会場へのアクセスを自動運転で輸送</a:t>
            </a:r>
            <a:endParaRPr kumimoji="1" lang="en-US" altLang="ja-JP" sz="1100" dirty="0">
              <a:solidFill>
                <a:schemeClr val="tx1"/>
              </a:solidFill>
              <a:latin typeface="BIZ UDPゴシック" panose="020B0400000000000000" pitchFamily="50" charset="-128"/>
              <a:ea typeface="BIZ UDPゴシック" panose="020B0400000000000000" pitchFamily="50" charset="-128"/>
            </a:endParaRPr>
          </a:p>
          <a:p>
            <a:pPr defTabSz="930530">
              <a:defRPr/>
            </a:pPr>
            <a:endParaRPr kumimoji="1" lang="ja-JP" altLang="en-US" sz="400" dirty="0">
              <a:solidFill>
                <a:schemeClr val="tx1"/>
              </a:solidFill>
              <a:latin typeface="BIZ UDPゴシック" panose="020B0400000000000000" pitchFamily="50" charset="-128"/>
              <a:ea typeface="BIZ UDPゴシック" panose="020B0400000000000000" pitchFamily="50" charset="-128"/>
            </a:endParaRPr>
          </a:p>
          <a:p>
            <a:pPr marL="92075" indent="-92075" defTabSz="930530">
              <a:defRPr/>
            </a:pPr>
            <a:r>
              <a:rPr kumimoji="1" lang="ja-JP" altLang="en-US" sz="1100" dirty="0">
                <a:solidFill>
                  <a:schemeClr val="tx1"/>
                </a:solidFill>
                <a:latin typeface="BIZ UDPゴシック" panose="020B0400000000000000" pitchFamily="50" charset="-128"/>
                <a:ea typeface="BIZ UDPゴシック" panose="020B0400000000000000" pitchFamily="50" charset="-128"/>
              </a:rPr>
              <a:t>・広大な万博会場内を、自動運転車により安全に移動</a:t>
            </a:r>
          </a:p>
        </p:txBody>
      </p:sp>
      <p:sp>
        <p:nvSpPr>
          <p:cNvPr id="23" name="ホームベース 7">
            <a:extLst>
              <a:ext uri="{FF2B5EF4-FFF2-40B4-BE49-F238E27FC236}">
                <a16:creationId xmlns:a16="http://schemas.microsoft.com/office/drawing/2014/main" id="{E599356E-2B0A-4C96-A1C9-EC52982B4052}"/>
              </a:ext>
            </a:extLst>
          </p:cNvPr>
          <p:cNvSpPr/>
          <p:nvPr/>
        </p:nvSpPr>
        <p:spPr>
          <a:xfrm>
            <a:off x="3770769" y="2072529"/>
            <a:ext cx="1012036" cy="257265"/>
          </a:xfrm>
          <a:prstGeom prst="homePlate">
            <a:avLst/>
          </a:prstGeom>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43194">
              <a:defRPr/>
            </a:pPr>
            <a:r>
              <a:rPr kumimoji="1" lang="ja-JP" altLang="en-US" sz="1163" dirty="0">
                <a:solidFill>
                  <a:schemeClr val="bg1"/>
                </a:solidFill>
                <a:latin typeface="BIZ UDPゴシック" panose="020B0400000000000000" pitchFamily="50" charset="-128"/>
                <a:ea typeface="BIZ UDPゴシック" panose="020B0400000000000000" pitchFamily="50" charset="-128"/>
              </a:rPr>
              <a:t>万博会場</a:t>
            </a:r>
          </a:p>
        </p:txBody>
      </p:sp>
      <p:grpSp>
        <p:nvGrpSpPr>
          <p:cNvPr id="24" name="グループ化 23"/>
          <p:cNvGrpSpPr/>
          <p:nvPr/>
        </p:nvGrpSpPr>
        <p:grpSpPr>
          <a:xfrm>
            <a:off x="7113325" y="2534115"/>
            <a:ext cx="2121593" cy="1623429"/>
            <a:chOff x="5659334" y="3141069"/>
            <a:chExt cx="2186190" cy="1755087"/>
          </a:xfrm>
        </p:grpSpPr>
        <p:pic>
          <p:nvPicPr>
            <p:cNvPr id="25" name="図 24" descr="画面の領域"/>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659334" y="3141069"/>
              <a:ext cx="2186190" cy="1755087"/>
            </a:xfrm>
            <a:prstGeom prst="rect">
              <a:avLst/>
            </a:prstGeom>
          </p:spPr>
        </p:pic>
        <p:sp>
          <p:nvSpPr>
            <p:cNvPr id="26" name="正方形/長方形 25"/>
            <p:cNvSpPr/>
            <p:nvPr/>
          </p:nvSpPr>
          <p:spPr>
            <a:xfrm>
              <a:off x="6877049" y="3542687"/>
              <a:ext cx="108000" cy="72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grpSp>
      <p:sp>
        <p:nvSpPr>
          <p:cNvPr id="2" name="テキスト ボックス 1"/>
          <p:cNvSpPr txBox="1"/>
          <p:nvPr/>
        </p:nvSpPr>
        <p:spPr>
          <a:xfrm>
            <a:off x="3494544" y="4179403"/>
            <a:ext cx="3192005" cy="830997"/>
          </a:xfrm>
          <a:prstGeom prst="rect">
            <a:avLst/>
          </a:prstGeom>
          <a:noFill/>
        </p:spPr>
        <p:txBody>
          <a:bodyPr wrap="square" rtlCol="0">
            <a:spAutoFit/>
          </a:bodyPr>
          <a:lstStyle/>
          <a:p>
            <a:r>
              <a:rPr kumimoji="1" lang="ja-JP" altLang="en-US" sz="1300" b="1" dirty="0">
                <a:latin typeface="BIZ UDPゴシック" panose="020B0400000000000000" pitchFamily="50" charset="-128"/>
                <a:ea typeface="BIZ UDPゴシック" panose="020B0400000000000000" pitchFamily="50" charset="-128"/>
              </a:rPr>
              <a:t>□万博を契機に万博会場外においても</a:t>
            </a:r>
            <a:endParaRPr kumimoji="1" lang="en-US" altLang="ja-JP" sz="1300" b="1" dirty="0">
              <a:latin typeface="BIZ UDPゴシック" panose="020B0400000000000000" pitchFamily="50" charset="-128"/>
              <a:ea typeface="BIZ UDPゴシック" panose="020B0400000000000000" pitchFamily="50" charset="-128"/>
            </a:endParaRPr>
          </a:p>
          <a:p>
            <a:r>
              <a:rPr kumimoji="1" lang="ja-JP" altLang="en-US" sz="1300" b="1" dirty="0">
                <a:latin typeface="BIZ UDPゴシック" panose="020B0400000000000000" pitchFamily="50" charset="-128"/>
                <a:ea typeface="BIZ UDPゴシック" panose="020B0400000000000000" pitchFamily="50" charset="-128"/>
              </a:rPr>
              <a:t>　自動運転化を促進</a:t>
            </a:r>
            <a:endParaRPr kumimoji="1" lang="en-US" altLang="ja-JP" sz="1300" b="1" dirty="0">
              <a:latin typeface="BIZ UDPゴシック" panose="020B0400000000000000" pitchFamily="50" charset="-128"/>
              <a:ea typeface="BIZ UDPゴシック" panose="020B0400000000000000" pitchFamily="50" charset="-128"/>
            </a:endParaRPr>
          </a:p>
          <a:p>
            <a:r>
              <a:rPr kumimoji="1" lang="ja-JP" altLang="en-US" sz="1100" dirty="0">
                <a:latin typeface="BIZ UDPゴシック" panose="020B0400000000000000" pitchFamily="50" charset="-128"/>
                <a:ea typeface="BIZ UDPゴシック" panose="020B0400000000000000" pitchFamily="50" charset="-128"/>
              </a:rPr>
              <a:t>・</a:t>
            </a:r>
            <a:r>
              <a:rPr kumimoji="1" lang="ja-JP" altLang="en-US" sz="1100" dirty="0" err="1">
                <a:latin typeface="BIZ UDPゴシック" panose="020B0400000000000000" pitchFamily="50" charset="-128"/>
                <a:ea typeface="BIZ UDPゴシック" panose="020B0400000000000000" pitchFamily="50" charset="-128"/>
              </a:rPr>
              <a:t>けいはんな</a:t>
            </a:r>
            <a:r>
              <a:rPr kumimoji="1" lang="ja-JP" altLang="en-US" sz="1100" dirty="0">
                <a:latin typeface="BIZ UDPゴシック" panose="020B0400000000000000" pitchFamily="50" charset="-128"/>
                <a:ea typeface="BIZ UDPゴシック" panose="020B0400000000000000" pitchFamily="50" charset="-128"/>
              </a:rPr>
              <a:t>学研都市で開催する、「けいはんな</a:t>
            </a:r>
            <a:endParaRPr kumimoji="1" lang="en-US" altLang="ja-JP" sz="1100" dirty="0">
              <a:latin typeface="BIZ UDPゴシック" panose="020B0400000000000000" pitchFamily="50" charset="-128"/>
              <a:ea typeface="BIZ UDPゴシック" panose="020B0400000000000000" pitchFamily="50" charset="-128"/>
            </a:endParaRPr>
          </a:p>
          <a:p>
            <a:r>
              <a:rPr kumimoji="1" lang="ja-JP" altLang="en-US" sz="1100" dirty="0">
                <a:latin typeface="BIZ UDPゴシック" panose="020B0400000000000000" pitchFamily="50" charset="-128"/>
                <a:ea typeface="BIZ UDPゴシック" panose="020B0400000000000000" pitchFamily="50" charset="-128"/>
              </a:rPr>
              <a:t> 万博」の会場間における輸送</a:t>
            </a:r>
            <a:endParaRPr kumimoji="1" lang="en-US" altLang="ja-JP" sz="1100" dirty="0">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410388571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テキスト ボックス 4">
            <a:extLst>
              <a:ext uri="{FF2B5EF4-FFF2-40B4-BE49-F238E27FC236}">
                <a16:creationId xmlns:a16="http://schemas.microsoft.com/office/drawing/2014/main" id="{A16E0FB0-D25E-419A-84B4-8EDEFC81B60B}"/>
              </a:ext>
            </a:extLst>
          </p:cNvPr>
          <p:cNvSpPr txBox="1"/>
          <p:nvPr/>
        </p:nvSpPr>
        <p:spPr>
          <a:xfrm>
            <a:off x="746967" y="626783"/>
            <a:ext cx="6668247" cy="6186478"/>
          </a:xfrm>
          <a:prstGeom prst="rect">
            <a:avLst/>
          </a:prstGeom>
          <a:noFill/>
        </p:spPr>
        <p:txBody>
          <a:bodyPr wrap="square">
            <a:noAutofit/>
          </a:bodyPr>
          <a:lstStyle/>
          <a:p>
            <a:pPr marL="152400" marR="0" lvl="0" indent="-152400" defTabSz="457200" rtl="0" eaLnBrk="1" fontAlgn="auto" latinLnBrk="0" hangingPunct="1">
              <a:lnSpc>
                <a:spcPts val="1600"/>
              </a:lnSpc>
              <a:spcBef>
                <a:spcPts val="0"/>
              </a:spcBef>
              <a:spcAft>
                <a:spcPts val="0"/>
              </a:spcAft>
              <a:buClrTx/>
              <a:buSzTx/>
              <a:buFontTx/>
              <a:buNone/>
              <a:tabLst/>
              <a:defRPr/>
            </a:pPr>
            <a:r>
              <a:rPr kumimoji="0" lang="ja-JP" altLang="en-US" sz="1600" b="1" i="0" u="none" strike="noStrike" kern="100" cap="none" spc="0" normalizeH="0" baseline="0" noProof="0" dirty="0">
                <a:ln>
                  <a:noFill/>
                </a:ln>
                <a:effectLst/>
                <a:uLnTx/>
                <a:uFillTx/>
                <a:latin typeface="BIZ UDPゴシック" panose="020B0400000000000000" pitchFamily="50" charset="-128"/>
                <a:ea typeface="BIZ UDPゴシック" panose="020B0400000000000000" pitchFamily="50" charset="-128"/>
                <a:cs typeface="Times New Roman" panose="02020603050405020304" pitchFamily="18" charset="0"/>
              </a:rPr>
              <a:t>≪目 次≫</a:t>
            </a:r>
            <a:endParaRPr kumimoji="0" lang="en-US" altLang="ja-JP" sz="1600" b="1" i="0" u="none" strike="noStrike" kern="100" cap="none" spc="0" normalizeH="0" baseline="0" noProof="0" dirty="0">
              <a:ln>
                <a:noFill/>
              </a:ln>
              <a:effectLst/>
              <a:uLnTx/>
              <a:uFillTx/>
              <a:latin typeface="BIZ UDPゴシック" panose="020B0400000000000000" pitchFamily="50" charset="-128"/>
              <a:ea typeface="BIZ UDPゴシック" panose="020B0400000000000000" pitchFamily="50" charset="-128"/>
              <a:cs typeface="Times New Roman" panose="02020603050405020304" pitchFamily="18" charset="0"/>
            </a:endParaRPr>
          </a:p>
          <a:p>
            <a:pPr marL="152400" marR="0" lvl="0" indent="-152400" defTabSz="457200" rtl="0" eaLnBrk="1" fontAlgn="auto" latinLnBrk="0" hangingPunct="1">
              <a:lnSpc>
                <a:spcPts val="1600"/>
              </a:lnSpc>
              <a:spcBef>
                <a:spcPts val="1200"/>
              </a:spcBef>
              <a:spcAft>
                <a:spcPts val="0"/>
              </a:spcAft>
              <a:buClrTx/>
              <a:buSzTx/>
              <a:buFontTx/>
              <a:buNone/>
              <a:tabLst/>
              <a:defRPr/>
            </a:pPr>
            <a:r>
              <a:rPr kumimoji="0" lang="en-US" altLang="ja-JP" sz="1600" b="1" i="0" u="none" strike="noStrike" kern="100" cap="none" spc="0" normalizeH="0" baseline="0" noProof="0" dirty="0">
                <a:ln>
                  <a:noFill/>
                </a:ln>
                <a:effectLst/>
                <a:uLnTx/>
                <a:uFillTx/>
                <a:latin typeface="BIZ UDPゴシック" panose="020B0400000000000000" pitchFamily="50" charset="-128"/>
                <a:ea typeface="BIZ UDPゴシック" panose="020B0400000000000000" pitchFamily="50" charset="-128"/>
                <a:cs typeface="Times New Roman" panose="02020603050405020304" pitchFamily="18" charset="0"/>
              </a:rPr>
              <a:t>Ⅰ</a:t>
            </a:r>
            <a:r>
              <a:rPr kumimoji="0" lang="ja-JP" altLang="en-US" sz="1600" b="1" i="0" u="none" strike="noStrike" kern="100" cap="none" spc="0" normalizeH="0" baseline="0" noProof="0" dirty="0">
                <a:ln>
                  <a:noFill/>
                </a:ln>
                <a:effectLst/>
                <a:uLnTx/>
                <a:uFillTx/>
                <a:latin typeface="BIZ UDPゴシック" panose="020B0400000000000000" pitchFamily="50" charset="-128"/>
                <a:ea typeface="BIZ UDPゴシック" panose="020B0400000000000000" pitchFamily="50" charset="-128"/>
                <a:cs typeface="Times New Roman" panose="02020603050405020304" pitchFamily="18" charset="0"/>
              </a:rPr>
              <a:t>　</a:t>
            </a:r>
            <a:r>
              <a:rPr lang="ja-JP" altLang="en-US" sz="1600" b="1" kern="100" dirty="0">
                <a:latin typeface="BIZ UDPゴシック" panose="020B0400000000000000" pitchFamily="50" charset="-128"/>
                <a:ea typeface="BIZ UDPゴシック" panose="020B0400000000000000" pitchFamily="50" charset="-128"/>
                <a:cs typeface="Times New Roman" panose="02020603050405020304" pitchFamily="18" charset="0"/>
              </a:rPr>
              <a:t>要望</a:t>
            </a:r>
            <a:r>
              <a:rPr kumimoji="0" lang="ja-JP" altLang="en-US" sz="1600" b="1" i="0" u="none" strike="noStrike" kern="100" cap="none" spc="0" normalizeH="0" baseline="0" noProof="0" dirty="0">
                <a:ln>
                  <a:noFill/>
                </a:ln>
                <a:effectLst/>
                <a:uLnTx/>
                <a:uFillTx/>
                <a:latin typeface="BIZ UDPゴシック" panose="020B0400000000000000" pitchFamily="50" charset="-128"/>
                <a:ea typeface="BIZ UDPゴシック" panose="020B0400000000000000" pitchFamily="50" charset="-128"/>
                <a:cs typeface="Times New Roman" panose="02020603050405020304" pitchFamily="18" charset="0"/>
              </a:rPr>
              <a:t>にあたって</a:t>
            </a:r>
            <a:endParaRPr kumimoji="0" lang="en-US" altLang="ja-JP" sz="1600" b="1" i="0" u="none" strike="noStrike" kern="100" cap="none" spc="0" normalizeH="0" baseline="0" noProof="0" dirty="0">
              <a:ln>
                <a:noFill/>
              </a:ln>
              <a:effectLst/>
              <a:uLnTx/>
              <a:uFillTx/>
              <a:latin typeface="BIZ UDPゴシック" panose="020B0400000000000000" pitchFamily="50" charset="-128"/>
              <a:ea typeface="BIZ UDPゴシック" panose="020B0400000000000000" pitchFamily="50" charset="-128"/>
              <a:cs typeface="Times New Roman" panose="02020603050405020304" pitchFamily="18" charset="0"/>
            </a:endParaRPr>
          </a:p>
          <a:p>
            <a:pPr marL="152400" marR="0" lvl="0" indent="-152400" defTabSz="457200" rtl="0" eaLnBrk="1" fontAlgn="auto" latinLnBrk="0" hangingPunct="1">
              <a:lnSpc>
                <a:spcPts val="1600"/>
              </a:lnSpc>
              <a:spcBef>
                <a:spcPts val="1200"/>
              </a:spcBef>
              <a:spcAft>
                <a:spcPts val="0"/>
              </a:spcAft>
              <a:buClrTx/>
              <a:buSzTx/>
              <a:buFontTx/>
              <a:buNone/>
              <a:tabLst/>
              <a:defRPr/>
            </a:pPr>
            <a:r>
              <a:rPr kumimoji="0" lang="en-US" altLang="ja-JP" sz="1600" b="1" i="0" u="none" strike="noStrike" kern="100" cap="none" spc="0" normalizeH="0" baseline="0" noProof="0" dirty="0">
                <a:ln>
                  <a:noFill/>
                </a:ln>
                <a:effectLst/>
                <a:uLnTx/>
                <a:uFillTx/>
                <a:latin typeface="BIZ UDPゴシック" panose="020B0400000000000000" pitchFamily="50" charset="-128"/>
                <a:ea typeface="BIZ UDPゴシック" panose="020B0400000000000000" pitchFamily="50" charset="-128"/>
                <a:cs typeface="Times New Roman" panose="02020603050405020304" pitchFamily="18" charset="0"/>
              </a:rPr>
              <a:t>Ⅱ</a:t>
            </a:r>
            <a:r>
              <a:rPr kumimoji="0" lang="ja-JP" altLang="en-US" sz="1600" b="1" i="0" u="none" strike="noStrike" kern="100" cap="none" spc="0" normalizeH="0" baseline="0" noProof="0" dirty="0">
                <a:ln>
                  <a:noFill/>
                </a:ln>
                <a:effectLst/>
                <a:uLnTx/>
                <a:uFillTx/>
                <a:latin typeface="BIZ UDPゴシック" panose="020B0400000000000000" pitchFamily="50" charset="-128"/>
                <a:ea typeface="BIZ UDPゴシック" panose="020B0400000000000000" pitchFamily="50" charset="-128"/>
                <a:cs typeface="Times New Roman" panose="02020603050405020304" pitchFamily="18" charset="0"/>
              </a:rPr>
              <a:t>　</a:t>
            </a:r>
            <a:r>
              <a:rPr lang="ja-JP" altLang="en-US" sz="1600" b="1" kern="100" noProof="0" dirty="0">
                <a:latin typeface="BIZ UDPゴシック" panose="020B0400000000000000" pitchFamily="50" charset="-128"/>
                <a:ea typeface="BIZ UDPゴシック" panose="020B0400000000000000" pitchFamily="50" charset="-128"/>
                <a:cs typeface="Times New Roman" panose="02020603050405020304" pitchFamily="18" charset="0"/>
              </a:rPr>
              <a:t>万博を契機とした「未来社会」の実現に向けて</a:t>
            </a:r>
            <a:endParaRPr kumimoji="0" lang="en-US" altLang="ja-JP" sz="1600" b="1" i="0" u="none" strike="noStrike" kern="100" cap="none" spc="0" normalizeH="0" baseline="0" noProof="0" dirty="0">
              <a:ln>
                <a:noFill/>
              </a:ln>
              <a:effectLst/>
              <a:uLnTx/>
              <a:uFillTx/>
              <a:latin typeface="BIZ UDPゴシック" panose="020B0400000000000000" pitchFamily="50" charset="-128"/>
              <a:ea typeface="BIZ UDPゴシック" panose="020B0400000000000000" pitchFamily="50" charset="-128"/>
              <a:cs typeface="Times New Roman" panose="02020603050405020304" pitchFamily="18" charset="0"/>
            </a:endParaRPr>
          </a:p>
          <a:p>
            <a:pPr marL="152400" lvl="0" indent="-152400">
              <a:lnSpc>
                <a:spcPts val="1600"/>
              </a:lnSpc>
              <a:spcBef>
                <a:spcPts val="600"/>
              </a:spcBef>
              <a:defRPr/>
            </a:pPr>
            <a:r>
              <a:rPr kumimoji="0" lang="ja-JP" altLang="en-US" sz="1400" b="1" i="0" u="none" strike="noStrike" kern="100" cap="none" spc="0" normalizeH="0" baseline="0" noProof="0" dirty="0">
                <a:ln>
                  <a:noFill/>
                </a:ln>
                <a:effectLst/>
                <a:uLnTx/>
                <a:uFillTx/>
                <a:latin typeface="BIZ UDPゴシック" panose="020B0400000000000000" pitchFamily="50" charset="-128"/>
                <a:ea typeface="BIZ UDPゴシック" panose="020B0400000000000000" pitchFamily="50" charset="-128"/>
                <a:cs typeface="Times New Roman" panose="02020603050405020304" pitchFamily="18" charset="0"/>
              </a:rPr>
              <a:t>　　</a:t>
            </a:r>
            <a:r>
              <a:rPr lang="ja-JP" altLang="en-US" sz="1400" b="1" kern="100" dirty="0">
                <a:latin typeface="BIZ UDPゴシック" panose="020B0400000000000000" pitchFamily="50" charset="-128"/>
                <a:ea typeface="BIZ UDPゴシック" panose="020B0400000000000000" pitchFamily="50" charset="-128"/>
                <a:cs typeface="Times New Roman" panose="02020603050405020304" pitchFamily="18" charset="0"/>
              </a:rPr>
              <a:t>１　ライフサイエンス、次世代ヘルスケアの推進</a:t>
            </a:r>
            <a:endParaRPr lang="en-US" altLang="ja-JP" sz="1400" b="1" kern="100" dirty="0">
              <a:latin typeface="BIZ UDPゴシック" panose="020B0400000000000000" pitchFamily="50" charset="-128"/>
              <a:ea typeface="BIZ UDPゴシック" panose="020B0400000000000000" pitchFamily="50" charset="-128"/>
              <a:cs typeface="Times New Roman" panose="02020603050405020304" pitchFamily="18" charset="0"/>
            </a:endParaRPr>
          </a:p>
          <a:p>
            <a:pPr marL="152400" lvl="0" indent="-152400" algn="just">
              <a:lnSpc>
                <a:spcPts val="1600"/>
              </a:lnSpc>
              <a:defRPr/>
            </a:pPr>
            <a:r>
              <a:rPr kumimoji="0" lang="ja-JP" altLang="en-US" sz="1400" b="1" i="0" u="none" strike="noStrike" kern="100" cap="none" spc="0" normalizeH="0" baseline="0" noProof="0" dirty="0">
                <a:ln>
                  <a:noFill/>
                </a:ln>
                <a:effectLst/>
                <a:uLnTx/>
                <a:uFillTx/>
                <a:latin typeface="BIZ UDPゴシック" panose="020B0400000000000000" pitchFamily="50" charset="-128"/>
                <a:ea typeface="BIZ UDPゴシック" panose="020B0400000000000000" pitchFamily="50" charset="-128"/>
                <a:cs typeface="Times New Roman" panose="02020603050405020304" pitchFamily="18" charset="0"/>
              </a:rPr>
              <a:t>　　</a:t>
            </a:r>
            <a:r>
              <a:rPr kumimoji="0" lang="ja-JP" altLang="en-US" sz="1400" b="0" i="0" u="none" strike="noStrike" kern="100" cap="none" spc="0" normalizeH="0" baseline="0" noProof="0" dirty="0">
                <a:ln>
                  <a:noFill/>
                </a:ln>
                <a:effectLst/>
                <a:uLnTx/>
                <a:uFillTx/>
                <a:latin typeface="BIZ UDPゴシック" panose="020B0400000000000000" pitchFamily="50" charset="-128"/>
                <a:ea typeface="BIZ UDPゴシック" panose="020B0400000000000000" pitchFamily="50" charset="-128"/>
                <a:cs typeface="Times New Roman" panose="02020603050405020304" pitchFamily="18" charset="0"/>
              </a:rPr>
              <a:t>　</a:t>
            </a:r>
            <a:r>
              <a:rPr lang="ja-JP" altLang="en-US" sz="1400" kern="100" dirty="0">
                <a:latin typeface="BIZ UDPゴシック" panose="020B0400000000000000" pitchFamily="50" charset="-128"/>
                <a:ea typeface="BIZ UDPゴシック" panose="020B0400000000000000" pitchFamily="50" charset="-128"/>
                <a:cs typeface="Times New Roman" panose="02020603050405020304" pitchFamily="18" charset="0"/>
              </a:rPr>
              <a:t>　（</a:t>
            </a:r>
            <a:r>
              <a:rPr lang="ja-JP" altLang="en-US" sz="1400"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１）　ライフサイエンス</a:t>
            </a:r>
            <a:endParaRPr lang="en-US" altLang="ja-JP" sz="1400"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endParaRPr>
          </a:p>
          <a:p>
            <a:pPr marL="152400" lvl="0" indent="-152400" algn="just">
              <a:lnSpc>
                <a:spcPts val="1600"/>
              </a:lnSpc>
              <a:defRPr/>
            </a:pPr>
            <a:r>
              <a:rPr lang="ja-JP" altLang="en-US" sz="1400"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　　　　（２）　次世代ヘルスケア</a:t>
            </a:r>
            <a:endParaRPr lang="en-US" altLang="ja-JP" sz="1400"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endParaRPr>
          </a:p>
          <a:p>
            <a:pPr marL="152400" lvl="0" indent="-152400">
              <a:lnSpc>
                <a:spcPts val="1600"/>
              </a:lnSpc>
              <a:spcBef>
                <a:spcPts val="600"/>
              </a:spcBef>
              <a:defRPr/>
            </a:pPr>
            <a:r>
              <a:rPr lang="ja-JP" altLang="en-US" sz="1400" b="1" kern="100" dirty="0">
                <a:latin typeface="BIZ UDPゴシック" panose="020B0400000000000000" pitchFamily="50" charset="-128"/>
                <a:ea typeface="BIZ UDPゴシック" panose="020B0400000000000000" pitchFamily="50" charset="-128"/>
                <a:cs typeface="Times New Roman" panose="02020603050405020304" pitchFamily="18" charset="0"/>
              </a:rPr>
              <a:t>　　２　スマートモビリティの推進</a:t>
            </a:r>
          </a:p>
          <a:p>
            <a:pPr marL="152400" lvl="0" indent="-152400" algn="just">
              <a:lnSpc>
                <a:spcPts val="1600"/>
              </a:lnSpc>
              <a:defRPr/>
            </a:pPr>
            <a:r>
              <a:rPr lang="ja-JP" altLang="en-US" sz="1400" kern="100" dirty="0">
                <a:solidFill>
                  <a:srgbClr val="FF0000"/>
                </a:solidFill>
                <a:latin typeface="BIZ UDPゴシック" panose="020B0400000000000000" pitchFamily="50" charset="-128"/>
                <a:ea typeface="BIZ UDPゴシック" panose="020B0400000000000000" pitchFamily="50" charset="-128"/>
                <a:cs typeface="Times New Roman" panose="02020603050405020304" pitchFamily="18" charset="0"/>
              </a:rPr>
              <a:t>　　　　</a:t>
            </a:r>
            <a:r>
              <a:rPr lang="ja-JP" altLang="en-US" sz="1400"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（１）　空飛ぶクルマ</a:t>
            </a:r>
            <a:endParaRPr lang="en-US" altLang="ja-JP" sz="1400"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endParaRPr>
          </a:p>
          <a:p>
            <a:pPr marL="152400" lvl="0" indent="-152400" algn="just">
              <a:lnSpc>
                <a:spcPts val="1600"/>
              </a:lnSpc>
              <a:defRPr/>
            </a:pPr>
            <a:r>
              <a:rPr lang="ja-JP" altLang="en-US" sz="1400"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　</a:t>
            </a:r>
            <a:r>
              <a:rPr lang="ja-JP" altLang="en-US" sz="1400" kern="100" dirty="0">
                <a:latin typeface="BIZ UDPゴシック" panose="020B0400000000000000" pitchFamily="50" charset="-128"/>
                <a:ea typeface="BIZ UDPゴシック" panose="020B0400000000000000" pitchFamily="50" charset="-128"/>
                <a:cs typeface="Times New Roman" panose="02020603050405020304" pitchFamily="18" charset="0"/>
              </a:rPr>
              <a:t>　　　（２）　自動運転</a:t>
            </a:r>
            <a:endParaRPr lang="en-US" altLang="ja-JP" sz="1400" kern="100" dirty="0">
              <a:latin typeface="BIZ UDPゴシック" panose="020B0400000000000000" pitchFamily="50" charset="-128"/>
              <a:ea typeface="BIZ UDPゴシック" panose="020B0400000000000000" pitchFamily="50" charset="-128"/>
              <a:cs typeface="Times New Roman" panose="02020603050405020304" pitchFamily="18" charset="0"/>
            </a:endParaRPr>
          </a:p>
          <a:p>
            <a:pPr marL="152400" lvl="0" indent="-152400" algn="just">
              <a:lnSpc>
                <a:spcPts val="1600"/>
              </a:lnSpc>
              <a:defRPr/>
            </a:pPr>
            <a:r>
              <a:rPr lang="ja-JP" altLang="en-US" sz="1400" kern="100" dirty="0">
                <a:latin typeface="BIZ UDPゴシック" panose="020B0400000000000000" pitchFamily="50" charset="-128"/>
                <a:ea typeface="BIZ UDPゴシック" panose="020B0400000000000000" pitchFamily="50" charset="-128"/>
                <a:cs typeface="Times New Roman" panose="02020603050405020304" pitchFamily="18" charset="0"/>
              </a:rPr>
              <a:t>　　　　（３）　</a:t>
            </a:r>
            <a:r>
              <a:rPr lang="en-US" altLang="ja-JP" sz="1400" kern="100" dirty="0" err="1">
                <a:latin typeface="BIZ UDPゴシック" panose="020B0400000000000000" pitchFamily="50" charset="-128"/>
                <a:ea typeface="BIZ UDPゴシック" panose="020B0400000000000000" pitchFamily="50" charset="-128"/>
                <a:cs typeface="Times New Roman" panose="02020603050405020304" pitchFamily="18" charset="0"/>
              </a:rPr>
              <a:t>MaaS</a:t>
            </a:r>
            <a:endParaRPr lang="en-US" altLang="ja-JP" sz="1400" kern="100" dirty="0">
              <a:latin typeface="BIZ UDPゴシック" panose="020B0400000000000000" pitchFamily="50" charset="-128"/>
              <a:ea typeface="BIZ UDPゴシック" panose="020B0400000000000000" pitchFamily="50" charset="-128"/>
              <a:cs typeface="Times New Roman" panose="02020603050405020304" pitchFamily="18" charset="0"/>
            </a:endParaRPr>
          </a:p>
          <a:p>
            <a:pPr marL="152400" lvl="0" indent="-152400" algn="just">
              <a:lnSpc>
                <a:spcPts val="1600"/>
              </a:lnSpc>
              <a:defRPr/>
            </a:pPr>
            <a:r>
              <a:rPr lang="ja-JP" altLang="en-US" sz="1400" kern="100" dirty="0">
                <a:latin typeface="BIZ UDPゴシック" panose="020B0400000000000000" pitchFamily="50" charset="-128"/>
                <a:ea typeface="BIZ UDPゴシック" panose="020B0400000000000000" pitchFamily="50" charset="-128"/>
                <a:cs typeface="Times New Roman" panose="02020603050405020304" pitchFamily="18" charset="0"/>
              </a:rPr>
              <a:t>　　　　（４）　ゼロエミッションモビリティ</a:t>
            </a:r>
            <a:endParaRPr lang="en-US" altLang="ja-JP" sz="1400" kern="100" dirty="0">
              <a:latin typeface="BIZ UDPゴシック" panose="020B0400000000000000" pitchFamily="50" charset="-128"/>
              <a:ea typeface="BIZ UDPゴシック" panose="020B0400000000000000" pitchFamily="50" charset="-128"/>
              <a:cs typeface="Times New Roman" panose="02020603050405020304" pitchFamily="18" charset="0"/>
            </a:endParaRPr>
          </a:p>
          <a:p>
            <a:pPr marL="152400" lvl="0" indent="-152400">
              <a:lnSpc>
                <a:spcPts val="1600"/>
              </a:lnSpc>
              <a:spcBef>
                <a:spcPts val="600"/>
              </a:spcBef>
              <a:defRPr/>
            </a:pPr>
            <a:r>
              <a:rPr lang="ja-JP" altLang="en-US" sz="1400" b="1" kern="100" dirty="0">
                <a:latin typeface="BIZ UDPゴシック" panose="020B0400000000000000" pitchFamily="50" charset="-128"/>
                <a:ea typeface="BIZ UDPゴシック" panose="020B0400000000000000" pitchFamily="50" charset="-128"/>
                <a:cs typeface="Times New Roman" panose="02020603050405020304" pitchFamily="18" charset="0"/>
              </a:rPr>
              <a:t>　　３　カーボンニュートラルや「大阪ブルー・オーシャン・ビジョン」の実現</a:t>
            </a:r>
          </a:p>
          <a:p>
            <a:pPr marL="152400" lvl="0" indent="-152400" algn="just">
              <a:lnSpc>
                <a:spcPts val="1600"/>
              </a:lnSpc>
              <a:defRPr/>
            </a:pPr>
            <a:r>
              <a:rPr lang="ja-JP" altLang="en-US" sz="1400" kern="100" dirty="0">
                <a:latin typeface="BIZ UDPゴシック" panose="020B0400000000000000" pitchFamily="50" charset="-128"/>
                <a:ea typeface="BIZ UDPゴシック" panose="020B0400000000000000" pitchFamily="50" charset="-128"/>
                <a:cs typeface="Times New Roman" panose="02020603050405020304" pitchFamily="18" charset="0"/>
              </a:rPr>
              <a:t>　　　　（１）　最先端技術の開発・実用化</a:t>
            </a:r>
            <a:endParaRPr lang="en-US" altLang="ja-JP" sz="1400" kern="100" dirty="0">
              <a:latin typeface="BIZ UDPゴシック" panose="020B0400000000000000" pitchFamily="50" charset="-128"/>
              <a:ea typeface="BIZ UDPゴシック" panose="020B0400000000000000" pitchFamily="50" charset="-128"/>
              <a:cs typeface="Times New Roman" panose="02020603050405020304" pitchFamily="18" charset="0"/>
            </a:endParaRPr>
          </a:p>
          <a:p>
            <a:pPr marL="152400" lvl="0" indent="-152400" algn="just">
              <a:lnSpc>
                <a:spcPts val="1600"/>
              </a:lnSpc>
              <a:defRPr/>
            </a:pPr>
            <a:r>
              <a:rPr lang="ja-JP" altLang="en-US" sz="1400" kern="100" dirty="0">
                <a:latin typeface="BIZ UDPゴシック" panose="020B0400000000000000" pitchFamily="50" charset="-128"/>
                <a:ea typeface="BIZ UDPゴシック" panose="020B0400000000000000" pitchFamily="50" charset="-128"/>
                <a:cs typeface="Times New Roman" panose="02020603050405020304" pitchFamily="18" charset="0"/>
              </a:rPr>
              <a:t>　　　　（２）　事業者や府民の行動変容</a:t>
            </a:r>
          </a:p>
          <a:p>
            <a:pPr marL="152400" lvl="0" indent="-152400" algn="just">
              <a:lnSpc>
                <a:spcPts val="1600"/>
              </a:lnSpc>
              <a:defRPr/>
            </a:pPr>
            <a:r>
              <a:rPr lang="ja-JP" altLang="en-US" sz="1400" kern="100" dirty="0">
                <a:latin typeface="BIZ UDPゴシック" panose="020B0400000000000000" pitchFamily="50" charset="-128"/>
                <a:ea typeface="BIZ UDPゴシック" panose="020B0400000000000000" pitchFamily="50" charset="-128"/>
                <a:cs typeface="Times New Roman" panose="02020603050405020304" pitchFamily="18" charset="0"/>
              </a:rPr>
              <a:t>　　　　（３）　大阪ブルー･オーシャン･ビジョン</a:t>
            </a:r>
            <a:endParaRPr lang="en-US" altLang="ja-JP" sz="1400" kern="100" dirty="0">
              <a:latin typeface="BIZ UDPゴシック" panose="020B0400000000000000" pitchFamily="50" charset="-128"/>
              <a:ea typeface="BIZ UDPゴシック" panose="020B0400000000000000" pitchFamily="50" charset="-128"/>
              <a:cs typeface="Times New Roman" panose="02020603050405020304" pitchFamily="18" charset="0"/>
            </a:endParaRPr>
          </a:p>
          <a:p>
            <a:pPr marL="152400" lvl="0" indent="-152400" algn="just">
              <a:lnSpc>
                <a:spcPts val="1600"/>
              </a:lnSpc>
              <a:spcBef>
                <a:spcPts val="600"/>
              </a:spcBef>
              <a:defRPr/>
            </a:pPr>
            <a:r>
              <a:rPr lang="ja-JP" altLang="en-US" sz="1400" b="1" kern="100" dirty="0">
                <a:latin typeface="BIZ UDPゴシック" panose="020B0400000000000000" pitchFamily="50" charset="-128"/>
                <a:ea typeface="BIZ UDPゴシック" panose="020B0400000000000000" pitchFamily="50" charset="-128"/>
                <a:cs typeface="Times New Roman" panose="02020603050405020304" pitchFamily="18" charset="0"/>
              </a:rPr>
              <a:t>　　４　先端技術を駆使した「スマートシティ」の実現やスタートアップの創出</a:t>
            </a:r>
          </a:p>
          <a:p>
            <a:pPr marL="152400" lvl="0" indent="-152400" algn="just">
              <a:lnSpc>
                <a:spcPts val="1600"/>
              </a:lnSpc>
              <a:defRPr/>
            </a:pPr>
            <a:r>
              <a:rPr lang="ja-JP" altLang="en-US" sz="1400" kern="100" dirty="0">
                <a:latin typeface="BIZ UDPゴシック" panose="020B0400000000000000" pitchFamily="50" charset="-128"/>
                <a:ea typeface="BIZ UDPゴシック" panose="020B0400000000000000" pitchFamily="50" charset="-128"/>
                <a:cs typeface="Times New Roman" panose="02020603050405020304" pitchFamily="18" charset="0"/>
              </a:rPr>
              <a:t>　　　　（１）　スマートシティ</a:t>
            </a:r>
            <a:endParaRPr lang="en-US" altLang="ja-JP" sz="1400" kern="100" dirty="0">
              <a:latin typeface="BIZ UDPゴシック" panose="020B0400000000000000" pitchFamily="50" charset="-128"/>
              <a:ea typeface="BIZ UDPゴシック" panose="020B0400000000000000" pitchFamily="50" charset="-128"/>
              <a:cs typeface="Times New Roman" panose="02020603050405020304" pitchFamily="18" charset="0"/>
            </a:endParaRPr>
          </a:p>
          <a:p>
            <a:pPr marL="152400" lvl="0" indent="-152400" algn="just">
              <a:lnSpc>
                <a:spcPts val="1600"/>
              </a:lnSpc>
              <a:defRPr/>
            </a:pPr>
            <a:r>
              <a:rPr lang="ja-JP" altLang="en-US" sz="1400" kern="100" dirty="0">
                <a:latin typeface="BIZ UDPゴシック" panose="020B0400000000000000" pitchFamily="50" charset="-128"/>
                <a:ea typeface="BIZ UDPゴシック" panose="020B0400000000000000" pitchFamily="50" charset="-128"/>
                <a:cs typeface="Times New Roman" panose="02020603050405020304" pitchFamily="18" charset="0"/>
              </a:rPr>
              <a:t>　　　　（２）　スタートアップ</a:t>
            </a:r>
            <a:endParaRPr lang="en-US" altLang="ja-JP" sz="1400" kern="100" dirty="0">
              <a:latin typeface="BIZ UDPゴシック" panose="020B0400000000000000" pitchFamily="50" charset="-128"/>
              <a:ea typeface="BIZ UDPゴシック" panose="020B0400000000000000" pitchFamily="50" charset="-128"/>
              <a:cs typeface="Times New Roman" panose="02020603050405020304" pitchFamily="18" charset="0"/>
            </a:endParaRPr>
          </a:p>
          <a:p>
            <a:pPr marL="152400" lvl="0" indent="-152400">
              <a:lnSpc>
                <a:spcPts val="1600"/>
              </a:lnSpc>
              <a:spcBef>
                <a:spcPts val="600"/>
              </a:spcBef>
              <a:defRPr/>
            </a:pPr>
            <a:r>
              <a:rPr lang="ja-JP" altLang="en-US" sz="1400" b="1" kern="100" dirty="0">
                <a:latin typeface="BIZ UDPゴシック" panose="020B0400000000000000" pitchFamily="50" charset="-128"/>
                <a:ea typeface="BIZ UDPゴシック" panose="020B0400000000000000" pitchFamily="50" charset="-128"/>
                <a:cs typeface="Times New Roman" panose="02020603050405020304" pitchFamily="18" charset="0"/>
              </a:rPr>
              <a:t>　　５　多様な魅力の創出・発信やさらなる交流の促進</a:t>
            </a:r>
          </a:p>
          <a:p>
            <a:pPr marL="152400" lvl="0" indent="-152400" algn="just">
              <a:lnSpc>
                <a:spcPts val="1600"/>
              </a:lnSpc>
              <a:defRPr/>
            </a:pPr>
            <a:r>
              <a:rPr lang="ja-JP" altLang="en-US" sz="1400" kern="100" dirty="0">
                <a:latin typeface="BIZ UDPゴシック" panose="020B0400000000000000" pitchFamily="50" charset="-128"/>
                <a:ea typeface="BIZ UDPゴシック" panose="020B0400000000000000" pitchFamily="50" charset="-128"/>
                <a:cs typeface="Times New Roman" panose="02020603050405020304" pitchFamily="18" charset="0"/>
              </a:rPr>
              <a:t>　　　　（１）　多様な都市魅力の創出･発信</a:t>
            </a:r>
            <a:endParaRPr lang="en-US" altLang="ja-JP" sz="1400" kern="100" dirty="0">
              <a:latin typeface="BIZ UDPゴシック" panose="020B0400000000000000" pitchFamily="50" charset="-128"/>
              <a:ea typeface="BIZ UDPゴシック" panose="020B0400000000000000" pitchFamily="50" charset="-128"/>
              <a:cs typeface="Times New Roman" panose="02020603050405020304" pitchFamily="18" charset="0"/>
            </a:endParaRPr>
          </a:p>
          <a:p>
            <a:pPr marL="152400" indent="-152400" algn="just">
              <a:lnSpc>
                <a:spcPts val="1600"/>
              </a:lnSpc>
              <a:defRPr/>
            </a:pPr>
            <a:r>
              <a:rPr lang="ja-JP" altLang="en-US" sz="1400" kern="100" dirty="0">
                <a:latin typeface="BIZ UDPゴシック" panose="020B0400000000000000" pitchFamily="50" charset="-128"/>
                <a:ea typeface="BIZ UDPゴシック" panose="020B0400000000000000" pitchFamily="50" charset="-128"/>
                <a:cs typeface="Times New Roman" panose="02020603050405020304" pitchFamily="18" charset="0"/>
              </a:rPr>
              <a:t>　　　　</a:t>
            </a:r>
            <a:r>
              <a:rPr lang="en-US" altLang="ja-JP" sz="1400" dirty="0">
                <a:latin typeface="BIZ UDPゴシック" panose="020B0400000000000000" pitchFamily="50" charset="-128"/>
                <a:ea typeface="BIZ UDPゴシック" panose="020B0400000000000000" pitchFamily="50" charset="-128"/>
              </a:rPr>
              <a:t>(2)</a:t>
            </a:r>
            <a:r>
              <a:rPr lang="ja-JP" altLang="en-US" sz="1400" kern="100" dirty="0">
                <a:latin typeface="BIZ UDPゴシック" panose="020B0400000000000000" pitchFamily="50" charset="-128"/>
                <a:ea typeface="BIZ UDPゴシック" panose="020B0400000000000000" pitchFamily="50" charset="-128"/>
                <a:cs typeface="Times New Roman" panose="02020603050405020304" pitchFamily="18" charset="0"/>
              </a:rPr>
              <a:t>　</a:t>
            </a:r>
            <a:r>
              <a:rPr lang="ja-JP" altLang="en-US" sz="1400" dirty="0">
                <a:latin typeface="BIZ UDPゴシック" panose="020B0400000000000000" pitchFamily="50" charset="-128"/>
                <a:ea typeface="BIZ UDPゴシック" panose="020B0400000000000000" pitchFamily="50" charset="-128"/>
              </a:rPr>
              <a:t>多様な文化・価値観の融合</a:t>
            </a:r>
            <a:endParaRPr kumimoji="1" lang="en-US" altLang="ja-JP" sz="1400" b="1" dirty="0">
              <a:latin typeface="BIZ UDPゴシック" panose="020B0400000000000000" pitchFamily="50" charset="-128"/>
              <a:ea typeface="BIZ UDPゴシック" panose="020B0400000000000000" pitchFamily="50" charset="-128"/>
            </a:endParaRPr>
          </a:p>
          <a:p>
            <a:pPr marL="152400" lvl="0" indent="-152400">
              <a:lnSpc>
                <a:spcPts val="1600"/>
              </a:lnSpc>
              <a:spcBef>
                <a:spcPts val="600"/>
              </a:spcBef>
              <a:defRPr/>
            </a:pPr>
            <a:r>
              <a:rPr lang="ja-JP" altLang="en-US" sz="1400" b="1" kern="100" dirty="0">
                <a:latin typeface="BIZ UDPゴシック" panose="020B0400000000000000" pitchFamily="50" charset="-128"/>
                <a:ea typeface="BIZ UDPゴシック" panose="020B0400000000000000" pitchFamily="50" charset="-128"/>
                <a:cs typeface="Times New Roman" panose="02020603050405020304" pitchFamily="18" charset="0"/>
              </a:rPr>
              <a:t>　　６　来訪者の受入環境の整備</a:t>
            </a:r>
            <a:endParaRPr lang="ja-JP" altLang="en-US" sz="1400" kern="100" dirty="0">
              <a:latin typeface="BIZ UDPゴシック" panose="020B0400000000000000" pitchFamily="50" charset="-128"/>
              <a:ea typeface="BIZ UDPゴシック" panose="020B0400000000000000" pitchFamily="50" charset="-128"/>
              <a:cs typeface="Times New Roman" panose="02020603050405020304" pitchFamily="18" charset="0"/>
            </a:endParaRPr>
          </a:p>
          <a:p>
            <a:pPr marL="152400" lvl="0" indent="-152400" algn="just">
              <a:lnSpc>
                <a:spcPts val="1600"/>
              </a:lnSpc>
              <a:defRPr/>
            </a:pPr>
            <a:r>
              <a:rPr lang="ja-JP" altLang="en-US" sz="1400" kern="100" dirty="0">
                <a:latin typeface="BIZ UDPゴシック" panose="020B0400000000000000" pitchFamily="50" charset="-128"/>
                <a:ea typeface="BIZ UDPゴシック" panose="020B0400000000000000" pitchFamily="50" charset="-128"/>
                <a:cs typeface="Times New Roman" panose="02020603050405020304" pitchFamily="18" charset="0"/>
              </a:rPr>
              <a:t>　　　　（１）　ユニバーサルデザイン（</a:t>
            </a:r>
            <a:r>
              <a:rPr lang="en-US" altLang="ja-JP" sz="1400" kern="100" dirty="0">
                <a:latin typeface="BIZ UDPゴシック" panose="020B0400000000000000" pitchFamily="50" charset="-128"/>
                <a:ea typeface="BIZ UDPゴシック" panose="020B0400000000000000" pitchFamily="50" charset="-128"/>
                <a:cs typeface="Times New Roman" panose="02020603050405020304" pitchFamily="18" charset="0"/>
              </a:rPr>
              <a:t>UD</a:t>
            </a:r>
            <a:r>
              <a:rPr lang="ja-JP" altLang="en-US" sz="1400" kern="100" dirty="0">
                <a:latin typeface="BIZ UDPゴシック" panose="020B0400000000000000" pitchFamily="50" charset="-128"/>
                <a:ea typeface="BIZ UDPゴシック" panose="020B0400000000000000" pitchFamily="50" charset="-128"/>
                <a:cs typeface="Times New Roman" panose="02020603050405020304" pitchFamily="18" charset="0"/>
              </a:rPr>
              <a:t>）タクシーの普及促進</a:t>
            </a:r>
            <a:endParaRPr lang="en-US" altLang="ja-JP" sz="1400" kern="100" dirty="0">
              <a:latin typeface="BIZ UDPゴシック" panose="020B0400000000000000" pitchFamily="50" charset="-128"/>
              <a:ea typeface="BIZ UDPゴシック" panose="020B0400000000000000" pitchFamily="50" charset="-128"/>
              <a:cs typeface="Times New Roman" panose="02020603050405020304" pitchFamily="18" charset="0"/>
            </a:endParaRPr>
          </a:p>
          <a:p>
            <a:pPr marL="152400" indent="-152400" algn="just">
              <a:lnSpc>
                <a:spcPts val="1600"/>
              </a:lnSpc>
              <a:defRPr/>
            </a:pPr>
            <a:r>
              <a:rPr lang="ja-JP" altLang="en-US" sz="1400" kern="100" dirty="0">
                <a:latin typeface="BIZ UDPゴシック" panose="020B0400000000000000" pitchFamily="50" charset="-128"/>
                <a:ea typeface="BIZ UDPゴシック" panose="020B0400000000000000" pitchFamily="50" charset="-128"/>
                <a:cs typeface="Times New Roman" panose="02020603050405020304" pitchFamily="18" charset="0"/>
              </a:rPr>
              <a:t>　　　　（２）　空港運用の強化</a:t>
            </a:r>
            <a:endParaRPr lang="en-US" altLang="ja-JP" sz="1400" kern="100" dirty="0">
              <a:latin typeface="BIZ UDPゴシック" panose="020B0400000000000000" pitchFamily="50" charset="-128"/>
              <a:ea typeface="BIZ UDPゴシック" panose="020B0400000000000000" pitchFamily="50" charset="-128"/>
              <a:cs typeface="Times New Roman" panose="02020603050405020304" pitchFamily="18" charset="0"/>
            </a:endParaRPr>
          </a:p>
          <a:p>
            <a:pPr marL="152400" indent="-152400" algn="just">
              <a:lnSpc>
                <a:spcPts val="1600"/>
              </a:lnSpc>
              <a:defRPr/>
            </a:pPr>
            <a:r>
              <a:rPr lang="ja-JP" altLang="en-US" sz="1400"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　　　　</a:t>
            </a:r>
            <a:r>
              <a:rPr kumimoji="1" lang="ja-JP" altLang="en-US" sz="1400" dirty="0">
                <a:latin typeface="BIZ UDPゴシック" panose="020B0400000000000000" pitchFamily="50" charset="-128"/>
                <a:ea typeface="BIZ UDPゴシック" panose="020B0400000000000000" pitchFamily="50" charset="-128"/>
              </a:rPr>
              <a:t>（３）　食の多様性に配慮した環境整備</a:t>
            </a:r>
            <a:endParaRPr kumimoji="1" lang="en-US" altLang="ja-JP" sz="1400" dirty="0">
              <a:latin typeface="BIZ UDPゴシック" panose="020B0400000000000000" pitchFamily="50" charset="-128"/>
              <a:ea typeface="BIZ UDPゴシック" panose="020B0400000000000000" pitchFamily="50" charset="-128"/>
            </a:endParaRPr>
          </a:p>
        </p:txBody>
      </p:sp>
      <p:sp>
        <p:nvSpPr>
          <p:cNvPr id="6" name="テキスト ボックス 5">
            <a:extLst>
              <a:ext uri="{FF2B5EF4-FFF2-40B4-BE49-F238E27FC236}">
                <a16:creationId xmlns:a16="http://schemas.microsoft.com/office/drawing/2014/main" id="{A16E0FB0-D25E-419A-84B4-8EDEFC81B60B}"/>
              </a:ext>
            </a:extLst>
          </p:cNvPr>
          <p:cNvSpPr txBox="1"/>
          <p:nvPr/>
        </p:nvSpPr>
        <p:spPr>
          <a:xfrm>
            <a:off x="7209024" y="549100"/>
            <a:ext cx="1513541" cy="6017032"/>
          </a:xfrm>
          <a:prstGeom prst="rect">
            <a:avLst/>
          </a:prstGeom>
          <a:noFill/>
        </p:spPr>
        <p:txBody>
          <a:bodyPr wrap="square">
            <a:spAutoFit/>
          </a:bodyPr>
          <a:lstStyle/>
          <a:p>
            <a:pPr marL="152400" marR="0" lvl="0" indent="-152400" algn="just" defTabSz="457200" rtl="0" eaLnBrk="1" fontAlgn="auto" latinLnBrk="0" hangingPunct="1">
              <a:lnSpc>
                <a:spcPts val="1600"/>
              </a:lnSpc>
              <a:spcBef>
                <a:spcPts val="0"/>
              </a:spcBef>
              <a:spcAft>
                <a:spcPts val="0"/>
              </a:spcAft>
              <a:buClrTx/>
              <a:buSzTx/>
              <a:buFontTx/>
              <a:buNone/>
              <a:tabLst/>
              <a:defRPr/>
            </a:pPr>
            <a:endParaRPr kumimoji="0" lang="en-US" altLang="ja-JP" sz="1400" b="1" i="0" u="none" strike="noStrike" kern="100" cap="none" spc="0" normalizeH="0" baseline="0" noProof="0" dirty="0">
              <a:ln>
                <a:noFill/>
              </a:ln>
              <a:effectLst/>
              <a:uLnTx/>
              <a:uFillTx/>
              <a:latin typeface="BIZ UDPゴシック" panose="020B0400000000000000" pitchFamily="50" charset="-128"/>
              <a:ea typeface="BIZ UDPゴシック" panose="020B0400000000000000" pitchFamily="50" charset="-128"/>
              <a:cs typeface="Times New Roman" panose="02020603050405020304" pitchFamily="18" charset="0"/>
            </a:endParaRPr>
          </a:p>
          <a:p>
            <a:pPr marL="152400" marR="0" lvl="0" indent="-152400" algn="just" defTabSz="457200" rtl="0" eaLnBrk="1" fontAlgn="auto" latinLnBrk="0" hangingPunct="1">
              <a:lnSpc>
                <a:spcPts val="1600"/>
              </a:lnSpc>
              <a:spcBef>
                <a:spcPts val="1200"/>
              </a:spcBef>
              <a:spcAft>
                <a:spcPts val="0"/>
              </a:spcAft>
              <a:buClrTx/>
              <a:buSzTx/>
              <a:buFontTx/>
              <a:buNone/>
              <a:tabLst/>
              <a:defRPr/>
            </a:pPr>
            <a:r>
              <a:rPr kumimoji="0" lang="ja-JP" altLang="en-US" sz="1400" b="1" i="0" u="none" strike="noStrike" kern="100" cap="none" spc="0" normalizeH="0" baseline="0" noProof="0" dirty="0">
                <a:ln>
                  <a:noFill/>
                </a:ln>
                <a:effectLst/>
                <a:uLnTx/>
                <a:uFillTx/>
                <a:latin typeface="BIZ UDPゴシック" panose="020B0400000000000000" pitchFamily="50" charset="-128"/>
                <a:ea typeface="BIZ UDPゴシック" panose="020B0400000000000000" pitchFamily="50" charset="-128"/>
                <a:cs typeface="Times New Roman" panose="02020603050405020304" pitchFamily="18" charset="0"/>
              </a:rPr>
              <a:t>・・・</a:t>
            </a:r>
            <a:r>
              <a:rPr kumimoji="0" lang="en-US" altLang="ja-JP" sz="1400" b="1" i="0" u="none" strike="noStrike" kern="100" cap="none" spc="0" normalizeH="0" baseline="0" noProof="0" dirty="0">
                <a:ln>
                  <a:noFill/>
                </a:ln>
                <a:effectLst/>
                <a:uLnTx/>
                <a:uFillTx/>
                <a:latin typeface="BIZ UDPゴシック" panose="020B0400000000000000" pitchFamily="50" charset="-128"/>
                <a:ea typeface="BIZ UDPゴシック" panose="020B0400000000000000" pitchFamily="50" charset="-128"/>
                <a:cs typeface="Times New Roman" panose="02020603050405020304" pitchFamily="18" charset="0"/>
              </a:rPr>
              <a:t> </a:t>
            </a:r>
            <a:r>
              <a:rPr kumimoji="0" lang="ja-JP" altLang="en-US" sz="1400" b="1" i="0" u="none" strike="noStrike" kern="100" cap="none" spc="0" normalizeH="0" baseline="0" noProof="0" dirty="0">
                <a:ln>
                  <a:noFill/>
                </a:ln>
                <a:effectLst/>
                <a:uLnTx/>
                <a:uFillTx/>
                <a:latin typeface="BIZ UDPゴシック" panose="020B0400000000000000" pitchFamily="50" charset="-128"/>
                <a:ea typeface="BIZ UDPゴシック" panose="020B0400000000000000" pitchFamily="50" charset="-128"/>
                <a:cs typeface="Times New Roman" panose="02020603050405020304" pitchFamily="18" charset="0"/>
              </a:rPr>
              <a:t>５</a:t>
            </a:r>
            <a:endParaRPr kumimoji="0" lang="en-US" altLang="ja-JP" sz="1400" b="1" i="0" u="none" strike="noStrike" kern="100" cap="none" spc="0" normalizeH="0" baseline="0" noProof="0" dirty="0">
              <a:ln>
                <a:noFill/>
              </a:ln>
              <a:effectLst/>
              <a:uLnTx/>
              <a:uFillTx/>
              <a:latin typeface="BIZ UDPゴシック" panose="020B0400000000000000" pitchFamily="50" charset="-128"/>
              <a:ea typeface="BIZ UDPゴシック" panose="020B0400000000000000" pitchFamily="50" charset="-128"/>
              <a:cs typeface="Times New Roman" panose="02020603050405020304" pitchFamily="18" charset="0"/>
            </a:endParaRPr>
          </a:p>
          <a:p>
            <a:pPr marL="152400" marR="0" lvl="0" indent="-152400" algn="just" defTabSz="457200" rtl="0" eaLnBrk="1" fontAlgn="auto" latinLnBrk="0" hangingPunct="1">
              <a:lnSpc>
                <a:spcPts val="1600"/>
              </a:lnSpc>
              <a:spcBef>
                <a:spcPts val="1200"/>
              </a:spcBef>
              <a:spcAft>
                <a:spcPts val="0"/>
              </a:spcAft>
              <a:buClrTx/>
              <a:buSzTx/>
              <a:buFontTx/>
              <a:buNone/>
              <a:tabLst/>
              <a:defRPr/>
            </a:pPr>
            <a:r>
              <a:rPr kumimoji="0" lang="ja-JP" altLang="en-US" sz="1400" b="1" i="0" u="none" strike="noStrike" kern="100" cap="none" spc="0" normalizeH="0" baseline="0" noProof="0" dirty="0">
                <a:ln>
                  <a:noFill/>
                </a:ln>
                <a:effectLst/>
                <a:uLnTx/>
                <a:uFillTx/>
                <a:latin typeface="BIZ UDPゴシック" panose="020B0400000000000000" pitchFamily="50" charset="-128"/>
                <a:ea typeface="BIZ UDPゴシック" panose="020B0400000000000000" pitchFamily="50" charset="-128"/>
                <a:cs typeface="Times New Roman" panose="02020603050405020304" pitchFamily="18" charset="0"/>
              </a:rPr>
              <a:t>・・・ </a:t>
            </a:r>
            <a:r>
              <a:rPr lang="ja-JP" altLang="en-US" sz="1400" b="1" kern="100" dirty="0">
                <a:latin typeface="BIZ UDPゴシック" panose="020B0400000000000000" pitchFamily="50" charset="-128"/>
                <a:ea typeface="BIZ UDPゴシック" panose="020B0400000000000000" pitchFamily="50" charset="-128"/>
                <a:cs typeface="Times New Roman" panose="02020603050405020304" pitchFamily="18" charset="0"/>
              </a:rPr>
              <a:t>９</a:t>
            </a:r>
            <a:endParaRPr kumimoji="0" lang="en-US" altLang="ja-JP" sz="1400" b="1" i="0" u="none" strike="noStrike" kern="100" cap="none" spc="0" normalizeH="0" baseline="0" noProof="0" dirty="0">
              <a:ln>
                <a:noFill/>
              </a:ln>
              <a:effectLst/>
              <a:uLnTx/>
              <a:uFillTx/>
              <a:latin typeface="BIZ UDPゴシック" panose="020B0400000000000000" pitchFamily="50" charset="-128"/>
              <a:ea typeface="BIZ UDPゴシック" panose="020B0400000000000000" pitchFamily="50" charset="-128"/>
              <a:cs typeface="Times New Roman" panose="02020603050405020304" pitchFamily="18" charset="0"/>
            </a:endParaRPr>
          </a:p>
          <a:p>
            <a:pPr marL="152400" marR="0" lvl="0" indent="-152400" algn="just" defTabSz="457200" rtl="0" eaLnBrk="1" fontAlgn="auto" latinLnBrk="0" hangingPunct="1">
              <a:lnSpc>
                <a:spcPts val="1600"/>
              </a:lnSpc>
              <a:spcBef>
                <a:spcPts val="600"/>
              </a:spcBef>
              <a:spcAft>
                <a:spcPts val="0"/>
              </a:spcAft>
              <a:buClrTx/>
              <a:buSzTx/>
              <a:buFontTx/>
              <a:buNone/>
              <a:tabLst/>
              <a:defRPr/>
            </a:pPr>
            <a:r>
              <a:rPr kumimoji="0" lang="ja-JP" altLang="en-US" sz="1400" b="1" i="0" u="none" strike="noStrike" kern="100" cap="none" spc="0" normalizeH="0" baseline="0" noProof="0" dirty="0">
                <a:ln>
                  <a:noFill/>
                </a:ln>
                <a:effectLst/>
                <a:uLnTx/>
                <a:uFillTx/>
                <a:latin typeface="BIZ UDPゴシック" panose="020B0400000000000000" pitchFamily="50" charset="-128"/>
                <a:ea typeface="BIZ UDPゴシック" panose="020B0400000000000000" pitchFamily="50" charset="-128"/>
                <a:cs typeface="Times New Roman" panose="02020603050405020304" pitchFamily="18" charset="0"/>
              </a:rPr>
              <a:t>・・・ </a:t>
            </a:r>
            <a:r>
              <a:rPr lang="ja-JP" altLang="en-US" sz="1400" b="1" kern="100" noProof="0" dirty="0">
                <a:latin typeface="BIZ UDPゴシック" panose="020B0400000000000000" pitchFamily="50" charset="-128"/>
                <a:ea typeface="BIZ UDPゴシック" panose="020B0400000000000000" pitchFamily="50" charset="-128"/>
                <a:cs typeface="Times New Roman" panose="02020603050405020304" pitchFamily="18" charset="0"/>
              </a:rPr>
              <a:t>９</a:t>
            </a:r>
            <a:endParaRPr kumimoji="0" lang="en-US" altLang="ja-JP" sz="1400" b="1" i="0" u="none" strike="noStrike" kern="100" cap="none" spc="0" normalizeH="0" baseline="0" noProof="0" dirty="0">
              <a:ln>
                <a:noFill/>
              </a:ln>
              <a:effectLst/>
              <a:uLnTx/>
              <a:uFillTx/>
              <a:latin typeface="BIZ UDPゴシック" panose="020B0400000000000000" pitchFamily="50" charset="-128"/>
              <a:ea typeface="BIZ UDPゴシック" panose="020B0400000000000000" pitchFamily="50" charset="-128"/>
              <a:cs typeface="Times New Roman" panose="02020603050405020304" pitchFamily="18" charset="0"/>
            </a:endParaRPr>
          </a:p>
          <a:p>
            <a:pPr marL="152400" marR="0" lvl="0" indent="-152400" algn="just" defTabSz="457200" rtl="0" eaLnBrk="1" fontAlgn="auto" latinLnBrk="0" hangingPunct="1">
              <a:lnSpc>
                <a:spcPts val="1600"/>
              </a:lnSpc>
              <a:spcBef>
                <a:spcPts val="0"/>
              </a:spcBef>
              <a:spcAft>
                <a:spcPts val="0"/>
              </a:spcAft>
              <a:buClrTx/>
              <a:buSzTx/>
              <a:buFontTx/>
              <a:buNone/>
              <a:tabLst/>
              <a:defRPr/>
            </a:pPr>
            <a:endParaRPr kumimoji="0" lang="en-US" altLang="ja-JP" sz="1400" b="1" i="0" u="none" strike="noStrike" kern="100" cap="none" spc="0" normalizeH="0" baseline="0" noProof="0" dirty="0">
              <a:ln>
                <a:noFill/>
              </a:ln>
              <a:effectLst/>
              <a:uLnTx/>
              <a:uFillTx/>
              <a:latin typeface="BIZ UDPゴシック" panose="020B0400000000000000" pitchFamily="50" charset="-128"/>
              <a:ea typeface="BIZ UDPゴシック" panose="020B0400000000000000" pitchFamily="50" charset="-128"/>
              <a:cs typeface="Times New Roman" panose="02020603050405020304" pitchFamily="18" charset="0"/>
            </a:endParaRPr>
          </a:p>
          <a:p>
            <a:pPr marL="152400" marR="0" lvl="0" indent="-152400" algn="just" defTabSz="457200" rtl="0" eaLnBrk="1" fontAlgn="auto" latinLnBrk="0" hangingPunct="1">
              <a:lnSpc>
                <a:spcPts val="1600"/>
              </a:lnSpc>
              <a:spcBef>
                <a:spcPts val="0"/>
              </a:spcBef>
              <a:spcAft>
                <a:spcPts val="0"/>
              </a:spcAft>
              <a:buClrTx/>
              <a:buSzTx/>
              <a:buFontTx/>
              <a:buNone/>
              <a:tabLst/>
              <a:defRPr/>
            </a:pPr>
            <a:endParaRPr kumimoji="0" lang="en-US" altLang="ja-JP" sz="1400" b="1" i="0" u="none" strike="noStrike" kern="100" cap="none" spc="0" normalizeH="0" baseline="0" noProof="0" dirty="0">
              <a:ln>
                <a:noFill/>
              </a:ln>
              <a:effectLst/>
              <a:uLnTx/>
              <a:uFillTx/>
              <a:latin typeface="BIZ UDPゴシック" panose="020B0400000000000000" pitchFamily="50" charset="-128"/>
              <a:ea typeface="BIZ UDPゴシック" panose="020B0400000000000000" pitchFamily="50" charset="-128"/>
              <a:cs typeface="Times New Roman" panose="02020603050405020304" pitchFamily="18" charset="0"/>
            </a:endParaRPr>
          </a:p>
          <a:p>
            <a:pPr marL="152400" marR="0" lvl="0" indent="-152400" algn="just" defTabSz="457200" rtl="0" eaLnBrk="1" fontAlgn="auto" latinLnBrk="0" hangingPunct="1">
              <a:lnSpc>
                <a:spcPts val="1600"/>
              </a:lnSpc>
              <a:spcBef>
                <a:spcPts val="600"/>
              </a:spcBef>
              <a:spcAft>
                <a:spcPts val="0"/>
              </a:spcAft>
              <a:buClrTx/>
              <a:buSzTx/>
              <a:buFontTx/>
              <a:buNone/>
              <a:tabLst/>
              <a:defRPr/>
            </a:pPr>
            <a:r>
              <a:rPr kumimoji="0" lang="ja-JP" altLang="en-US" sz="1400" b="1" i="0" u="none" strike="noStrike" kern="100" cap="none" spc="0" normalizeH="0" baseline="0" noProof="0" dirty="0">
                <a:ln>
                  <a:noFill/>
                </a:ln>
                <a:effectLst/>
                <a:uLnTx/>
                <a:uFillTx/>
                <a:latin typeface="BIZ UDPゴシック" panose="020B0400000000000000" pitchFamily="50" charset="-128"/>
                <a:ea typeface="BIZ UDPゴシック" panose="020B0400000000000000" pitchFamily="50" charset="-128"/>
                <a:cs typeface="Times New Roman" panose="02020603050405020304" pitchFamily="18" charset="0"/>
              </a:rPr>
              <a:t>・・・ </a:t>
            </a:r>
            <a:r>
              <a:rPr lang="en-US" altLang="ja-JP" sz="1400" b="1" kern="100" noProof="0" dirty="0">
                <a:latin typeface="BIZ UDPゴシック" panose="020B0400000000000000" pitchFamily="50" charset="-128"/>
                <a:ea typeface="BIZ UDPゴシック" panose="020B0400000000000000" pitchFamily="50" charset="-128"/>
                <a:cs typeface="Times New Roman" panose="02020603050405020304" pitchFamily="18" charset="0"/>
              </a:rPr>
              <a:t>15</a:t>
            </a:r>
            <a:endParaRPr kumimoji="0" lang="en-US" altLang="ja-JP" sz="1400" b="1" i="0" u="none" strike="noStrike" kern="100" cap="none" spc="0" normalizeH="0" baseline="0" noProof="0" dirty="0">
              <a:ln>
                <a:noFill/>
              </a:ln>
              <a:effectLst/>
              <a:uLnTx/>
              <a:uFillTx/>
              <a:latin typeface="BIZ UDPゴシック" panose="020B0400000000000000" pitchFamily="50" charset="-128"/>
              <a:ea typeface="BIZ UDPゴシック" panose="020B0400000000000000" pitchFamily="50" charset="-128"/>
              <a:cs typeface="Times New Roman" panose="02020603050405020304" pitchFamily="18" charset="0"/>
            </a:endParaRPr>
          </a:p>
          <a:p>
            <a:pPr marL="152400" marR="0" lvl="0" indent="-152400" algn="just" defTabSz="457200" rtl="0" eaLnBrk="1" fontAlgn="auto" latinLnBrk="0" hangingPunct="1">
              <a:lnSpc>
                <a:spcPts val="1600"/>
              </a:lnSpc>
              <a:spcBef>
                <a:spcPts val="0"/>
              </a:spcBef>
              <a:spcAft>
                <a:spcPts val="0"/>
              </a:spcAft>
              <a:buClrTx/>
              <a:buSzTx/>
              <a:buFontTx/>
              <a:buNone/>
              <a:tabLst/>
              <a:defRPr/>
            </a:pPr>
            <a:endParaRPr kumimoji="0" lang="en-US" altLang="ja-JP" sz="1400" b="1" i="0" u="none" strike="noStrike" kern="100" cap="none" spc="0" normalizeH="0" baseline="0" noProof="0" dirty="0">
              <a:ln>
                <a:noFill/>
              </a:ln>
              <a:effectLst/>
              <a:uLnTx/>
              <a:uFillTx/>
              <a:latin typeface="BIZ UDPゴシック" panose="020B0400000000000000" pitchFamily="50" charset="-128"/>
              <a:ea typeface="BIZ UDPゴシック" panose="020B0400000000000000" pitchFamily="50" charset="-128"/>
              <a:cs typeface="Times New Roman" panose="02020603050405020304" pitchFamily="18" charset="0"/>
            </a:endParaRPr>
          </a:p>
          <a:p>
            <a:pPr marL="152400" marR="0" lvl="0" indent="-152400" algn="just" defTabSz="457200" rtl="0" eaLnBrk="1" fontAlgn="auto" latinLnBrk="0" hangingPunct="1">
              <a:lnSpc>
                <a:spcPts val="1600"/>
              </a:lnSpc>
              <a:spcBef>
                <a:spcPts val="0"/>
              </a:spcBef>
              <a:spcAft>
                <a:spcPts val="0"/>
              </a:spcAft>
              <a:buClrTx/>
              <a:buSzTx/>
              <a:buFontTx/>
              <a:buNone/>
              <a:tabLst/>
              <a:defRPr/>
            </a:pPr>
            <a:endParaRPr kumimoji="0" lang="en-US" altLang="ja-JP" sz="1400" b="1" i="0" u="none" strike="noStrike" kern="100" cap="none" spc="0" normalizeH="0" baseline="0" noProof="0" dirty="0">
              <a:ln>
                <a:noFill/>
              </a:ln>
              <a:effectLst/>
              <a:uLnTx/>
              <a:uFillTx/>
              <a:latin typeface="BIZ UDPゴシック" panose="020B0400000000000000" pitchFamily="50" charset="-128"/>
              <a:ea typeface="BIZ UDPゴシック" panose="020B0400000000000000" pitchFamily="50" charset="-128"/>
              <a:cs typeface="Times New Roman" panose="02020603050405020304" pitchFamily="18" charset="0"/>
            </a:endParaRPr>
          </a:p>
          <a:p>
            <a:pPr marL="152400" marR="0" lvl="0" indent="-152400" algn="just" defTabSz="457200" rtl="0" eaLnBrk="1" fontAlgn="auto" latinLnBrk="0" hangingPunct="1">
              <a:lnSpc>
                <a:spcPts val="1600"/>
              </a:lnSpc>
              <a:spcBef>
                <a:spcPts val="0"/>
              </a:spcBef>
              <a:spcAft>
                <a:spcPts val="0"/>
              </a:spcAft>
              <a:buClrTx/>
              <a:buSzTx/>
              <a:buFontTx/>
              <a:buNone/>
              <a:tabLst/>
              <a:defRPr/>
            </a:pPr>
            <a:endParaRPr kumimoji="0" lang="en-US" altLang="ja-JP" sz="1400" b="1" i="0" u="none" strike="noStrike" kern="100" cap="none" spc="0" normalizeH="0" baseline="0" noProof="0" dirty="0">
              <a:ln>
                <a:noFill/>
              </a:ln>
              <a:effectLst/>
              <a:uLnTx/>
              <a:uFillTx/>
              <a:latin typeface="BIZ UDPゴシック" panose="020B0400000000000000" pitchFamily="50" charset="-128"/>
              <a:ea typeface="BIZ UDPゴシック" panose="020B0400000000000000" pitchFamily="50" charset="-128"/>
              <a:cs typeface="Times New Roman" panose="02020603050405020304" pitchFamily="18" charset="0"/>
            </a:endParaRPr>
          </a:p>
          <a:p>
            <a:pPr marL="152400" marR="0" lvl="0" indent="-152400" algn="just" defTabSz="457200" rtl="0" eaLnBrk="1" fontAlgn="auto" latinLnBrk="0" hangingPunct="1">
              <a:lnSpc>
                <a:spcPts val="1600"/>
              </a:lnSpc>
              <a:spcBef>
                <a:spcPts val="600"/>
              </a:spcBef>
              <a:spcAft>
                <a:spcPts val="0"/>
              </a:spcAft>
              <a:buClrTx/>
              <a:buSzTx/>
              <a:buFontTx/>
              <a:buNone/>
              <a:tabLst/>
              <a:defRPr/>
            </a:pPr>
            <a:endParaRPr lang="en-US" altLang="ja-JP" sz="400" b="1" kern="100" dirty="0">
              <a:latin typeface="BIZ UDPゴシック" panose="020B0400000000000000" pitchFamily="50" charset="-128"/>
              <a:ea typeface="BIZ UDPゴシック" panose="020B0400000000000000" pitchFamily="50" charset="-128"/>
              <a:cs typeface="Times New Roman" panose="02020603050405020304" pitchFamily="18" charset="0"/>
            </a:endParaRPr>
          </a:p>
          <a:p>
            <a:pPr marL="152400" marR="0" lvl="0" indent="-152400" algn="just" defTabSz="457200" rtl="0" eaLnBrk="1" fontAlgn="auto" latinLnBrk="0" hangingPunct="1">
              <a:lnSpc>
                <a:spcPts val="1600"/>
              </a:lnSpc>
              <a:spcBef>
                <a:spcPts val="600"/>
              </a:spcBef>
              <a:spcAft>
                <a:spcPts val="0"/>
              </a:spcAft>
              <a:buClrTx/>
              <a:buSzTx/>
              <a:buFontTx/>
              <a:buNone/>
              <a:tabLst/>
              <a:defRPr/>
            </a:pPr>
            <a:r>
              <a:rPr kumimoji="0" lang="ja-JP" altLang="en-US" sz="1400" b="1" i="0" u="none" strike="noStrike" kern="100" cap="none" spc="0" normalizeH="0" baseline="0" noProof="0" dirty="0">
                <a:ln>
                  <a:noFill/>
                </a:ln>
                <a:effectLst/>
                <a:uLnTx/>
                <a:uFillTx/>
                <a:latin typeface="BIZ UDPゴシック" panose="020B0400000000000000" pitchFamily="50" charset="-128"/>
                <a:ea typeface="BIZ UDPゴシック" panose="020B0400000000000000" pitchFamily="50" charset="-128"/>
                <a:cs typeface="Times New Roman" panose="02020603050405020304" pitchFamily="18" charset="0"/>
              </a:rPr>
              <a:t>・・・ </a:t>
            </a:r>
            <a:r>
              <a:rPr lang="en-US" altLang="ja-JP" sz="1400" b="1" kern="100" dirty="0">
                <a:latin typeface="BIZ UDPゴシック" panose="020B0400000000000000" pitchFamily="50" charset="-128"/>
                <a:ea typeface="BIZ UDPゴシック" panose="020B0400000000000000" pitchFamily="50" charset="-128"/>
                <a:cs typeface="Times New Roman" panose="02020603050405020304" pitchFamily="18" charset="0"/>
              </a:rPr>
              <a:t>2</a:t>
            </a:r>
            <a:r>
              <a:rPr lang="ja-JP" altLang="en-US" sz="1400" b="1" kern="100" dirty="0">
                <a:latin typeface="BIZ UDPゴシック" panose="020B0400000000000000" pitchFamily="50" charset="-128"/>
                <a:ea typeface="BIZ UDPゴシック" panose="020B0400000000000000" pitchFamily="50" charset="-128"/>
                <a:cs typeface="Times New Roman" panose="02020603050405020304" pitchFamily="18" charset="0"/>
              </a:rPr>
              <a:t>５</a:t>
            </a:r>
            <a:endParaRPr kumimoji="0" lang="en-US" altLang="ja-JP" sz="1400" b="1" i="0" u="none" strike="noStrike" kern="100" cap="none" spc="0" normalizeH="0" baseline="0" noProof="0" dirty="0">
              <a:ln>
                <a:noFill/>
              </a:ln>
              <a:effectLst/>
              <a:uLnTx/>
              <a:uFillTx/>
              <a:latin typeface="BIZ UDPゴシック" panose="020B0400000000000000" pitchFamily="50" charset="-128"/>
              <a:ea typeface="BIZ UDPゴシック" panose="020B0400000000000000" pitchFamily="50" charset="-128"/>
              <a:cs typeface="Times New Roman" panose="02020603050405020304" pitchFamily="18" charset="0"/>
            </a:endParaRPr>
          </a:p>
          <a:p>
            <a:pPr marL="152400" marR="0" lvl="0" indent="-152400" algn="just" defTabSz="457200" rtl="0" eaLnBrk="1" fontAlgn="auto" latinLnBrk="0" hangingPunct="1">
              <a:lnSpc>
                <a:spcPts val="1600"/>
              </a:lnSpc>
              <a:spcBef>
                <a:spcPts val="0"/>
              </a:spcBef>
              <a:spcAft>
                <a:spcPts val="0"/>
              </a:spcAft>
              <a:buClrTx/>
              <a:buSzTx/>
              <a:buFontTx/>
              <a:buNone/>
              <a:tabLst/>
              <a:defRPr/>
            </a:pPr>
            <a:endParaRPr kumimoji="0" lang="en-US" altLang="ja-JP" sz="1400" b="1" i="0" u="none" strike="noStrike" kern="100" cap="none" spc="0" normalizeH="0" baseline="0" noProof="0" dirty="0">
              <a:ln>
                <a:noFill/>
              </a:ln>
              <a:effectLst/>
              <a:uLnTx/>
              <a:uFillTx/>
              <a:latin typeface="BIZ UDPゴシック" panose="020B0400000000000000" pitchFamily="50" charset="-128"/>
              <a:ea typeface="BIZ UDPゴシック" panose="020B0400000000000000" pitchFamily="50" charset="-128"/>
              <a:cs typeface="Times New Roman" panose="02020603050405020304" pitchFamily="18" charset="0"/>
            </a:endParaRPr>
          </a:p>
          <a:p>
            <a:pPr marL="152400" marR="0" lvl="0" indent="-152400" algn="just" defTabSz="457200" rtl="0" eaLnBrk="1" fontAlgn="auto" latinLnBrk="0" hangingPunct="1">
              <a:lnSpc>
                <a:spcPts val="1600"/>
              </a:lnSpc>
              <a:spcBef>
                <a:spcPts val="0"/>
              </a:spcBef>
              <a:spcAft>
                <a:spcPts val="0"/>
              </a:spcAft>
              <a:buClrTx/>
              <a:buSzTx/>
              <a:buFontTx/>
              <a:buNone/>
              <a:tabLst/>
              <a:defRPr/>
            </a:pPr>
            <a:endParaRPr kumimoji="0" lang="en-US" altLang="ja-JP" sz="1400" b="1" i="0" u="none" strike="noStrike" kern="100" cap="none" spc="0" normalizeH="0" baseline="0" noProof="0" dirty="0">
              <a:ln>
                <a:noFill/>
              </a:ln>
              <a:effectLst/>
              <a:uLnTx/>
              <a:uFillTx/>
              <a:latin typeface="BIZ UDPゴシック" panose="020B0400000000000000" pitchFamily="50" charset="-128"/>
              <a:ea typeface="BIZ UDPゴシック" panose="020B0400000000000000" pitchFamily="50" charset="-128"/>
              <a:cs typeface="Times New Roman" panose="02020603050405020304" pitchFamily="18" charset="0"/>
            </a:endParaRPr>
          </a:p>
          <a:p>
            <a:pPr marL="152400" marR="0" lvl="0" indent="-152400" algn="just" defTabSz="457200" rtl="0" eaLnBrk="1" fontAlgn="auto" latinLnBrk="0" hangingPunct="1">
              <a:lnSpc>
                <a:spcPts val="1600"/>
              </a:lnSpc>
              <a:spcBef>
                <a:spcPts val="0"/>
              </a:spcBef>
              <a:spcAft>
                <a:spcPts val="0"/>
              </a:spcAft>
              <a:buClrTx/>
              <a:buSzTx/>
              <a:buFontTx/>
              <a:buNone/>
              <a:tabLst/>
              <a:defRPr/>
            </a:pPr>
            <a:endParaRPr kumimoji="0" lang="en-US" altLang="ja-JP" sz="1400" b="1" i="0" u="none" strike="noStrike" kern="100" cap="none" spc="0" normalizeH="0" baseline="0" noProof="0" dirty="0">
              <a:ln>
                <a:noFill/>
              </a:ln>
              <a:effectLst/>
              <a:uLnTx/>
              <a:uFillTx/>
              <a:latin typeface="BIZ UDPゴシック" panose="020B0400000000000000" pitchFamily="50" charset="-128"/>
              <a:ea typeface="BIZ UDPゴシック" panose="020B0400000000000000" pitchFamily="50" charset="-128"/>
              <a:cs typeface="Times New Roman" panose="02020603050405020304" pitchFamily="18" charset="0"/>
            </a:endParaRPr>
          </a:p>
          <a:p>
            <a:pPr marL="152400" marR="0" lvl="0" indent="-152400" algn="just" defTabSz="457200" rtl="0" eaLnBrk="1" fontAlgn="auto" latinLnBrk="0" hangingPunct="1">
              <a:lnSpc>
                <a:spcPts val="1600"/>
              </a:lnSpc>
              <a:spcBef>
                <a:spcPts val="600"/>
              </a:spcBef>
              <a:spcAft>
                <a:spcPts val="0"/>
              </a:spcAft>
              <a:buClrTx/>
              <a:buSzTx/>
              <a:buFontTx/>
              <a:buNone/>
              <a:tabLst/>
              <a:defRPr/>
            </a:pPr>
            <a:r>
              <a:rPr kumimoji="0" lang="ja-JP" altLang="en-US" sz="1400" b="1" i="0" u="none" strike="noStrike" kern="100" cap="none" spc="0" normalizeH="0" baseline="0" noProof="0" dirty="0">
                <a:ln>
                  <a:noFill/>
                </a:ln>
                <a:effectLst/>
                <a:uLnTx/>
                <a:uFillTx/>
                <a:latin typeface="BIZ UDPゴシック" panose="020B0400000000000000" pitchFamily="50" charset="-128"/>
                <a:ea typeface="BIZ UDPゴシック" panose="020B0400000000000000" pitchFamily="50" charset="-128"/>
                <a:cs typeface="Times New Roman" panose="02020603050405020304" pitchFamily="18" charset="0"/>
              </a:rPr>
              <a:t>・・・ </a:t>
            </a:r>
            <a:r>
              <a:rPr kumimoji="0" lang="en-US" altLang="ja-JP" sz="1400" b="1" i="0" u="none" strike="noStrike" kern="100" cap="none" spc="0" normalizeH="0" baseline="0" noProof="0" dirty="0">
                <a:ln>
                  <a:noFill/>
                </a:ln>
                <a:effectLst/>
                <a:uLnTx/>
                <a:uFillTx/>
                <a:latin typeface="BIZ UDPゴシック" panose="020B0400000000000000" pitchFamily="50" charset="-128"/>
                <a:ea typeface="BIZ UDPゴシック" panose="020B0400000000000000" pitchFamily="50" charset="-128"/>
                <a:cs typeface="Times New Roman" panose="02020603050405020304" pitchFamily="18" charset="0"/>
              </a:rPr>
              <a:t>3</a:t>
            </a:r>
            <a:r>
              <a:rPr kumimoji="0" lang="ja-JP" altLang="en-US" sz="1400" b="1" i="0" u="none" strike="noStrike" kern="100" cap="none" spc="0" normalizeH="0" baseline="0" noProof="0" dirty="0">
                <a:ln>
                  <a:noFill/>
                </a:ln>
                <a:effectLst/>
                <a:uLnTx/>
                <a:uFillTx/>
                <a:latin typeface="BIZ UDPゴシック" panose="020B0400000000000000" pitchFamily="50" charset="-128"/>
                <a:ea typeface="BIZ UDPゴシック" panose="020B0400000000000000" pitchFamily="50" charset="-128"/>
                <a:cs typeface="Times New Roman" panose="02020603050405020304" pitchFamily="18" charset="0"/>
              </a:rPr>
              <a:t>３</a:t>
            </a:r>
            <a:endParaRPr kumimoji="0" lang="en-US" altLang="ja-JP" sz="1400" b="1" i="0" u="none" strike="noStrike" kern="100" cap="none" spc="0" normalizeH="0" baseline="0" noProof="0" dirty="0">
              <a:ln>
                <a:noFill/>
              </a:ln>
              <a:effectLst/>
              <a:uLnTx/>
              <a:uFillTx/>
              <a:latin typeface="BIZ UDPゴシック" panose="020B0400000000000000" pitchFamily="50" charset="-128"/>
              <a:ea typeface="BIZ UDPゴシック" panose="020B0400000000000000" pitchFamily="50" charset="-128"/>
              <a:cs typeface="Times New Roman" panose="02020603050405020304" pitchFamily="18" charset="0"/>
            </a:endParaRPr>
          </a:p>
          <a:p>
            <a:pPr marL="152400" marR="0" lvl="0" indent="-152400" algn="just" defTabSz="457200" rtl="0" eaLnBrk="1" fontAlgn="auto" latinLnBrk="0" hangingPunct="1">
              <a:lnSpc>
                <a:spcPts val="1600"/>
              </a:lnSpc>
              <a:spcBef>
                <a:spcPts val="0"/>
              </a:spcBef>
              <a:spcAft>
                <a:spcPts val="0"/>
              </a:spcAft>
              <a:buClrTx/>
              <a:buSzTx/>
              <a:buFontTx/>
              <a:buNone/>
              <a:tabLst/>
              <a:defRPr/>
            </a:pPr>
            <a:endParaRPr kumimoji="0" lang="en-US" altLang="ja-JP" sz="1400" b="1" i="0" u="none" strike="noStrike" kern="100" cap="none" spc="0" normalizeH="0" baseline="0" noProof="0" dirty="0">
              <a:ln>
                <a:noFill/>
              </a:ln>
              <a:effectLst/>
              <a:uLnTx/>
              <a:uFillTx/>
              <a:latin typeface="BIZ UDPゴシック" panose="020B0400000000000000" pitchFamily="50" charset="-128"/>
              <a:ea typeface="BIZ UDPゴシック" panose="020B0400000000000000" pitchFamily="50" charset="-128"/>
              <a:cs typeface="Times New Roman" panose="02020603050405020304" pitchFamily="18" charset="0"/>
            </a:endParaRPr>
          </a:p>
          <a:p>
            <a:pPr marL="152400" marR="0" lvl="0" indent="-152400" algn="just" defTabSz="457200" rtl="0" eaLnBrk="1" fontAlgn="auto" latinLnBrk="0" hangingPunct="1">
              <a:lnSpc>
                <a:spcPts val="1600"/>
              </a:lnSpc>
              <a:spcBef>
                <a:spcPts val="0"/>
              </a:spcBef>
              <a:spcAft>
                <a:spcPts val="0"/>
              </a:spcAft>
              <a:buClrTx/>
              <a:buSzTx/>
              <a:buFontTx/>
              <a:buNone/>
              <a:tabLst/>
              <a:defRPr/>
            </a:pPr>
            <a:endParaRPr kumimoji="0" lang="en-US" altLang="ja-JP" sz="1400" b="1" i="0" u="none" strike="noStrike" kern="100" cap="none" spc="0" normalizeH="0" baseline="0" noProof="0" dirty="0">
              <a:ln>
                <a:noFill/>
              </a:ln>
              <a:effectLst/>
              <a:uLnTx/>
              <a:uFillTx/>
              <a:latin typeface="BIZ UDPゴシック" panose="020B0400000000000000" pitchFamily="50" charset="-128"/>
              <a:ea typeface="BIZ UDPゴシック" panose="020B0400000000000000" pitchFamily="50" charset="-128"/>
              <a:cs typeface="Times New Roman" panose="02020603050405020304" pitchFamily="18" charset="0"/>
            </a:endParaRPr>
          </a:p>
          <a:p>
            <a:pPr marL="152400" marR="0" lvl="0" indent="-152400" algn="just" defTabSz="457200" rtl="0" eaLnBrk="1" fontAlgn="auto" latinLnBrk="0" hangingPunct="1">
              <a:lnSpc>
                <a:spcPts val="1600"/>
              </a:lnSpc>
              <a:spcBef>
                <a:spcPts val="600"/>
              </a:spcBef>
              <a:spcAft>
                <a:spcPts val="0"/>
              </a:spcAft>
              <a:buClrTx/>
              <a:buSzTx/>
              <a:buFontTx/>
              <a:buNone/>
              <a:tabLst/>
              <a:defRPr/>
            </a:pPr>
            <a:r>
              <a:rPr kumimoji="0" lang="ja-JP" altLang="en-US" sz="1400" b="1" i="0" u="none" strike="noStrike" kern="100" cap="none" spc="0" normalizeH="0" baseline="0" noProof="0" dirty="0">
                <a:ln>
                  <a:noFill/>
                </a:ln>
                <a:effectLst/>
                <a:uLnTx/>
                <a:uFillTx/>
                <a:latin typeface="BIZ UDPゴシック" panose="020B0400000000000000" pitchFamily="50" charset="-128"/>
                <a:ea typeface="BIZ UDPゴシック" panose="020B0400000000000000" pitchFamily="50" charset="-128"/>
                <a:cs typeface="Times New Roman" panose="02020603050405020304" pitchFamily="18" charset="0"/>
              </a:rPr>
              <a:t>・・・</a:t>
            </a:r>
            <a:r>
              <a:rPr kumimoji="0" lang="ja-JP" altLang="en-US" sz="1400" b="1" i="0" u="none" strike="noStrike" kern="100" cap="none" spc="0" normalizeH="0" noProof="0" dirty="0">
                <a:ln>
                  <a:noFill/>
                </a:ln>
                <a:effectLst/>
                <a:uLnTx/>
                <a:uFillTx/>
                <a:latin typeface="BIZ UDPゴシック" panose="020B0400000000000000" pitchFamily="50" charset="-128"/>
                <a:ea typeface="BIZ UDPゴシック" panose="020B0400000000000000" pitchFamily="50" charset="-128"/>
                <a:cs typeface="Times New Roman" panose="02020603050405020304" pitchFamily="18" charset="0"/>
              </a:rPr>
              <a:t> ４１</a:t>
            </a:r>
            <a:endParaRPr kumimoji="0" lang="en-US" altLang="ja-JP" sz="1400" b="1" i="0" u="none" strike="noStrike" kern="100" cap="none" spc="0" normalizeH="0" baseline="0" noProof="0" dirty="0">
              <a:ln>
                <a:noFill/>
              </a:ln>
              <a:effectLst/>
              <a:uLnTx/>
              <a:uFillTx/>
              <a:latin typeface="BIZ UDPゴシック" panose="020B0400000000000000" pitchFamily="50" charset="-128"/>
              <a:ea typeface="BIZ UDPゴシック" panose="020B0400000000000000" pitchFamily="50" charset="-128"/>
              <a:cs typeface="Times New Roman" panose="02020603050405020304" pitchFamily="18" charset="0"/>
            </a:endParaRPr>
          </a:p>
          <a:p>
            <a:pPr marL="152400" marR="0" lvl="0" indent="-152400" algn="just" defTabSz="457200" rtl="0" eaLnBrk="1" fontAlgn="auto" latinLnBrk="0" hangingPunct="1">
              <a:lnSpc>
                <a:spcPts val="1600"/>
              </a:lnSpc>
              <a:spcBef>
                <a:spcPts val="0"/>
              </a:spcBef>
              <a:spcAft>
                <a:spcPts val="0"/>
              </a:spcAft>
              <a:buClrTx/>
              <a:buSzTx/>
              <a:buFontTx/>
              <a:buNone/>
              <a:tabLst/>
              <a:defRPr/>
            </a:pPr>
            <a:endParaRPr kumimoji="0" lang="en-US" altLang="ja-JP" sz="1400" b="1" i="0" u="none" strike="noStrike" kern="100" cap="none" spc="0" normalizeH="0" baseline="0" noProof="0" dirty="0">
              <a:ln>
                <a:noFill/>
              </a:ln>
              <a:effectLst/>
              <a:uLnTx/>
              <a:uFillTx/>
              <a:latin typeface="BIZ UDPゴシック" panose="020B0400000000000000" pitchFamily="50" charset="-128"/>
              <a:ea typeface="BIZ UDPゴシック" panose="020B0400000000000000" pitchFamily="50" charset="-128"/>
              <a:cs typeface="Times New Roman" panose="02020603050405020304" pitchFamily="18" charset="0"/>
            </a:endParaRPr>
          </a:p>
          <a:p>
            <a:pPr marL="152400" marR="0" lvl="0" indent="-152400" algn="just" defTabSz="457200" rtl="0" eaLnBrk="1" fontAlgn="auto" latinLnBrk="0" hangingPunct="1">
              <a:lnSpc>
                <a:spcPts val="1600"/>
              </a:lnSpc>
              <a:spcBef>
                <a:spcPts val="0"/>
              </a:spcBef>
              <a:spcAft>
                <a:spcPts val="0"/>
              </a:spcAft>
              <a:buClrTx/>
              <a:buSzTx/>
              <a:buFontTx/>
              <a:buNone/>
              <a:tabLst/>
              <a:defRPr/>
            </a:pPr>
            <a:endParaRPr kumimoji="0" lang="en-US" altLang="ja-JP" sz="1400" b="1" i="0" u="none" strike="noStrike" kern="100" cap="none" spc="0" normalizeH="0" baseline="0" noProof="0" dirty="0">
              <a:ln>
                <a:noFill/>
              </a:ln>
              <a:effectLst/>
              <a:uLnTx/>
              <a:uFillTx/>
              <a:latin typeface="BIZ UDPゴシック" panose="020B0400000000000000" pitchFamily="50" charset="-128"/>
              <a:ea typeface="BIZ UDPゴシック" panose="020B0400000000000000" pitchFamily="50" charset="-128"/>
              <a:cs typeface="Times New Roman" panose="02020603050405020304" pitchFamily="18" charset="0"/>
            </a:endParaRPr>
          </a:p>
          <a:p>
            <a:pPr marL="152400" marR="0" lvl="0" indent="-152400" algn="just" defTabSz="457200" rtl="0" eaLnBrk="1" fontAlgn="auto" latinLnBrk="0" hangingPunct="1">
              <a:lnSpc>
                <a:spcPts val="1600"/>
              </a:lnSpc>
              <a:spcBef>
                <a:spcPts val="600"/>
              </a:spcBef>
              <a:spcAft>
                <a:spcPts val="0"/>
              </a:spcAft>
              <a:buClrTx/>
              <a:buSzTx/>
              <a:buFontTx/>
              <a:buNone/>
              <a:tabLst/>
              <a:defRPr/>
            </a:pPr>
            <a:r>
              <a:rPr kumimoji="0" lang="ja-JP" altLang="en-US" sz="1400" b="1" i="0" u="none" strike="noStrike" kern="100" cap="none" spc="0" normalizeH="0" baseline="0" noProof="0" dirty="0">
                <a:ln>
                  <a:noFill/>
                </a:ln>
                <a:effectLst/>
                <a:uLnTx/>
                <a:uFillTx/>
                <a:latin typeface="BIZ UDPゴシック" panose="020B0400000000000000" pitchFamily="50" charset="-128"/>
                <a:ea typeface="BIZ UDPゴシック" panose="020B0400000000000000" pitchFamily="50" charset="-128"/>
                <a:cs typeface="Times New Roman" panose="02020603050405020304" pitchFamily="18" charset="0"/>
              </a:rPr>
              <a:t>・・・</a:t>
            </a:r>
            <a:r>
              <a:rPr kumimoji="0" lang="ja-JP" altLang="en-US" sz="1400" b="1" i="0" u="none" strike="noStrike" kern="100" cap="none" spc="0" normalizeH="0" noProof="0" dirty="0">
                <a:ln>
                  <a:noFill/>
                </a:ln>
                <a:effectLst/>
                <a:uLnTx/>
                <a:uFillTx/>
                <a:latin typeface="BIZ UDPゴシック" panose="020B0400000000000000" pitchFamily="50" charset="-128"/>
                <a:ea typeface="BIZ UDPゴシック" panose="020B0400000000000000" pitchFamily="50" charset="-128"/>
                <a:cs typeface="Times New Roman" panose="02020603050405020304" pitchFamily="18" charset="0"/>
              </a:rPr>
              <a:t> ５３</a:t>
            </a:r>
            <a:endParaRPr kumimoji="0" lang="en-US" altLang="ja-JP" sz="1400" b="1" i="0" u="none" strike="noStrike" kern="100" cap="none" spc="0" normalizeH="0" noProof="0" dirty="0">
              <a:ln>
                <a:noFill/>
              </a:ln>
              <a:effectLst/>
              <a:uLnTx/>
              <a:uFillTx/>
              <a:latin typeface="BIZ UDPゴシック" panose="020B0400000000000000" pitchFamily="50" charset="-128"/>
              <a:ea typeface="BIZ UDPゴシック" panose="020B0400000000000000" pitchFamily="50" charset="-128"/>
              <a:cs typeface="Times New Roman" panose="02020603050405020304" pitchFamily="18" charset="0"/>
            </a:endParaRPr>
          </a:p>
          <a:p>
            <a:pPr marL="152400" marR="0" lvl="0" indent="-152400" algn="just" defTabSz="457200" rtl="0" eaLnBrk="1" fontAlgn="auto" latinLnBrk="0" hangingPunct="1">
              <a:lnSpc>
                <a:spcPts val="1600"/>
              </a:lnSpc>
              <a:spcBef>
                <a:spcPts val="600"/>
              </a:spcBef>
              <a:spcAft>
                <a:spcPts val="0"/>
              </a:spcAft>
              <a:buClrTx/>
              <a:buSzTx/>
              <a:buFontTx/>
              <a:buNone/>
              <a:tabLst/>
              <a:defRPr/>
            </a:pPr>
            <a:endParaRPr lang="en-US" altLang="ja-JP" sz="1400" b="1" kern="100" baseline="0" dirty="0">
              <a:latin typeface="BIZ UDPゴシック" panose="020B0400000000000000" pitchFamily="50" charset="-128"/>
              <a:ea typeface="BIZ UDPゴシック" panose="020B0400000000000000" pitchFamily="50" charset="-128"/>
              <a:cs typeface="Times New Roman" panose="02020603050405020304" pitchFamily="18" charset="0"/>
            </a:endParaRPr>
          </a:p>
          <a:p>
            <a:pPr marL="152400" marR="0" lvl="0" indent="-152400" algn="just" defTabSz="457200" rtl="0" eaLnBrk="1" fontAlgn="auto" latinLnBrk="0" hangingPunct="1">
              <a:lnSpc>
                <a:spcPts val="1600"/>
              </a:lnSpc>
              <a:spcBef>
                <a:spcPts val="600"/>
              </a:spcBef>
              <a:spcAft>
                <a:spcPts val="0"/>
              </a:spcAft>
              <a:buClrTx/>
              <a:buSzTx/>
              <a:buFontTx/>
              <a:buNone/>
              <a:tabLst/>
              <a:defRPr/>
            </a:pPr>
            <a:endParaRPr kumimoji="0" lang="en-US" altLang="ja-JP" sz="1400" b="1" i="0" u="none" strike="noStrike" kern="100" cap="none" spc="0" normalizeH="0" noProof="0" dirty="0">
              <a:ln>
                <a:noFill/>
              </a:ln>
              <a:effectLst/>
              <a:uLnTx/>
              <a:uFillTx/>
              <a:latin typeface="BIZ UDPゴシック" panose="020B0400000000000000" pitchFamily="50" charset="-128"/>
              <a:ea typeface="BIZ UDPゴシック" panose="020B0400000000000000" pitchFamily="50" charset="-128"/>
              <a:cs typeface="Times New Roman" panose="02020603050405020304" pitchFamily="18" charset="0"/>
            </a:endParaRPr>
          </a:p>
        </p:txBody>
      </p:sp>
    </p:spTree>
    <p:extLst>
      <p:ext uri="{BB962C8B-B14F-4D97-AF65-F5344CB8AC3E}">
        <p14:creationId xmlns:p14="http://schemas.microsoft.com/office/powerpoint/2010/main" val="214422678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四角形: 角を丸くする 2">
            <a:extLst>
              <a:ext uri="{FF2B5EF4-FFF2-40B4-BE49-F238E27FC236}">
                <a16:creationId xmlns:a16="http://schemas.microsoft.com/office/drawing/2014/main" id="{FF1169B4-0354-4C2C-8470-F16E797B7616}"/>
              </a:ext>
            </a:extLst>
          </p:cNvPr>
          <p:cNvSpPr/>
          <p:nvPr/>
        </p:nvSpPr>
        <p:spPr>
          <a:xfrm>
            <a:off x="121388" y="1646545"/>
            <a:ext cx="9759235" cy="1476000"/>
          </a:xfrm>
          <a:prstGeom prst="roundRect">
            <a:avLst>
              <a:gd name="adj" fmla="val 7865"/>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80975" lvl="0" indent="-180975" defTabSz="959937">
              <a:lnSpc>
                <a:spcPct val="150000"/>
              </a:lnSpc>
              <a:defRPr/>
            </a:pPr>
            <a:r>
              <a:rPr kumimoji="1" lang="ja-JP" altLang="en-US" sz="1400" b="1" dirty="0">
                <a:solidFill>
                  <a:schemeClr val="tx1"/>
                </a:solidFill>
              </a:rPr>
              <a:t>▷</a:t>
            </a:r>
            <a:r>
              <a:rPr kumimoji="1" lang="ja-JP" altLang="en-US" sz="1400" b="1" u="sng" dirty="0">
                <a:solidFill>
                  <a:schemeClr val="tx1"/>
                </a:solidFill>
                <a:latin typeface="BIZ UDPゴシック" panose="020B0400000000000000" pitchFamily="50" charset="-128"/>
                <a:ea typeface="BIZ UDPゴシック" panose="020B0400000000000000" pitchFamily="50" charset="-128"/>
              </a:rPr>
              <a:t>関西広域でストレスフリーな移動サービスの提供</a:t>
            </a:r>
            <a:endParaRPr kumimoji="1" lang="en-US" altLang="ja-JP" sz="900" strike="sngStrike" dirty="0">
              <a:solidFill>
                <a:schemeClr val="tx1"/>
              </a:solidFill>
              <a:latin typeface="游ゴシック"/>
              <a:ea typeface="游ゴシック"/>
            </a:endParaRPr>
          </a:p>
          <a:p>
            <a:pPr marL="180975" indent="-180975" defTabSz="959937">
              <a:spcBef>
                <a:spcPts val="600"/>
              </a:spcBef>
              <a:defRPr/>
            </a:pPr>
            <a:r>
              <a:rPr kumimoji="1" lang="ja-JP" altLang="en-US" sz="1200" dirty="0">
                <a:solidFill>
                  <a:schemeClr val="tx1"/>
                </a:solidFill>
                <a:latin typeface="BIZ UDPゴシック" panose="020B0400000000000000" pitchFamily="50" charset="-128"/>
                <a:ea typeface="BIZ UDPゴシック" panose="020B0400000000000000" pitchFamily="50" charset="-128"/>
              </a:rPr>
              <a:t>　　 ・ </a:t>
            </a:r>
            <a:r>
              <a:rPr kumimoji="1" lang="ja-JP" altLang="en-US" sz="1200" dirty="0">
                <a:solidFill>
                  <a:schemeClr val="tx1"/>
                </a:solidFill>
                <a:latin typeface="BIZ UDPゴシック" panose="020B0400000000000000" pitchFamily="50" charset="-128"/>
                <a:ea typeface="BIZ UDPゴシック"/>
              </a:rPr>
              <a:t>「KANSAI </a:t>
            </a:r>
            <a:r>
              <a:rPr kumimoji="1" lang="en-US" altLang="ja-JP" sz="1200" dirty="0" err="1">
                <a:solidFill>
                  <a:schemeClr val="tx1"/>
                </a:solidFill>
                <a:latin typeface="BIZ UDPゴシック" panose="020B0400000000000000" pitchFamily="50" charset="-128"/>
                <a:ea typeface="BIZ UDPゴシック"/>
              </a:rPr>
              <a:t>MaaS</a:t>
            </a:r>
            <a:r>
              <a:rPr kumimoji="1" lang="ja-JP" altLang="en-US" sz="1200" dirty="0">
                <a:solidFill>
                  <a:schemeClr val="tx1"/>
                </a:solidFill>
                <a:latin typeface="BIZ UDPゴシック" panose="020B0400000000000000" pitchFamily="50" charset="-128"/>
                <a:ea typeface="BIZ UDPゴシック"/>
              </a:rPr>
              <a:t>」アプリの機能拡充に対する財政支援　</a:t>
            </a:r>
            <a:r>
              <a:rPr kumimoji="1" lang="ja-JP" altLang="en-US" sz="900" dirty="0">
                <a:solidFill>
                  <a:schemeClr val="tx1"/>
                </a:solidFill>
                <a:latin typeface="游ゴシック"/>
                <a:ea typeface="游ゴシック"/>
              </a:rPr>
              <a:t>＜府・市・関経連・大商・協会＞</a:t>
            </a:r>
            <a:endParaRPr lang="ja-JP" altLang="en-US" sz="900" dirty="0">
              <a:solidFill>
                <a:schemeClr val="tx1"/>
              </a:solidFill>
              <a:latin typeface="游ゴシック"/>
              <a:ea typeface="游ゴシック"/>
            </a:endParaRPr>
          </a:p>
          <a:p>
            <a:pPr marL="180975" lvl="0" indent="-180975" defTabSz="959937">
              <a:spcBef>
                <a:spcPts val="300"/>
              </a:spcBef>
              <a:defRPr/>
            </a:pPr>
            <a:r>
              <a:rPr kumimoji="1" lang="ja-JP" altLang="en-US" sz="1200" dirty="0">
                <a:solidFill>
                  <a:schemeClr val="tx1"/>
                </a:solidFill>
                <a:latin typeface="BIZ UDPゴシック" panose="020B0400000000000000" pitchFamily="50" charset="-128"/>
                <a:ea typeface="BIZ UDPゴシック" panose="020B0400000000000000" pitchFamily="50" charset="-128"/>
              </a:rPr>
              <a:t>　　 ・同アプリのデータ連携先となる交通事業者や観光事業者等のシステム整備等への財政支援　</a:t>
            </a:r>
            <a:r>
              <a:rPr kumimoji="1" lang="ja-JP" altLang="en-US" sz="900" dirty="0">
                <a:solidFill>
                  <a:schemeClr val="tx1"/>
                </a:solidFill>
                <a:latin typeface="游ゴシック" panose="020B0400000000000000" pitchFamily="50" charset="-128"/>
              </a:rPr>
              <a:t>＜府・市・関経連・大商・協会＞</a:t>
            </a:r>
          </a:p>
        </p:txBody>
      </p:sp>
      <p:sp>
        <p:nvSpPr>
          <p:cNvPr id="12" name="テキスト ボックス 11"/>
          <p:cNvSpPr txBox="1"/>
          <p:nvPr/>
        </p:nvSpPr>
        <p:spPr>
          <a:xfrm>
            <a:off x="179089" y="1286413"/>
            <a:ext cx="4378122" cy="338554"/>
          </a:xfrm>
          <a:prstGeom prst="rect">
            <a:avLst/>
          </a:prstGeom>
          <a:noFill/>
        </p:spPr>
        <p:txBody>
          <a:bodyPr wrap="none" rtlCol="0">
            <a:spAutoFit/>
          </a:bodyPr>
          <a:lstStyle/>
          <a:p>
            <a:pPr lvl="0">
              <a:defRPr/>
            </a:pPr>
            <a:r>
              <a:rPr kumimoji="1" lang="ja-JP" altLang="en-US" sz="16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国への提案・要望</a:t>
            </a:r>
            <a:r>
              <a:rPr kumimoji="1" lang="ja-JP" altLang="en-US" sz="12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　</a:t>
            </a:r>
            <a:r>
              <a:rPr kumimoji="1" lang="en-US" altLang="ja-JP" sz="11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a:t>
            </a:r>
            <a:r>
              <a:rPr kumimoji="1" lang="ja-JP" altLang="en-US" sz="11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要望先</a:t>
            </a:r>
            <a:r>
              <a:rPr kumimoji="1" lang="zh-TW" altLang="en-US" sz="1100" dirty="0">
                <a:solidFill>
                  <a:prstClr val="black"/>
                </a:solidFill>
                <a:latin typeface="メイリオ" panose="020B0604030504040204" pitchFamily="50" charset="-128"/>
                <a:ea typeface="メイリオ" panose="020B0604030504040204" pitchFamily="50" charset="-128"/>
              </a:rPr>
              <a:t>（</a:t>
            </a:r>
            <a:r>
              <a:rPr kumimoji="1" lang="zh-TW" altLang="en-US" sz="1100" dirty="0">
                <a:latin typeface="メイリオ" panose="020B0604030504040204" pitchFamily="50" charset="-128"/>
                <a:ea typeface="メイリオ" panose="020B0604030504040204" pitchFamily="50" charset="-128"/>
              </a:rPr>
              <a:t>経済産業省</a:t>
            </a:r>
            <a:r>
              <a:rPr kumimoji="1" lang="ja-JP" altLang="en-US" sz="1100" dirty="0" err="1">
                <a:latin typeface="メイリオ" panose="020B0604030504040204" pitchFamily="50" charset="-128"/>
                <a:ea typeface="メイリオ" panose="020B0604030504040204" pitchFamily="50" charset="-128"/>
              </a:rPr>
              <a:t>、</a:t>
            </a:r>
            <a:r>
              <a:rPr kumimoji="1" lang="ja-JP" altLang="en-US" sz="1100" dirty="0">
                <a:latin typeface="メイリオ" panose="020B0604030504040204" pitchFamily="50" charset="-128"/>
                <a:ea typeface="メイリオ" panose="020B0604030504040204" pitchFamily="50" charset="-128"/>
              </a:rPr>
              <a:t>国土交通省</a:t>
            </a:r>
            <a:r>
              <a:rPr kumimoji="1" lang="zh-TW" altLang="en-US" sz="1100" dirty="0">
                <a:solidFill>
                  <a:prstClr val="black"/>
                </a:solidFill>
                <a:latin typeface="メイリオ" panose="020B0604030504040204" pitchFamily="50" charset="-128"/>
                <a:ea typeface="メイリオ" panose="020B0604030504040204" pitchFamily="50" charset="-128"/>
              </a:rPr>
              <a:t>）</a:t>
            </a:r>
            <a:endParaRPr kumimoji="1" lang="ja-JP" altLang="en-US" sz="10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p:txBody>
      </p:sp>
      <p:sp>
        <p:nvSpPr>
          <p:cNvPr id="23" name="スライド番号プレースホルダー 7"/>
          <p:cNvSpPr>
            <a:spLocks noGrp="1"/>
          </p:cNvSpPr>
          <p:nvPr>
            <p:ph type="sldNum" sz="quarter" idx="12"/>
          </p:nvPr>
        </p:nvSpPr>
        <p:spPr>
          <a:xfrm flipH="1">
            <a:off x="9719089" y="6839953"/>
            <a:ext cx="361536" cy="359360"/>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A29C0C3-80A2-4EDA-8DD4-D638D41F3C0E}" type="slidenum">
              <a:rPr kumimoji="1" lang="ja-JP" altLang="en-US" sz="1260" b="0" i="0" u="none" strike="noStrike" kern="1200" cap="none" spc="0" normalizeH="0" baseline="0" noProof="0" smtClean="0">
                <a:ln>
                  <a:noFill/>
                </a:ln>
                <a:solidFill>
                  <a:prstClr val="black">
                    <a:tint val="75000"/>
                  </a:prstClr>
                </a:solidFill>
                <a:effectLst/>
                <a:uLnTx/>
                <a:uFillTx/>
                <a:latin typeface="Calibri" panose="020F0502020204030204"/>
                <a:ea typeface="游ゴシック" panose="020B0400000000000000"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20</a:t>
            </a:fld>
            <a:endParaRPr kumimoji="1" lang="ja-JP" altLang="en-US" sz="1260" b="0" i="0" u="none" strike="noStrike" kern="1200" cap="none" spc="0" normalizeH="0" baseline="0" noProof="0" dirty="0">
              <a:ln>
                <a:noFill/>
              </a:ln>
              <a:solidFill>
                <a:prstClr val="black">
                  <a:tint val="75000"/>
                </a:prstClr>
              </a:solidFill>
              <a:effectLst/>
              <a:uLnTx/>
              <a:uFillTx/>
              <a:latin typeface="Calibri" panose="020F0502020204030204"/>
              <a:ea typeface="游ゴシック" panose="020B0400000000000000" pitchFamily="50" charset="-128"/>
              <a:cs typeface="+mn-cs"/>
            </a:endParaRPr>
          </a:p>
        </p:txBody>
      </p:sp>
      <p:sp>
        <p:nvSpPr>
          <p:cNvPr id="22" name="正方形/長方形 21">
            <a:extLst>
              <a:ext uri="{FF2B5EF4-FFF2-40B4-BE49-F238E27FC236}">
                <a16:creationId xmlns:a16="http://schemas.microsoft.com/office/drawing/2014/main" id="{E08629A6-829B-4394-A30A-5CB52C1BBB36}"/>
              </a:ext>
            </a:extLst>
          </p:cNvPr>
          <p:cNvSpPr/>
          <p:nvPr/>
        </p:nvSpPr>
        <p:spPr>
          <a:xfrm>
            <a:off x="179857" y="88937"/>
            <a:ext cx="9720000" cy="324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defRPr/>
            </a:pPr>
            <a:r>
              <a:rPr kumimoji="1" lang="ja-JP" altLang="en-US" b="1" dirty="0">
                <a:solidFill>
                  <a:prstClr val="white"/>
                </a:solidFill>
                <a:latin typeface="BIZ UDPゴシック" panose="020B0400000000000000" pitchFamily="50" charset="-128"/>
                <a:ea typeface="BIZ UDPゴシック" panose="020B0400000000000000" pitchFamily="50" charset="-128"/>
              </a:rPr>
              <a:t>２（３）　</a:t>
            </a:r>
            <a:r>
              <a:rPr kumimoji="1" lang="en-US" altLang="ja-JP" b="1" dirty="0" err="1">
                <a:solidFill>
                  <a:prstClr val="white"/>
                </a:solidFill>
                <a:latin typeface="BIZ UDPゴシック" panose="020B0400000000000000" pitchFamily="50" charset="-128"/>
                <a:ea typeface="BIZ UDPゴシック" panose="020B0400000000000000" pitchFamily="50" charset="-128"/>
              </a:rPr>
              <a:t>MaaS</a:t>
            </a:r>
            <a:r>
              <a:rPr kumimoji="1" lang="ja-JP" altLang="en-US" b="1" dirty="0">
                <a:solidFill>
                  <a:prstClr val="white"/>
                </a:solidFill>
                <a:latin typeface="BIZ UDPゴシック" panose="020B0400000000000000" pitchFamily="50" charset="-128"/>
                <a:ea typeface="BIZ UDPゴシック" panose="020B0400000000000000" pitchFamily="50" charset="-128"/>
              </a:rPr>
              <a:t>（マース）　</a:t>
            </a:r>
            <a:endParaRPr kumimoji="1" lang="ja-JP" altLang="en-US" sz="1600" b="1" dirty="0">
              <a:solidFill>
                <a:prstClr val="white"/>
              </a:solidFill>
              <a:latin typeface="BIZ UDPゴシック" panose="020B0400000000000000" pitchFamily="50" charset="-128"/>
              <a:ea typeface="BIZ UDPゴシック" panose="020B0400000000000000" pitchFamily="50" charset="-128"/>
            </a:endParaRPr>
          </a:p>
        </p:txBody>
      </p:sp>
      <p:sp>
        <p:nvSpPr>
          <p:cNvPr id="25" name="テキスト ボックス 24">
            <a:extLst>
              <a:ext uri="{FF2B5EF4-FFF2-40B4-BE49-F238E27FC236}">
                <a16:creationId xmlns:a16="http://schemas.microsoft.com/office/drawing/2014/main" id="{B02F3C22-1443-46B7-A977-04475234F08A}"/>
              </a:ext>
            </a:extLst>
          </p:cNvPr>
          <p:cNvSpPr txBox="1"/>
          <p:nvPr/>
        </p:nvSpPr>
        <p:spPr>
          <a:xfrm>
            <a:off x="179089" y="513692"/>
            <a:ext cx="9540000" cy="523220"/>
          </a:xfrm>
          <a:prstGeom prst="rect">
            <a:avLst/>
          </a:prstGeom>
          <a:noFill/>
          <a:ln w="6350">
            <a:noFill/>
            <a:prstDash val="solid"/>
          </a:ln>
        </p:spPr>
        <p:txBody>
          <a:bodyPr wrap="square">
            <a:spAutoFit/>
          </a:bodyPr>
          <a:lstStyle/>
          <a:p>
            <a:pPr lvl="0">
              <a:defRPr/>
            </a:pPr>
            <a:r>
              <a:rPr lang="ja-JP" altLang="en-US" sz="1400" dirty="0">
                <a:solidFill>
                  <a:prstClr val="black"/>
                </a:solidFill>
                <a:latin typeface="BIZ UDPゴシック" panose="020B0400000000000000" pitchFamily="50" charset="-128"/>
                <a:ea typeface="BIZ UDPゴシック" panose="020B0400000000000000" pitchFamily="50" charset="-128"/>
              </a:rPr>
              <a:t>　官民が連携し、万博来訪者向けの</a:t>
            </a:r>
            <a:r>
              <a:rPr lang="en-US" altLang="ja-JP" sz="1400" dirty="0" err="1">
                <a:solidFill>
                  <a:prstClr val="black"/>
                </a:solidFill>
                <a:latin typeface="BIZ UDPゴシック" panose="020B0400000000000000" pitchFamily="50" charset="-128"/>
                <a:ea typeface="BIZ UDPゴシック" panose="020B0400000000000000" pitchFamily="50" charset="-128"/>
              </a:rPr>
              <a:t>MaaS</a:t>
            </a:r>
            <a:r>
              <a:rPr lang="ja-JP" altLang="en-US" sz="1400" dirty="0">
                <a:solidFill>
                  <a:prstClr val="black"/>
                </a:solidFill>
                <a:latin typeface="BIZ UDPゴシック" panose="020B0400000000000000" pitchFamily="50" charset="-128"/>
                <a:ea typeface="BIZ UDPゴシック" panose="020B0400000000000000" pitchFamily="50" charset="-128"/>
              </a:rPr>
              <a:t>を構築。万博会場までの効率的な移動手段や観光案内、乗車券、万博チケットの購入なども一つのアプリで完結。ストレスフリーな移動の実現と、関西一円への周遊を促進する。</a:t>
            </a:r>
          </a:p>
        </p:txBody>
      </p:sp>
      <p:sp>
        <p:nvSpPr>
          <p:cNvPr id="26" name="テキスト ボックス 25"/>
          <p:cNvSpPr txBox="1"/>
          <p:nvPr/>
        </p:nvSpPr>
        <p:spPr>
          <a:xfrm>
            <a:off x="140622" y="3682663"/>
            <a:ext cx="2236510" cy="338554"/>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600" b="1" i="0" u="none" strike="noStrike" kern="1200" cap="none" spc="0" normalizeH="0" baseline="0" noProof="0" dirty="0">
                <a:ln>
                  <a:noFill/>
                </a:ln>
                <a:effectLst/>
                <a:uLnTx/>
                <a:uFillTx/>
                <a:latin typeface="メイリオ" panose="020B0604030504040204" pitchFamily="50" charset="-128"/>
                <a:ea typeface="メイリオ" panose="020B0604030504040204" pitchFamily="50" charset="-128"/>
                <a:cs typeface="+mn-cs"/>
              </a:rPr>
              <a:t>国との協議の進捗状況</a:t>
            </a:r>
          </a:p>
        </p:txBody>
      </p:sp>
      <p:graphicFrame>
        <p:nvGraphicFramePr>
          <p:cNvPr id="15" name="表 14"/>
          <p:cNvGraphicFramePr>
            <a:graphicFrameLocks noGrp="1"/>
          </p:cNvGraphicFramePr>
          <p:nvPr>
            <p:extLst>
              <p:ext uri="{D42A27DB-BD31-4B8C-83A1-F6EECF244321}">
                <p14:modId xmlns:p14="http://schemas.microsoft.com/office/powerpoint/2010/main" val="557077165"/>
              </p:ext>
            </p:extLst>
          </p:nvPr>
        </p:nvGraphicFramePr>
        <p:xfrm>
          <a:off x="203206" y="4129332"/>
          <a:ext cx="9288000" cy="1070292"/>
        </p:xfrm>
        <a:graphic>
          <a:graphicData uri="http://schemas.openxmlformats.org/drawingml/2006/table">
            <a:tbl>
              <a:tblPr bandRow="1">
                <a:tableStyleId>{5940675A-B579-460E-94D1-54222C63F5DA}</a:tableStyleId>
              </a:tblPr>
              <a:tblGrid>
                <a:gridCol w="2700000">
                  <a:extLst>
                    <a:ext uri="{9D8B030D-6E8A-4147-A177-3AD203B41FA5}">
                      <a16:colId xmlns:a16="http://schemas.microsoft.com/office/drawing/2014/main" val="525926817"/>
                    </a:ext>
                  </a:extLst>
                </a:gridCol>
                <a:gridCol w="6588000">
                  <a:extLst>
                    <a:ext uri="{9D8B030D-6E8A-4147-A177-3AD203B41FA5}">
                      <a16:colId xmlns:a16="http://schemas.microsoft.com/office/drawing/2014/main" val="1556401701"/>
                    </a:ext>
                  </a:extLst>
                </a:gridCol>
              </a:tblGrid>
              <a:tr h="288000">
                <a:tc>
                  <a:txBody>
                    <a:bodyPr/>
                    <a:lstStyle/>
                    <a:p>
                      <a:pPr marL="0" marR="0" lvl="0" indent="0" algn="l" defTabSz="959937" rtl="0" eaLnBrk="1" fontAlgn="auto" latinLnBrk="0" hangingPunct="1">
                        <a:lnSpc>
                          <a:spcPct val="100000"/>
                        </a:lnSpc>
                        <a:spcBef>
                          <a:spcPts val="0"/>
                        </a:spcBef>
                        <a:spcAft>
                          <a:spcPts val="0"/>
                        </a:spcAft>
                        <a:buClrTx/>
                        <a:buSzTx/>
                        <a:buFontTx/>
                        <a:buNone/>
                        <a:tabLst/>
                        <a:defRPr/>
                      </a:pPr>
                      <a:r>
                        <a:rPr lang="ja-JP" altLang="en-US" sz="1200" b="1" u="none" dirty="0">
                          <a:solidFill>
                            <a:schemeClr val="tx1"/>
                          </a:solidFill>
                          <a:latin typeface="+mn-ea"/>
                        </a:rPr>
                        <a:t>国「アクションプラン</a:t>
                      </a:r>
                      <a:r>
                        <a:rPr lang="en-US" altLang="ja-JP" sz="1200" b="1" u="none" dirty="0">
                          <a:solidFill>
                            <a:schemeClr val="tx1"/>
                          </a:solidFill>
                          <a:latin typeface="+mn-ea"/>
                        </a:rPr>
                        <a:t>Ver.4</a:t>
                      </a:r>
                      <a:r>
                        <a:rPr lang="ja-JP" altLang="en-US" sz="1200" b="1" u="none" dirty="0">
                          <a:solidFill>
                            <a:schemeClr val="tx1"/>
                          </a:solidFill>
                          <a:latin typeface="+mn-ea"/>
                        </a:rPr>
                        <a:t>」の</a:t>
                      </a:r>
                      <a:endParaRPr lang="en-US" altLang="ja-JP" sz="1200" b="1" u="none" dirty="0">
                        <a:solidFill>
                          <a:schemeClr val="tx1"/>
                        </a:solidFill>
                        <a:latin typeface="+mn-ea"/>
                      </a:endParaRPr>
                    </a:p>
                    <a:p>
                      <a:pPr marL="0" marR="0" lvl="0" indent="0" algn="l" defTabSz="959937" rtl="0" eaLnBrk="1" fontAlgn="auto" latinLnBrk="0" hangingPunct="1">
                        <a:lnSpc>
                          <a:spcPct val="100000"/>
                        </a:lnSpc>
                        <a:spcBef>
                          <a:spcPts val="0"/>
                        </a:spcBef>
                        <a:spcAft>
                          <a:spcPts val="0"/>
                        </a:spcAft>
                        <a:buClrTx/>
                        <a:buSzTx/>
                        <a:buFontTx/>
                        <a:buNone/>
                        <a:tabLst/>
                        <a:defRPr/>
                      </a:pPr>
                      <a:r>
                        <a:rPr lang="ja-JP" altLang="en-US" sz="1200" b="1" u="none" dirty="0">
                          <a:solidFill>
                            <a:schemeClr val="tx1"/>
                          </a:solidFill>
                          <a:latin typeface="+mn-ea"/>
                        </a:rPr>
                        <a:t>記載内容</a:t>
                      </a:r>
                      <a:endParaRPr kumimoji="1" lang="ja-JP" altLang="en-US" sz="1200" u="none" dirty="0">
                        <a:solidFill>
                          <a:schemeClr val="tx1"/>
                        </a:solidFill>
                        <a:latin typeface="BIZ UDPゴシック" panose="020B0400000000000000" pitchFamily="50" charset="-128"/>
                        <a:ea typeface="BIZ UDPゴシック" panose="020B0400000000000000" pitchFamily="50" charset="-128"/>
                      </a:endParaRPr>
                    </a:p>
                  </a:txBody>
                  <a:tcPr marL="100806" marR="100806" marT="50403" marB="50403" anchor="ctr">
                    <a:lnL w="12700" cap="flat" cmpd="sng" algn="ctr">
                      <a:solidFill>
                        <a:schemeClr val="accent1"/>
                      </a:solidFill>
                      <a:prstDash val="sysDot"/>
                      <a:round/>
                      <a:headEnd type="none" w="med" len="med"/>
                      <a:tailEnd type="none" w="med" len="med"/>
                    </a:lnL>
                    <a:lnR w="12700" cap="flat" cmpd="sng" algn="ctr">
                      <a:solidFill>
                        <a:schemeClr val="accent1"/>
                      </a:solidFill>
                      <a:prstDash val="sysDot"/>
                      <a:round/>
                      <a:headEnd type="none" w="med" len="med"/>
                      <a:tailEnd type="none" w="med" len="med"/>
                    </a:lnR>
                    <a:lnT w="12700" cap="flat" cmpd="sng" algn="ctr">
                      <a:solidFill>
                        <a:schemeClr val="accent1"/>
                      </a:solidFill>
                      <a:prstDash val="sysDot"/>
                      <a:round/>
                      <a:headEnd type="none" w="med" len="med"/>
                      <a:tailEnd type="none" w="med" len="med"/>
                    </a:lnT>
                    <a:lnB w="12700" cap="flat" cmpd="sng" algn="ctr">
                      <a:solidFill>
                        <a:schemeClr val="accent1"/>
                      </a:solidFill>
                      <a:prstDash val="sysDot"/>
                      <a:round/>
                      <a:headEnd type="none" w="med" len="med"/>
                      <a:tailEnd type="none" w="med" len="med"/>
                    </a:lnB>
                    <a:lnTlToBr w="12700" cmpd="sng">
                      <a:noFill/>
                      <a:prstDash val="solid"/>
                    </a:lnTlToBr>
                    <a:lnBlToTr w="12700" cmpd="sng">
                      <a:noFill/>
                      <a:prstDash val="solid"/>
                    </a:lnBlToTr>
                  </a:tcPr>
                </a:tc>
                <a:tc>
                  <a:txBody>
                    <a:bodyPr/>
                    <a:lstStyle/>
                    <a:p>
                      <a:pPr marL="171450" indent="-171450">
                        <a:buFont typeface="Wingdings" panose="05000000000000000000" pitchFamily="2" charset="2"/>
                        <a:buChar char="l"/>
                      </a:pPr>
                      <a:r>
                        <a:rPr kumimoji="1" lang="en-US" altLang="ja-JP" sz="1100" u="none" strike="noStrike" dirty="0" err="1">
                          <a:solidFill>
                            <a:schemeClr val="tx1"/>
                          </a:solidFill>
                          <a:latin typeface="+mn-ea"/>
                        </a:rPr>
                        <a:t>MaaS</a:t>
                      </a:r>
                      <a:r>
                        <a:rPr kumimoji="1" lang="ja-JP" altLang="en-US" sz="1100" u="none" strike="noStrike" dirty="0">
                          <a:solidFill>
                            <a:schemeClr val="tx1"/>
                          </a:solidFill>
                          <a:latin typeface="+mn-ea"/>
                        </a:rPr>
                        <a:t>の推進</a:t>
                      </a:r>
                      <a:r>
                        <a:rPr kumimoji="1" lang="ja-JP" altLang="en-US" sz="1100" u="none" dirty="0">
                          <a:solidFill>
                            <a:schemeClr val="tx1"/>
                          </a:solidFill>
                          <a:latin typeface="+mn-ea"/>
                        </a:rPr>
                        <a:t>＜国交省＞</a:t>
                      </a:r>
                      <a:endParaRPr kumimoji="1" lang="en-US" altLang="ja-JP" sz="1100" u="none" dirty="0">
                        <a:solidFill>
                          <a:schemeClr val="tx1"/>
                        </a:solidFill>
                        <a:latin typeface="+mn-ea"/>
                      </a:endParaRPr>
                    </a:p>
                    <a:p>
                      <a:pPr marL="171450" marR="0" lvl="0" indent="-171450" algn="l" defTabSz="959937" rtl="0" eaLnBrk="1" fontAlgn="auto" latinLnBrk="0" hangingPunct="1">
                        <a:lnSpc>
                          <a:spcPct val="100000"/>
                        </a:lnSpc>
                        <a:spcBef>
                          <a:spcPts val="0"/>
                        </a:spcBef>
                        <a:spcAft>
                          <a:spcPts val="0"/>
                        </a:spcAft>
                        <a:buClrTx/>
                        <a:buSzTx/>
                        <a:buFont typeface="Wingdings" panose="05000000000000000000" pitchFamily="2" charset="2"/>
                        <a:buChar char="l"/>
                        <a:tabLst/>
                        <a:defRPr/>
                      </a:pPr>
                      <a:r>
                        <a:rPr kumimoji="1" lang="ja-JP" altLang="en-US" sz="1100" b="0" u="none" dirty="0">
                          <a:solidFill>
                            <a:schemeClr val="tx1"/>
                          </a:solidFill>
                          <a:latin typeface="+mn-ea"/>
                        </a:rPr>
                        <a:t>デジタル田園都市国家構想に関連するデジタル実装モデルの海外発信・展開＜内閣官房＞</a:t>
                      </a:r>
                    </a:p>
                  </a:txBody>
                  <a:tcPr marL="100806" marR="100806" marT="50403" marB="50403">
                    <a:lnL w="12700" cap="flat" cmpd="sng" algn="ctr">
                      <a:solidFill>
                        <a:schemeClr val="accent1"/>
                      </a:solidFill>
                      <a:prstDash val="sysDot"/>
                      <a:round/>
                      <a:headEnd type="none" w="med" len="med"/>
                      <a:tailEnd type="none" w="med" len="med"/>
                    </a:lnL>
                    <a:lnR w="12700" cap="flat" cmpd="sng" algn="ctr">
                      <a:solidFill>
                        <a:schemeClr val="accent1"/>
                      </a:solidFill>
                      <a:prstDash val="sysDot"/>
                      <a:round/>
                      <a:headEnd type="none" w="med" len="med"/>
                      <a:tailEnd type="none" w="med" len="med"/>
                    </a:lnR>
                    <a:lnT w="12700" cap="flat" cmpd="sng" algn="ctr">
                      <a:solidFill>
                        <a:schemeClr val="accent1"/>
                      </a:solidFill>
                      <a:prstDash val="sysDot"/>
                      <a:round/>
                      <a:headEnd type="none" w="med" len="med"/>
                      <a:tailEnd type="none" w="med" len="med"/>
                    </a:lnT>
                    <a:lnB w="12700" cap="flat" cmpd="sng" algn="ctr">
                      <a:solidFill>
                        <a:schemeClr val="accent1"/>
                      </a:solidFill>
                      <a:prstDash val="sysDot"/>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508488957"/>
                  </a:ext>
                </a:extLst>
              </a:tr>
              <a:tr h="445710">
                <a:tc>
                  <a:txBody>
                    <a:bodyPr/>
                    <a:lstStyle/>
                    <a:p>
                      <a:pPr marL="0" marR="0" lvl="0" indent="0" algn="l" defTabSz="959937" rtl="0" eaLnBrk="1" fontAlgn="auto"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noProof="0" dirty="0">
                          <a:ln>
                            <a:noFill/>
                          </a:ln>
                          <a:solidFill>
                            <a:schemeClr val="tx1"/>
                          </a:solidFill>
                          <a:effectLst/>
                          <a:uLnTx/>
                          <a:uFillTx/>
                          <a:latin typeface="游ゴシック" panose="020B0400000000000000" pitchFamily="50" charset="-128"/>
                          <a:ea typeface="+mn-ea"/>
                          <a:cs typeface="+mn-cs"/>
                        </a:rPr>
                        <a:t>国との協議の進捗状況</a:t>
                      </a:r>
                      <a:endParaRPr kumimoji="1" lang="en-US" altLang="ja-JP" sz="1200" b="1" i="0" u="none" strike="noStrike" kern="1200" cap="none" spc="0" normalizeH="0" baseline="0" noProof="0" dirty="0">
                        <a:ln>
                          <a:noFill/>
                        </a:ln>
                        <a:solidFill>
                          <a:schemeClr val="tx1"/>
                        </a:solidFill>
                        <a:effectLst/>
                        <a:uLnTx/>
                        <a:uFillTx/>
                        <a:latin typeface="游ゴシック" panose="020B0400000000000000" pitchFamily="50" charset="-128"/>
                        <a:ea typeface="+mn-ea"/>
                        <a:cs typeface="+mn-cs"/>
                      </a:endParaRPr>
                    </a:p>
                    <a:p>
                      <a:pPr marL="0" marR="0" lvl="0" indent="0" algn="l" defTabSz="959937" rtl="0" eaLnBrk="1" fontAlgn="auto"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noProof="0" dirty="0">
                          <a:ln>
                            <a:noFill/>
                          </a:ln>
                          <a:solidFill>
                            <a:schemeClr val="tx1"/>
                          </a:solidFill>
                          <a:effectLst/>
                          <a:uLnTx/>
                          <a:uFillTx/>
                          <a:latin typeface="游ゴシック" panose="020B0400000000000000" pitchFamily="50" charset="-128"/>
                          <a:ea typeface="+mn-ea"/>
                          <a:cs typeface="+mn-cs"/>
                        </a:rPr>
                        <a:t>（取組みの成果）</a:t>
                      </a:r>
                      <a:endParaRPr kumimoji="1" lang="ja-JP" altLang="en-US" sz="1200" b="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endParaRPr>
                    </a:p>
                  </a:txBody>
                  <a:tcPr marL="100806" marR="100806" marT="50403" marB="50403" anchor="ctr">
                    <a:lnL w="12700" cap="flat" cmpd="sng" algn="ctr">
                      <a:solidFill>
                        <a:schemeClr val="accent1"/>
                      </a:solidFill>
                      <a:prstDash val="sysDot"/>
                      <a:round/>
                      <a:headEnd type="none" w="med" len="med"/>
                      <a:tailEnd type="none" w="med" len="med"/>
                    </a:lnL>
                    <a:lnR w="12700" cap="flat" cmpd="sng" algn="ctr">
                      <a:solidFill>
                        <a:schemeClr val="accent1"/>
                      </a:solidFill>
                      <a:prstDash val="sysDot"/>
                      <a:round/>
                      <a:headEnd type="none" w="med" len="med"/>
                      <a:tailEnd type="none" w="med" len="med"/>
                    </a:lnR>
                    <a:lnT w="12700" cap="flat" cmpd="sng" algn="ctr">
                      <a:solidFill>
                        <a:schemeClr val="accent1"/>
                      </a:solidFill>
                      <a:prstDash val="sysDot"/>
                      <a:round/>
                      <a:headEnd type="none" w="med" len="med"/>
                      <a:tailEnd type="none" w="med" len="med"/>
                    </a:lnT>
                    <a:lnB w="12700" cap="flat" cmpd="sng" algn="ctr">
                      <a:solidFill>
                        <a:schemeClr val="accent1"/>
                      </a:solidFill>
                      <a:prstDash val="sysDot"/>
                      <a:round/>
                      <a:headEnd type="none" w="med" len="med"/>
                      <a:tailEnd type="none" w="med" len="med"/>
                    </a:lnB>
                    <a:lnTlToBr w="12700" cmpd="sng">
                      <a:noFill/>
                      <a:prstDash val="solid"/>
                    </a:lnTlToBr>
                    <a:lnBlToTr w="12700" cmpd="sng">
                      <a:noFill/>
                      <a:prstDash val="solid"/>
                    </a:lnBlToTr>
                  </a:tcPr>
                </a:tc>
                <a:tc>
                  <a:txBody>
                    <a:bodyPr/>
                    <a:lstStyle/>
                    <a:p>
                      <a:pPr marL="171450" marR="0" lvl="0" indent="-171450" algn="l" defTabSz="959937" rtl="0" eaLnBrk="1" fontAlgn="auto" latinLnBrk="0" hangingPunct="1">
                        <a:lnSpc>
                          <a:spcPct val="100000"/>
                        </a:lnSpc>
                        <a:spcBef>
                          <a:spcPts val="0"/>
                        </a:spcBef>
                        <a:spcAft>
                          <a:spcPts val="0"/>
                        </a:spcAft>
                        <a:buClrTx/>
                        <a:buSzTx/>
                        <a:buFont typeface="Wingdings" panose="05000000000000000000" pitchFamily="2" charset="2"/>
                        <a:buChar char="l"/>
                        <a:tabLst/>
                        <a:defRPr/>
                      </a:pPr>
                      <a:r>
                        <a:rPr kumimoji="1" lang="ja-JP" altLang="en-US" sz="1100" b="0" i="0" u="none" strike="noStrike" kern="1200" cap="none" spc="0" normalizeH="0" baseline="0" noProof="0" dirty="0">
                          <a:ln>
                            <a:noFill/>
                          </a:ln>
                          <a:solidFill>
                            <a:schemeClr val="tx1"/>
                          </a:solidFill>
                          <a:effectLst/>
                          <a:uLnTx/>
                          <a:uFillTx/>
                          <a:latin typeface="游ゴシック" panose="020B0400000000000000" pitchFamily="50" charset="-128"/>
                          <a:ea typeface="+mn-ea"/>
                          <a:cs typeface="+mn-cs"/>
                        </a:rPr>
                        <a:t>国「アクションプラン</a:t>
                      </a:r>
                      <a:r>
                        <a:rPr kumimoji="1" lang="en-US" altLang="ja-JP" sz="1100" b="0" i="0" u="none" strike="noStrike" kern="1200" cap="none" spc="0" normalizeH="0" baseline="0" noProof="0" dirty="0">
                          <a:ln>
                            <a:noFill/>
                          </a:ln>
                          <a:solidFill>
                            <a:schemeClr val="tx1"/>
                          </a:solidFill>
                          <a:effectLst/>
                          <a:uLnTx/>
                          <a:uFillTx/>
                          <a:latin typeface="游ゴシック" panose="020B0400000000000000" pitchFamily="50" charset="-128"/>
                          <a:ea typeface="+mn-ea"/>
                          <a:cs typeface="+mn-cs"/>
                        </a:rPr>
                        <a:t>Ver. 2</a:t>
                      </a:r>
                      <a:r>
                        <a:rPr kumimoji="1" lang="ja-JP" altLang="en-US" sz="1100" b="0" i="0" u="none" strike="noStrike" kern="1200" cap="none" spc="0" normalizeH="0" baseline="0" noProof="0" dirty="0">
                          <a:ln>
                            <a:noFill/>
                          </a:ln>
                          <a:solidFill>
                            <a:schemeClr val="tx1"/>
                          </a:solidFill>
                          <a:effectLst/>
                          <a:uLnTx/>
                          <a:uFillTx/>
                          <a:latin typeface="游ゴシック" panose="020B0400000000000000" pitchFamily="50" charset="-128"/>
                          <a:ea typeface="+mn-ea"/>
                          <a:cs typeface="+mn-cs"/>
                        </a:rPr>
                        <a:t>」に上記</a:t>
                      </a:r>
                      <a:r>
                        <a:rPr kumimoji="1" lang="ja-JP" altLang="en-US" sz="1100" b="0" u="none" dirty="0">
                          <a:solidFill>
                            <a:schemeClr val="tx1"/>
                          </a:solidFill>
                          <a:latin typeface="+mn-ea"/>
                        </a:rPr>
                        <a:t>内閣官房事業</a:t>
                      </a:r>
                      <a:r>
                        <a:rPr kumimoji="1" lang="ja-JP" altLang="en-US" sz="1100" b="0" i="0" u="none" strike="noStrike" kern="1200" cap="none" spc="0" normalizeH="0" baseline="0" noProof="0" dirty="0">
                          <a:ln>
                            <a:noFill/>
                          </a:ln>
                          <a:solidFill>
                            <a:schemeClr val="tx1"/>
                          </a:solidFill>
                          <a:effectLst/>
                          <a:uLnTx/>
                          <a:uFillTx/>
                          <a:latin typeface="游ゴシック" panose="020B0400000000000000" pitchFamily="50" charset="-128"/>
                          <a:ea typeface="+mn-ea"/>
                          <a:cs typeface="+mn-cs"/>
                        </a:rPr>
                        <a:t>について記載</a:t>
                      </a:r>
                      <a:endParaRPr kumimoji="1" lang="en-US" altLang="ja-JP" sz="1100" b="0" i="0" u="none" strike="noStrike" kern="1200" cap="none" spc="0" normalizeH="0" baseline="0" noProof="0" dirty="0">
                        <a:ln>
                          <a:noFill/>
                        </a:ln>
                        <a:solidFill>
                          <a:schemeClr val="tx1"/>
                        </a:solidFill>
                        <a:effectLst/>
                        <a:uLnTx/>
                        <a:uFillTx/>
                        <a:latin typeface="游ゴシック" panose="020B0400000000000000" pitchFamily="50" charset="-128"/>
                        <a:ea typeface="+mn-ea"/>
                        <a:cs typeface="+mn-cs"/>
                      </a:endParaRPr>
                    </a:p>
                    <a:p>
                      <a:pPr marL="171450" marR="0" lvl="0" indent="-171450" algn="l" defTabSz="959937" rtl="0" eaLnBrk="1" fontAlgn="auto" latinLnBrk="0" hangingPunct="1">
                        <a:lnSpc>
                          <a:spcPct val="100000"/>
                        </a:lnSpc>
                        <a:spcBef>
                          <a:spcPts val="0"/>
                        </a:spcBef>
                        <a:spcAft>
                          <a:spcPts val="0"/>
                        </a:spcAft>
                        <a:buClrTx/>
                        <a:buSzTx/>
                        <a:buFont typeface="Wingdings" panose="05000000000000000000" pitchFamily="2" charset="2"/>
                        <a:buChar char="l"/>
                        <a:tabLst/>
                        <a:defRPr/>
                      </a:pPr>
                      <a:r>
                        <a:rPr kumimoji="1" lang="ja-JP" altLang="en-US" sz="1100" b="0" i="0" u="none" strike="noStrike" kern="1200" cap="none" spc="0" normalizeH="0" baseline="0" noProof="0" dirty="0">
                          <a:ln>
                            <a:noFill/>
                          </a:ln>
                          <a:solidFill>
                            <a:schemeClr val="tx1"/>
                          </a:solidFill>
                          <a:effectLst/>
                          <a:uLnTx/>
                          <a:uFillTx/>
                          <a:latin typeface="游ゴシック" panose="020B0400000000000000" pitchFamily="50" charset="-128"/>
                          <a:ea typeface="+mn-ea"/>
                          <a:cs typeface="+mn-cs"/>
                        </a:rPr>
                        <a:t>「関西</a:t>
                      </a:r>
                      <a:r>
                        <a:rPr kumimoji="1" lang="en-US" altLang="ja-JP" sz="1100" b="0" i="0" u="none" strike="noStrike" kern="1200" cap="none" spc="0" normalizeH="0" baseline="0" noProof="0" dirty="0" err="1">
                          <a:ln>
                            <a:noFill/>
                          </a:ln>
                          <a:solidFill>
                            <a:schemeClr val="tx1"/>
                          </a:solidFill>
                          <a:effectLst/>
                          <a:uLnTx/>
                          <a:uFillTx/>
                          <a:latin typeface="游ゴシック" panose="020B0400000000000000" pitchFamily="50" charset="-128"/>
                          <a:ea typeface="+mn-ea"/>
                          <a:cs typeface="+mn-cs"/>
                        </a:rPr>
                        <a:t>MaaS</a:t>
                      </a:r>
                      <a:r>
                        <a:rPr kumimoji="1" lang="ja-JP" altLang="en-US" sz="1100" b="0" i="0" u="none" strike="noStrike" kern="1200" cap="none" spc="0" normalizeH="0" baseline="0" noProof="0" dirty="0">
                          <a:ln>
                            <a:noFill/>
                          </a:ln>
                          <a:solidFill>
                            <a:schemeClr val="tx1"/>
                          </a:solidFill>
                          <a:effectLst/>
                          <a:uLnTx/>
                          <a:uFillTx/>
                          <a:latin typeface="游ゴシック" panose="020B0400000000000000" pitchFamily="50" charset="-128"/>
                          <a:ea typeface="+mn-ea"/>
                          <a:cs typeface="+mn-cs"/>
                        </a:rPr>
                        <a:t>推進連絡会議」等を通じて、「関西</a:t>
                      </a:r>
                      <a:r>
                        <a:rPr kumimoji="1" lang="en-US" altLang="ja-JP" sz="1100" b="0" i="0" u="none" strike="noStrike" kern="1200" cap="none" spc="0" normalizeH="0" baseline="0" noProof="0" dirty="0" err="1">
                          <a:ln>
                            <a:noFill/>
                          </a:ln>
                          <a:solidFill>
                            <a:schemeClr val="tx1"/>
                          </a:solidFill>
                          <a:effectLst/>
                          <a:uLnTx/>
                          <a:uFillTx/>
                          <a:latin typeface="游ゴシック" panose="020B0400000000000000" pitchFamily="50" charset="-128"/>
                          <a:ea typeface="+mn-ea"/>
                          <a:cs typeface="+mn-cs"/>
                        </a:rPr>
                        <a:t>MaaS</a:t>
                      </a:r>
                      <a:r>
                        <a:rPr kumimoji="1" lang="ja-JP" altLang="en-US" sz="1100" b="0" i="0" u="none" strike="noStrike" kern="1200" cap="none" spc="0" normalizeH="0" baseline="0" noProof="0" dirty="0">
                          <a:ln>
                            <a:noFill/>
                          </a:ln>
                          <a:solidFill>
                            <a:schemeClr val="tx1"/>
                          </a:solidFill>
                          <a:effectLst/>
                          <a:uLnTx/>
                          <a:uFillTx/>
                          <a:latin typeface="游ゴシック" panose="020B0400000000000000" pitchFamily="50" charset="-128"/>
                          <a:ea typeface="+mn-ea"/>
                          <a:cs typeface="+mn-cs"/>
                        </a:rPr>
                        <a:t>」の推進方針について共有</a:t>
                      </a:r>
                      <a:endParaRPr kumimoji="1" lang="en-US" altLang="ja-JP" sz="1100" b="0" i="0" u="none" strike="noStrike" kern="1200" cap="none" spc="0" normalizeH="0" baseline="0" noProof="0" dirty="0">
                        <a:ln>
                          <a:noFill/>
                        </a:ln>
                        <a:solidFill>
                          <a:schemeClr val="tx1"/>
                        </a:solidFill>
                        <a:effectLst/>
                        <a:uLnTx/>
                        <a:uFillTx/>
                        <a:latin typeface="游ゴシック" panose="020B0400000000000000" pitchFamily="50" charset="-128"/>
                        <a:ea typeface="+mn-ea"/>
                        <a:cs typeface="+mn-cs"/>
                      </a:endParaRPr>
                    </a:p>
                    <a:p>
                      <a:pPr marL="171450" marR="0" lvl="0" indent="-171450" algn="l" defTabSz="959937" rtl="0" eaLnBrk="1" fontAlgn="auto" latinLnBrk="0" hangingPunct="1">
                        <a:lnSpc>
                          <a:spcPct val="100000"/>
                        </a:lnSpc>
                        <a:spcBef>
                          <a:spcPts val="0"/>
                        </a:spcBef>
                        <a:spcAft>
                          <a:spcPts val="0"/>
                        </a:spcAft>
                        <a:buClrTx/>
                        <a:buSzTx/>
                        <a:buFont typeface="Wingdings" panose="05000000000000000000" pitchFamily="2" charset="2"/>
                        <a:buChar char="l"/>
                        <a:tabLst/>
                        <a:defRPr/>
                      </a:pPr>
                      <a:r>
                        <a:rPr kumimoji="1" lang="ja-JP" altLang="en-US" sz="1100" b="0" i="0" u="none" strike="noStrike" kern="1200" cap="none" spc="0" normalizeH="0" baseline="0" noProof="0" dirty="0">
                          <a:ln>
                            <a:noFill/>
                          </a:ln>
                          <a:solidFill>
                            <a:schemeClr val="tx1"/>
                          </a:solidFill>
                          <a:effectLst/>
                          <a:uLnTx/>
                          <a:uFillTx/>
                          <a:latin typeface="游ゴシック" panose="020B0400000000000000" pitchFamily="50" charset="-128"/>
                          <a:ea typeface="+mn-ea"/>
                          <a:cs typeface="+mn-cs"/>
                        </a:rPr>
                        <a:t>国において、</a:t>
                      </a:r>
                      <a:r>
                        <a:rPr kumimoji="1" lang="en-US" altLang="ja-JP" sz="1100" b="0" i="0" u="none" strike="noStrike" kern="1200" cap="none" spc="0" normalizeH="0" baseline="0" noProof="0" dirty="0">
                          <a:ln>
                            <a:noFill/>
                          </a:ln>
                          <a:solidFill>
                            <a:schemeClr val="tx1"/>
                          </a:solidFill>
                          <a:effectLst/>
                          <a:uLnTx/>
                          <a:uFillTx/>
                          <a:latin typeface="游ゴシック" panose="020B0400000000000000" pitchFamily="50" charset="-128"/>
                          <a:ea typeface="+mn-ea"/>
                          <a:cs typeface="+mn-cs"/>
                        </a:rPr>
                        <a:t>MaaS</a:t>
                      </a:r>
                      <a:r>
                        <a:rPr kumimoji="1" lang="ja-JP" altLang="en-US" sz="1100" b="0" i="0" u="none" strike="noStrike" kern="1200" cap="none" spc="0" normalizeH="0" baseline="0" noProof="0" dirty="0">
                          <a:ln>
                            <a:noFill/>
                          </a:ln>
                          <a:solidFill>
                            <a:schemeClr val="tx1"/>
                          </a:solidFill>
                          <a:effectLst/>
                          <a:uLnTx/>
                          <a:uFillTx/>
                          <a:latin typeface="游ゴシック" panose="020B0400000000000000" pitchFamily="50" charset="-128"/>
                          <a:ea typeface="+mn-ea"/>
                          <a:cs typeface="+mn-cs"/>
                        </a:rPr>
                        <a:t>支援の予算を確保（</a:t>
                      </a:r>
                      <a:r>
                        <a:rPr kumimoji="1" lang="en-US" altLang="ja-JP" sz="1100" b="0" i="0" u="none" strike="noStrike" kern="1200" cap="none" spc="0" normalizeH="0" baseline="0" noProof="0" dirty="0">
                          <a:ln>
                            <a:noFill/>
                          </a:ln>
                          <a:solidFill>
                            <a:schemeClr val="tx1"/>
                          </a:solidFill>
                          <a:effectLst/>
                          <a:uLnTx/>
                          <a:uFillTx/>
                          <a:latin typeface="游ゴシック" panose="020B0400000000000000" pitchFamily="50" charset="-128"/>
                          <a:ea typeface="+mn-ea"/>
                          <a:cs typeface="+mn-cs"/>
                        </a:rPr>
                        <a:t>R4</a:t>
                      </a:r>
                      <a:r>
                        <a:rPr kumimoji="1" lang="ja-JP" altLang="en-US" sz="1100" b="0" i="0" u="none" strike="noStrike" kern="1200" cap="none" spc="0" normalizeH="0" baseline="0" noProof="0" dirty="0">
                          <a:ln>
                            <a:noFill/>
                          </a:ln>
                          <a:solidFill>
                            <a:schemeClr val="tx1"/>
                          </a:solidFill>
                          <a:effectLst/>
                          <a:uLnTx/>
                          <a:uFillTx/>
                          <a:latin typeface="游ゴシック" panose="020B0400000000000000" pitchFamily="50" charset="-128"/>
                          <a:ea typeface="+mn-ea"/>
                          <a:cs typeface="+mn-cs"/>
                        </a:rPr>
                        <a:t>補正・</a:t>
                      </a:r>
                      <a:r>
                        <a:rPr kumimoji="1" lang="en-US" altLang="ja-JP" sz="1100" b="0" i="0" u="none" strike="noStrike" kern="1200" cap="none" spc="0" normalizeH="0" baseline="0" noProof="0" dirty="0">
                          <a:ln>
                            <a:noFill/>
                          </a:ln>
                          <a:solidFill>
                            <a:schemeClr val="tx1"/>
                          </a:solidFill>
                          <a:effectLst/>
                          <a:uLnTx/>
                          <a:uFillTx/>
                          <a:latin typeface="游ゴシック" panose="020B0400000000000000" pitchFamily="50" charset="-128"/>
                          <a:ea typeface="+mn-ea"/>
                          <a:cs typeface="+mn-cs"/>
                        </a:rPr>
                        <a:t>R5</a:t>
                      </a:r>
                      <a:r>
                        <a:rPr kumimoji="1" lang="ja-JP" altLang="en-US" sz="1100" b="0" i="0" u="none" strike="noStrike" kern="1200" cap="none" spc="0" normalizeH="0" baseline="0" noProof="0" dirty="0">
                          <a:ln>
                            <a:noFill/>
                          </a:ln>
                          <a:solidFill>
                            <a:schemeClr val="tx1"/>
                          </a:solidFill>
                          <a:effectLst/>
                          <a:uLnTx/>
                          <a:uFillTx/>
                          <a:latin typeface="游ゴシック" panose="020B0400000000000000" pitchFamily="50" charset="-128"/>
                          <a:ea typeface="+mn-ea"/>
                          <a:cs typeface="+mn-cs"/>
                        </a:rPr>
                        <a:t>当初）</a:t>
                      </a:r>
                      <a:endParaRPr kumimoji="1" lang="en-US" altLang="ja-JP" sz="1100" b="0" i="0" u="none" strike="noStrike" kern="1200" cap="none" spc="0" normalizeH="0" baseline="0" noProof="0" dirty="0">
                        <a:ln>
                          <a:noFill/>
                        </a:ln>
                        <a:solidFill>
                          <a:schemeClr val="tx1"/>
                        </a:solidFill>
                        <a:effectLst/>
                        <a:uLnTx/>
                        <a:uFillTx/>
                        <a:latin typeface="游ゴシック" panose="020B0400000000000000" pitchFamily="50" charset="-128"/>
                        <a:ea typeface="+mn-ea"/>
                        <a:cs typeface="+mn-cs"/>
                      </a:endParaRPr>
                    </a:p>
                  </a:txBody>
                  <a:tcPr marL="100806" marR="100806" marT="50403" marB="50403" anchor="ctr">
                    <a:lnL w="12700" cap="flat" cmpd="sng" algn="ctr">
                      <a:solidFill>
                        <a:schemeClr val="accent1"/>
                      </a:solidFill>
                      <a:prstDash val="sysDot"/>
                      <a:round/>
                      <a:headEnd type="none" w="med" len="med"/>
                      <a:tailEnd type="none" w="med" len="med"/>
                    </a:lnL>
                    <a:lnR w="12700" cap="flat" cmpd="sng" algn="ctr">
                      <a:solidFill>
                        <a:schemeClr val="accent1"/>
                      </a:solidFill>
                      <a:prstDash val="sysDot"/>
                      <a:round/>
                      <a:headEnd type="none" w="med" len="med"/>
                      <a:tailEnd type="none" w="med" len="med"/>
                    </a:lnR>
                    <a:lnT w="12700" cap="flat" cmpd="sng" algn="ctr">
                      <a:solidFill>
                        <a:schemeClr val="accent1"/>
                      </a:solidFill>
                      <a:prstDash val="sysDot"/>
                      <a:round/>
                      <a:headEnd type="none" w="med" len="med"/>
                      <a:tailEnd type="none" w="med" len="med"/>
                    </a:lnT>
                    <a:lnB w="12700" cap="flat" cmpd="sng" algn="ctr">
                      <a:solidFill>
                        <a:schemeClr val="accent1"/>
                      </a:solidFill>
                      <a:prstDash val="sysDot"/>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48277082"/>
                  </a:ext>
                </a:extLst>
              </a:tr>
            </a:tbl>
          </a:graphicData>
        </a:graphic>
      </p:graphicFrame>
    </p:spTree>
    <p:extLst>
      <p:ext uri="{BB962C8B-B14F-4D97-AF65-F5344CB8AC3E}">
        <p14:creationId xmlns:p14="http://schemas.microsoft.com/office/powerpoint/2010/main" val="214478997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スライド番号プレースホルダー 7"/>
          <p:cNvSpPr>
            <a:spLocks noGrp="1"/>
          </p:cNvSpPr>
          <p:nvPr>
            <p:ph type="sldNum" sz="quarter" idx="12"/>
          </p:nvPr>
        </p:nvSpPr>
        <p:spPr>
          <a:xfrm flipH="1">
            <a:off x="9719089" y="6839953"/>
            <a:ext cx="361536" cy="359360"/>
          </a:xfrm>
        </p:spPr>
        <p:txBody>
          <a:bodyPr/>
          <a:lstStyle/>
          <a:p>
            <a:fld id="{4A29C0C3-80A2-4EDA-8DD4-D638D41F3C0E}" type="slidenum">
              <a:rPr kumimoji="1" lang="ja-JP" altLang="en-US" smtClean="0"/>
              <a:t>21</a:t>
            </a:fld>
            <a:endParaRPr kumimoji="1" lang="ja-JP" altLang="en-US" dirty="0"/>
          </a:p>
        </p:txBody>
      </p:sp>
      <p:sp>
        <p:nvSpPr>
          <p:cNvPr id="26" name="テキスト ボックス 25"/>
          <p:cNvSpPr txBox="1"/>
          <p:nvPr/>
        </p:nvSpPr>
        <p:spPr>
          <a:xfrm>
            <a:off x="203399" y="768294"/>
            <a:ext cx="1005403" cy="338554"/>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60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（参考）</a:t>
            </a:r>
            <a:endParaRPr kumimoji="1" lang="ja-JP" altLang="en-US" sz="100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p:txBody>
      </p:sp>
      <p:graphicFrame>
        <p:nvGraphicFramePr>
          <p:cNvPr id="24" name="表 23">
            <a:extLst>
              <a:ext uri="{FF2B5EF4-FFF2-40B4-BE49-F238E27FC236}">
                <a16:creationId xmlns:a16="http://schemas.microsoft.com/office/drawing/2014/main" id="{731D8736-1F24-4DDD-BAE5-3D26FC93D64E}"/>
              </a:ext>
            </a:extLst>
          </p:cNvPr>
          <p:cNvGraphicFramePr>
            <a:graphicFrameLocks noGrp="1"/>
          </p:cNvGraphicFramePr>
          <p:nvPr>
            <p:extLst>
              <p:ext uri="{D42A27DB-BD31-4B8C-83A1-F6EECF244321}">
                <p14:modId xmlns:p14="http://schemas.microsoft.com/office/powerpoint/2010/main" val="490678053"/>
              </p:ext>
            </p:extLst>
          </p:nvPr>
        </p:nvGraphicFramePr>
        <p:xfrm>
          <a:off x="280329" y="1753163"/>
          <a:ext cx="9540000" cy="3218887"/>
        </p:xfrm>
        <a:graphic>
          <a:graphicData uri="http://schemas.openxmlformats.org/drawingml/2006/table">
            <a:tbl>
              <a:tblPr>
                <a:tableStyleId>{2D5ABB26-0587-4C30-8999-92F81FD0307C}</a:tableStyleId>
              </a:tblPr>
              <a:tblGrid>
                <a:gridCol w="3180000">
                  <a:extLst>
                    <a:ext uri="{9D8B030D-6E8A-4147-A177-3AD203B41FA5}">
                      <a16:colId xmlns:a16="http://schemas.microsoft.com/office/drawing/2014/main" val="901775203"/>
                    </a:ext>
                  </a:extLst>
                </a:gridCol>
                <a:gridCol w="3180000">
                  <a:extLst>
                    <a:ext uri="{9D8B030D-6E8A-4147-A177-3AD203B41FA5}">
                      <a16:colId xmlns:a16="http://schemas.microsoft.com/office/drawing/2014/main" val="2895380761"/>
                    </a:ext>
                  </a:extLst>
                </a:gridCol>
                <a:gridCol w="3180000">
                  <a:extLst>
                    <a:ext uri="{9D8B030D-6E8A-4147-A177-3AD203B41FA5}">
                      <a16:colId xmlns:a16="http://schemas.microsoft.com/office/drawing/2014/main" val="925580270"/>
                    </a:ext>
                  </a:extLst>
                </a:gridCol>
              </a:tblGrid>
              <a:tr h="3218887">
                <a:tc>
                  <a:txBody>
                    <a:bodyPr/>
                    <a:lstStyle/>
                    <a:p>
                      <a:pPr marL="0" indent="0" defTabSz="443194">
                        <a:lnSpc>
                          <a:spcPct val="100000"/>
                        </a:lnSpc>
                        <a:spcBef>
                          <a:spcPts val="0"/>
                        </a:spcBef>
                        <a:spcAft>
                          <a:spcPts val="0"/>
                        </a:spcAft>
                        <a:defRPr/>
                      </a:pPr>
                      <a:r>
                        <a:rPr lang="ja-JP" altLang="en-US" sz="1300" b="1" dirty="0">
                          <a:solidFill>
                            <a:schemeClr val="tx1"/>
                          </a:solidFill>
                          <a:latin typeface="BIZ UDPゴシック" panose="020B0400000000000000" pitchFamily="50" charset="-128"/>
                          <a:ea typeface="BIZ UDPゴシック" panose="020B0400000000000000" pitchFamily="50" charset="-128"/>
                        </a:rPr>
                        <a:t>□</a:t>
                      </a:r>
                      <a:r>
                        <a:rPr lang="en-US" altLang="ja-JP" sz="1300" b="1" dirty="0" err="1">
                          <a:solidFill>
                            <a:schemeClr val="tx1"/>
                          </a:solidFill>
                          <a:latin typeface="BIZ UDPゴシック" panose="020B0400000000000000" pitchFamily="50" charset="-128"/>
                          <a:ea typeface="BIZ UDPゴシック" panose="020B0400000000000000" pitchFamily="50" charset="-128"/>
                        </a:rPr>
                        <a:t>MaaS</a:t>
                      </a:r>
                      <a:r>
                        <a:rPr lang="ja-JP" altLang="en-US" sz="1300" b="1" dirty="0">
                          <a:solidFill>
                            <a:schemeClr val="tx1"/>
                          </a:solidFill>
                          <a:latin typeface="BIZ UDPゴシック" panose="020B0400000000000000" pitchFamily="50" charset="-128"/>
                          <a:ea typeface="BIZ UDPゴシック" panose="020B0400000000000000" pitchFamily="50" charset="-128"/>
                        </a:rPr>
                        <a:t>実現に向けて官民連携</a:t>
                      </a:r>
                    </a:p>
                    <a:p>
                      <a:pPr marL="0" indent="0" defTabSz="443194">
                        <a:lnSpc>
                          <a:spcPct val="100000"/>
                        </a:lnSpc>
                        <a:spcBef>
                          <a:spcPts val="0"/>
                        </a:spcBef>
                        <a:spcAft>
                          <a:spcPts val="0"/>
                        </a:spcAft>
                        <a:defRPr/>
                      </a:pPr>
                      <a:r>
                        <a:rPr lang="ja-JP" altLang="en-US" sz="1300" b="1" dirty="0">
                          <a:solidFill>
                            <a:schemeClr val="tx1"/>
                          </a:solidFill>
                          <a:latin typeface="BIZ UDPゴシック" panose="020B0400000000000000" pitchFamily="50" charset="-128"/>
                          <a:ea typeface="BIZ UDPゴシック" panose="020B0400000000000000" pitchFamily="50" charset="-128"/>
                        </a:rPr>
                        <a:t>　 スタート</a:t>
                      </a:r>
                      <a:endParaRPr lang="ja-JP" altLang="en-US" sz="600" b="1" dirty="0">
                        <a:solidFill>
                          <a:schemeClr val="tx1"/>
                        </a:solidFill>
                        <a:latin typeface="BIZ UDPゴシック" panose="020B0400000000000000" pitchFamily="50" charset="-128"/>
                        <a:ea typeface="BIZ UDPゴシック" panose="020B0400000000000000" pitchFamily="50" charset="-128"/>
                      </a:endParaRPr>
                    </a:p>
                    <a:p>
                      <a:pPr marL="0" indent="0">
                        <a:lnSpc>
                          <a:spcPct val="100000"/>
                        </a:lnSpc>
                        <a:spcBef>
                          <a:spcPts val="0"/>
                        </a:spcBef>
                        <a:spcAft>
                          <a:spcPts val="0"/>
                        </a:spcAft>
                        <a:defRPr/>
                      </a:pPr>
                      <a:r>
                        <a:rPr lang="ja-JP" altLang="en-US" sz="1100" dirty="0">
                          <a:solidFill>
                            <a:schemeClr val="tx1"/>
                          </a:solidFill>
                          <a:latin typeface="BIZ UDPゴシック" panose="020B0400000000000000" pitchFamily="50" charset="-128"/>
                          <a:ea typeface="BIZ UDPゴシック" panose="020B0400000000000000" pitchFamily="50" charset="-128"/>
                        </a:rPr>
                        <a:t>・関西</a:t>
                      </a:r>
                      <a:r>
                        <a:rPr lang="en-US" altLang="ja-JP" sz="1100" dirty="0" err="1">
                          <a:solidFill>
                            <a:schemeClr val="tx1"/>
                          </a:solidFill>
                          <a:latin typeface="BIZ UDPゴシック" panose="020B0400000000000000" pitchFamily="50" charset="-128"/>
                          <a:ea typeface="BIZ UDPゴシック" panose="020B0400000000000000" pitchFamily="50" charset="-128"/>
                        </a:rPr>
                        <a:t>MaaS</a:t>
                      </a:r>
                      <a:r>
                        <a:rPr lang="ja-JP" altLang="en-US" sz="1100" dirty="0">
                          <a:solidFill>
                            <a:schemeClr val="tx1"/>
                          </a:solidFill>
                          <a:latin typeface="BIZ UDPゴシック" panose="020B0400000000000000" pitchFamily="50" charset="-128"/>
                          <a:ea typeface="BIZ UDPゴシック" panose="020B0400000000000000" pitchFamily="50" charset="-128"/>
                        </a:rPr>
                        <a:t>検討会</a:t>
                      </a:r>
                      <a:r>
                        <a:rPr lang="en-US" altLang="ja-JP" sz="1100" dirty="0">
                          <a:solidFill>
                            <a:schemeClr val="tx1"/>
                          </a:solidFill>
                          <a:latin typeface="BIZ UDPゴシック" panose="020B0400000000000000" pitchFamily="50" charset="-128"/>
                          <a:ea typeface="BIZ UDPゴシック" panose="020B0400000000000000" pitchFamily="50" charset="-128"/>
                        </a:rPr>
                        <a:t>(2019</a:t>
                      </a:r>
                      <a:r>
                        <a:rPr lang="ja-JP" altLang="en-US" sz="1100" dirty="0">
                          <a:solidFill>
                            <a:schemeClr val="tx1"/>
                          </a:solidFill>
                          <a:latin typeface="BIZ UDPゴシック" panose="020B0400000000000000" pitchFamily="50" charset="-128"/>
                          <a:ea typeface="BIZ UDPゴシック" panose="020B0400000000000000" pitchFamily="50" charset="-128"/>
                        </a:rPr>
                        <a:t>年</a:t>
                      </a:r>
                      <a:r>
                        <a:rPr lang="en-US" altLang="ja-JP" sz="1100" dirty="0">
                          <a:solidFill>
                            <a:schemeClr val="tx1"/>
                          </a:solidFill>
                          <a:latin typeface="BIZ UDPゴシック" panose="020B0400000000000000" pitchFamily="50" charset="-128"/>
                          <a:ea typeface="BIZ UDPゴシック" panose="020B0400000000000000" pitchFamily="50" charset="-128"/>
                        </a:rPr>
                        <a:t>10</a:t>
                      </a:r>
                      <a:r>
                        <a:rPr lang="ja-JP" altLang="en-US" sz="1100" dirty="0">
                          <a:solidFill>
                            <a:schemeClr val="tx1"/>
                          </a:solidFill>
                          <a:latin typeface="BIZ UDPゴシック" panose="020B0400000000000000" pitchFamily="50" charset="-128"/>
                          <a:ea typeface="BIZ UDPゴシック" panose="020B0400000000000000" pitchFamily="50" charset="-128"/>
                        </a:rPr>
                        <a:t>月設立</a:t>
                      </a:r>
                      <a:r>
                        <a:rPr lang="en-US" altLang="ja-JP" sz="1100" dirty="0">
                          <a:solidFill>
                            <a:schemeClr val="tx1"/>
                          </a:solidFill>
                          <a:latin typeface="BIZ UDPゴシック" panose="020B0400000000000000" pitchFamily="50" charset="-128"/>
                          <a:ea typeface="BIZ UDPゴシック" panose="020B0400000000000000" pitchFamily="50" charset="-128"/>
                        </a:rPr>
                        <a:t>)</a:t>
                      </a:r>
                      <a:r>
                        <a:rPr lang="ja-JP" altLang="en-US" sz="1100" dirty="0">
                          <a:solidFill>
                            <a:schemeClr val="tx1"/>
                          </a:solidFill>
                          <a:latin typeface="BIZ UDPゴシック" panose="020B0400000000000000" pitchFamily="50" charset="-128"/>
                          <a:ea typeface="BIZ UDPゴシック" panose="020B0400000000000000" pitchFamily="50" charset="-128"/>
                        </a:rPr>
                        <a:t>を進化させ、関西</a:t>
                      </a:r>
                      <a:r>
                        <a:rPr lang="en-US" altLang="ja-JP" sz="1100" dirty="0" err="1">
                          <a:solidFill>
                            <a:schemeClr val="tx1"/>
                          </a:solidFill>
                          <a:latin typeface="BIZ UDPゴシック" panose="020B0400000000000000" pitchFamily="50" charset="-128"/>
                          <a:ea typeface="BIZ UDPゴシック" panose="020B0400000000000000" pitchFamily="50" charset="-128"/>
                        </a:rPr>
                        <a:t>MaaS</a:t>
                      </a:r>
                      <a:r>
                        <a:rPr lang="ja-JP" altLang="en-US" sz="1100" dirty="0">
                          <a:solidFill>
                            <a:schemeClr val="tx1"/>
                          </a:solidFill>
                          <a:latin typeface="BIZ UDPゴシック" panose="020B0400000000000000" pitchFamily="50" charset="-128"/>
                          <a:ea typeface="BIZ UDPゴシック" panose="020B0400000000000000" pitchFamily="50" charset="-128"/>
                        </a:rPr>
                        <a:t>協議会を設立（</a:t>
                      </a:r>
                      <a:r>
                        <a:rPr lang="en-US" altLang="ja-JP" sz="1100" dirty="0">
                          <a:solidFill>
                            <a:schemeClr val="tx1"/>
                          </a:solidFill>
                          <a:latin typeface="BIZ UDPゴシック" panose="020B0400000000000000" pitchFamily="50" charset="-128"/>
                          <a:ea typeface="BIZ UDPゴシック" panose="020B0400000000000000" pitchFamily="50" charset="-128"/>
                        </a:rPr>
                        <a:t>2022</a:t>
                      </a:r>
                      <a:r>
                        <a:rPr lang="ja-JP" altLang="en-US" sz="1100" dirty="0">
                          <a:solidFill>
                            <a:schemeClr val="tx1"/>
                          </a:solidFill>
                          <a:latin typeface="BIZ UDPゴシック" panose="020B0400000000000000" pitchFamily="50" charset="-128"/>
                          <a:ea typeface="BIZ UDPゴシック" panose="020B0400000000000000" pitchFamily="50" charset="-128"/>
                        </a:rPr>
                        <a:t>年</a:t>
                      </a:r>
                      <a:r>
                        <a:rPr lang="en-US" altLang="ja-JP" sz="1100" dirty="0">
                          <a:solidFill>
                            <a:schemeClr val="tx1"/>
                          </a:solidFill>
                          <a:latin typeface="BIZ UDPゴシック" panose="020B0400000000000000" pitchFamily="50" charset="-128"/>
                          <a:ea typeface="BIZ UDPゴシック" panose="020B0400000000000000" pitchFamily="50" charset="-128"/>
                        </a:rPr>
                        <a:t>11</a:t>
                      </a:r>
                      <a:r>
                        <a:rPr lang="ja-JP" altLang="en-US" sz="1100" dirty="0">
                          <a:solidFill>
                            <a:schemeClr val="tx1"/>
                          </a:solidFill>
                          <a:latin typeface="BIZ UDPゴシック" panose="020B0400000000000000" pitchFamily="50" charset="-128"/>
                          <a:ea typeface="BIZ UDPゴシック" panose="020B0400000000000000" pitchFamily="50" charset="-128"/>
                        </a:rPr>
                        <a:t>月）</a:t>
                      </a:r>
                      <a:endParaRPr lang="en-US" altLang="ja-JP" sz="1100" dirty="0">
                        <a:solidFill>
                          <a:schemeClr val="tx1"/>
                        </a:solidFill>
                        <a:latin typeface="BIZ UDPゴシック" panose="020B0400000000000000" pitchFamily="50" charset="-128"/>
                        <a:ea typeface="BIZ UDPゴシック" panose="020B0400000000000000" pitchFamily="50" charset="-128"/>
                      </a:endParaRPr>
                    </a:p>
                    <a:p>
                      <a:pPr indent="0" defTabSz="959937">
                        <a:lnSpc>
                          <a:spcPct val="100000"/>
                        </a:lnSpc>
                        <a:spcBef>
                          <a:spcPts val="0"/>
                        </a:spcBef>
                        <a:spcAft>
                          <a:spcPts val="0"/>
                        </a:spcAft>
                        <a:defRPr/>
                      </a:pPr>
                      <a:r>
                        <a:rPr kumimoji="1" lang="ja-JP" altLang="en-US" sz="1100" dirty="0">
                          <a:solidFill>
                            <a:schemeClr val="tx1"/>
                          </a:solidFill>
                          <a:latin typeface="BIZ UDPゴシック" panose="020B0400000000000000" pitchFamily="50" charset="-128"/>
                          <a:ea typeface="BIZ UDPゴシック" panose="020B0400000000000000" pitchFamily="50" charset="-128"/>
                        </a:rPr>
                        <a:t>・関西</a:t>
                      </a:r>
                      <a:r>
                        <a:rPr kumimoji="1" lang="en-US" altLang="ja-JP" sz="1100" dirty="0" err="1">
                          <a:solidFill>
                            <a:schemeClr val="tx1"/>
                          </a:solidFill>
                          <a:latin typeface="BIZ UDPゴシック" panose="020B0400000000000000" pitchFamily="50" charset="-128"/>
                          <a:ea typeface="BIZ UDPゴシック" panose="020B0400000000000000" pitchFamily="50" charset="-128"/>
                        </a:rPr>
                        <a:t>MaaS</a:t>
                      </a:r>
                      <a:r>
                        <a:rPr kumimoji="1" lang="ja-JP" altLang="en-US" sz="1100" dirty="0">
                          <a:solidFill>
                            <a:schemeClr val="tx1"/>
                          </a:solidFill>
                          <a:latin typeface="BIZ UDPゴシック" panose="020B0400000000000000" pitchFamily="50" charset="-128"/>
                          <a:ea typeface="BIZ UDPゴシック" panose="020B0400000000000000" pitchFamily="50" charset="-128"/>
                        </a:rPr>
                        <a:t>推進連絡会議（２０２１年</a:t>
                      </a:r>
                      <a:r>
                        <a:rPr kumimoji="1" lang="en-US" altLang="ja-JP" sz="1100" dirty="0">
                          <a:solidFill>
                            <a:schemeClr val="tx1"/>
                          </a:solidFill>
                          <a:latin typeface="BIZ UDPゴシック" panose="020B0400000000000000" pitchFamily="50" charset="-128"/>
                          <a:ea typeface="BIZ UDPゴシック" panose="020B0400000000000000" pitchFamily="50" charset="-128"/>
                        </a:rPr>
                        <a:t>1</a:t>
                      </a:r>
                      <a:r>
                        <a:rPr kumimoji="1" lang="ja-JP" altLang="en-US" sz="1100" dirty="0">
                          <a:solidFill>
                            <a:schemeClr val="tx1"/>
                          </a:solidFill>
                          <a:latin typeface="BIZ UDPゴシック" panose="020B0400000000000000" pitchFamily="50" charset="-128"/>
                          <a:ea typeface="BIZ UDPゴシック" panose="020B0400000000000000" pitchFamily="50" charset="-128"/>
                        </a:rPr>
                        <a:t>２月設立）　</a:t>
                      </a:r>
                      <a:endParaRPr kumimoji="1" lang="en-US" altLang="ja-JP" sz="1100" dirty="0">
                        <a:solidFill>
                          <a:schemeClr val="tx1"/>
                        </a:solidFill>
                        <a:latin typeface="BIZ UDPゴシック" panose="020B0400000000000000" pitchFamily="50" charset="-128"/>
                        <a:ea typeface="BIZ UDPゴシック" panose="020B0400000000000000" pitchFamily="50" charset="-128"/>
                      </a:endParaRPr>
                    </a:p>
                    <a:p>
                      <a:pPr indent="0" defTabSz="959937">
                        <a:lnSpc>
                          <a:spcPct val="100000"/>
                        </a:lnSpc>
                        <a:spcBef>
                          <a:spcPts val="0"/>
                        </a:spcBef>
                        <a:spcAft>
                          <a:spcPts val="0"/>
                        </a:spcAft>
                        <a:defRPr/>
                      </a:pPr>
                      <a:r>
                        <a:rPr kumimoji="1" lang="ja-JP" altLang="en-US" sz="1100" dirty="0">
                          <a:solidFill>
                            <a:schemeClr val="tx1"/>
                          </a:solidFill>
                          <a:latin typeface="BIZ UDPゴシック" panose="020B0400000000000000" pitchFamily="50" charset="-128"/>
                          <a:ea typeface="BIZ UDPゴシック" panose="020B0400000000000000" pitchFamily="50" charset="-128"/>
                        </a:rPr>
                        <a:t>・大阪市内で</a:t>
                      </a:r>
                      <a:r>
                        <a:rPr kumimoji="1" lang="en-US" altLang="ja-JP" sz="1100" dirty="0">
                          <a:solidFill>
                            <a:schemeClr val="tx1"/>
                          </a:solidFill>
                          <a:latin typeface="BIZ UDPゴシック" panose="020B0400000000000000" pitchFamily="50" charset="-128"/>
                          <a:ea typeface="BIZ UDPゴシック" panose="020B0400000000000000" pitchFamily="50" charset="-128"/>
                        </a:rPr>
                        <a:t>AI</a:t>
                      </a:r>
                      <a:r>
                        <a:rPr kumimoji="1" lang="ja-JP" altLang="en-US" sz="1100" dirty="0">
                          <a:solidFill>
                            <a:schemeClr val="tx1"/>
                          </a:solidFill>
                          <a:latin typeface="BIZ UDPゴシック" panose="020B0400000000000000" pitchFamily="50" charset="-128"/>
                          <a:ea typeface="BIZ UDPゴシック" panose="020B0400000000000000" pitchFamily="50" charset="-128"/>
                        </a:rPr>
                        <a:t>オンデマンド交通の社会実験開始 </a:t>
                      </a:r>
                      <a:r>
                        <a:rPr kumimoji="1" lang="en-US" altLang="ja-JP" sz="1100" dirty="0">
                          <a:solidFill>
                            <a:schemeClr val="tx1"/>
                          </a:solidFill>
                          <a:latin typeface="BIZ UDPゴシック" panose="020B0400000000000000" pitchFamily="50" charset="-128"/>
                          <a:ea typeface="BIZ UDPゴシック" panose="020B0400000000000000" pitchFamily="50" charset="-128"/>
                        </a:rPr>
                        <a:t>(</a:t>
                      </a:r>
                      <a:r>
                        <a:rPr kumimoji="1" lang="ja-JP" altLang="en-US" sz="1100" dirty="0">
                          <a:solidFill>
                            <a:schemeClr val="tx1"/>
                          </a:solidFill>
                          <a:latin typeface="BIZ UDPゴシック" panose="020B0400000000000000" pitchFamily="50" charset="-128"/>
                          <a:ea typeface="BIZ UDPゴシック" panose="020B0400000000000000" pitchFamily="50" charset="-128"/>
                        </a:rPr>
                        <a:t>２０２１年</a:t>
                      </a:r>
                      <a:r>
                        <a:rPr kumimoji="1" lang="en-US" altLang="ja-JP" sz="1100" dirty="0">
                          <a:solidFill>
                            <a:schemeClr val="tx1"/>
                          </a:solidFill>
                          <a:latin typeface="BIZ UDPゴシック" panose="020B0400000000000000" pitchFamily="50" charset="-128"/>
                          <a:ea typeface="BIZ UDPゴシック" panose="020B0400000000000000" pitchFamily="50" charset="-128"/>
                        </a:rPr>
                        <a:t>3</a:t>
                      </a:r>
                      <a:r>
                        <a:rPr kumimoji="1" lang="ja-JP" altLang="en-US" sz="1100" dirty="0">
                          <a:solidFill>
                            <a:schemeClr val="tx1"/>
                          </a:solidFill>
                          <a:latin typeface="BIZ UDPゴシック" panose="020B0400000000000000" pitchFamily="50" charset="-128"/>
                          <a:ea typeface="BIZ UDPゴシック" panose="020B0400000000000000" pitchFamily="50" charset="-128"/>
                        </a:rPr>
                        <a:t>月～）</a:t>
                      </a:r>
                      <a:endParaRPr kumimoji="1" lang="en-US" altLang="ja-JP" sz="1100" dirty="0">
                        <a:solidFill>
                          <a:schemeClr val="tx1"/>
                        </a:solidFill>
                        <a:latin typeface="BIZ UDPゴシック" panose="020B0400000000000000" pitchFamily="50" charset="-128"/>
                        <a:ea typeface="BIZ UDPゴシック" panose="020B0400000000000000" pitchFamily="50" charset="-128"/>
                      </a:endParaRPr>
                    </a:p>
                    <a:p>
                      <a:pPr marL="0" indent="0">
                        <a:lnSpc>
                          <a:spcPct val="100000"/>
                        </a:lnSpc>
                        <a:spcBef>
                          <a:spcPts val="0"/>
                        </a:spcBef>
                        <a:spcAft>
                          <a:spcPts val="0"/>
                        </a:spcAft>
                        <a:defRPr/>
                      </a:pPr>
                      <a:r>
                        <a:rPr lang="ja-JP" altLang="en-US" sz="1100" u="none" dirty="0">
                          <a:solidFill>
                            <a:schemeClr val="tx1"/>
                          </a:solidFill>
                          <a:latin typeface="BIZ UDPゴシック" panose="020B0400000000000000" pitchFamily="50" charset="-128"/>
                          <a:ea typeface="BIZ UDPゴシック" panose="020B0400000000000000" pitchFamily="50" charset="-128"/>
                        </a:rPr>
                        <a:t>・</a:t>
                      </a:r>
                      <a:r>
                        <a:rPr kumimoji="1" lang="ja-JP" altLang="en-US" sz="1100" u="none" dirty="0">
                          <a:solidFill>
                            <a:schemeClr val="tx1"/>
                          </a:solidFill>
                          <a:latin typeface="BIZ UDPゴシック" panose="020B0400000000000000" pitchFamily="50" charset="-128"/>
                          <a:ea typeface="BIZ UDPゴシック" panose="020B0400000000000000" pitchFamily="50" charset="-128"/>
                        </a:rPr>
                        <a:t>関西</a:t>
                      </a:r>
                      <a:r>
                        <a:rPr kumimoji="1" lang="en-US" altLang="ja-JP" sz="1100" u="none" dirty="0" err="1">
                          <a:solidFill>
                            <a:schemeClr val="tx1"/>
                          </a:solidFill>
                          <a:latin typeface="BIZ UDPゴシック" panose="020B0400000000000000" pitchFamily="50" charset="-128"/>
                          <a:ea typeface="BIZ UDPゴシック" panose="020B0400000000000000" pitchFamily="50" charset="-128"/>
                        </a:rPr>
                        <a:t>MaaS</a:t>
                      </a:r>
                      <a:r>
                        <a:rPr kumimoji="1" lang="ja-JP" altLang="en-US" sz="1100" u="none" dirty="0">
                          <a:solidFill>
                            <a:schemeClr val="tx1"/>
                          </a:solidFill>
                          <a:latin typeface="BIZ UDPゴシック" panose="020B0400000000000000" pitchFamily="50" charset="-128"/>
                          <a:ea typeface="BIZ UDPゴシック" panose="020B0400000000000000" pitchFamily="50" charset="-128"/>
                        </a:rPr>
                        <a:t>協議会により</a:t>
                      </a:r>
                      <a:r>
                        <a:rPr lang="ja-JP" altLang="en-US" sz="1100" u="none" dirty="0">
                          <a:solidFill>
                            <a:schemeClr val="tx1"/>
                          </a:solidFill>
                          <a:latin typeface="BIZ UDPゴシック" panose="020B0400000000000000" pitchFamily="50" charset="-128"/>
                          <a:ea typeface="BIZ UDPゴシック" panose="020B0400000000000000" pitchFamily="50" charset="-128"/>
                        </a:rPr>
                        <a:t>「</a:t>
                      </a:r>
                      <a:r>
                        <a:rPr lang="en-US" altLang="ja-JP" sz="1100" u="none" dirty="0">
                          <a:solidFill>
                            <a:schemeClr val="tx1"/>
                          </a:solidFill>
                          <a:latin typeface="BIZ UDPゴシック" panose="020B0400000000000000" pitchFamily="50" charset="-128"/>
                          <a:ea typeface="BIZ UDPゴシック" panose="020B0400000000000000" pitchFamily="50" charset="-128"/>
                        </a:rPr>
                        <a:t>KANSAI </a:t>
                      </a:r>
                      <a:r>
                        <a:rPr lang="en-US" altLang="ja-JP" sz="1100" u="none" dirty="0" err="1">
                          <a:solidFill>
                            <a:schemeClr val="tx1"/>
                          </a:solidFill>
                          <a:latin typeface="BIZ UDPゴシック" panose="020B0400000000000000" pitchFamily="50" charset="-128"/>
                          <a:ea typeface="BIZ UDPゴシック" panose="020B0400000000000000" pitchFamily="50" charset="-128"/>
                        </a:rPr>
                        <a:t>MaaS</a:t>
                      </a:r>
                      <a:r>
                        <a:rPr lang="ja-JP" altLang="en-US" sz="1100" u="none" dirty="0">
                          <a:solidFill>
                            <a:schemeClr val="tx1"/>
                          </a:solidFill>
                          <a:latin typeface="BIZ UDPゴシック" panose="020B0400000000000000" pitchFamily="50" charset="-128"/>
                          <a:ea typeface="BIZ UDPゴシック" panose="020B0400000000000000" pitchFamily="50" charset="-128"/>
                        </a:rPr>
                        <a:t>」　アプリをリリース（２０２３年９月～）</a:t>
                      </a:r>
                      <a:endParaRPr lang="en-US" altLang="ja-JP" sz="1100" u="none" dirty="0">
                        <a:solidFill>
                          <a:schemeClr val="tx1"/>
                        </a:solidFill>
                        <a:latin typeface="BIZ UDPゴシック" panose="020B0400000000000000" pitchFamily="50" charset="-128"/>
                        <a:ea typeface="BIZ UDPゴシック" panose="020B0400000000000000" pitchFamily="50" charset="-128"/>
                      </a:endParaRPr>
                    </a:p>
                    <a:p>
                      <a:pPr marL="0" indent="0">
                        <a:lnSpc>
                          <a:spcPct val="100000"/>
                        </a:lnSpc>
                        <a:spcBef>
                          <a:spcPts val="0"/>
                        </a:spcBef>
                        <a:spcAft>
                          <a:spcPts val="0"/>
                        </a:spcAft>
                        <a:defRPr/>
                      </a:pPr>
                      <a:endParaRPr lang="ja-JP" altLang="en-US" sz="1100" dirty="0">
                        <a:solidFill>
                          <a:schemeClr val="tx1"/>
                        </a:solidFill>
                        <a:latin typeface="BIZ UDPゴシック" panose="020B0400000000000000" pitchFamily="50" charset="-128"/>
                        <a:ea typeface="BIZ UDPゴシック" panose="020B0400000000000000" pitchFamily="50" charset="-128"/>
                      </a:endParaRPr>
                    </a:p>
                    <a:p>
                      <a:pPr marL="0" marR="0" lvl="0" indent="0" algn="l" defTabSz="959937" rtl="0" eaLnBrk="1" fontAlgn="auto" latinLnBrk="0" hangingPunct="1">
                        <a:lnSpc>
                          <a:spcPct val="100000"/>
                        </a:lnSpc>
                        <a:spcBef>
                          <a:spcPts val="0"/>
                        </a:spcBef>
                        <a:spcAft>
                          <a:spcPts val="0"/>
                        </a:spcAft>
                        <a:buClrTx/>
                        <a:buSzTx/>
                        <a:buFontTx/>
                        <a:buNone/>
                        <a:tabLst/>
                        <a:defRPr/>
                      </a:pPr>
                      <a:endParaRPr kumimoji="1" lang="ja-JP" altLang="en-US" sz="1100" dirty="0">
                        <a:solidFill>
                          <a:schemeClr val="tx1"/>
                        </a:solidFill>
                        <a:latin typeface="BIZ UDPゴシック" panose="020B0400000000000000" pitchFamily="50" charset="-128"/>
                        <a:ea typeface="BIZ UDPゴシック" panose="020B0400000000000000" pitchFamily="50" charset="-128"/>
                      </a:endParaRPr>
                    </a:p>
                  </a:txBody>
                  <a:tcPr marL="108000" marR="108000" marT="252000" marB="48014">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marL="0" marR="0" lvl="0" indent="0" algn="l" defTabSz="959937" rtl="0" eaLnBrk="1" fontAlgn="auto" latinLnBrk="0" hangingPunct="1">
                        <a:lnSpc>
                          <a:spcPct val="100000"/>
                        </a:lnSpc>
                        <a:spcBef>
                          <a:spcPts val="0"/>
                        </a:spcBef>
                        <a:spcAft>
                          <a:spcPts val="0"/>
                        </a:spcAft>
                        <a:buClrTx/>
                        <a:buSzTx/>
                        <a:buFontTx/>
                        <a:buNone/>
                        <a:tabLst/>
                        <a:defRPr/>
                      </a:pPr>
                      <a:r>
                        <a:rPr kumimoji="1" lang="ja-JP" altLang="en-US" sz="1300" b="1"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rPr>
                        <a:t>□万博来訪者向けの</a:t>
                      </a:r>
                      <a:r>
                        <a:rPr kumimoji="1" lang="en-US" altLang="ja-JP" sz="1300" b="1" i="0" u="none" strike="noStrike" kern="1200" cap="none" spc="0" normalizeH="0" baseline="0" noProof="0" dirty="0" err="1">
                          <a:ln>
                            <a:noFill/>
                          </a:ln>
                          <a:solidFill>
                            <a:schemeClr val="tx1"/>
                          </a:solidFill>
                          <a:effectLst/>
                          <a:uLnTx/>
                          <a:uFillTx/>
                          <a:latin typeface="BIZ UDPゴシック" panose="020B0400000000000000" pitchFamily="50" charset="-128"/>
                          <a:ea typeface="BIZ UDPゴシック" panose="020B0400000000000000" pitchFamily="50" charset="-128"/>
                          <a:cs typeface="+mn-cs"/>
                        </a:rPr>
                        <a:t>MaaS</a:t>
                      </a:r>
                      <a:r>
                        <a:rPr kumimoji="1" lang="ja-JP" altLang="en-US" sz="1300" b="1"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rPr>
                        <a:t>構築</a:t>
                      </a:r>
                      <a:endParaRPr kumimoji="1" lang="en-US" altLang="ja-JP" sz="1100" b="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endParaRPr>
                    </a:p>
                    <a:p>
                      <a:pPr marL="0" marR="0" lvl="0" indent="0" algn="l" defTabSz="959937"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rPr>
                        <a:t>･万博来訪者に対してストレスフリーな移動サービスを提供</a:t>
                      </a:r>
                    </a:p>
                    <a:p>
                      <a:pPr marL="0" indent="0" defTabSz="443194">
                        <a:lnSpc>
                          <a:spcPct val="100000"/>
                        </a:lnSpc>
                        <a:spcBef>
                          <a:spcPts val="0"/>
                        </a:spcBef>
                        <a:spcAft>
                          <a:spcPts val="0"/>
                        </a:spcAft>
                        <a:defRPr/>
                      </a:pPr>
                      <a:endParaRPr kumimoji="1" lang="en-US" altLang="ja-JP" sz="1200" dirty="0">
                        <a:solidFill>
                          <a:schemeClr val="tx1"/>
                        </a:solidFill>
                        <a:latin typeface="BIZ UDPゴシック" panose="020B0400000000000000" pitchFamily="50" charset="-128"/>
                        <a:ea typeface="BIZ UDPゴシック" panose="020B0400000000000000" pitchFamily="50" charset="-128"/>
                      </a:endParaRPr>
                    </a:p>
                  </a:txBody>
                  <a:tcPr marL="108000" marR="108000" marT="252000" marB="48014">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4">
                        <a:lumMod val="40000"/>
                        <a:lumOff val="60000"/>
                      </a:schemeClr>
                    </a:solidFill>
                  </a:tcPr>
                </a:tc>
                <a:tc>
                  <a:txBody>
                    <a:bodyPr/>
                    <a:lstStyle/>
                    <a:p>
                      <a:pPr marL="0" indent="0">
                        <a:lnSpc>
                          <a:spcPct val="100000"/>
                        </a:lnSpc>
                        <a:spcBef>
                          <a:spcPts val="0"/>
                        </a:spcBef>
                        <a:spcAft>
                          <a:spcPts val="0"/>
                        </a:spcAft>
                      </a:pPr>
                      <a:r>
                        <a:rPr kumimoji="1" lang="ja-JP" altLang="en-US" sz="1300" b="1" dirty="0">
                          <a:solidFill>
                            <a:schemeClr val="tx1"/>
                          </a:solidFill>
                          <a:latin typeface="BIZ UDPゴシック" panose="020B0400000000000000" pitchFamily="50" charset="-128"/>
                          <a:ea typeface="BIZ UDPゴシック" panose="020B0400000000000000" pitchFamily="50" charset="-128"/>
                        </a:rPr>
                        <a:t>□関西広域で</a:t>
                      </a:r>
                      <a:r>
                        <a:rPr kumimoji="1" lang="en-US" altLang="ja-JP" sz="1300" b="1" dirty="0" err="1">
                          <a:solidFill>
                            <a:schemeClr val="tx1"/>
                          </a:solidFill>
                          <a:latin typeface="BIZ UDPゴシック" panose="020B0400000000000000" pitchFamily="50" charset="-128"/>
                          <a:ea typeface="BIZ UDPゴシック" panose="020B0400000000000000" pitchFamily="50" charset="-128"/>
                        </a:rPr>
                        <a:t>MaaS</a:t>
                      </a:r>
                      <a:r>
                        <a:rPr kumimoji="1" lang="ja-JP" altLang="en-US" sz="1300" b="1" dirty="0" err="1">
                          <a:solidFill>
                            <a:schemeClr val="tx1"/>
                          </a:solidFill>
                          <a:latin typeface="BIZ UDPゴシック" panose="020B0400000000000000" pitchFamily="50" charset="-128"/>
                          <a:ea typeface="BIZ UDPゴシック" panose="020B0400000000000000" pitchFamily="50" charset="-128"/>
                        </a:rPr>
                        <a:t>が拡</a:t>
                      </a:r>
                      <a:r>
                        <a:rPr kumimoji="1" lang="ja-JP" altLang="en-US" sz="1300" b="1" dirty="0">
                          <a:solidFill>
                            <a:schemeClr val="tx1"/>
                          </a:solidFill>
                          <a:latin typeface="BIZ UDPゴシック" panose="020B0400000000000000" pitchFamily="50" charset="-128"/>
                          <a:ea typeface="BIZ UDPゴシック" panose="020B0400000000000000" pitchFamily="50" charset="-128"/>
                        </a:rPr>
                        <a:t>大</a:t>
                      </a:r>
                      <a:endParaRPr kumimoji="1" lang="ja-JP" altLang="en-US" sz="600" b="1" dirty="0">
                        <a:solidFill>
                          <a:schemeClr val="tx1"/>
                        </a:solidFill>
                        <a:latin typeface="BIZ UDPゴシック" panose="020B0400000000000000" pitchFamily="50" charset="-128"/>
                        <a:ea typeface="BIZ UDPゴシック" panose="020B0400000000000000" pitchFamily="50" charset="-128"/>
                      </a:endParaRPr>
                    </a:p>
                    <a:p>
                      <a:pPr marL="0" indent="0">
                        <a:lnSpc>
                          <a:spcPct val="100000"/>
                        </a:lnSpc>
                        <a:spcBef>
                          <a:spcPts val="0"/>
                        </a:spcBef>
                        <a:spcAft>
                          <a:spcPts val="0"/>
                        </a:spcAft>
                      </a:pPr>
                      <a:r>
                        <a:rPr kumimoji="1" lang="ja-JP" altLang="en-US" sz="1100" b="0" dirty="0">
                          <a:solidFill>
                            <a:schemeClr val="tx1"/>
                          </a:solidFill>
                          <a:latin typeface="BIZ UDPゴシック" panose="020B0400000000000000" pitchFamily="50" charset="-128"/>
                          <a:ea typeface="BIZ UDPゴシック" panose="020B0400000000000000" pitchFamily="50" charset="-128"/>
                        </a:rPr>
                        <a:t>・交通、観光、宿泊などサービス拡充</a:t>
                      </a:r>
                    </a:p>
                    <a:p>
                      <a:pPr marL="0" indent="0">
                        <a:lnSpc>
                          <a:spcPct val="100000"/>
                        </a:lnSpc>
                        <a:spcBef>
                          <a:spcPts val="0"/>
                        </a:spcBef>
                        <a:spcAft>
                          <a:spcPts val="0"/>
                        </a:spcAft>
                      </a:pPr>
                      <a:r>
                        <a:rPr kumimoji="1" lang="ja-JP" altLang="en-US" sz="1100" b="0" dirty="0">
                          <a:solidFill>
                            <a:schemeClr val="tx1"/>
                          </a:solidFill>
                          <a:latin typeface="BIZ UDPゴシック" panose="020B0400000000000000" pitchFamily="50" charset="-128"/>
                          <a:ea typeface="BIZ UDPゴシック" panose="020B0400000000000000" pitchFamily="50" charset="-128"/>
                        </a:rPr>
                        <a:t>・高齢化が進む地域では、</a:t>
                      </a:r>
                      <a:r>
                        <a:rPr kumimoji="1" lang="en-US" altLang="ja-JP" sz="1100" b="0" dirty="0">
                          <a:solidFill>
                            <a:schemeClr val="tx1"/>
                          </a:solidFill>
                          <a:latin typeface="BIZ UDPゴシック" panose="020B0400000000000000" pitchFamily="50" charset="-128"/>
                          <a:ea typeface="BIZ UDPゴシック" panose="020B0400000000000000" pitchFamily="50" charset="-128"/>
                        </a:rPr>
                        <a:t>AI</a:t>
                      </a:r>
                      <a:r>
                        <a:rPr kumimoji="1" lang="ja-JP" altLang="en-US" sz="1100" b="0" dirty="0">
                          <a:solidFill>
                            <a:schemeClr val="tx1"/>
                          </a:solidFill>
                          <a:latin typeface="BIZ UDPゴシック" panose="020B0400000000000000" pitchFamily="50" charset="-128"/>
                          <a:ea typeface="BIZ UDPゴシック" panose="020B0400000000000000" pitchFamily="50" charset="-128"/>
                        </a:rPr>
                        <a:t>オンデマンド交通を組込んだ</a:t>
                      </a:r>
                      <a:r>
                        <a:rPr kumimoji="1" lang="en-US" altLang="ja-JP" sz="1100" b="0" dirty="0" err="1">
                          <a:solidFill>
                            <a:schemeClr val="tx1"/>
                          </a:solidFill>
                          <a:latin typeface="BIZ UDPゴシック" panose="020B0400000000000000" pitchFamily="50" charset="-128"/>
                          <a:ea typeface="BIZ UDPゴシック" panose="020B0400000000000000" pitchFamily="50" charset="-128"/>
                        </a:rPr>
                        <a:t>MaaS</a:t>
                      </a:r>
                      <a:r>
                        <a:rPr kumimoji="1" lang="ja-JP" altLang="en-US" sz="1100" b="0" dirty="0">
                          <a:solidFill>
                            <a:schemeClr val="tx1"/>
                          </a:solidFill>
                          <a:latin typeface="BIZ UDPゴシック" panose="020B0400000000000000" pitchFamily="50" charset="-128"/>
                          <a:ea typeface="BIZ UDPゴシック" panose="020B0400000000000000" pitchFamily="50" charset="-128"/>
                        </a:rPr>
                        <a:t>により、移動利便性が向上</a:t>
                      </a:r>
                      <a:endParaRPr kumimoji="0" lang="en-US" altLang="ja-JP" sz="1300" b="1"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endParaRPr>
                    </a:p>
                    <a:p>
                      <a:pPr marL="185738" marR="0" lvl="0" indent="-185738" algn="l" defTabSz="457200" rtl="0" eaLnBrk="1" fontAlgn="auto" latinLnBrk="0" hangingPunct="1">
                        <a:lnSpc>
                          <a:spcPct val="100000"/>
                        </a:lnSpc>
                        <a:spcBef>
                          <a:spcPts val="0"/>
                        </a:spcBef>
                        <a:spcAft>
                          <a:spcPts val="0"/>
                        </a:spcAft>
                        <a:buClrTx/>
                        <a:buSzTx/>
                        <a:buFontTx/>
                        <a:buNone/>
                        <a:tabLst/>
                        <a:defRPr/>
                      </a:pPr>
                      <a:endParaRPr kumimoji="0" lang="en-US" altLang="ja-JP" sz="1300" b="1"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endParaRPr>
                    </a:p>
                    <a:p>
                      <a:pPr marL="0" indent="0" algn="l">
                        <a:lnSpc>
                          <a:spcPct val="100000"/>
                        </a:lnSpc>
                        <a:spcBef>
                          <a:spcPts val="0"/>
                        </a:spcBef>
                        <a:spcAft>
                          <a:spcPts val="0"/>
                        </a:spcAft>
                      </a:pPr>
                      <a:endParaRPr kumimoji="1" lang="en-US" altLang="ja-JP" sz="1200" dirty="0">
                        <a:solidFill>
                          <a:schemeClr val="tx1"/>
                        </a:solidFill>
                        <a:latin typeface="BIZ UDPゴシック" panose="020B0400000000000000" pitchFamily="50" charset="-128"/>
                        <a:ea typeface="BIZ UDPゴシック" panose="020B0400000000000000" pitchFamily="50" charset="-128"/>
                      </a:endParaRPr>
                    </a:p>
                  </a:txBody>
                  <a:tcPr marL="108000" marR="108000" marT="252000" marB="48014">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338179187"/>
                  </a:ext>
                </a:extLst>
              </a:tr>
            </a:tbl>
          </a:graphicData>
        </a:graphic>
      </p:graphicFrame>
      <p:grpSp>
        <p:nvGrpSpPr>
          <p:cNvPr id="25" name="グループ化 24">
            <a:extLst>
              <a:ext uri="{FF2B5EF4-FFF2-40B4-BE49-F238E27FC236}">
                <a16:creationId xmlns:a16="http://schemas.microsoft.com/office/drawing/2014/main" id="{B1406B80-BB7A-4E81-A06D-8F4FC87D64EF}"/>
              </a:ext>
            </a:extLst>
          </p:cNvPr>
          <p:cNvGrpSpPr/>
          <p:nvPr/>
        </p:nvGrpSpPr>
        <p:grpSpPr>
          <a:xfrm>
            <a:off x="251753" y="1372041"/>
            <a:ext cx="9720000" cy="381120"/>
            <a:chOff x="407938" y="886368"/>
            <a:chExt cx="6821672" cy="340159"/>
          </a:xfrm>
          <a:solidFill>
            <a:srgbClr val="953735"/>
          </a:solidFill>
        </p:grpSpPr>
        <p:sp>
          <p:nvSpPr>
            <p:cNvPr id="34" name="ホームベース 6">
              <a:extLst>
                <a:ext uri="{FF2B5EF4-FFF2-40B4-BE49-F238E27FC236}">
                  <a16:creationId xmlns:a16="http://schemas.microsoft.com/office/drawing/2014/main" id="{1B7629EA-ADB7-4C0E-8F66-00767F27E995}"/>
                </a:ext>
              </a:extLst>
            </p:cNvPr>
            <p:cNvSpPr/>
            <p:nvPr/>
          </p:nvSpPr>
          <p:spPr bwMode="gray">
            <a:xfrm>
              <a:off x="4706391" y="886368"/>
              <a:ext cx="2523219" cy="340159"/>
            </a:xfrm>
            <a:prstGeom prst="homePlate">
              <a:avLst/>
            </a:prstGeom>
            <a:solidFill>
              <a:srgbClr val="002060"/>
            </a:solidFill>
            <a:ln w="28575">
              <a:solidFill>
                <a:schemeClr val="bg1"/>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443194" rtl="0" eaLnBrk="1" fontAlgn="auto" latinLnBrk="0" hangingPunct="1">
                <a:lnSpc>
                  <a:spcPct val="100000"/>
                </a:lnSpc>
                <a:spcBef>
                  <a:spcPts val="0"/>
                </a:spcBef>
                <a:spcAft>
                  <a:spcPts val="0"/>
                </a:spcAft>
                <a:buClrTx/>
                <a:buSzTx/>
                <a:buFontTx/>
                <a:buNone/>
                <a:tabLst/>
                <a:defRPr/>
              </a:pPr>
              <a:r>
                <a:rPr kumimoji="1" lang="en-US" altLang="ja-JP" sz="1260" b="0" i="0" u="none" strike="noStrike" kern="120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n-cs"/>
                </a:rPr>
                <a:t>2030</a:t>
              </a:r>
              <a:r>
                <a:rPr kumimoji="1" lang="ja-JP" altLang="en-US" sz="1260" b="0" i="0" u="none" strike="noStrike" kern="120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n-cs"/>
                </a:rPr>
                <a:t>（万博後のめざす姿）</a:t>
              </a:r>
            </a:p>
          </p:txBody>
        </p:sp>
        <p:sp>
          <p:nvSpPr>
            <p:cNvPr id="35" name="ホームベース 5">
              <a:extLst>
                <a:ext uri="{FF2B5EF4-FFF2-40B4-BE49-F238E27FC236}">
                  <a16:creationId xmlns:a16="http://schemas.microsoft.com/office/drawing/2014/main" id="{AD85B09B-C151-4246-83FE-8C65C4C68421}"/>
                </a:ext>
              </a:extLst>
            </p:cNvPr>
            <p:cNvSpPr/>
            <p:nvPr/>
          </p:nvSpPr>
          <p:spPr bwMode="gray">
            <a:xfrm>
              <a:off x="2549230" y="886369"/>
              <a:ext cx="2484315" cy="340158"/>
            </a:xfrm>
            <a:prstGeom prst="homePlate">
              <a:avLst/>
            </a:prstGeom>
            <a:solidFill>
              <a:srgbClr val="002060"/>
            </a:solidFill>
            <a:ln w="28575">
              <a:solidFill>
                <a:schemeClr val="bg1"/>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443194" rtl="0" eaLnBrk="1" fontAlgn="auto" latinLnBrk="0" hangingPunct="1">
                <a:lnSpc>
                  <a:spcPct val="100000"/>
                </a:lnSpc>
                <a:spcBef>
                  <a:spcPts val="0"/>
                </a:spcBef>
                <a:spcAft>
                  <a:spcPts val="0"/>
                </a:spcAft>
                <a:buClrTx/>
                <a:buSzTx/>
                <a:buFontTx/>
                <a:buNone/>
                <a:tabLst/>
                <a:defRPr/>
              </a:pPr>
              <a:r>
                <a:rPr kumimoji="1" lang="en-US" altLang="ja-JP" sz="1551" b="1" i="0" u="none" strike="noStrike" kern="120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n-cs"/>
                </a:rPr>
                <a:t>2025</a:t>
              </a:r>
              <a:r>
                <a:rPr kumimoji="1" lang="ja-JP" altLang="en-US" sz="1551" b="1" i="0" u="none" strike="noStrike" kern="120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n-cs"/>
                </a:rPr>
                <a:t>（万博開催）</a:t>
              </a:r>
            </a:p>
          </p:txBody>
        </p:sp>
        <p:sp>
          <p:nvSpPr>
            <p:cNvPr id="39" name="ホームベース 4">
              <a:extLst>
                <a:ext uri="{FF2B5EF4-FFF2-40B4-BE49-F238E27FC236}">
                  <a16:creationId xmlns:a16="http://schemas.microsoft.com/office/drawing/2014/main" id="{51F0FD7C-A3F3-4D3F-9E7A-E2D8BBD297CC}"/>
                </a:ext>
              </a:extLst>
            </p:cNvPr>
            <p:cNvSpPr/>
            <p:nvPr/>
          </p:nvSpPr>
          <p:spPr bwMode="gray">
            <a:xfrm>
              <a:off x="407938" y="886368"/>
              <a:ext cx="2362526" cy="340159"/>
            </a:xfrm>
            <a:prstGeom prst="homePlate">
              <a:avLst/>
            </a:prstGeom>
            <a:solidFill>
              <a:srgbClr val="002060"/>
            </a:solidFill>
            <a:ln w="28575">
              <a:solidFill>
                <a:schemeClr val="bg1"/>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443194" rtl="0" eaLnBrk="1" fontAlgn="auto" latinLnBrk="0" hangingPunct="1">
                <a:lnSpc>
                  <a:spcPct val="100000"/>
                </a:lnSpc>
                <a:spcBef>
                  <a:spcPts val="0"/>
                </a:spcBef>
                <a:spcAft>
                  <a:spcPts val="0"/>
                </a:spcAft>
                <a:buClrTx/>
                <a:buSzTx/>
                <a:buFontTx/>
                <a:buNone/>
                <a:tabLst/>
                <a:defRPr/>
              </a:pPr>
              <a:r>
                <a:rPr kumimoji="1" lang="en-US" altLang="ja-JP" sz="1260" b="0" i="0" u="none" strike="noStrike" kern="120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n-cs"/>
                </a:rPr>
                <a:t>202</a:t>
              </a:r>
              <a:r>
                <a:rPr kumimoji="1" lang="ja-JP" altLang="en-US" sz="1260" b="0" i="0" u="none" strike="noStrike" kern="120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n-cs"/>
                </a:rPr>
                <a:t>３</a:t>
              </a:r>
              <a:r>
                <a:rPr kumimoji="1" lang="en-US" altLang="ja-JP" sz="1260" b="0" i="0" u="none" strike="noStrike" kern="120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n-cs"/>
                </a:rPr>
                <a:t>(</a:t>
              </a:r>
              <a:r>
                <a:rPr kumimoji="1" lang="ja-JP" altLang="en-US" sz="1260" b="0" i="0" u="none" strike="noStrike" kern="120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n-cs"/>
                </a:rPr>
                <a:t>現状</a:t>
              </a:r>
              <a:r>
                <a:rPr kumimoji="1" lang="en-US" altLang="ja-JP" sz="1260" b="0" i="0" u="none" strike="noStrike" kern="120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n-cs"/>
                </a:rPr>
                <a:t>)</a:t>
              </a:r>
              <a:endParaRPr kumimoji="1" lang="ja-JP" altLang="en-US" sz="1260" b="0" i="0" u="none" strike="noStrike" kern="120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n-cs"/>
              </a:endParaRPr>
            </a:p>
          </p:txBody>
        </p:sp>
      </p:grpSp>
      <p:sp>
        <p:nvSpPr>
          <p:cNvPr id="40" name="テキスト ボックス 39">
            <a:extLst>
              <a:ext uri="{FF2B5EF4-FFF2-40B4-BE49-F238E27FC236}">
                <a16:creationId xmlns:a16="http://schemas.microsoft.com/office/drawing/2014/main" id="{233774CE-BB03-49E5-94E8-1F2C71E354FD}"/>
              </a:ext>
            </a:extLst>
          </p:cNvPr>
          <p:cNvSpPr txBox="1"/>
          <p:nvPr/>
        </p:nvSpPr>
        <p:spPr>
          <a:xfrm>
            <a:off x="4389992" y="4318490"/>
            <a:ext cx="1562104" cy="342923"/>
          </a:xfrm>
          <a:prstGeom prst="rect">
            <a:avLst/>
          </a:prstGeom>
          <a:noFill/>
        </p:spPr>
        <p:txBody>
          <a:bodyPr wrap="square" lIns="0" tIns="0" rIns="0" bIns="0" rtlCol="0" anchor="ctr" anchorCtr="0">
            <a:noAutofit/>
          </a:bodyPr>
          <a:lstStyle/>
          <a:p>
            <a:r>
              <a:rPr lang="ja-JP" altLang="en-US" sz="800" b="1" dirty="0">
                <a:latin typeface="BIZ UDPゴシック" panose="020B0400000000000000" pitchFamily="50" charset="-128"/>
                <a:ea typeface="BIZ UDPゴシック" panose="020B0400000000000000" pitchFamily="50" charset="-128"/>
                <a:cs typeface="Meiryo UI" panose="020B0604030504040204" pitchFamily="50" charset="-128"/>
              </a:rPr>
              <a:t>▲</a:t>
            </a:r>
            <a:r>
              <a:rPr lang="en-US" altLang="ja-JP" sz="800" b="1" dirty="0">
                <a:latin typeface="BIZ UDPゴシック" panose="020B0400000000000000" pitchFamily="50" charset="-128"/>
                <a:ea typeface="BIZ UDPゴシック" panose="020B0400000000000000" pitchFamily="50" charset="-128"/>
                <a:cs typeface="Meiryo UI" panose="020B0604030504040204" pitchFamily="50" charset="-128"/>
              </a:rPr>
              <a:t>MaaS</a:t>
            </a:r>
            <a:r>
              <a:rPr lang="ja-JP" altLang="en-US" sz="800" b="1" dirty="0">
                <a:latin typeface="BIZ UDPゴシック" panose="020B0400000000000000" pitchFamily="50" charset="-128"/>
                <a:ea typeface="BIZ UDPゴシック" panose="020B0400000000000000" pitchFamily="50" charset="-128"/>
                <a:cs typeface="Meiryo UI" panose="020B0604030504040204" pitchFamily="50" charset="-128"/>
              </a:rPr>
              <a:t>活用（イメージ）</a:t>
            </a:r>
            <a:endParaRPr lang="en-US" altLang="ja-JP" sz="800" dirty="0">
              <a:latin typeface="BIZ UDPゴシック" panose="020B0400000000000000" pitchFamily="50" charset="-128"/>
              <a:ea typeface="BIZ UDPゴシック" panose="020B0400000000000000" pitchFamily="50" charset="-128"/>
              <a:cs typeface="Meiryo UI" panose="020B0604030504040204" pitchFamily="50" charset="-128"/>
            </a:endParaRPr>
          </a:p>
        </p:txBody>
      </p:sp>
      <p:grpSp>
        <p:nvGrpSpPr>
          <p:cNvPr id="41" name="グループ化 40"/>
          <p:cNvGrpSpPr/>
          <p:nvPr/>
        </p:nvGrpSpPr>
        <p:grpSpPr>
          <a:xfrm>
            <a:off x="3618047" y="2684214"/>
            <a:ext cx="2681702" cy="1594250"/>
            <a:chOff x="4613672" y="3194770"/>
            <a:chExt cx="2588987" cy="1594250"/>
          </a:xfrm>
        </p:grpSpPr>
        <p:sp>
          <p:nvSpPr>
            <p:cNvPr id="43" name="円形吹き出し 42"/>
            <p:cNvSpPr>
              <a:spLocks noChangeAspect="1"/>
            </p:cNvSpPr>
            <p:nvPr/>
          </p:nvSpPr>
          <p:spPr>
            <a:xfrm>
              <a:off x="5689474" y="3504787"/>
              <a:ext cx="1022026" cy="1060489"/>
            </a:xfrm>
            <a:prstGeom prst="wedgeEllipseCallout">
              <a:avLst>
                <a:gd name="adj1" fmla="val -59191"/>
                <a:gd name="adj2" fmla="val -11272"/>
              </a:avLst>
            </a:prstGeom>
            <a:solidFill>
              <a:schemeClr val="bg1">
                <a:lumMod val="95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90" b="0" i="0" u="none" strike="noStrike" kern="1200" cap="none" spc="0" normalizeH="0" baseline="0" noProof="0" dirty="0">
                <a:ln>
                  <a:noFill/>
                </a:ln>
                <a:solidFill>
                  <a:schemeClr val="tx1"/>
                </a:solidFill>
                <a:effectLst/>
                <a:uLnTx/>
                <a:uFillTx/>
                <a:latin typeface="Calibri" panose="020F0502020204030204"/>
                <a:ea typeface="游ゴシック" panose="020B0400000000000000" pitchFamily="50" charset="-128"/>
                <a:cs typeface="+mn-cs"/>
              </a:endParaRPr>
            </a:p>
          </p:txBody>
        </p:sp>
        <p:pic>
          <p:nvPicPr>
            <p:cNvPr id="44" name="図 43"/>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flipH="1">
              <a:off x="4613672" y="3707618"/>
              <a:ext cx="467357" cy="644828"/>
            </a:xfrm>
            <a:prstGeom prst="rect">
              <a:avLst/>
            </a:prstGeom>
          </p:spPr>
        </p:pic>
        <p:pic>
          <p:nvPicPr>
            <p:cNvPr id="45" name="図 44"/>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409006" y="3574552"/>
              <a:ext cx="321477" cy="443553"/>
            </a:xfrm>
            <a:prstGeom prst="rect">
              <a:avLst/>
            </a:prstGeom>
          </p:spPr>
        </p:pic>
        <p:sp>
          <p:nvSpPr>
            <p:cNvPr id="46" name="テキスト ボックス 45"/>
            <p:cNvSpPr txBox="1"/>
            <p:nvPr/>
          </p:nvSpPr>
          <p:spPr>
            <a:xfrm>
              <a:off x="6221633" y="3290197"/>
              <a:ext cx="981026" cy="246221"/>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cs typeface="+mn-cs"/>
                </a:rPr>
                <a:t>・観光スポット</a:t>
              </a:r>
            </a:p>
          </p:txBody>
        </p:sp>
        <p:pic>
          <p:nvPicPr>
            <p:cNvPr id="47" name="図 46"/>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5000723" y="3524000"/>
              <a:ext cx="688750" cy="950291"/>
            </a:xfrm>
            <a:prstGeom prst="rect">
              <a:avLst/>
            </a:prstGeom>
          </p:spPr>
        </p:pic>
        <p:pic>
          <p:nvPicPr>
            <p:cNvPr id="48" name="図 47"/>
            <p:cNvPicPr>
              <a:picLocks noChangeAspect="1"/>
            </p:cNvPicPr>
            <p:nvPr/>
          </p:nvPicPr>
          <p:blipFill rotWithShape="1">
            <a:blip r:embed="rId6" cstate="email">
              <a:extLst>
                <a:ext uri="{28A0092B-C50C-407E-A947-70E740481C1C}">
                  <a14:useLocalDpi xmlns:a14="http://schemas.microsoft.com/office/drawing/2010/main"/>
                </a:ext>
              </a:extLst>
            </a:blip>
            <a:srcRect l="882" t="35978" r="75735" b="29138"/>
            <a:stretch/>
          </p:blipFill>
          <p:spPr>
            <a:xfrm>
              <a:off x="5775813" y="3548891"/>
              <a:ext cx="546853" cy="484016"/>
            </a:xfrm>
            <a:prstGeom prst="rect">
              <a:avLst/>
            </a:prstGeom>
            <a:ln>
              <a:solidFill>
                <a:schemeClr val="tx1">
                  <a:lumMod val="50000"/>
                  <a:lumOff val="50000"/>
                </a:schemeClr>
              </a:solidFill>
            </a:ln>
          </p:spPr>
        </p:pic>
        <p:pic>
          <p:nvPicPr>
            <p:cNvPr id="49" name="図 48"/>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flipH="1">
              <a:off x="5511042" y="4059066"/>
              <a:ext cx="395525" cy="349600"/>
            </a:xfrm>
            <a:prstGeom prst="rect">
              <a:avLst/>
            </a:prstGeom>
          </p:spPr>
        </p:pic>
        <p:pic>
          <p:nvPicPr>
            <p:cNvPr id="50" name="図 49"/>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416885" y="3984360"/>
              <a:ext cx="450141" cy="526301"/>
            </a:xfrm>
            <a:prstGeom prst="rect">
              <a:avLst/>
            </a:prstGeom>
          </p:spPr>
        </p:pic>
        <p:sp>
          <p:nvSpPr>
            <p:cNvPr id="51" name="テキスト ボックス 50"/>
            <p:cNvSpPr txBox="1"/>
            <p:nvPr/>
          </p:nvSpPr>
          <p:spPr>
            <a:xfrm>
              <a:off x="6230581" y="4533124"/>
              <a:ext cx="780631" cy="20995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cs typeface="+mn-cs"/>
                </a:rPr>
                <a:t>・交通情報</a:t>
              </a:r>
              <a:endParaRPr kumimoji="1" lang="en-US" altLang="ja-JP" sz="1000" b="0"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cs typeface="+mn-cs"/>
              </a:endParaRPr>
            </a:p>
          </p:txBody>
        </p:sp>
        <p:sp>
          <p:nvSpPr>
            <p:cNvPr id="52" name="テキスト ボックス 51"/>
            <p:cNvSpPr txBox="1"/>
            <p:nvPr/>
          </p:nvSpPr>
          <p:spPr>
            <a:xfrm>
              <a:off x="5237708" y="3194770"/>
              <a:ext cx="1049987" cy="40011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cs typeface="+mn-cs"/>
                </a:rPr>
                <a:t>・万博チケット</a:t>
              </a:r>
              <a:endParaRPr kumimoji="1" lang="en-US" altLang="ja-JP" sz="1000" b="0"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cs typeface="+mn-cs"/>
                </a:rPr>
                <a:t>・混雑状況</a:t>
              </a:r>
              <a:endParaRPr kumimoji="1" lang="en-US" altLang="ja-JP" sz="1000" b="0"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cs typeface="+mn-cs"/>
              </a:endParaRPr>
            </a:p>
          </p:txBody>
        </p:sp>
        <p:sp>
          <p:nvSpPr>
            <p:cNvPr id="63" name="テキスト ボックス 62"/>
            <p:cNvSpPr txBox="1"/>
            <p:nvPr/>
          </p:nvSpPr>
          <p:spPr>
            <a:xfrm>
              <a:off x="5444021" y="4542799"/>
              <a:ext cx="772491" cy="246221"/>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cs typeface="+mn-cs"/>
                </a:rPr>
                <a:t>・</a:t>
              </a:r>
              <a:r>
                <a:rPr kumimoji="1" lang="ja-JP" altLang="en-US" sz="1000" dirty="0">
                  <a:latin typeface="BIZ UDPゴシック" panose="020B0400000000000000" pitchFamily="50" charset="-128"/>
                  <a:ea typeface="BIZ UDPゴシック" panose="020B0400000000000000" pitchFamily="50" charset="-128"/>
                </a:rPr>
                <a:t>道路</a:t>
              </a:r>
              <a:r>
                <a:rPr kumimoji="1" lang="ja-JP" altLang="en-US" sz="1000" b="0"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cs typeface="+mn-cs"/>
                </a:rPr>
                <a:t>情報</a:t>
              </a:r>
              <a:endParaRPr kumimoji="1" lang="en-US" altLang="ja-JP" sz="1000" b="0"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cs typeface="+mn-cs"/>
              </a:endParaRPr>
            </a:p>
          </p:txBody>
        </p:sp>
        <p:pic>
          <p:nvPicPr>
            <p:cNvPr id="64" name="図 63" descr="画面の領域"/>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5975671" y="4152508"/>
              <a:ext cx="310770" cy="378962"/>
            </a:xfrm>
            <a:prstGeom prst="rect">
              <a:avLst/>
            </a:prstGeom>
          </p:spPr>
        </p:pic>
      </p:grpSp>
      <p:sp>
        <p:nvSpPr>
          <p:cNvPr id="65" name="正方形/長方形 64"/>
          <p:cNvSpPr/>
          <p:nvPr/>
        </p:nvSpPr>
        <p:spPr>
          <a:xfrm>
            <a:off x="280329" y="5073699"/>
            <a:ext cx="9514939" cy="412833"/>
          </a:xfrm>
          <a:prstGeom prst="rect">
            <a:avLst/>
          </a:prstGeom>
          <a:noFill/>
          <a:ln w="6350">
            <a:noFill/>
            <a:prstDash val="solid"/>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t" anchorCtr="0"/>
          <a:lstStyle/>
          <a:p>
            <a:pPr lvl="0" defTabSz="959937">
              <a:defRPr/>
            </a:pPr>
            <a:r>
              <a:rPr kumimoji="1" lang="ja-JP" altLang="en-US" sz="900" dirty="0">
                <a:solidFill>
                  <a:schemeClr val="tx1"/>
                </a:solidFill>
                <a:latin typeface="BIZ UDPゴシック" panose="020B0400000000000000" pitchFamily="50" charset="-128"/>
                <a:ea typeface="BIZ UDPゴシック" panose="020B0400000000000000" pitchFamily="50" charset="-128"/>
              </a:rPr>
              <a:t>＊</a:t>
            </a:r>
            <a:r>
              <a:rPr kumimoji="1" lang="en-US" altLang="ja-JP" sz="900" dirty="0" err="1">
                <a:solidFill>
                  <a:schemeClr val="tx1"/>
                </a:solidFill>
                <a:latin typeface="BIZ UDPゴシック" panose="020B0400000000000000" pitchFamily="50" charset="-128"/>
                <a:ea typeface="BIZ UDPゴシック" panose="020B0400000000000000" pitchFamily="50" charset="-128"/>
              </a:rPr>
              <a:t>MaaS</a:t>
            </a:r>
            <a:r>
              <a:rPr kumimoji="1" lang="en-US" altLang="ja-JP" sz="900" dirty="0">
                <a:solidFill>
                  <a:schemeClr val="tx1"/>
                </a:solidFill>
                <a:latin typeface="BIZ UDPゴシック" panose="020B0400000000000000" pitchFamily="50" charset="-128"/>
                <a:ea typeface="BIZ UDPゴシック" panose="020B0400000000000000" pitchFamily="50" charset="-128"/>
              </a:rPr>
              <a:t>:</a:t>
            </a:r>
            <a:r>
              <a:rPr kumimoji="1" lang="ja-JP" altLang="en-US" sz="900" dirty="0">
                <a:solidFill>
                  <a:schemeClr val="tx1"/>
                </a:solidFill>
                <a:latin typeface="BIZ UDPゴシック" panose="020B0400000000000000" pitchFamily="50" charset="-128"/>
                <a:ea typeface="BIZ UDPゴシック" panose="020B0400000000000000" pitchFamily="50" charset="-128"/>
              </a:rPr>
              <a:t>様々な移動手段の予約や決済などを一体的に提供するサービス</a:t>
            </a:r>
            <a:endParaRPr kumimoji="1" lang="en-US" altLang="ja-JP" sz="900" dirty="0">
              <a:solidFill>
                <a:schemeClr val="tx1"/>
              </a:solidFill>
              <a:latin typeface="BIZ UDPゴシック" panose="020B0400000000000000" pitchFamily="50" charset="-128"/>
              <a:ea typeface="BIZ UDPゴシック" panose="020B0400000000000000" pitchFamily="50" charset="-128"/>
            </a:endParaRPr>
          </a:p>
          <a:p>
            <a:pPr marL="85725" lvl="0" indent="-85725" defTabSz="959937">
              <a:defRPr/>
            </a:pPr>
            <a:r>
              <a:rPr kumimoji="1" lang="ja-JP" altLang="en-US" sz="900" dirty="0">
                <a:solidFill>
                  <a:schemeClr val="tx1"/>
                </a:solidFill>
                <a:latin typeface="BIZ UDPゴシック" panose="020B0400000000000000" pitchFamily="50" charset="-128"/>
                <a:ea typeface="BIZ UDPゴシック" panose="020B0400000000000000" pitchFamily="50" charset="-128"/>
              </a:rPr>
              <a:t>＊</a:t>
            </a:r>
            <a:r>
              <a:rPr kumimoji="1" lang="en-US" altLang="ja-JP" sz="900" dirty="0">
                <a:solidFill>
                  <a:schemeClr val="tx1"/>
                </a:solidFill>
                <a:latin typeface="BIZ UDPゴシック" panose="020B0400000000000000" pitchFamily="50" charset="-128"/>
                <a:ea typeface="BIZ UDPゴシック" panose="020B0400000000000000" pitchFamily="50" charset="-128"/>
              </a:rPr>
              <a:t>AI</a:t>
            </a:r>
            <a:r>
              <a:rPr kumimoji="1" lang="ja-JP" altLang="en-US" sz="900" dirty="0">
                <a:solidFill>
                  <a:schemeClr val="tx1"/>
                </a:solidFill>
                <a:latin typeface="BIZ UDPゴシック" panose="020B0400000000000000" pitchFamily="50" charset="-128"/>
                <a:ea typeface="BIZ UDPゴシック" panose="020B0400000000000000" pitchFamily="50" charset="-128"/>
              </a:rPr>
              <a:t>オンデマンド交通：利用者の予約に対して</a:t>
            </a:r>
            <a:r>
              <a:rPr kumimoji="1" lang="en-US" altLang="ja-JP" sz="900" dirty="0">
                <a:solidFill>
                  <a:schemeClr val="tx1"/>
                </a:solidFill>
                <a:latin typeface="BIZ UDPゴシック" panose="020B0400000000000000" pitchFamily="50" charset="-128"/>
                <a:ea typeface="BIZ UDPゴシック" panose="020B0400000000000000" pitchFamily="50" charset="-128"/>
              </a:rPr>
              <a:t>AI</a:t>
            </a:r>
            <a:r>
              <a:rPr kumimoji="1" lang="ja-JP" altLang="en-US" sz="900" dirty="0">
                <a:solidFill>
                  <a:schemeClr val="tx1"/>
                </a:solidFill>
                <a:latin typeface="BIZ UDPゴシック" panose="020B0400000000000000" pitchFamily="50" charset="-128"/>
                <a:ea typeface="BIZ UDPゴシック" panose="020B0400000000000000" pitchFamily="50" charset="-128"/>
              </a:rPr>
              <a:t>による最適な運行ルート、配車をリアルタイムに行う輸送サービス</a:t>
            </a:r>
            <a:endParaRPr kumimoji="1" lang="en-US" altLang="ja-JP" sz="900" dirty="0">
              <a:solidFill>
                <a:schemeClr val="tx1"/>
              </a:solidFill>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19359955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四角形: 角を丸くする 2">
            <a:extLst>
              <a:ext uri="{FF2B5EF4-FFF2-40B4-BE49-F238E27FC236}">
                <a16:creationId xmlns:a16="http://schemas.microsoft.com/office/drawing/2014/main" id="{FF1169B4-0354-4C2C-8470-F16E797B7616}"/>
              </a:ext>
            </a:extLst>
          </p:cNvPr>
          <p:cNvSpPr/>
          <p:nvPr/>
        </p:nvSpPr>
        <p:spPr>
          <a:xfrm>
            <a:off x="121388" y="1646545"/>
            <a:ext cx="9759235" cy="1940470"/>
          </a:xfrm>
          <a:prstGeom prst="roundRect">
            <a:avLst>
              <a:gd name="adj" fmla="val 7865"/>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80975" lvl="0" indent="-180975" defTabSz="959937">
              <a:lnSpc>
                <a:spcPct val="150000"/>
              </a:lnSpc>
              <a:defRPr/>
            </a:pPr>
            <a:r>
              <a:rPr kumimoji="1" lang="ja-JP" altLang="en-US" sz="1400" b="1" dirty="0">
                <a:solidFill>
                  <a:prstClr val="black"/>
                </a:solidFill>
              </a:rPr>
              <a:t>▷</a:t>
            </a:r>
            <a:r>
              <a:rPr kumimoji="1" lang="ja-JP" altLang="en-US" sz="1400" b="1" u="sng" dirty="0">
                <a:solidFill>
                  <a:prstClr val="black"/>
                </a:solidFill>
                <a:latin typeface="BIZ UDPゴシック" panose="020B0400000000000000" pitchFamily="50" charset="-128"/>
                <a:ea typeface="BIZ UDPゴシック" panose="020B0400000000000000" pitchFamily="50" charset="-128"/>
              </a:rPr>
              <a:t>ゼロエミッションモビリティの万博アクセス等での活用とその後の普及拡大 </a:t>
            </a:r>
            <a:endParaRPr kumimoji="1" lang="en-US" altLang="ja-JP" sz="1400" b="1" u="sng" dirty="0">
              <a:solidFill>
                <a:prstClr val="black"/>
              </a:solidFill>
              <a:latin typeface="BIZ UDPゴシック" panose="020B0400000000000000" pitchFamily="50" charset="-128"/>
              <a:ea typeface="BIZ UDPゴシック" panose="020B0400000000000000" pitchFamily="50" charset="-128"/>
            </a:endParaRPr>
          </a:p>
          <a:p>
            <a:pPr marL="180975" indent="-180975" defTabSz="959937">
              <a:defRPr/>
            </a:pPr>
            <a:r>
              <a:rPr kumimoji="1" lang="ja-JP" altLang="en-US" sz="1200" dirty="0">
                <a:solidFill>
                  <a:schemeClr val="tx1"/>
                </a:solidFill>
                <a:latin typeface="BIZ UDPゴシック" panose="020B0400000000000000" pitchFamily="50" charset="-128"/>
                <a:ea typeface="BIZ UDPゴシック" panose="020B0400000000000000" pitchFamily="50" charset="-128"/>
              </a:rPr>
              <a:t>     ・</a:t>
            </a:r>
            <a:r>
              <a:rPr kumimoji="1" lang="en-US" altLang="ja-JP" sz="1200" dirty="0">
                <a:solidFill>
                  <a:schemeClr val="tx1"/>
                </a:solidFill>
                <a:latin typeface="BIZ UDPゴシック" panose="020B0400000000000000" pitchFamily="50" charset="-128"/>
                <a:ea typeface="BIZ UDPゴシック" panose="020B0400000000000000" pitchFamily="50" charset="-128"/>
              </a:rPr>
              <a:t>EV</a:t>
            </a:r>
            <a:r>
              <a:rPr kumimoji="1" lang="ja-JP" altLang="en-US" sz="1200" dirty="0">
                <a:solidFill>
                  <a:schemeClr val="tx1"/>
                </a:solidFill>
                <a:latin typeface="BIZ UDPゴシック" panose="020B0400000000000000" pitchFamily="50" charset="-128"/>
                <a:ea typeface="BIZ UDPゴシック" panose="020B0400000000000000" pitchFamily="50" charset="-128"/>
              </a:rPr>
              <a:t>・</a:t>
            </a:r>
            <a:r>
              <a:rPr kumimoji="1" lang="en-US" altLang="ja-JP" sz="1200" dirty="0">
                <a:solidFill>
                  <a:schemeClr val="tx1"/>
                </a:solidFill>
                <a:latin typeface="BIZ UDPゴシック" panose="020B0400000000000000" pitchFamily="50" charset="-128"/>
                <a:ea typeface="BIZ UDPゴシック" panose="020B0400000000000000" pitchFamily="50" charset="-128"/>
              </a:rPr>
              <a:t>FC</a:t>
            </a:r>
            <a:r>
              <a:rPr kumimoji="1" lang="ja-JP" altLang="en-US" sz="1200" dirty="0">
                <a:solidFill>
                  <a:schemeClr val="tx1"/>
                </a:solidFill>
                <a:latin typeface="BIZ UDPゴシック" panose="020B0400000000000000" pitchFamily="50" charset="-128"/>
                <a:ea typeface="BIZ UDPゴシック" panose="020B0400000000000000" pitchFamily="50" charset="-128"/>
              </a:rPr>
              <a:t>バス及びそのインフラ等の導入コストへの財政支援</a:t>
            </a:r>
            <a:r>
              <a:rPr kumimoji="1" lang="ja-JP" altLang="en-US" sz="900" dirty="0">
                <a:solidFill>
                  <a:schemeClr val="tx1"/>
                </a:solidFill>
                <a:latin typeface="游ゴシック" panose="020B0400000000000000" pitchFamily="50" charset="-128"/>
              </a:rPr>
              <a:t>＜府・市・関経連・大商・協会＞</a:t>
            </a:r>
            <a:endParaRPr kumimoji="1" lang="ja-JP" altLang="en-US" sz="900" dirty="0">
              <a:solidFill>
                <a:schemeClr val="tx1"/>
              </a:solidFill>
              <a:latin typeface="BIZ UDPゴシック" panose="020B0400000000000000" pitchFamily="50" charset="-128"/>
              <a:ea typeface="BIZ UDPゴシック" panose="020B0400000000000000" pitchFamily="50" charset="-128"/>
            </a:endParaRPr>
          </a:p>
          <a:p>
            <a:pPr marL="180975" indent="-180975" defTabSz="959937">
              <a:defRPr/>
            </a:pPr>
            <a:r>
              <a:rPr kumimoji="1" lang="ja-JP" altLang="en-US" sz="1200" dirty="0">
                <a:solidFill>
                  <a:schemeClr val="tx1"/>
                </a:solidFill>
                <a:latin typeface="BIZ UDPゴシック" panose="020B0400000000000000" pitchFamily="50" charset="-128"/>
                <a:ea typeface="BIZ UDPゴシック" panose="020B0400000000000000" pitchFamily="50" charset="-128"/>
              </a:rPr>
              <a:t>　　 ・</a:t>
            </a:r>
            <a:r>
              <a:rPr kumimoji="1" lang="en-US" altLang="ja-JP" sz="1200" dirty="0">
                <a:solidFill>
                  <a:schemeClr val="tx1"/>
                </a:solidFill>
                <a:latin typeface="BIZ UDPゴシック" panose="020B0400000000000000" pitchFamily="50" charset="-128"/>
                <a:ea typeface="BIZ UDPゴシック" panose="020B0400000000000000" pitchFamily="50" charset="-128"/>
              </a:rPr>
              <a:t>FC</a:t>
            </a:r>
            <a:r>
              <a:rPr kumimoji="1" lang="ja-JP" altLang="en-US" sz="1200" dirty="0">
                <a:solidFill>
                  <a:schemeClr val="tx1"/>
                </a:solidFill>
                <a:latin typeface="BIZ UDPゴシック" panose="020B0400000000000000" pitchFamily="50" charset="-128"/>
                <a:ea typeface="BIZ UDPゴシック" panose="020B0400000000000000" pitchFamily="50" charset="-128"/>
              </a:rPr>
              <a:t>バスにおけるランニングコストへの財政支援</a:t>
            </a:r>
            <a:r>
              <a:rPr kumimoji="1" lang="ja-JP" altLang="en-US" sz="900" dirty="0">
                <a:solidFill>
                  <a:schemeClr val="tx1"/>
                </a:solidFill>
                <a:latin typeface="游ゴシック" panose="020B0400000000000000" pitchFamily="50" charset="-128"/>
              </a:rPr>
              <a:t>＜府・市・関経連・大商・協会＞</a:t>
            </a:r>
            <a:endParaRPr kumimoji="1" lang="en-US" altLang="ja-JP" sz="900" dirty="0">
              <a:solidFill>
                <a:schemeClr val="tx1"/>
              </a:solidFill>
              <a:latin typeface="BIZ UDPゴシック" panose="020B0400000000000000" pitchFamily="50" charset="-128"/>
              <a:ea typeface="BIZ UDPゴシック" panose="020B0400000000000000" pitchFamily="50" charset="-128"/>
            </a:endParaRPr>
          </a:p>
          <a:p>
            <a:pPr marL="180975" indent="-180975" defTabSz="959937">
              <a:defRPr/>
            </a:pPr>
            <a:r>
              <a:rPr kumimoji="1" lang="en-US" altLang="ja-JP" sz="900" dirty="0">
                <a:solidFill>
                  <a:schemeClr val="tx1"/>
                </a:solidFill>
                <a:latin typeface="BIZ UDPゴシック" panose="020B0400000000000000" pitchFamily="50" charset="-128"/>
                <a:ea typeface="BIZ UDPゴシック" panose="020B0400000000000000" pitchFamily="50" charset="-128"/>
              </a:rPr>
              <a:t>       </a:t>
            </a:r>
            <a:r>
              <a:rPr kumimoji="1" lang="ja-JP" altLang="en-US" sz="1200" dirty="0">
                <a:solidFill>
                  <a:schemeClr val="tx1"/>
                </a:solidFill>
                <a:latin typeface="BIZ UDPゴシック" panose="020B0400000000000000" pitchFamily="50" charset="-128"/>
                <a:ea typeface="BIZ UDPゴシック" panose="020B0400000000000000" pitchFamily="50" charset="-128"/>
              </a:rPr>
              <a:t>・多様なモビリティの実現のため、</a:t>
            </a:r>
            <a:r>
              <a:rPr kumimoji="1" lang="en-US" altLang="ja-JP" sz="1200" dirty="0">
                <a:solidFill>
                  <a:schemeClr val="tx1"/>
                </a:solidFill>
                <a:latin typeface="BIZ UDPゴシック" panose="020B0400000000000000" pitchFamily="50" charset="-128"/>
                <a:ea typeface="BIZ UDPゴシック" panose="020B0400000000000000" pitchFamily="50" charset="-128"/>
              </a:rPr>
              <a:t>EV</a:t>
            </a:r>
            <a:r>
              <a:rPr kumimoji="1" lang="ja-JP" altLang="en-US" sz="1200" dirty="0">
                <a:solidFill>
                  <a:schemeClr val="tx1"/>
                </a:solidFill>
                <a:latin typeface="BIZ UDPゴシック" panose="020B0400000000000000" pitchFamily="50" charset="-128"/>
                <a:ea typeface="BIZ UDPゴシック" panose="020B0400000000000000" pitchFamily="50" charset="-128"/>
              </a:rPr>
              <a:t>・</a:t>
            </a:r>
            <a:r>
              <a:rPr kumimoji="1" lang="en-US" altLang="ja-JP" sz="1200" dirty="0">
                <a:solidFill>
                  <a:schemeClr val="tx1"/>
                </a:solidFill>
                <a:latin typeface="BIZ UDPゴシック" panose="020B0400000000000000" pitchFamily="50" charset="-128"/>
                <a:ea typeface="BIZ UDPゴシック" panose="020B0400000000000000" pitchFamily="50" charset="-128"/>
              </a:rPr>
              <a:t>FC</a:t>
            </a:r>
            <a:r>
              <a:rPr kumimoji="1" lang="ja-JP" altLang="en-US" sz="1200" dirty="0">
                <a:solidFill>
                  <a:schemeClr val="tx1"/>
                </a:solidFill>
                <a:latin typeface="BIZ UDPゴシック" panose="020B0400000000000000" pitchFamily="50" charset="-128"/>
                <a:ea typeface="BIZ UDPゴシック" panose="020B0400000000000000" pitchFamily="50" charset="-128"/>
              </a:rPr>
              <a:t>バス</a:t>
            </a:r>
            <a:r>
              <a:rPr kumimoji="1" lang="en-US" altLang="ja-JP" sz="1200" dirty="0">
                <a:solidFill>
                  <a:schemeClr val="tx1"/>
                </a:solidFill>
                <a:latin typeface="BIZ UDPゴシック" panose="020B0400000000000000" pitchFamily="50" charset="-128"/>
                <a:ea typeface="BIZ UDPゴシック" panose="020B0400000000000000" pitchFamily="50" charset="-128"/>
              </a:rPr>
              <a:t>/</a:t>
            </a:r>
            <a:r>
              <a:rPr kumimoji="1" lang="ja-JP" altLang="en-US" sz="1200" dirty="0">
                <a:solidFill>
                  <a:schemeClr val="tx1"/>
                </a:solidFill>
                <a:latin typeface="BIZ UDPゴシック" panose="020B0400000000000000" pitchFamily="50" charset="-128"/>
                <a:ea typeface="BIZ UDPゴシック" panose="020B0400000000000000" pitchFamily="50" charset="-128"/>
              </a:rPr>
              <a:t>船の技術開発への財政支援</a:t>
            </a:r>
            <a:r>
              <a:rPr kumimoji="1" lang="ja-JP" altLang="en-US" sz="900" dirty="0">
                <a:solidFill>
                  <a:schemeClr val="tx1"/>
                </a:solidFill>
                <a:latin typeface="游ゴシック" panose="020B0400000000000000" pitchFamily="50" charset="-128"/>
              </a:rPr>
              <a:t>＜府・市・関経連・大商・協会＞</a:t>
            </a:r>
            <a:endParaRPr kumimoji="1" lang="ja-JP" altLang="en-US" sz="900" dirty="0">
              <a:solidFill>
                <a:schemeClr val="tx1"/>
              </a:solidFill>
              <a:latin typeface="BIZ UDPゴシック" panose="020B0400000000000000" pitchFamily="50" charset="-128"/>
              <a:ea typeface="BIZ UDPゴシック" panose="020B0400000000000000" pitchFamily="50" charset="-128"/>
            </a:endParaRPr>
          </a:p>
          <a:p>
            <a:pPr marL="180975" indent="-180975" defTabSz="959937">
              <a:defRPr/>
            </a:pPr>
            <a:r>
              <a:rPr kumimoji="1" lang="ja-JP" altLang="en-US" sz="1200" dirty="0">
                <a:solidFill>
                  <a:schemeClr val="tx1"/>
                </a:solidFill>
                <a:latin typeface="BIZ UDPゴシック" panose="020B0400000000000000" pitchFamily="50" charset="-128"/>
                <a:ea typeface="BIZ UDPゴシック" panose="020B0400000000000000" pitchFamily="50" charset="-128"/>
              </a:rPr>
              <a:t>　　 ・</a:t>
            </a:r>
            <a:r>
              <a:rPr kumimoji="1" lang="en-US" altLang="ja-JP" sz="1200" dirty="0">
                <a:solidFill>
                  <a:schemeClr val="tx1"/>
                </a:solidFill>
                <a:latin typeface="BIZ UDPゴシック" panose="020B0400000000000000" pitchFamily="50" charset="-128"/>
                <a:ea typeface="BIZ UDPゴシック" panose="020B0400000000000000" pitchFamily="50" charset="-128"/>
              </a:rPr>
              <a:t>EV</a:t>
            </a:r>
            <a:r>
              <a:rPr kumimoji="1" lang="ja-JP" altLang="en-US" sz="1200" dirty="0">
                <a:solidFill>
                  <a:schemeClr val="tx1"/>
                </a:solidFill>
                <a:latin typeface="BIZ UDPゴシック" panose="020B0400000000000000" pitchFamily="50" charset="-128"/>
                <a:ea typeface="BIZ UDPゴシック" panose="020B0400000000000000" pitchFamily="50" charset="-128"/>
              </a:rPr>
              <a:t>・</a:t>
            </a:r>
            <a:r>
              <a:rPr kumimoji="1" lang="en-US" altLang="ja-JP" sz="1200" dirty="0">
                <a:solidFill>
                  <a:schemeClr val="tx1"/>
                </a:solidFill>
                <a:latin typeface="BIZ UDPゴシック" panose="020B0400000000000000" pitchFamily="50" charset="-128"/>
                <a:ea typeface="BIZ UDPゴシック" panose="020B0400000000000000" pitchFamily="50" charset="-128"/>
              </a:rPr>
              <a:t>FC</a:t>
            </a:r>
            <a:r>
              <a:rPr kumimoji="1" lang="ja-JP" altLang="en-US" sz="1200" dirty="0">
                <a:solidFill>
                  <a:schemeClr val="tx1"/>
                </a:solidFill>
                <a:latin typeface="BIZ UDPゴシック" panose="020B0400000000000000" pitchFamily="50" charset="-128"/>
                <a:ea typeface="BIZ UDPゴシック" panose="020B0400000000000000" pitchFamily="50" charset="-128"/>
              </a:rPr>
              <a:t>船の実証事業に対する財政支援</a:t>
            </a:r>
            <a:r>
              <a:rPr kumimoji="1" lang="ja-JP" altLang="en-US" sz="900" dirty="0">
                <a:solidFill>
                  <a:schemeClr val="tx1"/>
                </a:solidFill>
                <a:latin typeface="游ゴシック" panose="020B0400000000000000" pitchFamily="50" charset="-128"/>
              </a:rPr>
              <a:t>＜府・市・関経連・大商・協会＞</a:t>
            </a:r>
            <a:endParaRPr kumimoji="1" lang="en-US" altLang="ja-JP" sz="900" dirty="0">
              <a:solidFill>
                <a:schemeClr val="tx1"/>
              </a:solidFill>
              <a:latin typeface="BIZ UDPゴシック" panose="020B0400000000000000" pitchFamily="50" charset="-128"/>
              <a:ea typeface="BIZ UDPゴシック" panose="020B0400000000000000" pitchFamily="50" charset="-128"/>
            </a:endParaRPr>
          </a:p>
          <a:p>
            <a:pPr marL="180975" indent="-180975" defTabSz="959937">
              <a:defRPr/>
            </a:pPr>
            <a:r>
              <a:rPr kumimoji="1" lang="en-US" altLang="ja-JP" sz="900" dirty="0">
                <a:solidFill>
                  <a:schemeClr val="tx1"/>
                </a:solidFill>
                <a:latin typeface="BIZ UDPゴシック" panose="020B0400000000000000" pitchFamily="50" charset="-128"/>
                <a:ea typeface="BIZ UDPゴシック" panose="020B0400000000000000" pitchFamily="50" charset="-128"/>
              </a:rPr>
              <a:t>       </a:t>
            </a:r>
            <a:r>
              <a:rPr kumimoji="1" lang="ja-JP" altLang="en-US" sz="1200" dirty="0">
                <a:solidFill>
                  <a:schemeClr val="tx1"/>
                </a:solidFill>
                <a:latin typeface="BIZ UDPゴシック" panose="020B0400000000000000" pitchFamily="50" charset="-128"/>
                <a:ea typeface="BIZ UDPゴシック" panose="020B0400000000000000" pitchFamily="50" charset="-128"/>
              </a:rPr>
              <a:t>・次世代船舶を活用した海上観光実現に向けた航路実証運航・イベント航行等への財政支援 </a:t>
            </a:r>
            <a:r>
              <a:rPr kumimoji="1" lang="ja-JP" altLang="en-US" sz="900" dirty="0">
                <a:solidFill>
                  <a:schemeClr val="tx1"/>
                </a:solidFill>
                <a:latin typeface="游ゴシック" panose="020B0400000000000000" pitchFamily="50" charset="-128"/>
              </a:rPr>
              <a:t>　＜関経連＞</a:t>
            </a:r>
            <a:endParaRPr kumimoji="1" lang="ja-JP" altLang="en-US" sz="1200" dirty="0">
              <a:solidFill>
                <a:schemeClr val="tx1"/>
              </a:solidFill>
              <a:latin typeface="BIZ UDPゴシック" panose="020B0400000000000000" pitchFamily="50" charset="-128"/>
              <a:ea typeface="BIZ UDPゴシック" panose="020B0400000000000000" pitchFamily="50" charset="-128"/>
            </a:endParaRPr>
          </a:p>
        </p:txBody>
      </p:sp>
      <p:sp>
        <p:nvSpPr>
          <p:cNvPr id="12" name="テキスト ボックス 11"/>
          <p:cNvSpPr txBox="1"/>
          <p:nvPr/>
        </p:nvSpPr>
        <p:spPr>
          <a:xfrm>
            <a:off x="179089" y="1301653"/>
            <a:ext cx="4942379" cy="338554"/>
          </a:xfrm>
          <a:prstGeom prst="rect">
            <a:avLst/>
          </a:prstGeom>
          <a:noFill/>
        </p:spPr>
        <p:txBody>
          <a:bodyPr wrap="none" rtlCol="0">
            <a:spAutoFit/>
          </a:bodyPr>
          <a:lstStyle/>
          <a:p>
            <a:pPr lvl="0">
              <a:defRPr/>
            </a:pPr>
            <a:r>
              <a:rPr kumimoji="1" lang="ja-JP" altLang="en-US" sz="16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国への提案・要望</a:t>
            </a:r>
            <a:r>
              <a:rPr kumimoji="1" lang="ja-JP" altLang="en-US" sz="12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　</a:t>
            </a:r>
            <a:r>
              <a:rPr kumimoji="1" lang="en-US" altLang="ja-JP" sz="11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a:t>
            </a:r>
            <a:r>
              <a:rPr kumimoji="1" lang="ja-JP" altLang="en-US" sz="11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要望先</a:t>
            </a:r>
            <a:r>
              <a:rPr kumimoji="1" lang="zh-TW" altLang="en-US" sz="1100" dirty="0">
                <a:solidFill>
                  <a:prstClr val="black"/>
                </a:solidFill>
                <a:latin typeface="メイリオ" panose="020B0604030504040204" pitchFamily="50" charset="-128"/>
                <a:ea typeface="メイリオ" panose="020B0604030504040204" pitchFamily="50" charset="-128"/>
              </a:rPr>
              <a:t>（</a:t>
            </a:r>
            <a:r>
              <a:rPr kumimoji="1" lang="zh-TW" altLang="en-US" sz="1100" dirty="0">
                <a:latin typeface="メイリオ" panose="020B0604030504040204" pitchFamily="50" charset="-128"/>
                <a:ea typeface="メイリオ" panose="020B0604030504040204" pitchFamily="50" charset="-128"/>
              </a:rPr>
              <a:t>経済産業省</a:t>
            </a:r>
            <a:r>
              <a:rPr kumimoji="1" lang="ja-JP" altLang="en-US" sz="1100" dirty="0" err="1">
                <a:latin typeface="メイリオ" panose="020B0604030504040204" pitchFamily="50" charset="-128"/>
                <a:ea typeface="メイリオ" panose="020B0604030504040204" pitchFamily="50" charset="-128"/>
              </a:rPr>
              <a:t>、</a:t>
            </a:r>
            <a:r>
              <a:rPr kumimoji="1" lang="ja-JP" altLang="en-US" sz="1100" dirty="0">
                <a:latin typeface="メイリオ" panose="020B0604030504040204" pitchFamily="50" charset="-128"/>
                <a:ea typeface="メイリオ" panose="020B0604030504040204" pitchFamily="50" charset="-128"/>
              </a:rPr>
              <a:t>国土交通省、環境省</a:t>
            </a:r>
            <a:r>
              <a:rPr kumimoji="1" lang="zh-TW" altLang="en-US" sz="1100" dirty="0">
                <a:solidFill>
                  <a:prstClr val="black"/>
                </a:solidFill>
                <a:latin typeface="メイリオ" panose="020B0604030504040204" pitchFamily="50" charset="-128"/>
                <a:ea typeface="メイリオ" panose="020B0604030504040204" pitchFamily="50" charset="-128"/>
              </a:rPr>
              <a:t>）</a:t>
            </a:r>
            <a:endParaRPr kumimoji="1" lang="ja-JP" altLang="en-US" sz="10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p:txBody>
      </p:sp>
      <p:sp>
        <p:nvSpPr>
          <p:cNvPr id="23" name="スライド番号プレースホルダー 7"/>
          <p:cNvSpPr>
            <a:spLocks noGrp="1"/>
          </p:cNvSpPr>
          <p:nvPr>
            <p:ph type="sldNum" sz="quarter" idx="12"/>
          </p:nvPr>
        </p:nvSpPr>
        <p:spPr>
          <a:xfrm flipH="1">
            <a:off x="9719089" y="6839953"/>
            <a:ext cx="361536" cy="359360"/>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A29C0C3-80A2-4EDA-8DD4-D638D41F3C0E}" type="slidenum">
              <a:rPr kumimoji="1" lang="ja-JP" altLang="en-US" sz="1260" b="0" i="0" u="none" strike="noStrike" kern="1200" cap="none" spc="0" normalizeH="0" baseline="0" noProof="0" smtClean="0">
                <a:ln>
                  <a:noFill/>
                </a:ln>
                <a:solidFill>
                  <a:prstClr val="black">
                    <a:tint val="75000"/>
                  </a:prstClr>
                </a:solidFill>
                <a:effectLst/>
                <a:uLnTx/>
                <a:uFillTx/>
                <a:latin typeface="Calibri" panose="020F0502020204030204"/>
                <a:ea typeface="游ゴシック" panose="020B0400000000000000"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22</a:t>
            </a:fld>
            <a:endParaRPr kumimoji="1" lang="ja-JP" altLang="en-US" sz="1260" b="0" i="0" u="none" strike="noStrike" kern="1200" cap="none" spc="0" normalizeH="0" baseline="0" noProof="0" dirty="0">
              <a:ln>
                <a:noFill/>
              </a:ln>
              <a:solidFill>
                <a:prstClr val="black">
                  <a:tint val="75000"/>
                </a:prstClr>
              </a:solidFill>
              <a:effectLst/>
              <a:uLnTx/>
              <a:uFillTx/>
              <a:latin typeface="Calibri" panose="020F0502020204030204"/>
              <a:ea typeface="游ゴシック" panose="020B0400000000000000" pitchFamily="50" charset="-128"/>
              <a:cs typeface="+mn-cs"/>
            </a:endParaRPr>
          </a:p>
        </p:txBody>
      </p:sp>
      <p:sp>
        <p:nvSpPr>
          <p:cNvPr id="22" name="正方形/長方形 21">
            <a:extLst>
              <a:ext uri="{FF2B5EF4-FFF2-40B4-BE49-F238E27FC236}">
                <a16:creationId xmlns:a16="http://schemas.microsoft.com/office/drawing/2014/main" id="{E08629A6-829B-4394-A30A-5CB52C1BBB36}"/>
              </a:ext>
            </a:extLst>
          </p:cNvPr>
          <p:cNvSpPr/>
          <p:nvPr/>
        </p:nvSpPr>
        <p:spPr>
          <a:xfrm>
            <a:off x="179857" y="88937"/>
            <a:ext cx="9720000" cy="324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defRPr/>
            </a:pPr>
            <a:r>
              <a:rPr kumimoji="1" lang="ja-JP" altLang="en-US" b="1" dirty="0">
                <a:solidFill>
                  <a:prstClr val="white"/>
                </a:solidFill>
                <a:latin typeface="BIZ UDPゴシック" panose="020B0400000000000000" pitchFamily="50" charset="-128"/>
                <a:ea typeface="BIZ UDPゴシック" panose="020B0400000000000000" pitchFamily="50" charset="-128"/>
              </a:rPr>
              <a:t>２（４）　</a:t>
            </a:r>
            <a:r>
              <a:rPr kumimoji="1" lang="ja-JP" altLang="en-US" b="1" dirty="0">
                <a:solidFill>
                  <a:schemeClr val="bg1"/>
                </a:solidFill>
                <a:latin typeface="BIZ UDPゴシック" panose="020B0400000000000000" pitchFamily="50" charset="-128"/>
                <a:ea typeface="BIZ UDPゴシック" panose="020B0400000000000000" pitchFamily="50" charset="-128"/>
              </a:rPr>
              <a:t>ゼロエミッションモビリティ</a:t>
            </a:r>
            <a:r>
              <a:rPr kumimoji="1" lang="ja-JP" altLang="en-US" b="1" dirty="0">
                <a:solidFill>
                  <a:prstClr val="white"/>
                </a:solidFill>
                <a:latin typeface="BIZ UDPゴシック" panose="020B0400000000000000" pitchFamily="50" charset="-128"/>
                <a:ea typeface="BIZ UDPゴシック" panose="020B0400000000000000" pitchFamily="50" charset="-128"/>
              </a:rPr>
              <a:t>　</a:t>
            </a:r>
            <a:endParaRPr kumimoji="1" lang="ja-JP" altLang="en-US" sz="1600" b="1" dirty="0">
              <a:solidFill>
                <a:prstClr val="white"/>
              </a:solidFill>
              <a:latin typeface="BIZ UDPゴシック" panose="020B0400000000000000" pitchFamily="50" charset="-128"/>
              <a:ea typeface="BIZ UDPゴシック" panose="020B0400000000000000" pitchFamily="50" charset="-128"/>
            </a:endParaRPr>
          </a:p>
        </p:txBody>
      </p:sp>
      <p:sp>
        <p:nvSpPr>
          <p:cNvPr id="25" name="テキスト ボックス 24">
            <a:extLst>
              <a:ext uri="{FF2B5EF4-FFF2-40B4-BE49-F238E27FC236}">
                <a16:creationId xmlns:a16="http://schemas.microsoft.com/office/drawing/2014/main" id="{B02F3C22-1443-46B7-A977-04475234F08A}"/>
              </a:ext>
            </a:extLst>
          </p:cNvPr>
          <p:cNvSpPr txBox="1"/>
          <p:nvPr/>
        </p:nvSpPr>
        <p:spPr>
          <a:xfrm>
            <a:off x="179089" y="513692"/>
            <a:ext cx="9540000" cy="523220"/>
          </a:xfrm>
          <a:prstGeom prst="rect">
            <a:avLst/>
          </a:prstGeom>
          <a:noFill/>
          <a:ln w="6350">
            <a:noFill/>
            <a:prstDash val="solid"/>
          </a:ln>
        </p:spPr>
        <p:txBody>
          <a:bodyPr wrap="square">
            <a:spAutoFit/>
          </a:bodyPr>
          <a:lstStyle/>
          <a:p>
            <a:pPr lvl="0">
              <a:defRPr/>
            </a:pPr>
            <a:r>
              <a:rPr lang="ja-JP" altLang="en-US" sz="1400" dirty="0">
                <a:solidFill>
                  <a:prstClr val="black"/>
                </a:solidFill>
                <a:latin typeface="BIZ UDPゴシック" panose="020B0400000000000000" pitchFamily="50" charset="-128"/>
                <a:ea typeface="BIZ UDPゴシック" panose="020B0400000000000000" pitchFamily="50" charset="-128"/>
              </a:rPr>
              <a:t>　温室効果ガス（ＣＯ２）の排出削減に向けては、ゼロエミッションモビリティを幅広く普及させることが重要である。万博会場へのアクセス等において、</a:t>
            </a:r>
            <a:r>
              <a:rPr lang="en-US" altLang="ja-JP" sz="1400" dirty="0">
                <a:solidFill>
                  <a:prstClr val="black"/>
                </a:solidFill>
                <a:latin typeface="BIZ UDPゴシック" panose="020B0400000000000000" pitchFamily="50" charset="-128"/>
                <a:ea typeface="BIZ UDPゴシック" panose="020B0400000000000000" pitchFamily="50" charset="-128"/>
              </a:rPr>
              <a:t>EV</a:t>
            </a:r>
            <a:r>
              <a:rPr lang="ja-JP" altLang="en-US" sz="1400" dirty="0">
                <a:solidFill>
                  <a:prstClr val="black"/>
                </a:solidFill>
                <a:latin typeface="BIZ UDPゴシック" panose="020B0400000000000000" pitchFamily="50" charset="-128"/>
                <a:ea typeface="BIZ UDPゴシック" panose="020B0400000000000000" pitchFamily="50" charset="-128"/>
              </a:rPr>
              <a:t>・</a:t>
            </a:r>
            <a:r>
              <a:rPr lang="en-US" altLang="ja-JP" sz="1400" dirty="0">
                <a:solidFill>
                  <a:prstClr val="black"/>
                </a:solidFill>
                <a:latin typeface="BIZ UDPゴシック" panose="020B0400000000000000" pitchFamily="50" charset="-128"/>
                <a:ea typeface="BIZ UDPゴシック" panose="020B0400000000000000" pitchFamily="50" charset="-128"/>
              </a:rPr>
              <a:t>FC</a:t>
            </a:r>
            <a:r>
              <a:rPr lang="ja-JP" altLang="en-US" sz="1400" dirty="0">
                <a:solidFill>
                  <a:prstClr val="black"/>
                </a:solidFill>
                <a:latin typeface="BIZ UDPゴシック" panose="020B0400000000000000" pitchFamily="50" charset="-128"/>
                <a:ea typeface="BIZ UDPゴシック" panose="020B0400000000000000" pitchFamily="50" charset="-128"/>
              </a:rPr>
              <a:t>バスや、</a:t>
            </a:r>
            <a:r>
              <a:rPr lang="en-US" altLang="ja-JP" sz="1400" dirty="0">
                <a:solidFill>
                  <a:prstClr val="black"/>
                </a:solidFill>
                <a:latin typeface="BIZ UDPゴシック" panose="020B0400000000000000" pitchFamily="50" charset="-128"/>
                <a:ea typeface="BIZ UDPゴシック" panose="020B0400000000000000" pitchFamily="50" charset="-128"/>
              </a:rPr>
              <a:t>EV</a:t>
            </a:r>
            <a:r>
              <a:rPr lang="ja-JP" altLang="en-US" sz="1400" dirty="0">
                <a:solidFill>
                  <a:prstClr val="black"/>
                </a:solidFill>
                <a:latin typeface="BIZ UDPゴシック" panose="020B0400000000000000" pitchFamily="50" charset="-128"/>
                <a:ea typeface="BIZ UDPゴシック" panose="020B0400000000000000" pitchFamily="50" charset="-128"/>
              </a:rPr>
              <a:t>・</a:t>
            </a:r>
            <a:r>
              <a:rPr lang="en-US" altLang="ja-JP" sz="1400" dirty="0">
                <a:solidFill>
                  <a:prstClr val="black"/>
                </a:solidFill>
                <a:latin typeface="BIZ UDPゴシック" panose="020B0400000000000000" pitchFamily="50" charset="-128"/>
                <a:ea typeface="BIZ UDPゴシック" panose="020B0400000000000000" pitchFamily="50" charset="-128"/>
              </a:rPr>
              <a:t>FC</a:t>
            </a:r>
            <a:r>
              <a:rPr lang="ja-JP" altLang="en-US" sz="1400" dirty="0">
                <a:solidFill>
                  <a:prstClr val="black"/>
                </a:solidFill>
                <a:latin typeface="BIZ UDPゴシック" panose="020B0400000000000000" pitchFamily="50" charset="-128"/>
                <a:ea typeface="BIZ UDPゴシック" panose="020B0400000000000000" pitchFamily="50" charset="-128"/>
              </a:rPr>
              <a:t>船を活用するとともに、広く大阪・関西への拡大をめざす。</a:t>
            </a:r>
          </a:p>
        </p:txBody>
      </p:sp>
      <p:sp>
        <p:nvSpPr>
          <p:cNvPr id="26" name="テキスト ボックス 25"/>
          <p:cNvSpPr txBox="1"/>
          <p:nvPr/>
        </p:nvSpPr>
        <p:spPr>
          <a:xfrm>
            <a:off x="140622" y="3800375"/>
            <a:ext cx="2236510" cy="338554"/>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600" b="1" i="0" u="none" strike="noStrike" kern="1200" cap="none" spc="0" normalizeH="0" baseline="0" noProof="0" dirty="0">
                <a:ln>
                  <a:noFill/>
                </a:ln>
                <a:effectLst/>
                <a:uLnTx/>
                <a:uFillTx/>
                <a:latin typeface="メイリオ" panose="020B0604030504040204" pitchFamily="50" charset="-128"/>
                <a:ea typeface="メイリオ" panose="020B0604030504040204" pitchFamily="50" charset="-128"/>
                <a:cs typeface="+mn-cs"/>
              </a:rPr>
              <a:t>国との協議の進捗状況</a:t>
            </a:r>
          </a:p>
        </p:txBody>
      </p:sp>
      <p:graphicFrame>
        <p:nvGraphicFramePr>
          <p:cNvPr id="14" name="表 13"/>
          <p:cNvGraphicFramePr>
            <a:graphicFrameLocks noGrp="1"/>
          </p:cNvGraphicFramePr>
          <p:nvPr>
            <p:extLst>
              <p:ext uri="{D42A27DB-BD31-4B8C-83A1-F6EECF244321}">
                <p14:modId xmlns:p14="http://schemas.microsoft.com/office/powerpoint/2010/main" val="3650083353"/>
              </p:ext>
            </p:extLst>
          </p:nvPr>
        </p:nvGraphicFramePr>
        <p:xfrm>
          <a:off x="179089" y="4352289"/>
          <a:ext cx="9288000" cy="1102560"/>
        </p:xfrm>
        <a:graphic>
          <a:graphicData uri="http://schemas.openxmlformats.org/drawingml/2006/table">
            <a:tbl>
              <a:tblPr bandRow="1">
                <a:tableStyleId>{5940675A-B579-460E-94D1-54222C63F5DA}</a:tableStyleId>
              </a:tblPr>
              <a:tblGrid>
                <a:gridCol w="2700000">
                  <a:extLst>
                    <a:ext uri="{9D8B030D-6E8A-4147-A177-3AD203B41FA5}">
                      <a16:colId xmlns:a16="http://schemas.microsoft.com/office/drawing/2014/main" val="525926817"/>
                    </a:ext>
                  </a:extLst>
                </a:gridCol>
                <a:gridCol w="6588000">
                  <a:extLst>
                    <a:ext uri="{9D8B030D-6E8A-4147-A177-3AD203B41FA5}">
                      <a16:colId xmlns:a16="http://schemas.microsoft.com/office/drawing/2014/main" val="1556401701"/>
                    </a:ext>
                  </a:extLst>
                </a:gridCol>
              </a:tblGrid>
              <a:tr h="288000">
                <a:tc>
                  <a:txBody>
                    <a:bodyPr/>
                    <a:lstStyle/>
                    <a:p>
                      <a:pPr marL="0" marR="0" lvl="0" indent="0" algn="l" defTabSz="959937" rtl="0" eaLnBrk="1" fontAlgn="auto" latinLnBrk="0" hangingPunct="1">
                        <a:lnSpc>
                          <a:spcPct val="100000"/>
                        </a:lnSpc>
                        <a:spcBef>
                          <a:spcPts val="0"/>
                        </a:spcBef>
                        <a:spcAft>
                          <a:spcPts val="0"/>
                        </a:spcAft>
                        <a:buClrTx/>
                        <a:buSzTx/>
                        <a:buFontTx/>
                        <a:buNone/>
                        <a:tabLst/>
                        <a:defRPr/>
                      </a:pPr>
                      <a:r>
                        <a:rPr lang="ja-JP" altLang="en-US" sz="1200" b="1" dirty="0">
                          <a:solidFill>
                            <a:schemeClr val="tx1"/>
                          </a:solidFill>
                          <a:latin typeface="+mn-ea"/>
                        </a:rPr>
                        <a:t>国「アクションプラン</a:t>
                      </a:r>
                      <a:r>
                        <a:rPr lang="en-US" altLang="ja-JP" sz="1200" b="1" dirty="0">
                          <a:solidFill>
                            <a:schemeClr val="tx1"/>
                          </a:solidFill>
                          <a:latin typeface="+mn-ea"/>
                        </a:rPr>
                        <a:t>Ver.</a:t>
                      </a:r>
                      <a:r>
                        <a:rPr lang="en-US" altLang="ja-JP" sz="1200" b="1" u="none" dirty="0">
                          <a:solidFill>
                            <a:schemeClr val="tx1"/>
                          </a:solidFill>
                          <a:latin typeface="+mn-ea"/>
                        </a:rPr>
                        <a:t>4</a:t>
                      </a:r>
                      <a:r>
                        <a:rPr lang="ja-JP" altLang="en-US" sz="1200" b="1" dirty="0">
                          <a:solidFill>
                            <a:schemeClr val="tx1"/>
                          </a:solidFill>
                          <a:latin typeface="+mn-ea"/>
                        </a:rPr>
                        <a:t>」の</a:t>
                      </a:r>
                      <a:endParaRPr lang="en-US" altLang="ja-JP" sz="1200" b="1" dirty="0">
                        <a:solidFill>
                          <a:schemeClr val="tx1"/>
                        </a:solidFill>
                        <a:latin typeface="+mn-ea"/>
                      </a:endParaRPr>
                    </a:p>
                    <a:p>
                      <a:pPr marL="0" marR="0" lvl="0" indent="0" algn="l" defTabSz="959937" rtl="0" eaLnBrk="1" fontAlgn="auto" latinLnBrk="0" hangingPunct="1">
                        <a:lnSpc>
                          <a:spcPct val="100000"/>
                        </a:lnSpc>
                        <a:spcBef>
                          <a:spcPts val="0"/>
                        </a:spcBef>
                        <a:spcAft>
                          <a:spcPts val="0"/>
                        </a:spcAft>
                        <a:buClrTx/>
                        <a:buSzTx/>
                        <a:buFontTx/>
                        <a:buNone/>
                        <a:tabLst/>
                        <a:defRPr/>
                      </a:pPr>
                      <a:r>
                        <a:rPr lang="ja-JP" altLang="en-US" sz="1200" b="1" dirty="0">
                          <a:solidFill>
                            <a:schemeClr val="tx1"/>
                          </a:solidFill>
                          <a:latin typeface="+mn-ea"/>
                        </a:rPr>
                        <a:t>記載内容</a:t>
                      </a:r>
                      <a:endParaRPr kumimoji="1" lang="ja-JP" altLang="en-US" sz="1200" dirty="0">
                        <a:solidFill>
                          <a:schemeClr val="tx1"/>
                        </a:solidFill>
                        <a:latin typeface="BIZ UDPゴシック" panose="020B0400000000000000" pitchFamily="50" charset="-128"/>
                        <a:ea typeface="BIZ UDPゴシック" panose="020B0400000000000000" pitchFamily="50" charset="-128"/>
                      </a:endParaRPr>
                    </a:p>
                  </a:txBody>
                  <a:tcPr marL="100806" marR="100806" marT="50403" marB="50403" anchor="ctr">
                    <a:lnL w="12700" cap="flat" cmpd="sng" algn="ctr">
                      <a:solidFill>
                        <a:schemeClr val="accent1"/>
                      </a:solidFill>
                      <a:prstDash val="sysDot"/>
                      <a:round/>
                      <a:headEnd type="none" w="med" len="med"/>
                      <a:tailEnd type="none" w="med" len="med"/>
                    </a:lnL>
                    <a:lnR w="12700" cap="flat" cmpd="sng" algn="ctr">
                      <a:solidFill>
                        <a:schemeClr val="accent1"/>
                      </a:solidFill>
                      <a:prstDash val="sysDot"/>
                      <a:round/>
                      <a:headEnd type="none" w="med" len="med"/>
                      <a:tailEnd type="none" w="med" len="med"/>
                    </a:lnR>
                    <a:lnT w="12700" cap="flat" cmpd="sng" algn="ctr">
                      <a:solidFill>
                        <a:schemeClr val="accent1"/>
                      </a:solidFill>
                      <a:prstDash val="sysDot"/>
                      <a:round/>
                      <a:headEnd type="none" w="med" len="med"/>
                      <a:tailEnd type="none" w="med" len="med"/>
                    </a:lnT>
                    <a:lnB w="12700" cap="flat" cmpd="sng" algn="ctr">
                      <a:solidFill>
                        <a:schemeClr val="accent1"/>
                      </a:solidFill>
                      <a:prstDash val="sysDot"/>
                      <a:round/>
                      <a:headEnd type="none" w="med" len="med"/>
                      <a:tailEnd type="none" w="med" len="med"/>
                    </a:lnB>
                    <a:lnTlToBr w="12700" cmpd="sng">
                      <a:noFill/>
                      <a:prstDash val="solid"/>
                    </a:lnTlToBr>
                    <a:lnBlToTr w="12700" cmpd="sng">
                      <a:noFill/>
                      <a:prstDash val="solid"/>
                    </a:lnBlToTr>
                  </a:tcPr>
                </a:tc>
                <a:tc>
                  <a:txBody>
                    <a:bodyPr/>
                    <a:lstStyle/>
                    <a:p>
                      <a:pPr marL="171450" indent="-171450">
                        <a:buFont typeface="Wingdings" panose="05000000000000000000" pitchFamily="2" charset="2"/>
                        <a:buChar char="l"/>
                      </a:pPr>
                      <a:r>
                        <a:rPr kumimoji="1" lang="ja-JP" altLang="en-US" sz="1100" dirty="0">
                          <a:solidFill>
                            <a:schemeClr val="tx1"/>
                          </a:solidFill>
                          <a:latin typeface="+mn-ea"/>
                        </a:rPr>
                        <a:t>⽇本の</a:t>
                      </a:r>
                      <a:r>
                        <a:rPr kumimoji="1" lang="en-US" altLang="ja-JP" sz="1100" dirty="0">
                          <a:solidFill>
                            <a:schemeClr val="tx1"/>
                          </a:solidFill>
                          <a:latin typeface="+mn-ea"/>
                        </a:rPr>
                        <a:t>EV</a:t>
                      </a:r>
                      <a:r>
                        <a:rPr kumimoji="1" lang="ja-JP" altLang="en-US" sz="1100" dirty="0">
                          <a:solidFill>
                            <a:schemeClr val="tx1"/>
                          </a:solidFill>
                          <a:latin typeface="+mn-ea"/>
                        </a:rPr>
                        <a:t>バスの技術・ノウハウ発信＜環境省・国交省・経産省＞</a:t>
                      </a:r>
                      <a:endParaRPr kumimoji="1" lang="en-US" altLang="ja-JP" sz="1100" dirty="0">
                        <a:solidFill>
                          <a:schemeClr val="tx1"/>
                        </a:solidFill>
                        <a:latin typeface="+mn-ea"/>
                      </a:endParaRPr>
                    </a:p>
                    <a:p>
                      <a:pPr marL="171450" indent="-171450">
                        <a:buFont typeface="Wingdings" panose="05000000000000000000" pitchFamily="2" charset="2"/>
                        <a:buChar char="l"/>
                      </a:pPr>
                      <a:r>
                        <a:rPr kumimoji="1" lang="ja-JP" altLang="en-US" sz="1100" dirty="0">
                          <a:solidFill>
                            <a:schemeClr val="tx1"/>
                          </a:solidFill>
                          <a:latin typeface="+mn-ea"/>
                        </a:rPr>
                        <a:t>次世代船舶を活用した海上観光の実現＜経産省・国交省＞</a:t>
                      </a:r>
                    </a:p>
                  </a:txBody>
                  <a:tcPr marL="100806" marR="100806" marT="144000" marB="72000">
                    <a:lnL w="12700" cap="flat" cmpd="sng" algn="ctr">
                      <a:solidFill>
                        <a:schemeClr val="accent1"/>
                      </a:solidFill>
                      <a:prstDash val="sysDot"/>
                      <a:round/>
                      <a:headEnd type="none" w="med" len="med"/>
                      <a:tailEnd type="none" w="med" len="med"/>
                    </a:lnL>
                    <a:lnR w="12700" cap="flat" cmpd="sng" algn="ctr">
                      <a:solidFill>
                        <a:schemeClr val="accent1"/>
                      </a:solidFill>
                      <a:prstDash val="sysDot"/>
                      <a:round/>
                      <a:headEnd type="none" w="med" len="med"/>
                      <a:tailEnd type="none" w="med" len="med"/>
                    </a:lnR>
                    <a:lnT w="12700" cap="flat" cmpd="sng" algn="ctr">
                      <a:solidFill>
                        <a:schemeClr val="accent1"/>
                      </a:solidFill>
                      <a:prstDash val="sysDot"/>
                      <a:round/>
                      <a:headEnd type="none" w="med" len="med"/>
                      <a:tailEnd type="none" w="med" len="med"/>
                    </a:lnT>
                    <a:lnB w="12700" cap="flat" cmpd="sng" algn="ctr">
                      <a:solidFill>
                        <a:schemeClr val="accent1"/>
                      </a:solidFill>
                      <a:prstDash val="sysDot"/>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508488957"/>
                  </a:ext>
                </a:extLst>
              </a:tr>
              <a:tr h="445710">
                <a:tc>
                  <a:txBody>
                    <a:bodyPr/>
                    <a:lstStyle/>
                    <a:p>
                      <a:pPr marL="0" marR="0" lvl="0" indent="0" algn="l" defTabSz="959937" rtl="0" eaLnBrk="1" fontAlgn="auto"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noProof="0" dirty="0">
                          <a:ln>
                            <a:noFill/>
                          </a:ln>
                          <a:solidFill>
                            <a:schemeClr val="tx1"/>
                          </a:solidFill>
                          <a:effectLst/>
                          <a:uLnTx/>
                          <a:uFillTx/>
                          <a:latin typeface="游ゴシック" panose="020B0400000000000000" pitchFamily="50" charset="-128"/>
                          <a:ea typeface="+mn-ea"/>
                          <a:cs typeface="+mn-cs"/>
                        </a:rPr>
                        <a:t>国との協議の進捗状況</a:t>
                      </a:r>
                      <a:endParaRPr kumimoji="1" lang="en-US" altLang="ja-JP" sz="1200" b="1" i="0" u="none" strike="noStrike" kern="1200" cap="none" spc="0" normalizeH="0" baseline="0" noProof="0" dirty="0">
                        <a:ln>
                          <a:noFill/>
                        </a:ln>
                        <a:solidFill>
                          <a:schemeClr val="tx1"/>
                        </a:solidFill>
                        <a:effectLst/>
                        <a:uLnTx/>
                        <a:uFillTx/>
                        <a:latin typeface="游ゴシック" panose="020B0400000000000000" pitchFamily="50" charset="-128"/>
                        <a:ea typeface="+mn-ea"/>
                        <a:cs typeface="+mn-cs"/>
                      </a:endParaRPr>
                    </a:p>
                    <a:p>
                      <a:pPr marL="0" marR="0" lvl="0" indent="0" algn="l" defTabSz="959937" rtl="0" eaLnBrk="1" fontAlgn="auto"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noProof="0" dirty="0">
                          <a:ln>
                            <a:noFill/>
                          </a:ln>
                          <a:solidFill>
                            <a:schemeClr val="tx1"/>
                          </a:solidFill>
                          <a:effectLst/>
                          <a:uLnTx/>
                          <a:uFillTx/>
                          <a:latin typeface="游ゴシック" panose="020B0400000000000000" pitchFamily="50" charset="-128"/>
                          <a:ea typeface="+mn-ea"/>
                          <a:cs typeface="+mn-cs"/>
                        </a:rPr>
                        <a:t>（取組みの成果）</a:t>
                      </a:r>
                      <a:endParaRPr kumimoji="1" lang="ja-JP" altLang="en-US" sz="1200" b="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endParaRPr>
                    </a:p>
                  </a:txBody>
                  <a:tcPr marL="100806" marR="100806" marT="50403" marB="50403" anchor="ctr">
                    <a:lnL w="12700" cap="flat" cmpd="sng" algn="ctr">
                      <a:solidFill>
                        <a:schemeClr val="accent1"/>
                      </a:solidFill>
                      <a:prstDash val="sysDot"/>
                      <a:round/>
                      <a:headEnd type="none" w="med" len="med"/>
                      <a:tailEnd type="none" w="med" len="med"/>
                    </a:lnL>
                    <a:lnR w="12700" cap="flat" cmpd="sng" algn="ctr">
                      <a:solidFill>
                        <a:schemeClr val="accent1"/>
                      </a:solidFill>
                      <a:prstDash val="sysDot"/>
                      <a:round/>
                      <a:headEnd type="none" w="med" len="med"/>
                      <a:tailEnd type="none" w="med" len="med"/>
                    </a:lnR>
                    <a:lnT w="12700" cap="flat" cmpd="sng" algn="ctr">
                      <a:solidFill>
                        <a:schemeClr val="accent1"/>
                      </a:solidFill>
                      <a:prstDash val="sysDot"/>
                      <a:round/>
                      <a:headEnd type="none" w="med" len="med"/>
                      <a:tailEnd type="none" w="med" len="med"/>
                    </a:lnT>
                    <a:lnB w="12700" cap="flat" cmpd="sng" algn="ctr">
                      <a:solidFill>
                        <a:schemeClr val="accent1"/>
                      </a:solidFill>
                      <a:prstDash val="sysDot"/>
                      <a:round/>
                      <a:headEnd type="none" w="med" len="med"/>
                      <a:tailEnd type="none" w="med" len="med"/>
                    </a:lnB>
                    <a:lnTlToBr w="12700" cmpd="sng">
                      <a:noFill/>
                      <a:prstDash val="solid"/>
                    </a:lnTlToBr>
                    <a:lnBlToTr w="12700" cmpd="sng">
                      <a:noFill/>
                      <a:prstDash val="solid"/>
                    </a:lnBlToTr>
                  </a:tcPr>
                </a:tc>
                <a:tc>
                  <a:txBody>
                    <a:bodyPr/>
                    <a:lstStyle/>
                    <a:p>
                      <a:pPr marL="171450" marR="0" lvl="0" indent="-171450" algn="l" defTabSz="959937" rtl="0" eaLnBrk="1" fontAlgn="auto" latinLnBrk="0" hangingPunct="1">
                        <a:lnSpc>
                          <a:spcPct val="100000"/>
                        </a:lnSpc>
                        <a:spcBef>
                          <a:spcPts val="0"/>
                        </a:spcBef>
                        <a:spcAft>
                          <a:spcPts val="0"/>
                        </a:spcAft>
                        <a:buClrTx/>
                        <a:buSzTx/>
                        <a:buFont typeface="Wingdings" panose="05000000000000000000" pitchFamily="2" charset="2"/>
                        <a:buChar char="l"/>
                        <a:tabLst/>
                        <a:defRPr/>
                      </a:pPr>
                      <a:r>
                        <a:rPr kumimoji="1" lang="en-US" altLang="ja-JP" sz="1100" b="0" i="0" u="none" strike="noStrike" kern="1200" cap="none" spc="0" normalizeH="0" baseline="0" noProof="0" dirty="0">
                          <a:ln>
                            <a:noFill/>
                          </a:ln>
                          <a:solidFill>
                            <a:schemeClr val="tx1"/>
                          </a:solidFill>
                          <a:effectLst/>
                          <a:uLnTx/>
                          <a:uFillTx/>
                          <a:latin typeface="游ゴシック" panose="020B0400000000000000" pitchFamily="50" charset="-128"/>
                          <a:ea typeface="+mn-ea"/>
                          <a:cs typeface="+mn-cs"/>
                        </a:rPr>
                        <a:t>EV</a:t>
                      </a:r>
                      <a:r>
                        <a:rPr kumimoji="1" lang="ja-JP" altLang="en-US" sz="1100" b="0" i="0" u="none" strike="noStrike" kern="1200" cap="none" spc="0" normalizeH="0" baseline="0" noProof="0" dirty="0">
                          <a:ln>
                            <a:noFill/>
                          </a:ln>
                          <a:solidFill>
                            <a:schemeClr val="tx1"/>
                          </a:solidFill>
                          <a:effectLst/>
                          <a:uLnTx/>
                          <a:uFillTx/>
                          <a:latin typeface="游ゴシック" panose="020B0400000000000000" pitchFamily="50" charset="-128"/>
                          <a:ea typeface="+mn-ea"/>
                          <a:cs typeface="+mn-cs"/>
                        </a:rPr>
                        <a:t>バスの補助について、大阪への重点的な配分等、万博時に必要な台数の導入に向けて協議中</a:t>
                      </a:r>
                      <a:endParaRPr kumimoji="1" lang="en-US" altLang="ja-JP" sz="1100" b="0" i="0" u="none" strike="noStrike" kern="1200" cap="none" spc="0" normalizeH="0" baseline="0" noProof="0" dirty="0">
                        <a:ln>
                          <a:noFill/>
                        </a:ln>
                        <a:solidFill>
                          <a:schemeClr val="tx1"/>
                        </a:solidFill>
                        <a:effectLst/>
                        <a:uLnTx/>
                        <a:uFillTx/>
                        <a:latin typeface="游ゴシック" panose="020B0400000000000000" pitchFamily="50" charset="-128"/>
                        <a:ea typeface="+mn-ea"/>
                        <a:cs typeface="+mn-cs"/>
                      </a:endParaRPr>
                    </a:p>
                    <a:p>
                      <a:pPr marL="171450" marR="0" lvl="0" indent="-171450" algn="l" defTabSz="959937" rtl="0" eaLnBrk="1" fontAlgn="auto" latinLnBrk="0" hangingPunct="1">
                        <a:lnSpc>
                          <a:spcPct val="100000"/>
                        </a:lnSpc>
                        <a:spcBef>
                          <a:spcPts val="0"/>
                        </a:spcBef>
                        <a:spcAft>
                          <a:spcPts val="0"/>
                        </a:spcAft>
                        <a:buClrTx/>
                        <a:buSzTx/>
                        <a:buFont typeface="Wingdings" panose="05000000000000000000" pitchFamily="2" charset="2"/>
                        <a:buChar char="l"/>
                        <a:tabLst/>
                        <a:defRPr/>
                      </a:pPr>
                      <a:r>
                        <a:rPr kumimoji="1" lang="ja-JP" altLang="en-US" sz="1100" b="0" i="0" u="none" strike="noStrike" kern="1200" cap="none" spc="0" normalizeH="0" baseline="0" noProof="0" dirty="0">
                          <a:ln>
                            <a:noFill/>
                          </a:ln>
                          <a:solidFill>
                            <a:schemeClr val="tx1"/>
                          </a:solidFill>
                          <a:effectLst/>
                          <a:uLnTx/>
                          <a:uFillTx/>
                          <a:latin typeface="游ゴシック" panose="020B0400000000000000" pitchFamily="50" charset="-128"/>
                          <a:ea typeface="+mn-ea"/>
                          <a:cs typeface="+mn-cs"/>
                        </a:rPr>
                        <a:t>次世代船舶を活用する海上観光実現に向けた観光促進事業の活用、事業規模を協議中</a:t>
                      </a:r>
                      <a:endParaRPr kumimoji="1" lang="en-US" altLang="ja-JP" sz="1100" b="0" i="0" u="none" strike="noStrike" kern="1200" cap="none" spc="0" normalizeH="0" baseline="0" noProof="0" dirty="0">
                        <a:ln>
                          <a:noFill/>
                        </a:ln>
                        <a:solidFill>
                          <a:schemeClr val="tx1"/>
                        </a:solidFill>
                        <a:effectLst/>
                        <a:uLnTx/>
                        <a:uFillTx/>
                        <a:latin typeface="游ゴシック" panose="020B0400000000000000" pitchFamily="50" charset="-128"/>
                        <a:ea typeface="+mn-ea"/>
                        <a:cs typeface="+mn-cs"/>
                      </a:endParaRPr>
                    </a:p>
                  </a:txBody>
                  <a:tcPr marL="100806" marR="100806" marT="144000" marB="72000">
                    <a:lnL w="12700" cap="flat" cmpd="sng" algn="ctr">
                      <a:solidFill>
                        <a:schemeClr val="accent1"/>
                      </a:solidFill>
                      <a:prstDash val="sysDot"/>
                      <a:round/>
                      <a:headEnd type="none" w="med" len="med"/>
                      <a:tailEnd type="none" w="med" len="med"/>
                    </a:lnL>
                    <a:lnR w="12700" cap="flat" cmpd="sng" algn="ctr">
                      <a:solidFill>
                        <a:schemeClr val="accent1"/>
                      </a:solidFill>
                      <a:prstDash val="sysDot"/>
                      <a:round/>
                      <a:headEnd type="none" w="med" len="med"/>
                      <a:tailEnd type="none" w="med" len="med"/>
                    </a:lnR>
                    <a:lnT w="12700" cap="flat" cmpd="sng" algn="ctr">
                      <a:solidFill>
                        <a:schemeClr val="accent1"/>
                      </a:solidFill>
                      <a:prstDash val="sysDot"/>
                      <a:round/>
                      <a:headEnd type="none" w="med" len="med"/>
                      <a:tailEnd type="none" w="med" len="med"/>
                    </a:lnT>
                    <a:lnB w="12700" cap="flat" cmpd="sng" algn="ctr">
                      <a:solidFill>
                        <a:schemeClr val="accent1"/>
                      </a:solidFill>
                      <a:prstDash val="sysDot"/>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48277082"/>
                  </a:ext>
                </a:extLst>
              </a:tr>
            </a:tbl>
          </a:graphicData>
        </a:graphic>
      </p:graphicFrame>
    </p:spTree>
    <p:extLst>
      <p:ext uri="{BB962C8B-B14F-4D97-AF65-F5344CB8AC3E}">
        <p14:creationId xmlns:p14="http://schemas.microsoft.com/office/powerpoint/2010/main" val="249105811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スライド番号プレースホルダー 7"/>
          <p:cNvSpPr>
            <a:spLocks noGrp="1"/>
          </p:cNvSpPr>
          <p:nvPr>
            <p:ph type="sldNum" sz="quarter" idx="12"/>
          </p:nvPr>
        </p:nvSpPr>
        <p:spPr>
          <a:xfrm flipH="1">
            <a:off x="9719089" y="6839953"/>
            <a:ext cx="361536" cy="359360"/>
          </a:xfrm>
        </p:spPr>
        <p:txBody>
          <a:bodyPr/>
          <a:lstStyle/>
          <a:p>
            <a:fld id="{4A29C0C3-80A2-4EDA-8DD4-D638D41F3C0E}" type="slidenum">
              <a:rPr kumimoji="1" lang="ja-JP" altLang="en-US" smtClean="0"/>
              <a:t>23</a:t>
            </a:fld>
            <a:endParaRPr kumimoji="1" lang="ja-JP" altLang="en-US" dirty="0"/>
          </a:p>
        </p:txBody>
      </p:sp>
      <p:sp>
        <p:nvSpPr>
          <p:cNvPr id="22" name="テキスト ボックス 21"/>
          <p:cNvSpPr txBox="1"/>
          <p:nvPr/>
        </p:nvSpPr>
        <p:spPr>
          <a:xfrm>
            <a:off x="203399" y="805191"/>
            <a:ext cx="1005403" cy="338554"/>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60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（参考）</a:t>
            </a:r>
            <a:endParaRPr kumimoji="1" lang="ja-JP" altLang="en-US" sz="100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p:txBody>
      </p:sp>
      <p:graphicFrame>
        <p:nvGraphicFramePr>
          <p:cNvPr id="13" name="表 12">
            <a:extLst>
              <a:ext uri="{FF2B5EF4-FFF2-40B4-BE49-F238E27FC236}">
                <a16:creationId xmlns:a16="http://schemas.microsoft.com/office/drawing/2014/main" id="{731D8736-1F24-4DDD-BAE5-3D26FC93D64E}"/>
              </a:ext>
            </a:extLst>
          </p:cNvPr>
          <p:cNvGraphicFramePr>
            <a:graphicFrameLocks noGrp="1"/>
          </p:cNvGraphicFramePr>
          <p:nvPr>
            <p:extLst>
              <p:ext uri="{D42A27DB-BD31-4B8C-83A1-F6EECF244321}">
                <p14:modId xmlns:p14="http://schemas.microsoft.com/office/powerpoint/2010/main" val="694222780"/>
              </p:ext>
            </p:extLst>
          </p:nvPr>
        </p:nvGraphicFramePr>
        <p:xfrm>
          <a:off x="280329" y="1753163"/>
          <a:ext cx="9540000" cy="4632648"/>
        </p:xfrm>
        <a:graphic>
          <a:graphicData uri="http://schemas.openxmlformats.org/drawingml/2006/table">
            <a:tbl>
              <a:tblPr>
                <a:tableStyleId>{2D5ABB26-0587-4C30-8999-92F81FD0307C}</a:tableStyleId>
              </a:tblPr>
              <a:tblGrid>
                <a:gridCol w="3180000">
                  <a:extLst>
                    <a:ext uri="{9D8B030D-6E8A-4147-A177-3AD203B41FA5}">
                      <a16:colId xmlns:a16="http://schemas.microsoft.com/office/drawing/2014/main" val="901775203"/>
                    </a:ext>
                  </a:extLst>
                </a:gridCol>
                <a:gridCol w="3418936">
                  <a:extLst>
                    <a:ext uri="{9D8B030D-6E8A-4147-A177-3AD203B41FA5}">
                      <a16:colId xmlns:a16="http://schemas.microsoft.com/office/drawing/2014/main" val="2895380761"/>
                    </a:ext>
                  </a:extLst>
                </a:gridCol>
                <a:gridCol w="2941064">
                  <a:extLst>
                    <a:ext uri="{9D8B030D-6E8A-4147-A177-3AD203B41FA5}">
                      <a16:colId xmlns:a16="http://schemas.microsoft.com/office/drawing/2014/main" val="925580270"/>
                    </a:ext>
                  </a:extLst>
                </a:gridCol>
              </a:tblGrid>
              <a:tr h="4632648">
                <a:tc>
                  <a:txBody>
                    <a:bodyPr/>
                    <a:lstStyle/>
                    <a:p>
                      <a:pPr marL="0" indent="0" defTabSz="443194">
                        <a:lnSpc>
                          <a:spcPct val="100000"/>
                        </a:lnSpc>
                        <a:spcBef>
                          <a:spcPts val="0"/>
                        </a:spcBef>
                        <a:spcAft>
                          <a:spcPts val="0"/>
                        </a:spcAft>
                        <a:defRPr/>
                      </a:pPr>
                      <a:r>
                        <a:rPr lang="ja-JP" altLang="en-US" sz="1300" b="1" dirty="0">
                          <a:solidFill>
                            <a:schemeClr val="tx1"/>
                          </a:solidFill>
                          <a:latin typeface="BIZ UDPゴシック" panose="020B0400000000000000" pitchFamily="50" charset="-128"/>
                          <a:ea typeface="BIZ UDPゴシック" panose="020B0400000000000000" pitchFamily="50" charset="-128"/>
                        </a:rPr>
                        <a:t>□</a:t>
                      </a:r>
                      <a:r>
                        <a:rPr lang="en-US" altLang="ja-JP" sz="1300" b="1" u="none" dirty="0">
                          <a:solidFill>
                            <a:schemeClr val="tx1"/>
                          </a:solidFill>
                          <a:latin typeface="BIZ UDPゴシック" panose="020B0400000000000000" pitchFamily="50" charset="-128"/>
                          <a:ea typeface="BIZ UDPゴシック" panose="020B0400000000000000" pitchFamily="50" charset="-128"/>
                        </a:rPr>
                        <a:t>EV</a:t>
                      </a:r>
                      <a:r>
                        <a:rPr lang="ja-JP" altLang="en-US" sz="1300" b="1" u="none" dirty="0">
                          <a:solidFill>
                            <a:schemeClr val="tx1"/>
                          </a:solidFill>
                          <a:latin typeface="BIZ UDPゴシック" panose="020B0400000000000000" pitchFamily="50" charset="-128"/>
                          <a:ea typeface="BIZ UDPゴシック" panose="020B0400000000000000" pitchFamily="50" charset="-128"/>
                        </a:rPr>
                        <a:t>・</a:t>
                      </a:r>
                      <a:r>
                        <a:rPr lang="en-US" altLang="ja-JP" sz="1300" b="1" u="none" dirty="0">
                          <a:solidFill>
                            <a:schemeClr val="tx1"/>
                          </a:solidFill>
                          <a:latin typeface="BIZ UDPゴシック" panose="020B0400000000000000" pitchFamily="50" charset="-128"/>
                          <a:ea typeface="BIZ UDPゴシック" panose="020B0400000000000000" pitchFamily="50" charset="-128"/>
                        </a:rPr>
                        <a:t>FC</a:t>
                      </a:r>
                      <a:r>
                        <a:rPr lang="ja-JP" altLang="en-US" sz="1300" b="1" u="none" dirty="0">
                          <a:solidFill>
                            <a:schemeClr val="tx1"/>
                          </a:solidFill>
                          <a:latin typeface="BIZ UDPゴシック" panose="020B0400000000000000" pitchFamily="50" charset="-128"/>
                          <a:ea typeface="BIZ UDPゴシック" panose="020B0400000000000000" pitchFamily="50" charset="-128"/>
                        </a:rPr>
                        <a:t>バスの導入数</a:t>
                      </a:r>
                    </a:p>
                    <a:p>
                      <a:pPr marL="0" indent="0" defTabSz="443194">
                        <a:lnSpc>
                          <a:spcPct val="100000"/>
                        </a:lnSpc>
                        <a:spcBef>
                          <a:spcPts val="0"/>
                        </a:spcBef>
                        <a:spcAft>
                          <a:spcPts val="0"/>
                        </a:spcAft>
                        <a:defRPr/>
                      </a:pPr>
                      <a:r>
                        <a:rPr lang="ja-JP" altLang="en-US" sz="1300" b="1" u="none" dirty="0">
                          <a:solidFill>
                            <a:schemeClr val="tx1"/>
                          </a:solidFill>
                          <a:latin typeface="BIZ UDPゴシック" panose="020B0400000000000000" pitchFamily="50" charset="-128"/>
                          <a:ea typeface="BIZ UDPゴシック" panose="020B0400000000000000" pitchFamily="50" charset="-128"/>
                        </a:rPr>
                        <a:t>　府域で</a:t>
                      </a:r>
                      <a:r>
                        <a:rPr lang="en-US" altLang="ja-JP" sz="1300" b="1" u="none" dirty="0">
                          <a:solidFill>
                            <a:schemeClr val="tx1"/>
                          </a:solidFill>
                          <a:latin typeface="BIZ UDPゴシック" panose="020B0400000000000000" pitchFamily="50" charset="-128"/>
                          <a:ea typeface="BIZ UDPゴシック" panose="020B0400000000000000" pitchFamily="50" charset="-128"/>
                        </a:rPr>
                        <a:t>24</a:t>
                      </a:r>
                      <a:r>
                        <a:rPr lang="ja-JP" altLang="en-US" sz="1300" b="1" u="none" dirty="0">
                          <a:solidFill>
                            <a:schemeClr val="tx1"/>
                          </a:solidFill>
                          <a:latin typeface="BIZ UDPゴシック" panose="020B0400000000000000" pitchFamily="50" charset="-128"/>
                          <a:ea typeface="BIZ UDPゴシック" panose="020B0400000000000000" pitchFamily="50" charset="-128"/>
                        </a:rPr>
                        <a:t>台（</a:t>
                      </a:r>
                      <a:r>
                        <a:rPr lang="en-US" altLang="ja-JP" sz="1300" b="1" u="none" dirty="0">
                          <a:solidFill>
                            <a:schemeClr val="tx1"/>
                          </a:solidFill>
                          <a:latin typeface="BIZ UDPゴシック" panose="020B0400000000000000" pitchFamily="50" charset="-128"/>
                          <a:ea typeface="BIZ UDPゴシック" panose="020B0400000000000000" pitchFamily="50" charset="-128"/>
                        </a:rPr>
                        <a:t>2023</a:t>
                      </a:r>
                      <a:r>
                        <a:rPr lang="ja-JP" altLang="en-US" sz="1300" b="1" u="none" dirty="0">
                          <a:solidFill>
                            <a:schemeClr val="tx1"/>
                          </a:solidFill>
                          <a:latin typeface="BIZ UDPゴシック" panose="020B0400000000000000" pitchFamily="50" charset="-128"/>
                          <a:ea typeface="BIZ UDPゴシック" panose="020B0400000000000000" pitchFamily="50" charset="-128"/>
                        </a:rPr>
                        <a:t>年</a:t>
                      </a:r>
                      <a:r>
                        <a:rPr lang="en-US" altLang="ja-JP" sz="1300" b="1" u="none" dirty="0">
                          <a:solidFill>
                            <a:schemeClr val="tx1"/>
                          </a:solidFill>
                          <a:latin typeface="BIZ UDPゴシック" panose="020B0400000000000000" pitchFamily="50" charset="-128"/>
                          <a:ea typeface="BIZ UDPゴシック" panose="020B0400000000000000" pitchFamily="50" charset="-128"/>
                        </a:rPr>
                        <a:t>3</a:t>
                      </a:r>
                      <a:r>
                        <a:rPr lang="ja-JP" altLang="en-US" sz="1300" b="1" u="none" dirty="0">
                          <a:solidFill>
                            <a:schemeClr val="tx1"/>
                          </a:solidFill>
                          <a:latin typeface="BIZ UDPゴシック" panose="020B0400000000000000" pitchFamily="50" charset="-128"/>
                          <a:ea typeface="BIZ UDPゴシック" panose="020B0400000000000000" pitchFamily="50" charset="-128"/>
                        </a:rPr>
                        <a:t>月末）</a:t>
                      </a:r>
                    </a:p>
                    <a:p>
                      <a:pPr marL="0" indent="0">
                        <a:lnSpc>
                          <a:spcPct val="100000"/>
                        </a:lnSpc>
                        <a:spcBef>
                          <a:spcPts val="0"/>
                        </a:spcBef>
                        <a:spcAft>
                          <a:spcPts val="0"/>
                        </a:spcAft>
                        <a:defRPr/>
                      </a:pPr>
                      <a:r>
                        <a:rPr lang="ja-JP" altLang="en-US" sz="1100" u="none" dirty="0">
                          <a:solidFill>
                            <a:schemeClr val="tx1"/>
                          </a:solidFill>
                          <a:latin typeface="BIZ UDPゴシック" panose="020B0400000000000000" pitchFamily="50" charset="-128"/>
                          <a:ea typeface="BIZ UDPゴシック" panose="020B0400000000000000" pitchFamily="50" charset="-128"/>
                        </a:rPr>
                        <a:t>・ディーゼルバスと比較して高額であり、</a:t>
                      </a:r>
                    </a:p>
                    <a:p>
                      <a:pPr marL="0" indent="0">
                        <a:lnSpc>
                          <a:spcPct val="100000"/>
                        </a:lnSpc>
                        <a:spcBef>
                          <a:spcPts val="0"/>
                        </a:spcBef>
                        <a:spcAft>
                          <a:spcPts val="0"/>
                        </a:spcAft>
                        <a:defRPr/>
                      </a:pPr>
                      <a:r>
                        <a:rPr lang="ja-JP" altLang="en-US" sz="1100" u="none" dirty="0">
                          <a:solidFill>
                            <a:schemeClr val="tx1"/>
                          </a:solidFill>
                          <a:latin typeface="BIZ UDPゴシック" panose="020B0400000000000000" pitchFamily="50" charset="-128"/>
                          <a:ea typeface="BIZ UDPゴシック" panose="020B0400000000000000" pitchFamily="50" charset="-128"/>
                        </a:rPr>
                        <a:t>　事業者の買い替えが進まず</a:t>
                      </a:r>
                    </a:p>
                    <a:p>
                      <a:pPr marL="0" indent="0">
                        <a:lnSpc>
                          <a:spcPct val="100000"/>
                        </a:lnSpc>
                        <a:spcBef>
                          <a:spcPts val="0"/>
                        </a:spcBef>
                        <a:spcAft>
                          <a:spcPts val="0"/>
                        </a:spcAft>
                        <a:defRPr/>
                      </a:pPr>
                      <a:r>
                        <a:rPr lang="ja-JP" altLang="en-US" sz="1100" u="none" dirty="0">
                          <a:solidFill>
                            <a:schemeClr val="tx1"/>
                          </a:solidFill>
                          <a:latin typeface="BIZ UDPゴシック" panose="020B0400000000000000" pitchFamily="50" charset="-128"/>
                          <a:ea typeface="BIZ UDPゴシック" panose="020B0400000000000000" pitchFamily="50" charset="-128"/>
                        </a:rPr>
                        <a:t> 　</a:t>
                      </a:r>
                      <a:r>
                        <a:rPr lang="en-US" altLang="ja-JP" sz="1100" u="none" dirty="0">
                          <a:solidFill>
                            <a:schemeClr val="tx1"/>
                          </a:solidFill>
                          <a:latin typeface="BIZ UDPゴシック" panose="020B0400000000000000" pitchFamily="50" charset="-128"/>
                          <a:ea typeface="BIZ UDPゴシック" panose="020B0400000000000000" pitchFamily="50" charset="-128"/>
                        </a:rPr>
                        <a:t>EV</a:t>
                      </a:r>
                      <a:r>
                        <a:rPr lang="ja-JP" altLang="en-US" sz="1100" u="none" dirty="0">
                          <a:solidFill>
                            <a:schemeClr val="tx1"/>
                          </a:solidFill>
                          <a:latin typeface="BIZ UDPゴシック" panose="020B0400000000000000" pitchFamily="50" charset="-128"/>
                          <a:ea typeface="BIZ UDPゴシック" panose="020B0400000000000000" pitchFamily="50" charset="-128"/>
                        </a:rPr>
                        <a:t>バス：約</a:t>
                      </a:r>
                      <a:r>
                        <a:rPr lang="en-US" altLang="ja-JP" sz="1100" u="none" dirty="0">
                          <a:solidFill>
                            <a:schemeClr val="tx1"/>
                          </a:solidFill>
                          <a:latin typeface="BIZ UDPゴシック" panose="020B0400000000000000" pitchFamily="50" charset="-128"/>
                          <a:ea typeface="BIZ UDPゴシック" panose="020B0400000000000000" pitchFamily="50" charset="-128"/>
                        </a:rPr>
                        <a:t>5,400</a:t>
                      </a:r>
                      <a:r>
                        <a:rPr lang="ja-JP" altLang="en-US" sz="1100" u="none" dirty="0">
                          <a:solidFill>
                            <a:schemeClr val="tx1"/>
                          </a:solidFill>
                          <a:latin typeface="BIZ UDPゴシック" panose="020B0400000000000000" pitchFamily="50" charset="-128"/>
                          <a:ea typeface="BIZ UDPゴシック" panose="020B0400000000000000" pitchFamily="50" charset="-128"/>
                        </a:rPr>
                        <a:t>万円（充電設備含む</a:t>
                      </a:r>
                      <a:r>
                        <a:rPr lang="en-US" altLang="ja-JP" sz="1100" u="none" dirty="0">
                          <a:solidFill>
                            <a:schemeClr val="tx1"/>
                          </a:solidFill>
                          <a:latin typeface="BIZ UDPゴシック" panose="020B0400000000000000" pitchFamily="50" charset="-128"/>
                          <a:ea typeface="BIZ UDPゴシック" panose="020B0400000000000000" pitchFamily="50" charset="-128"/>
                        </a:rPr>
                        <a:t>)</a:t>
                      </a:r>
                    </a:p>
                    <a:p>
                      <a:pPr marL="0" indent="0">
                        <a:lnSpc>
                          <a:spcPct val="100000"/>
                        </a:lnSpc>
                        <a:spcBef>
                          <a:spcPts val="0"/>
                        </a:spcBef>
                        <a:spcAft>
                          <a:spcPts val="0"/>
                        </a:spcAft>
                        <a:defRPr/>
                      </a:pPr>
                      <a:r>
                        <a:rPr lang="ja-JP" altLang="en-US" sz="1100" u="none" dirty="0">
                          <a:solidFill>
                            <a:schemeClr val="tx1"/>
                          </a:solidFill>
                          <a:latin typeface="BIZ UDPゴシック" panose="020B0400000000000000" pitchFamily="50" charset="-128"/>
                          <a:ea typeface="BIZ UDPゴシック" panose="020B0400000000000000" pitchFamily="50" charset="-128"/>
                        </a:rPr>
                        <a:t> 　</a:t>
                      </a:r>
                      <a:r>
                        <a:rPr lang="en-US" altLang="ja-JP" sz="1100" u="none" dirty="0">
                          <a:solidFill>
                            <a:schemeClr val="tx1"/>
                          </a:solidFill>
                          <a:latin typeface="BIZ UDPゴシック" panose="020B0400000000000000" pitchFamily="50" charset="-128"/>
                          <a:ea typeface="BIZ UDPゴシック" panose="020B0400000000000000" pitchFamily="50" charset="-128"/>
                        </a:rPr>
                        <a:t>FC</a:t>
                      </a:r>
                      <a:r>
                        <a:rPr lang="ja-JP" altLang="en-US" sz="1100" u="none" dirty="0">
                          <a:solidFill>
                            <a:schemeClr val="tx1"/>
                          </a:solidFill>
                          <a:latin typeface="BIZ UDPゴシック" panose="020B0400000000000000" pitchFamily="50" charset="-128"/>
                          <a:ea typeface="BIZ UDPゴシック" panose="020B0400000000000000" pitchFamily="50" charset="-128"/>
                        </a:rPr>
                        <a:t>バス：約</a:t>
                      </a:r>
                      <a:r>
                        <a:rPr lang="en-US" altLang="ja-JP" sz="1100" u="none" dirty="0">
                          <a:solidFill>
                            <a:schemeClr val="tx1"/>
                          </a:solidFill>
                          <a:latin typeface="BIZ UDPゴシック" panose="020B0400000000000000" pitchFamily="50" charset="-128"/>
                          <a:ea typeface="BIZ UDPゴシック" panose="020B0400000000000000" pitchFamily="50" charset="-128"/>
                        </a:rPr>
                        <a:t>1</a:t>
                      </a:r>
                      <a:r>
                        <a:rPr lang="ja-JP" altLang="en-US" sz="1100" u="none" dirty="0">
                          <a:solidFill>
                            <a:schemeClr val="tx1"/>
                          </a:solidFill>
                          <a:latin typeface="BIZ UDPゴシック" panose="020B0400000000000000" pitchFamily="50" charset="-128"/>
                          <a:ea typeface="BIZ UDPゴシック" panose="020B0400000000000000" pitchFamily="50" charset="-128"/>
                        </a:rPr>
                        <a:t>億円</a:t>
                      </a:r>
                    </a:p>
                    <a:p>
                      <a:pPr marL="0" indent="0">
                        <a:lnSpc>
                          <a:spcPct val="100000"/>
                        </a:lnSpc>
                        <a:spcBef>
                          <a:spcPts val="0"/>
                        </a:spcBef>
                        <a:spcAft>
                          <a:spcPts val="0"/>
                        </a:spcAft>
                        <a:defRPr/>
                      </a:pPr>
                      <a:r>
                        <a:rPr lang="ja-JP" altLang="en-US" sz="1100" u="none" dirty="0">
                          <a:solidFill>
                            <a:schemeClr val="tx1"/>
                          </a:solidFill>
                          <a:latin typeface="BIZ UDPゴシック" panose="020B0400000000000000" pitchFamily="50" charset="-128"/>
                          <a:ea typeface="BIZ UDPゴシック" panose="020B0400000000000000" pitchFamily="50" charset="-128"/>
                        </a:rPr>
                        <a:t> 　ディーゼルバス：約</a:t>
                      </a:r>
                      <a:r>
                        <a:rPr lang="en-US" altLang="ja-JP" sz="1100" u="none" dirty="0">
                          <a:solidFill>
                            <a:schemeClr val="tx1"/>
                          </a:solidFill>
                          <a:latin typeface="BIZ UDPゴシック" panose="020B0400000000000000" pitchFamily="50" charset="-128"/>
                          <a:ea typeface="BIZ UDPゴシック" panose="020B0400000000000000" pitchFamily="50" charset="-128"/>
                        </a:rPr>
                        <a:t>2,000</a:t>
                      </a:r>
                      <a:r>
                        <a:rPr lang="ja-JP" altLang="en-US" sz="1100" u="none" dirty="0">
                          <a:solidFill>
                            <a:schemeClr val="tx1"/>
                          </a:solidFill>
                          <a:latin typeface="BIZ UDPゴシック" panose="020B0400000000000000" pitchFamily="50" charset="-128"/>
                          <a:ea typeface="BIZ UDPゴシック" panose="020B0400000000000000" pitchFamily="50" charset="-128"/>
                        </a:rPr>
                        <a:t>万円　</a:t>
                      </a:r>
                      <a:endParaRPr lang="en-US" altLang="ja-JP" sz="1100" u="none" dirty="0">
                        <a:solidFill>
                          <a:schemeClr val="tx1"/>
                        </a:solidFill>
                        <a:latin typeface="BIZ UDPゴシック" panose="020B0400000000000000" pitchFamily="50" charset="-128"/>
                        <a:ea typeface="BIZ UDPゴシック" panose="020B0400000000000000" pitchFamily="50" charset="-128"/>
                      </a:endParaRPr>
                    </a:p>
                    <a:p>
                      <a:pPr marL="0" indent="0">
                        <a:lnSpc>
                          <a:spcPct val="100000"/>
                        </a:lnSpc>
                        <a:spcBef>
                          <a:spcPts val="0"/>
                        </a:spcBef>
                        <a:spcAft>
                          <a:spcPts val="0"/>
                        </a:spcAft>
                        <a:defRPr/>
                      </a:pPr>
                      <a:r>
                        <a:rPr lang="en-US" altLang="ja-JP" sz="1100" u="none" dirty="0">
                          <a:solidFill>
                            <a:schemeClr val="tx1"/>
                          </a:solidFill>
                          <a:latin typeface="BIZ UDPゴシック" panose="020B0400000000000000" pitchFamily="50" charset="-128"/>
                          <a:ea typeface="BIZ UDPゴシック" panose="020B0400000000000000" pitchFamily="50" charset="-128"/>
                        </a:rPr>
                        <a:t>【</a:t>
                      </a:r>
                      <a:r>
                        <a:rPr lang="ja-JP" altLang="en-US" sz="1100" u="none" dirty="0">
                          <a:solidFill>
                            <a:schemeClr val="tx1"/>
                          </a:solidFill>
                          <a:latin typeface="BIZ UDPゴシック" panose="020B0400000000000000" pitchFamily="50" charset="-128"/>
                          <a:ea typeface="BIZ UDPゴシック" panose="020B0400000000000000" pitchFamily="50" charset="-128"/>
                        </a:rPr>
                        <a:t>参考：大阪府・大阪市の補助制度を活用した場合の負担</a:t>
                      </a:r>
                      <a:r>
                        <a:rPr lang="en-US" altLang="ja-JP" sz="1100" u="none" dirty="0">
                          <a:solidFill>
                            <a:schemeClr val="tx1"/>
                          </a:solidFill>
                          <a:latin typeface="BIZ UDPゴシック" panose="020B0400000000000000" pitchFamily="50" charset="-128"/>
                          <a:ea typeface="BIZ UDPゴシック" panose="020B0400000000000000" pitchFamily="50" charset="-128"/>
                        </a:rPr>
                        <a:t>】</a:t>
                      </a:r>
                    </a:p>
                    <a:p>
                      <a:pPr marL="0" indent="0">
                        <a:lnSpc>
                          <a:spcPct val="100000"/>
                        </a:lnSpc>
                        <a:spcBef>
                          <a:spcPts val="0"/>
                        </a:spcBef>
                        <a:spcAft>
                          <a:spcPts val="0"/>
                        </a:spcAft>
                        <a:defRPr/>
                      </a:pPr>
                      <a:endParaRPr lang="en-US" altLang="ja-JP" sz="1100" dirty="0">
                        <a:solidFill>
                          <a:schemeClr val="tx1"/>
                        </a:solidFill>
                        <a:latin typeface="BIZ UDPゴシック" panose="020B0400000000000000" pitchFamily="50" charset="-128"/>
                        <a:ea typeface="BIZ UDPゴシック" panose="020B0400000000000000" pitchFamily="50" charset="-128"/>
                      </a:endParaRPr>
                    </a:p>
                    <a:p>
                      <a:pPr marL="0" indent="0">
                        <a:lnSpc>
                          <a:spcPct val="100000"/>
                        </a:lnSpc>
                        <a:spcBef>
                          <a:spcPts val="0"/>
                        </a:spcBef>
                        <a:spcAft>
                          <a:spcPts val="0"/>
                        </a:spcAft>
                        <a:defRPr/>
                      </a:pPr>
                      <a:r>
                        <a:rPr lang="ja-JP" altLang="en-US" sz="1100" dirty="0">
                          <a:solidFill>
                            <a:schemeClr val="tx1"/>
                          </a:solidFill>
                          <a:latin typeface="BIZ UDPゴシック" panose="020B0400000000000000" pitchFamily="50" charset="-128"/>
                          <a:ea typeface="BIZ UDPゴシック" panose="020B0400000000000000" pitchFamily="50" charset="-128"/>
                        </a:rPr>
                        <a:t>　▷</a:t>
                      </a:r>
                      <a:r>
                        <a:rPr lang="en-US" altLang="ja-JP" sz="1100" dirty="0">
                          <a:solidFill>
                            <a:schemeClr val="tx1"/>
                          </a:solidFill>
                          <a:latin typeface="BIZ UDPゴシック" panose="020B0400000000000000" pitchFamily="50" charset="-128"/>
                          <a:ea typeface="BIZ UDPゴシック" panose="020B0400000000000000" pitchFamily="50" charset="-128"/>
                        </a:rPr>
                        <a:t>EV</a:t>
                      </a:r>
                      <a:r>
                        <a:rPr lang="ja-JP" altLang="en-US" sz="1100" dirty="0">
                          <a:solidFill>
                            <a:schemeClr val="tx1"/>
                          </a:solidFill>
                          <a:latin typeface="BIZ UDPゴシック" panose="020B0400000000000000" pitchFamily="50" charset="-128"/>
                          <a:ea typeface="BIZ UDPゴシック" panose="020B0400000000000000" pitchFamily="50" charset="-128"/>
                        </a:rPr>
                        <a:t>バス</a:t>
                      </a:r>
                      <a:endParaRPr lang="en-US" altLang="ja-JP" sz="1100" dirty="0">
                        <a:solidFill>
                          <a:schemeClr val="tx1"/>
                        </a:solidFill>
                        <a:latin typeface="BIZ UDPゴシック" panose="020B0400000000000000" pitchFamily="50" charset="-128"/>
                        <a:ea typeface="BIZ UDPゴシック" panose="020B0400000000000000" pitchFamily="50" charset="-128"/>
                      </a:endParaRPr>
                    </a:p>
                    <a:p>
                      <a:pPr marL="0" indent="0">
                        <a:lnSpc>
                          <a:spcPct val="100000"/>
                        </a:lnSpc>
                        <a:spcBef>
                          <a:spcPts val="0"/>
                        </a:spcBef>
                        <a:spcAft>
                          <a:spcPts val="0"/>
                        </a:spcAft>
                        <a:defRPr/>
                      </a:pPr>
                      <a:endParaRPr lang="en-US" altLang="ja-JP" sz="1100" dirty="0">
                        <a:solidFill>
                          <a:schemeClr val="tx1"/>
                        </a:solidFill>
                        <a:latin typeface="BIZ UDPゴシック" panose="020B0400000000000000" pitchFamily="50" charset="-128"/>
                        <a:ea typeface="BIZ UDPゴシック" panose="020B0400000000000000" pitchFamily="50" charset="-128"/>
                      </a:endParaRPr>
                    </a:p>
                    <a:p>
                      <a:pPr marL="0" indent="0">
                        <a:lnSpc>
                          <a:spcPct val="100000"/>
                        </a:lnSpc>
                        <a:spcBef>
                          <a:spcPts val="0"/>
                        </a:spcBef>
                        <a:spcAft>
                          <a:spcPts val="0"/>
                        </a:spcAft>
                        <a:defRPr/>
                      </a:pPr>
                      <a:endParaRPr lang="en-US" altLang="ja-JP" sz="1100" dirty="0">
                        <a:solidFill>
                          <a:schemeClr val="tx1"/>
                        </a:solidFill>
                        <a:latin typeface="BIZ UDPゴシック" panose="020B0400000000000000" pitchFamily="50" charset="-128"/>
                        <a:ea typeface="BIZ UDPゴシック" panose="020B0400000000000000" pitchFamily="50" charset="-128"/>
                      </a:endParaRPr>
                    </a:p>
                    <a:p>
                      <a:pPr marL="0" indent="0">
                        <a:lnSpc>
                          <a:spcPct val="100000"/>
                        </a:lnSpc>
                        <a:spcBef>
                          <a:spcPts val="0"/>
                        </a:spcBef>
                        <a:spcAft>
                          <a:spcPts val="0"/>
                        </a:spcAft>
                        <a:defRPr/>
                      </a:pPr>
                      <a:endParaRPr lang="en-US" altLang="ja-JP" sz="1100" dirty="0">
                        <a:solidFill>
                          <a:schemeClr val="tx1"/>
                        </a:solidFill>
                        <a:latin typeface="BIZ UDPゴシック" panose="020B0400000000000000" pitchFamily="50" charset="-128"/>
                        <a:ea typeface="BIZ UDPゴシック" panose="020B0400000000000000" pitchFamily="50" charset="-128"/>
                      </a:endParaRPr>
                    </a:p>
                    <a:p>
                      <a:pPr marL="0" indent="0">
                        <a:lnSpc>
                          <a:spcPct val="100000"/>
                        </a:lnSpc>
                        <a:spcBef>
                          <a:spcPts val="0"/>
                        </a:spcBef>
                        <a:spcAft>
                          <a:spcPts val="0"/>
                        </a:spcAft>
                        <a:defRPr/>
                      </a:pPr>
                      <a:r>
                        <a:rPr lang="ja-JP" altLang="en-US" sz="1100" dirty="0">
                          <a:solidFill>
                            <a:schemeClr val="tx1"/>
                          </a:solidFill>
                          <a:latin typeface="BIZ UDPゴシック" panose="020B0400000000000000" pitchFamily="50" charset="-128"/>
                          <a:ea typeface="BIZ UDPゴシック" panose="020B0400000000000000" pitchFamily="50" charset="-128"/>
                        </a:rPr>
                        <a:t>　▷</a:t>
                      </a:r>
                      <a:r>
                        <a:rPr lang="en-US" altLang="ja-JP" sz="1100" dirty="0">
                          <a:solidFill>
                            <a:schemeClr val="tx1"/>
                          </a:solidFill>
                          <a:latin typeface="BIZ UDPゴシック" panose="020B0400000000000000" pitchFamily="50" charset="-128"/>
                          <a:ea typeface="BIZ UDPゴシック" panose="020B0400000000000000" pitchFamily="50" charset="-128"/>
                        </a:rPr>
                        <a:t>FC</a:t>
                      </a:r>
                      <a:r>
                        <a:rPr lang="ja-JP" altLang="en-US" sz="1100" dirty="0">
                          <a:solidFill>
                            <a:schemeClr val="tx1"/>
                          </a:solidFill>
                          <a:latin typeface="BIZ UDPゴシック" panose="020B0400000000000000" pitchFamily="50" charset="-128"/>
                          <a:ea typeface="BIZ UDPゴシック" panose="020B0400000000000000" pitchFamily="50" charset="-128"/>
                        </a:rPr>
                        <a:t>バス</a:t>
                      </a:r>
                      <a:endParaRPr lang="en-US" altLang="ja-JP" sz="1100" dirty="0">
                        <a:solidFill>
                          <a:schemeClr val="tx1"/>
                        </a:solidFill>
                        <a:latin typeface="BIZ UDPゴシック" panose="020B0400000000000000" pitchFamily="50" charset="-128"/>
                        <a:ea typeface="BIZ UDPゴシック" panose="020B0400000000000000" pitchFamily="50" charset="-128"/>
                      </a:endParaRPr>
                    </a:p>
                    <a:p>
                      <a:pPr marL="0" indent="0">
                        <a:lnSpc>
                          <a:spcPct val="100000"/>
                        </a:lnSpc>
                        <a:spcBef>
                          <a:spcPts val="0"/>
                        </a:spcBef>
                        <a:spcAft>
                          <a:spcPts val="0"/>
                        </a:spcAft>
                        <a:defRPr/>
                      </a:pPr>
                      <a:endParaRPr lang="en-US" altLang="ja-JP" sz="1100" dirty="0">
                        <a:solidFill>
                          <a:schemeClr val="tx1"/>
                        </a:solidFill>
                        <a:latin typeface="BIZ UDPゴシック" panose="020B0400000000000000" pitchFamily="50" charset="-128"/>
                        <a:ea typeface="BIZ UDPゴシック" panose="020B0400000000000000" pitchFamily="50" charset="-128"/>
                      </a:endParaRPr>
                    </a:p>
                    <a:p>
                      <a:pPr marL="0" indent="0">
                        <a:lnSpc>
                          <a:spcPct val="100000"/>
                        </a:lnSpc>
                        <a:spcBef>
                          <a:spcPts val="0"/>
                        </a:spcBef>
                        <a:spcAft>
                          <a:spcPts val="0"/>
                        </a:spcAft>
                        <a:defRPr/>
                      </a:pPr>
                      <a:endParaRPr lang="en-US" altLang="ja-JP" sz="1100" dirty="0">
                        <a:solidFill>
                          <a:schemeClr val="tx1"/>
                        </a:solidFill>
                        <a:latin typeface="BIZ UDPゴシック" panose="020B0400000000000000" pitchFamily="50" charset="-128"/>
                        <a:ea typeface="BIZ UDPゴシック" panose="020B0400000000000000" pitchFamily="50" charset="-128"/>
                      </a:endParaRPr>
                    </a:p>
                    <a:p>
                      <a:pPr marL="0" indent="0">
                        <a:lnSpc>
                          <a:spcPct val="100000"/>
                        </a:lnSpc>
                        <a:spcBef>
                          <a:spcPts val="0"/>
                        </a:spcBef>
                        <a:spcAft>
                          <a:spcPts val="0"/>
                        </a:spcAft>
                        <a:defRPr/>
                      </a:pPr>
                      <a:endParaRPr lang="en-US" altLang="ja-JP" sz="1100" dirty="0">
                        <a:solidFill>
                          <a:schemeClr val="tx1"/>
                        </a:solidFill>
                        <a:latin typeface="BIZ UDPゴシック" panose="020B0400000000000000" pitchFamily="50" charset="-128"/>
                        <a:ea typeface="BIZ UDPゴシック" panose="020B0400000000000000" pitchFamily="50" charset="-128"/>
                      </a:endParaRPr>
                    </a:p>
                    <a:p>
                      <a:pPr marL="0" marR="0" lvl="0" indent="0" algn="l" defTabSz="959937" rtl="0" eaLnBrk="1" fontAlgn="auto" latinLnBrk="0" hangingPunct="1">
                        <a:lnSpc>
                          <a:spcPct val="100000"/>
                        </a:lnSpc>
                        <a:spcBef>
                          <a:spcPts val="0"/>
                        </a:spcBef>
                        <a:spcAft>
                          <a:spcPts val="0"/>
                        </a:spcAft>
                        <a:buClrTx/>
                        <a:buSzTx/>
                        <a:buFontTx/>
                        <a:buNone/>
                        <a:tabLst/>
                        <a:defRPr/>
                      </a:pPr>
                      <a:r>
                        <a:rPr lang="ja-JP" altLang="en-US" sz="1100" u="sng" dirty="0">
                          <a:solidFill>
                            <a:schemeClr val="tx1"/>
                          </a:solidFill>
                          <a:latin typeface="BIZ UDPゴシック" panose="020B0400000000000000" pitchFamily="50" charset="-128"/>
                          <a:ea typeface="BIZ UDPゴシック" panose="020B0400000000000000" pitchFamily="50" charset="-128"/>
                        </a:rPr>
                        <a:t>　　　　　</a:t>
                      </a:r>
                      <a:endParaRPr lang="en-US" altLang="ja-JP" sz="1100" dirty="0">
                        <a:solidFill>
                          <a:schemeClr val="tx1"/>
                        </a:solidFill>
                        <a:latin typeface="BIZ UDPゴシック" panose="020B0400000000000000" pitchFamily="50" charset="-128"/>
                        <a:ea typeface="BIZ UDPゴシック" panose="020B0400000000000000" pitchFamily="50" charset="-128"/>
                      </a:endParaRPr>
                    </a:p>
                    <a:p>
                      <a:pPr marL="0" indent="0">
                        <a:lnSpc>
                          <a:spcPct val="100000"/>
                        </a:lnSpc>
                        <a:spcBef>
                          <a:spcPts val="0"/>
                        </a:spcBef>
                        <a:spcAft>
                          <a:spcPts val="0"/>
                        </a:spcAft>
                        <a:defRPr/>
                      </a:pPr>
                      <a:r>
                        <a:rPr lang="ja-JP" altLang="en-US" sz="1300" b="1" dirty="0">
                          <a:solidFill>
                            <a:schemeClr val="tx1"/>
                          </a:solidFill>
                          <a:latin typeface="BIZ UDPゴシック" panose="020B0400000000000000" pitchFamily="50" charset="-128"/>
                          <a:ea typeface="BIZ UDPゴシック" panose="020B0400000000000000" pitchFamily="50" charset="-128"/>
                        </a:rPr>
                        <a:t>□</a:t>
                      </a:r>
                      <a:r>
                        <a:rPr lang="en-US" altLang="ja-JP" sz="1300" b="1" dirty="0">
                          <a:solidFill>
                            <a:schemeClr val="tx1"/>
                          </a:solidFill>
                          <a:latin typeface="BIZ UDPゴシック" panose="020B0400000000000000" pitchFamily="50" charset="-128"/>
                          <a:ea typeface="BIZ UDPゴシック" panose="020B0400000000000000" pitchFamily="50" charset="-128"/>
                        </a:rPr>
                        <a:t>EV</a:t>
                      </a:r>
                      <a:r>
                        <a:rPr lang="ja-JP" altLang="en-US" sz="1300" b="1" dirty="0">
                          <a:solidFill>
                            <a:schemeClr val="tx1"/>
                          </a:solidFill>
                          <a:latin typeface="BIZ UDPゴシック" panose="020B0400000000000000" pitchFamily="50" charset="-128"/>
                          <a:ea typeface="BIZ UDPゴシック" panose="020B0400000000000000" pitchFamily="50" charset="-128"/>
                        </a:rPr>
                        <a:t>・</a:t>
                      </a:r>
                      <a:r>
                        <a:rPr lang="en-US" altLang="ja-JP" sz="1300" b="1" dirty="0">
                          <a:solidFill>
                            <a:schemeClr val="tx1"/>
                          </a:solidFill>
                          <a:latin typeface="BIZ UDPゴシック" panose="020B0400000000000000" pitchFamily="50" charset="-128"/>
                          <a:ea typeface="BIZ UDPゴシック" panose="020B0400000000000000" pitchFamily="50" charset="-128"/>
                        </a:rPr>
                        <a:t>FC</a:t>
                      </a:r>
                      <a:r>
                        <a:rPr lang="ja-JP" altLang="en-US" sz="1300" b="1" dirty="0">
                          <a:solidFill>
                            <a:schemeClr val="tx1"/>
                          </a:solidFill>
                          <a:latin typeface="BIZ UDPゴシック" panose="020B0400000000000000" pitchFamily="50" charset="-128"/>
                          <a:ea typeface="BIZ UDPゴシック" panose="020B0400000000000000" pitchFamily="50" charset="-128"/>
                        </a:rPr>
                        <a:t>船の開発・実証</a:t>
                      </a:r>
                      <a:endParaRPr lang="en-US" altLang="ja-JP" sz="1300" b="1" dirty="0">
                        <a:solidFill>
                          <a:schemeClr val="tx1"/>
                        </a:solidFill>
                        <a:latin typeface="BIZ UDPゴシック" panose="020B0400000000000000" pitchFamily="50" charset="-128"/>
                        <a:ea typeface="BIZ UDPゴシック" panose="020B0400000000000000" pitchFamily="50" charset="-128"/>
                      </a:endParaRPr>
                    </a:p>
                    <a:p>
                      <a:pPr marL="0" indent="0">
                        <a:lnSpc>
                          <a:spcPct val="100000"/>
                        </a:lnSpc>
                        <a:spcBef>
                          <a:spcPts val="0"/>
                        </a:spcBef>
                        <a:spcAft>
                          <a:spcPts val="0"/>
                        </a:spcAft>
                        <a:defRPr/>
                      </a:pPr>
                      <a:r>
                        <a:rPr lang="ja-JP" altLang="en-US" sz="1100" dirty="0">
                          <a:solidFill>
                            <a:schemeClr val="tx1"/>
                          </a:solidFill>
                          <a:latin typeface="BIZ UDPゴシック" panose="020B0400000000000000" pitchFamily="50" charset="-128"/>
                          <a:ea typeface="BIZ UDPゴシック" panose="020B0400000000000000" pitchFamily="50" charset="-128"/>
                        </a:rPr>
                        <a:t>・</a:t>
                      </a:r>
                      <a:r>
                        <a:rPr lang="en-US" altLang="ja-JP" sz="1100" dirty="0">
                          <a:solidFill>
                            <a:schemeClr val="tx1"/>
                          </a:solidFill>
                          <a:latin typeface="BIZ UDPゴシック" panose="020B0400000000000000" pitchFamily="50" charset="-128"/>
                          <a:ea typeface="BIZ UDPゴシック" panose="020B0400000000000000" pitchFamily="50" charset="-128"/>
                        </a:rPr>
                        <a:t>EV</a:t>
                      </a:r>
                      <a:r>
                        <a:rPr lang="ja-JP" altLang="en-US" sz="1100" dirty="0">
                          <a:solidFill>
                            <a:schemeClr val="tx1"/>
                          </a:solidFill>
                          <a:latin typeface="BIZ UDPゴシック" panose="020B0400000000000000" pitchFamily="50" charset="-128"/>
                          <a:ea typeface="BIZ UDPゴシック" panose="020B0400000000000000" pitchFamily="50" charset="-128"/>
                        </a:rPr>
                        <a:t>・</a:t>
                      </a:r>
                      <a:r>
                        <a:rPr lang="en-US" altLang="ja-JP" sz="1100" dirty="0">
                          <a:solidFill>
                            <a:schemeClr val="tx1"/>
                          </a:solidFill>
                          <a:latin typeface="BIZ UDPゴシック" panose="020B0400000000000000" pitchFamily="50" charset="-128"/>
                          <a:ea typeface="BIZ UDPゴシック" panose="020B0400000000000000" pitchFamily="50" charset="-128"/>
                        </a:rPr>
                        <a:t>FC</a:t>
                      </a:r>
                      <a:r>
                        <a:rPr lang="ja-JP" altLang="en-US" sz="1100" dirty="0">
                          <a:solidFill>
                            <a:schemeClr val="tx1"/>
                          </a:solidFill>
                          <a:latin typeface="BIZ UDPゴシック" panose="020B0400000000000000" pitchFamily="50" charset="-128"/>
                          <a:ea typeface="BIZ UDPゴシック" panose="020B0400000000000000" pitchFamily="50" charset="-128"/>
                        </a:rPr>
                        <a:t>船の実証事業を実施中</a:t>
                      </a:r>
                      <a:endParaRPr lang="en-US" altLang="ja-JP" sz="1100" dirty="0">
                        <a:solidFill>
                          <a:schemeClr val="tx1"/>
                        </a:solidFill>
                        <a:latin typeface="BIZ UDPゴシック" panose="020B0400000000000000" pitchFamily="50" charset="-128"/>
                        <a:ea typeface="BIZ UDPゴシック" panose="020B0400000000000000" pitchFamily="50" charset="-128"/>
                      </a:endParaRPr>
                    </a:p>
                    <a:p>
                      <a:pPr marL="0" indent="0">
                        <a:lnSpc>
                          <a:spcPct val="100000"/>
                        </a:lnSpc>
                        <a:spcBef>
                          <a:spcPts val="0"/>
                        </a:spcBef>
                        <a:spcAft>
                          <a:spcPts val="0"/>
                        </a:spcAft>
                        <a:defRPr/>
                      </a:pPr>
                      <a:r>
                        <a:rPr lang="ja-JP" altLang="en-US" sz="1100" dirty="0">
                          <a:solidFill>
                            <a:schemeClr val="tx1"/>
                          </a:solidFill>
                          <a:latin typeface="BIZ UDPゴシック" panose="020B0400000000000000" pitchFamily="50" charset="-128"/>
                          <a:ea typeface="BIZ UDPゴシック" panose="020B0400000000000000" pitchFamily="50" charset="-128"/>
                        </a:rPr>
                        <a:t>・水素および電気のバンカリング設備を</a:t>
                      </a:r>
                      <a:endParaRPr lang="en-US" altLang="ja-JP" sz="1100" dirty="0">
                        <a:solidFill>
                          <a:schemeClr val="tx1"/>
                        </a:solidFill>
                        <a:latin typeface="BIZ UDPゴシック" panose="020B0400000000000000" pitchFamily="50" charset="-128"/>
                        <a:ea typeface="BIZ UDPゴシック" panose="020B0400000000000000" pitchFamily="50" charset="-128"/>
                      </a:endParaRPr>
                    </a:p>
                    <a:p>
                      <a:pPr marL="0" indent="0">
                        <a:lnSpc>
                          <a:spcPct val="100000"/>
                        </a:lnSpc>
                        <a:spcBef>
                          <a:spcPts val="0"/>
                        </a:spcBef>
                        <a:spcAft>
                          <a:spcPts val="0"/>
                        </a:spcAft>
                        <a:defRPr/>
                      </a:pPr>
                      <a:r>
                        <a:rPr lang="ja-JP" altLang="en-US" sz="1100" dirty="0">
                          <a:solidFill>
                            <a:schemeClr val="tx1"/>
                          </a:solidFill>
                          <a:latin typeface="BIZ UDPゴシック" panose="020B0400000000000000" pitchFamily="50" charset="-128"/>
                          <a:ea typeface="BIZ UDPゴシック"/>
                        </a:rPr>
                        <a:t>　建設中</a:t>
                      </a:r>
                      <a:endParaRPr lang="en-US" altLang="ja-JP" sz="1100" dirty="0">
                        <a:solidFill>
                          <a:schemeClr val="tx1"/>
                        </a:solidFill>
                        <a:latin typeface="BIZ UDPゴシック" panose="020B0400000000000000" pitchFamily="50" charset="-128"/>
                        <a:ea typeface="BIZ UDPゴシック"/>
                      </a:endParaRPr>
                    </a:p>
                  </a:txBody>
                  <a:tcPr marL="108000" marR="108000" marT="252000" marB="48014">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marL="0" indent="0">
                        <a:lnSpc>
                          <a:spcPct val="100000"/>
                        </a:lnSpc>
                        <a:spcBef>
                          <a:spcPts val="0"/>
                        </a:spcBef>
                        <a:spcAft>
                          <a:spcPts val="0"/>
                        </a:spcAft>
                      </a:pPr>
                      <a:r>
                        <a:rPr kumimoji="1" lang="ja-JP" altLang="en-US" sz="1300" b="1" dirty="0">
                          <a:solidFill>
                            <a:schemeClr val="tx1"/>
                          </a:solidFill>
                          <a:latin typeface="BIZ UDPゴシック" panose="020B0400000000000000" pitchFamily="50" charset="-128"/>
                          <a:ea typeface="BIZ UDPゴシック" panose="020B0400000000000000" pitchFamily="50" charset="-128"/>
                        </a:rPr>
                        <a:t>□万博を契機に、府域での</a:t>
                      </a:r>
                      <a:r>
                        <a:rPr kumimoji="1" lang="en-US" altLang="ja-JP" sz="1300" b="1" dirty="0">
                          <a:solidFill>
                            <a:schemeClr val="tx1"/>
                          </a:solidFill>
                          <a:latin typeface="BIZ UDPゴシック" panose="020B0400000000000000" pitchFamily="50" charset="-128"/>
                          <a:ea typeface="BIZ UDPゴシック" panose="020B0400000000000000" pitchFamily="50" charset="-128"/>
                        </a:rPr>
                        <a:t>EV</a:t>
                      </a:r>
                      <a:r>
                        <a:rPr kumimoji="1" lang="ja-JP" altLang="en-US" sz="1300" b="1" dirty="0">
                          <a:solidFill>
                            <a:schemeClr val="tx1"/>
                          </a:solidFill>
                          <a:latin typeface="BIZ UDPゴシック" panose="020B0400000000000000" pitchFamily="50" charset="-128"/>
                          <a:ea typeface="BIZ UDPゴシック" panose="020B0400000000000000" pitchFamily="50" charset="-128"/>
                        </a:rPr>
                        <a:t>・</a:t>
                      </a:r>
                      <a:r>
                        <a:rPr kumimoji="1" lang="en-US" altLang="ja-JP" sz="1300" b="1" dirty="0">
                          <a:solidFill>
                            <a:schemeClr val="tx1"/>
                          </a:solidFill>
                          <a:latin typeface="BIZ UDPゴシック" panose="020B0400000000000000" pitchFamily="50" charset="-128"/>
                          <a:ea typeface="BIZ UDPゴシック" panose="020B0400000000000000" pitchFamily="50" charset="-128"/>
                        </a:rPr>
                        <a:t>FC</a:t>
                      </a:r>
                      <a:r>
                        <a:rPr kumimoji="1" lang="ja-JP" altLang="en-US" sz="1300" b="1" dirty="0">
                          <a:solidFill>
                            <a:schemeClr val="tx1"/>
                          </a:solidFill>
                          <a:latin typeface="BIZ UDPゴシック" panose="020B0400000000000000" pitchFamily="50" charset="-128"/>
                          <a:ea typeface="BIZ UDPゴシック" panose="020B0400000000000000" pitchFamily="50" charset="-128"/>
                        </a:rPr>
                        <a:t>バスの導入を促進</a:t>
                      </a:r>
                    </a:p>
                    <a:p>
                      <a:pPr marL="0" indent="0">
                        <a:lnSpc>
                          <a:spcPct val="100000"/>
                        </a:lnSpc>
                        <a:spcBef>
                          <a:spcPts val="0"/>
                        </a:spcBef>
                        <a:spcAft>
                          <a:spcPts val="0"/>
                        </a:spcAft>
                      </a:pPr>
                      <a:r>
                        <a:rPr kumimoji="1" lang="ja-JP" altLang="en-US" sz="1100" dirty="0">
                          <a:solidFill>
                            <a:schemeClr val="tx1"/>
                          </a:solidFill>
                          <a:latin typeface="BIZ UDPゴシック" panose="020B0400000000000000" pitchFamily="50" charset="-128"/>
                          <a:ea typeface="BIZ UDPゴシック" panose="020B0400000000000000" pitchFamily="50" charset="-128"/>
                        </a:rPr>
                        <a:t>・万博に向けて、府内バス運行事業者の導入が加速</a:t>
                      </a:r>
                    </a:p>
                    <a:p>
                      <a:pPr marL="0" indent="0">
                        <a:lnSpc>
                          <a:spcPct val="100000"/>
                        </a:lnSpc>
                        <a:spcBef>
                          <a:spcPts val="0"/>
                        </a:spcBef>
                        <a:spcAft>
                          <a:spcPts val="0"/>
                        </a:spcAft>
                      </a:pPr>
                      <a:r>
                        <a:rPr kumimoji="1" lang="ja-JP" altLang="en-US" sz="1100" dirty="0">
                          <a:solidFill>
                            <a:schemeClr val="tx1"/>
                          </a:solidFill>
                          <a:latin typeface="BIZ UDPゴシック" panose="020B0400000000000000" pitchFamily="50" charset="-128"/>
                          <a:ea typeface="BIZ UDPゴシック" panose="020B0400000000000000" pitchFamily="50" charset="-128"/>
                        </a:rPr>
                        <a:t>・充電設備、水素ステーションの整備が進展</a:t>
                      </a:r>
                      <a:endParaRPr kumimoji="1" lang="en-US" altLang="ja-JP" sz="1100" dirty="0">
                        <a:solidFill>
                          <a:schemeClr val="tx1"/>
                        </a:solidFill>
                        <a:latin typeface="BIZ UDPゴシック" panose="020B0400000000000000" pitchFamily="50" charset="-128"/>
                        <a:ea typeface="BIZ UDPゴシック" panose="020B0400000000000000" pitchFamily="50" charset="-128"/>
                      </a:endParaRPr>
                    </a:p>
                    <a:p>
                      <a:pPr marL="0" indent="0">
                        <a:lnSpc>
                          <a:spcPct val="100000"/>
                        </a:lnSpc>
                        <a:spcBef>
                          <a:spcPts val="0"/>
                        </a:spcBef>
                        <a:spcAft>
                          <a:spcPts val="0"/>
                        </a:spcAft>
                      </a:pPr>
                      <a:endParaRPr kumimoji="1" lang="en-US" altLang="ja-JP" sz="1400" dirty="0">
                        <a:solidFill>
                          <a:schemeClr val="tx1"/>
                        </a:solidFill>
                        <a:latin typeface="BIZ UDPゴシック" panose="020B0400000000000000" pitchFamily="50" charset="-128"/>
                        <a:ea typeface="BIZ UDPゴシック" panose="020B0400000000000000" pitchFamily="50" charset="-128"/>
                      </a:endParaRPr>
                    </a:p>
                    <a:p>
                      <a:pPr marL="0" indent="0">
                        <a:lnSpc>
                          <a:spcPct val="100000"/>
                        </a:lnSpc>
                        <a:spcBef>
                          <a:spcPts val="0"/>
                        </a:spcBef>
                        <a:spcAft>
                          <a:spcPts val="0"/>
                        </a:spcAft>
                      </a:pPr>
                      <a:r>
                        <a:rPr kumimoji="1" lang="ja-JP" altLang="en-US" sz="1300" b="1" dirty="0">
                          <a:solidFill>
                            <a:schemeClr val="tx1"/>
                          </a:solidFill>
                          <a:latin typeface="BIZ UDPゴシック" panose="020B0400000000000000" pitchFamily="50" charset="-128"/>
                          <a:ea typeface="BIZ UDPゴシック" panose="020B0400000000000000" pitchFamily="50" charset="-128"/>
                        </a:rPr>
                        <a:t>□</a:t>
                      </a:r>
                      <a:r>
                        <a:rPr kumimoji="1" lang="en-US" altLang="ja-JP" sz="1300" b="1" dirty="0">
                          <a:solidFill>
                            <a:schemeClr val="tx1"/>
                          </a:solidFill>
                          <a:latin typeface="BIZ UDPゴシック" panose="020B0400000000000000" pitchFamily="50" charset="-128"/>
                          <a:ea typeface="BIZ UDPゴシック" panose="020B0400000000000000" pitchFamily="50" charset="-128"/>
                        </a:rPr>
                        <a:t>EV</a:t>
                      </a:r>
                      <a:r>
                        <a:rPr kumimoji="1" lang="ja-JP" altLang="en-US" sz="1300" b="1" dirty="0">
                          <a:solidFill>
                            <a:schemeClr val="tx1"/>
                          </a:solidFill>
                          <a:latin typeface="BIZ UDPゴシック" panose="020B0400000000000000" pitchFamily="50" charset="-128"/>
                          <a:ea typeface="BIZ UDPゴシック" panose="020B0400000000000000" pitchFamily="50" charset="-128"/>
                        </a:rPr>
                        <a:t>・</a:t>
                      </a:r>
                      <a:r>
                        <a:rPr kumimoji="1" lang="en-US" altLang="ja-JP" sz="1300" b="1" dirty="0">
                          <a:solidFill>
                            <a:schemeClr val="tx1"/>
                          </a:solidFill>
                          <a:latin typeface="BIZ UDPゴシック" panose="020B0400000000000000" pitchFamily="50" charset="-128"/>
                          <a:ea typeface="BIZ UDPゴシック" panose="020B0400000000000000" pitchFamily="50" charset="-128"/>
                        </a:rPr>
                        <a:t>FC</a:t>
                      </a:r>
                      <a:r>
                        <a:rPr kumimoji="1" lang="ja-JP" altLang="en-US" sz="1300" b="1" dirty="0">
                          <a:solidFill>
                            <a:schemeClr val="tx1"/>
                          </a:solidFill>
                          <a:latin typeface="BIZ UDPゴシック" panose="020B0400000000000000" pitchFamily="50" charset="-128"/>
                          <a:ea typeface="BIZ UDPゴシック" panose="020B0400000000000000" pitchFamily="50" charset="-128"/>
                        </a:rPr>
                        <a:t>船の実証の進展</a:t>
                      </a:r>
                      <a:r>
                        <a:rPr kumimoji="1" lang="ja-JP" altLang="en-US" sz="1300" b="1" u="none" dirty="0">
                          <a:solidFill>
                            <a:schemeClr val="tx1"/>
                          </a:solidFill>
                          <a:latin typeface="BIZ UDPゴシック" panose="020B0400000000000000" pitchFamily="50" charset="-128"/>
                          <a:ea typeface="BIZ UDPゴシック" panose="020B0400000000000000" pitchFamily="50" charset="-128"/>
                        </a:rPr>
                        <a:t>・運航</a:t>
                      </a:r>
                      <a:endParaRPr kumimoji="1" lang="en-US" altLang="ja-JP" sz="1300" b="1" u="none" dirty="0">
                        <a:solidFill>
                          <a:schemeClr val="tx1"/>
                        </a:solidFill>
                        <a:latin typeface="BIZ UDPゴシック" panose="020B0400000000000000" pitchFamily="50" charset="-128"/>
                        <a:ea typeface="BIZ UDPゴシック" panose="020B0400000000000000" pitchFamily="50" charset="-128"/>
                      </a:endParaRPr>
                    </a:p>
                    <a:p>
                      <a:pPr marL="0" indent="0">
                        <a:lnSpc>
                          <a:spcPct val="100000"/>
                        </a:lnSpc>
                        <a:spcBef>
                          <a:spcPts val="0"/>
                        </a:spcBef>
                        <a:spcAft>
                          <a:spcPts val="0"/>
                        </a:spcAft>
                      </a:pPr>
                      <a:r>
                        <a:rPr kumimoji="1" lang="ja-JP" altLang="en-US" sz="1100" dirty="0">
                          <a:solidFill>
                            <a:schemeClr val="tx1"/>
                          </a:solidFill>
                          <a:latin typeface="BIZ UDPゴシック" panose="020B0400000000000000" pitchFamily="50" charset="-128"/>
                          <a:ea typeface="BIZ UDPゴシック"/>
                        </a:rPr>
                        <a:t>・万博において</a:t>
                      </a:r>
                      <a:r>
                        <a:rPr lang="ja-JP" altLang="en-US" sz="1100" dirty="0">
                          <a:solidFill>
                            <a:schemeClr val="tx1"/>
                          </a:solidFill>
                          <a:latin typeface="BIZ UDPゴシック" panose="020B0400000000000000" pitchFamily="50" charset="-128"/>
                          <a:ea typeface="BIZ UDPゴシック"/>
                        </a:rPr>
                        <a:t>EV・</a:t>
                      </a:r>
                      <a:r>
                        <a:rPr kumimoji="1" lang="en-US" altLang="ja-JP" sz="1100" dirty="0">
                          <a:solidFill>
                            <a:schemeClr val="tx1"/>
                          </a:solidFill>
                          <a:latin typeface="BIZ UDPゴシック" panose="020B0400000000000000" pitchFamily="50" charset="-128"/>
                          <a:ea typeface="BIZ UDPゴシック"/>
                        </a:rPr>
                        <a:t>FC</a:t>
                      </a:r>
                      <a:r>
                        <a:rPr kumimoji="1" lang="ja-JP" altLang="en-US" sz="1100" dirty="0">
                          <a:solidFill>
                            <a:schemeClr val="tx1"/>
                          </a:solidFill>
                          <a:latin typeface="BIZ UDPゴシック" panose="020B0400000000000000" pitchFamily="50" charset="-128"/>
                          <a:ea typeface="BIZ UDPゴシック"/>
                        </a:rPr>
                        <a:t>船等に使用する設備実績・</a:t>
                      </a:r>
                      <a:endParaRPr kumimoji="1" lang="en-US" altLang="ja-JP" sz="1100" dirty="0">
                        <a:solidFill>
                          <a:schemeClr val="tx1"/>
                        </a:solidFill>
                        <a:latin typeface="BIZ UDPゴシック" panose="020B0400000000000000" pitchFamily="50" charset="-128"/>
                        <a:ea typeface="BIZ UDPゴシック"/>
                      </a:endParaRPr>
                    </a:p>
                    <a:p>
                      <a:pPr marL="0" indent="0">
                        <a:lnSpc>
                          <a:spcPct val="100000"/>
                        </a:lnSpc>
                        <a:spcBef>
                          <a:spcPts val="0"/>
                        </a:spcBef>
                        <a:spcAft>
                          <a:spcPts val="0"/>
                        </a:spcAft>
                      </a:pPr>
                      <a:r>
                        <a:rPr kumimoji="1" lang="ja-JP" altLang="en-US" sz="1100" dirty="0">
                          <a:solidFill>
                            <a:schemeClr val="tx1"/>
                          </a:solidFill>
                          <a:latin typeface="BIZ UDPゴシック" panose="020B0400000000000000" pitchFamily="50" charset="-128"/>
                          <a:ea typeface="BIZ UDPゴシック"/>
                        </a:rPr>
                        <a:t>ノウハウを蓄積</a:t>
                      </a:r>
                      <a:endParaRPr kumimoji="1" lang="en-US" altLang="ja-JP" sz="1100" dirty="0">
                        <a:solidFill>
                          <a:schemeClr val="tx1"/>
                        </a:solidFill>
                        <a:latin typeface="BIZ UDPゴシック" panose="020B0400000000000000" pitchFamily="50" charset="-128"/>
                        <a:ea typeface="BIZ UDPゴシック"/>
                      </a:endParaRPr>
                    </a:p>
                    <a:p>
                      <a:pPr marL="0" indent="0" defTabSz="443194">
                        <a:lnSpc>
                          <a:spcPct val="100000"/>
                        </a:lnSpc>
                        <a:spcBef>
                          <a:spcPts val="0"/>
                        </a:spcBef>
                        <a:spcAft>
                          <a:spcPts val="0"/>
                        </a:spcAft>
                        <a:defRPr/>
                      </a:pPr>
                      <a:endParaRPr kumimoji="1" lang="en-US" altLang="ja-JP" sz="1200" dirty="0">
                        <a:solidFill>
                          <a:schemeClr val="tx1"/>
                        </a:solidFill>
                        <a:latin typeface="BIZ UDPゴシック" panose="020B0400000000000000" pitchFamily="50" charset="-128"/>
                        <a:ea typeface="BIZ UDPゴシック" panose="020B0400000000000000" pitchFamily="50" charset="-128"/>
                      </a:endParaRPr>
                    </a:p>
                  </a:txBody>
                  <a:tcPr marL="108000" marR="108000" marT="252000" marB="48014">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4">
                        <a:lumMod val="40000"/>
                        <a:lumOff val="60000"/>
                      </a:schemeClr>
                    </a:solidFill>
                  </a:tcPr>
                </a:tc>
                <a:tc>
                  <a:txBody>
                    <a:bodyPr/>
                    <a:lstStyle/>
                    <a:p>
                      <a:pPr marL="0" indent="0">
                        <a:lnSpc>
                          <a:spcPct val="100000"/>
                        </a:lnSpc>
                        <a:spcBef>
                          <a:spcPts val="0"/>
                        </a:spcBef>
                        <a:spcAft>
                          <a:spcPts val="0"/>
                        </a:spcAft>
                      </a:pPr>
                      <a:r>
                        <a:rPr kumimoji="1" lang="ja-JP" altLang="en-US" sz="1300" b="1" dirty="0">
                          <a:solidFill>
                            <a:schemeClr val="tx1"/>
                          </a:solidFill>
                          <a:latin typeface="BIZ UDPゴシック" panose="020B0400000000000000" pitchFamily="50" charset="-128"/>
                          <a:ea typeface="BIZ UDPゴシック" panose="020B0400000000000000" pitchFamily="50" charset="-128"/>
                        </a:rPr>
                        <a:t>□府域の路線バスの５割を</a:t>
                      </a:r>
                      <a:r>
                        <a:rPr kumimoji="1" lang="en-US" altLang="ja-JP" sz="1300" b="1" dirty="0">
                          <a:solidFill>
                            <a:schemeClr val="tx1"/>
                          </a:solidFill>
                          <a:latin typeface="BIZ UDPゴシック" panose="020B0400000000000000" pitchFamily="50" charset="-128"/>
                          <a:ea typeface="BIZ UDPゴシック" panose="020B0400000000000000" pitchFamily="50" charset="-128"/>
                        </a:rPr>
                        <a:t>EV</a:t>
                      </a:r>
                      <a:r>
                        <a:rPr kumimoji="1" lang="ja-JP" altLang="en-US" sz="1300" b="1" dirty="0">
                          <a:solidFill>
                            <a:schemeClr val="tx1"/>
                          </a:solidFill>
                          <a:latin typeface="BIZ UDPゴシック" panose="020B0400000000000000" pitchFamily="50" charset="-128"/>
                          <a:ea typeface="BIZ UDPゴシック" panose="020B0400000000000000" pitchFamily="50" charset="-128"/>
                        </a:rPr>
                        <a:t>・</a:t>
                      </a:r>
                      <a:endParaRPr kumimoji="1" lang="en-US" altLang="ja-JP" sz="1300" b="1" dirty="0">
                        <a:solidFill>
                          <a:schemeClr val="tx1"/>
                        </a:solidFill>
                        <a:latin typeface="BIZ UDPゴシック" panose="020B0400000000000000" pitchFamily="50" charset="-128"/>
                        <a:ea typeface="BIZ UDPゴシック" panose="020B0400000000000000" pitchFamily="50" charset="-128"/>
                      </a:endParaRPr>
                    </a:p>
                    <a:p>
                      <a:pPr marL="0" indent="0">
                        <a:lnSpc>
                          <a:spcPct val="100000"/>
                        </a:lnSpc>
                        <a:spcBef>
                          <a:spcPts val="0"/>
                        </a:spcBef>
                        <a:spcAft>
                          <a:spcPts val="0"/>
                        </a:spcAft>
                      </a:pPr>
                      <a:r>
                        <a:rPr kumimoji="1" lang="ja-JP" altLang="en-US" sz="1300" b="1" dirty="0">
                          <a:solidFill>
                            <a:schemeClr val="tx1"/>
                          </a:solidFill>
                          <a:latin typeface="BIZ UDPゴシック" panose="020B0400000000000000" pitchFamily="50" charset="-128"/>
                          <a:ea typeface="BIZ UDPゴシック" panose="020B0400000000000000" pitchFamily="50" charset="-128"/>
                        </a:rPr>
                        <a:t>　</a:t>
                      </a:r>
                      <a:r>
                        <a:rPr kumimoji="1" lang="en-US" altLang="ja-JP" sz="1300" b="1" dirty="0">
                          <a:solidFill>
                            <a:schemeClr val="tx1"/>
                          </a:solidFill>
                          <a:latin typeface="BIZ UDPゴシック" panose="020B0400000000000000" pitchFamily="50" charset="-128"/>
                          <a:ea typeface="BIZ UDPゴシック" panose="020B0400000000000000" pitchFamily="50" charset="-128"/>
                        </a:rPr>
                        <a:t>FC</a:t>
                      </a:r>
                      <a:r>
                        <a:rPr kumimoji="1" lang="ja-JP" altLang="en-US" sz="1300" b="1" dirty="0">
                          <a:solidFill>
                            <a:schemeClr val="tx1"/>
                          </a:solidFill>
                          <a:latin typeface="BIZ UDPゴシック" panose="020B0400000000000000" pitchFamily="50" charset="-128"/>
                          <a:ea typeface="BIZ UDPゴシック" panose="020B0400000000000000" pitchFamily="50" charset="-128"/>
                        </a:rPr>
                        <a:t>バス（更新分）</a:t>
                      </a:r>
                      <a:endParaRPr kumimoji="1" lang="en-US" altLang="ja-JP" sz="600" b="1" dirty="0">
                        <a:solidFill>
                          <a:schemeClr val="tx1"/>
                        </a:solidFill>
                        <a:latin typeface="BIZ UDPゴシック" panose="020B0400000000000000" pitchFamily="50" charset="-128"/>
                        <a:ea typeface="BIZ UDPゴシック" panose="020B0400000000000000" pitchFamily="50" charset="-128"/>
                      </a:endParaRPr>
                    </a:p>
                    <a:p>
                      <a:pPr marL="0" indent="0">
                        <a:lnSpc>
                          <a:spcPct val="100000"/>
                        </a:lnSpc>
                        <a:spcBef>
                          <a:spcPts val="0"/>
                        </a:spcBef>
                        <a:spcAft>
                          <a:spcPts val="0"/>
                        </a:spcAft>
                      </a:pPr>
                      <a:r>
                        <a:rPr kumimoji="1" lang="ja-JP" altLang="en-US" sz="1100" dirty="0">
                          <a:solidFill>
                            <a:schemeClr val="tx1"/>
                          </a:solidFill>
                          <a:latin typeface="BIZ UDPゴシック" panose="020B0400000000000000" pitchFamily="50" charset="-128"/>
                          <a:ea typeface="BIZ UDPゴシック" panose="020B0400000000000000" pitchFamily="50" charset="-128"/>
                        </a:rPr>
                        <a:t>・万博を契機に</a:t>
                      </a:r>
                      <a:r>
                        <a:rPr kumimoji="1" lang="en-US" altLang="ja-JP" sz="1100" dirty="0">
                          <a:solidFill>
                            <a:schemeClr val="tx1"/>
                          </a:solidFill>
                          <a:latin typeface="BIZ UDPゴシック" panose="020B0400000000000000" pitchFamily="50" charset="-128"/>
                          <a:ea typeface="BIZ UDPゴシック" panose="020B0400000000000000" pitchFamily="50" charset="-128"/>
                        </a:rPr>
                        <a:t>EV</a:t>
                      </a:r>
                      <a:r>
                        <a:rPr kumimoji="1" lang="ja-JP" altLang="en-US" sz="1100" dirty="0">
                          <a:solidFill>
                            <a:schemeClr val="tx1"/>
                          </a:solidFill>
                          <a:latin typeface="BIZ UDPゴシック" panose="020B0400000000000000" pitchFamily="50" charset="-128"/>
                          <a:ea typeface="BIZ UDPゴシック" panose="020B0400000000000000" pitchFamily="50" charset="-128"/>
                        </a:rPr>
                        <a:t>・</a:t>
                      </a:r>
                      <a:r>
                        <a:rPr kumimoji="1" lang="en-US" altLang="ja-JP" sz="1100" dirty="0">
                          <a:solidFill>
                            <a:schemeClr val="tx1"/>
                          </a:solidFill>
                          <a:latin typeface="BIZ UDPゴシック" panose="020B0400000000000000" pitchFamily="50" charset="-128"/>
                          <a:ea typeface="BIZ UDPゴシック" panose="020B0400000000000000" pitchFamily="50" charset="-128"/>
                        </a:rPr>
                        <a:t>FC</a:t>
                      </a:r>
                      <a:r>
                        <a:rPr kumimoji="1" lang="ja-JP" altLang="en-US" sz="1100" dirty="0">
                          <a:solidFill>
                            <a:schemeClr val="tx1"/>
                          </a:solidFill>
                          <a:latin typeface="BIZ UDPゴシック" panose="020B0400000000000000" pitchFamily="50" charset="-128"/>
                          <a:ea typeface="BIZ UDPゴシック" panose="020B0400000000000000" pitchFamily="50" charset="-128"/>
                        </a:rPr>
                        <a:t>バスの導入が進展</a:t>
                      </a:r>
                    </a:p>
                    <a:p>
                      <a:pPr marL="0" indent="0">
                        <a:lnSpc>
                          <a:spcPct val="100000"/>
                        </a:lnSpc>
                        <a:spcBef>
                          <a:spcPts val="0"/>
                        </a:spcBef>
                        <a:spcAft>
                          <a:spcPts val="0"/>
                        </a:spcAft>
                      </a:pPr>
                      <a:r>
                        <a:rPr kumimoji="1" lang="ja-JP" altLang="en-US" sz="1100" dirty="0">
                          <a:solidFill>
                            <a:schemeClr val="tx1"/>
                          </a:solidFill>
                          <a:latin typeface="BIZ UDPゴシック" panose="020B0400000000000000" pitchFamily="50" charset="-128"/>
                          <a:ea typeface="BIZ UDPゴシック" panose="020B0400000000000000" pitchFamily="50" charset="-128"/>
                        </a:rPr>
                        <a:t>・</a:t>
                      </a:r>
                      <a:r>
                        <a:rPr kumimoji="1" lang="en-US" altLang="ja-JP" sz="1100" dirty="0">
                          <a:solidFill>
                            <a:schemeClr val="tx1"/>
                          </a:solidFill>
                          <a:latin typeface="BIZ UDPゴシック" panose="020B0400000000000000" pitchFamily="50" charset="-128"/>
                          <a:ea typeface="BIZ UDPゴシック" panose="020B0400000000000000" pitchFamily="50" charset="-128"/>
                        </a:rPr>
                        <a:t>EV</a:t>
                      </a:r>
                      <a:r>
                        <a:rPr kumimoji="1" lang="ja-JP" altLang="en-US" sz="1100" dirty="0">
                          <a:solidFill>
                            <a:schemeClr val="tx1"/>
                          </a:solidFill>
                          <a:latin typeface="BIZ UDPゴシック" panose="020B0400000000000000" pitchFamily="50" charset="-128"/>
                          <a:ea typeface="BIZ UDPゴシック" panose="020B0400000000000000" pitchFamily="50" charset="-128"/>
                        </a:rPr>
                        <a:t>・</a:t>
                      </a:r>
                      <a:r>
                        <a:rPr kumimoji="1" lang="en-US" altLang="ja-JP" sz="1100" dirty="0">
                          <a:solidFill>
                            <a:schemeClr val="tx1"/>
                          </a:solidFill>
                          <a:latin typeface="BIZ UDPゴシック" panose="020B0400000000000000" pitchFamily="50" charset="-128"/>
                          <a:ea typeface="BIZ UDPゴシック" panose="020B0400000000000000" pitchFamily="50" charset="-128"/>
                        </a:rPr>
                        <a:t>FC</a:t>
                      </a:r>
                      <a:r>
                        <a:rPr kumimoji="1" lang="ja-JP" altLang="en-US" sz="1100" dirty="0">
                          <a:solidFill>
                            <a:schemeClr val="tx1"/>
                          </a:solidFill>
                          <a:latin typeface="BIZ UDPゴシック" panose="020B0400000000000000" pitchFamily="50" charset="-128"/>
                          <a:ea typeface="BIZ UDPゴシック" panose="020B0400000000000000" pitchFamily="50" charset="-128"/>
                        </a:rPr>
                        <a:t>バスの導入状況に合わせて、バス対応の充電設備、水素ステーションの整備が進展</a:t>
                      </a:r>
                      <a:endParaRPr kumimoji="1" lang="en-US" altLang="ja-JP" sz="1100" dirty="0">
                        <a:solidFill>
                          <a:schemeClr val="tx1"/>
                        </a:solidFill>
                        <a:latin typeface="BIZ UDPゴシック" panose="020B0400000000000000" pitchFamily="50" charset="-128"/>
                        <a:ea typeface="BIZ UDPゴシック" panose="020B0400000000000000" pitchFamily="50" charset="-128"/>
                      </a:endParaRPr>
                    </a:p>
                    <a:p>
                      <a:pPr marL="0" indent="0">
                        <a:lnSpc>
                          <a:spcPct val="100000"/>
                        </a:lnSpc>
                        <a:spcBef>
                          <a:spcPts val="0"/>
                        </a:spcBef>
                        <a:spcAft>
                          <a:spcPts val="0"/>
                        </a:spcAft>
                      </a:pPr>
                      <a:endParaRPr kumimoji="1" lang="ja-JP" altLang="en-US" sz="1000" dirty="0">
                        <a:solidFill>
                          <a:schemeClr val="tx1"/>
                        </a:solidFill>
                        <a:latin typeface="BIZ UDPゴシック" panose="020B0400000000000000" pitchFamily="50" charset="-128"/>
                        <a:ea typeface="BIZ UDPゴシック" panose="020B0400000000000000" pitchFamily="50" charset="-128"/>
                      </a:endParaRPr>
                    </a:p>
                    <a:p>
                      <a:pPr marL="0" indent="0">
                        <a:lnSpc>
                          <a:spcPct val="100000"/>
                        </a:lnSpc>
                        <a:spcBef>
                          <a:spcPts val="0"/>
                        </a:spcBef>
                        <a:spcAft>
                          <a:spcPts val="0"/>
                        </a:spcAft>
                      </a:pPr>
                      <a:r>
                        <a:rPr kumimoji="1" lang="ja-JP" altLang="en-US" sz="1300" b="1" dirty="0">
                          <a:solidFill>
                            <a:schemeClr val="tx1"/>
                          </a:solidFill>
                          <a:latin typeface="BIZ UDPゴシック" panose="020B0400000000000000" pitchFamily="50" charset="-128"/>
                          <a:ea typeface="BIZ UDPゴシック" panose="020B0400000000000000" pitchFamily="50" charset="-128"/>
                        </a:rPr>
                        <a:t>□</a:t>
                      </a:r>
                      <a:r>
                        <a:rPr kumimoji="1" lang="en-US" altLang="ja-JP" sz="1300" b="1" dirty="0">
                          <a:solidFill>
                            <a:schemeClr val="tx1"/>
                          </a:solidFill>
                          <a:latin typeface="BIZ UDPゴシック" panose="020B0400000000000000" pitchFamily="50" charset="-128"/>
                          <a:ea typeface="BIZ UDPゴシック" panose="020B0400000000000000" pitchFamily="50" charset="-128"/>
                        </a:rPr>
                        <a:t>EV</a:t>
                      </a:r>
                      <a:r>
                        <a:rPr kumimoji="1" lang="ja-JP" altLang="en-US" sz="1300" b="1" dirty="0">
                          <a:solidFill>
                            <a:schemeClr val="tx1"/>
                          </a:solidFill>
                          <a:latin typeface="BIZ UDPゴシック" panose="020B0400000000000000" pitchFamily="50" charset="-128"/>
                          <a:ea typeface="BIZ UDPゴシック" panose="020B0400000000000000" pitchFamily="50" charset="-128"/>
                        </a:rPr>
                        <a:t>・</a:t>
                      </a:r>
                      <a:r>
                        <a:rPr kumimoji="1" lang="en-US" altLang="ja-JP" sz="1300" b="1" dirty="0">
                          <a:solidFill>
                            <a:schemeClr val="tx1"/>
                          </a:solidFill>
                          <a:latin typeface="BIZ UDPゴシック" panose="020B0400000000000000" pitchFamily="50" charset="-128"/>
                          <a:ea typeface="BIZ UDPゴシック" panose="020B0400000000000000" pitchFamily="50" charset="-128"/>
                        </a:rPr>
                        <a:t>FC</a:t>
                      </a:r>
                      <a:r>
                        <a:rPr kumimoji="1" lang="ja-JP" altLang="en-US" sz="1300" b="1" dirty="0">
                          <a:solidFill>
                            <a:schemeClr val="tx1"/>
                          </a:solidFill>
                          <a:latin typeface="BIZ UDPゴシック" panose="020B0400000000000000" pitchFamily="50" charset="-128"/>
                          <a:ea typeface="BIZ UDPゴシック" panose="020B0400000000000000" pitchFamily="50" charset="-128"/>
                        </a:rPr>
                        <a:t>船の実用化</a:t>
                      </a:r>
                      <a:endParaRPr kumimoji="1" lang="ja-JP" altLang="en-US" sz="1100" b="1" dirty="0">
                        <a:solidFill>
                          <a:schemeClr val="tx1"/>
                        </a:solidFill>
                        <a:latin typeface="BIZ UDPゴシック" panose="020B0400000000000000" pitchFamily="50" charset="-128"/>
                        <a:ea typeface="BIZ UDPゴシック" panose="020B0400000000000000" pitchFamily="50" charset="-128"/>
                      </a:endParaRPr>
                    </a:p>
                    <a:p>
                      <a:pPr marL="0" indent="0">
                        <a:lnSpc>
                          <a:spcPct val="100000"/>
                        </a:lnSpc>
                        <a:spcBef>
                          <a:spcPts val="0"/>
                        </a:spcBef>
                        <a:spcAft>
                          <a:spcPts val="0"/>
                        </a:spcAft>
                      </a:pPr>
                      <a:r>
                        <a:rPr kumimoji="1" lang="ja-JP" altLang="en-US" sz="1100" dirty="0">
                          <a:solidFill>
                            <a:schemeClr val="tx1"/>
                          </a:solidFill>
                          <a:latin typeface="BIZ UDPゴシック" panose="020B0400000000000000" pitchFamily="50" charset="-128"/>
                          <a:ea typeface="BIZ UDPゴシック" panose="020B0400000000000000" pitchFamily="50" charset="-128"/>
                        </a:rPr>
                        <a:t>・</a:t>
                      </a:r>
                      <a:r>
                        <a:rPr kumimoji="1" lang="en-US" altLang="ja-JP" sz="1100" dirty="0">
                          <a:solidFill>
                            <a:schemeClr val="tx1"/>
                          </a:solidFill>
                          <a:latin typeface="BIZ UDPゴシック" panose="020B0400000000000000" pitchFamily="50" charset="-128"/>
                          <a:ea typeface="BIZ UDPゴシック" panose="020B0400000000000000" pitchFamily="50" charset="-128"/>
                        </a:rPr>
                        <a:t>EV</a:t>
                      </a:r>
                      <a:r>
                        <a:rPr kumimoji="1" lang="ja-JP" altLang="en-US" sz="1100" dirty="0">
                          <a:solidFill>
                            <a:schemeClr val="tx1"/>
                          </a:solidFill>
                          <a:latin typeface="BIZ UDPゴシック" panose="020B0400000000000000" pitchFamily="50" charset="-128"/>
                          <a:ea typeface="BIZ UDPゴシック" panose="020B0400000000000000" pitchFamily="50" charset="-128"/>
                        </a:rPr>
                        <a:t>・</a:t>
                      </a:r>
                      <a:r>
                        <a:rPr kumimoji="1" lang="en-US" altLang="ja-JP" sz="1100" dirty="0">
                          <a:solidFill>
                            <a:schemeClr val="tx1"/>
                          </a:solidFill>
                          <a:latin typeface="BIZ UDPゴシック" panose="020B0400000000000000" pitchFamily="50" charset="-128"/>
                          <a:ea typeface="BIZ UDPゴシック" panose="020B0400000000000000" pitchFamily="50" charset="-128"/>
                        </a:rPr>
                        <a:t>FC</a:t>
                      </a:r>
                      <a:r>
                        <a:rPr kumimoji="1" lang="ja-JP" altLang="en-US" sz="1100" dirty="0">
                          <a:solidFill>
                            <a:schemeClr val="tx1"/>
                          </a:solidFill>
                          <a:latin typeface="BIZ UDPゴシック" panose="020B0400000000000000" pitchFamily="50" charset="-128"/>
                          <a:ea typeface="BIZ UDPゴシック" panose="020B0400000000000000" pitchFamily="50" charset="-128"/>
                        </a:rPr>
                        <a:t>船が海上輸送や観光用などで運航</a:t>
                      </a:r>
                      <a:endParaRPr kumimoji="1" lang="en-US" altLang="ja-JP" sz="1100" dirty="0">
                        <a:solidFill>
                          <a:schemeClr val="tx1"/>
                        </a:solidFill>
                        <a:latin typeface="BIZ UDPゴシック" panose="020B0400000000000000" pitchFamily="50" charset="-128"/>
                        <a:ea typeface="BIZ UDPゴシック" panose="020B0400000000000000" pitchFamily="50" charset="-128"/>
                      </a:endParaRPr>
                    </a:p>
                    <a:p>
                      <a:pPr marL="72000" indent="-457200">
                        <a:lnSpc>
                          <a:spcPct val="100000"/>
                        </a:lnSpc>
                        <a:spcBef>
                          <a:spcPts val="0"/>
                        </a:spcBef>
                        <a:spcAft>
                          <a:spcPts val="0"/>
                        </a:spcAft>
                      </a:pPr>
                      <a:r>
                        <a:rPr kumimoji="1" lang="ja-JP" altLang="en-US" sz="1100" dirty="0">
                          <a:solidFill>
                            <a:schemeClr val="tx1"/>
                          </a:solidFill>
                          <a:latin typeface="BIZ UDPゴシック" panose="020B0400000000000000" pitchFamily="50" charset="-128"/>
                          <a:ea typeface="BIZ UDPゴシック" panose="020B0400000000000000" pitchFamily="50" charset="-128"/>
                        </a:rPr>
                        <a:t>・</a:t>
                      </a:r>
                      <a:r>
                        <a:rPr lang="ja-JP" altLang="en-US" sz="1100" dirty="0">
                          <a:solidFill>
                            <a:schemeClr val="tx1"/>
                          </a:solidFill>
                          <a:latin typeface="BIZ UDPゴシック" panose="020B0400000000000000" pitchFamily="50" charset="-128"/>
                          <a:ea typeface="BIZ UDPゴシック" panose="020B0400000000000000" pitchFamily="50" charset="-128"/>
                        </a:rPr>
                        <a:t>水素及び電気のバンカリング設備</a:t>
                      </a:r>
                      <a:r>
                        <a:rPr kumimoji="1" lang="ja-JP" altLang="en-US" sz="1100" dirty="0">
                          <a:solidFill>
                            <a:schemeClr val="tx1"/>
                          </a:solidFill>
                          <a:latin typeface="BIZ UDPゴシック" panose="020B0400000000000000" pitchFamily="50" charset="-128"/>
                          <a:ea typeface="BIZ UDPゴシック" panose="020B0400000000000000" pitchFamily="50" charset="-128"/>
                        </a:rPr>
                        <a:t>の導入が進展</a:t>
                      </a:r>
                      <a:endParaRPr kumimoji="1" lang="en-US" altLang="ja-JP" sz="1100" strike="sngStrike" dirty="0">
                        <a:solidFill>
                          <a:schemeClr val="tx1"/>
                        </a:solidFill>
                        <a:latin typeface="BIZ UDPゴシック" panose="020B0400000000000000" pitchFamily="50" charset="-128"/>
                        <a:ea typeface="BIZ UDPゴシック" panose="020B0400000000000000" pitchFamily="50" charset="-128"/>
                      </a:endParaRPr>
                    </a:p>
                    <a:p>
                      <a:pPr marL="185738" marR="0" lvl="0" indent="-185738" algn="l" defTabSz="457200" rtl="0" eaLnBrk="1" fontAlgn="auto" latinLnBrk="0" hangingPunct="1">
                        <a:lnSpc>
                          <a:spcPct val="100000"/>
                        </a:lnSpc>
                        <a:spcBef>
                          <a:spcPts val="0"/>
                        </a:spcBef>
                        <a:spcAft>
                          <a:spcPts val="0"/>
                        </a:spcAft>
                        <a:buClrTx/>
                        <a:buSzTx/>
                        <a:buFontTx/>
                        <a:buNone/>
                        <a:tabLst/>
                        <a:defRPr/>
                      </a:pPr>
                      <a:endParaRPr kumimoji="0" lang="en-US" altLang="ja-JP" sz="1300" b="1"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endParaRPr>
                    </a:p>
                    <a:p>
                      <a:pPr marL="0" indent="0" algn="l">
                        <a:lnSpc>
                          <a:spcPct val="100000"/>
                        </a:lnSpc>
                        <a:spcBef>
                          <a:spcPts val="0"/>
                        </a:spcBef>
                        <a:spcAft>
                          <a:spcPts val="0"/>
                        </a:spcAft>
                      </a:pPr>
                      <a:endParaRPr kumimoji="1" lang="en-US" altLang="ja-JP" sz="1200" dirty="0">
                        <a:solidFill>
                          <a:schemeClr val="tx1"/>
                        </a:solidFill>
                        <a:latin typeface="BIZ UDPゴシック" panose="020B0400000000000000" pitchFamily="50" charset="-128"/>
                        <a:ea typeface="BIZ UDPゴシック" panose="020B0400000000000000" pitchFamily="50" charset="-128"/>
                      </a:endParaRPr>
                    </a:p>
                  </a:txBody>
                  <a:tcPr marL="108000" marR="108000" marT="252000" marB="48014">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338179187"/>
                  </a:ext>
                </a:extLst>
              </a:tr>
            </a:tbl>
          </a:graphicData>
        </a:graphic>
      </p:graphicFrame>
      <p:grpSp>
        <p:nvGrpSpPr>
          <p:cNvPr id="14" name="グループ化 13">
            <a:extLst>
              <a:ext uri="{FF2B5EF4-FFF2-40B4-BE49-F238E27FC236}">
                <a16:creationId xmlns:a16="http://schemas.microsoft.com/office/drawing/2014/main" id="{B1406B80-BB7A-4E81-A06D-8F4FC87D64EF}"/>
              </a:ext>
            </a:extLst>
          </p:cNvPr>
          <p:cNvGrpSpPr/>
          <p:nvPr/>
        </p:nvGrpSpPr>
        <p:grpSpPr>
          <a:xfrm>
            <a:off x="251753" y="1372041"/>
            <a:ext cx="9720000" cy="381120"/>
            <a:chOff x="407938" y="886368"/>
            <a:chExt cx="6821672" cy="340159"/>
          </a:xfrm>
          <a:solidFill>
            <a:srgbClr val="953735"/>
          </a:solidFill>
        </p:grpSpPr>
        <p:sp>
          <p:nvSpPr>
            <p:cNvPr id="15" name="ホームベース 6">
              <a:extLst>
                <a:ext uri="{FF2B5EF4-FFF2-40B4-BE49-F238E27FC236}">
                  <a16:creationId xmlns:a16="http://schemas.microsoft.com/office/drawing/2014/main" id="{1B7629EA-ADB7-4C0E-8F66-00767F27E995}"/>
                </a:ext>
              </a:extLst>
            </p:cNvPr>
            <p:cNvSpPr/>
            <p:nvPr/>
          </p:nvSpPr>
          <p:spPr bwMode="gray">
            <a:xfrm>
              <a:off x="4706391" y="886368"/>
              <a:ext cx="2523219" cy="340159"/>
            </a:xfrm>
            <a:prstGeom prst="homePlate">
              <a:avLst/>
            </a:prstGeom>
            <a:solidFill>
              <a:srgbClr val="002060"/>
            </a:solidFill>
            <a:ln w="28575">
              <a:solidFill>
                <a:schemeClr val="bg1"/>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443194" rtl="0" eaLnBrk="1" fontAlgn="auto" latinLnBrk="0" hangingPunct="1">
                <a:lnSpc>
                  <a:spcPct val="100000"/>
                </a:lnSpc>
                <a:spcBef>
                  <a:spcPts val="0"/>
                </a:spcBef>
                <a:spcAft>
                  <a:spcPts val="0"/>
                </a:spcAft>
                <a:buClrTx/>
                <a:buSzTx/>
                <a:buFontTx/>
                <a:buNone/>
                <a:tabLst/>
                <a:defRPr/>
              </a:pPr>
              <a:r>
                <a:rPr kumimoji="1" lang="en-US" altLang="ja-JP" sz="1260" b="0" i="0" u="none" strike="noStrike" kern="120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n-cs"/>
                </a:rPr>
                <a:t>2030</a:t>
              </a:r>
              <a:r>
                <a:rPr kumimoji="1" lang="ja-JP" altLang="en-US" sz="1260" b="0" i="0" u="none" strike="noStrike" kern="120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n-cs"/>
                </a:rPr>
                <a:t>（万博後のめざす姿）</a:t>
              </a:r>
            </a:p>
          </p:txBody>
        </p:sp>
        <p:sp>
          <p:nvSpPr>
            <p:cNvPr id="16" name="ホームベース 5">
              <a:extLst>
                <a:ext uri="{FF2B5EF4-FFF2-40B4-BE49-F238E27FC236}">
                  <a16:creationId xmlns:a16="http://schemas.microsoft.com/office/drawing/2014/main" id="{AD85B09B-C151-4246-83FE-8C65C4C68421}"/>
                </a:ext>
              </a:extLst>
            </p:cNvPr>
            <p:cNvSpPr/>
            <p:nvPr/>
          </p:nvSpPr>
          <p:spPr bwMode="gray">
            <a:xfrm>
              <a:off x="2549230" y="886369"/>
              <a:ext cx="2484315" cy="340158"/>
            </a:xfrm>
            <a:prstGeom prst="homePlate">
              <a:avLst/>
            </a:prstGeom>
            <a:solidFill>
              <a:srgbClr val="002060"/>
            </a:solidFill>
            <a:ln w="28575">
              <a:solidFill>
                <a:schemeClr val="bg1"/>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443194" rtl="0" eaLnBrk="1" fontAlgn="auto" latinLnBrk="0" hangingPunct="1">
                <a:lnSpc>
                  <a:spcPct val="100000"/>
                </a:lnSpc>
                <a:spcBef>
                  <a:spcPts val="0"/>
                </a:spcBef>
                <a:spcAft>
                  <a:spcPts val="0"/>
                </a:spcAft>
                <a:buClrTx/>
                <a:buSzTx/>
                <a:buFontTx/>
                <a:buNone/>
                <a:tabLst/>
                <a:defRPr/>
              </a:pPr>
              <a:r>
                <a:rPr kumimoji="1" lang="en-US" altLang="ja-JP" sz="1551" b="1" i="0" u="none" strike="noStrike" kern="120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n-cs"/>
                </a:rPr>
                <a:t>2025</a:t>
              </a:r>
              <a:r>
                <a:rPr kumimoji="1" lang="ja-JP" altLang="en-US" sz="1551" b="1" i="0" u="none" strike="noStrike" kern="120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n-cs"/>
                </a:rPr>
                <a:t>（万博開催）</a:t>
              </a:r>
            </a:p>
          </p:txBody>
        </p:sp>
        <p:sp>
          <p:nvSpPr>
            <p:cNvPr id="17" name="ホームベース 4">
              <a:extLst>
                <a:ext uri="{FF2B5EF4-FFF2-40B4-BE49-F238E27FC236}">
                  <a16:creationId xmlns:a16="http://schemas.microsoft.com/office/drawing/2014/main" id="{51F0FD7C-A3F3-4D3F-9E7A-E2D8BBD297CC}"/>
                </a:ext>
              </a:extLst>
            </p:cNvPr>
            <p:cNvSpPr/>
            <p:nvPr/>
          </p:nvSpPr>
          <p:spPr bwMode="gray">
            <a:xfrm>
              <a:off x="407938" y="886368"/>
              <a:ext cx="2362526" cy="340159"/>
            </a:xfrm>
            <a:prstGeom prst="homePlate">
              <a:avLst/>
            </a:prstGeom>
            <a:solidFill>
              <a:srgbClr val="002060"/>
            </a:solidFill>
            <a:ln w="28575">
              <a:solidFill>
                <a:schemeClr val="bg1"/>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443194" rtl="0" eaLnBrk="1" fontAlgn="auto" latinLnBrk="0" hangingPunct="1">
                <a:lnSpc>
                  <a:spcPct val="100000"/>
                </a:lnSpc>
                <a:spcBef>
                  <a:spcPts val="0"/>
                </a:spcBef>
                <a:spcAft>
                  <a:spcPts val="0"/>
                </a:spcAft>
                <a:buClrTx/>
                <a:buSzTx/>
                <a:buFontTx/>
                <a:buNone/>
                <a:tabLst/>
                <a:defRPr/>
              </a:pPr>
              <a:r>
                <a:rPr kumimoji="1" lang="en-US" altLang="ja-JP" sz="1260" b="0" i="0" u="none" strike="noStrike" kern="120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n-cs"/>
                </a:rPr>
                <a:t>202</a:t>
              </a:r>
              <a:r>
                <a:rPr kumimoji="1" lang="ja-JP" altLang="en-US" sz="1260" b="0" i="0" u="none" strike="noStrike" kern="120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n-cs"/>
                </a:rPr>
                <a:t>３</a:t>
              </a:r>
              <a:r>
                <a:rPr kumimoji="1" lang="en-US" altLang="ja-JP" sz="1260" b="0" i="0" u="none" strike="noStrike" kern="120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n-cs"/>
                </a:rPr>
                <a:t>(</a:t>
              </a:r>
              <a:r>
                <a:rPr kumimoji="1" lang="ja-JP" altLang="en-US" sz="1260" b="0" i="0" u="none" strike="noStrike" kern="120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n-cs"/>
                </a:rPr>
                <a:t>現状</a:t>
              </a:r>
              <a:r>
                <a:rPr kumimoji="1" lang="en-US" altLang="ja-JP" sz="1260" b="0" i="0" u="none" strike="noStrike" kern="120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n-cs"/>
                </a:rPr>
                <a:t>)</a:t>
              </a:r>
              <a:endParaRPr kumimoji="1" lang="ja-JP" altLang="en-US" sz="1260" b="0" i="0" u="none" strike="noStrike" kern="120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n-cs"/>
              </a:endParaRPr>
            </a:p>
          </p:txBody>
        </p:sp>
      </p:grpSp>
      <p:graphicFrame>
        <p:nvGraphicFramePr>
          <p:cNvPr id="18" name="表 17"/>
          <p:cNvGraphicFramePr>
            <a:graphicFrameLocks noGrp="1"/>
          </p:cNvGraphicFramePr>
          <p:nvPr>
            <p:extLst>
              <p:ext uri="{D42A27DB-BD31-4B8C-83A1-F6EECF244321}">
                <p14:modId xmlns:p14="http://schemas.microsoft.com/office/powerpoint/2010/main" val="3114015166"/>
              </p:ext>
            </p:extLst>
          </p:nvPr>
        </p:nvGraphicFramePr>
        <p:xfrm>
          <a:off x="580233" y="3960296"/>
          <a:ext cx="2292126" cy="358194"/>
        </p:xfrm>
        <a:graphic>
          <a:graphicData uri="http://schemas.openxmlformats.org/drawingml/2006/table">
            <a:tbl>
              <a:tblPr firstRow="1" bandRow="1">
                <a:tableStyleId>{7DF18680-E054-41AD-8BC1-D1AEF772440D}</a:tableStyleId>
              </a:tblPr>
              <a:tblGrid>
                <a:gridCol w="764042">
                  <a:extLst>
                    <a:ext uri="{9D8B030D-6E8A-4147-A177-3AD203B41FA5}">
                      <a16:colId xmlns:a16="http://schemas.microsoft.com/office/drawing/2014/main" val="599272707"/>
                    </a:ext>
                  </a:extLst>
                </a:gridCol>
                <a:gridCol w="764042">
                  <a:extLst>
                    <a:ext uri="{9D8B030D-6E8A-4147-A177-3AD203B41FA5}">
                      <a16:colId xmlns:a16="http://schemas.microsoft.com/office/drawing/2014/main" val="2986229031"/>
                    </a:ext>
                  </a:extLst>
                </a:gridCol>
                <a:gridCol w="764042">
                  <a:extLst>
                    <a:ext uri="{9D8B030D-6E8A-4147-A177-3AD203B41FA5}">
                      <a16:colId xmlns:a16="http://schemas.microsoft.com/office/drawing/2014/main" val="2031742507"/>
                    </a:ext>
                  </a:extLst>
                </a:gridCol>
              </a:tblGrid>
              <a:tr h="358194">
                <a:tc>
                  <a:txBody>
                    <a:bodyPr/>
                    <a:lstStyle/>
                    <a:p>
                      <a:pPr algn="ctr"/>
                      <a:r>
                        <a:rPr kumimoji="1" lang="ja-JP" altLang="en-US" sz="900" b="1" dirty="0">
                          <a:latin typeface="BIZ UDPゴシック" panose="020B0400000000000000" pitchFamily="50" charset="-128"/>
                          <a:ea typeface="BIZ UDPゴシック" panose="020B0400000000000000" pitchFamily="50" charset="-128"/>
                        </a:rPr>
                        <a:t>国の補助</a:t>
                      </a:r>
                      <a:endParaRPr kumimoji="1" lang="en-US" altLang="ja-JP" sz="900" b="1" dirty="0">
                        <a:latin typeface="BIZ UDPゴシック" panose="020B0400000000000000" pitchFamily="50" charset="-128"/>
                        <a:ea typeface="BIZ UDPゴシック" panose="020B0400000000000000" pitchFamily="50" charset="-128"/>
                      </a:endParaRPr>
                    </a:p>
                    <a:p>
                      <a:pPr algn="ctr"/>
                      <a:r>
                        <a:rPr kumimoji="1" lang="en-US" altLang="ja-JP" sz="900" b="1" dirty="0">
                          <a:latin typeface="BIZ UDPゴシック" panose="020B0400000000000000" pitchFamily="50" charset="-128"/>
                          <a:ea typeface="BIZ UDPゴシック" panose="020B0400000000000000" pitchFamily="50" charset="-128"/>
                        </a:rPr>
                        <a:t>1/3</a:t>
                      </a:r>
                      <a:endParaRPr kumimoji="1" lang="ja-JP" altLang="en-US" sz="900" b="1" dirty="0">
                        <a:latin typeface="BIZ UDPゴシック" panose="020B0400000000000000" pitchFamily="50" charset="-128"/>
                        <a:ea typeface="BIZ UDPゴシック" panose="020B0400000000000000" pitchFamily="50" charset="-12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ja-JP" altLang="en-US" sz="900" b="1" dirty="0">
                          <a:latin typeface="BIZ UDPゴシック" panose="020B0400000000000000" pitchFamily="50" charset="-128"/>
                          <a:ea typeface="BIZ UDPゴシック" panose="020B0400000000000000" pitchFamily="50" charset="-128"/>
                        </a:rPr>
                        <a:t>府市の補助</a:t>
                      </a:r>
                      <a:endParaRPr kumimoji="1" lang="en-US" altLang="ja-JP" sz="900" b="1" dirty="0">
                        <a:latin typeface="BIZ UDPゴシック" panose="020B0400000000000000" pitchFamily="50" charset="-128"/>
                        <a:ea typeface="BIZ UDPゴシック" panose="020B0400000000000000" pitchFamily="50" charset="-128"/>
                      </a:endParaRPr>
                    </a:p>
                    <a:p>
                      <a:pPr algn="ctr"/>
                      <a:r>
                        <a:rPr kumimoji="1" lang="en-US" altLang="ja-JP" sz="900" b="1" dirty="0">
                          <a:latin typeface="BIZ UDPゴシック" panose="020B0400000000000000" pitchFamily="50" charset="-128"/>
                          <a:ea typeface="BIZ UDPゴシック" panose="020B0400000000000000" pitchFamily="50" charset="-128"/>
                        </a:rPr>
                        <a:t>1/3</a:t>
                      </a:r>
                      <a:endParaRPr kumimoji="1" lang="ja-JP" altLang="en-US" sz="900" b="1" dirty="0">
                        <a:latin typeface="BIZ UDPゴシック" panose="020B0400000000000000" pitchFamily="50" charset="-128"/>
                        <a:ea typeface="BIZ UDPゴシック" panose="020B0400000000000000" pitchFamily="50" charset="-12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ja-JP" altLang="en-US" sz="900" b="1" dirty="0">
                          <a:latin typeface="BIZ UDPゴシック" panose="020B0400000000000000" pitchFamily="50" charset="-128"/>
                          <a:ea typeface="BIZ UDPゴシック" panose="020B0400000000000000" pitchFamily="50" charset="-128"/>
                        </a:rPr>
                        <a:t>事業者負担</a:t>
                      </a:r>
                      <a:endParaRPr kumimoji="1" lang="en-US" altLang="ja-JP" sz="900" b="1" dirty="0">
                        <a:latin typeface="BIZ UDPゴシック" panose="020B0400000000000000" pitchFamily="50" charset="-128"/>
                        <a:ea typeface="BIZ UDPゴシック" panose="020B0400000000000000" pitchFamily="50" charset="-128"/>
                      </a:endParaRPr>
                    </a:p>
                    <a:p>
                      <a:pPr algn="ctr"/>
                      <a:r>
                        <a:rPr kumimoji="1" lang="en-US" altLang="ja-JP" sz="900" b="1" dirty="0">
                          <a:latin typeface="BIZ UDPゴシック" panose="020B0400000000000000" pitchFamily="50" charset="-128"/>
                          <a:ea typeface="BIZ UDPゴシック" panose="020B0400000000000000" pitchFamily="50" charset="-128"/>
                        </a:rPr>
                        <a:t>1/3</a:t>
                      </a:r>
                      <a:endParaRPr kumimoji="1" lang="ja-JP" altLang="en-US" sz="900" b="1" dirty="0">
                        <a:latin typeface="BIZ UDPゴシック" panose="020B0400000000000000" pitchFamily="50" charset="-128"/>
                        <a:ea typeface="BIZ UDPゴシック" panose="020B0400000000000000" pitchFamily="50" charset="-12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388213837"/>
                  </a:ext>
                </a:extLst>
              </a:tr>
            </a:tbl>
          </a:graphicData>
        </a:graphic>
      </p:graphicFrame>
      <p:graphicFrame>
        <p:nvGraphicFramePr>
          <p:cNvPr id="19" name="表 18"/>
          <p:cNvGraphicFramePr>
            <a:graphicFrameLocks noGrp="1"/>
          </p:cNvGraphicFramePr>
          <p:nvPr>
            <p:extLst>
              <p:ext uri="{D42A27DB-BD31-4B8C-83A1-F6EECF244321}">
                <p14:modId xmlns:p14="http://schemas.microsoft.com/office/powerpoint/2010/main" val="3979185176"/>
              </p:ext>
            </p:extLst>
          </p:nvPr>
        </p:nvGraphicFramePr>
        <p:xfrm>
          <a:off x="580233" y="4661413"/>
          <a:ext cx="2293200" cy="411480"/>
        </p:xfrm>
        <a:graphic>
          <a:graphicData uri="http://schemas.openxmlformats.org/drawingml/2006/table">
            <a:tbl>
              <a:tblPr firstRow="1" bandRow="1">
                <a:tableStyleId>{7DF18680-E054-41AD-8BC1-D1AEF772440D}</a:tableStyleId>
              </a:tblPr>
              <a:tblGrid>
                <a:gridCol w="1149467">
                  <a:extLst>
                    <a:ext uri="{9D8B030D-6E8A-4147-A177-3AD203B41FA5}">
                      <a16:colId xmlns:a16="http://schemas.microsoft.com/office/drawing/2014/main" val="599272707"/>
                    </a:ext>
                  </a:extLst>
                </a:gridCol>
                <a:gridCol w="733508">
                  <a:extLst>
                    <a:ext uri="{9D8B030D-6E8A-4147-A177-3AD203B41FA5}">
                      <a16:colId xmlns:a16="http://schemas.microsoft.com/office/drawing/2014/main" val="2986229031"/>
                    </a:ext>
                  </a:extLst>
                </a:gridCol>
                <a:gridCol w="410225">
                  <a:extLst>
                    <a:ext uri="{9D8B030D-6E8A-4147-A177-3AD203B41FA5}">
                      <a16:colId xmlns:a16="http://schemas.microsoft.com/office/drawing/2014/main" val="2031742507"/>
                    </a:ext>
                  </a:extLst>
                </a:gridCol>
              </a:tblGrid>
              <a:tr h="405262">
                <a:tc>
                  <a:txBody>
                    <a:bodyPr/>
                    <a:lstStyle/>
                    <a:p>
                      <a:pPr algn="ctr"/>
                      <a:r>
                        <a:rPr kumimoji="1" lang="ja-JP" altLang="en-US" sz="900" b="1" dirty="0">
                          <a:latin typeface="BIZ UDPゴシック" panose="020B0400000000000000" pitchFamily="50" charset="-128"/>
                          <a:ea typeface="BIZ UDPゴシック" panose="020B0400000000000000" pitchFamily="50" charset="-128"/>
                        </a:rPr>
                        <a:t>国の補助</a:t>
                      </a:r>
                      <a:endParaRPr kumimoji="1" lang="en-US" altLang="ja-JP" sz="900" b="1" dirty="0">
                        <a:latin typeface="BIZ UDPゴシック" panose="020B0400000000000000" pitchFamily="50" charset="-128"/>
                        <a:ea typeface="BIZ UDPゴシック" panose="020B0400000000000000" pitchFamily="50" charset="-128"/>
                      </a:endParaRPr>
                    </a:p>
                    <a:p>
                      <a:pPr algn="ctr"/>
                      <a:r>
                        <a:rPr kumimoji="1" lang="en-US" altLang="ja-JP" sz="900" b="1" dirty="0">
                          <a:latin typeface="BIZ UDPゴシック" panose="020B0400000000000000" pitchFamily="50" charset="-128"/>
                          <a:ea typeface="BIZ UDPゴシック" panose="020B0400000000000000" pitchFamily="50" charset="-128"/>
                        </a:rPr>
                        <a:t>1/</a:t>
                      </a:r>
                      <a:r>
                        <a:rPr kumimoji="1" lang="ja-JP" altLang="en-US" sz="900" b="1" dirty="0">
                          <a:latin typeface="BIZ UDPゴシック" panose="020B0400000000000000" pitchFamily="50" charset="-128"/>
                          <a:ea typeface="BIZ UDPゴシック" panose="020B0400000000000000" pitchFamily="50" charset="-128"/>
                        </a:rPr>
                        <a:t>２</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ja-JP" altLang="en-US" sz="900" b="1" dirty="0">
                          <a:latin typeface="BIZ UDPゴシック" panose="020B0400000000000000" pitchFamily="50" charset="-128"/>
                          <a:ea typeface="BIZ UDPゴシック" panose="020B0400000000000000" pitchFamily="50" charset="-128"/>
                        </a:rPr>
                        <a:t>府市の補助</a:t>
                      </a:r>
                      <a:endParaRPr kumimoji="1" lang="en-US" altLang="ja-JP" sz="900" b="1" dirty="0">
                        <a:latin typeface="BIZ UDPゴシック" panose="020B0400000000000000" pitchFamily="50" charset="-128"/>
                        <a:ea typeface="BIZ UDPゴシック" panose="020B0400000000000000" pitchFamily="50" charset="-128"/>
                      </a:endParaRPr>
                    </a:p>
                    <a:p>
                      <a:pPr algn="ctr"/>
                      <a:r>
                        <a:rPr kumimoji="1" lang="en-US" altLang="ja-JP" sz="900" b="1" dirty="0">
                          <a:latin typeface="BIZ UDPゴシック" panose="020B0400000000000000" pitchFamily="50" charset="-128"/>
                          <a:ea typeface="BIZ UDPゴシック" panose="020B0400000000000000" pitchFamily="50" charset="-128"/>
                        </a:rPr>
                        <a:t>1/3</a:t>
                      </a:r>
                      <a:endParaRPr kumimoji="1" lang="ja-JP" altLang="en-US" sz="900" b="1" dirty="0">
                        <a:latin typeface="BIZ UDPゴシック" panose="020B0400000000000000" pitchFamily="50" charset="-128"/>
                        <a:ea typeface="BIZ UDPゴシック" panose="020B0400000000000000" pitchFamily="50" charset="-12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ja-JP" altLang="en-US" sz="900" b="1" dirty="0">
                          <a:latin typeface="BIZ UDPゴシック" panose="020B0400000000000000" pitchFamily="50" charset="-128"/>
                          <a:ea typeface="BIZ UDPゴシック" panose="020B0400000000000000" pitchFamily="50" charset="-128"/>
                        </a:rPr>
                        <a:t>事業者</a:t>
                      </a:r>
                      <a:endParaRPr kumimoji="1" lang="en-US" altLang="ja-JP" sz="900" b="1" dirty="0">
                        <a:latin typeface="BIZ UDPゴシック" panose="020B0400000000000000" pitchFamily="50" charset="-128"/>
                        <a:ea typeface="BIZ UDPゴシック" panose="020B0400000000000000" pitchFamily="50" charset="-128"/>
                      </a:endParaRPr>
                    </a:p>
                    <a:p>
                      <a:pPr algn="ctr"/>
                      <a:r>
                        <a:rPr kumimoji="1" lang="ja-JP" altLang="en-US" sz="900" b="1" dirty="0">
                          <a:latin typeface="BIZ UDPゴシック" panose="020B0400000000000000" pitchFamily="50" charset="-128"/>
                          <a:ea typeface="BIZ UDPゴシック" panose="020B0400000000000000" pitchFamily="50" charset="-128"/>
                        </a:rPr>
                        <a:t>負担</a:t>
                      </a:r>
                      <a:endParaRPr kumimoji="1" lang="en-US" altLang="ja-JP" sz="900" b="1" dirty="0">
                        <a:latin typeface="BIZ UDPゴシック" panose="020B0400000000000000" pitchFamily="50" charset="-128"/>
                        <a:ea typeface="BIZ UDPゴシック" panose="020B0400000000000000" pitchFamily="50" charset="-128"/>
                      </a:endParaRPr>
                    </a:p>
                    <a:p>
                      <a:pPr algn="ctr"/>
                      <a:r>
                        <a:rPr kumimoji="1" lang="en-US" altLang="ja-JP" sz="900" b="1" dirty="0">
                          <a:latin typeface="BIZ UDPゴシック" panose="020B0400000000000000" pitchFamily="50" charset="-128"/>
                          <a:ea typeface="BIZ UDPゴシック" panose="020B0400000000000000" pitchFamily="50" charset="-128"/>
                        </a:rPr>
                        <a:t>1/6</a:t>
                      </a:r>
                      <a:endParaRPr kumimoji="1" lang="ja-JP" altLang="en-US" sz="900" b="1" dirty="0">
                        <a:latin typeface="BIZ UDPゴシック" panose="020B0400000000000000" pitchFamily="50" charset="-128"/>
                        <a:ea typeface="BIZ UDPゴシック" panose="020B0400000000000000" pitchFamily="50" charset="-12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388213837"/>
                  </a:ext>
                </a:extLst>
              </a:tr>
            </a:tbl>
          </a:graphicData>
        </a:graphic>
      </p:graphicFrame>
      <p:sp>
        <p:nvSpPr>
          <p:cNvPr id="21" name="正方形/長方形 20">
            <a:extLst>
              <a:ext uri="{FF2B5EF4-FFF2-40B4-BE49-F238E27FC236}">
                <a16:creationId xmlns:a16="http://schemas.microsoft.com/office/drawing/2014/main" id="{42AB246C-D6C3-4324-A739-9AC17F6C0836}"/>
              </a:ext>
            </a:extLst>
          </p:cNvPr>
          <p:cNvSpPr/>
          <p:nvPr/>
        </p:nvSpPr>
        <p:spPr>
          <a:xfrm>
            <a:off x="3835339" y="4139393"/>
            <a:ext cx="2474782" cy="2062290"/>
          </a:xfrm>
          <a:prstGeom prst="rect">
            <a:avLst/>
          </a:prstGeom>
          <a:solidFill>
            <a:schemeClr val="bg1"/>
          </a:solidFill>
          <a:ln w="19050" cmpd="dbl">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72000" tIns="216000" rIns="36000" bIns="36000" rtlCol="0" anchor="t" anchorCtr="0"/>
          <a:lstStyle/>
          <a:p>
            <a:pPr marL="0" marR="0" lvl="0" indent="0" algn="l" defTabSz="930530" rtl="0" eaLnBrk="1" fontAlgn="auto" latinLnBrk="0" hangingPunct="1">
              <a:lnSpc>
                <a:spcPct val="100000"/>
              </a:lnSpc>
              <a:spcBef>
                <a:spcPts val="0"/>
              </a:spcBef>
              <a:spcAft>
                <a:spcPts val="0"/>
              </a:spcAft>
              <a:buClrTx/>
              <a:buSzTx/>
              <a:buFontTx/>
              <a:buNone/>
              <a:tabLst/>
              <a:defRPr/>
            </a:pPr>
            <a:r>
              <a:rPr kumimoji="1" lang="ja-JP" altLang="en-US" sz="1300" b="1"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rPr>
              <a:t>会場へのアクセス等で活用</a:t>
            </a:r>
          </a:p>
          <a:p>
            <a:pPr marL="0" marR="0" lvl="0" indent="0" algn="l" defTabSz="930530" rtl="0" eaLnBrk="1" fontAlgn="auto" latinLnBrk="0" hangingPunct="1">
              <a:lnSpc>
                <a:spcPct val="100000"/>
              </a:lnSpc>
              <a:spcBef>
                <a:spcPts val="0"/>
              </a:spcBef>
              <a:spcAft>
                <a:spcPts val="0"/>
              </a:spcAft>
              <a:buClrTx/>
              <a:buSzTx/>
              <a:buFontTx/>
              <a:buNone/>
              <a:tabLst/>
              <a:defRPr/>
            </a:pPr>
            <a:endParaRPr kumimoji="1" lang="ja-JP" altLang="en-US" sz="600" b="1"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endParaRPr>
          </a:p>
          <a:p>
            <a:pPr lvl="0" defTabSz="930530">
              <a:defRPr/>
            </a:pPr>
            <a:r>
              <a:rPr kumimoji="1" lang="ja-JP" altLang="en-US" sz="1100" b="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rPr>
              <a:t>・夢洲↔舞洲の</a:t>
            </a:r>
            <a:r>
              <a:rPr kumimoji="1" lang="ja-JP" altLang="en-US" sz="1100" dirty="0">
                <a:solidFill>
                  <a:schemeClr val="tx1"/>
                </a:solidFill>
                <a:latin typeface="BIZ UDPゴシック" panose="020B0400000000000000" pitchFamily="50" charset="-128"/>
                <a:ea typeface="BIZ UDPゴシック" panose="020B0400000000000000" pitchFamily="50" charset="-128"/>
              </a:rPr>
              <a:t>パークアンドライドバス</a:t>
            </a:r>
            <a:br>
              <a:rPr kumimoji="1" lang="en-US" altLang="ja-JP" sz="1100" b="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rPr>
            </a:br>
            <a:r>
              <a:rPr kumimoji="1" lang="ja-JP" altLang="en-US" sz="1100" b="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rPr>
              <a:t>　や周辺のターミナル駅からのシャトル</a:t>
            </a:r>
            <a:br>
              <a:rPr kumimoji="1" lang="en-US" altLang="ja-JP" sz="1100" b="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rPr>
            </a:br>
            <a:r>
              <a:rPr kumimoji="1" lang="ja-JP" altLang="en-US" sz="1100" b="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rPr>
              <a:t>　バス等に</a:t>
            </a:r>
            <a:r>
              <a:rPr kumimoji="1" lang="en-US" altLang="ja-JP" sz="1100" b="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rPr>
              <a:t>EV</a:t>
            </a:r>
            <a:r>
              <a:rPr kumimoji="1" lang="ja-JP" altLang="en-US" sz="1100" b="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rPr>
              <a:t>・</a:t>
            </a:r>
            <a:r>
              <a:rPr kumimoji="1" lang="en-US" altLang="ja-JP" sz="1100" b="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rPr>
              <a:t>FC</a:t>
            </a:r>
            <a:r>
              <a:rPr kumimoji="1" lang="ja-JP" altLang="en-US" sz="1100" b="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rPr>
              <a:t>バスを活用</a:t>
            </a:r>
            <a:endParaRPr kumimoji="1" lang="ja-JP" altLang="en-US" sz="400" b="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endParaRPr>
          </a:p>
          <a:p>
            <a:pPr marL="0" marR="0" lvl="0" indent="0" algn="l" defTabSz="930530" rtl="0" eaLnBrk="1" fontAlgn="auto" latinLnBrk="0" hangingPunct="1">
              <a:spcAft>
                <a:spcPts val="0"/>
              </a:spcAft>
              <a:buClrTx/>
              <a:buSzTx/>
              <a:buFontTx/>
              <a:buNone/>
              <a:tabLst/>
              <a:defRPr/>
            </a:pPr>
            <a:r>
              <a:rPr kumimoji="1" lang="ja-JP" altLang="en-US" sz="1100" b="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rPr>
              <a:t>・無線給電など新技術を活用した</a:t>
            </a:r>
            <a:r>
              <a:rPr kumimoji="1" lang="en-US" altLang="ja-JP" sz="1100" b="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rPr>
              <a:t>EV</a:t>
            </a:r>
          </a:p>
          <a:p>
            <a:pPr marL="0" marR="0" lvl="0" indent="0" algn="l" defTabSz="930530" rtl="0" eaLnBrk="1" fontAlgn="auto" latinLnBrk="0" hangingPunct="1">
              <a:spcAft>
                <a:spcPts val="0"/>
              </a:spcAft>
              <a:buClrTx/>
              <a:buSzTx/>
              <a:buFontTx/>
              <a:buNone/>
              <a:tabLst/>
              <a:defRPr/>
            </a:pPr>
            <a:r>
              <a:rPr kumimoji="1" lang="ja-JP" altLang="en-US" sz="1100" b="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rPr>
              <a:t>　バスの試行運行</a:t>
            </a:r>
            <a:br>
              <a:rPr kumimoji="1" lang="en-US" altLang="ja-JP" sz="1100" b="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rPr>
            </a:br>
            <a:r>
              <a:rPr kumimoji="1" lang="ja-JP" altLang="en-US" sz="1100" b="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rPr>
              <a:t>・</a:t>
            </a:r>
            <a:r>
              <a:rPr kumimoji="1" lang="en-US" altLang="ja-JP" sz="1100" b="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rPr>
              <a:t>EV</a:t>
            </a:r>
            <a:r>
              <a:rPr kumimoji="1" lang="ja-JP" altLang="en-US" sz="1100" b="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rPr>
              <a:t>・</a:t>
            </a:r>
            <a:r>
              <a:rPr kumimoji="1" lang="en-US" altLang="ja-JP" sz="1100" b="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rPr>
              <a:t>FC</a:t>
            </a:r>
            <a:r>
              <a:rPr kumimoji="1" lang="ja-JP" altLang="en-US" sz="1100" b="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rPr>
              <a:t>船による来場者の海上移動</a:t>
            </a:r>
            <a:br>
              <a:rPr kumimoji="1" lang="en-US" altLang="ja-JP" sz="1100" b="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rPr>
            </a:br>
            <a:r>
              <a:rPr kumimoji="1" lang="ja-JP" altLang="en-US" sz="1100" b="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rPr>
              <a:t>　が実現</a:t>
            </a:r>
            <a:endParaRPr kumimoji="1" lang="en-US" altLang="ja-JP" sz="1100" b="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endParaRPr>
          </a:p>
          <a:p>
            <a:pPr marL="0" marR="0" lvl="0" indent="0" algn="l" defTabSz="930530" rtl="0" eaLnBrk="1" fontAlgn="auto" latinLnBrk="0" hangingPunct="1">
              <a:lnSpc>
                <a:spcPct val="100000"/>
              </a:lnSpc>
              <a:spcBef>
                <a:spcPts val="0"/>
              </a:spcBef>
              <a:spcAft>
                <a:spcPts val="0"/>
              </a:spcAft>
              <a:buClrTx/>
              <a:buSzTx/>
              <a:buFontTx/>
              <a:buNone/>
              <a:tabLst/>
              <a:defRPr/>
            </a:pPr>
            <a:endParaRPr kumimoji="1" lang="ja-JP" altLang="en-US" sz="1100" b="1"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endParaRPr>
          </a:p>
        </p:txBody>
      </p:sp>
      <p:sp>
        <p:nvSpPr>
          <p:cNvPr id="23" name="ホームベース 7">
            <a:extLst>
              <a:ext uri="{FF2B5EF4-FFF2-40B4-BE49-F238E27FC236}">
                <a16:creationId xmlns:a16="http://schemas.microsoft.com/office/drawing/2014/main" id="{E599356E-2B0A-4C96-A1C9-EC52982B4052}"/>
              </a:ext>
            </a:extLst>
          </p:cNvPr>
          <p:cNvSpPr/>
          <p:nvPr/>
        </p:nvSpPr>
        <p:spPr>
          <a:xfrm>
            <a:off x="3834265" y="3999801"/>
            <a:ext cx="1012036" cy="279182"/>
          </a:xfrm>
          <a:prstGeom prst="homePlate">
            <a:avLst/>
          </a:prstGeom>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43194" rtl="0" eaLnBrk="1" fontAlgn="auto" latinLnBrk="0" hangingPunct="1">
              <a:lnSpc>
                <a:spcPct val="100000"/>
              </a:lnSpc>
              <a:spcBef>
                <a:spcPts val="0"/>
              </a:spcBef>
              <a:spcAft>
                <a:spcPts val="0"/>
              </a:spcAft>
              <a:buClrTx/>
              <a:buSzTx/>
              <a:buFontTx/>
              <a:buNone/>
              <a:tabLst/>
              <a:defRPr/>
            </a:pPr>
            <a:r>
              <a:rPr kumimoji="1" lang="ja-JP" altLang="en-US" sz="1163" b="0" i="0" u="none" strike="noStrike" kern="120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n-cs"/>
              </a:rPr>
              <a:t>万博会場</a:t>
            </a:r>
          </a:p>
        </p:txBody>
      </p:sp>
    </p:spTree>
    <p:extLst>
      <p:ext uri="{BB962C8B-B14F-4D97-AF65-F5344CB8AC3E}">
        <p14:creationId xmlns:p14="http://schemas.microsoft.com/office/powerpoint/2010/main" val="215652797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スライド番号プレースホルダー 7"/>
          <p:cNvSpPr>
            <a:spLocks noGrp="1"/>
          </p:cNvSpPr>
          <p:nvPr>
            <p:ph type="sldNum" sz="quarter" idx="12"/>
          </p:nvPr>
        </p:nvSpPr>
        <p:spPr>
          <a:xfrm flipH="1">
            <a:off x="9719089" y="6839953"/>
            <a:ext cx="361536" cy="359360"/>
          </a:xfrm>
        </p:spPr>
        <p:txBody>
          <a:bodyPr/>
          <a:lstStyle/>
          <a:p>
            <a:fld id="{4A29C0C3-80A2-4EDA-8DD4-D638D41F3C0E}" type="slidenum">
              <a:rPr kumimoji="1" lang="ja-JP" altLang="en-US" smtClean="0"/>
              <a:t>24</a:t>
            </a:fld>
            <a:endParaRPr kumimoji="1" lang="ja-JP" altLang="en-US" dirty="0"/>
          </a:p>
        </p:txBody>
      </p:sp>
    </p:spTree>
    <p:extLst>
      <p:ext uri="{BB962C8B-B14F-4D97-AF65-F5344CB8AC3E}">
        <p14:creationId xmlns:p14="http://schemas.microsoft.com/office/powerpoint/2010/main" val="55736944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1"/>
          <p:cNvSpPr txBox="1">
            <a:spLocks/>
          </p:cNvSpPr>
          <p:nvPr/>
        </p:nvSpPr>
        <p:spPr bwMode="gray">
          <a:xfrm>
            <a:off x="720000" y="2167341"/>
            <a:ext cx="8525707" cy="2051830"/>
          </a:xfrm>
          <a:prstGeom prst="rect">
            <a:avLst/>
          </a:prstGeom>
          <a:solidFill>
            <a:schemeClr val="bg1"/>
          </a:solidFill>
        </p:spPr>
        <p:txBody>
          <a:bodyPr anchor="ctr" anchorCtr="0">
            <a:normAutofit/>
          </a:bodyPr>
          <a:lstStyle>
            <a:lvl1pPr algn="l" defTabSz="959937" rtl="0" eaLnBrk="1" latinLnBrk="0" hangingPunct="1">
              <a:lnSpc>
                <a:spcPct val="90000"/>
              </a:lnSpc>
              <a:spcBef>
                <a:spcPct val="0"/>
              </a:spcBef>
              <a:buNone/>
              <a:defRPr kumimoji="1" sz="4619" kern="1200">
                <a:solidFill>
                  <a:schemeClr val="tx1"/>
                </a:solidFill>
                <a:latin typeface="+mj-lt"/>
                <a:ea typeface="+mj-ea"/>
                <a:cs typeface="+mj-cs"/>
              </a:defRPr>
            </a:lvl1pPr>
          </a:lstStyle>
          <a:p>
            <a:pPr marL="0" marR="0" lvl="0" indent="0" algn="l" defTabSz="959937" rtl="0" eaLnBrk="1" fontAlgn="auto" latinLnBrk="0" hangingPunct="1">
              <a:lnSpc>
                <a:spcPct val="90000"/>
              </a:lnSpc>
              <a:spcBef>
                <a:spcPct val="0"/>
              </a:spcBef>
              <a:spcAft>
                <a:spcPts val="0"/>
              </a:spcAft>
              <a:buClrTx/>
              <a:buSzTx/>
              <a:buFontTx/>
              <a:buNone/>
              <a:tabLst/>
              <a:defRPr/>
            </a:pPr>
            <a:r>
              <a:rPr kumimoji="1" lang="ja-JP" altLang="en-US" sz="40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j-cs"/>
              </a:rPr>
              <a:t>３　</a:t>
            </a:r>
            <a:r>
              <a:rPr kumimoji="1" lang="ja-JP" altLang="en-US" sz="4000" b="0" i="0" u="none" kern="1200" cap="none" spc="0" normalizeH="0" baseline="0" noProof="0" dirty="0">
                <a:ln>
                  <a:noFill/>
                </a:ln>
                <a:effectLst/>
                <a:uLnTx/>
                <a:uFillTx/>
                <a:latin typeface="BIZ UDPゴシック" panose="020B0400000000000000" pitchFamily="50" charset="-128"/>
                <a:ea typeface="BIZ UDPゴシック" panose="020B0400000000000000" pitchFamily="50" charset="-128"/>
                <a:cs typeface="+mj-cs"/>
              </a:rPr>
              <a:t>カーボンニュートラルや</a:t>
            </a:r>
            <a:br>
              <a:rPr kumimoji="1" lang="en-US" altLang="ja-JP" sz="4000" b="0" i="0" u="none" kern="1200" cap="none" spc="0" normalizeH="0" baseline="0" noProof="0" dirty="0">
                <a:ln>
                  <a:noFill/>
                </a:ln>
                <a:effectLst/>
                <a:uLnTx/>
                <a:uFillTx/>
                <a:latin typeface="BIZ UDPゴシック" panose="020B0400000000000000" pitchFamily="50" charset="-128"/>
                <a:ea typeface="BIZ UDPゴシック" panose="020B0400000000000000" pitchFamily="50" charset="-128"/>
                <a:cs typeface="+mj-cs"/>
              </a:rPr>
            </a:br>
            <a:r>
              <a:rPr kumimoji="1" lang="ja-JP" altLang="en-US" sz="4000" b="0" i="0" u="none" kern="1200" cap="none" spc="0" normalizeH="0" baseline="0" noProof="0" dirty="0">
                <a:ln>
                  <a:noFill/>
                </a:ln>
                <a:effectLst/>
                <a:uLnTx/>
                <a:uFillTx/>
                <a:latin typeface="BIZ UDPゴシック" panose="020B0400000000000000" pitchFamily="50" charset="-128"/>
                <a:ea typeface="BIZ UDPゴシック" panose="020B0400000000000000" pitchFamily="50" charset="-128"/>
                <a:cs typeface="+mj-cs"/>
              </a:rPr>
              <a:t>　　</a:t>
            </a:r>
            <a:r>
              <a:rPr kumimoji="1" lang="ja-JP" altLang="en-US" sz="4000" b="0" i="0" u="none" kern="1200" cap="none" spc="-200" normalizeH="0" baseline="0" noProof="0" dirty="0">
                <a:ln>
                  <a:noFill/>
                </a:ln>
                <a:effectLst/>
                <a:uLnTx/>
                <a:uFillTx/>
                <a:latin typeface="BIZ UDPゴシック" panose="020B0400000000000000" pitchFamily="50" charset="-128"/>
                <a:ea typeface="BIZ UDPゴシック" panose="020B0400000000000000" pitchFamily="50" charset="-128"/>
                <a:cs typeface="+mj-cs"/>
              </a:rPr>
              <a:t>「大阪ブルー・オーシャン・ビジョン」</a:t>
            </a:r>
            <a:endParaRPr kumimoji="1" lang="en-US" altLang="ja-JP" sz="4000" b="0" i="0" u="none" kern="1200" cap="none" spc="-200" normalizeH="0" baseline="0" noProof="0" dirty="0">
              <a:ln>
                <a:noFill/>
              </a:ln>
              <a:effectLst/>
              <a:uLnTx/>
              <a:uFillTx/>
              <a:latin typeface="BIZ UDPゴシック" panose="020B0400000000000000" pitchFamily="50" charset="-128"/>
              <a:ea typeface="BIZ UDPゴシック" panose="020B0400000000000000" pitchFamily="50" charset="-128"/>
              <a:cs typeface="+mj-cs"/>
            </a:endParaRPr>
          </a:p>
          <a:p>
            <a:pPr marL="0" marR="0" lvl="0" indent="0" algn="l" defTabSz="959937" rtl="0" eaLnBrk="1" fontAlgn="auto" latinLnBrk="0" hangingPunct="1">
              <a:lnSpc>
                <a:spcPct val="90000"/>
              </a:lnSpc>
              <a:spcBef>
                <a:spcPct val="0"/>
              </a:spcBef>
              <a:spcAft>
                <a:spcPts val="0"/>
              </a:spcAft>
              <a:buClrTx/>
              <a:buSzTx/>
              <a:buFontTx/>
              <a:buNone/>
              <a:tabLst/>
              <a:defRPr/>
            </a:pPr>
            <a:r>
              <a:rPr kumimoji="1" lang="ja-JP" altLang="en-US" sz="4000" b="0" i="0" u="none" kern="1200" cap="none" spc="0" normalizeH="0" baseline="0" noProof="0" dirty="0">
                <a:ln>
                  <a:noFill/>
                </a:ln>
                <a:effectLst/>
                <a:uLnTx/>
                <a:uFillTx/>
                <a:latin typeface="BIZ UDPゴシック" panose="020B0400000000000000" pitchFamily="50" charset="-128"/>
                <a:ea typeface="BIZ UDPゴシック" panose="020B0400000000000000" pitchFamily="50" charset="-128"/>
                <a:cs typeface="+mj-cs"/>
              </a:rPr>
              <a:t>　　の実現</a:t>
            </a:r>
            <a:endParaRPr kumimoji="1" lang="ja-JP" altLang="en-US" sz="2800" b="0" i="0" u="none" kern="1200" cap="none" spc="0" normalizeH="0" baseline="0" noProof="0" dirty="0">
              <a:ln>
                <a:noFill/>
              </a:ln>
              <a:effectLst/>
              <a:uLnTx/>
              <a:uFillTx/>
              <a:latin typeface="BIZ UDPゴシック" panose="020B0400000000000000" pitchFamily="50" charset="-128"/>
              <a:ea typeface="BIZ UDPゴシック" panose="020B0400000000000000" pitchFamily="50" charset="-128"/>
              <a:cs typeface="+mj-cs"/>
            </a:endParaRPr>
          </a:p>
        </p:txBody>
      </p:sp>
      <p:sp>
        <p:nvSpPr>
          <p:cNvPr id="5" name="テキスト ボックス 4"/>
          <p:cNvSpPr txBox="1"/>
          <p:nvPr/>
        </p:nvSpPr>
        <p:spPr>
          <a:xfrm>
            <a:off x="1547104" y="4314825"/>
            <a:ext cx="6871497" cy="1169551"/>
          </a:xfrm>
          <a:prstGeom prst="rect">
            <a:avLst/>
          </a:prstGeom>
          <a:noFill/>
          <a:ln w="28575">
            <a:solidFill>
              <a:schemeClr val="tx2"/>
            </a:solidFill>
            <a:prstDash val="sysDot"/>
          </a:ln>
        </p:spPr>
        <p:txBody>
          <a:bodyPr wrap="square" rtlCol="0">
            <a:spAutoFit/>
          </a:bodyPr>
          <a:lstStyle/>
          <a:p>
            <a:pPr marL="0" marR="0" lvl="0" indent="85725" algn="l" defTabSz="457200" rtl="0" eaLnBrk="1" fontAlgn="auto" latinLnBrk="0" hangingPunct="1">
              <a:lnSpc>
                <a:spcPct val="100000"/>
              </a:lnSpc>
              <a:spcBef>
                <a:spcPts val="0"/>
              </a:spcBef>
              <a:spcAft>
                <a:spcPts val="0"/>
              </a:spcAft>
              <a:buClrTx/>
              <a:buSzTx/>
              <a:buFontTx/>
              <a:buNone/>
              <a:tabLst/>
              <a:defRPr/>
            </a:pPr>
            <a:r>
              <a:rPr kumimoji="1" lang="en-US" altLang="ja-JP" sz="1500" b="0"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cs typeface="+mn-cs"/>
              </a:rPr>
              <a:t>【</a:t>
            </a:r>
            <a:r>
              <a:rPr kumimoji="1" lang="ja-JP" altLang="en-US" sz="1500" b="0"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cs typeface="+mn-cs"/>
              </a:rPr>
              <a:t>項目</a:t>
            </a:r>
            <a:r>
              <a:rPr kumimoji="1" lang="en-US" altLang="ja-JP" sz="1500" b="0"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cs typeface="+mn-cs"/>
              </a:rPr>
              <a:t>】</a:t>
            </a:r>
          </a:p>
          <a:p>
            <a:pPr marL="0" marR="0" lvl="0" indent="271463" algn="l" defTabSz="457200" rtl="0" eaLnBrk="1" fontAlgn="auto" latinLnBrk="0" hangingPunct="1">
              <a:lnSpc>
                <a:spcPct val="100000"/>
              </a:lnSpc>
              <a:spcBef>
                <a:spcPts val="0"/>
              </a:spcBef>
              <a:spcAft>
                <a:spcPts val="0"/>
              </a:spcAft>
              <a:buClrTx/>
              <a:buSzTx/>
              <a:buFontTx/>
              <a:buNone/>
              <a:tabLst/>
              <a:defRPr/>
            </a:pPr>
            <a:r>
              <a:rPr kumimoji="1" lang="ja-JP" altLang="en-US" sz="1500" b="0"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cs typeface="+mn-cs"/>
              </a:rPr>
              <a:t>（１）</a:t>
            </a:r>
            <a:r>
              <a:rPr kumimoji="1" lang="ja-JP" altLang="en-US" sz="1500" dirty="0">
                <a:latin typeface="BIZ UDPゴシック" panose="020B0400000000000000" pitchFamily="50" charset="-128"/>
                <a:ea typeface="BIZ UDPゴシック" panose="020B0400000000000000" pitchFamily="50" charset="-128"/>
              </a:rPr>
              <a:t>最先端技術の開発・実用化</a:t>
            </a:r>
            <a:endParaRPr kumimoji="1" lang="ja-JP" altLang="en-US" sz="1500" b="0" i="0" u="none" kern="1200" cap="none" spc="0" normalizeH="0" baseline="0" noProof="0" dirty="0">
              <a:ln>
                <a:noFill/>
              </a:ln>
              <a:effectLst/>
              <a:uLnTx/>
              <a:uFillTx/>
              <a:latin typeface="BIZ UDPゴシック" panose="020B0400000000000000" pitchFamily="50" charset="-128"/>
              <a:ea typeface="BIZ UDPゴシック" panose="020B0400000000000000" pitchFamily="50" charset="-128"/>
            </a:endParaRPr>
          </a:p>
          <a:p>
            <a:pPr marL="0" marR="0" lvl="0" indent="271463" algn="l" defTabSz="457200" rtl="0" eaLnBrk="1" fontAlgn="auto" latinLnBrk="0" hangingPunct="1">
              <a:lnSpc>
                <a:spcPct val="100000"/>
              </a:lnSpc>
              <a:spcBef>
                <a:spcPts val="600"/>
              </a:spcBef>
              <a:spcAft>
                <a:spcPts val="0"/>
              </a:spcAft>
              <a:buClrTx/>
              <a:buSzTx/>
              <a:buFontTx/>
              <a:buNone/>
              <a:tabLst/>
              <a:defRPr/>
            </a:pPr>
            <a:r>
              <a:rPr kumimoji="1" lang="ja-JP" altLang="en-US" sz="1500" b="0"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cs typeface="+mn-cs"/>
              </a:rPr>
              <a:t>（２）事業者や府民の行動変容</a:t>
            </a:r>
          </a:p>
          <a:p>
            <a:pPr marL="0" marR="0" lvl="0" indent="271463" algn="l" defTabSz="457200" rtl="0" eaLnBrk="1" fontAlgn="auto" latinLnBrk="0" hangingPunct="1">
              <a:lnSpc>
                <a:spcPct val="100000"/>
              </a:lnSpc>
              <a:spcBef>
                <a:spcPts val="600"/>
              </a:spcBef>
              <a:spcAft>
                <a:spcPts val="0"/>
              </a:spcAft>
              <a:buClrTx/>
              <a:buSzTx/>
              <a:buFontTx/>
              <a:buNone/>
              <a:tabLst/>
              <a:defRPr/>
            </a:pPr>
            <a:r>
              <a:rPr kumimoji="1" lang="ja-JP" altLang="en-US" sz="1500" b="0"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cs typeface="+mn-cs"/>
              </a:rPr>
              <a:t>（</a:t>
            </a:r>
            <a:r>
              <a:rPr kumimoji="1" lang="ja-JP" altLang="en-US" sz="1500" b="0" i="0" u="none" kern="1200" cap="none" spc="0" normalizeH="0" baseline="0" noProof="0" dirty="0">
                <a:ln>
                  <a:noFill/>
                </a:ln>
                <a:effectLst/>
                <a:uLnTx/>
                <a:uFillTx/>
                <a:latin typeface="BIZ UDPゴシック" panose="020B0400000000000000" pitchFamily="50" charset="-128"/>
                <a:ea typeface="BIZ UDPゴシック" panose="020B0400000000000000" pitchFamily="50" charset="-128"/>
                <a:cs typeface="+mn-cs"/>
              </a:rPr>
              <a:t>３</a:t>
            </a:r>
            <a:r>
              <a:rPr kumimoji="1" lang="ja-JP" altLang="en-US" sz="1500" b="0"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cs typeface="+mn-cs"/>
              </a:rPr>
              <a:t>）大阪ブルー・オーシャン・ビジョン</a:t>
            </a:r>
            <a:r>
              <a:rPr kumimoji="1" lang="ja-JP" altLang="en-US" sz="1500" b="0" i="0" u="none" strike="noStrike" kern="1200" cap="none" spc="0" normalizeH="0" baseline="0" noProof="0" dirty="0">
                <a:ln>
                  <a:noFill/>
                </a:ln>
                <a:solidFill>
                  <a:srgbClr val="FF0000"/>
                </a:solidFill>
                <a:effectLst/>
                <a:uLnTx/>
                <a:uFillTx/>
                <a:latin typeface="BIZ UDPゴシック" panose="020B0400000000000000" pitchFamily="50" charset="-128"/>
                <a:ea typeface="BIZ UDPゴシック" panose="020B0400000000000000" pitchFamily="50" charset="-128"/>
                <a:cs typeface="+mn-cs"/>
              </a:rPr>
              <a:t>　</a:t>
            </a:r>
          </a:p>
        </p:txBody>
      </p:sp>
      <p:sp>
        <p:nvSpPr>
          <p:cNvPr id="7" name="スライド番号プレースホルダー 7"/>
          <p:cNvSpPr>
            <a:spLocks noGrp="1"/>
          </p:cNvSpPr>
          <p:nvPr>
            <p:ph type="sldNum" sz="quarter" idx="12"/>
          </p:nvPr>
        </p:nvSpPr>
        <p:spPr>
          <a:xfrm flipH="1">
            <a:off x="9719089" y="6839953"/>
            <a:ext cx="361536" cy="359360"/>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A29C0C3-80A2-4EDA-8DD4-D638D41F3C0E}" type="slidenum">
              <a:rPr kumimoji="1" lang="ja-JP" altLang="en-US" sz="1260" b="0" i="0" u="none" strike="noStrike" kern="1200" cap="none" spc="0" normalizeH="0" baseline="0" noProof="0" smtClean="0">
                <a:ln>
                  <a:noFill/>
                </a:ln>
                <a:solidFill>
                  <a:prstClr val="black">
                    <a:tint val="75000"/>
                  </a:prstClr>
                </a:solidFill>
                <a:effectLst/>
                <a:uLnTx/>
                <a:uFillTx/>
                <a:latin typeface="Calibri" panose="020F0502020204030204"/>
                <a:ea typeface="游ゴシック" panose="020B0400000000000000"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25</a:t>
            </a:fld>
            <a:endParaRPr kumimoji="1" lang="ja-JP" altLang="en-US" sz="1260" b="0" i="0" u="none" strike="noStrike" kern="1200" cap="none" spc="0" normalizeH="0" baseline="0" noProof="0" dirty="0">
              <a:ln>
                <a:noFill/>
              </a:ln>
              <a:solidFill>
                <a:prstClr val="black">
                  <a:tint val="75000"/>
                </a:prstClr>
              </a:solidFill>
              <a:effectLst/>
              <a:uLnTx/>
              <a:uFillTx/>
              <a:latin typeface="Calibri"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165727642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四角形: 角を丸くする 2">
            <a:extLst>
              <a:ext uri="{FF2B5EF4-FFF2-40B4-BE49-F238E27FC236}">
                <a16:creationId xmlns:a16="http://schemas.microsoft.com/office/drawing/2014/main" id="{FF1169B4-0354-4C2C-8470-F16E797B7616}"/>
              </a:ext>
            </a:extLst>
          </p:cNvPr>
          <p:cNvSpPr/>
          <p:nvPr/>
        </p:nvSpPr>
        <p:spPr>
          <a:xfrm>
            <a:off x="121388" y="1856165"/>
            <a:ext cx="9759235" cy="3112074"/>
          </a:xfrm>
          <a:prstGeom prst="roundRect">
            <a:avLst>
              <a:gd name="adj" fmla="val 7865"/>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80975" lvl="0" indent="-180975" defTabSz="959937">
              <a:defRPr/>
            </a:pPr>
            <a:r>
              <a:rPr kumimoji="1" lang="en-US" altLang="ja-JP" sz="1400" b="1" dirty="0">
                <a:solidFill>
                  <a:srgbClr val="4472C4"/>
                </a:solidFill>
              </a:rPr>
              <a:t>【</a:t>
            </a:r>
            <a:r>
              <a:rPr kumimoji="1" lang="ja-JP" altLang="en-US" sz="1400" b="1" dirty="0">
                <a:solidFill>
                  <a:srgbClr val="4472C4"/>
                </a:solidFill>
              </a:rPr>
              <a:t>万博に向けて</a:t>
            </a:r>
            <a:r>
              <a:rPr kumimoji="1" lang="en-US" altLang="ja-JP" sz="1400" b="1" dirty="0">
                <a:solidFill>
                  <a:srgbClr val="4472C4"/>
                </a:solidFill>
              </a:rPr>
              <a:t>】</a:t>
            </a:r>
          </a:p>
          <a:p>
            <a:pPr marL="180975" lvl="0" indent="-180975" defTabSz="959937">
              <a:defRPr/>
            </a:pPr>
            <a:endParaRPr kumimoji="1" lang="en-US" altLang="ja-JP" sz="500" b="1" dirty="0">
              <a:solidFill>
                <a:srgbClr val="FF0000"/>
              </a:solidFill>
            </a:endParaRPr>
          </a:p>
          <a:p>
            <a:pPr marL="180975" lvl="0" indent="-180975" defTabSz="959937">
              <a:defRPr/>
            </a:pPr>
            <a:r>
              <a:rPr kumimoji="1" lang="ja-JP" altLang="en-US" sz="1400" b="1" dirty="0">
                <a:solidFill>
                  <a:prstClr val="black"/>
                </a:solidFill>
              </a:rPr>
              <a:t>▷</a:t>
            </a:r>
            <a:r>
              <a:rPr kumimoji="1" lang="ja-JP" altLang="en-US" sz="1400" b="1" u="sng" dirty="0">
                <a:solidFill>
                  <a:prstClr val="black"/>
                </a:solidFill>
                <a:latin typeface="BIZ UDPゴシック" panose="020B0400000000000000" pitchFamily="50" charset="-128"/>
                <a:ea typeface="BIZ UDPゴシック" panose="020B0400000000000000" pitchFamily="50" charset="-128"/>
              </a:rPr>
              <a:t>カーボンニュートラルに係るわが国の最先端技術の会場内外での発信</a:t>
            </a:r>
            <a:endParaRPr kumimoji="1" lang="en-US" altLang="ja-JP" sz="1400" b="1" u="sng" dirty="0">
              <a:solidFill>
                <a:prstClr val="black"/>
              </a:solidFill>
              <a:latin typeface="BIZ UDPゴシック" panose="020B0400000000000000" pitchFamily="50" charset="-128"/>
              <a:ea typeface="BIZ UDPゴシック" panose="020B0400000000000000" pitchFamily="50" charset="-128"/>
            </a:endParaRPr>
          </a:p>
          <a:p>
            <a:pPr marL="180975" lvl="0" indent="-180975" defTabSz="959937">
              <a:spcBef>
                <a:spcPts val="600"/>
              </a:spcBef>
              <a:defRPr/>
            </a:pPr>
            <a:r>
              <a:rPr kumimoji="1" lang="ja-JP" altLang="en-US" sz="1200" dirty="0">
                <a:solidFill>
                  <a:prstClr val="black"/>
                </a:solidFill>
                <a:latin typeface="BIZ UDPゴシック" panose="020B0400000000000000" pitchFamily="50" charset="-128"/>
                <a:ea typeface="BIZ UDPゴシック" panose="020B0400000000000000" pitchFamily="50" charset="-128"/>
              </a:rPr>
              <a:t>     ・</a:t>
            </a:r>
            <a:r>
              <a:rPr kumimoji="1" lang="ja-JP" altLang="en-US" sz="1200" dirty="0">
                <a:solidFill>
                  <a:schemeClr val="tx1"/>
                </a:solidFill>
                <a:latin typeface="BIZ UDPゴシック" panose="020B0400000000000000" pitchFamily="50" charset="-128"/>
                <a:ea typeface="BIZ UDPゴシック" panose="020B0400000000000000" pitchFamily="50" charset="-128"/>
              </a:rPr>
              <a:t>会場内外での最先端技術の積極的な実証・活用　</a:t>
            </a:r>
            <a:r>
              <a:rPr kumimoji="1" lang="ja-JP" altLang="en-US" sz="900" dirty="0">
                <a:solidFill>
                  <a:schemeClr val="tx1"/>
                </a:solidFill>
                <a:latin typeface="游ゴシック" panose="020B0400000000000000" pitchFamily="50" charset="-128"/>
              </a:rPr>
              <a:t>＜府・市・関経連・大商・協会＞</a:t>
            </a:r>
          </a:p>
          <a:p>
            <a:pPr marL="180975" lvl="0" indent="-180975" defTabSz="959937">
              <a:spcBef>
                <a:spcPts val="300"/>
              </a:spcBef>
              <a:defRPr/>
            </a:pPr>
            <a:r>
              <a:rPr kumimoji="1" lang="ja-JP" altLang="en-US" sz="1200" dirty="0">
                <a:solidFill>
                  <a:schemeClr val="tx1"/>
                </a:solidFill>
                <a:latin typeface="BIZ UDPゴシック" panose="020B0400000000000000" pitchFamily="50" charset="-128"/>
                <a:ea typeface="BIZ UDPゴシック" panose="020B0400000000000000" pitchFamily="50" charset="-128"/>
              </a:rPr>
              <a:t>　　 ・</a:t>
            </a:r>
            <a:r>
              <a:rPr kumimoji="1" lang="ja-JP" altLang="en-US" sz="1200" b="0" i="0"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rPr>
              <a:t>事業者の会場内外における新技術の開発・実証への国の支援事業の活用に向けた協力</a:t>
            </a:r>
            <a:r>
              <a:rPr kumimoji="1" lang="ja-JP" altLang="en-US" sz="900" dirty="0">
                <a:solidFill>
                  <a:schemeClr val="tx1"/>
                </a:solidFill>
                <a:latin typeface="游ゴシック" panose="020B0400000000000000" pitchFamily="50" charset="-128"/>
              </a:rPr>
              <a:t>＜府・市・関経連・大商・協会＞</a:t>
            </a:r>
          </a:p>
          <a:p>
            <a:pPr marL="180975" lvl="0" indent="-180975" defTabSz="959937">
              <a:spcBef>
                <a:spcPts val="300"/>
              </a:spcBef>
              <a:defRPr/>
            </a:pPr>
            <a:r>
              <a:rPr kumimoji="1" lang="ja-JP" altLang="en-US" sz="1200" dirty="0">
                <a:solidFill>
                  <a:schemeClr val="tx1"/>
                </a:solidFill>
                <a:latin typeface="BIZ UDPゴシック" panose="020B0400000000000000" pitchFamily="50" charset="-128"/>
                <a:ea typeface="BIZ UDPゴシック" panose="020B0400000000000000" pitchFamily="50" charset="-128"/>
              </a:rPr>
              <a:t>　　 ・会場周辺でブルーカーボン生態系の再生・創出を進めるための財政・技術支援</a:t>
            </a:r>
            <a:r>
              <a:rPr kumimoji="1" lang="ja-JP" altLang="en-US" sz="1200" dirty="0">
                <a:solidFill>
                  <a:prstClr val="black"/>
                </a:solidFill>
                <a:latin typeface="BIZ UDPゴシック" panose="020B0400000000000000" pitchFamily="50" charset="-128"/>
                <a:ea typeface="BIZ UDPゴシック" panose="020B0400000000000000" pitchFamily="50" charset="-128"/>
              </a:rPr>
              <a:t>　</a:t>
            </a:r>
            <a:r>
              <a:rPr kumimoji="1" lang="ja-JP" altLang="en-US" sz="900" dirty="0">
                <a:solidFill>
                  <a:prstClr val="black"/>
                </a:solidFill>
                <a:latin typeface="游ゴシック" panose="020B0400000000000000" pitchFamily="50" charset="-128"/>
              </a:rPr>
              <a:t>＜府＞</a:t>
            </a:r>
            <a:endParaRPr kumimoji="1" lang="en-US" altLang="ja-JP" sz="900" dirty="0">
              <a:solidFill>
                <a:prstClr val="black"/>
              </a:solidFill>
              <a:latin typeface="游ゴシック" panose="020B0400000000000000" pitchFamily="50" charset="-128"/>
            </a:endParaRPr>
          </a:p>
          <a:p>
            <a:pPr marL="180975" lvl="0" indent="-180975" defTabSz="959937">
              <a:spcBef>
                <a:spcPts val="300"/>
              </a:spcBef>
              <a:defRPr/>
            </a:pPr>
            <a:r>
              <a:rPr kumimoji="1" lang="ja-JP" altLang="en-US" sz="1200" dirty="0">
                <a:solidFill>
                  <a:prstClr val="black"/>
                </a:solidFill>
                <a:latin typeface="BIZ UDPゴシック" panose="020B0400000000000000" pitchFamily="50" charset="-128"/>
                <a:ea typeface="BIZ UDPゴシック" panose="020B0400000000000000" pitchFamily="50" charset="-128"/>
              </a:rPr>
              <a:t>　　 ・万博での</a:t>
            </a:r>
            <a:r>
              <a:rPr kumimoji="1" lang="en-US" altLang="ja-JP" sz="1200" dirty="0">
                <a:solidFill>
                  <a:prstClr val="black"/>
                </a:solidFill>
                <a:latin typeface="BIZ UDPゴシック" panose="020B0400000000000000" pitchFamily="50" charset="-128"/>
                <a:ea typeface="BIZ UDPゴシック" panose="020B0400000000000000" pitchFamily="50" charset="-128"/>
              </a:rPr>
              <a:t>『</a:t>
            </a:r>
            <a:r>
              <a:rPr kumimoji="1" lang="ja-JP" altLang="en-US" sz="1200" dirty="0">
                <a:solidFill>
                  <a:prstClr val="black"/>
                </a:solidFill>
                <a:latin typeface="BIZ UDPゴシック" panose="020B0400000000000000" pitchFamily="50" charset="-128"/>
                <a:ea typeface="BIZ UDPゴシック" panose="020B0400000000000000" pitchFamily="50" charset="-128"/>
              </a:rPr>
              <a:t>テーマウィーク</a:t>
            </a:r>
            <a:r>
              <a:rPr kumimoji="1" lang="en-US" altLang="ja-JP" sz="1200" dirty="0">
                <a:solidFill>
                  <a:prstClr val="black"/>
                </a:solidFill>
                <a:latin typeface="BIZ UDPゴシック" panose="020B0400000000000000" pitchFamily="50" charset="-128"/>
                <a:ea typeface="BIZ UDPゴシック" panose="020B0400000000000000" pitchFamily="50" charset="-128"/>
              </a:rPr>
              <a:t>』</a:t>
            </a:r>
            <a:r>
              <a:rPr kumimoji="1" lang="ja-JP" altLang="en-US" sz="1200" dirty="0">
                <a:solidFill>
                  <a:prstClr val="black"/>
                </a:solidFill>
                <a:latin typeface="BIZ UDPゴシック" panose="020B0400000000000000" pitchFamily="50" charset="-128"/>
                <a:ea typeface="BIZ UDPゴシック" panose="020B0400000000000000" pitchFamily="50" charset="-128"/>
              </a:rPr>
              <a:t>を活用した日本のカーボンニュートラル技術（水素等）の発信（政府による「水素閣僚会議」の開催等）　</a:t>
            </a:r>
            <a:r>
              <a:rPr kumimoji="1" lang="ja-JP" altLang="en-US" sz="900" dirty="0">
                <a:solidFill>
                  <a:prstClr val="black"/>
                </a:solidFill>
                <a:latin typeface="游ゴシック" panose="020B0400000000000000" pitchFamily="50" charset="-128"/>
              </a:rPr>
              <a:t>＜関経連＞</a:t>
            </a:r>
            <a:endParaRPr kumimoji="1" lang="en-US" altLang="ja-JP" sz="900" dirty="0">
              <a:solidFill>
                <a:prstClr val="black"/>
              </a:solidFill>
              <a:latin typeface="游ゴシック" panose="020B0400000000000000" pitchFamily="50" charset="-128"/>
            </a:endParaRPr>
          </a:p>
          <a:p>
            <a:pPr marL="180975" lvl="0" indent="-180975" defTabSz="959937">
              <a:spcBef>
                <a:spcPts val="600"/>
              </a:spcBef>
              <a:defRPr/>
            </a:pPr>
            <a:endParaRPr kumimoji="1" lang="en-US" altLang="ja-JP" sz="900" dirty="0">
              <a:solidFill>
                <a:prstClr val="black"/>
              </a:solidFill>
              <a:latin typeface="游ゴシック" panose="020B0400000000000000" pitchFamily="50" charset="-128"/>
            </a:endParaRPr>
          </a:p>
          <a:p>
            <a:pPr marL="180975" lvl="0" indent="-180975" defTabSz="959937">
              <a:defRPr/>
            </a:pPr>
            <a:r>
              <a:rPr kumimoji="1" lang="en-US" altLang="ja-JP" sz="1400" b="1" dirty="0">
                <a:solidFill>
                  <a:srgbClr val="4472C4"/>
                </a:solidFill>
              </a:rPr>
              <a:t>【</a:t>
            </a:r>
            <a:r>
              <a:rPr kumimoji="1" lang="ja-JP" altLang="en-US" sz="1400" b="1" dirty="0">
                <a:solidFill>
                  <a:srgbClr val="4472C4"/>
                </a:solidFill>
              </a:rPr>
              <a:t>万博を契機とした成長に向けて</a:t>
            </a:r>
            <a:r>
              <a:rPr kumimoji="1" lang="en-US" altLang="ja-JP" sz="1400" b="1" dirty="0">
                <a:solidFill>
                  <a:srgbClr val="4472C4"/>
                </a:solidFill>
              </a:rPr>
              <a:t>】</a:t>
            </a:r>
          </a:p>
          <a:p>
            <a:pPr marL="180975" lvl="0" indent="-180975" defTabSz="959937">
              <a:defRPr/>
            </a:pPr>
            <a:endParaRPr kumimoji="1" lang="en-US" altLang="ja-JP" sz="600" b="1" dirty="0">
              <a:solidFill>
                <a:prstClr val="black"/>
              </a:solidFill>
            </a:endParaRPr>
          </a:p>
          <a:p>
            <a:pPr marL="180975" lvl="0" indent="-180975" defTabSz="959937">
              <a:defRPr/>
            </a:pPr>
            <a:r>
              <a:rPr kumimoji="1" lang="ja-JP" altLang="en-US" sz="1400" b="1" dirty="0">
                <a:solidFill>
                  <a:prstClr val="black"/>
                </a:solidFill>
                <a:latin typeface="游ゴシック" panose="020B0400000000000000" pitchFamily="50" charset="-128"/>
              </a:rPr>
              <a:t>▷</a:t>
            </a:r>
            <a:r>
              <a:rPr kumimoji="1" lang="ja-JP" altLang="en-US" sz="1400" b="1" u="sng" dirty="0">
                <a:solidFill>
                  <a:prstClr val="black"/>
                </a:solidFill>
                <a:latin typeface="BIZ UDPゴシック" panose="020B0400000000000000" pitchFamily="50" charset="-128"/>
                <a:ea typeface="BIZ UDPゴシック" panose="020B0400000000000000" pitchFamily="50" charset="-128"/>
              </a:rPr>
              <a:t>万博で発信した最先端技術の実用化や、世界を先導する新たな技術開発の促進</a:t>
            </a:r>
            <a:endParaRPr kumimoji="1" lang="en-US" altLang="ja-JP" sz="1400" b="1" u="sng" dirty="0">
              <a:solidFill>
                <a:prstClr val="black"/>
              </a:solidFill>
              <a:latin typeface="BIZ UDPゴシック" panose="020B0400000000000000" pitchFamily="50" charset="-128"/>
              <a:ea typeface="BIZ UDPゴシック" panose="020B0400000000000000" pitchFamily="50" charset="-128"/>
            </a:endParaRPr>
          </a:p>
          <a:p>
            <a:pPr marL="180975" lvl="0" indent="-180975" defTabSz="959937">
              <a:spcBef>
                <a:spcPts val="300"/>
              </a:spcBef>
              <a:defRPr/>
            </a:pPr>
            <a:r>
              <a:rPr kumimoji="1" lang="ja-JP" altLang="en-US" sz="1400" b="1" dirty="0">
                <a:solidFill>
                  <a:srgbClr val="FF0000"/>
                </a:solidFill>
                <a:latin typeface="游ゴシック" panose="020B0400000000000000" pitchFamily="50" charset="-128"/>
              </a:rPr>
              <a:t>　  </a:t>
            </a:r>
            <a:r>
              <a:rPr kumimoji="1" lang="ja-JP" altLang="en-US" sz="1200" dirty="0">
                <a:solidFill>
                  <a:prstClr val="black"/>
                </a:solidFill>
                <a:latin typeface="BIZ UDPゴシック" panose="020B0400000000000000" pitchFamily="50" charset="-128"/>
                <a:ea typeface="BIZ UDPゴシック" panose="020B0400000000000000" pitchFamily="50" charset="-128"/>
              </a:rPr>
              <a:t>・新技術の開発・実用化に向けた財政支援</a:t>
            </a:r>
            <a:r>
              <a:rPr kumimoji="1" lang="ja-JP" altLang="en-US" sz="1200" dirty="0">
                <a:solidFill>
                  <a:prstClr val="black"/>
                </a:solidFill>
                <a:latin typeface="游ゴシック" panose="020B0400000000000000" pitchFamily="50" charset="-128"/>
              </a:rPr>
              <a:t>　</a:t>
            </a:r>
            <a:r>
              <a:rPr kumimoji="1" lang="ja-JP" altLang="en-US" sz="900" dirty="0">
                <a:solidFill>
                  <a:prstClr val="black"/>
                </a:solidFill>
                <a:latin typeface="游ゴシック" panose="020B0400000000000000" pitchFamily="50" charset="-128"/>
              </a:rPr>
              <a:t>＜府・市・関経連・大商・協会＞</a:t>
            </a:r>
            <a:br>
              <a:rPr kumimoji="1" lang="ja-JP" altLang="en-US" sz="1200" dirty="0">
                <a:solidFill>
                  <a:prstClr val="black"/>
                </a:solidFill>
                <a:latin typeface="游ゴシック" panose="020B0400000000000000" pitchFamily="50" charset="-128"/>
              </a:rPr>
            </a:br>
            <a:r>
              <a:rPr kumimoji="1" lang="ja-JP" altLang="en-US" sz="1200" dirty="0">
                <a:solidFill>
                  <a:prstClr val="black"/>
                </a:solidFill>
                <a:latin typeface="游ゴシック" panose="020B0400000000000000" pitchFamily="50" charset="-128"/>
              </a:rPr>
              <a:t>  </a:t>
            </a:r>
            <a:r>
              <a:rPr kumimoji="1" lang="ja-JP" altLang="en-US" sz="1200" dirty="0">
                <a:solidFill>
                  <a:prstClr val="black"/>
                </a:solidFill>
                <a:latin typeface="BIZ UDPゴシック" panose="020B0400000000000000" pitchFamily="50" charset="-128"/>
                <a:ea typeface="BIZ UDPゴシック" panose="020B0400000000000000" pitchFamily="50" charset="-128"/>
              </a:rPr>
              <a:t>・水素技術の利活用拡大に向けた規制緩和</a:t>
            </a:r>
            <a:r>
              <a:rPr kumimoji="1" lang="ja-JP" altLang="en-US" sz="1200" dirty="0">
                <a:solidFill>
                  <a:prstClr val="black"/>
                </a:solidFill>
                <a:latin typeface="游ゴシック" panose="020B0400000000000000" pitchFamily="50" charset="-128"/>
              </a:rPr>
              <a:t>　</a:t>
            </a:r>
            <a:r>
              <a:rPr kumimoji="1" lang="ja-JP" altLang="en-US" sz="900" dirty="0">
                <a:solidFill>
                  <a:prstClr val="black"/>
                </a:solidFill>
                <a:latin typeface="游ゴシック" panose="020B0400000000000000" pitchFamily="50" charset="-128"/>
              </a:rPr>
              <a:t>＜府・市・関経連・大商・協会＞</a:t>
            </a:r>
            <a:br>
              <a:rPr kumimoji="1" lang="ja-JP" altLang="en-US" sz="1200" dirty="0">
                <a:solidFill>
                  <a:prstClr val="black"/>
                </a:solidFill>
                <a:latin typeface="游ゴシック" panose="020B0400000000000000" pitchFamily="50" charset="-128"/>
              </a:rPr>
            </a:br>
            <a:r>
              <a:rPr kumimoji="1" lang="ja-JP" altLang="en-US" sz="1200" dirty="0">
                <a:solidFill>
                  <a:prstClr val="black"/>
                </a:solidFill>
                <a:latin typeface="BIZ UDPゴシック" panose="020B0400000000000000" pitchFamily="50" charset="-128"/>
                <a:ea typeface="BIZ UDPゴシック" panose="020B0400000000000000" pitchFamily="50" charset="-128"/>
              </a:rPr>
              <a:t>  ・民・官が連携して大阪湾奥部における藻場創出を加速するための財政・技術支援</a:t>
            </a:r>
            <a:r>
              <a:rPr kumimoji="1" lang="ja-JP" altLang="en-US" sz="1200" dirty="0">
                <a:solidFill>
                  <a:prstClr val="black"/>
                </a:solidFill>
                <a:latin typeface="游ゴシック" panose="020B0400000000000000" pitchFamily="50" charset="-128"/>
              </a:rPr>
              <a:t>　</a:t>
            </a:r>
            <a:r>
              <a:rPr kumimoji="1" lang="ja-JP" altLang="en-US" sz="900" dirty="0">
                <a:solidFill>
                  <a:prstClr val="black"/>
                </a:solidFill>
                <a:latin typeface="游ゴシック" panose="020B0400000000000000" pitchFamily="50" charset="-128"/>
              </a:rPr>
              <a:t>＜府・市・大商・協会＞</a:t>
            </a:r>
          </a:p>
        </p:txBody>
      </p:sp>
      <p:sp>
        <p:nvSpPr>
          <p:cNvPr id="9" name="正方形/長方形 8"/>
          <p:cNvSpPr/>
          <p:nvPr/>
        </p:nvSpPr>
        <p:spPr>
          <a:xfrm>
            <a:off x="2653468" y="5899255"/>
            <a:ext cx="5038725" cy="369332"/>
          </a:xfrm>
          <a:prstGeom prst="rect">
            <a:avLst/>
          </a:prstGeom>
        </p:spPr>
        <p:txBody>
          <a:bodyPr>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srgbClr val="FF0000"/>
              </a:solidFill>
              <a:effectLst/>
              <a:uLnTx/>
              <a:uFillTx/>
              <a:latin typeface="BIZ UDPゴシック" panose="020B0400000000000000" pitchFamily="50" charset="-128"/>
              <a:ea typeface="BIZ UDPゴシック" panose="020B0400000000000000" pitchFamily="50" charset="-128"/>
              <a:cs typeface="+mn-cs"/>
            </a:endParaRPr>
          </a:p>
        </p:txBody>
      </p:sp>
      <p:sp>
        <p:nvSpPr>
          <p:cNvPr id="12" name="テキスト ボックス 11"/>
          <p:cNvSpPr txBox="1"/>
          <p:nvPr/>
        </p:nvSpPr>
        <p:spPr>
          <a:xfrm>
            <a:off x="179089" y="1521537"/>
            <a:ext cx="5647700" cy="338554"/>
          </a:xfrm>
          <a:prstGeom prst="rect">
            <a:avLst/>
          </a:prstGeom>
          <a:noFill/>
        </p:spPr>
        <p:txBody>
          <a:bodyPr wrap="none" rtlCol="0">
            <a:spAutoFit/>
          </a:bodyPr>
          <a:lstStyle/>
          <a:p>
            <a:pPr lvl="0">
              <a:defRPr/>
            </a:pPr>
            <a:r>
              <a:rPr kumimoji="1" lang="ja-JP" altLang="en-US" sz="16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国への提案・要望</a:t>
            </a:r>
            <a:r>
              <a:rPr kumimoji="1" lang="ja-JP" altLang="en-US" sz="12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　</a:t>
            </a:r>
            <a:r>
              <a:rPr kumimoji="1" lang="en-US" altLang="ja-JP" sz="11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a:t>
            </a:r>
            <a:r>
              <a:rPr kumimoji="1" lang="ja-JP" altLang="en-US" sz="11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要望先</a:t>
            </a:r>
            <a:r>
              <a:rPr kumimoji="1" lang="zh-TW" altLang="en-US" sz="1100" dirty="0">
                <a:solidFill>
                  <a:prstClr val="black"/>
                </a:solidFill>
                <a:latin typeface="メイリオ" panose="020B0604030504040204" pitchFamily="50" charset="-128"/>
                <a:ea typeface="メイリオ" panose="020B0604030504040204" pitchFamily="50" charset="-128"/>
              </a:rPr>
              <a:t>（</a:t>
            </a:r>
            <a:r>
              <a:rPr kumimoji="1" lang="ja-JP" altLang="en-US" sz="1100" dirty="0">
                <a:solidFill>
                  <a:prstClr val="black"/>
                </a:solidFill>
                <a:latin typeface="メイリオ" panose="020B0604030504040204" pitchFamily="50" charset="-128"/>
                <a:ea typeface="メイリオ" panose="020B0604030504040204" pitchFamily="50" charset="-128"/>
              </a:rPr>
              <a:t>内閣官房、</a:t>
            </a:r>
            <a:r>
              <a:rPr kumimoji="1" lang="zh-TW" altLang="en-US" sz="1100" dirty="0">
                <a:latin typeface="メイリオ" panose="020B0604030504040204" pitchFamily="50" charset="-128"/>
                <a:ea typeface="メイリオ" panose="020B0604030504040204" pitchFamily="50" charset="-128"/>
              </a:rPr>
              <a:t>経済産業省</a:t>
            </a:r>
            <a:r>
              <a:rPr kumimoji="1" lang="ja-JP" altLang="en-US" sz="1100" dirty="0">
                <a:latin typeface="メイリオ" panose="020B0604030504040204" pitchFamily="50" charset="-128"/>
                <a:ea typeface="メイリオ" panose="020B0604030504040204" pitchFamily="50" charset="-128"/>
              </a:rPr>
              <a:t>、国土交通省、環境省</a:t>
            </a:r>
            <a:r>
              <a:rPr kumimoji="1" lang="zh-TW" altLang="en-US" sz="1100" dirty="0">
                <a:solidFill>
                  <a:prstClr val="black"/>
                </a:solidFill>
                <a:latin typeface="メイリオ" panose="020B0604030504040204" pitchFamily="50" charset="-128"/>
                <a:ea typeface="メイリオ" panose="020B0604030504040204" pitchFamily="50" charset="-128"/>
              </a:rPr>
              <a:t>）</a:t>
            </a:r>
            <a:endParaRPr kumimoji="1" lang="ja-JP" altLang="en-US" sz="10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p:txBody>
      </p:sp>
      <p:sp>
        <p:nvSpPr>
          <p:cNvPr id="23" name="スライド番号プレースホルダー 7"/>
          <p:cNvSpPr>
            <a:spLocks noGrp="1"/>
          </p:cNvSpPr>
          <p:nvPr>
            <p:ph type="sldNum" sz="quarter" idx="12"/>
          </p:nvPr>
        </p:nvSpPr>
        <p:spPr>
          <a:xfrm flipH="1">
            <a:off x="9719089" y="6839953"/>
            <a:ext cx="361536" cy="359360"/>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A29C0C3-80A2-4EDA-8DD4-D638D41F3C0E}" type="slidenum">
              <a:rPr kumimoji="1" lang="ja-JP" altLang="en-US" sz="1260" b="0" i="0" u="none" strike="noStrike" kern="1200" cap="none" spc="0" normalizeH="0" baseline="0" noProof="0" smtClean="0">
                <a:ln>
                  <a:noFill/>
                </a:ln>
                <a:solidFill>
                  <a:prstClr val="black">
                    <a:tint val="75000"/>
                  </a:prstClr>
                </a:solidFill>
                <a:effectLst/>
                <a:uLnTx/>
                <a:uFillTx/>
                <a:latin typeface="Calibri" panose="020F0502020204030204"/>
                <a:ea typeface="游ゴシック" panose="020B0400000000000000"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26</a:t>
            </a:fld>
            <a:endParaRPr kumimoji="1" lang="ja-JP" altLang="en-US" sz="1260" b="0" i="0" u="none" strike="noStrike" kern="1200" cap="none" spc="0" normalizeH="0" baseline="0" noProof="0" dirty="0">
              <a:ln>
                <a:noFill/>
              </a:ln>
              <a:solidFill>
                <a:prstClr val="black">
                  <a:tint val="75000"/>
                </a:prstClr>
              </a:solidFill>
              <a:effectLst/>
              <a:uLnTx/>
              <a:uFillTx/>
              <a:latin typeface="Calibri" panose="020F0502020204030204"/>
              <a:ea typeface="游ゴシック" panose="020B0400000000000000" pitchFamily="50" charset="-128"/>
              <a:cs typeface="+mn-cs"/>
            </a:endParaRPr>
          </a:p>
        </p:txBody>
      </p:sp>
      <p:sp>
        <p:nvSpPr>
          <p:cNvPr id="22" name="正方形/長方形 21">
            <a:extLst>
              <a:ext uri="{FF2B5EF4-FFF2-40B4-BE49-F238E27FC236}">
                <a16:creationId xmlns:a16="http://schemas.microsoft.com/office/drawing/2014/main" id="{E08629A6-829B-4394-A30A-5CB52C1BBB36}"/>
              </a:ext>
            </a:extLst>
          </p:cNvPr>
          <p:cNvSpPr/>
          <p:nvPr/>
        </p:nvSpPr>
        <p:spPr>
          <a:xfrm>
            <a:off x="179857" y="88937"/>
            <a:ext cx="9720000" cy="324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defRPr/>
            </a:pPr>
            <a:r>
              <a:rPr kumimoji="1" lang="ja-JP" altLang="en-US" b="1" dirty="0">
                <a:solidFill>
                  <a:schemeClr val="bg1"/>
                </a:solidFill>
                <a:latin typeface="BIZ UDPゴシック" panose="020B0400000000000000" pitchFamily="50" charset="-128"/>
                <a:ea typeface="BIZ UDPゴシック" panose="020B0400000000000000" pitchFamily="50" charset="-128"/>
              </a:rPr>
              <a:t>３（１） 　カーボンニュートラル</a:t>
            </a:r>
            <a:r>
              <a:rPr kumimoji="1" lang="ja-JP" altLang="en-US" sz="1600" b="1" dirty="0">
                <a:solidFill>
                  <a:schemeClr val="bg1"/>
                </a:solidFill>
                <a:latin typeface="BIZ UDPゴシック" panose="020B0400000000000000" pitchFamily="50" charset="-128"/>
                <a:ea typeface="BIZ UDPゴシック" panose="020B0400000000000000" pitchFamily="50" charset="-128"/>
              </a:rPr>
              <a:t>　～最先端技術の開発・実用化～</a:t>
            </a:r>
            <a:r>
              <a:rPr kumimoji="1" lang="ja-JP" altLang="en-US" sz="1600" b="1" dirty="0">
                <a:solidFill>
                  <a:srgbClr val="FF0000"/>
                </a:solidFill>
                <a:latin typeface="BIZ UDPゴシック" panose="020B0400000000000000" pitchFamily="50" charset="-128"/>
                <a:ea typeface="BIZ UDPゴシック" panose="020B0400000000000000" pitchFamily="50" charset="-128"/>
              </a:rPr>
              <a:t>　</a:t>
            </a:r>
            <a:endParaRPr kumimoji="1" lang="ja-JP" altLang="en-US" sz="1400" b="1" dirty="0">
              <a:solidFill>
                <a:srgbClr val="FF0000"/>
              </a:solidFill>
              <a:latin typeface="BIZ UDPゴシック" panose="020B0400000000000000" pitchFamily="50" charset="-128"/>
              <a:ea typeface="BIZ UDPゴシック" panose="020B0400000000000000" pitchFamily="50" charset="-128"/>
            </a:endParaRPr>
          </a:p>
        </p:txBody>
      </p:sp>
      <p:sp>
        <p:nvSpPr>
          <p:cNvPr id="25" name="テキスト ボックス 24">
            <a:extLst>
              <a:ext uri="{FF2B5EF4-FFF2-40B4-BE49-F238E27FC236}">
                <a16:creationId xmlns:a16="http://schemas.microsoft.com/office/drawing/2014/main" id="{B02F3C22-1443-46B7-A977-04475234F08A}"/>
              </a:ext>
            </a:extLst>
          </p:cNvPr>
          <p:cNvSpPr txBox="1"/>
          <p:nvPr/>
        </p:nvSpPr>
        <p:spPr>
          <a:xfrm>
            <a:off x="179089" y="513692"/>
            <a:ext cx="9540000" cy="954107"/>
          </a:xfrm>
          <a:prstGeom prst="rect">
            <a:avLst/>
          </a:prstGeom>
          <a:noFill/>
          <a:ln w="6350">
            <a:noFill/>
            <a:prstDash val="solid"/>
          </a:ln>
        </p:spPr>
        <p:txBody>
          <a:bodyPr wrap="square">
            <a:spAutoFit/>
          </a:bodyPr>
          <a:lstStyle/>
          <a:p>
            <a:pPr lvl="0">
              <a:defRPr/>
            </a:pPr>
            <a:r>
              <a:rPr lang="ja-JP" altLang="en-US" sz="1400" dirty="0">
                <a:solidFill>
                  <a:prstClr val="black"/>
                </a:solidFill>
                <a:latin typeface="BIZ UDPゴシック" panose="020B0400000000000000" pitchFamily="50" charset="-128"/>
                <a:ea typeface="BIZ UDPゴシック" panose="020B0400000000000000" pitchFamily="50" charset="-128"/>
              </a:rPr>
              <a:t>　</a:t>
            </a:r>
            <a:r>
              <a:rPr lang="en-US" altLang="ja-JP" sz="1400" dirty="0">
                <a:solidFill>
                  <a:prstClr val="black"/>
                </a:solidFill>
                <a:latin typeface="BIZ UDPゴシック" panose="020B0400000000000000" pitchFamily="50" charset="-128"/>
                <a:ea typeface="BIZ UDPゴシック" panose="020B0400000000000000" pitchFamily="50" charset="-128"/>
              </a:rPr>
              <a:t>2050</a:t>
            </a:r>
            <a:r>
              <a:rPr lang="ja-JP" altLang="en-US" sz="1400" dirty="0">
                <a:solidFill>
                  <a:prstClr val="black"/>
                </a:solidFill>
                <a:latin typeface="BIZ UDPゴシック" panose="020B0400000000000000" pitchFamily="50" charset="-128"/>
                <a:ea typeface="BIZ UDPゴシック" panose="020B0400000000000000" pitchFamily="50" charset="-128"/>
              </a:rPr>
              <a:t>年</a:t>
            </a:r>
            <a:r>
              <a:rPr lang="ja-JP" altLang="en-US" sz="1400" dirty="0">
                <a:latin typeface="BIZ UDPゴシック" panose="020B0400000000000000" pitchFamily="50" charset="-128"/>
                <a:ea typeface="BIZ UDPゴシック" panose="020B0400000000000000" pitchFamily="50" charset="-128"/>
              </a:rPr>
              <a:t>までに温室効果ガス（</a:t>
            </a:r>
            <a:r>
              <a:rPr kumimoji="1" lang="en-US" altLang="ja-JP" sz="1400" dirty="0">
                <a:latin typeface="BIZ UDPゴシック" panose="020B0400000000000000" pitchFamily="50" charset="-128"/>
                <a:ea typeface="BIZ UDPゴシック" panose="020B0400000000000000" pitchFamily="50" charset="-128"/>
              </a:rPr>
              <a:t> CO</a:t>
            </a:r>
            <a:r>
              <a:rPr kumimoji="1" lang="ja-JP" altLang="en-US" sz="800" dirty="0">
                <a:latin typeface="BIZ UDPゴシック" panose="020B0400000000000000" pitchFamily="50" charset="-128"/>
                <a:ea typeface="BIZ UDPゴシック" panose="020B0400000000000000" pitchFamily="50" charset="-128"/>
              </a:rPr>
              <a:t>２ </a:t>
            </a:r>
            <a:r>
              <a:rPr lang="ja-JP" altLang="en-US" sz="1400" dirty="0">
                <a:latin typeface="BIZ UDPゴシック" panose="020B0400000000000000" pitchFamily="50" charset="-128"/>
                <a:ea typeface="BIZ UDPゴシック" panose="020B0400000000000000" pitchFamily="50" charset="-128"/>
              </a:rPr>
              <a:t>）排出量の実質ゼロを達成するためには、革新的技術の開発や実用化が不可欠である。「未来社会の実験場」をコンセプトとする万博会場において、蓄電池や水素、</a:t>
            </a:r>
            <a:r>
              <a:rPr kumimoji="1" lang="en-US" altLang="ja-JP" sz="1400" dirty="0">
                <a:latin typeface="BIZ UDPゴシック" panose="020B0400000000000000" pitchFamily="50" charset="-128"/>
                <a:ea typeface="BIZ UDPゴシック" panose="020B0400000000000000" pitchFamily="50" charset="-128"/>
              </a:rPr>
              <a:t> CO</a:t>
            </a:r>
            <a:r>
              <a:rPr kumimoji="1" lang="ja-JP" altLang="en-US" sz="800" dirty="0">
                <a:latin typeface="BIZ UDPゴシック" panose="020B0400000000000000" pitchFamily="50" charset="-128"/>
                <a:ea typeface="BIZ UDPゴシック" panose="020B0400000000000000" pitchFamily="50" charset="-128"/>
              </a:rPr>
              <a:t>２</a:t>
            </a:r>
            <a:r>
              <a:rPr lang="ja-JP" altLang="en-US" sz="1400" dirty="0">
                <a:latin typeface="BIZ UDPゴシック" panose="020B0400000000000000" pitchFamily="50" charset="-128"/>
                <a:ea typeface="BIZ UDPゴシック" panose="020B0400000000000000" pitchFamily="50" charset="-128"/>
              </a:rPr>
              <a:t>回収、次世代型太陽電池などの最先端技術に加え、ブルーカーボン生態系（藻場・干潟等）の再生・創出などカーボンニュートラルに資する技術を実証・活用することにより、その後の研究開発や実用化につなげていく。</a:t>
            </a:r>
          </a:p>
        </p:txBody>
      </p:sp>
      <p:sp>
        <p:nvSpPr>
          <p:cNvPr id="26" name="テキスト ボックス 25"/>
          <p:cNvSpPr txBox="1"/>
          <p:nvPr/>
        </p:nvSpPr>
        <p:spPr>
          <a:xfrm>
            <a:off x="140622" y="5038503"/>
            <a:ext cx="2236510" cy="338554"/>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600" b="1" i="0" u="none" strike="noStrike" kern="1200" cap="none" spc="0" normalizeH="0" baseline="0" noProof="0" dirty="0">
                <a:ln>
                  <a:noFill/>
                </a:ln>
                <a:effectLst/>
                <a:uLnTx/>
                <a:uFillTx/>
                <a:latin typeface="メイリオ" panose="020B0604030504040204" pitchFamily="50" charset="-128"/>
                <a:ea typeface="メイリオ" panose="020B0604030504040204" pitchFamily="50" charset="-128"/>
                <a:cs typeface="+mn-cs"/>
              </a:rPr>
              <a:t>国との協議の進捗状況</a:t>
            </a:r>
          </a:p>
        </p:txBody>
      </p:sp>
      <p:graphicFrame>
        <p:nvGraphicFramePr>
          <p:cNvPr id="15" name="表 14"/>
          <p:cNvGraphicFramePr>
            <a:graphicFrameLocks noGrp="1"/>
          </p:cNvGraphicFramePr>
          <p:nvPr>
            <p:extLst>
              <p:ext uri="{D42A27DB-BD31-4B8C-83A1-F6EECF244321}">
                <p14:modId xmlns:p14="http://schemas.microsoft.com/office/powerpoint/2010/main" val="1600498868"/>
              </p:ext>
            </p:extLst>
          </p:nvPr>
        </p:nvGraphicFramePr>
        <p:xfrm>
          <a:off x="203205" y="5345789"/>
          <a:ext cx="9515883" cy="1773120"/>
        </p:xfrm>
        <a:graphic>
          <a:graphicData uri="http://schemas.openxmlformats.org/drawingml/2006/table">
            <a:tbl>
              <a:tblPr bandRow="1">
                <a:tableStyleId>{5940675A-B579-460E-94D1-54222C63F5DA}</a:tableStyleId>
              </a:tblPr>
              <a:tblGrid>
                <a:gridCol w="2766245">
                  <a:extLst>
                    <a:ext uri="{9D8B030D-6E8A-4147-A177-3AD203B41FA5}">
                      <a16:colId xmlns:a16="http://schemas.microsoft.com/office/drawing/2014/main" val="525926817"/>
                    </a:ext>
                  </a:extLst>
                </a:gridCol>
                <a:gridCol w="6749638">
                  <a:extLst>
                    <a:ext uri="{9D8B030D-6E8A-4147-A177-3AD203B41FA5}">
                      <a16:colId xmlns:a16="http://schemas.microsoft.com/office/drawing/2014/main" val="1556401701"/>
                    </a:ext>
                  </a:extLst>
                </a:gridCol>
              </a:tblGrid>
              <a:tr h="618449">
                <a:tc>
                  <a:txBody>
                    <a:bodyPr/>
                    <a:lstStyle/>
                    <a:p>
                      <a:pPr marL="0" marR="0" lvl="0" indent="0" algn="l" defTabSz="959937" rtl="0" eaLnBrk="1" fontAlgn="auto" latinLnBrk="0" hangingPunct="1">
                        <a:lnSpc>
                          <a:spcPct val="100000"/>
                        </a:lnSpc>
                        <a:spcBef>
                          <a:spcPts val="0"/>
                        </a:spcBef>
                        <a:spcAft>
                          <a:spcPts val="0"/>
                        </a:spcAft>
                        <a:buClrTx/>
                        <a:buSzTx/>
                        <a:buFontTx/>
                        <a:buNone/>
                        <a:tabLst/>
                        <a:defRPr/>
                      </a:pPr>
                      <a:r>
                        <a:rPr lang="ja-JP" altLang="en-US" sz="1200" b="1" u="none">
                          <a:solidFill>
                            <a:schemeClr val="tx1"/>
                          </a:solidFill>
                          <a:latin typeface="+mn-ea"/>
                        </a:rPr>
                        <a:t>国「アクションプラン</a:t>
                      </a:r>
                      <a:r>
                        <a:rPr lang="en-US" altLang="ja-JP" sz="1200" b="1" u="none">
                          <a:solidFill>
                            <a:schemeClr val="tx1"/>
                          </a:solidFill>
                          <a:latin typeface="+mn-ea"/>
                        </a:rPr>
                        <a:t>Ver.4</a:t>
                      </a:r>
                      <a:r>
                        <a:rPr lang="ja-JP" altLang="en-US" sz="1200" b="1" u="none">
                          <a:solidFill>
                            <a:schemeClr val="tx1"/>
                          </a:solidFill>
                          <a:latin typeface="+mn-ea"/>
                        </a:rPr>
                        <a:t>」の</a:t>
                      </a:r>
                      <a:endParaRPr lang="en-US" altLang="ja-JP" sz="1200" b="1" u="none">
                        <a:solidFill>
                          <a:schemeClr val="tx1"/>
                        </a:solidFill>
                        <a:latin typeface="+mn-ea"/>
                      </a:endParaRPr>
                    </a:p>
                    <a:p>
                      <a:pPr marL="0" marR="0" lvl="0" indent="0" algn="l" defTabSz="959937" rtl="0" eaLnBrk="1" fontAlgn="auto" latinLnBrk="0" hangingPunct="1">
                        <a:lnSpc>
                          <a:spcPct val="100000"/>
                        </a:lnSpc>
                        <a:spcBef>
                          <a:spcPts val="0"/>
                        </a:spcBef>
                        <a:spcAft>
                          <a:spcPts val="0"/>
                        </a:spcAft>
                        <a:buClrTx/>
                        <a:buSzTx/>
                        <a:buFontTx/>
                        <a:buNone/>
                        <a:tabLst/>
                        <a:defRPr/>
                      </a:pPr>
                      <a:r>
                        <a:rPr lang="ja-JP" altLang="en-US" sz="1200" b="1" u="none">
                          <a:solidFill>
                            <a:schemeClr val="tx1"/>
                          </a:solidFill>
                          <a:latin typeface="+mn-ea"/>
                        </a:rPr>
                        <a:t>記載内容</a:t>
                      </a:r>
                      <a:endParaRPr kumimoji="1" lang="ja-JP" altLang="en-US" sz="1200" u="none" dirty="0">
                        <a:solidFill>
                          <a:schemeClr val="tx1"/>
                        </a:solidFill>
                        <a:latin typeface="BIZ UDPゴシック" panose="020B0400000000000000" pitchFamily="50" charset="-128"/>
                        <a:ea typeface="BIZ UDPゴシック" panose="020B0400000000000000" pitchFamily="50" charset="-128"/>
                      </a:endParaRPr>
                    </a:p>
                  </a:txBody>
                  <a:tcPr marL="100806" marR="100806" marT="50403" marB="50403" anchor="ctr">
                    <a:lnL w="12700" cap="flat" cmpd="sng" algn="ctr">
                      <a:solidFill>
                        <a:schemeClr val="accent1"/>
                      </a:solidFill>
                      <a:prstDash val="sysDot"/>
                      <a:round/>
                      <a:headEnd type="none" w="med" len="med"/>
                      <a:tailEnd type="none" w="med" len="med"/>
                    </a:lnL>
                    <a:lnR w="12700" cap="flat" cmpd="sng" algn="ctr">
                      <a:solidFill>
                        <a:schemeClr val="accent1"/>
                      </a:solidFill>
                      <a:prstDash val="sysDot"/>
                      <a:round/>
                      <a:headEnd type="none" w="med" len="med"/>
                      <a:tailEnd type="none" w="med" len="med"/>
                    </a:lnR>
                    <a:lnT w="12700" cap="flat" cmpd="sng" algn="ctr">
                      <a:solidFill>
                        <a:schemeClr val="accent1"/>
                      </a:solidFill>
                      <a:prstDash val="sysDot"/>
                      <a:round/>
                      <a:headEnd type="none" w="med" len="med"/>
                      <a:tailEnd type="none" w="med" len="med"/>
                    </a:lnT>
                    <a:lnB w="12700" cap="flat" cmpd="sng" algn="ctr">
                      <a:solidFill>
                        <a:schemeClr val="accent1"/>
                      </a:solidFill>
                      <a:prstDash val="sysDot"/>
                      <a:round/>
                      <a:headEnd type="none" w="med" len="med"/>
                      <a:tailEnd type="none" w="med" len="med"/>
                    </a:lnB>
                    <a:lnTlToBr w="12700" cmpd="sng">
                      <a:noFill/>
                      <a:prstDash val="solid"/>
                    </a:lnTlToBr>
                    <a:lnBlToTr w="12700" cmpd="sng">
                      <a:noFill/>
                      <a:prstDash val="solid"/>
                    </a:lnBlToTr>
                  </a:tcPr>
                </a:tc>
                <a:tc>
                  <a:txBody>
                    <a:bodyPr/>
                    <a:lstStyle/>
                    <a:p>
                      <a:pPr marL="171450" indent="-171450">
                        <a:buFont typeface="Wingdings" panose="05000000000000000000" pitchFamily="2" charset="2"/>
                        <a:buChar char="l"/>
                      </a:pPr>
                      <a:r>
                        <a:rPr kumimoji="1" lang="ja-JP" altLang="en-US" sz="1100" u="none" dirty="0">
                          <a:solidFill>
                            <a:schemeClr val="tx1"/>
                          </a:solidFill>
                          <a:latin typeface="+mn-ea"/>
                        </a:rPr>
                        <a:t>水素発電技術の実証等／</a:t>
                      </a:r>
                      <a:r>
                        <a:rPr lang="en-US" altLang="ja-JP" sz="1100" u="none" strike="noStrike" dirty="0">
                          <a:solidFill>
                            <a:schemeClr val="tx1"/>
                          </a:solidFill>
                          <a:latin typeface="+mn-ea"/>
                        </a:rPr>
                        <a:t>CO2</a:t>
                      </a:r>
                      <a:r>
                        <a:rPr lang="ja-JP" altLang="en-US" sz="1100" u="none" strike="noStrike" dirty="0">
                          <a:solidFill>
                            <a:schemeClr val="tx1"/>
                          </a:solidFill>
                          <a:latin typeface="+mn-ea"/>
                        </a:rPr>
                        <a:t>の分離・回収技術の実証／</a:t>
                      </a:r>
                      <a:r>
                        <a:rPr lang="en-US" altLang="ja-JP" sz="1100" u="none" strike="noStrike" dirty="0">
                          <a:solidFill>
                            <a:schemeClr val="tx1"/>
                          </a:solidFill>
                          <a:latin typeface="+mn-ea"/>
                        </a:rPr>
                        <a:t>CO2</a:t>
                      </a:r>
                      <a:r>
                        <a:rPr lang="ja-JP" altLang="en-US" sz="1100" u="none" strike="noStrike" dirty="0">
                          <a:solidFill>
                            <a:schemeClr val="tx1"/>
                          </a:solidFill>
                          <a:latin typeface="+mn-ea"/>
                        </a:rPr>
                        <a:t>排出削減・固定量最大化コンクリートの実証／次世代型太陽電池の開発推進</a:t>
                      </a:r>
                      <a:r>
                        <a:rPr lang="en-US" altLang="ja-JP" sz="1100" u="none" strike="noStrike" dirty="0">
                          <a:solidFill>
                            <a:schemeClr val="tx1"/>
                          </a:solidFill>
                          <a:latin typeface="+mn-ea"/>
                        </a:rPr>
                        <a:t>/</a:t>
                      </a:r>
                      <a:r>
                        <a:rPr lang="ja-JP" altLang="en-US" sz="1100" u="none" strike="noStrike" dirty="0">
                          <a:solidFill>
                            <a:schemeClr val="tx1"/>
                          </a:solidFill>
                          <a:latin typeface="+mn-ea"/>
                        </a:rPr>
                        <a:t>合成燃料（</a:t>
                      </a:r>
                      <a:r>
                        <a:rPr lang="en-US" altLang="ja-JP" sz="1100" u="none" strike="noStrike" dirty="0">
                          <a:solidFill>
                            <a:schemeClr val="tx1"/>
                          </a:solidFill>
                          <a:latin typeface="+mn-ea"/>
                        </a:rPr>
                        <a:t>e-fuel</a:t>
                      </a:r>
                      <a:r>
                        <a:rPr lang="ja-JP" altLang="en-US" sz="1100" u="none" strike="noStrike" dirty="0">
                          <a:solidFill>
                            <a:schemeClr val="tx1"/>
                          </a:solidFill>
                          <a:latin typeface="+mn-ea"/>
                        </a:rPr>
                        <a:t>）の活用拡大</a:t>
                      </a:r>
                      <a:r>
                        <a:rPr kumimoji="1" lang="ja-JP" altLang="en-US" sz="1100" u="none" dirty="0">
                          <a:solidFill>
                            <a:schemeClr val="tx1"/>
                          </a:solidFill>
                          <a:latin typeface="+mn-ea"/>
                        </a:rPr>
                        <a:t>＜経産省＞</a:t>
                      </a:r>
                    </a:p>
                    <a:p>
                      <a:pPr marL="171450" indent="-171450">
                        <a:buFont typeface="Wingdings" panose="05000000000000000000" pitchFamily="2" charset="2"/>
                        <a:buChar char="l"/>
                      </a:pPr>
                      <a:r>
                        <a:rPr lang="ja-JP" altLang="en-US" sz="1100" u="none" strike="noStrike" dirty="0">
                          <a:solidFill>
                            <a:schemeClr val="tx1"/>
                          </a:solidFill>
                          <a:latin typeface="+mn-ea"/>
                        </a:rPr>
                        <a:t>再エネ水素を使ったメタネーション実証＜環境省＞</a:t>
                      </a:r>
                      <a:endParaRPr lang="en-US" altLang="ja-JP" sz="1100" u="none" strike="noStrike" dirty="0">
                        <a:solidFill>
                          <a:schemeClr val="tx1"/>
                        </a:solidFill>
                        <a:latin typeface="+mn-ea"/>
                      </a:endParaRPr>
                    </a:p>
                  </a:txBody>
                  <a:tcPr marL="100806" marR="100806" marT="144000" marB="72000">
                    <a:lnL w="12700" cap="flat" cmpd="sng" algn="ctr">
                      <a:solidFill>
                        <a:schemeClr val="accent1"/>
                      </a:solidFill>
                      <a:prstDash val="sysDot"/>
                      <a:round/>
                      <a:headEnd type="none" w="med" len="med"/>
                      <a:tailEnd type="none" w="med" len="med"/>
                    </a:lnL>
                    <a:lnR w="12700" cap="flat" cmpd="sng" algn="ctr">
                      <a:solidFill>
                        <a:schemeClr val="accent1"/>
                      </a:solidFill>
                      <a:prstDash val="sysDot"/>
                      <a:round/>
                      <a:headEnd type="none" w="med" len="med"/>
                      <a:tailEnd type="none" w="med" len="med"/>
                    </a:lnR>
                    <a:lnT w="12700" cap="flat" cmpd="sng" algn="ctr">
                      <a:solidFill>
                        <a:schemeClr val="accent1"/>
                      </a:solidFill>
                      <a:prstDash val="sysDot"/>
                      <a:round/>
                      <a:headEnd type="none" w="med" len="med"/>
                      <a:tailEnd type="none" w="med" len="med"/>
                    </a:lnT>
                    <a:lnB w="12700" cap="flat" cmpd="sng" algn="ctr">
                      <a:solidFill>
                        <a:schemeClr val="accent1"/>
                      </a:solidFill>
                      <a:prstDash val="sysDot"/>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508488957"/>
                  </a:ext>
                </a:extLst>
              </a:tr>
              <a:tr h="754372">
                <a:tc>
                  <a:txBody>
                    <a:bodyPr/>
                    <a:lstStyle/>
                    <a:p>
                      <a:pPr marL="0" marR="0" lvl="0" indent="0" algn="l" defTabSz="959937" rtl="0" eaLnBrk="1" fontAlgn="auto"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noProof="0" dirty="0">
                          <a:ln>
                            <a:noFill/>
                          </a:ln>
                          <a:solidFill>
                            <a:schemeClr val="tx1"/>
                          </a:solidFill>
                          <a:effectLst/>
                          <a:uLnTx/>
                          <a:uFillTx/>
                          <a:latin typeface="游ゴシック" panose="020B0400000000000000" pitchFamily="50" charset="-128"/>
                          <a:ea typeface="+mn-ea"/>
                          <a:cs typeface="+mn-cs"/>
                        </a:rPr>
                        <a:t>国との協議の進捗状況</a:t>
                      </a:r>
                      <a:endParaRPr kumimoji="1" lang="en-US" altLang="ja-JP" sz="1200" b="1" i="0" u="none" strike="noStrike" kern="1200" cap="none" spc="0" normalizeH="0" baseline="0" noProof="0" dirty="0">
                        <a:ln>
                          <a:noFill/>
                        </a:ln>
                        <a:solidFill>
                          <a:schemeClr val="tx1"/>
                        </a:solidFill>
                        <a:effectLst/>
                        <a:uLnTx/>
                        <a:uFillTx/>
                        <a:latin typeface="游ゴシック" panose="020B0400000000000000" pitchFamily="50" charset="-128"/>
                        <a:ea typeface="+mn-ea"/>
                        <a:cs typeface="+mn-cs"/>
                      </a:endParaRPr>
                    </a:p>
                    <a:p>
                      <a:pPr marL="0" marR="0" lvl="0" indent="0" algn="l" defTabSz="959937" rtl="0" eaLnBrk="1" fontAlgn="auto"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noProof="0" dirty="0">
                          <a:ln>
                            <a:noFill/>
                          </a:ln>
                          <a:solidFill>
                            <a:schemeClr val="tx1"/>
                          </a:solidFill>
                          <a:effectLst/>
                          <a:uLnTx/>
                          <a:uFillTx/>
                          <a:latin typeface="游ゴシック" panose="020B0400000000000000" pitchFamily="50" charset="-128"/>
                          <a:ea typeface="+mn-ea"/>
                          <a:cs typeface="+mn-cs"/>
                        </a:rPr>
                        <a:t>（取組みの成果）</a:t>
                      </a:r>
                      <a:endParaRPr kumimoji="1" lang="ja-JP" altLang="en-US" sz="1200" b="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endParaRPr>
                    </a:p>
                  </a:txBody>
                  <a:tcPr marL="100806" marR="100806" marT="50403" marB="50403" anchor="ctr">
                    <a:lnL w="12700" cap="flat" cmpd="sng" algn="ctr">
                      <a:solidFill>
                        <a:schemeClr val="accent1"/>
                      </a:solidFill>
                      <a:prstDash val="sysDot"/>
                      <a:round/>
                      <a:headEnd type="none" w="med" len="med"/>
                      <a:tailEnd type="none" w="med" len="med"/>
                    </a:lnL>
                    <a:lnR w="12700" cap="flat" cmpd="sng" algn="ctr">
                      <a:solidFill>
                        <a:schemeClr val="accent1"/>
                      </a:solidFill>
                      <a:prstDash val="sysDot"/>
                      <a:round/>
                      <a:headEnd type="none" w="med" len="med"/>
                      <a:tailEnd type="none" w="med" len="med"/>
                    </a:lnR>
                    <a:lnT w="12700" cap="flat" cmpd="sng" algn="ctr">
                      <a:solidFill>
                        <a:schemeClr val="accent1"/>
                      </a:solidFill>
                      <a:prstDash val="sysDot"/>
                      <a:round/>
                      <a:headEnd type="none" w="med" len="med"/>
                      <a:tailEnd type="none" w="med" len="med"/>
                    </a:lnT>
                    <a:lnB w="12700" cap="flat" cmpd="sng" algn="ctr">
                      <a:solidFill>
                        <a:schemeClr val="accent1"/>
                      </a:solidFill>
                      <a:prstDash val="sysDot"/>
                      <a:round/>
                      <a:headEnd type="none" w="med" len="med"/>
                      <a:tailEnd type="none" w="med" len="med"/>
                    </a:lnB>
                    <a:lnTlToBr w="12700" cmpd="sng">
                      <a:noFill/>
                      <a:prstDash val="solid"/>
                    </a:lnTlToBr>
                    <a:lnBlToTr w="12700" cmpd="sng">
                      <a:noFill/>
                      <a:prstDash val="solid"/>
                    </a:lnBlToTr>
                  </a:tcPr>
                </a:tc>
                <a:tc>
                  <a:txBody>
                    <a:bodyPr/>
                    <a:lstStyle/>
                    <a:p>
                      <a:pPr marL="171450" marR="0" lvl="0" indent="-171450" algn="l" defTabSz="959937" rtl="0" eaLnBrk="1" fontAlgn="auto" latinLnBrk="0" hangingPunct="1">
                        <a:lnSpc>
                          <a:spcPct val="100000"/>
                        </a:lnSpc>
                        <a:spcBef>
                          <a:spcPts val="0"/>
                        </a:spcBef>
                        <a:spcAft>
                          <a:spcPts val="0"/>
                        </a:spcAft>
                        <a:buClrTx/>
                        <a:buSzTx/>
                        <a:buFont typeface="Wingdings" panose="05000000000000000000" pitchFamily="2" charset="2"/>
                        <a:buChar char="l"/>
                        <a:tabLst/>
                        <a:defRPr/>
                      </a:pPr>
                      <a:r>
                        <a:rPr kumimoji="1" lang="ja-JP" altLang="en-US" sz="1100" b="0" i="0" u="none" strike="noStrike" kern="1200" cap="none" spc="0" normalizeH="0" baseline="0" noProof="0" dirty="0">
                          <a:ln>
                            <a:noFill/>
                          </a:ln>
                          <a:solidFill>
                            <a:schemeClr val="tx1"/>
                          </a:solidFill>
                          <a:effectLst/>
                          <a:uLnTx/>
                          <a:uFillTx/>
                          <a:latin typeface="游ゴシック" panose="020B0400000000000000" pitchFamily="50" charset="-128"/>
                          <a:ea typeface="+mn-ea"/>
                          <a:cs typeface="+mn-cs"/>
                        </a:rPr>
                        <a:t>国「アクションプラン</a:t>
                      </a:r>
                      <a:r>
                        <a:rPr kumimoji="1" lang="en-US" altLang="ja-JP" sz="1100" b="0" i="0" u="none" strike="noStrike" kern="1200" cap="none" spc="0" normalizeH="0" baseline="0" noProof="0" dirty="0">
                          <a:ln>
                            <a:noFill/>
                          </a:ln>
                          <a:solidFill>
                            <a:schemeClr val="tx1"/>
                          </a:solidFill>
                          <a:effectLst/>
                          <a:uLnTx/>
                          <a:uFillTx/>
                          <a:latin typeface="游ゴシック" panose="020B0400000000000000" pitchFamily="50" charset="-128"/>
                          <a:ea typeface="+mn-ea"/>
                          <a:cs typeface="+mn-cs"/>
                        </a:rPr>
                        <a:t>Ver. 2</a:t>
                      </a:r>
                      <a:r>
                        <a:rPr kumimoji="1" lang="ja-JP" altLang="en-US" sz="1100" b="0" i="0" u="none" strike="noStrike" kern="1200" cap="none" spc="0" normalizeH="0" baseline="0" noProof="0" dirty="0">
                          <a:ln>
                            <a:noFill/>
                          </a:ln>
                          <a:solidFill>
                            <a:schemeClr val="tx1"/>
                          </a:solidFill>
                          <a:effectLst/>
                          <a:uLnTx/>
                          <a:uFillTx/>
                          <a:latin typeface="游ゴシック" panose="020B0400000000000000" pitchFamily="50" charset="-128"/>
                          <a:ea typeface="+mn-ea"/>
                          <a:cs typeface="+mn-cs"/>
                        </a:rPr>
                        <a:t>」に上記環境省事業について記載</a:t>
                      </a:r>
                      <a:endParaRPr lang="en-US" altLang="ja-JP" sz="1100" u="none" strike="noStrike" dirty="0">
                        <a:solidFill>
                          <a:schemeClr val="tx1"/>
                        </a:solidFill>
                        <a:latin typeface="+mn-ea"/>
                      </a:endParaRPr>
                    </a:p>
                    <a:p>
                      <a:pPr marL="171450" indent="-171450">
                        <a:buFont typeface="Wingdings" panose="05000000000000000000" pitchFamily="2" charset="2"/>
                        <a:buChar char="l"/>
                      </a:pPr>
                      <a:r>
                        <a:rPr lang="ja-JP" altLang="en-US" sz="1100" u="none" strike="noStrike" dirty="0">
                          <a:solidFill>
                            <a:schemeClr val="tx1"/>
                          </a:solidFill>
                          <a:latin typeface="+mn-ea"/>
                        </a:rPr>
                        <a:t>カーボンニュートラルに資する最先端技術の会場内外での開発・実証への国の支援事業の活用について環境省と協議中</a:t>
                      </a:r>
                      <a:endParaRPr kumimoji="1" lang="ja-JP" altLang="en-US" sz="1100" b="0" i="0" u="none" strike="sngStrike" kern="1200" cap="none" spc="0" normalizeH="0" baseline="0" noProof="0" dirty="0">
                        <a:ln>
                          <a:noFill/>
                        </a:ln>
                        <a:solidFill>
                          <a:schemeClr val="tx1"/>
                        </a:solidFill>
                        <a:effectLst/>
                        <a:uLnTx/>
                        <a:uFillTx/>
                        <a:latin typeface="游ゴシック" panose="020B0400000000000000" pitchFamily="50" charset="-128"/>
                        <a:ea typeface="+mn-ea"/>
                        <a:cs typeface="+mn-cs"/>
                      </a:endParaRPr>
                    </a:p>
                    <a:p>
                      <a:pPr marL="171450" marR="0" lvl="0" indent="-171450" algn="l" defTabSz="959937" rtl="0" eaLnBrk="1" fontAlgn="auto" latinLnBrk="0" hangingPunct="1">
                        <a:lnSpc>
                          <a:spcPct val="100000"/>
                        </a:lnSpc>
                        <a:spcBef>
                          <a:spcPts val="0"/>
                        </a:spcBef>
                        <a:spcAft>
                          <a:spcPts val="0"/>
                        </a:spcAft>
                        <a:buClrTx/>
                        <a:buSzTx/>
                        <a:buFont typeface="Wingdings" panose="05000000000000000000" pitchFamily="2" charset="2"/>
                        <a:buChar char="l"/>
                        <a:tabLst/>
                        <a:defRPr/>
                      </a:pPr>
                      <a:r>
                        <a:rPr kumimoji="1" lang="ja-JP" altLang="en-US" sz="1100" b="0" i="0" u="none" strike="noStrike" kern="1200" cap="none" spc="0" normalizeH="0" baseline="0" noProof="0" dirty="0">
                          <a:ln>
                            <a:noFill/>
                          </a:ln>
                          <a:solidFill>
                            <a:schemeClr val="tx1"/>
                          </a:solidFill>
                          <a:effectLst/>
                          <a:uLnTx/>
                          <a:uFillTx/>
                          <a:latin typeface="游ゴシック" panose="020B0400000000000000" pitchFamily="50" charset="-128"/>
                          <a:ea typeface="+mn-ea"/>
                          <a:cs typeface="+mn-cs"/>
                        </a:rPr>
                        <a:t>会場周辺での</a:t>
                      </a:r>
                      <a:r>
                        <a:rPr kumimoji="1" lang="ja-JP" altLang="en-US" sz="1100" u="none" dirty="0">
                          <a:solidFill>
                            <a:schemeClr val="tx1"/>
                          </a:solidFill>
                          <a:latin typeface="+mn-ea"/>
                        </a:rPr>
                        <a:t>ブルーカーボン生態系の再生・創出</a:t>
                      </a:r>
                      <a:r>
                        <a:rPr kumimoji="1" lang="ja-JP" altLang="en-US" sz="1100" b="0" i="0" u="none" strike="noStrike" kern="1200" cap="none" spc="0" normalizeH="0" baseline="0" noProof="0" dirty="0">
                          <a:ln>
                            <a:noFill/>
                          </a:ln>
                          <a:solidFill>
                            <a:schemeClr val="tx1"/>
                          </a:solidFill>
                          <a:effectLst/>
                          <a:uLnTx/>
                          <a:uFillTx/>
                          <a:latin typeface="游ゴシック" panose="020B0400000000000000" pitchFamily="50" charset="-128"/>
                          <a:ea typeface="+mn-ea"/>
                          <a:cs typeface="+mn-cs"/>
                        </a:rPr>
                        <a:t>への支援について環境省・国交省と協議中</a:t>
                      </a:r>
                      <a:endParaRPr kumimoji="1" lang="en-US" altLang="ja-JP" sz="1100" b="0" i="0" u="none" strike="noStrike" kern="1200" cap="none" spc="0" normalizeH="0" baseline="0" noProof="0" dirty="0">
                        <a:ln>
                          <a:noFill/>
                        </a:ln>
                        <a:solidFill>
                          <a:schemeClr val="tx1"/>
                        </a:solidFill>
                        <a:effectLst/>
                        <a:uLnTx/>
                        <a:uFillTx/>
                        <a:latin typeface="游ゴシック" panose="020B0400000000000000" pitchFamily="50" charset="-128"/>
                        <a:ea typeface="+mn-ea"/>
                        <a:cs typeface="+mn-cs"/>
                      </a:endParaRPr>
                    </a:p>
                    <a:p>
                      <a:pPr marL="0" marR="0" lvl="0" indent="0" algn="l" defTabSz="959937" rtl="0" eaLnBrk="1" fontAlgn="auto" latinLnBrk="0" hangingPunct="1">
                        <a:lnSpc>
                          <a:spcPct val="100000"/>
                        </a:lnSpc>
                        <a:spcBef>
                          <a:spcPts val="0"/>
                        </a:spcBef>
                        <a:spcAft>
                          <a:spcPts val="0"/>
                        </a:spcAft>
                        <a:buClrTx/>
                        <a:buSzTx/>
                        <a:buFont typeface="Wingdings" panose="05000000000000000000" pitchFamily="2" charset="2"/>
                        <a:buNone/>
                        <a:tabLst/>
                        <a:defRPr/>
                      </a:pPr>
                      <a:r>
                        <a:rPr kumimoji="1" lang="ja-JP" altLang="en-US" sz="1100" b="0" i="0" u="none" strike="noStrike" kern="1200" cap="none" spc="0" normalizeH="0" baseline="0" noProof="0" dirty="0">
                          <a:ln>
                            <a:noFill/>
                          </a:ln>
                          <a:solidFill>
                            <a:schemeClr val="tx1"/>
                          </a:solidFill>
                          <a:effectLst/>
                          <a:uLnTx/>
                          <a:uFillTx/>
                          <a:latin typeface="游ゴシック" panose="020B0400000000000000" pitchFamily="50" charset="-128"/>
                          <a:ea typeface="+mn-ea"/>
                          <a:cs typeface="+mn-cs"/>
                        </a:rPr>
                        <a:t>（</a:t>
                      </a:r>
                      <a:r>
                        <a:rPr kumimoji="1" lang="en-US" altLang="ja-JP" sz="1100" b="0" i="0" u="none" strike="noStrike" kern="1200" cap="none" spc="0" normalizeH="0" baseline="0" noProof="0" dirty="0">
                          <a:ln>
                            <a:noFill/>
                          </a:ln>
                          <a:solidFill>
                            <a:schemeClr val="tx1"/>
                          </a:solidFill>
                          <a:effectLst/>
                          <a:uLnTx/>
                          <a:uFillTx/>
                          <a:latin typeface="游ゴシック" panose="020B0400000000000000" pitchFamily="50" charset="-128"/>
                          <a:ea typeface="+mn-ea"/>
                          <a:cs typeface="+mn-cs"/>
                        </a:rPr>
                        <a:t>R</a:t>
                      </a:r>
                      <a:r>
                        <a:rPr kumimoji="1" lang="ja-JP" altLang="en-US" sz="1100" b="0" i="0" u="none" strike="noStrike" kern="1200" cap="none" spc="0" normalizeH="0" baseline="0" noProof="0" dirty="0">
                          <a:ln>
                            <a:noFill/>
                          </a:ln>
                          <a:solidFill>
                            <a:schemeClr val="tx1"/>
                          </a:solidFill>
                          <a:effectLst/>
                          <a:uLnTx/>
                          <a:uFillTx/>
                          <a:latin typeface="游ゴシック" panose="020B0400000000000000" pitchFamily="50" charset="-128"/>
                          <a:ea typeface="+mn-ea"/>
                          <a:cs typeface="+mn-cs"/>
                        </a:rPr>
                        <a:t>４・５年度に環境省「令和の里海づくり」モデル事業により企業等と連携した藻場の創出等を実施）</a:t>
                      </a:r>
                      <a:endParaRPr kumimoji="1" lang="en-US" altLang="ja-JP" sz="1100" b="0" u="none" dirty="0">
                        <a:solidFill>
                          <a:schemeClr val="tx1"/>
                        </a:solidFill>
                        <a:latin typeface="+mn-ea"/>
                        <a:ea typeface="+mn-ea"/>
                      </a:endParaRPr>
                    </a:p>
                  </a:txBody>
                  <a:tcPr marL="100806" marR="100806" marT="144000" marB="72000">
                    <a:lnL w="12700" cap="flat" cmpd="sng" algn="ctr">
                      <a:solidFill>
                        <a:schemeClr val="accent1"/>
                      </a:solidFill>
                      <a:prstDash val="sysDot"/>
                      <a:round/>
                      <a:headEnd type="none" w="med" len="med"/>
                      <a:tailEnd type="none" w="med" len="med"/>
                    </a:lnL>
                    <a:lnR w="12700" cap="flat" cmpd="sng" algn="ctr">
                      <a:solidFill>
                        <a:schemeClr val="accent1"/>
                      </a:solidFill>
                      <a:prstDash val="sysDot"/>
                      <a:round/>
                      <a:headEnd type="none" w="med" len="med"/>
                      <a:tailEnd type="none" w="med" len="med"/>
                    </a:lnR>
                    <a:lnT w="12700" cap="flat" cmpd="sng" algn="ctr">
                      <a:solidFill>
                        <a:schemeClr val="accent1"/>
                      </a:solidFill>
                      <a:prstDash val="sysDot"/>
                      <a:round/>
                      <a:headEnd type="none" w="med" len="med"/>
                      <a:tailEnd type="none" w="med" len="med"/>
                    </a:lnT>
                    <a:lnB w="12700" cap="flat" cmpd="sng" algn="ctr">
                      <a:solidFill>
                        <a:schemeClr val="accent1"/>
                      </a:solidFill>
                      <a:prstDash val="sysDot"/>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48277082"/>
                  </a:ext>
                </a:extLst>
              </a:tr>
            </a:tbl>
          </a:graphicData>
        </a:graphic>
      </p:graphicFrame>
    </p:spTree>
    <p:extLst>
      <p:ext uri="{BB962C8B-B14F-4D97-AF65-F5344CB8AC3E}">
        <p14:creationId xmlns:p14="http://schemas.microsoft.com/office/powerpoint/2010/main" val="286634728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スライド番号プレースホルダー 7"/>
          <p:cNvSpPr>
            <a:spLocks noGrp="1"/>
          </p:cNvSpPr>
          <p:nvPr>
            <p:ph type="sldNum" sz="quarter" idx="12"/>
          </p:nvPr>
        </p:nvSpPr>
        <p:spPr>
          <a:xfrm flipH="1">
            <a:off x="9719089" y="6839953"/>
            <a:ext cx="361536" cy="359360"/>
          </a:xfrm>
        </p:spPr>
        <p:txBody>
          <a:bodyPr/>
          <a:lstStyle/>
          <a:p>
            <a:fld id="{4A29C0C3-80A2-4EDA-8DD4-D638D41F3C0E}" type="slidenum">
              <a:rPr kumimoji="1" lang="ja-JP" altLang="en-US" smtClean="0"/>
              <a:t>27</a:t>
            </a:fld>
            <a:endParaRPr kumimoji="1" lang="ja-JP" altLang="en-US" dirty="0"/>
          </a:p>
        </p:txBody>
      </p:sp>
      <p:sp>
        <p:nvSpPr>
          <p:cNvPr id="24" name="テキスト ボックス 23"/>
          <p:cNvSpPr txBox="1"/>
          <p:nvPr/>
        </p:nvSpPr>
        <p:spPr>
          <a:xfrm>
            <a:off x="203399" y="514936"/>
            <a:ext cx="1005403" cy="338554"/>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60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（参考）</a:t>
            </a:r>
            <a:endParaRPr kumimoji="1" lang="ja-JP" altLang="en-US" sz="100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p:txBody>
      </p:sp>
      <p:graphicFrame>
        <p:nvGraphicFramePr>
          <p:cNvPr id="22" name="表 21">
            <a:extLst>
              <a:ext uri="{FF2B5EF4-FFF2-40B4-BE49-F238E27FC236}">
                <a16:creationId xmlns:a16="http://schemas.microsoft.com/office/drawing/2014/main" id="{731D8736-1F24-4DDD-BAE5-3D26FC93D64E}"/>
              </a:ext>
            </a:extLst>
          </p:cNvPr>
          <p:cNvGraphicFramePr>
            <a:graphicFrameLocks noGrp="1"/>
          </p:cNvGraphicFramePr>
          <p:nvPr>
            <p:extLst>
              <p:ext uri="{D42A27DB-BD31-4B8C-83A1-F6EECF244321}">
                <p14:modId xmlns:p14="http://schemas.microsoft.com/office/powerpoint/2010/main" val="2298294289"/>
              </p:ext>
            </p:extLst>
          </p:nvPr>
        </p:nvGraphicFramePr>
        <p:xfrm>
          <a:off x="280329" y="1603262"/>
          <a:ext cx="9540000" cy="5062853"/>
        </p:xfrm>
        <a:graphic>
          <a:graphicData uri="http://schemas.openxmlformats.org/drawingml/2006/table">
            <a:tbl>
              <a:tblPr>
                <a:tableStyleId>{2D5ABB26-0587-4C30-8999-92F81FD0307C}</a:tableStyleId>
              </a:tblPr>
              <a:tblGrid>
                <a:gridCol w="3180000">
                  <a:extLst>
                    <a:ext uri="{9D8B030D-6E8A-4147-A177-3AD203B41FA5}">
                      <a16:colId xmlns:a16="http://schemas.microsoft.com/office/drawing/2014/main" val="901775203"/>
                    </a:ext>
                  </a:extLst>
                </a:gridCol>
                <a:gridCol w="3180000">
                  <a:extLst>
                    <a:ext uri="{9D8B030D-6E8A-4147-A177-3AD203B41FA5}">
                      <a16:colId xmlns:a16="http://schemas.microsoft.com/office/drawing/2014/main" val="2895380761"/>
                    </a:ext>
                  </a:extLst>
                </a:gridCol>
                <a:gridCol w="3180000">
                  <a:extLst>
                    <a:ext uri="{9D8B030D-6E8A-4147-A177-3AD203B41FA5}">
                      <a16:colId xmlns:a16="http://schemas.microsoft.com/office/drawing/2014/main" val="925580270"/>
                    </a:ext>
                  </a:extLst>
                </a:gridCol>
              </a:tblGrid>
              <a:tr h="5062853">
                <a:tc>
                  <a:txBody>
                    <a:bodyPr/>
                    <a:lstStyle/>
                    <a:p>
                      <a:pPr marL="0" indent="0" defTabSz="443194">
                        <a:lnSpc>
                          <a:spcPct val="100000"/>
                        </a:lnSpc>
                        <a:spcBef>
                          <a:spcPts val="600"/>
                        </a:spcBef>
                        <a:spcAft>
                          <a:spcPts val="0"/>
                        </a:spcAft>
                        <a:buFont typeface="Wingdings" panose="05000000000000000000" pitchFamily="2" charset="2"/>
                        <a:buNone/>
                        <a:defRPr/>
                      </a:pPr>
                      <a:r>
                        <a:rPr lang="ja-JP" altLang="en-US" sz="1300" b="1" dirty="0">
                          <a:solidFill>
                            <a:schemeClr val="tx1"/>
                          </a:solidFill>
                          <a:latin typeface="BIZ UDPゴシック" panose="020B0400000000000000" pitchFamily="50" charset="-128"/>
                          <a:ea typeface="BIZ UDPゴシック" panose="020B0400000000000000" pitchFamily="50" charset="-128"/>
                        </a:rPr>
                        <a:t>□最先端技術の研究開発や実用化に向けた実証</a:t>
                      </a:r>
                      <a:endParaRPr lang="en-US" altLang="ja-JP" sz="1300" b="0" dirty="0">
                        <a:solidFill>
                          <a:schemeClr val="tx1"/>
                        </a:solidFill>
                        <a:latin typeface="BIZ UDPゴシック" panose="020B0400000000000000" pitchFamily="50" charset="-128"/>
                        <a:ea typeface="BIZ UDPゴシック" panose="020B0400000000000000" pitchFamily="50" charset="-128"/>
                      </a:endParaRPr>
                    </a:p>
                    <a:p>
                      <a:pPr marL="0" indent="0" defTabSz="443194">
                        <a:lnSpc>
                          <a:spcPct val="100000"/>
                        </a:lnSpc>
                        <a:spcBef>
                          <a:spcPts val="600"/>
                        </a:spcBef>
                        <a:spcAft>
                          <a:spcPts val="0"/>
                        </a:spcAft>
                        <a:buFont typeface="Wingdings" panose="05000000000000000000" pitchFamily="2" charset="2"/>
                        <a:buNone/>
                        <a:defRPr/>
                      </a:pPr>
                      <a:r>
                        <a:rPr lang="ja-JP" altLang="en-US" sz="1300" b="0" dirty="0">
                          <a:solidFill>
                            <a:schemeClr val="tx1"/>
                          </a:solidFill>
                          <a:latin typeface="BIZ UDPゴシック" panose="020B0400000000000000" pitchFamily="50" charset="-128"/>
                          <a:ea typeface="BIZ UDPゴシック" panose="020B0400000000000000" pitchFamily="50" charset="-128"/>
                        </a:rPr>
                        <a:t>・</a:t>
                      </a:r>
                      <a:r>
                        <a:rPr lang="ja-JP" altLang="en-US" sz="1100" dirty="0">
                          <a:solidFill>
                            <a:schemeClr val="tx1"/>
                          </a:solidFill>
                          <a:latin typeface="BIZ UDPゴシック" panose="020B0400000000000000" pitchFamily="50" charset="-128"/>
                          <a:ea typeface="BIZ UDPゴシック" panose="020B0400000000000000" pitchFamily="50" charset="-128"/>
                        </a:rPr>
                        <a:t>大阪産業技術研究所等で、次世代蓄電池等の研究開発を実施中</a:t>
                      </a:r>
                      <a:endParaRPr lang="en-US" altLang="ja-JP" sz="1100" dirty="0">
                        <a:solidFill>
                          <a:schemeClr val="tx1"/>
                        </a:solidFill>
                        <a:latin typeface="BIZ UDPゴシック" panose="020B0400000000000000" pitchFamily="50" charset="-128"/>
                        <a:ea typeface="BIZ UDPゴシック" panose="020B0400000000000000" pitchFamily="50" charset="-128"/>
                      </a:endParaRPr>
                    </a:p>
                    <a:p>
                      <a:pPr marL="0" indent="0" defTabSz="443194">
                        <a:lnSpc>
                          <a:spcPct val="100000"/>
                        </a:lnSpc>
                        <a:spcBef>
                          <a:spcPts val="600"/>
                        </a:spcBef>
                        <a:spcAft>
                          <a:spcPts val="0"/>
                        </a:spcAft>
                        <a:buFont typeface="Wingdings" panose="05000000000000000000" pitchFamily="2" charset="2"/>
                        <a:buNone/>
                        <a:defRPr/>
                      </a:pPr>
                      <a:r>
                        <a:rPr lang="ja-JP" altLang="en-US" sz="1100" dirty="0">
                          <a:solidFill>
                            <a:schemeClr val="tx1"/>
                          </a:solidFill>
                          <a:latin typeface="BIZ UDPゴシック" panose="020B0400000000000000" pitchFamily="50" charset="-128"/>
                          <a:ea typeface="BIZ UDPゴシック" panose="020B0400000000000000" pitchFamily="50" charset="-128"/>
                        </a:rPr>
                        <a:t>・</a:t>
                      </a:r>
                      <a:r>
                        <a:rPr lang="en-US" altLang="ja-JP" sz="1100" dirty="0">
                          <a:solidFill>
                            <a:schemeClr val="tx1"/>
                          </a:solidFill>
                          <a:latin typeface="BIZ UDPゴシック" panose="020B0400000000000000" pitchFamily="50" charset="-128"/>
                          <a:ea typeface="BIZ UDPゴシック" panose="020B0400000000000000" pitchFamily="50" charset="-128"/>
                        </a:rPr>
                        <a:t>H2Osaka</a:t>
                      </a:r>
                      <a:r>
                        <a:rPr lang="ja-JP" altLang="en-US" sz="1100" dirty="0">
                          <a:solidFill>
                            <a:schemeClr val="tx1"/>
                          </a:solidFill>
                          <a:latin typeface="BIZ UDPゴシック" panose="020B0400000000000000" pitchFamily="50" charset="-128"/>
                          <a:ea typeface="BIZ UDPゴシック" panose="020B0400000000000000" pitchFamily="50" charset="-128"/>
                        </a:rPr>
                        <a:t>ビジョン推進会議参画事業者による実証実験（水素製造・発電、業務・産業用燃料電池等）を実施中</a:t>
                      </a:r>
                      <a:endParaRPr lang="en-US" altLang="ja-JP" sz="1100" dirty="0">
                        <a:solidFill>
                          <a:schemeClr val="tx1"/>
                        </a:solidFill>
                        <a:latin typeface="BIZ UDPゴシック" panose="020B0400000000000000" pitchFamily="50" charset="-128"/>
                        <a:ea typeface="BIZ UDPゴシック" panose="020B0400000000000000" pitchFamily="50" charset="-128"/>
                      </a:endParaRPr>
                    </a:p>
                    <a:p>
                      <a:pPr marL="0" indent="0" defTabSz="443194">
                        <a:lnSpc>
                          <a:spcPct val="100000"/>
                        </a:lnSpc>
                        <a:spcBef>
                          <a:spcPts val="600"/>
                        </a:spcBef>
                        <a:spcAft>
                          <a:spcPts val="0"/>
                        </a:spcAft>
                        <a:buFont typeface="Wingdings" panose="05000000000000000000" pitchFamily="2" charset="2"/>
                        <a:buNone/>
                        <a:defRPr/>
                      </a:pPr>
                      <a:r>
                        <a:rPr kumimoji="1" lang="ja-JP" altLang="en-US" sz="1100" u="none" dirty="0">
                          <a:solidFill>
                            <a:schemeClr val="tx1"/>
                          </a:solidFill>
                          <a:latin typeface="BIZ UDPゴシック" panose="020B0400000000000000" pitchFamily="50" charset="-128"/>
                          <a:ea typeface="BIZ UDPゴシック" panose="020B0400000000000000" pitchFamily="50" charset="-128"/>
                        </a:rPr>
                        <a:t>・国のグリーンイノベーション基金を活用した、</a:t>
                      </a:r>
                      <a:r>
                        <a:rPr kumimoji="1" lang="en-US" altLang="ja-JP" sz="1100" u="none" dirty="0">
                          <a:solidFill>
                            <a:schemeClr val="tx1"/>
                          </a:solidFill>
                          <a:latin typeface="BIZ UDPゴシック" panose="020B0400000000000000" pitchFamily="50" charset="-128"/>
                          <a:ea typeface="BIZ UDPゴシック" panose="020B0400000000000000" pitchFamily="50" charset="-128"/>
                        </a:rPr>
                        <a:t>CO</a:t>
                      </a:r>
                      <a:r>
                        <a:rPr kumimoji="1" lang="ja-JP" altLang="en-US" sz="800" u="none" dirty="0">
                          <a:solidFill>
                            <a:schemeClr val="tx1"/>
                          </a:solidFill>
                          <a:latin typeface="BIZ UDPゴシック" panose="020B0400000000000000" pitchFamily="50" charset="-128"/>
                          <a:ea typeface="BIZ UDPゴシック" panose="020B0400000000000000" pitchFamily="50" charset="-128"/>
                        </a:rPr>
                        <a:t>２</a:t>
                      </a:r>
                      <a:r>
                        <a:rPr kumimoji="1" lang="ja-JP" altLang="en-US" sz="1100" u="none" dirty="0">
                          <a:solidFill>
                            <a:schemeClr val="tx1"/>
                          </a:solidFill>
                          <a:latin typeface="BIZ UDPゴシック" panose="020B0400000000000000" pitchFamily="50" charset="-128"/>
                          <a:ea typeface="BIZ UDPゴシック" panose="020B0400000000000000" pitchFamily="50" charset="-128"/>
                        </a:rPr>
                        <a:t>回収や次世代型太陽電池等の研究開発を実施中</a:t>
                      </a:r>
                      <a:endParaRPr kumimoji="1" lang="en-US" altLang="ja-JP" sz="1100" u="none" dirty="0">
                        <a:solidFill>
                          <a:schemeClr val="tx1"/>
                        </a:solidFill>
                        <a:latin typeface="BIZ UDPゴシック" panose="020B0400000000000000" pitchFamily="50" charset="-128"/>
                        <a:ea typeface="BIZ UDPゴシック" panose="020B0400000000000000" pitchFamily="50" charset="-128"/>
                      </a:endParaRPr>
                    </a:p>
                    <a:p>
                      <a:pPr marL="171450" marR="0" lvl="0" indent="-171450" algn="l" defTabSz="959937" rtl="0" eaLnBrk="1" fontAlgn="auto" latinLnBrk="0" hangingPunct="1">
                        <a:lnSpc>
                          <a:spcPct val="100000"/>
                        </a:lnSpc>
                        <a:spcBef>
                          <a:spcPts val="600"/>
                        </a:spcBef>
                        <a:spcAft>
                          <a:spcPts val="0"/>
                        </a:spcAft>
                        <a:buClrTx/>
                        <a:buSzTx/>
                        <a:buFont typeface="Arial" panose="020B0604020202020204" pitchFamily="34" charset="0"/>
                        <a:buChar char="•"/>
                        <a:tabLst/>
                        <a:defRPr/>
                      </a:pPr>
                      <a:endParaRPr kumimoji="1" lang="en-US" altLang="ja-JP" sz="1400" dirty="0">
                        <a:solidFill>
                          <a:schemeClr val="tx1"/>
                        </a:solidFill>
                        <a:latin typeface="BIZ UDPゴシック" panose="020B0400000000000000" pitchFamily="50" charset="-128"/>
                        <a:ea typeface="BIZ UDPゴシック" panose="020B0400000000000000" pitchFamily="50" charset="-128"/>
                      </a:endParaRPr>
                    </a:p>
                    <a:p>
                      <a:pPr marL="0" marR="0" lvl="0" indent="0" algn="l" defTabSz="959937" rtl="0" eaLnBrk="1" fontAlgn="auto" latinLnBrk="0" hangingPunct="1">
                        <a:lnSpc>
                          <a:spcPct val="100000"/>
                        </a:lnSpc>
                        <a:spcBef>
                          <a:spcPts val="600"/>
                        </a:spcBef>
                        <a:spcAft>
                          <a:spcPts val="0"/>
                        </a:spcAft>
                        <a:buClrTx/>
                        <a:buSzTx/>
                        <a:buFont typeface="Arial" panose="020B0604020202020204" pitchFamily="34" charset="0"/>
                        <a:buNone/>
                        <a:tabLst/>
                        <a:defRPr/>
                      </a:pPr>
                      <a:endParaRPr kumimoji="1" lang="en-US" altLang="ja-JP" sz="1400" dirty="0">
                        <a:solidFill>
                          <a:schemeClr val="tx1"/>
                        </a:solidFill>
                        <a:latin typeface="BIZ UDPゴシック" panose="020B0400000000000000" pitchFamily="50" charset="-128"/>
                        <a:ea typeface="BIZ UDPゴシック" panose="020B0400000000000000" pitchFamily="50" charset="-128"/>
                      </a:endParaRPr>
                    </a:p>
                    <a:p>
                      <a:pPr marL="0" marR="0" lvl="0" indent="0" algn="l" defTabSz="959937" rtl="0" eaLnBrk="1" fontAlgn="auto" latinLnBrk="0" hangingPunct="1">
                        <a:lnSpc>
                          <a:spcPct val="100000"/>
                        </a:lnSpc>
                        <a:spcBef>
                          <a:spcPts val="600"/>
                        </a:spcBef>
                        <a:spcAft>
                          <a:spcPts val="0"/>
                        </a:spcAft>
                        <a:buClrTx/>
                        <a:buSzTx/>
                        <a:buFont typeface="Arial" panose="020B0604020202020204" pitchFamily="34" charset="0"/>
                        <a:buNone/>
                        <a:tabLst/>
                        <a:defRPr/>
                      </a:pPr>
                      <a:endParaRPr kumimoji="1" lang="en-US" altLang="ja-JP" sz="1400" dirty="0">
                        <a:solidFill>
                          <a:schemeClr val="tx1"/>
                        </a:solidFill>
                        <a:latin typeface="BIZ UDPゴシック" panose="020B0400000000000000" pitchFamily="50" charset="-128"/>
                        <a:ea typeface="BIZ UDPゴシック" panose="020B0400000000000000" pitchFamily="50" charset="-128"/>
                      </a:endParaRPr>
                    </a:p>
                    <a:p>
                      <a:pPr marL="0" marR="0" lvl="0" indent="0" algn="l" defTabSz="959937" rtl="0" eaLnBrk="1" fontAlgn="auto" latinLnBrk="0" hangingPunct="1">
                        <a:lnSpc>
                          <a:spcPct val="100000"/>
                        </a:lnSpc>
                        <a:spcBef>
                          <a:spcPts val="600"/>
                        </a:spcBef>
                        <a:spcAft>
                          <a:spcPts val="0"/>
                        </a:spcAft>
                        <a:buClrTx/>
                        <a:buSzTx/>
                        <a:buFont typeface="Arial" panose="020B0604020202020204" pitchFamily="34" charset="0"/>
                        <a:buNone/>
                        <a:tabLst/>
                        <a:defRPr/>
                      </a:pPr>
                      <a:endParaRPr kumimoji="1" lang="en-US" altLang="ja-JP" sz="1100" b="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endParaRPr>
                    </a:p>
                    <a:p>
                      <a:pPr marL="0" marR="0" lvl="0" indent="0" algn="l" defTabSz="959937" rtl="0" eaLnBrk="1" fontAlgn="auto" latinLnBrk="0" hangingPunct="1">
                        <a:lnSpc>
                          <a:spcPct val="100000"/>
                        </a:lnSpc>
                        <a:spcBef>
                          <a:spcPts val="600"/>
                        </a:spcBef>
                        <a:spcAft>
                          <a:spcPts val="0"/>
                        </a:spcAft>
                        <a:buClrTx/>
                        <a:buSzTx/>
                        <a:buFont typeface="Arial" panose="020B0604020202020204" pitchFamily="34" charset="0"/>
                        <a:buNone/>
                        <a:tabLst/>
                        <a:defRPr/>
                      </a:pPr>
                      <a:r>
                        <a:rPr kumimoji="1" lang="ja-JP" altLang="en-US" sz="1100" b="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rPr>
                        <a:t>・府、環境省のモデル事業により、既設護岸にブルーカーボン生態系を再生・創出する技術の開発を推進</a:t>
                      </a:r>
                    </a:p>
                  </a:txBody>
                  <a:tcPr marL="108000" marR="108000" marT="252000" marB="48014">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marL="0" indent="0" defTabSz="443194">
                        <a:lnSpc>
                          <a:spcPct val="100000"/>
                        </a:lnSpc>
                        <a:spcBef>
                          <a:spcPts val="600"/>
                        </a:spcBef>
                        <a:spcAft>
                          <a:spcPts val="0"/>
                        </a:spcAft>
                        <a:buFont typeface="Wingdings" panose="05000000000000000000" pitchFamily="2" charset="2"/>
                        <a:buNone/>
                        <a:defRPr/>
                      </a:pPr>
                      <a:r>
                        <a:rPr kumimoji="1" lang="ja-JP" altLang="en-US" sz="1300" b="1" dirty="0">
                          <a:solidFill>
                            <a:schemeClr val="tx1"/>
                          </a:solidFill>
                          <a:latin typeface="BIZ UDPゴシック" panose="020B0400000000000000" pitchFamily="50" charset="-128"/>
                          <a:ea typeface="BIZ UDPゴシック" panose="020B0400000000000000" pitchFamily="50" charset="-128"/>
                        </a:rPr>
                        <a:t>□</a:t>
                      </a:r>
                      <a:r>
                        <a:rPr lang="ja-JP" altLang="en-US" sz="1300" b="1" dirty="0">
                          <a:solidFill>
                            <a:schemeClr val="tx1"/>
                          </a:solidFill>
                          <a:latin typeface="BIZ UDPゴシック" panose="020B0400000000000000" pitchFamily="50" charset="-128"/>
                          <a:ea typeface="BIZ UDPゴシック" panose="020B0400000000000000" pitchFamily="50" charset="-128"/>
                        </a:rPr>
                        <a:t>万博を契機とした最先端技術の実証・活用</a:t>
                      </a:r>
                      <a:endParaRPr lang="en-US" altLang="ja-JP" sz="400" b="1" dirty="0">
                        <a:solidFill>
                          <a:schemeClr val="tx1"/>
                        </a:solidFill>
                        <a:latin typeface="BIZ UDPゴシック" panose="020B0400000000000000" pitchFamily="50" charset="-128"/>
                        <a:ea typeface="BIZ UDPゴシック" panose="020B0400000000000000" pitchFamily="50" charset="-128"/>
                      </a:endParaRPr>
                    </a:p>
                    <a:p>
                      <a:pPr marL="0" indent="0" defTabSz="443194">
                        <a:lnSpc>
                          <a:spcPct val="100000"/>
                        </a:lnSpc>
                        <a:spcBef>
                          <a:spcPts val="600"/>
                        </a:spcBef>
                        <a:spcAft>
                          <a:spcPts val="0"/>
                        </a:spcAft>
                        <a:buFont typeface="Wingdings" panose="05000000000000000000" pitchFamily="2" charset="2"/>
                        <a:buNone/>
                        <a:defRPr/>
                      </a:pPr>
                      <a:r>
                        <a:rPr kumimoji="1" lang="ja-JP" altLang="en-US" sz="1100" u="none" dirty="0">
                          <a:solidFill>
                            <a:schemeClr val="tx1"/>
                          </a:solidFill>
                          <a:latin typeface="BIZ UDPゴシック" panose="020B0400000000000000" pitchFamily="50" charset="-128"/>
                          <a:ea typeface="BIZ UDPゴシック" panose="020B0400000000000000" pitchFamily="50" charset="-128"/>
                        </a:rPr>
                        <a:t>・</a:t>
                      </a:r>
                      <a:r>
                        <a:rPr lang="ja-JP" altLang="en-US" sz="1100" u="none" dirty="0">
                          <a:solidFill>
                            <a:schemeClr val="tx1"/>
                          </a:solidFill>
                          <a:latin typeface="BIZ UDPゴシック" panose="020B0400000000000000" pitchFamily="50" charset="-128"/>
                          <a:ea typeface="BIZ UDPゴシック" panose="020B0400000000000000" pitchFamily="50" charset="-128"/>
                        </a:rPr>
                        <a:t>産学官連携による次世代蓄電池等の製品化に向けた性能向上等の進展</a:t>
                      </a:r>
                      <a:endParaRPr lang="en-US" altLang="ja-JP" sz="1100" u="none" dirty="0">
                        <a:solidFill>
                          <a:schemeClr val="tx1"/>
                        </a:solidFill>
                        <a:latin typeface="BIZ UDPゴシック" panose="020B0400000000000000" pitchFamily="50" charset="-128"/>
                        <a:ea typeface="BIZ UDPゴシック" panose="020B0400000000000000" pitchFamily="50" charset="-128"/>
                      </a:endParaRPr>
                    </a:p>
                    <a:p>
                      <a:pPr marL="0" indent="0" defTabSz="443194">
                        <a:lnSpc>
                          <a:spcPct val="100000"/>
                        </a:lnSpc>
                        <a:spcBef>
                          <a:spcPts val="600"/>
                        </a:spcBef>
                        <a:spcAft>
                          <a:spcPts val="0"/>
                        </a:spcAft>
                        <a:buFont typeface="Wingdings" panose="05000000000000000000" pitchFamily="2" charset="2"/>
                        <a:buNone/>
                        <a:defRPr/>
                      </a:pPr>
                      <a:r>
                        <a:rPr lang="ja-JP" altLang="en-US" sz="1100" u="none" dirty="0">
                          <a:solidFill>
                            <a:schemeClr val="tx1"/>
                          </a:solidFill>
                          <a:latin typeface="BIZ UDPゴシック" panose="020B0400000000000000" pitchFamily="50" charset="-128"/>
                          <a:ea typeface="BIZ UDPゴシック" panose="020B0400000000000000" pitchFamily="50" charset="-128"/>
                        </a:rPr>
                        <a:t>・会場で活用する</a:t>
                      </a:r>
                      <a:r>
                        <a:rPr kumimoji="1" lang="en-US" altLang="ja-JP" sz="1100" u="none" dirty="0">
                          <a:solidFill>
                            <a:schemeClr val="tx1"/>
                          </a:solidFill>
                          <a:latin typeface="BIZ UDPゴシック" panose="020B0400000000000000" pitchFamily="50" charset="-128"/>
                          <a:ea typeface="BIZ UDPゴシック" panose="020B0400000000000000" pitchFamily="50" charset="-128"/>
                        </a:rPr>
                        <a:t>CO</a:t>
                      </a:r>
                      <a:r>
                        <a:rPr kumimoji="1" lang="ja-JP" altLang="en-US" sz="800" u="none" dirty="0">
                          <a:solidFill>
                            <a:schemeClr val="tx1"/>
                          </a:solidFill>
                          <a:latin typeface="BIZ UDPゴシック" panose="020B0400000000000000" pitchFamily="50" charset="-128"/>
                          <a:ea typeface="BIZ UDPゴシック" panose="020B0400000000000000" pitchFamily="50" charset="-128"/>
                        </a:rPr>
                        <a:t>２</a:t>
                      </a:r>
                      <a:r>
                        <a:rPr lang="ja-JP" altLang="en-US" sz="1100" u="none" dirty="0">
                          <a:solidFill>
                            <a:schemeClr val="tx1"/>
                          </a:solidFill>
                          <a:latin typeface="BIZ UDPゴシック" panose="020B0400000000000000" pitchFamily="50" charset="-128"/>
                          <a:ea typeface="BIZ UDPゴシック" panose="020B0400000000000000" pitchFamily="50" charset="-128"/>
                        </a:rPr>
                        <a:t>フリー水素の製造、水素発電の実証</a:t>
                      </a:r>
                      <a:endParaRPr kumimoji="1" lang="en-US" altLang="ja-JP" sz="1100" b="1"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endParaRPr>
                    </a:p>
                    <a:p>
                      <a:pPr marL="0" indent="0" defTabSz="443194">
                        <a:lnSpc>
                          <a:spcPct val="100000"/>
                        </a:lnSpc>
                        <a:spcBef>
                          <a:spcPts val="600"/>
                        </a:spcBef>
                        <a:spcAft>
                          <a:spcPts val="0"/>
                        </a:spcAft>
                        <a:buFont typeface="Wingdings" panose="05000000000000000000" pitchFamily="2" charset="2"/>
                        <a:buNone/>
                        <a:defRPr/>
                      </a:pPr>
                      <a:r>
                        <a:rPr kumimoji="1" lang="ja-JP" altLang="en-US" sz="1100" b="1"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rPr>
                        <a:t>・</a:t>
                      </a:r>
                      <a:r>
                        <a:rPr kumimoji="1" lang="ja-JP" altLang="en-US" sz="1100" b="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rPr>
                        <a:t>次世代型太陽電池の府域における活用</a:t>
                      </a:r>
                      <a:endParaRPr kumimoji="1" lang="en-US" altLang="ja-JP" sz="1100" b="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endParaRPr>
                    </a:p>
                    <a:p>
                      <a:pPr marL="0" indent="0" defTabSz="443194">
                        <a:lnSpc>
                          <a:spcPct val="100000"/>
                        </a:lnSpc>
                        <a:spcBef>
                          <a:spcPts val="600"/>
                        </a:spcBef>
                        <a:spcAft>
                          <a:spcPts val="0"/>
                        </a:spcAft>
                        <a:buFont typeface="Wingdings" panose="05000000000000000000" pitchFamily="2" charset="2"/>
                        <a:buNone/>
                        <a:defRPr/>
                      </a:pPr>
                      <a:r>
                        <a:rPr kumimoji="1" lang="ja-JP" altLang="en-US" sz="1100" b="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rPr>
                        <a:t>・大阪湾奥部におけるブルーカーボン生態系の再生・創出</a:t>
                      </a:r>
                      <a:endParaRPr kumimoji="1" lang="en-US" altLang="ja-JP" sz="1100" u="none" dirty="0">
                        <a:solidFill>
                          <a:schemeClr val="tx1"/>
                        </a:solidFill>
                        <a:latin typeface="BIZ UDPゴシック" panose="020B0400000000000000" pitchFamily="50" charset="-128"/>
                        <a:ea typeface="BIZ UDPゴシック" panose="020B0400000000000000" pitchFamily="50" charset="-128"/>
                      </a:endParaRPr>
                    </a:p>
                    <a:p>
                      <a:pPr marL="0" indent="0" defTabSz="443194">
                        <a:lnSpc>
                          <a:spcPct val="100000"/>
                        </a:lnSpc>
                        <a:spcBef>
                          <a:spcPts val="0"/>
                        </a:spcBef>
                        <a:spcAft>
                          <a:spcPts val="0"/>
                        </a:spcAft>
                        <a:defRPr/>
                      </a:pPr>
                      <a:endParaRPr kumimoji="1" lang="en-US" altLang="ja-JP" sz="1200" dirty="0">
                        <a:solidFill>
                          <a:schemeClr val="tx1"/>
                        </a:solidFill>
                        <a:latin typeface="BIZ UDPゴシック" panose="020B0400000000000000" pitchFamily="50" charset="-128"/>
                        <a:ea typeface="BIZ UDPゴシック" panose="020B0400000000000000" pitchFamily="50" charset="-128"/>
                      </a:endParaRPr>
                    </a:p>
                  </a:txBody>
                  <a:tcPr marL="108000" marR="108000" marT="252000" marB="48014">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4">
                        <a:lumMod val="40000"/>
                        <a:lumOff val="60000"/>
                      </a:schemeClr>
                    </a:solidFill>
                  </a:tcPr>
                </a:tc>
                <a:tc>
                  <a:txBody>
                    <a:bodyPr/>
                    <a:lstStyle/>
                    <a:p>
                      <a:pPr marL="0" indent="0">
                        <a:lnSpc>
                          <a:spcPct val="100000"/>
                        </a:lnSpc>
                        <a:spcBef>
                          <a:spcPts val="600"/>
                        </a:spcBef>
                        <a:spcAft>
                          <a:spcPts val="0"/>
                        </a:spcAft>
                        <a:buFont typeface="Wingdings" panose="05000000000000000000" pitchFamily="2" charset="2"/>
                        <a:buNone/>
                      </a:pPr>
                      <a:r>
                        <a:rPr kumimoji="1" lang="ja-JP" altLang="en-US" sz="1300" b="1" dirty="0">
                          <a:solidFill>
                            <a:schemeClr val="tx1"/>
                          </a:solidFill>
                          <a:latin typeface="BIZ UDPゴシック" panose="020B0400000000000000" pitchFamily="50" charset="-128"/>
                          <a:ea typeface="BIZ UDPゴシック" panose="020B0400000000000000" pitchFamily="50" charset="-128"/>
                        </a:rPr>
                        <a:t>□万博で活用した最先端技術の研究開発・実用化</a:t>
                      </a:r>
                      <a:endParaRPr kumimoji="1" lang="en-US" altLang="ja-JP" sz="1300" b="1" dirty="0">
                        <a:solidFill>
                          <a:schemeClr val="tx1"/>
                        </a:solidFill>
                        <a:latin typeface="BIZ UDPゴシック" panose="020B0400000000000000" pitchFamily="50" charset="-128"/>
                        <a:ea typeface="BIZ UDPゴシック" panose="020B0400000000000000" pitchFamily="50" charset="-128"/>
                      </a:endParaRPr>
                    </a:p>
                    <a:p>
                      <a:pPr marL="0" indent="0">
                        <a:lnSpc>
                          <a:spcPct val="100000"/>
                        </a:lnSpc>
                        <a:spcBef>
                          <a:spcPts val="600"/>
                        </a:spcBef>
                        <a:spcAft>
                          <a:spcPts val="0"/>
                        </a:spcAft>
                        <a:buFont typeface="Wingdings" panose="05000000000000000000" pitchFamily="2" charset="2"/>
                        <a:buNone/>
                      </a:pPr>
                      <a:r>
                        <a:rPr kumimoji="1" lang="ja-JP" altLang="en-US" sz="1100" b="1" u="none" dirty="0">
                          <a:solidFill>
                            <a:schemeClr val="tx1"/>
                          </a:solidFill>
                          <a:latin typeface="BIZ UDPゴシック" panose="020B0400000000000000" pitchFamily="50" charset="-128"/>
                          <a:ea typeface="BIZ UDPゴシック" panose="020B0400000000000000" pitchFamily="50" charset="-128"/>
                        </a:rPr>
                        <a:t>・</a:t>
                      </a:r>
                      <a:r>
                        <a:rPr kumimoji="1" lang="ja-JP" altLang="en-US" sz="1100" u="none" dirty="0">
                          <a:solidFill>
                            <a:schemeClr val="tx1"/>
                          </a:solidFill>
                          <a:latin typeface="BIZ UDPゴシック" panose="020B0400000000000000" pitchFamily="50" charset="-128"/>
                          <a:ea typeface="BIZ UDPゴシック" panose="020B0400000000000000" pitchFamily="50" charset="-128"/>
                        </a:rPr>
                        <a:t>次世代蓄電池の実用化と電池関連産業の集積を活かしたイノベーション促進・水素発電による電力供給等が開始</a:t>
                      </a:r>
                      <a:endParaRPr kumimoji="1" lang="en-US" altLang="ja-JP" sz="1100" u="none" dirty="0">
                        <a:solidFill>
                          <a:schemeClr val="tx1"/>
                        </a:solidFill>
                        <a:latin typeface="BIZ UDPゴシック" panose="020B0400000000000000" pitchFamily="50" charset="-128"/>
                        <a:ea typeface="BIZ UDPゴシック" panose="020B0400000000000000" pitchFamily="50" charset="-128"/>
                      </a:endParaRPr>
                    </a:p>
                    <a:p>
                      <a:pPr marL="0" indent="0">
                        <a:lnSpc>
                          <a:spcPct val="100000"/>
                        </a:lnSpc>
                        <a:spcBef>
                          <a:spcPts val="600"/>
                        </a:spcBef>
                        <a:spcAft>
                          <a:spcPts val="0"/>
                        </a:spcAft>
                        <a:buFont typeface="Wingdings" panose="05000000000000000000" pitchFamily="2" charset="2"/>
                        <a:buNone/>
                      </a:pPr>
                      <a:r>
                        <a:rPr lang="ja-JP" altLang="en-US" sz="1100" u="none" dirty="0">
                          <a:solidFill>
                            <a:schemeClr val="tx1"/>
                          </a:solidFill>
                          <a:latin typeface="BIZ UDPゴシック" panose="020B0400000000000000" pitchFamily="50" charset="-128"/>
                          <a:ea typeface="BIZ UDPゴシック" panose="020B0400000000000000" pitchFamily="50" charset="-128"/>
                        </a:rPr>
                        <a:t>・大気中や排ガスから</a:t>
                      </a:r>
                      <a:r>
                        <a:rPr kumimoji="1" lang="en-US" altLang="ja-JP" sz="1100" u="none" dirty="0">
                          <a:solidFill>
                            <a:schemeClr val="tx1"/>
                          </a:solidFill>
                          <a:latin typeface="BIZ UDPゴシック" panose="020B0400000000000000" pitchFamily="50" charset="-128"/>
                          <a:ea typeface="BIZ UDPゴシック" panose="020B0400000000000000" pitchFamily="50" charset="-128"/>
                        </a:rPr>
                        <a:t>CO</a:t>
                      </a:r>
                      <a:r>
                        <a:rPr kumimoji="1" lang="ja-JP" altLang="en-US" sz="800" u="none" dirty="0">
                          <a:solidFill>
                            <a:schemeClr val="tx1"/>
                          </a:solidFill>
                          <a:latin typeface="BIZ UDPゴシック" panose="020B0400000000000000" pitchFamily="50" charset="-128"/>
                          <a:ea typeface="BIZ UDPゴシック" panose="020B0400000000000000" pitchFamily="50" charset="-128"/>
                        </a:rPr>
                        <a:t>２</a:t>
                      </a:r>
                      <a:r>
                        <a:rPr lang="ja-JP" altLang="en-US" sz="1100" u="none" dirty="0">
                          <a:solidFill>
                            <a:schemeClr val="tx1"/>
                          </a:solidFill>
                          <a:latin typeface="BIZ UDPゴシック" panose="020B0400000000000000" pitchFamily="50" charset="-128"/>
                          <a:ea typeface="BIZ UDPゴシック" panose="020B0400000000000000" pitchFamily="50" charset="-128"/>
                        </a:rPr>
                        <a:t>を回収し、地中への貯留や有効活用を行う技術の実用化に向けた研究開発</a:t>
                      </a:r>
                      <a:endParaRPr lang="en-US" altLang="ja-JP" sz="1100" u="none" dirty="0">
                        <a:solidFill>
                          <a:schemeClr val="tx1"/>
                        </a:solidFill>
                        <a:latin typeface="BIZ UDPゴシック" panose="020B0400000000000000" pitchFamily="50" charset="-128"/>
                        <a:ea typeface="BIZ UDPゴシック" panose="020B0400000000000000" pitchFamily="50" charset="-128"/>
                      </a:endParaRPr>
                    </a:p>
                    <a:p>
                      <a:pPr marL="0" indent="0">
                        <a:lnSpc>
                          <a:spcPct val="100000"/>
                        </a:lnSpc>
                        <a:spcBef>
                          <a:spcPts val="600"/>
                        </a:spcBef>
                        <a:spcAft>
                          <a:spcPts val="0"/>
                        </a:spcAft>
                        <a:buFont typeface="Wingdings" panose="05000000000000000000" pitchFamily="2" charset="2"/>
                        <a:buNone/>
                      </a:pPr>
                      <a:r>
                        <a:rPr lang="ja-JP" altLang="en-US" sz="1100" u="none" dirty="0">
                          <a:solidFill>
                            <a:schemeClr val="tx1"/>
                          </a:solidFill>
                          <a:latin typeface="BIZ UDPゴシック" panose="020B0400000000000000" pitchFamily="50" charset="-128"/>
                          <a:ea typeface="BIZ UDPゴシック" panose="020B0400000000000000" pitchFamily="50" charset="-128"/>
                        </a:rPr>
                        <a:t>・次世代型太陽電池が府内事業所や家庭に普及拡大</a:t>
                      </a:r>
                      <a:endParaRPr lang="en-US" altLang="ja-JP" sz="1100" u="none" dirty="0">
                        <a:solidFill>
                          <a:schemeClr val="tx1"/>
                        </a:solidFill>
                        <a:latin typeface="BIZ UDPゴシック" panose="020B0400000000000000" pitchFamily="50" charset="-128"/>
                        <a:ea typeface="BIZ UDPゴシック" panose="020B0400000000000000" pitchFamily="50" charset="-128"/>
                      </a:endParaRPr>
                    </a:p>
                    <a:p>
                      <a:pPr marL="0" indent="0">
                        <a:lnSpc>
                          <a:spcPct val="100000"/>
                        </a:lnSpc>
                        <a:spcBef>
                          <a:spcPts val="600"/>
                        </a:spcBef>
                        <a:spcAft>
                          <a:spcPts val="0"/>
                        </a:spcAft>
                        <a:buFont typeface="Wingdings" panose="05000000000000000000" pitchFamily="2" charset="2"/>
                        <a:buNone/>
                      </a:pPr>
                      <a:r>
                        <a:rPr lang="ja-JP" altLang="en-US" sz="1100" b="0" u="none" dirty="0">
                          <a:solidFill>
                            <a:schemeClr val="tx1"/>
                          </a:solidFill>
                          <a:latin typeface="BIZ UDPゴシック" panose="020B0400000000000000" pitchFamily="50" charset="-128"/>
                          <a:ea typeface="BIZ UDPゴシック" panose="020B0400000000000000" pitchFamily="50" charset="-128"/>
                        </a:rPr>
                        <a:t>・「大阪湾</a:t>
                      </a:r>
                      <a:r>
                        <a:rPr lang="en-US" altLang="ja-JP" sz="1100" b="0" u="none" dirty="0">
                          <a:solidFill>
                            <a:schemeClr val="tx1"/>
                          </a:solidFill>
                          <a:latin typeface="BIZ UDPゴシック" panose="020B0400000000000000" pitchFamily="50" charset="-128"/>
                          <a:ea typeface="BIZ UDPゴシック" panose="020B0400000000000000" pitchFamily="50" charset="-128"/>
                        </a:rPr>
                        <a:t>MOBA</a:t>
                      </a:r>
                      <a:r>
                        <a:rPr lang="ja-JP" altLang="en-US" sz="1100" b="0" u="none" dirty="0">
                          <a:solidFill>
                            <a:schemeClr val="tx1"/>
                          </a:solidFill>
                          <a:latin typeface="BIZ UDPゴシック" panose="020B0400000000000000" pitchFamily="50" charset="-128"/>
                          <a:ea typeface="BIZ UDPゴシック" panose="020B0400000000000000" pitchFamily="50" charset="-128"/>
                        </a:rPr>
                        <a:t>リンク構想」の実現に向けて再生・創出された</a:t>
                      </a:r>
                      <a:r>
                        <a:rPr kumimoji="1" lang="ja-JP" altLang="en-US" sz="1100" b="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rPr>
                        <a:t>ブルーカーボン生態系により府内の</a:t>
                      </a:r>
                      <a:r>
                        <a:rPr kumimoji="1" lang="en-US" altLang="ja-JP" sz="1100" u="none" dirty="0">
                          <a:solidFill>
                            <a:schemeClr val="tx1"/>
                          </a:solidFill>
                          <a:latin typeface="BIZ UDPゴシック" panose="020B0400000000000000" pitchFamily="50" charset="-128"/>
                          <a:ea typeface="BIZ UDPゴシック" panose="020B0400000000000000" pitchFamily="50" charset="-128"/>
                        </a:rPr>
                        <a:t>CO</a:t>
                      </a:r>
                      <a:r>
                        <a:rPr kumimoji="1" lang="ja-JP" altLang="en-US" sz="800" u="none" dirty="0">
                          <a:solidFill>
                            <a:schemeClr val="tx1"/>
                          </a:solidFill>
                          <a:latin typeface="BIZ UDPゴシック" panose="020B0400000000000000" pitchFamily="50" charset="-128"/>
                          <a:ea typeface="BIZ UDPゴシック" panose="020B0400000000000000" pitchFamily="50" charset="-128"/>
                        </a:rPr>
                        <a:t>２</a:t>
                      </a:r>
                      <a:r>
                        <a:rPr kumimoji="1" lang="ja-JP" altLang="en-US" sz="1100" b="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rPr>
                        <a:t>削減に貢献</a:t>
                      </a:r>
                    </a:p>
                    <a:p>
                      <a:pPr marL="185738" marR="0" lvl="0" indent="-185738" algn="l" defTabSz="457200" rtl="0" eaLnBrk="1" fontAlgn="auto" latinLnBrk="0" hangingPunct="1">
                        <a:lnSpc>
                          <a:spcPct val="100000"/>
                        </a:lnSpc>
                        <a:spcBef>
                          <a:spcPts val="0"/>
                        </a:spcBef>
                        <a:spcAft>
                          <a:spcPts val="0"/>
                        </a:spcAft>
                        <a:buClrTx/>
                        <a:buSzTx/>
                        <a:buFontTx/>
                        <a:buNone/>
                        <a:tabLst/>
                        <a:defRPr/>
                      </a:pPr>
                      <a:endParaRPr kumimoji="0" lang="en-US" altLang="ja-JP" sz="1300" b="1"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endParaRPr>
                    </a:p>
                    <a:p>
                      <a:pPr marL="0" indent="0" algn="l">
                        <a:lnSpc>
                          <a:spcPct val="100000"/>
                        </a:lnSpc>
                        <a:spcBef>
                          <a:spcPts val="0"/>
                        </a:spcBef>
                        <a:spcAft>
                          <a:spcPts val="0"/>
                        </a:spcAft>
                      </a:pPr>
                      <a:endParaRPr kumimoji="1" lang="en-US" altLang="ja-JP" sz="1200" dirty="0">
                        <a:solidFill>
                          <a:schemeClr val="tx1"/>
                        </a:solidFill>
                        <a:latin typeface="BIZ UDPゴシック" panose="020B0400000000000000" pitchFamily="50" charset="-128"/>
                        <a:ea typeface="BIZ UDPゴシック" panose="020B0400000000000000" pitchFamily="50" charset="-128"/>
                      </a:endParaRPr>
                    </a:p>
                  </a:txBody>
                  <a:tcPr marL="108000" marR="108000" marT="252000" marB="48014">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338179187"/>
                  </a:ext>
                </a:extLst>
              </a:tr>
            </a:tbl>
          </a:graphicData>
        </a:graphic>
      </p:graphicFrame>
      <p:grpSp>
        <p:nvGrpSpPr>
          <p:cNvPr id="23" name="グループ化 22">
            <a:extLst>
              <a:ext uri="{FF2B5EF4-FFF2-40B4-BE49-F238E27FC236}">
                <a16:creationId xmlns:a16="http://schemas.microsoft.com/office/drawing/2014/main" id="{B1406B80-BB7A-4E81-A06D-8F4FC87D64EF}"/>
              </a:ext>
            </a:extLst>
          </p:cNvPr>
          <p:cNvGrpSpPr/>
          <p:nvPr/>
        </p:nvGrpSpPr>
        <p:grpSpPr>
          <a:xfrm>
            <a:off x="251753" y="1222141"/>
            <a:ext cx="9720000" cy="381120"/>
            <a:chOff x="407938" y="886368"/>
            <a:chExt cx="6821672" cy="340159"/>
          </a:xfrm>
          <a:solidFill>
            <a:srgbClr val="953735"/>
          </a:solidFill>
        </p:grpSpPr>
        <p:sp>
          <p:nvSpPr>
            <p:cNvPr id="25" name="ホームベース 6">
              <a:extLst>
                <a:ext uri="{FF2B5EF4-FFF2-40B4-BE49-F238E27FC236}">
                  <a16:creationId xmlns:a16="http://schemas.microsoft.com/office/drawing/2014/main" id="{1B7629EA-ADB7-4C0E-8F66-00767F27E995}"/>
                </a:ext>
              </a:extLst>
            </p:cNvPr>
            <p:cNvSpPr/>
            <p:nvPr/>
          </p:nvSpPr>
          <p:spPr bwMode="gray">
            <a:xfrm>
              <a:off x="4706391" y="886368"/>
              <a:ext cx="2523219" cy="340159"/>
            </a:xfrm>
            <a:prstGeom prst="homePlate">
              <a:avLst/>
            </a:prstGeom>
            <a:solidFill>
              <a:srgbClr val="002060"/>
            </a:solidFill>
            <a:ln w="28575">
              <a:solidFill>
                <a:schemeClr val="bg1"/>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443194" rtl="0" eaLnBrk="1" fontAlgn="auto" latinLnBrk="0" hangingPunct="1">
                <a:lnSpc>
                  <a:spcPct val="100000"/>
                </a:lnSpc>
                <a:spcBef>
                  <a:spcPts val="0"/>
                </a:spcBef>
                <a:spcAft>
                  <a:spcPts val="0"/>
                </a:spcAft>
                <a:buClrTx/>
                <a:buSzTx/>
                <a:buFontTx/>
                <a:buNone/>
                <a:tabLst/>
                <a:defRPr/>
              </a:pPr>
              <a:r>
                <a:rPr kumimoji="1" lang="en-US" altLang="ja-JP" sz="1260" b="0" i="0" u="none" strike="noStrike" kern="1200" cap="none" spc="0" normalizeH="0" baseline="0" noProof="0">
                  <a:ln>
                    <a:noFill/>
                  </a:ln>
                  <a:solidFill>
                    <a:prstClr val="white"/>
                  </a:solidFill>
                  <a:effectLst/>
                  <a:uLnTx/>
                  <a:uFillTx/>
                  <a:latin typeface="BIZ UDPゴシック" panose="020B0400000000000000" pitchFamily="50" charset="-128"/>
                  <a:ea typeface="BIZ UDPゴシック" panose="020B0400000000000000" pitchFamily="50" charset="-128"/>
                  <a:cs typeface="+mn-cs"/>
                </a:rPr>
                <a:t>2030</a:t>
              </a:r>
              <a:r>
                <a:rPr kumimoji="1" lang="ja-JP" altLang="en-US" sz="1260" b="0" i="0" u="none" strike="noStrike" kern="1200" cap="none" spc="0" normalizeH="0" baseline="0" noProof="0">
                  <a:ln>
                    <a:noFill/>
                  </a:ln>
                  <a:solidFill>
                    <a:prstClr val="white"/>
                  </a:solidFill>
                  <a:effectLst/>
                  <a:uLnTx/>
                  <a:uFillTx/>
                  <a:latin typeface="BIZ UDPゴシック" panose="020B0400000000000000" pitchFamily="50" charset="-128"/>
                  <a:ea typeface="BIZ UDPゴシック" panose="020B0400000000000000" pitchFamily="50" charset="-128"/>
                  <a:cs typeface="+mn-cs"/>
                </a:rPr>
                <a:t>（万博後のめざす姿）</a:t>
              </a:r>
            </a:p>
          </p:txBody>
        </p:sp>
        <p:sp>
          <p:nvSpPr>
            <p:cNvPr id="26" name="ホームベース 5">
              <a:extLst>
                <a:ext uri="{FF2B5EF4-FFF2-40B4-BE49-F238E27FC236}">
                  <a16:creationId xmlns:a16="http://schemas.microsoft.com/office/drawing/2014/main" id="{AD85B09B-C151-4246-83FE-8C65C4C68421}"/>
                </a:ext>
              </a:extLst>
            </p:cNvPr>
            <p:cNvSpPr/>
            <p:nvPr/>
          </p:nvSpPr>
          <p:spPr bwMode="gray">
            <a:xfrm>
              <a:off x="2549230" y="886369"/>
              <a:ext cx="2484315" cy="340158"/>
            </a:xfrm>
            <a:prstGeom prst="homePlate">
              <a:avLst/>
            </a:prstGeom>
            <a:solidFill>
              <a:srgbClr val="002060"/>
            </a:solidFill>
            <a:ln w="28575">
              <a:solidFill>
                <a:schemeClr val="bg1"/>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443194" rtl="0" eaLnBrk="1" fontAlgn="auto" latinLnBrk="0" hangingPunct="1">
                <a:lnSpc>
                  <a:spcPct val="100000"/>
                </a:lnSpc>
                <a:spcBef>
                  <a:spcPts val="0"/>
                </a:spcBef>
                <a:spcAft>
                  <a:spcPts val="0"/>
                </a:spcAft>
                <a:buClrTx/>
                <a:buSzTx/>
                <a:buFontTx/>
                <a:buNone/>
                <a:tabLst/>
                <a:defRPr/>
              </a:pPr>
              <a:r>
                <a:rPr kumimoji="1" lang="en-US" altLang="ja-JP" sz="1551" b="1" i="0" u="none" strike="noStrike" kern="1200" cap="none" spc="0" normalizeH="0" baseline="0" noProof="0">
                  <a:ln>
                    <a:noFill/>
                  </a:ln>
                  <a:solidFill>
                    <a:prstClr val="white"/>
                  </a:solidFill>
                  <a:effectLst/>
                  <a:uLnTx/>
                  <a:uFillTx/>
                  <a:latin typeface="BIZ UDPゴシック" panose="020B0400000000000000" pitchFamily="50" charset="-128"/>
                  <a:ea typeface="BIZ UDPゴシック" panose="020B0400000000000000" pitchFamily="50" charset="-128"/>
                  <a:cs typeface="+mn-cs"/>
                </a:rPr>
                <a:t>2025</a:t>
              </a:r>
              <a:r>
                <a:rPr kumimoji="1" lang="ja-JP" altLang="en-US" sz="1551" b="1" i="0" u="none" strike="noStrike" kern="1200" cap="none" spc="0" normalizeH="0" baseline="0" noProof="0">
                  <a:ln>
                    <a:noFill/>
                  </a:ln>
                  <a:solidFill>
                    <a:prstClr val="white"/>
                  </a:solidFill>
                  <a:effectLst/>
                  <a:uLnTx/>
                  <a:uFillTx/>
                  <a:latin typeface="BIZ UDPゴシック" panose="020B0400000000000000" pitchFamily="50" charset="-128"/>
                  <a:ea typeface="BIZ UDPゴシック" panose="020B0400000000000000" pitchFamily="50" charset="-128"/>
                  <a:cs typeface="+mn-cs"/>
                </a:rPr>
                <a:t>（万博開催）</a:t>
              </a:r>
            </a:p>
          </p:txBody>
        </p:sp>
        <p:sp>
          <p:nvSpPr>
            <p:cNvPr id="27" name="ホームベース 4">
              <a:extLst>
                <a:ext uri="{FF2B5EF4-FFF2-40B4-BE49-F238E27FC236}">
                  <a16:creationId xmlns:a16="http://schemas.microsoft.com/office/drawing/2014/main" id="{51F0FD7C-A3F3-4D3F-9E7A-E2D8BBD297CC}"/>
                </a:ext>
              </a:extLst>
            </p:cNvPr>
            <p:cNvSpPr/>
            <p:nvPr/>
          </p:nvSpPr>
          <p:spPr bwMode="gray">
            <a:xfrm>
              <a:off x="407938" y="886368"/>
              <a:ext cx="2362526" cy="340159"/>
            </a:xfrm>
            <a:prstGeom prst="homePlate">
              <a:avLst/>
            </a:prstGeom>
            <a:solidFill>
              <a:srgbClr val="002060"/>
            </a:solidFill>
            <a:ln w="28575">
              <a:solidFill>
                <a:schemeClr val="bg1"/>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443194" rtl="0" eaLnBrk="1" fontAlgn="auto" latinLnBrk="0" hangingPunct="1">
                <a:lnSpc>
                  <a:spcPct val="100000"/>
                </a:lnSpc>
                <a:spcBef>
                  <a:spcPts val="0"/>
                </a:spcBef>
                <a:spcAft>
                  <a:spcPts val="0"/>
                </a:spcAft>
                <a:buClrTx/>
                <a:buSzTx/>
                <a:buFontTx/>
                <a:buNone/>
                <a:tabLst/>
                <a:defRPr/>
              </a:pPr>
              <a:r>
                <a:rPr kumimoji="1" lang="en-US" altLang="ja-JP" sz="1260" b="0" i="0" u="none" strike="noStrike" kern="1200" cap="none" spc="0" normalizeH="0" baseline="0" noProof="0">
                  <a:ln>
                    <a:noFill/>
                  </a:ln>
                  <a:solidFill>
                    <a:prstClr val="white"/>
                  </a:solidFill>
                  <a:effectLst/>
                  <a:uLnTx/>
                  <a:uFillTx/>
                  <a:latin typeface="BIZ UDPゴシック" panose="020B0400000000000000" pitchFamily="50" charset="-128"/>
                  <a:ea typeface="BIZ UDPゴシック" panose="020B0400000000000000" pitchFamily="50" charset="-128"/>
                  <a:cs typeface="+mn-cs"/>
                </a:rPr>
                <a:t>202</a:t>
              </a:r>
              <a:r>
                <a:rPr kumimoji="1" lang="ja-JP" altLang="en-US" sz="1260" b="0" i="0" u="none" strike="noStrike" kern="1200" cap="none" spc="0" normalizeH="0" baseline="0" noProof="0">
                  <a:ln>
                    <a:noFill/>
                  </a:ln>
                  <a:solidFill>
                    <a:prstClr val="white"/>
                  </a:solidFill>
                  <a:effectLst/>
                  <a:uLnTx/>
                  <a:uFillTx/>
                  <a:latin typeface="BIZ UDPゴシック" panose="020B0400000000000000" pitchFamily="50" charset="-128"/>
                  <a:ea typeface="BIZ UDPゴシック" panose="020B0400000000000000" pitchFamily="50" charset="-128"/>
                  <a:cs typeface="+mn-cs"/>
                </a:rPr>
                <a:t>３</a:t>
              </a:r>
              <a:r>
                <a:rPr kumimoji="1" lang="en-US" altLang="ja-JP" sz="1260" b="0" i="0" u="none" strike="noStrike" kern="1200" cap="none" spc="0" normalizeH="0" baseline="0" noProof="0">
                  <a:ln>
                    <a:noFill/>
                  </a:ln>
                  <a:solidFill>
                    <a:prstClr val="white"/>
                  </a:solidFill>
                  <a:effectLst/>
                  <a:uLnTx/>
                  <a:uFillTx/>
                  <a:latin typeface="BIZ UDPゴシック" panose="020B0400000000000000" pitchFamily="50" charset="-128"/>
                  <a:ea typeface="BIZ UDPゴシック" panose="020B0400000000000000" pitchFamily="50" charset="-128"/>
                  <a:cs typeface="+mn-cs"/>
                </a:rPr>
                <a:t>(</a:t>
              </a:r>
              <a:r>
                <a:rPr kumimoji="1" lang="ja-JP" altLang="en-US" sz="1260" b="0" i="0" u="none" strike="noStrike" kern="1200" cap="none" spc="0" normalizeH="0" baseline="0" noProof="0">
                  <a:ln>
                    <a:noFill/>
                  </a:ln>
                  <a:solidFill>
                    <a:prstClr val="white"/>
                  </a:solidFill>
                  <a:effectLst/>
                  <a:uLnTx/>
                  <a:uFillTx/>
                  <a:latin typeface="BIZ UDPゴシック" panose="020B0400000000000000" pitchFamily="50" charset="-128"/>
                  <a:ea typeface="BIZ UDPゴシック" panose="020B0400000000000000" pitchFamily="50" charset="-128"/>
                  <a:cs typeface="+mn-cs"/>
                </a:rPr>
                <a:t>現状</a:t>
              </a:r>
              <a:r>
                <a:rPr kumimoji="1" lang="en-US" altLang="ja-JP" sz="1260" b="0" i="0" u="none" strike="noStrike" kern="1200" cap="none" spc="0" normalizeH="0" baseline="0" noProof="0">
                  <a:ln>
                    <a:noFill/>
                  </a:ln>
                  <a:solidFill>
                    <a:prstClr val="white"/>
                  </a:solidFill>
                  <a:effectLst/>
                  <a:uLnTx/>
                  <a:uFillTx/>
                  <a:latin typeface="BIZ UDPゴシック" panose="020B0400000000000000" pitchFamily="50" charset="-128"/>
                  <a:ea typeface="BIZ UDPゴシック" panose="020B0400000000000000" pitchFamily="50" charset="-128"/>
                  <a:cs typeface="+mn-cs"/>
                </a:rPr>
                <a:t>)</a:t>
              </a:r>
              <a:endParaRPr kumimoji="1" lang="ja-JP" altLang="en-US" sz="1260" b="0" i="0" u="none" strike="noStrike" kern="1200" cap="none" spc="0" normalizeH="0" baseline="0" noProof="0">
                <a:ln>
                  <a:noFill/>
                </a:ln>
                <a:solidFill>
                  <a:prstClr val="white"/>
                </a:solidFill>
                <a:effectLst/>
                <a:uLnTx/>
                <a:uFillTx/>
                <a:latin typeface="BIZ UDPゴシック" panose="020B0400000000000000" pitchFamily="50" charset="-128"/>
                <a:ea typeface="BIZ UDPゴシック" panose="020B0400000000000000" pitchFamily="50" charset="-128"/>
                <a:cs typeface="+mn-cs"/>
              </a:endParaRPr>
            </a:p>
          </p:txBody>
        </p:sp>
      </p:grpSp>
      <p:grpSp>
        <p:nvGrpSpPr>
          <p:cNvPr id="28" name="グループ化 27"/>
          <p:cNvGrpSpPr/>
          <p:nvPr/>
        </p:nvGrpSpPr>
        <p:grpSpPr>
          <a:xfrm>
            <a:off x="696688" y="3989492"/>
            <a:ext cx="1353059" cy="903064"/>
            <a:chOff x="4883946" y="5135854"/>
            <a:chExt cx="1353059" cy="903064"/>
          </a:xfrm>
        </p:grpSpPr>
        <p:sp>
          <p:nvSpPr>
            <p:cNvPr id="29" name="テキスト ボックス 28">
              <a:extLst>
                <a:ext uri="{FF2B5EF4-FFF2-40B4-BE49-F238E27FC236}">
                  <a16:creationId xmlns:a16="http://schemas.microsoft.com/office/drawing/2014/main" id="{4B540E6E-594E-47B9-9E8F-4484B1258F13}"/>
                </a:ext>
              </a:extLst>
            </p:cNvPr>
            <p:cNvSpPr txBox="1"/>
            <p:nvPr/>
          </p:nvSpPr>
          <p:spPr>
            <a:xfrm>
              <a:off x="4975746" y="5909503"/>
              <a:ext cx="1095979" cy="129415"/>
            </a:xfrm>
            <a:prstGeom prst="rect">
              <a:avLst/>
            </a:prstGeom>
            <a:noFill/>
          </p:spPr>
          <p:txBody>
            <a:bodyPr wrap="square" lIns="0" tIns="0" rIns="0" bIns="0" rtlCol="0" anchor="ctr" anchorCtr="0">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8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eiryo UI" panose="020B0604030504040204" pitchFamily="50" charset="-128"/>
                </a:rPr>
                <a:t>▲次世代型太陽電池</a:t>
              </a:r>
            </a:p>
          </p:txBody>
        </p:sp>
        <p:pic>
          <p:nvPicPr>
            <p:cNvPr id="30" name="図 29"/>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883946" y="5135854"/>
              <a:ext cx="1353059" cy="726602"/>
            </a:xfrm>
            <a:prstGeom prst="rect">
              <a:avLst/>
            </a:prstGeom>
          </p:spPr>
        </p:pic>
      </p:grpSp>
      <p:pic>
        <p:nvPicPr>
          <p:cNvPr id="31" name="図 30" descr="C:\Users\TabuchiKe\AppData\Local\Microsoft\Windows\INetCache\Content.Word\P1070475　ﾜｶﾒ.JPG"/>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bwMode="auto">
          <a:xfrm>
            <a:off x="846804" y="5596051"/>
            <a:ext cx="1088096" cy="816071"/>
          </a:xfrm>
          <a:prstGeom prst="rect">
            <a:avLst/>
          </a:prstGeom>
          <a:noFill/>
          <a:ln>
            <a:noFill/>
          </a:ln>
        </p:spPr>
      </p:pic>
      <p:sp>
        <p:nvSpPr>
          <p:cNvPr id="33" name="テキスト ボックス 32">
            <a:extLst>
              <a:ext uri="{FF2B5EF4-FFF2-40B4-BE49-F238E27FC236}">
                <a16:creationId xmlns:a16="http://schemas.microsoft.com/office/drawing/2014/main" id="{4B540E6E-594E-47B9-9E8F-4484B1258F13}"/>
              </a:ext>
            </a:extLst>
          </p:cNvPr>
          <p:cNvSpPr txBox="1"/>
          <p:nvPr/>
        </p:nvSpPr>
        <p:spPr>
          <a:xfrm>
            <a:off x="953768" y="6439919"/>
            <a:ext cx="1095979" cy="129415"/>
          </a:xfrm>
          <a:prstGeom prst="rect">
            <a:avLst/>
          </a:prstGeom>
          <a:noFill/>
        </p:spPr>
        <p:txBody>
          <a:bodyPr wrap="square" lIns="0" tIns="0" rIns="0" bIns="0" rtlCol="0" anchor="ctr" anchorCtr="0">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800" b="1" i="0"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cs typeface="Meiryo UI" panose="020B0604030504040204" pitchFamily="50" charset="-128"/>
              </a:rPr>
              <a:t>▲藻場イメージ</a:t>
            </a:r>
          </a:p>
        </p:txBody>
      </p:sp>
      <p:grpSp>
        <p:nvGrpSpPr>
          <p:cNvPr id="35" name="グループ化 34"/>
          <p:cNvGrpSpPr/>
          <p:nvPr/>
        </p:nvGrpSpPr>
        <p:grpSpPr>
          <a:xfrm>
            <a:off x="3618046" y="3819809"/>
            <a:ext cx="2872692" cy="2389384"/>
            <a:chOff x="3372263" y="1559073"/>
            <a:chExt cx="2733331" cy="1787418"/>
          </a:xfrm>
        </p:grpSpPr>
        <p:sp>
          <p:nvSpPr>
            <p:cNvPr id="53" name="正方形/長方形 52">
              <a:extLst>
                <a:ext uri="{FF2B5EF4-FFF2-40B4-BE49-F238E27FC236}">
                  <a16:creationId xmlns:a16="http://schemas.microsoft.com/office/drawing/2014/main" id="{42AB246C-D6C3-4324-A739-9AC17F6C0836}"/>
                </a:ext>
              </a:extLst>
            </p:cNvPr>
            <p:cNvSpPr/>
            <p:nvPr/>
          </p:nvSpPr>
          <p:spPr>
            <a:xfrm>
              <a:off x="3372263" y="1665079"/>
              <a:ext cx="2733331" cy="1681412"/>
            </a:xfrm>
            <a:prstGeom prst="rect">
              <a:avLst/>
            </a:prstGeom>
            <a:solidFill>
              <a:schemeClr val="bg1"/>
            </a:solidFill>
            <a:ln w="19050" cmpd="dbl">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72000" tIns="216000" rIns="36000" bIns="36000" rtlCol="0" anchor="t" anchorCtr="0"/>
            <a:lstStyle/>
            <a:p>
              <a:pPr marL="36000" defTabSz="930530">
                <a:spcBef>
                  <a:spcPts val="1000"/>
                </a:spcBef>
                <a:defRPr/>
              </a:pPr>
              <a:r>
                <a:rPr kumimoji="1" lang="ja-JP" altLang="en-US" sz="1300" b="1" dirty="0">
                  <a:solidFill>
                    <a:schemeClr val="tx1"/>
                  </a:solidFill>
                  <a:latin typeface="BIZ UDPゴシック" panose="020B0400000000000000" pitchFamily="50" charset="-128"/>
                  <a:ea typeface="BIZ UDPゴシック" panose="020B0400000000000000" pitchFamily="50" charset="-128"/>
                </a:rPr>
                <a:t>最先端技術の実証・活用</a:t>
              </a:r>
              <a:endParaRPr kumimoji="1" lang="en-US" altLang="ja-JP" sz="1100" dirty="0">
                <a:solidFill>
                  <a:schemeClr val="tx1"/>
                </a:solidFill>
                <a:latin typeface="BIZ UDPゴシック" panose="020B0400000000000000" pitchFamily="50" charset="-128"/>
                <a:ea typeface="BIZ UDPゴシック" panose="020B0400000000000000" pitchFamily="50" charset="-128"/>
              </a:endParaRPr>
            </a:p>
            <a:p>
              <a:pPr marL="54000" indent="-457200" defTabSz="930530">
                <a:spcBef>
                  <a:spcPts val="600"/>
                </a:spcBef>
                <a:defRPr/>
              </a:pPr>
              <a:r>
                <a:rPr kumimoji="1" lang="ja-JP" altLang="en-US" sz="1100" dirty="0">
                  <a:solidFill>
                    <a:schemeClr val="tx1"/>
                  </a:solidFill>
                  <a:latin typeface="BIZ UDPゴシック" panose="020B0400000000000000" pitchFamily="50" charset="-128"/>
                  <a:ea typeface="BIZ UDPゴシック" panose="020B0400000000000000" pitchFamily="50" charset="-128"/>
                </a:rPr>
                <a:t>・次世代蓄電技術等を活用した効率的なエネルギーマネジメント</a:t>
              </a:r>
              <a:endParaRPr kumimoji="1" lang="en-US" altLang="ja-JP" sz="1100" dirty="0">
                <a:solidFill>
                  <a:schemeClr val="tx1"/>
                </a:solidFill>
                <a:latin typeface="BIZ UDPゴシック" panose="020B0400000000000000" pitchFamily="50" charset="-128"/>
                <a:ea typeface="BIZ UDPゴシック" panose="020B0400000000000000" pitchFamily="50" charset="-128"/>
              </a:endParaRPr>
            </a:p>
            <a:p>
              <a:pPr marL="52388" lvl="0" indent="-104775" defTabSz="930530">
                <a:spcBef>
                  <a:spcPts val="600"/>
                </a:spcBef>
                <a:defRPr/>
              </a:pPr>
              <a:r>
                <a:rPr kumimoji="1" lang="ja-JP" altLang="en-US" sz="1100" dirty="0">
                  <a:solidFill>
                    <a:schemeClr val="tx1"/>
                  </a:solidFill>
                  <a:latin typeface="BIZ UDPゴシック" panose="020B0400000000000000" pitchFamily="50" charset="-128"/>
                  <a:ea typeface="BIZ UDPゴシック" panose="020B0400000000000000" pitchFamily="50" charset="-128"/>
                </a:rPr>
                <a:t>・</a:t>
              </a:r>
              <a:r>
                <a:rPr lang="en-US" altLang="ja-JP" sz="1100" dirty="0">
                  <a:solidFill>
                    <a:schemeClr val="tx1"/>
                  </a:solidFill>
                  <a:latin typeface="BIZ UDPゴシック" panose="020B0400000000000000" pitchFamily="50" charset="-128"/>
                  <a:ea typeface="BIZ UDPゴシック" panose="020B0400000000000000" pitchFamily="50" charset="-128"/>
                </a:rPr>
                <a:t>CO</a:t>
              </a:r>
              <a:r>
                <a:rPr lang="en-US" altLang="ja-JP" sz="900" dirty="0">
                  <a:solidFill>
                    <a:schemeClr val="tx1"/>
                  </a:solidFill>
                  <a:latin typeface="BIZ UDPゴシック" panose="020B0400000000000000" pitchFamily="50" charset="-128"/>
                  <a:ea typeface="BIZ UDPゴシック" panose="020B0400000000000000" pitchFamily="50" charset="-128"/>
                </a:rPr>
                <a:t>2</a:t>
              </a:r>
              <a:r>
                <a:rPr kumimoji="1" lang="ja-JP" altLang="en-US" sz="1100" dirty="0">
                  <a:solidFill>
                    <a:schemeClr val="tx1"/>
                  </a:solidFill>
                  <a:latin typeface="BIZ UDPゴシック" panose="020B0400000000000000" pitchFamily="50" charset="-128"/>
                  <a:ea typeface="BIZ UDPゴシック" panose="020B0400000000000000" pitchFamily="50" charset="-128"/>
                </a:rPr>
                <a:t>フリー水素の活用、水素で発電した電力の利活用</a:t>
              </a:r>
              <a:endParaRPr kumimoji="1" lang="en-US" altLang="ja-JP" sz="1100" dirty="0">
                <a:solidFill>
                  <a:schemeClr val="tx1"/>
                </a:solidFill>
                <a:latin typeface="BIZ UDPゴシック" panose="020B0400000000000000" pitchFamily="50" charset="-128"/>
                <a:ea typeface="BIZ UDPゴシック" panose="020B0400000000000000" pitchFamily="50" charset="-128"/>
              </a:endParaRPr>
            </a:p>
            <a:p>
              <a:pPr marL="52388" lvl="0" indent="-104775" defTabSz="930530">
                <a:spcBef>
                  <a:spcPts val="600"/>
                </a:spcBef>
                <a:defRPr/>
              </a:pPr>
              <a:r>
                <a:rPr kumimoji="1" lang="ja-JP" altLang="en-US" sz="1100" dirty="0">
                  <a:solidFill>
                    <a:schemeClr val="tx1"/>
                  </a:solidFill>
                  <a:latin typeface="BIZ UDPゴシック" panose="020B0400000000000000" pitchFamily="50" charset="-128"/>
                  <a:ea typeface="BIZ UDPゴシック" panose="020B0400000000000000" pitchFamily="50" charset="-128"/>
                </a:rPr>
                <a:t>・大気中からの</a:t>
              </a:r>
              <a:r>
                <a:rPr kumimoji="1" lang="en-US" altLang="ja-JP" sz="1100" dirty="0">
                  <a:solidFill>
                    <a:schemeClr val="tx1"/>
                  </a:solidFill>
                  <a:latin typeface="BIZ UDPゴシック" panose="020B0400000000000000" pitchFamily="50" charset="-128"/>
                  <a:ea typeface="BIZ UDPゴシック" panose="020B0400000000000000" pitchFamily="50" charset="-128"/>
                </a:rPr>
                <a:t>CO</a:t>
              </a:r>
              <a:r>
                <a:rPr kumimoji="1" lang="en-US" altLang="ja-JP" sz="900" dirty="0">
                  <a:solidFill>
                    <a:schemeClr val="tx1"/>
                  </a:solidFill>
                  <a:latin typeface="BIZ UDPゴシック" panose="020B0400000000000000" pitchFamily="50" charset="-128"/>
                  <a:ea typeface="BIZ UDPゴシック" panose="020B0400000000000000" pitchFamily="50" charset="-128"/>
                </a:rPr>
                <a:t>2</a:t>
              </a:r>
              <a:r>
                <a:rPr kumimoji="1" lang="ja-JP" altLang="en-US" sz="1100" dirty="0">
                  <a:solidFill>
                    <a:schemeClr val="tx1"/>
                  </a:solidFill>
                  <a:latin typeface="BIZ UDPゴシック" panose="020B0400000000000000" pitchFamily="50" charset="-128"/>
                  <a:ea typeface="BIZ UDPゴシック" panose="020B0400000000000000" pitchFamily="50" charset="-128"/>
                </a:rPr>
                <a:t>回収（</a:t>
              </a:r>
              <a:r>
                <a:rPr kumimoji="1" lang="en-US" altLang="ja-JP" sz="1100" dirty="0">
                  <a:solidFill>
                    <a:schemeClr val="tx1"/>
                  </a:solidFill>
                  <a:latin typeface="BIZ UDPゴシック" panose="020B0400000000000000" pitchFamily="50" charset="-128"/>
                  <a:ea typeface="BIZ UDPゴシック" panose="020B0400000000000000" pitchFamily="50" charset="-128"/>
                </a:rPr>
                <a:t>DAC</a:t>
              </a:r>
              <a:r>
                <a:rPr kumimoji="1" lang="ja-JP" altLang="en-US" sz="1100" dirty="0">
                  <a:solidFill>
                    <a:schemeClr val="tx1"/>
                  </a:solidFill>
                  <a:latin typeface="BIZ UDPゴシック" panose="020B0400000000000000" pitchFamily="50" charset="-128"/>
                  <a:ea typeface="BIZ UDPゴシック" panose="020B0400000000000000" pitchFamily="50" charset="-128"/>
                </a:rPr>
                <a:t>）やメタネーションによる活用、次世代型太陽電池をパビリオン等に設置</a:t>
              </a:r>
              <a:endParaRPr kumimoji="1" lang="en-US" altLang="ja-JP" sz="1300" b="1" dirty="0">
                <a:solidFill>
                  <a:schemeClr val="tx1"/>
                </a:solidFill>
                <a:latin typeface="BIZ UDPゴシック" panose="020B0400000000000000" pitchFamily="50" charset="-128"/>
                <a:ea typeface="BIZ UDPゴシック" panose="020B0400000000000000" pitchFamily="50" charset="-128"/>
              </a:endParaRPr>
            </a:p>
            <a:p>
              <a:pPr marL="72000" lvl="0" indent="-104775" defTabSz="930530">
                <a:spcBef>
                  <a:spcPts val="600"/>
                </a:spcBef>
                <a:defRPr/>
              </a:pPr>
              <a:r>
                <a:rPr kumimoji="1" lang="ja-JP" altLang="en-US" sz="1300" dirty="0">
                  <a:solidFill>
                    <a:schemeClr val="tx1"/>
                  </a:solidFill>
                  <a:latin typeface="BIZ UDPゴシック" panose="020B0400000000000000" pitchFamily="50" charset="-128"/>
                  <a:ea typeface="BIZ UDPゴシック" panose="020B0400000000000000" pitchFamily="50" charset="-128"/>
                </a:rPr>
                <a:t>・</a:t>
              </a:r>
              <a:r>
                <a:rPr kumimoji="1" lang="ja-JP" altLang="en-US" sz="1100" dirty="0">
                  <a:solidFill>
                    <a:schemeClr val="tx1"/>
                  </a:solidFill>
                  <a:latin typeface="BIZ UDPゴシック" panose="020B0400000000000000" pitchFamily="50" charset="-128"/>
                  <a:ea typeface="BIZ UDPゴシック" panose="020B0400000000000000" pitchFamily="50" charset="-128"/>
                </a:rPr>
                <a:t>ブルーカーボン生態系の再生・創出を発信</a:t>
              </a:r>
              <a:endParaRPr kumimoji="1" lang="en-US" altLang="ja-JP" sz="1100" dirty="0">
                <a:solidFill>
                  <a:schemeClr val="tx1"/>
                </a:solidFill>
                <a:latin typeface="BIZ UDPゴシック" panose="020B0400000000000000" pitchFamily="50" charset="-128"/>
                <a:ea typeface="BIZ UDPゴシック" panose="020B0400000000000000" pitchFamily="50" charset="-128"/>
              </a:endParaRPr>
            </a:p>
          </p:txBody>
        </p:sp>
        <p:sp>
          <p:nvSpPr>
            <p:cNvPr id="54" name="ホームベース 7">
              <a:extLst>
                <a:ext uri="{FF2B5EF4-FFF2-40B4-BE49-F238E27FC236}">
                  <a16:creationId xmlns:a16="http://schemas.microsoft.com/office/drawing/2014/main" id="{E599356E-2B0A-4C96-A1C9-EC52982B4052}"/>
                </a:ext>
              </a:extLst>
            </p:cNvPr>
            <p:cNvSpPr/>
            <p:nvPr/>
          </p:nvSpPr>
          <p:spPr>
            <a:xfrm>
              <a:off x="3372263" y="1559073"/>
              <a:ext cx="1012036" cy="213415"/>
            </a:xfrm>
            <a:prstGeom prst="homePlate">
              <a:avLst/>
            </a:prstGeom>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43194">
                <a:spcBef>
                  <a:spcPts val="800"/>
                </a:spcBef>
                <a:defRPr/>
              </a:pPr>
              <a:r>
                <a:rPr kumimoji="1" lang="ja-JP" altLang="en-US" sz="1163" dirty="0">
                  <a:solidFill>
                    <a:schemeClr val="bg1"/>
                  </a:solidFill>
                  <a:latin typeface="BIZ UDPゴシック" panose="020B0400000000000000" pitchFamily="50" charset="-128"/>
                  <a:ea typeface="BIZ UDPゴシック" panose="020B0400000000000000" pitchFamily="50" charset="-128"/>
                </a:rPr>
                <a:t>万博会場</a:t>
              </a:r>
            </a:p>
          </p:txBody>
        </p:sp>
      </p:grpSp>
      <p:pic>
        <p:nvPicPr>
          <p:cNvPr id="55" name="図 54"/>
          <p:cNvPicPr>
            <a:picLocks noChangeAspect="1"/>
          </p:cNvPicPr>
          <p:nvPr/>
        </p:nvPicPr>
        <p:blipFill>
          <a:blip r:embed="rId5"/>
          <a:stretch>
            <a:fillRect/>
          </a:stretch>
        </p:blipFill>
        <p:spPr>
          <a:xfrm>
            <a:off x="6741071" y="4480160"/>
            <a:ext cx="942975" cy="752475"/>
          </a:xfrm>
          <a:prstGeom prst="rect">
            <a:avLst/>
          </a:prstGeom>
        </p:spPr>
      </p:pic>
      <p:sp>
        <p:nvSpPr>
          <p:cNvPr id="56" name="テキスト ボックス 55">
            <a:extLst>
              <a:ext uri="{FF2B5EF4-FFF2-40B4-BE49-F238E27FC236}">
                <a16:creationId xmlns:a16="http://schemas.microsoft.com/office/drawing/2014/main" id="{CB9FAD70-FAB6-467A-9680-A6234F35643D}"/>
              </a:ext>
            </a:extLst>
          </p:cNvPr>
          <p:cNvSpPr txBox="1"/>
          <p:nvPr/>
        </p:nvSpPr>
        <p:spPr>
          <a:xfrm>
            <a:off x="6861859" y="5260933"/>
            <a:ext cx="737304" cy="158805"/>
          </a:xfrm>
          <a:prstGeom prst="rect">
            <a:avLst/>
          </a:prstGeom>
          <a:noFill/>
        </p:spPr>
        <p:txBody>
          <a:bodyPr wrap="square" lIns="0" tIns="0" rIns="0" bIns="0" rtlCol="0" anchor="ctr" anchorCtr="0">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8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eiryo UI" panose="020B0604030504040204" pitchFamily="50" charset="-128"/>
              </a:rPr>
              <a:t>▲全固体電池</a:t>
            </a:r>
          </a:p>
        </p:txBody>
      </p:sp>
      <p:pic>
        <p:nvPicPr>
          <p:cNvPr id="57" name="図 56"/>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7097428" y="5476458"/>
            <a:ext cx="1109995" cy="813179"/>
          </a:xfrm>
          <a:prstGeom prst="rect">
            <a:avLst/>
          </a:prstGeom>
        </p:spPr>
      </p:pic>
      <p:sp>
        <p:nvSpPr>
          <p:cNvPr id="58" name="テキスト ボックス 57">
            <a:extLst>
              <a:ext uri="{FF2B5EF4-FFF2-40B4-BE49-F238E27FC236}">
                <a16:creationId xmlns:a16="http://schemas.microsoft.com/office/drawing/2014/main" id="{4D59AADD-D1E5-4C9A-9DD8-CDF8C780E73A}"/>
              </a:ext>
            </a:extLst>
          </p:cNvPr>
          <p:cNvSpPr txBox="1"/>
          <p:nvPr/>
        </p:nvSpPr>
        <p:spPr>
          <a:xfrm>
            <a:off x="7198790" y="6312620"/>
            <a:ext cx="1336841" cy="309930"/>
          </a:xfrm>
          <a:prstGeom prst="rect">
            <a:avLst/>
          </a:prstGeom>
          <a:noFill/>
        </p:spPr>
        <p:txBody>
          <a:bodyPr wrap="square" lIns="0" tIns="0" rIns="0" bIns="0" rtlCol="0" anchor="ctr" anchorCtr="0">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8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eiryo UI" panose="020B0604030504040204" pitchFamily="50" charset="-128"/>
              </a:rPr>
              <a:t>▲水素</a:t>
            </a:r>
            <a:r>
              <a:rPr kumimoji="0" lang="en-US" altLang="ja-JP" sz="8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eiryo UI" panose="020B0604030504040204" pitchFamily="50" charset="-128"/>
              </a:rPr>
              <a:t>CGS</a:t>
            </a:r>
            <a:r>
              <a:rPr kumimoji="0" lang="ja-JP" altLang="en-US" sz="8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eiryo UI" panose="020B0604030504040204" pitchFamily="50" charset="-128"/>
              </a:rPr>
              <a:t>実証プラント</a:t>
            </a:r>
            <a:endParaRPr kumimoji="0" lang="en-US" altLang="ja-JP" sz="8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eiryo UI" panose="020B0604030504040204" pitchFamily="50" charset="-128"/>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8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eiryo UI" panose="020B0604030504040204" pitchFamily="50" charset="-128"/>
              </a:rPr>
              <a:t>（神戸ポートアイランド）</a:t>
            </a:r>
          </a:p>
        </p:txBody>
      </p:sp>
      <p:sp>
        <p:nvSpPr>
          <p:cNvPr id="59" name="正方形/長方形 58"/>
          <p:cNvSpPr/>
          <p:nvPr/>
        </p:nvSpPr>
        <p:spPr>
          <a:xfrm>
            <a:off x="264072" y="6645533"/>
            <a:ext cx="9556257" cy="456792"/>
          </a:xfrm>
          <a:prstGeom prst="rect">
            <a:avLst/>
          </a:prstGeom>
          <a:noFill/>
          <a:ln w="6350">
            <a:noFill/>
            <a:prstDash val="solid"/>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t" anchorCtr="0"/>
          <a:lstStyle/>
          <a:p>
            <a:pPr lvl="0" defTabSz="959937">
              <a:defRPr/>
            </a:pPr>
            <a:r>
              <a:rPr kumimoji="1" lang="ja-JP" altLang="en-US" sz="800" dirty="0">
                <a:solidFill>
                  <a:schemeClr val="tx1"/>
                </a:solidFill>
                <a:latin typeface="BIZ UDPゴシック" panose="020B0400000000000000" pitchFamily="50" charset="-128"/>
                <a:ea typeface="BIZ UDPゴシック" panose="020B0400000000000000" pitchFamily="50" charset="-128"/>
              </a:rPr>
              <a:t>＊</a:t>
            </a:r>
            <a:r>
              <a:rPr kumimoji="1" lang="en-US" altLang="ja-JP" sz="800" strike="sngStrike" dirty="0">
                <a:solidFill>
                  <a:schemeClr val="tx1"/>
                </a:solidFill>
                <a:latin typeface="BIZ UDPゴシック" panose="020B0400000000000000" pitchFamily="50" charset="-128"/>
                <a:ea typeface="BIZ UDPゴシック" panose="020B0400000000000000" pitchFamily="50" charset="-128"/>
              </a:rPr>
              <a:t> </a:t>
            </a:r>
            <a:r>
              <a:rPr kumimoji="1" lang="en-US" altLang="ja-JP" sz="800" dirty="0">
                <a:solidFill>
                  <a:schemeClr val="tx1"/>
                </a:solidFill>
                <a:latin typeface="BIZ UDPゴシック" panose="020B0400000000000000" pitchFamily="50" charset="-128"/>
                <a:ea typeface="BIZ UDPゴシック" panose="020B0400000000000000" pitchFamily="50" charset="-128"/>
              </a:rPr>
              <a:t>CO</a:t>
            </a:r>
            <a:r>
              <a:rPr kumimoji="1" lang="ja-JP" altLang="en-US" sz="400" dirty="0">
                <a:solidFill>
                  <a:schemeClr val="tx1"/>
                </a:solidFill>
                <a:latin typeface="BIZ UDPゴシック" panose="020B0400000000000000" pitchFamily="50" charset="-128"/>
                <a:ea typeface="BIZ UDPゴシック" panose="020B0400000000000000" pitchFamily="50" charset="-128"/>
              </a:rPr>
              <a:t>２</a:t>
            </a:r>
            <a:r>
              <a:rPr kumimoji="1" lang="ja-JP" altLang="en-US" sz="800" b="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rPr>
              <a:t>フリー水素</a:t>
            </a:r>
            <a:r>
              <a:rPr kumimoji="1" lang="en-US" altLang="ja-JP" sz="800" b="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rPr>
              <a:t>:</a:t>
            </a:r>
            <a:r>
              <a:rPr kumimoji="1" lang="ja-JP" altLang="en-US" sz="800" b="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rPr>
              <a:t>製造過程で</a:t>
            </a:r>
            <a:r>
              <a:rPr kumimoji="1" lang="en-US" altLang="ja-JP" sz="800" dirty="0">
                <a:solidFill>
                  <a:schemeClr val="tx1"/>
                </a:solidFill>
                <a:latin typeface="BIZ UDPゴシック" panose="020B0400000000000000" pitchFamily="50" charset="-128"/>
                <a:ea typeface="BIZ UDPゴシック" panose="020B0400000000000000" pitchFamily="50" charset="-128"/>
              </a:rPr>
              <a:t>CO</a:t>
            </a:r>
            <a:r>
              <a:rPr kumimoji="1" lang="ja-JP" altLang="en-US" sz="400" dirty="0">
                <a:solidFill>
                  <a:schemeClr val="tx1"/>
                </a:solidFill>
                <a:latin typeface="BIZ UDPゴシック" panose="020B0400000000000000" pitchFamily="50" charset="-128"/>
                <a:ea typeface="BIZ UDPゴシック" panose="020B0400000000000000" pitchFamily="50" charset="-128"/>
              </a:rPr>
              <a:t>２</a:t>
            </a:r>
            <a:r>
              <a:rPr kumimoji="1" lang="ja-JP" altLang="en-US" sz="800" b="0" i="0" u="none" strike="noStrike" kern="1200" cap="none" spc="0" normalizeH="0" baseline="0" noProof="0" dirty="0" err="1">
                <a:ln>
                  <a:noFill/>
                </a:ln>
                <a:solidFill>
                  <a:schemeClr val="tx1"/>
                </a:solidFill>
                <a:effectLst/>
                <a:uLnTx/>
                <a:uFillTx/>
                <a:latin typeface="BIZ UDPゴシック" panose="020B0400000000000000" pitchFamily="50" charset="-128"/>
                <a:ea typeface="BIZ UDPゴシック" panose="020B0400000000000000" pitchFamily="50" charset="-128"/>
              </a:rPr>
              <a:t>を排</a:t>
            </a:r>
            <a:r>
              <a:rPr kumimoji="1" lang="ja-JP" altLang="en-US" sz="800" b="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rPr>
              <a:t>出しない水素。　</a:t>
            </a:r>
            <a:r>
              <a:rPr kumimoji="1" lang="en-US" altLang="ja-JP" sz="800" b="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rPr>
              <a:t>※</a:t>
            </a:r>
            <a:r>
              <a:rPr kumimoji="1" lang="ja-JP" altLang="en-US" sz="800" b="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rPr>
              <a:t>エネルギーマネジメント：エネルギーの使用状況を把握した上で、電力需要の低い時間帯に蓄電池を充電し、電力需要の高いピーク時に蓄電池から放電する</a:t>
            </a:r>
            <a:br>
              <a:rPr kumimoji="1" lang="en-US" altLang="ja-JP" sz="800" b="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rPr>
            </a:br>
            <a:r>
              <a:rPr kumimoji="1" lang="en-US" altLang="ja-JP" sz="800" b="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rPr>
              <a:t>  </a:t>
            </a:r>
            <a:r>
              <a:rPr kumimoji="1" lang="ja-JP" altLang="en-US" sz="800" b="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rPr>
              <a:t>など、エネルギー需要の平準化を行い、最適なエネルギー利用を実現するための活動。　</a:t>
            </a:r>
            <a:r>
              <a:rPr kumimoji="1" lang="en-US" altLang="ja-JP" sz="800" dirty="0">
                <a:solidFill>
                  <a:schemeClr val="tx1"/>
                </a:solidFill>
                <a:latin typeface="BIZ UDPゴシック" panose="020B0400000000000000" pitchFamily="50" charset="-128"/>
                <a:ea typeface="BIZ UDPゴシック" panose="020B0400000000000000" pitchFamily="50" charset="-128"/>
              </a:rPr>
              <a:t>※DAC</a:t>
            </a:r>
            <a:r>
              <a:rPr kumimoji="1" lang="ja-JP" altLang="en-US" sz="800" dirty="0">
                <a:solidFill>
                  <a:schemeClr val="tx1"/>
                </a:solidFill>
                <a:latin typeface="BIZ UDPゴシック" panose="020B0400000000000000" pitchFamily="50" charset="-128"/>
                <a:ea typeface="BIZ UDPゴシック" panose="020B0400000000000000" pitchFamily="50" charset="-128"/>
              </a:rPr>
              <a:t>（</a:t>
            </a:r>
            <a:r>
              <a:rPr kumimoji="1" lang="en-US" altLang="ja-JP" sz="800" dirty="0">
                <a:solidFill>
                  <a:schemeClr val="tx1"/>
                </a:solidFill>
                <a:latin typeface="BIZ UDPゴシック" panose="020B0400000000000000" pitchFamily="50" charset="-128"/>
                <a:ea typeface="BIZ UDPゴシック" panose="020B0400000000000000" pitchFamily="50" charset="-128"/>
              </a:rPr>
              <a:t>Direct Air Capture</a:t>
            </a:r>
            <a:r>
              <a:rPr kumimoji="1" lang="ja-JP" altLang="en-US" sz="800" dirty="0">
                <a:solidFill>
                  <a:schemeClr val="tx1"/>
                </a:solidFill>
                <a:latin typeface="BIZ UDPゴシック" panose="020B0400000000000000" pitchFamily="50" charset="-128"/>
                <a:ea typeface="BIZ UDPゴシック" panose="020B0400000000000000" pitchFamily="50" charset="-128"/>
              </a:rPr>
              <a:t>）：空気中から直接</a:t>
            </a:r>
            <a:r>
              <a:rPr kumimoji="1" lang="en-US" altLang="ja-JP" sz="800" dirty="0">
                <a:solidFill>
                  <a:schemeClr val="tx1"/>
                </a:solidFill>
                <a:latin typeface="BIZ UDPゴシック" panose="020B0400000000000000" pitchFamily="50" charset="-128"/>
                <a:ea typeface="BIZ UDPゴシック" panose="020B0400000000000000" pitchFamily="50" charset="-128"/>
              </a:rPr>
              <a:t>CO</a:t>
            </a:r>
            <a:r>
              <a:rPr kumimoji="1" lang="ja-JP" altLang="en-US" sz="400" dirty="0">
                <a:solidFill>
                  <a:schemeClr val="tx1"/>
                </a:solidFill>
                <a:latin typeface="BIZ UDPゴシック" panose="020B0400000000000000" pitchFamily="50" charset="-128"/>
                <a:ea typeface="BIZ UDPゴシック" panose="020B0400000000000000" pitchFamily="50" charset="-128"/>
              </a:rPr>
              <a:t>２</a:t>
            </a:r>
            <a:r>
              <a:rPr kumimoji="1" lang="ja-JP" altLang="en-US" sz="800" dirty="0">
                <a:solidFill>
                  <a:schemeClr val="tx1"/>
                </a:solidFill>
                <a:latin typeface="BIZ UDPゴシック" panose="020B0400000000000000" pitchFamily="50" charset="-128"/>
                <a:ea typeface="BIZ UDPゴシック" panose="020B0400000000000000" pitchFamily="50" charset="-128"/>
              </a:rPr>
              <a:t>を回収</a:t>
            </a:r>
            <a:r>
              <a:rPr kumimoji="1" lang="ja-JP" altLang="en-US" sz="800" dirty="0">
                <a:solidFill>
                  <a:prstClr val="black"/>
                </a:solidFill>
                <a:latin typeface="BIZ UDPゴシック" panose="020B0400000000000000" pitchFamily="50" charset="-128"/>
                <a:ea typeface="BIZ UDPゴシック" panose="020B0400000000000000" pitchFamily="50" charset="-128"/>
              </a:rPr>
              <a:t>する技術。 </a:t>
            </a:r>
            <a:endParaRPr kumimoji="1" lang="en-US" altLang="ja-JP" sz="800" dirty="0">
              <a:solidFill>
                <a:prstClr val="black"/>
              </a:solidFill>
              <a:latin typeface="BIZ UDPゴシック" panose="020B0400000000000000" pitchFamily="50" charset="-128"/>
              <a:ea typeface="BIZ UDPゴシック" panose="020B0400000000000000" pitchFamily="50" charset="-128"/>
            </a:endParaRPr>
          </a:p>
          <a:p>
            <a:pPr lvl="0" defTabSz="959937">
              <a:defRPr/>
            </a:pPr>
            <a:r>
              <a:rPr kumimoji="1" lang="ja-JP" altLang="en-US" sz="800" dirty="0">
                <a:solidFill>
                  <a:prstClr val="black"/>
                </a:solidFill>
                <a:latin typeface="BIZ UDPゴシック" panose="020B0400000000000000" pitchFamily="50" charset="-128"/>
                <a:ea typeface="BIZ UDPゴシック" panose="020B0400000000000000" pitchFamily="50" charset="-128"/>
              </a:rPr>
              <a:t>＊メタネーション</a:t>
            </a:r>
            <a:r>
              <a:rPr kumimoji="1" lang="en-US" altLang="ja-JP" sz="800" dirty="0">
                <a:solidFill>
                  <a:prstClr val="black"/>
                </a:solidFill>
                <a:latin typeface="BIZ UDPゴシック" panose="020B0400000000000000" pitchFamily="50" charset="-128"/>
                <a:ea typeface="BIZ UDPゴシック" panose="020B0400000000000000" pitchFamily="50" charset="-128"/>
              </a:rPr>
              <a:t>:</a:t>
            </a:r>
            <a:r>
              <a:rPr kumimoji="1" lang="ja-JP" altLang="en-US" sz="800" dirty="0">
                <a:solidFill>
                  <a:prstClr val="black"/>
                </a:solidFill>
                <a:latin typeface="BIZ UDPゴシック" panose="020B0400000000000000" pitchFamily="50" charset="-128"/>
                <a:ea typeface="BIZ UDPゴシック" panose="020B0400000000000000" pitchFamily="50" charset="-128"/>
              </a:rPr>
              <a:t>水素と</a:t>
            </a:r>
            <a:r>
              <a:rPr kumimoji="1" lang="en-US" altLang="ja-JP" sz="800" dirty="0">
                <a:solidFill>
                  <a:prstClr val="black"/>
                </a:solidFill>
                <a:latin typeface="BIZ UDPゴシック" panose="020B0400000000000000" pitchFamily="50" charset="-128"/>
                <a:ea typeface="BIZ UDPゴシック" panose="020B0400000000000000" pitchFamily="50" charset="-128"/>
              </a:rPr>
              <a:t>CO</a:t>
            </a:r>
            <a:r>
              <a:rPr kumimoji="1" lang="ja-JP" altLang="en-US" sz="400" dirty="0">
                <a:solidFill>
                  <a:srgbClr val="FF0000"/>
                </a:solidFill>
                <a:latin typeface="BIZ UDPゴシック" panose="020B0400000000000000" pitchFamily="50" charset="-128"/>
                <a:ea typeface="BIZ UDPゴシック" panose="020B0400000000000000" pitchFamily="50" charset="-128"/>
              </a:rPr>
              <a:t>２</a:t>
            </a:r>
            <a:r>
              <a:rPr kumimoji="1" lang="ja-JP" altLang="en-US" sz="800" dirty="0">
                <a:solidFill>
                  <a:prstClr val="black"/>
                </a:solidFill>
                <a:latin typeface="BIZ UDPゴシック" panose="020B0400000000000000" pitchFamily="50" charset="-128"/>
                <a:ea typeface="BIZ UDPゴシック" panose="020B0400000000000000" pitchFamily="50" charset="-128"/>
              </a:rPr>
              <a:t>から天然ガスの主成分であるメタンを合成する技術。</a:t>
            </a:r>
          </a:p>
        </p:txBody>
      </p:sp>
      <p:pic>
        <p:nvPicPr>
          <p:cNvPr id="34" name="図 33">
            <a:extLst>
              <a:ext uri="{FF2B5EF4-FFF2-40B4-BE49-F238E27FC236}">
                <a16:creationId xmlns:a16="http://schemas.microsoft.com/office/drawing/2014/main" id="{8FE1A1D3-A08D-4C7B-A192-A900E0CFBC0A}"/>
              </a:ext>
            </a:extLst>
          </p:cNvPr>
          <p:cNvPicPr>
            <a:picLocks noChangeAspect="1"/>
          </p:cNvPicPr>
          <p:nvPr/>
        </p:nvPicPr>
        <p:blipFill>
          <a:blip r:embed="rId7"/>
          <a:stretch>
            <a:fillRect/>
          </a:stretch>
        </p:blipFill>
        <p:spPr>
          <a:xfrm>
            <a:off x="8485996" y="4668840"/>
            <a:ext cx="1109995" cy="1208661"/>
          </a:xfrm>
          <a:prstGeom prst="rect">
            <a:avLst/>
          </a:prstGeom>
        </p:spPr>
      </p:pic>
      <p:sp>
        <p:nvSpPr>
          <p:cNvPr id="36" name="テキスト ボックス 35">
            <a:extLst>
              <a:ext uri="{FF2B5EF4-FFF2-40B4-BE49-F238E27FC236}">
                <a16:creationId xmlns:a16="http://schemas.microsoft.com/office/drawing/2014/main" id="{1210142F-2C07-4E7B-A835-7C26C9E4D73B}"/>
              </a:ext>
            </a:extLst>
          </p:cNvPr>
          <p:cNvSpPr txBox="1"/>
          <p:nvPr/>
        </p:nvSpPr>
        <p:spPr>
          <a:xfrm>
            <a:off x="8490928" y="5823991"/>
            <a:ext cx="1315849" cy="257800"/>
          </a:xfrm>
          <a:prstGeom prst="rect">
            <a:avLst/>
          </a:prstGeom>
          <a:noFill/>
        </p:spPr>
        <p:txBody>
          <a:bodyPr wrap="square" lIns="0" tIns="0" rIns="0" bIns="0" rtlCol="0" anchor="ctr" anchorCtr="0">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800" b="1"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cs typeface="Meiryo UI" panose="020B0604030504040204" pitchFamily="50" charset="-128"/>
              </a:rPr>
              <a:t>▲大阪湾</a:t>
            </a:r>
            <a:r>
              <a:rPr kumimoji="0" lang="en-US" altLang="ja-JP" sz="800" b="1"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cs typeface="Meiryo UI" panose="020B0604030504040204" pitchFamily="50" charset="-128"/>
              </a:rPr>
              <a:t>MOBA</a:t>
            </a:r>
            <a:r>
              <a:rPr kumimoji="0" lang="ja-JP" altLang="en-US" sz="800" b="1"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cs typeface="Meiryo UI" panose="020B0604030504040204" pitchFamily="50" charset="-128"/>
              </a:rPr>
              <a:t>リンク構想</a:t>
            </a:r>
          </a:p>
        </p:txBody>
      </p:sp>
    </p:spTree>
    <p:extLst>
      <p:ext uri="{BB962C8B-B14F-4D97-AF65-F5344CB8AC3E}">
        <p14:creationId xmlns:p14="http://schemas.microsoft.com/office/powerpoint/2010/main" val="105213242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四角形: 角を丸くする 2">
            <a:extLst>
              <a:ext uri="{FF2B5EF4-FFF2-40B4-BE49-F238E27FC236}">
                <a16:creationId xmlns:a16="http://schemas.microsoft.com/office/drawing/2014/main" id="{FF1169B4-0354-4C2C-8470-F16E797B7616}"/>
              </a:ext>
            </a:extLst>
          </p:cNvPr>
          <p:cNvSpPr/>
          <p:nvPr/>
        </p:nvSpPr>
        <p:spPr>
          <a:xfrm>
            <a:off x="121388" y="1737752"/>
            <a:ext cx="9759235" cy="2739967"/>
          </a:xfrm>
          <a:prstGeom prst="roundRect">
            <a:avLst>
              <a:gd name="adj" fmla="val 7865"/>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80975" lvl="0" indent="-180975" defTabSz="959937">
              <a:defRPr/>
            </a:pPr>
            <a:r>
              <a:rPr kumimoji="1" lang="en-US" altLang="ja-JP" sz="1400" b="1" dirty="0">
                <a:solidFill>
                  <a:srgbClr val="4472C4"/>
                </a:solidFill>
              </a:rPr>
              <a:t>【</a:t>
            </a:r>
            <a:r>
              <a:rPr kumimoji="1" lang="ja-JP" altLang="en-US" sz="1400" b="1" dirty="0">
                <a:solidFill>
                  <a:srgbClr val="4472C4"/>
                </a:solidFill>
              </a:rPr>
              <a:t>万博に向けて</a:t>
            </a:r>
            <a:r>
              <a:rPr kumimoji="1" lang="en-US" altLang="ja-JP" sz="1400" b="1" dirty="0">
                <a:solidFill>
                  <a:srgbClr val="4472C4"/>
                </a:solidFill>
              </a:rPr>
              <a:t>】</a:t>
            </a:r>
          </a:p>
          <a:p>
            <a:pPr marL="180975" lvl="0" indent="-180975" defTabSz="959937">
              <a:defRPr/>
            </a:pPr>
            <a:endParaRPr kumimoji="1" lang="en-US" altLang="ja-JP" sz="600" b="1" dirty="0">
              <a:solidFill>
                <a:srgbClr val="4472C4"/>
              </a:solidFill>
            </a:endParaRPr>
          </a:p>
          <a:p>
            <a:pPr marL="180975" lvl="0" indent="-180975" defTabSz="959937">
              <a:defRPr/>
            </a:pPr>
            <a:r>
              <a:rPr kumimoji="1" lang="ja-JP" altLang="en-US" sz="1400" b="1" dirty="0">
                <a:solidFill>
                  <a:prstClr val="black"/>
                </a:solidFill>
              </a:rPr>
              <a:t>▷</a:t>
            </a:r>
            <a:r>
              <a:rPr kumimoji="1" lang="ja-JP" altLang="en-US" sz="1400" b="1" u="sng" dirty="0">
                <a:solidFill>
                  <a:prstClr val="black"/>
                </a:solidFill>
                <a:latin typeface="BIZ UDPゴシック" panose="020B0400000000000000" pitchFamily="50" charset="-128"/>
                <a:ea typeface="BIZ UDPゴシック" panose="020B0400000000000000" pitchFamily="50" charset="-128"/>
              </a:rPr>
              <a:t>カーボンニュートラルを体現する万博の開催</a:t>
            </a:r>
            <a:endParaRPr kumimoji="1" lang="en-US" altLang="ja-JP" sz="1400" b="1" u="sng" dirty="0">
              <a:solidFill>
                <a:prstClr val="black"/>
              </a:solidFill>
              <a:latin typeface="BIZ UDPゴシック" panose="020B0400000000000000" pitchFamily="50" charset="-128"/>
              <a:ea typeface="BIZ UDPゴシック" panose="020B0400000000000000" pitchFamily="50" charset="-128"/>
            </a:endParaRPr>
          </a:p>
          <a:p>
            <a:pPr marL="180975" lvl="0" indent="-180975" defTabSz="959937">
              <a:spcBef>
                <a:spcPts val="600"/>
              </a:spcBef>
              <a:defRPr/>
            </a:pPr>
            <a:r>
              <a:rPr kumimoji="1" lang="ja-JP" altLang="en-US" sz="1200" dirty="0">
                <a:solidFill>
                  <a:prstClr val="black"/>
                </a:solidFill>
                <a:latin typeface="BIZ UDPゴシック" panose="020B0400000000000000" pitchFamily="50" charset="-128"/>
                <a:ea typeface="BIZ UDPゴシック" panose="020B0400000000000000" pitchFamily="50" charset="-128"/>
              </a:rPr>
              <a:t>      ・万博へのクレジット寄付の全国的な展開　</a:t>
            </a:r>
            <a:r>
              <a:rPr kumimoji="1" lang="ja-JP" altLang="en-US" sz="900" dirty="0">
                <a:solidFill>
                  <a:prstClr val="black"/>
                </a:solidFill>
                <a:latin typeface="游ゴシック" panose="020B0400000000000000" pitchFamily="50" charset="-128"/>
              </a:rPr>
              <a:t>＜府・市・大商・協会＞ </a:t>
            </a:r>
            <a:endParaRPr kumimoji="1" lang="ja-JP" altLang="en-US" sz="1200" dirty="0">
              <a:solidFill>
                <a:prstClr val="black"/>
              </a:solidFill>
              <a:latin typeface="BIZ UDPゴシック" panose="020B0400000000000000" pitchFamily="50" charset="-128"/>
              <a:ea typeface="BIZ UDPゴシック" panose="020B0400000000000000" pitchFamily="50" charset="-128"/>
            </a:endParaRPr>
          </a:p>
          <a:p>
            <a:pPr marL="180975" lvl="0" indent="-180975" defTabSz="959937">
              <a:spcBef>
                <a:spcPts val="300"/>
              </a:spcBef>
              <a:defRPr/>
            </a:pPr>
            <a:r>
              <a:rPr kumimoji="1" lang="ja-JP" altLang="en-US" sz="1200" dirty="0">
                <a:solidFill>
                  <a:prstClr val="black"/>
                </a:solidFill>
                <a:latin typeface="BIZ UDPゴシック" panose="020B0400000000000000" pitchFamily="50" charset="-128"/>
                <a:ea typeface="BIZ UDPゴシック" panose="020B0400000000000000" pitchFamily="50" charset="-128"/>
              </a:rPr>
              <a:t>      ・ポイント制度や</a:t>
            </a:r>
            <a:r>
              <a:rPr kumimoji="1" lang="en-US" altLang="ja-JP" sz="1200" dirty="0">
                <a:solidFill>
                  <a:schemeClr val="tx1"/>
                </a:solidFill>
                <a:latin typeface="BIZ UDPゴシック" panose="020B0400000000000000" pitchFamily="50" charset="-128"/>
                <a:ea typeface="BIZ UDPゴシック" panose="020B0400000000000000" pitchFamily="50" charset="-128"/>
              </a:rPr>
              <a:t>CO</a:t>
            </a:r>
            <a:r>
              <a:rPr kumimoji="1" lang="en-US" altLang="ja-JP" sz="1200" baseline="-25000" dirty="0">
                <a:solidFill>
                  <a:schemeClr val="tx1"/>
                </a:solidFill>
                <a:latin typeface="BIZ UDPゴシック" panose="020B0400000000000000" pitchFamily="50" charset="-128"/>
                <a:ea typeface="BIZ UDPゴシック" panose="020B0400000000000000" pitchFamily="50" charset="-128"/>
              </a:rPr>
              <a:t>2</a:t>
            </a:r>
            <a:r>
              <a:rPr kumimoji="1" lang="ja-JP" altLang="en-US" sz="1200" dirty="0">
                <a:solidFill>
                  <a:prstClr val="black"/>
                </a:solidFill>
                <a:latin typeface="BIZ UDPゴシック" panose="020B0400000000000000" pitchFamily="50" charset="-128"/>
                <a:ea typeface="BIZ UDPゴシック" panose="020B0400000000000000" pitchFamily="50" charset="-128"/>
              </a:rPr>
              <a:t>見える化に対する財政・技術支援　</a:t>
            </a:r>
            <a:r>
              <a:rPr kumimoji="1" lang="ja-JP" altLang="en-US" sz="900" dirty="0">
                <a:solidFill>
                  <a:prstClr val="black"/>
                </a:solidFill>
                <a:latin typeface="游ゴシック" panose="020B0400000000000000" pitchFamily="50" charset="-128"/>
              </a:rPr>
              <a:t>＜府・市・大商・協会＞ </a:t>
            </a:r>
            <a:endParaRPr kumimoji="1" lang="en-US" altLang="ja-JP" sz="900" dirty="0">
              <a:solidFill>
                <a:prstClr val="black"/>
              </a:solidFill>
              <a:latin typeface="游ゴシック" panose="020B0400000000000000" pitchFamily="50" charset="-128"/>
            </a:endParaRPr>
          </a:p>
          <a:p>
            <a:pPr marL="180975" lvl="0" indent="-180975" defTabSz="959937">
              <a:spcBef>
                <a:spcPts val="600"/>
              </a:spcBef>
              <a:defRPr/>
            </a:pPr>
            <a:endParaRPr kumimoji="1" lang="en-US" altLang="ja-JP" sz="900" dirty="0">
              <a:solidFill>
                <a:prstClr val="black"/>
              </a:solidFill>
              <a:latin typeface="游ゴシック" panose="020B0400000000000000" pitchFamily="50" charset="-128"/>
            </a:endParaRPr>
          </a:p>
          <a:p>
            <a:pPr marL="180975" lvl="0" indent="-180975" defTabSz="959937">
              <a:defRPr/>
            </a:pPr>
            <a:r>
              <a:rPr kumimoji="1" lang="en-US" altLang="ja-JP" sz="1400" b="1" dirty="0">
                <a:solidFill>
                  <a:srgbClr val="4472C4"/>
                </a:solidFill>
              </a:rPr>
              <a:t>【</a:t>
            </a:r>
            <a:r>
              <a:rPr kumimoji="1" lang="ja-JP" altLang="en-US" sz="1400" b="1" dirty="0">
                <a:solidFill>
                  <a:srgbClr val="4472C4"/>
                </a:solidFill>
              </a:rPr>
              <a:t>万博を契機とした成長に向けて</a:t>
            </a:r>
            <a:r>
              <a:rPr kumimoji="1" lang="en-US" altLang="ja-JP" sz="1400" b="1" dirty="0">
                <a:solidFill>
                  <a:srgbClr val="4472C4"/>
                </a:solidFill>
              </a:rPr>
              <a:t>】</a:t>
            </a:r>
          </a:p>
          <a:p>
            <a:pPr marL="180975" lvl="0" indent="-180975" defTabSz="959937">
              <a:defRPr/>
            </a:pPr>
            <a:endParaRPr kumimoji="1" lang="en-US" altLang="ja-JP" sz="600" b="1" dirty="0">
              <a:solidFill>
                <a:prstClr val="black"/>
              </a:solidFill>
              <a:latin typeface="游ゴシック" panose="020B0400000000000000" pitchFamily="50" charset="-128"/>
            </a:endParaRPr>
          </a:p>
          <a:p>
            <a:pPr marL="180975" lvl="0" indent="-180975" defTabSz="959937">
              <a:defRPr/>
            </a:pPr>
            <a:r>
              <a:rPr kumimoji="1" lang="ja-JP" altLang="en-US" sz="1400" b="1" dirty="0">
                <a:solidFill>
                  <a:prstClr val="black"/>
                </a:solidFill>
                <a:latin typeface="游ゴシック" panose="020B0400000000000000" pitchFamily="50" charset="-128"/>
              </a:rPr>
              <a:t>▷</a:t>
            </a:r>
            <a:r>
              <a:rPr kumimoji="1" lang="ja-JP" altLang="en-US" sz="1400" b="1" u="sng" dirty="0">
                <a:solidFill>
                  <a:prstClr val="black"/>
                </a:solidFill>
                <a:latin typeface="BIZ UDPゴシック" panose="020B0400000000000000" pitchFamily="50" charset="-128"/>
                <a:ea typeface="BIZ UDPゴシック" panose="020B0400000000000000" pitchFamily="50" charset="-128"/>
              </a:rPr>
              <a:t>万博で実践した仕組みの定着や拡大により、府民・事業者の行動変容の加速化</a:t>
            </a:r>
            <a:endParaRPr kumimoji="1" lang="en-US" altLang="ja-JP" sz="1400" b="1" u="sng" dirty="0">
              <a:solidFill>
                <a:prstClr val="black"/>
              </a:solidFill>
              <a:latin typeface="BIZ UDPゴシック" panose="020B0400000000000000" pitchFamily="50" charset="-128"/>
              <a:ea typeface="BIZ UDPゴシック" panose="020B0400000000000000" pitchFamily="50" charset="-128"/>
            </a:endParaRPr>
          </a:p>
          <a:p>
            <a:pPr marL="180975" lvl="0" indent="-180975" defTabSz="959937">
              <a:spcBef>
                <a:spcPts val="600"/>
              </a:spcBef>
              <a:defRPr/>
            </a:pPr>
            <a:r>
              <a:rPr kumimoji="1" lang="ja-JP" altLang="en-US" sz="1400" b="1" dirty="0">
                <a:solidFill>
                  <a:srgbClr val="FF0000"/>
                </a:solidFill>
                <a:latin typeface="游ゴシック" panose="020B0400000000000000" pitchFamily="50" charset="-128"/>
              </a:rPr>
              <a:t>      </a:t>
            </a:r>
            <a:r>
              <a:rPr kumimoji="1" lang="ja-JP" altLang="en-US" sz="1200" dirty="0">
                <a:solidFill>
                  <a:prstClr val="black"/>
                </a:solidFill>
                <a:latin typeface="BIZ UDPゴシック" panose="020B0400000000000000" pitchFamily="50" charset="-128"/>
                <a:ea typeface="BIZ UDPゴシック" panose="020B0400000000000000" pitchFamily="50" charset="-128"/>
              </a:rPr>
              <a:t>・事業者の設備投資への補助など脱炭素経営への転換を促進するための支援　</a:t>
            </a:r>
            <a:r>
              <a:rPr kumimoji="1" lang="ja-JP" altLang="en-US" sz="900" dirty="0">
                <a:solidFill>
                  <a:prstClr val="black"/>
                </a:solidFill>
                <a:latin typeface="游ゴシック" panose="020B0400000000000000" pitchFamily="50" charset="-128"/>
              </a:rPr>
              <a:t>＜府・市・大商・協会＞</a:t>
            </a:r>
            <a:r>
              <a:rPr kumimoji="1" lang="ja-JP" altLang="en-US" sz="1200" dirty="0">
                <a:solidFill>
                  <a:prstClr val="black"/>
                </a:solidFill>
                <a:latin typeface="BIZ UDPゴシック" panose="020B0400000000000000" pitchFamily="50" charset="-128"/>
                <a:ea typeface="BIZ UDPゴシック" panose="020B0400000000000000" pitchFamily="50" charset="-128"/>
              </a:rPr>
              <a:t> </a:t>
            </a:r>
          </a:p>
          <a:p>
            <a:pPr marL="180975" lvl="0" indent="-180975" defTabSz="959937">
              <a:spcBef>
                <a:spcPts val="300"/>
              </a:spcBef>
              <a:defRPr/>
            </a:pPr>
            <a:r>
              <a:rPr kumimoji="1" lang="ja-JP" altLang="en-US" sz="1200" dirty="0">
                <a:solidFill>
                  <a:prstClr val="black"/>
                </a:solidFill>
                <a:latin typeface="BIZ UDPゴシック" panose="020B0400000000000000" pitchFamily="50" charset="-128"/>
                <a:ea typeface="BIZ UDPゴシック" panose="020B0400000000000000" pitchFamily="50" charset="-128"/>
              </a:rPr>
              <a:t>      ・ポイント制度や</a:t>
            </a:r>
            <a:r>
              <a:rPr kumimoji="1" lang="en-US" altLang="ja-JP" sz="1200" dirty="0">
                <a:solidFill>
                  <a:schemeClr val="tx1"/>
                </a:solidFill>
                <a:latin typeface="BIZ UDPゴシック" panose="020B0400000000000000" pitchFamily="50" charset="-128"/>
                <a:ea typeface="BIZ UDPゴシック" panose="020B0400000000000000" pitchFamily="50" charset="-128"/>
              </a:rPr>
              <a:t>CO</a:t>
            </a:r>
            <a:r>
              <a:rPr kumimoji="1" lang="en-US" altLang="ja-JP" sz="1200" baseline="-25000" dirty="0">
                <a:solidFill>
                  <a:schemeClr val="tx1"/>
                </a:solidFill>
                <a:latin typeface="BIZ UDPゴシック" panose="020B0400000000000000" pitchFamily="50" charset="-128"/>
                <a:ea typeface="BIZ UDPゴシック" panose="020B0400000000000000" pitchFamily="50" charset="-128"/>
              </a:rPr>
              <a:t>2</a:t>
            </a:r>
            <a:r>
              <a:rPr kumimoji="1" lang="ja-JP" altLang="en-US" sz="1200" dirty="0">
                <a:solidFill>
                  <a:prstClr val="black"/>
                </a:solidFill>
                <a:latin typeface="BIZ UDPゴシック" panose="020B0400000000000000" pitchFamily="50" charset="-128"/>
                <a:ea typeface="BIZ UDPゴシック" panose="020B0400000000000000" pitchFamily="50" charset="-128"/>
              </a:rPr>
              <a:t>見える化の定着、更なる行動変容を促す取組みへの支援　</a:t>
            </a:r>
            <a:r>
              <a:rPr kumimoji="1" lang="ja-JP" altLang="en-US" sz="900" dirty="0">
                <a:solidFill>
                  <a:prstClr val="black"/>
                </a:solidFill>
                <a:latin typeface="游ゴシック" panose="020B0400000000000000" pitchFamily="50" charset="-128"/>
              </a:rPr>
              <a:t>＜府・市・大商・協会＞ </a:t>
            </a:r>
          </a:p>
        </p:txBody>
      </p:sp>
      <p:sp>
        <p:nvSpPr>
          <p:cNvPr id="9" name="正方形/長方形 8"/>
          <p:cNvSpPr/>
          <p:nvPr/>
        </p:nvSpPr>
        <p:spPr>
          <a:xfrm>
            <a:off x="2653468" y="5899255"/>
            <a:ext cx="5038725" cy="369332"/>
          </a:xfrm>
          <a:prstGeom prst="rect">
            <a:avLst/>
          </a:prstGeom>
        </p:spPr>
        <p:txBody>
          <a:bodyPr>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srgbClr val="FF0000"/>
              </a:solidFill>
              <a:effectLst/>
              <a:uLnTx/>
              <a:uFillTx/>
              <a:latin typeface="BIZ UDPゴシック" panose="020B0400000000000000" pitchFamily="50" charset="-128"/>
              <a:ea typeface="BIZ UDPゴシック" panose="020B0400000000000000" pitchFamily="50" charset="-128"/>
              <a:cs typeface="+mn-cs"/>
            </a:endParaRPr>
          </a:p>
        </p:txBody>
      </p:sp>
      <p:sp>
        <p:nvSpPr>
          <p:cNvPr id="12" name="テキスト ボックス 11"/>
          <p:cNvSpPr txBox="1"/>
          <p:nvPr/>
        </p:nvSpPr>
        <p:spPr>
          <a:xfrm>
            <a:off x="179089" y="1373442"/>
            <a:ext cx="4237057" cy="338554"/>
          </a:xfrm>
          <a:prstGeom prst="rect">
            <a:avLst/>
          </a:prstGeom>
          <a:noFill/>
        </p:spPr>
        <p:txBody>
          <a:bodyPr wrap="none" rtlCol="0">
            <a:spAutoFit/>
          </a:bodyPr>
          <a:lstStyle/>
          <a:p>
            <a:pPr lvl="0">
              <a:defRPr/>
            </a:pPr>
            <a:r>
              <a:rPr kumimoji="1" lang="ja-JP" altLang="en-US" sz="16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国への提案・要望</a:t>
            </a:r>
            <a:r>
              <a:rPr kumimoji="1" lang="ja-JP" altLang="en-US" sz="12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　</a:t>
            </a:r>
            <a:r>
              <a:rPr kumimoji="1" lang="en-US" altLang="ja-JP" sz="11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a:t>
            </a:r>
            <a:r>
              <a:rPr kumimoji="1" lang="ja-JP" altLang="en-US" sz="11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要望先</a:t>
            </a:r>
            <a:r>
              <a:rPr kumimoji="1" lang="zh-TW" altLang="en-US" sz="1100" dirty="0">
                <a:solidFill>
                  <a:prstClr val="black"/>
                </a:solidFill>
                <a:latin typeface="メイリオ" panose="020B0604030504040204" pitchFamily="50" charset="-128"/>
                <a:ea typeface="メイリオ" panose="020B0604030504040204" pitchFamily="50" charset="-128"/>
              </a:rPr>
              <a:t>（</a:t>
            </a:r>
            <a:r>
              <a:rPr kumimoji="1" lang="zh-TW" altLang="en-US" sz="1100" dirty="0">
                <a:latin typeface="メイリオ" panose="020B0604030504040204" pitchFamily="50" charset="-128"/>
                <a:ea typeface="メイリオ" panose="020B0604030504040204" pitchFamily="50" charset="-128"/>
              </a:rPr>
              <a:t>経済産業省</a:t>
            </a:r>
            <a:r>
              <a:rPr kumimoji="1" lang="ja-JP" altLang="en-US" sz="1100" dirty="0" err="1">
                <a:latin typeface="メイリオ" panose="020B0604030504040204" pitchFamily="50" charset="-128"/>
                <a:ea typeface="メイリオ" panose="020B0604030504040204" pitchFamily="50" charset="-128"/>
              </a:rPr>
              <a:t>、</a:t>
            </a:r>
            <a:r>
              <a:rPr kumimoji="1" lang="ja-JP" altLang="en-US" sz="1100" dirty="0">
                <a:latin typeface="メイリオ" panose="020B0604030504040204" pitchFamily="50" charset="-128"/>
                <a:ea typeface="メイリオ" panose="020B0604030504040204" pitchFamily="50" charset="-128"/>
              </a:rPr>
              <a:t>環境省</a:t>
            </a:r>
            <a:r>
              <a:rPr kumimoji="1" lang="zh-TW" altLang="en-US" sz="1100" dirty="0">
                <a:solidFill>
                  <a:prstClr val="black"/>
                </a:solidFill>
                <a:latin typeface="メイリオ" panose="020B0604030504040204" pitchFamily="50" charset="-128"/>
                <a:ea typeface="メイリオ" panose="020B0604030504040204" pitchFamily="50" charset="-128"/>
              </a:rPr>
              <a:t>）</a:t>
            </a:r>
            <a:endParaRPr kumimoji="1" lang="ja-JP" altLang="en-US" sz="10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p:txBody>
      </p:sp>
      <p:sp>
        <p:nvSpPr>
          <p:cNvPr id="23" name="スライド番号プレースホルダー 7"/>
          <p:cNvSpPr>
            <a:spLocks noGrp="1"/>
          </p:cNvSpPr>
          <p:nvPr>
            <p:ph type="sldNum" sz="quarter" idx="12"/>
          </p:nvPr>
        </p:nvSpPr>
        <p:spPr>
          <a:xfrm flipH="1">
            <a:off x="9719089" y="6839953"/>
            <a:ext cx="361536" cy="359360"/>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A29C0C3-80A2-4EDA-8DD4-D638D41F3C0E}" type="slidenum">
              <a:rPr kumimoji="1" lang="ja-JP" altLang="en-US" sz="1260" b="0" i="0" u="none" strike="noStrike" kern="1200" cap="none" spc="0" normalizeH="0" baseline="0" noProof="0" smtClean="0">
                <a:ln>
                  <a:noFill/>
                </a:ln>
                <a:solidFill>
                  <a:prstClr val="black">
                    <a:tint val="75000"/>
                  </a:prstClr>
                </a:solidFill>
                <a:effectLst/>
                <a:uLnTx/>
                <a:uFillTx/>
                <a:latin typeface="Calibri" panose="020F0502020204030204"/>
                <a:ea typeface="游ゴシック" panose="020B0400000000000000"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28</a:t>
            </a:fld>
            <a:endParaRPr kumimoji="1" lang="ja-JP" altLang="en-US" sz="1260" b="0" i="0" u="none" strike="noStrike" kern="1200" cap="none" spc="0" normalizeH="0" baseline="0" noProof="0" dirty="0">
              <a:ln>
                <a:noFill/>
              </a:ln>
              <a:solidFill>
                <a:prstClr val="black">
                  <a:tint val="75000"/>
                </a:prstClr>
              </a:solidFill>
              <a:effectLst/>
              <a:uLnTx/>
              <a:uFillTx/>
              <a:latin typeface="Calibri" panose="020F0502020204030204"/>
              <a:ea typeface="游ゴシック" panose="020B0400000000000000" pitchFamily="50" charset="-128"/>
              <a:cs typeface="+mn-cs"/>
            </a:endParaRPr>
          </a:p>
        </p:txBody>
      </p:sp>
      <p:sp>
        <p:nvSpPr>
          <p:cNvPr id="22" name="正方形/長方形 21">
            <a:extLst>
              <a:ext uri="{FF2B5EF4-FFF2-40B4-BE49-F238E27FC236}">
                <a16:creationId xmlns:a16="http://schemas.microsoft.com/office/drawing/2014/main" id="{E08629A6-829B-4394-A30A-5CB52C1BBB36}"/>
              </a:ext>
            </a:extLst>
          </p:cNvPr>
          <p:cNvSpPr/>
          <p:nvPr/>
        </p:nvSpPr>
        <p:spPr>
          <a:xfrm>
            <a:off x="179857" y="88937"/>
            <a:ext cx="9720000" cy="324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defRPr/>
            </a:pPr>
            <a:r>
              <a:rPr kumimoji="1" lang="ja-JP" altLang="en-US" b="1" dirty="0">
                <a:solidFill>
                  <a:schemeClr val="bg1"/>
                </a:solidFill>
                <a:latin typeface="BIZ UDPゴシック" panose="020B0400000000000000" pitchFamily="50" charset="-128"/>
                <a:ea typeface="BIZ UDPゴシック" panose="020B0400000000000000" pitchFamily="50" charset="-128"/>
              </a:rPr>
              <a:t>３（２） 　カーボンニュートラル</a:t>
            </a:r>
            <a:r>
              <a:rPr kumimoji="1" lang="ja-JP" altLang="en-US" sz="1600" b="1" dirty="0">
                <a:solidFill>
                  <a:schemeClr val="bg1"/>
                </a:solidFill>
                <a:latin typeface="BIZ UDPゴシック" panose="020B0400000000000000" pitchFamily="50" charset="-128"/>
                <a:ea typeface="BIZ UDPゴシック" panose="020B0400000000000000" pitchFamily="50" charset="-128"/>
              </a:rPr>
              <a:t>　～事業者や府民の行動変容～</a:t>
            </a:r>
            <a:r>
              <a:rPr kumimoji="1" lang="ja-JP" altLang="en-US" sz="1600" b="1" dirty="0">
                <a:solidFill>
                  <a:srgbClr val="FF0000"/>
                </a:solidFill>
                <a:latin typeface="BIZ UDPゴシック" panose="020B0400000000000000" pitchFamily="50" charset="-128"/>
                <a:ea typeface="BIZ UDPゴシック" panose="020B0400000000000000" pitchFamily="50" charset="-128"/>
              </a:rPr>
              <a:t>　</a:t>
            </a:r>
            <a:endParaRPr kumimoji="1" lang="ja-JP" altLang="en-US" sz="1400" b="1" dirty="0">
              <a:solidFill>
                <a:srgbClr val="FF0000"/>
              </a:solidFill>
              <a:latin typeface="BIZ UDPゴシック" panose="020B0400000000000000" pitchFamily="50" charset="-128"/>
              <a:ea typeface="BIZ UDPゴシック" panose="020B0400000000000000" pitchFamily="50" charset="-128"/>
            </a:endParaRPr>
          </a:p>
        </p:txBody>
      </p:sp>
      <p:sp>
        <p:nvSpPr>
          <p:cNvPr id="25" name="テキスト ボックス 24">
            <a:extLst>
              <a:ext uri="{FF2B5EF4-FFF2-40B4-BE49-F238E27FC236}">
                <a16:creationId xmlns:a16="http://schemas.microsoft.com/office/drawing/2014/main" id="{B02F3C22-1443-46B7-A977-04475234F08A}"/>
              </a:ext>
            </a:extLst>
          </p:cNvPr>
          <p:cNvSpPr txBox="1"/>
          <p:nvPr/>
        </p:nvSpPr>
        <p:spPr>
          <a:xfrm>
            <a:off x="179089" y="513692"/>
            <a:ext cx="9540000" cy="523220"/>
          </a:xfrm>
          <a:prstGeom prst="rect">
            <a:avLst/>
          </a:prstGeom>
          <a:noFill/>
          <a:ln w="6350">
            <a:noFill/>
            <a:prstDash val="solid"/>
          </a:ln>
        </p:spPr>
        <p:txBody>
          <a:bodyPr wrap="square">
            <a:spAutoFit/>
          </a:bodyPr>
          <a:lstStyle/>
          <a:p>
            <a:pPr lvl="0">
              <a:defRPr/>
            </a:pPr>
            <a:r>
              <a:rPr lang="ja-JP" altLang="en-US" sz="1400" dirty="0">
                <a:solidFill>
                  <a:prstClr val="black"/>
                </a:solidFill>
                <a:latin typeface="BIZ UDPゴシック" panose="020B0400000000000000" pitchFamily="50" charset="-128"/>
                <a:ea typeface="BIZ UDPゴシック" panose="020B0400000000000000" pitchFamily="50" charset="-128"/>
              </a:rPr>
              <a:t>　技術革新だけでは、</a:t>
            </a:r>
            <a:r>
              <a:rPr lang="ja-JP" altLang="en-US" sz="1400" dirty="0">
                <a:latin typeface="BIZ UDPゴシック" panose="020B0400000000000000" pitchFamily="50" charset="-128"/>
                <a:ea typeface="BIZ UDPゴシック" panose="020B0400000000000000" pitchFamily="50" charset="-128"/>
              </a:rPr>
              <a:t>温室効果ガス（ＣＯ</a:t>
            </a:r>
            <a:r>
              <a:rPr lang="ja-JP" altLang="en-US" sz="1050" dirty="0">
                <a:latin typeface="BIZ UDPゴシック" panose="020B0400000000000000" pitchFamily="50" charset="-128"/>
                <a:ea typeface="BIZ UDPゴシック" panose="020B0400000000000000" pitchFamily="50" charset="-128"/>
              </a:rPr>
              <a:t>２ </a:t>
            </a:r>
            <a:r>
              <a:rPr lang="ja-JP" altLang="en-US" sz="1400" dirty="0">
                <a:latin typeface="BIZ UDPゴシック" panose="020B0400000000000000" pitchFamily="50" charset="-128"/>
                <a:ea typeface="BIZ UDPゴシック" panose="020B0400000000000000" pitchFamily="50" charset="-128"/>
              </a:rPr>
              <a:t>）排出量の実質ゼロを達成することは困難であり、事業者や府民の行動変容が鍵となる。万博会場での「見える化」の取組みなどを</a:t>
            </a:r>
            <a:r>
              <a:rPr lang="ja-JP" altLang="en-US" sz="1400" dirty="0">
                <a:solidFill>
                  <a:prstClr val="black"/>
                </a:solidFill>
                <a:latin typeface="BIZ UDPゴシック" panose="020B0400000000000000" pitchFamily="50" charset="-128"/>
                <a:ea typeface="BIZ UDPゴシック" panose="020B0400000000000000" pitchFamily="50" charset="-128"/>
              </a:rPr>
              <a:t>契機に、脱炭素経営、脱炭素行動の定着・浸透をめざす。</a:t>
            </a:r>
          </a:p>
        </p:txBody>
      </p:sp>
      <p:sp>
        <p:nvSpPr>
          <p:cNvPr id="26" name="テキスト ボックス 25"/>
          <p:cNvSpPr txBox="1"/>
          <p:nvPr/>
        </p:nvSpPr>
        <p:spPr>
          <a:xfrm>
            <a:off x="179089" y="4688346"/>
            <a:ext cx="2236510" cy="338554"/>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600" b="1" i="0" u="none" strike="noStrike" kern="1200" cap="none" spc="0" normalizeH="0" baseline="0" noProof="0" dirty="0">
                <a:ln>
                  <a:noFill/>
                </a:ln>
                <a:effectLst/>
                <a:uLnTx/>
                <a:uFillTx/>
                <a:latin typeface="メイリオ" panose="020B0604030504040204" pitchFamily="50" charset="-128"/>
                <a:ea typeface="メイリオ" panose="020B0604030504040204" pitchFamily="50" charset="-128"/>
                <a:cs typeface="+mn-cs"/>
              </a:rPr>
              <a:t>国との協議の進捗状況</a:t>
            </a:r>
          </a:p>
        </p:txBody>
      </p:sp>
      <p:graphicFrame>
        <p:nvGraphicFramePr>
          <p:cNvPr id="14" name="表 13"/>
          <p:cNvGraphicFramePr>
            <a:graphicFrameLocks noGrp="1"/>
          </p:cNvGraphicFramePr>
          <p:nvPr>
            <p:extLst>
              <p:ext uri="{D42A27DB-BD31-4B8C-83A1-F6EECF244321}">
                <p14:modId xmlns:p14="http://schemas.microsoft.com/office/powerpoint/2010/main" val="343004871"/>
              </p:ext>
            </p:extLst>
          </p:nvPr>
        </p:nvGraphicFramePr>
        <p:xfrm>
          <a:off x="121388" y="5167434"/>
          <a:ext cx="9288000" cy="1185486"/>
        </p:xfrm>
        <a:graphic>
          <a:graphicData uri="http://schemas.openxmlformats.org/drawingml/2006/table">
            <a:tbl>
              <a:tblPr bandRow="1">
                <a:tableStyleId>{5940675A-B579-460E-94D1-54222C63F5DA}</a:tableStyleId>
              </a:tblPr>
              <a:tblGrid>
                <a:gridCol w="2700000">
                  <a:extLst>
                    <a:ext uri="{9D8B030D-6E8A-4147-A177-3AD203B41FA5}">
                      <a16:colId xmlns:a16="http://schemas.microsoft.com/office/drawing/2014/main" val="525926817"/>
                    </a:ext>
                  </a:extLst>
                </a:gridCol>
                <a:gridCol w="6588000">
                  <a:extLst>
                    <a:ext uri="{9D8B030D-6E8A-4147-A177-3AD203B41FA5}">
                      <a16:colId xmlns:a16="http://schemas.microsoft.com/office/drawing/2014/main" val="1556401701"/>
                    </a:ext>
                  </a:extLst>
                </a:gridCol>
              </a:tblGrid>
              <a:tr h="288000">
                <a:tc>
                  <a:txBody>
                    <a:bodyPr/>
                    <a:lstStyle/>
                    <a:p>
                      <a:pPr marL="0" marR="0" lvl="0" indent="0" algn="l" defTabSz="959937" rtl="0" eaLnBrk="1" fontAlgn="auto" latinLnBrk="0" hangingPunct="1">
                        <a:lnSpc>
                          <a:spcPct val="100000"/>
                        </a:lnSpc>
                        <a:spcBef>
                          <a:spcPts val="0"/>
                        </a:spcBef>
                        <a:spcAft>
                          <a:spcPts val="0"/>
                        </a:spcAft>
                        <a:buClrTx/>
                        <a:buSzTx/>
                        <a:buFontTx/>
                        <a:buNone/>
                        <a:tabLst/>
                        <a:defRPr/>
                      </a:pPr>
                      <a:r>
                        <a:rPr lang="ja-JP" altLang="en-US" sz="1200" b="1" u="none" dirty="0">
                          <a:solidFill>
                            <a:schemeClr val="tx1"/>
                          </a:solidFill>
                          <a:latin typeface="+mn-ea"/>
                        </a:rPr>
                        <a:t>国「アクションプラン</a:t>
                      </a:r>
                      <a:r>
                        <a:rPr lang="en-US" altLang="ja-JP" sz="1200" b="1" u="none" dirty="0">
                          <a:solidFill>
                            <a:schemeClr val="tx1"/>
                          </a:solidFill>
                          <a:latin typeface="+mn-ea"/>
                        </a:rPr>
                        <a:t>Ver.4</a:t>
                      </a:r>
                      <a:r>
                        <a:rPr lang="ja-JP" altLang="en-US" sz="1200" b="1" u="none" dirty="0">
                          <a:solidFill>
                            <a:schemeClr val="tx1"/>
                          </a:solidFill>
                          <a:latin typeface="+mn-ea"/>
                        </a:rPr>
                        <a:t>」の</a:t>
                      </a:r>
                      <a:endParaRPr lang="en-US" altLang="ja-JP" sz="1200" b="1" u="none" dirty="0">
                        <a:solidFill>
                          <a:schemeClr val="tx1"/>
                        </a:solidFill>
                        <a:latin typeface="+mn-ea"/>
                      </a:endParaRPr>
                    </a:p>
                    <a:p>
                      <a:pPr marL="0" marR="0" lvl="0" indent="0" algn="l" defTabSz="959937" rtl="0" eaLnBrk="1" fontAlgn="auto" latinLnBrk="0" hangingPunct="1">
                        <a:lnSpc>
                          <a:spcPct val="100000"/>
                        </a:lnSpc>
                        <a:spcBef>
                          <a:spcPts val="0"/>
                        </a:spcBef>
                        <a:spcAft>
                          <a:spcPts val="0"/>
                        </a:spcAft>
                        <a:buClrTx/>
                        <a:buSzTx/>
                        <a:buFontTx/>
                        <a:buNone/>
                        <a:tabLst/>
                        <a:defRPr/>
                      </a:pPr>
                      <a:r>
                        <a:rPr lang="ja-JP" altLang="en-US" sz="1200" b="1" u="none" dirty="0">
                          <a:solidFill>
                            <a:schemeClr val="tx1"/>
                          </a:solidFill>
                          <a:latin typeface="+mn-ea"/>
                        </a:rPr>
                        <a:t>記載内容</a:t>
                      </a:r>
                      <a:endParaRPr kumimoji="1" lang="ja-JP" altLang="en-US" sz="1200" u="none" dirty="0">
                        <a:solidFill>
                          <a:schemeClr val="tx1"/>
                        </a:solidFill>
                        <a:latin typeface="BIZ UDPゴシック" panose="020B0400000000000000" pitchFamily="50" charset="-128"/>
                        <a:ea typeface="BIZ UDPゴシック" panose="020B0400000000000000" pitchFamily="50" charset="-128"/>
                      </a:endParaRPr>
                    </a:p>
                  </a:txBody>
                  <a:tcPr marL="100806" marR="100806" marT="50403" marB="50403">
                    <a:lnL w="12700" cap="flat" cmpd="sng" algn="ctr">
                      <a:solidFill>
                        <a:schemeClr val="accent1"/>
                      </a:solidFill>
                      <a:prstDash val="sysDot"/>
                      <a:round/>
                      <a:headEnd type="none" w="med" len="med"/>
                      <a:tailEnd type="none" w="med" len="med"/>
                    </a:lnL>
                    <a:lnR w="12700" cap="flat" cmpd="sng" algn="ctr">
                      <a:solidFill>
                        <a:schemeClr val="accent1"/>
                      </a:solidFill>
                      <a:prstDash val="sysDot"/>
                      <a:round/>
                      <a:headEnd type="none" w="med" len="med"/>
                      <a:tailEnd type="none" w="med" len="med"/>
                    </a:lnR>
                    <a:lnT w="12700" cap="flat" cmpd="sng" algn="ctr">
                      <a:solidFill>
                        <a:schemeClr val="accent1"/>
                      </a:solidFill>
                      <a:prstDash val="sysDot"/>
                      <a:round/>
                      <a:headEnd type="none" w="med" len="med"/>
                      <a:tailEnd type="none" w="med" len="med"/>
                    </a:lnT>
                    <a:lnB w="12700" cap="flat" cmpd="sng" algn="ctr">
                      <a:solidFill>
                        <a:schemeClr val="accent1"/>
                      </a:solidFill>
                      <a:prstDash val="sysDot"/>
                      <a:round/>
                      <a:headEnd type="none" w="med" len="med"/>
                      <a:tailEnd type="none" w="med" len="med"/>
                    </a:lnB>
                    <a:lnTlToBr w="12700" cmpd="sng">
                      <a:noFill/>
                      <a:prstDash val="solid"/>
                    </a:lnTlToBr>
                    <a:lnBlToTr w="12700" cmpd="sng">
                      <a:noFill/>
                      <a:prstDash val="solid"/>
                    </a:lnBlToTr>
                  </a:tcPr>
                </a:tc>
                <a:tc>
                  <a:txBody>
                    <a:bodyPr/>
                    <a:lstStyle/>
                    <a:p>
                      <a:pPr marL="171450" indent="-171450">
                        <a:buFont typeface="Wingdings" panose="05000000000000000000" pitchFamily="2" charset="2"/>
                        <a:buChar char="l"/>
                      </a:pPr>
                      <a:r>
                        <a:rPr kumimoji="1" lang="ja-JP" altLang="en-US" sz="1100" u="none" dirty="0">
                          <a:solidFill>
                            <a:schemeClr val="tx1"/>
                          </a:solidFill>
                          <a:latin typeface="+mn-ea"/>
                        </a:rPr>
                        <a:t>行動変容を促す資源循環のナッジ実証＜経産省＞</a:t>
                      </a:r>
                    </a:p>
                    <a:p>
                      <a:pPr marL="171450" indent="-171450">
                        <a:buFont typeface="Wingdings" panose="05000000000000000000" pitchFamily="2" charset="2"/>
                        <a:buChar char="l"/>
                      </a:pPr>
                      <a:r>
                        <a:rPr kumimoji="1" lang="en-US" altLang="ja-JP" sz="1100" u="none" dirty="0">
                          <a:solidFill>
                            <a:schemeClr val="tx1"/>
                          </a:solidFill>
                          <a:latin typeface="+mn-ea"/>
                        </a:rPr>
                        <a:t>2030</a:t>
                      </a:r>
                      <a:r>
                        <a:rPr kumimoji="1" lang="ja-JP" altLang="en-US" sz="1100" u="none" dirty="0">
                          <a:solidFill>
                            <a:schemeClr val="tx1"/>
                          </a:solidFill>
                          <a:latin typeface="+mn-ea"/>
                        </a:rPr>
                        <a:t>年度までに前倒しでカーボン ニュートラルの達成を目指す脱炭素先⾏地域の実現 ＜環境省＞</a:t>
                      </a:r>
                      <a:endParaRPr kumimoji="1" lang="en-US" altLang="ja-JP" sz="1100" u="none" dirty="0">
                        <a:solidFill>
                          <a:schemeClr val="tx1"/>
                        </a:solidFill>
                        <a:latin typeface="+mn-ea"/>
                      </a:endParaRPr>
                    </a:p>
                    <a:p>
                      <a:pPr marL="171450" indent="-171450">
                        <a:buFont typeface="Wingdings" panose="05000000000000000000" pitchFamily="2" charset="2"/>
                        <a:buChar char="l"/>
                      </a:pPr>
                      <a:r>
                        <a:rPr kumimoji="1" lang="ja-JP" altLang="en-US" sz="1100" u="none" dirty="0">
                          <a:solidFill>
                            <a:schemeClr val="tx1"/>
                          </a:solidFill>
                          <a:latin typeface="+mn-ea"/>
                        </a:rPr>
                        <a:t>「みどりの食料システム戦略」の実現に向けたプロジェクト</a:t>
                      </a:r>
                      <a:r>
                        <a:rPr kumimoji="1" lang="en-US" altLang="ja-JP" sz="1100" u="none" dirty="0">
                          <a:solidFill>
                            <a:schemeClr val="tx1"/>
                          </a:solidFill>
                          <a:latin typeface="+mn-ea"/>
                        </a:rPr>
                        <a:t>&lt;</a:t>
                      </a:r>
                      <a:r>
                        <a:rPr kumimoji="1" lang="ja-JP" altLang="en-US" sz="1100" u="none" dirty="0">
                          <a:solidFill>
                            <a:schemeClr val="tx1"/>
                          </a:solidFill>
                          <a:latin typeface="+mn-ea"/>
                        </a:rPr>
                        <a:t>農水省</a:t>
                      </a:r>
                      <a:r>
                        <a:rPr kumimoji="1" lang="en-US" altLang="ja-JP" sz="1100" u="none" dirty="0">
                          <a:solidFill>
                            <a:schemeClr val="tx1"/>
                          </a:solidFill>
                          <a:latin typeface="+mn-ea"/>
                        </a:rPr>
                        <a:t>&gt;</a:t>
                      </a:r>
                      <a:endParaRPr kumimoji="1" lang="ja-JP" altLang="en-US" sz="1100" u="none" dirty="0">
                        <a:solidFill>
                          <a:schemeClr val="tx1"/>
                        </a:solidFill>
                        <a:latin typeface="+mn-ea"/>
                      </a:endParaRPr>
                    </a:p>
                  </a:txBody>
                  <a:tcPr marL="100806" marR="100806" marT="144000" marB="72000">
                    <a:lnL w="12700" cap="flat" cmpd="sng" algn="ctr">
                      <a:solidFill>
                        <a:schemeClr val="accent1"/>
                      </a:solidFill>
                      <a:prstDash val="sysDot"/>
                      <a:round/>
                      <a:headEnd type="none" w="med" len="med"/>
                      <a:tailEnd type="none" w="med" len="med"/>
                    </a:lnL>
                    <a:lnR w="12700" cap="flat" cmpd="sng" algn="ctr">
                      <a:solidFill>
                        <a:schemeClr val="accent1"/>
                      </a:solidFill>
                      <a:prstDash val="sysDot"/>
                      <a:round/>
                      <a:headEnd type="none" w="med" len="med"/>
                      <a:tailEnd type="none" w="med" len="med"/>
                    </a:lnR>
                    <a:lnT w="12700" cap="flat" cmpd="sng" algn="ctr">
                      <a:solidFill>
                        <a:schemeClr val="accent1"/>
                      </a:solidFill>
                      <a:prstDash val="sysDot"/>
                      <a:round/>
                      <a:headEnd type="none" w="med" len="med"/>
                      <a:tailEnd type="none" w="med" len="med"/>
                    </a:lnT>
                    <a:lnB w="12700" cap="flat" cmpd="sng" algn="ctr">
                      <a:solidFill>
                        <a:schemeClr val="accent1"/>
                      </a:solidFill>
                      <a:prstDash val="sysDot"/>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508488957"/>
                  </a:ext>
                </a:extLst>
              </a:tr>
              <a:tr h="288000">
                <a:tc>
                  <a:txBody>
                    <a:bodyPr/>
                    <a:lstStyle/>
                    <a:p>
                      <a:pPr marL="0" marR="0" lvl="0" indent="0" algn="l" defTabSz="959937" rtl="0" eaLnBrk="1" fontAlgn="auto"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noProof="0" dirty="0">
                          <a:ln>
                            <a:noFill/>
                          </a:ln>
                          <a:solidFill>
                            <a:schemeClr val="tx1"/>
                          </a:solidFill>
                          <a:effectLst/>
                          <a:uLnTx/>
                          <a:uFillTx/>
                          <a:latin typeface="游ゴシック" panose="020B0400000000000000" pitchFamily="50" charset="-128"/>
                          <a:ea typeface="+mn-ea"/>
                          <a:cs typeface="+mn-cs"/>
                        </a:rPr>
                        <a:t>国との協議の進捗状況</a:t>
                      </a:r>
                      <a:endParaRPr kumimoji="1" lang="en-US" altLang="ja-JP" sz="1200" b="1" i="0" u="none" strike="noStrike" kern="1200" cap="none" spc="0" normalizeH="0" baseline="0" noProof="0" dirty="0">
                        <a:ln>
                          <a:noFill/>
                        </a:ln>
                        <a:solidFill>
                          <a:schemeClr val="tx1"/>
                        </a:solidFill>
                        <a:effectLst/>
                        <a:uLnTx/>
                        <a:uFillTx/>
                        <a:latin typeface="游ゴシック" panose="020B0400000000000000" pitchFamily="50" charset="-128"/>
                        <a:ea typeface="+mn-ea"/>
                        <a:cs typeface="+mn-cs"/>
                      </a:endParaRPr>
                    </a:p>
                    <a:p>
                      <a:pPr marL="0" marR="0" lvl="0" indent="0" algn="l" defTabSz="959937" rtl="0" eaLnBrk="1" fontAlgn="auto"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noProof="0" dirty="0">
                          <a:ln>
                            <a:noFill/>
                          </a:ln>
                          <a:solidFill>
                            <a:schemeClr val="tx1"/>
                          </a:solidFill>
                          <a:effectLst/>
                          <a:uLnTx/>
                          <a:uFillTx/>
                          <a:latin typeface="游ゴシック" panose="020B0400000000000000" pitchFamily="50" charset="-128"/>
                          <a:ea typeface="+mn-ea"/>
                          <a:cs typeface="+mn-cs"/>
                        </a:rPr>
                        <a:t>（取組みの成果）</a:t>
                      </a:r>
                      <a:endParaRPr kumimoji="1" lang="ja-JP" altLang="en-US" sz="1200" b="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endParaRPr>
                    </a:p>
                  </a:txBody>
                  <a:tcPr marL="100806" marR="100806" marT="50403" marB="50403" anchor="ctr">
                    <a:lnL w="12700" cap="flat" cmpd="sng" algn="ctr">
                      <a:solidFill>
                        <a:schemeClr val="accent1"/>
                      </a:solidFill>
                      <a:prstDash val="sysDot"/>
                      <a:round/>
                      <a:headEnd type="none" w="med" len="med"/>
                      <a:tailEnd type="none" w="med" len="med"/>
                    </a:lnL>
                    <a:lnR w="12700" cap="flat" cmpd="sng" algn="ctr">
                      <a:solidFill>
                        <a:schemeClr val="accent1"/>
                      </a:solidFill>
                      <a:prstDash val="sysDot"/>
                      <a:round/>
                      <a:headEnd type="none" w="med" len="med"/>
                      <a:tailEnd type="none" w="med" len="med"/>
                    </a:lnR>
                    <a:lnT w="12700" cap="flat" cmpd="sng" algn="ctr">
                      <a:solidFill>
                        <a:schemeClr val="accent1"/>
                      </a:solidFill>
                      <a:prstDash val="sysDot"/>
                      <a:round/>
                      <a:headEnd type="none" w="med" len="med"/>
                      <a:tailEnd type="none" w="med" len="med"/>
                    </a:lnT>
                    <a:lnB w="12700" cap="flat" cmpd="sng" algn="ctr">
                      <a:solidFill>
                        <a:schemeClr val="accent1"/>
                      </a:solidFill>
                      <a:prstDash val="sysDot"/>
                      <a:round/>
                      <a:headEnd type="none" w="med" len="med"/>
                      <a:tailEnd type="none" w="med" len="med"/>
                    </a:lnB>
                    <a:lnTlToBr w="12700" cmpd="sng">
                      <a:noFill/>
                      <a:prstDash val="solid"/>
                    </a:lnTlToBr>
                    <a:lnBlToTr w="12700" cmpd="sng">
                      <a:noFill/>
                      <a:prstDash val="solid"/>
                    </a:lnBlToTr>
                  </a:tcPr>
                </a:tc>
                <a:tc>
                  <a:txBody>
                    <a:bodyPr/>
                    <a:lstStyle/>
                    <a:p>
                      <a:pPr marL="171450" indent="-171450">
                        <a:buFont typeface="Wingdings" panose="05000000000000000000" pitchFamily="2" charset="2"/>
                        <a:buChar char="l"/>
                      </a:pPr>
                      <a:r>
                        <a:rPr kumimoji="1" lang="ja-JP" altLang="en-US" sz="1100" u="none" dirty="0">
                          <a:solidFill>
                            <a:schemeClr val="tx1"/>
                          </a:solidFill>
                          <a:latin typeface="+mn-ea"/>
                        </a:rPr>
                        <a:t>大阪版カーボンフットプリントの算定方法の検討において国と連携</a:t>
                      </a:r>
                      <a:endParaRPr kumimoji="1" lang="en-US" altLang="ja-JP" sz="1100" u="none" dirty="0">
                        <a:solidFill>
                          <a:schemeClr val="tx1"/>
                        </a:solidFill>
                        <a:latin typeface="+mn-ea"/>
                      </a:endParaRPr>
                    </a:p>
                  </a:txBody>
                  <a:tcPr marL="100806" marR="100806" marT="144000" marB="72000">
                    <a:lnL w="12700" cap="flat" cmpd="sng" algn="ctr">
                      <a:solidFill>
                        <a:schemeClr val="accent1"/>
                      </a:solidFill>
                      <a:prstDash val="sysDot"/>
                      <a:round/>
                      <a:headEnd type="none" w="med" len="med"/>
                      <a:tailEnd type="none" w="med" len="med"/>
                    </a:lnL>
                    <a:lnR w="12700" cap="flat" cmpd="sng" algn="ctr">
                      <a:solidFill>
                        <a:schemeClr val="accent1"/>
                      </a:solidFill>
                      <a:prstDash val="sysDot"/>
                      <a:round/>
                      <a:headEnd type="none" w="med" len="med"/>
                      <a:tailEnd type="none" w="med" len="med"/>
                    </a:lnR>
                    <a:lnT w="12700" cap="flat" cmpd="sng" algn="ctr">
                      <a:solidFill>
                        <a:schemeClr val="accent1"/>
                      </a:solidFill>
                      <a:prstDash val="sysDot"/>
                      <a:round/>
                      <a:headEnd type="none" w="med" len="med"/>
                      <a:tailEnd type="none" w="med" len="med"/>
                    </a:lnT>
                    <a:lnB w="12700" cap="flat" cmpd="sng" algn="ctr">
                      <a:solidFill>
                        <a:schemeClr val="accent1"/>
                      </a:solidFill>
                      <a:prstDash val="sysDot"/>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756986306"/>
                  </a:ext>
                </a:extLst>
              </a:tr>
            </a:tbl>
          </a:graphicData>
        </a:graphic>
      </p:graphicFrame>
    </p:spTree>
    <p:extLst>
      <p:ext uri="{BB962C8B-B14F-4D97-AF65-F5344CB8AC3E}">
        <p14:creationId xmlns:p14="http://schemas.microsoft.com/office/powerpoint/2010/main" val="309087910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スライド番号プレースホルダー 7"/>
          <p:cNvSpPr>
            <a:spLocks noGrp="1"/>
          </p:cNvSpPr>
          <p:nvPr>
            <p:ph type="sldNum" sz="quarter" idx="12"/>
          </p:nvPr>
        </p:nvSpPr>
        <p:spPr>
          <a:xfrm flipH="1">
            <a:off x="9719089" y="6839953"/>
            <a:ext cx="361536" cy="359360"/>
          </a:xfrm>
        </p:spPr>
        <p:txBody>
          <a:bodyPr/>
          <a:lstStyle/>
          <a:p>
            <a:fld id="{4A29C0C3-80A2-4EDA-8DD4-D638D41F3C0E}" type="slidenum">
              <a:rPr kumimoji="1" lang="ja-JP" altLang="en-US" smtClean="0"/>
              <a:t>29</a:t>
            </a:fld>
            <a:endParaRPr kumimoji="1" lang="ja-JP" altLang="en-US" dirty="0"/>
          </a:p>
        </p:txBody>
      </p:sp>
      <p:sp>
        <p:nvSpPr>
          <p:cNvPr id="18" name="テキスト ボックス 17"/>
          <p:cNvSpPr txBox="1"/>
          <p:nvPr/>
        </p:nvSpPr>
        <p:spPr>
          <a:xfrm>
            <a:off x="203399" y="542902"/>
            <a:ext cx="1005403" cy="338554"/>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60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（参考）</a:t>
            </a:r>
            <a:endParaRPr kumimoji="1" lang="ja-JP" altLang="en-US" sz="100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p:txBody>
      </p:sp>
      <p:graphicFrame>
        <p:nvGraphicFramePr>
          <p:cNvPr id="15" name="表 14">
            <a:extLst>
              <a:ext uri="{FF2B5EF4-FFF2-40B4-BE49-F238E27FC236}">
                <a16:creationId xmlns:a16="http://schemas.microsoft.com/office/drawing/2014/main" id="{731D8736-1F24-4DDD-BAE5-3D26FC93D64E}"/>
              </a:ext>
            </a:extLst>
          </p:cNvPr>
          <p:cNvGraphicFramePr>
            <a:graphicFrameLocks noGrp="1"/>
          </p:cNvGraphicFramePr>
          <p:nvPr>
            <p:extLst>
              <p:ext uri="{D42A27DB-BD31-4B8C-83A1-F6EECF244321}">
                <p14:modId xmlns:p14="http://schemas.microsoft.com/office/powerpoint/2010/main" val="2490098791"/>
              </p:ext>
            </p:extLst>
          </p:nvPr>
        </p:nvGraphicFramePr>
        <p:xfrm>
          <a:off x="280329" y="1603263"/>
          <a:ext cx="9540000" cy="4767558"/>
        </p:xfrm>
        <a:graphic>
          <a:graphicData uri="http://schemas.openxmlformats.org/drawingml/2006/table">
            <a:tbl>
              <a:tblPr>
                <a:tableStyleId>{2D5ABB26-0587-4C30-8999-92F81FD0307C}</a:tableStyleId>
              </a:tblPr>
              <a:tblGrid>
                <a:gridCol w="3180000">
                  <a:extLst>
                    <a:ext uri="{9D8B030D-6E8A-4147-A177-3AD203B41FA5}">
                      <a16:colId xmlns:a16="http://schemas.microsoft.com/office/drawing/2014/main" val="901775203"/>
                    </a:ext>
                  </a:extLst>
                </a:gridCol>
                <a:gridCol w="3180000">
                  <a:extLst>
                    <a:ext uri="{9D8B030D-6E8A-4147-A177-3AD203B41FA5}">
                      <a16:colId xmlns:a16="http://schemas.microsoft.com/office/drawing/2014/main" val="2895380761"/>
                    </a:ext>
                  </a:extLst>
                </a:gridCol>
                <a:gridCol w="3180000">
                  <a:extLst>
                    <a:ext uri="{9D8B030D-6E8A-4147-A177-3AD203B41FA5}">
                      <a16:colId xmlns:a16="http://schemas.microsoft.com/office/drawing/2014/main" val="925580270"/>
                    </a:ext>
                  </a:extLst>
                </a:gridCol>
              </a:tblGrid>
              <a:tr h="4767558">
                <a:tc>
                  <a:txBody>
                    <a:bodyPr/>
                    <a:lstStyle/>
                    <a:p>
                      <a:pPr marL="85725" indent="-85725" defTabSz="443194">
                        <a:lnSpc>
                          <a:spcPct val="100000"/>
                        </a:lnSpc>
                        <a:spcBef>
                          <a:spcPts val="0"/>
                        </a:spcBef>
                        <a:spcAft>
                          <a:spcPts val="0"/>
                        </a:spcAft>
                        <a:defRPr/>
                      </a:pPr>
                      <a:r>
                        <a:rPr lang="ja-JP" altLang="en-US" sz="1300" b="1" dirty="0">
                          <a:solidFill>
                            <a:schemeClr val="tx1"/>
                          </a:solidFill>
                          <a:latin typeface="BIZ UDPゴシック" panose="020B0400000000000000" pitchFamily="50" charset="-128"/>
                          <a:ea typeface="BIZ UDPゴシック" panose="020B0400000000000000" pitchFamily="50" charset="-128"/>
                        </a:rPr>
                        <a:t>□行動変容のための取組みの推進</a:t>
                      </a:r>
                      <a:endParaRPr lang="en-US" altLang="ja-JP" sz="1300" b="1" dirty="0">
                        <a:solidFill>
                          <a:schemeClr val="tx1"/>
                        </a:solidFill>
                        <a:latin typeface="BIZ UDPゴシック" panose="020B0400000000000000" pitchFamily="50" charset="-128"/>
                        <a:ea typeface="BIZ UDPゴシック" panose="020B0400000000000000" pitchFamily="50" charset="-128"/>
                      </a:endParaRPr>
                    </a:p>
                    <a:p>
                      <a:pPr marL="85725" marR="0" lvl="0" indent="-85725" algn="l" defTabSz="959937" rtl="0" eaLnBrk="1" fontAlgn="auto" latinLnBrk="0" hangingPunct="1">
                        <a:lnSpc>
                          <a:spcPct val="100000"/>
                        </a:lnSpc>
                        <a:spcBef>
                          <a:spcPts val="0"/>
                        </a:spcBef>
                        <a:spcAft>
                          <a:spcPts val="0"/>
                        </a:spcAft>
                        <a:buClrTx/>
                        <a:buSzTx/>
                        <a:buFontTx/>
                        <a:buNone/>
                        <a:tabLst/>
                        <a:defRPr/>
                      </a:pPr>
                      <a:r>
                        <a:rPr lang="ja-JP" altLang="en-US" sz="1100" u="none" dirty="0">
                          <a:solidFill>
                            <a:schemeClr val="tx1"/>
                          </a:solidFill>
                          <a:latin typeface="BIZ UDPゴシック" panose="020B0400000000000000" pitchFamily="50" charset="-128"/>
                          <a:ea typeface="BIZ UDPゴシック" panose="020B0400000000000000" pitchFamily="50" charset="-128"/>
                        </a:rPr>
                        <a:t>・脱炭素経営宣言登録制度の運用を開始</a:t>
                      </a:r>
                      <a:endParaRPr lang="en-US" altLang="ja-JP" sz="1100" u="none" strike="noStrike" dirty="0">
                        <a:solidFill>
                          <a:schemeClr val="tx1"/>
                        </a:solidFill>
                        <a:latin typeface="BIZ UDPゴシック" panose="020B0400000000000000" pitchFamily="50" charset="-128"/>
                        <a:ea typeface="BIZ UDPゴシック" panose="020B0400000000000000" pitchFamily="50" charset="-128"/>
                      </a:endParaRPr>
                    </a:p>
                    <a:p>
                      <a:pPr marL="85725" marR="0" lvl="0" indent="-85725" algn="l" defTabSz="959937" rtl="0" eaLnBrk="1" fontAlgn="auto" latinLnBrk="0" hangingPunct="1">
                        <a:lnSpc>
                          <a:spcPct val="100000"/>
                        </a:lnSpc>
                        <a:spcBef>
                          <a:spcPts val="0"/>
                        </a:spcBef>
                        <a:spcAft>
                          <a:spcPts val="0"/>
                        </a:spcAft>
                        <a:buClrTx/>
                        <a:buSzTx/>
                        <a:buFontTx/>
                        <a:buNone/>
                        <a:tabLst/>
                        <a:defRPr/>
                      </a:pPr>
                      <a:r>
                        <a:rPr lang="ja-JP" altLang="en-US" sz="1100" dirty="0">
                          <a:solidFill>
                            <a:schemeClr val="tx1"/>
                          </a:solidFill>
                          <a:latin typeface="BIZ UDPゴシック" panose="020B0400000000000000" pitchFamily="50" charset="-128"/>
                          <a:ea typeface="BIZ UDPゴシック" panose="020B0400000000000000" pitchFamily="50" charset="-128"/>
                        </a:rPr>
                        <a:t>・</a:t>
                      </a:r>
                      <a:r>
                        <a:rPr lang="en-US" altLang="ja-JP" sz="1100" dirty="0">
                          <a:solidFill>
                            <a:schemeClr val="tx1"/>
                          </a:solidFill>
                          <a:latin typeface="BIZ UDPゴシック" panose="020B0400000000000000" pitchFamily="50" charset="-128"/>
                          <a:ea typeface="BIZ UDPゴシック" panose="020B0400000000000000" pitchFamily="50" charset="-128"/>
                        </a:rPr>
                        <a:t>CO</a:t>
                      </a:r>
                      <a:r>
                        <a:rPr lang="en-US" altLang="ja-JP" sz="1100" baseline="-25000" dirty="0">
                          <a:solidFill>
                            <a:schemeClr val="tx1"/>
                          </a:solidFill>
                          <a:latin typeface="BIZ UDPゴシック" panose="020B0400000000000000" pitchFamily="50" charset="-128"/>
                          <a:ea typeface="BIZ UDPゴシック" panose="020B0400000000000000" pitchFamily="50" charset="-128"/>
                        </a:rPr>
                        <a:t>2</a:t>
                      </a:r>
                      <a:r>
                        <a:rPr lang="ja-JP" altLang="en-US" sz="1100" dirty="0">
                          <a:solidFill>
                            <a:schemeClr val="tx1"/>
                          </a:solidFill>
                          <a:latin typeface="BIZ UDPゴシック" panose="020B0400000000000000" pitchFamily="50" charset="-128"/>
                          <a:ea typeface="BIZ UDPゴシック" panose="020B0400000000000000" pitchFamily="50" charset="-128"/>
                        </a:rPr>
                        <a:t>削減分をクレジット化し、万博への寄付につなげる事業の推進</a:t>
                      </a:r>
                      <a:endParaRPr lang="en-US" altLang="ja-JP" sz="1100" dirty="0">
                        <a:solidFill>
                          <a:schemeClr val="tx1"/>
                        </a:solidFill>
                        <a:latin typeface="BIZ UDPゴシック" panose="020B0400000000000000" pitchFamily="50" charset="-128"/>
                        <a:ea typeface="BIZ UDPゴシック" panose="020B0400000000000000" pitchFamily="50" charset="-128"/>
                      </a:endParaRPr>
                    </a:p>
                    <a:p>
                      <a:pPr marL="85725" marR="0" lvl="0" indent="-85725" algn="l" defTabSz="959937" rtl="0" eaLnBrk="1" fontAlgn="auto" latinLnBrk="0" hangingPunct="1">
                        <a:lnSpc>
                          <a:spcPct val="100000"/>
                        </a:lnSpc>
                        <a:spcBef>
                          <a:spcPts val="0"/>
                        </a:spcBef>
                        <a:spcAft>
                          <a:spcPts val="0"/>
                        </a:spcAft>
                        <a:buClrTx/>
                        <a:buSzTx/>
                        <a:buFontTx/>
                        <a:buNone/>
                        <a:tabLst/>
                        <a:defRPr/>
                      </a:pPr>
                      <a:r>
                        <a:rPr lang="ja-JP" altLang="en-US" sz="1100" dirty="0">
                          <a:solidFill>
                            <a:schemeClr val="tx1"/>
                          </a:solidFill>
                          <a:latin typeface="BIZ UDPゴシック" panose="020B0400000000000000" pitchFamily="50" charset="-128"/>
                          <a:ea typeface="BIZ UDPゴシック" panose="020B0400000000000000" pitchFamily="50" charset="-128"/>
                        </a:rPr>
                        <a:t>・カーボンフットプリント（</a:t>
                      </a:r>
                      <a:r>
                        <a:rPr lang="en-US" altLang="ja-JP" sz="1100" dirty="0">
                          <a:solidFill>
                            <a:schemeClr val="tx1"/>
                          </a:solidFill>
                          <a:latin typeface="BIZ UDPゴシック" panose="020B0400000000000000" pitchFamily="50" charset="-128"/>
                          <a:ea typeface="BIZ UDPゴシック" panose="020B0400000000000000" pitchFamily="50" charset="-128"/>
                        </a:rPr>
                        <a:t>CFP</a:t>
                      </a:r>
                      <a:r>
                        <a:rPr lang="ja-JP" altLang="en-US" sz="1100" dirty="0">
                          <a:solidFill>
                            <a:schemeClr val="tx1"/>
                          </a:solidFill>
                          <a:latin typeface="BIZ UDPゴシック" panose="020B0400000000000000" pitchFamily="50" charset="-128"/>
                          <a:ea typeface="BIZ UDPゴシック" panose="020B0400000000000000" pitchFamily="50" charset="-128"/>
                        </a:rPr>
                        <a:t>）を活用した農産</a:t>
                      </a:r>
                      <a:endParaRPr lang="en-US" altLang="ja-JP" sz="1100" dirty="0">
                        <a:solidFill>
                          <a:schemeClr val="tx1"/>
                        </a:solidFill>
                        <a:latin typeface="BIZ UDPゴシック" panose="020B0400000000000000" pitchFamily="50" charset="-128"/>
                        <a:ea typeface="BIZ UDPゴシック" panose="020B0400000000000000" pitchFamily="50" charset="-128"/>
                      </a:endParaRPr>
                    </a:p>
                    <a:p>
                      <a:pPr marL="85725" marR="0" lvl="0" indent="-85725" algn="l" defTabSz="959937" rtl="0" eaLnBrk="1" fontAlgn="auto" latinLnBrk="0" hangingPunct="1">
                        <a:lnSpc>
                          <a:spcPct val="100000"/>
                        </a:lnSpc>
                        <a:spcBef>
                          <a:spcPts val="0"/>
                        </a:spcBef>
                        <a:spcAft>
                          <a:spcPts val="0"/>
                        </a:spcAft>
                        <a:buClrTx/>
                        <a:buSzTx/>
                        <a:buFontTx/>
                        <a:buNone/>
                        <a:tabLst/>
                        <a:defRPr/>
                      </a:pPr>
                      <a:r>
                        <a:rPr lang="ja-JP" altLang="en-US" sz="1100" dirty="0">
                          <a:solidFill>
                            <a:schemeClr val="tx1"/>
                          </a:solidFill>
                          <a:latin typeface="BIZ UDPゴシック" panose="020B0400000000000000" pitchFamily="50" charset="-128"/>
                          <a:ea typeface="BIZ UDPゴシック" panose="020B0400000000000000" pitchFamily="50" charset="-128"/>
                        </a:rPr>
                        <a:t>品等の</a:t>
                      </a:r>
                      <a:r>
                        <a:rPr lang="en-US" altLang="ja-JP" sz="1100" dirty="0">
                          <a:solidFill>
                            <a:schemeClr val="tx1"/>
                          </a:solidFill>
                          <a:latin typeface="BIZ UDPゴシック" panose="020B0400000000000000" pitchFamily="50" charset="-128"/>
                          <a:ea typeface="BIZ UDPゴシック" panose="020B0400000000000000" pitchFamily="50" charset="-128"/>
                        </a:rPr>
                        <a:t>CO2</a:t>
                      </a:r>
                      <a:r>
                        <a:rPr lang="ja-JP" altLang="en-US" sz="1100" dirty="0">
                          <a:solidFill>
                            <a:schemeClr val="tx1"/>
                          </a:solidFill>
                          <a:latin typeface="BIZ UDPゴシック" panose="020B0400000000000000" pitchFamily="50" charset="-128"/>
                          <a:ea typeface="BIZ UDPゴシック" panose="020B0400000000000000" pitchFamily="50" charset="-128"/>
                        </a:rPr>
                        <a:t>見える化</a:t>
                      </a:r>
                      <a:endParaRPr lang="en-US" altLang="ja-JP" sz="1100" dirty="0">
                        <a:solidFill>
                          <a:schemeClr val="tx1"/>
                        </a:solidFill>
                        <a:latin typeface="BIZ UDPゴシック" panose="020B0400000000000000" pitchFamily="50" charset="-128"/>
                        <a:ea typeface="BIZ UDPゴシック" panose="020B0400000000000000" pitchFamily="50" charset="-128"/>
                      </a:endParaRPr>
                    </a:p>
                    <a:p>
                      <a:pPr marL="85725" marR="0" lvl="0" indent="-85725" algn="l" defTabSz="959937" rtl="0" eaLnBrk="1" fontAlgn="auto" latinLnBrk="0" hangingPunct="1">
                        <a:lnSpc>
                          <a:spcPct val="100000"/>
                        </a:lnSpc>
                        <a:spcBef>
                          <a:spcPts val="0"/>
                        </a:spcBef>
                        <a:spcAft>
                          <a:spcPts val="0"/>
                        </a:spcAft>
                        <a:buClrTx/>
                        <a:buSzTx/>
                        <a:buFontTx/>
                        <a:buNone/>
                        <a:tabLst/>
                        <a:defRPr/>
                      </a:pPr>
                      <a:r>
                        <a:rPr lang="ja-JP" altLang="en-US" sz="1100" dirty="0">
                          <a:solidFill>
                            <a:schemeClr val="tx1"/>
                          </a:solidFill>
                          <a:latin typeface="BIZ UDPゴシック" panose="020B0400000000000000" pitchFamily="50" charset="-128"/>
                          <a:ea typeface="BIZ UDPゴシック" panose="020B0400000000000000" pitchFamily="50" charset="-128"/>
                        </a:rPr>
                        <a:t>・環境に配慮した製品、サービスの選択を促す</a:t>
                      </a:r>
                      <a:r>
                        <a:rPr lang="ja-JP" altLang="en-US" sz="1100" b="0" dirty="0">
                          <a:solidFill>
                            <a:schemeClr val="tx1"/>
                          </a:solidFill>
                          <a:latin typeface="BIZ UDPゴシック" panose="020B0400000000000000" pitchFamily="50" charset="-128"/>
                          <a:ea typeface="BIZ UDPゴシック" panose="020B0400000000000000" pitchFamily="50" charset="-128"/>
                        </a:rPr>
                        <a:t>取</a:t>
                      </a:r>
                      <a:endParaRPr lang="en-US" altLang="ja-JP" sz="1100" b="0" dirty="0">
                        <a:solidFill>
                          <a:schemeClr val="tx1"/>
                        </a:solidFill>
                        <a:latin typeface="BIZ UDPゴシック" panose="020B0400000000000000" pitchFamily="50" charset="-128"/>
                        <a:ea typeface="BIZ UDPゴシック" panose="020B0400000000000000" pitchFamily="50" charset="-128"/>
                      </a:endParaRPr>
                    </a:p>
                    <a:p>
                      <a:pPr marL="85725" marR="0" lvl="0" indent="-85725" algn="l" defTabSz="959937" rtl="0" eaLnBrk="1" fontAlgn="auto" latinLnBrk="0" hangingPunct="1">
                        <a:lnSpc>
                          <a:spcPct val="100000"/>
                        </a:lnSpc>
                        <a:spcBef>
                          <a:spcPts val="0"/>
                        </a:spcBef>
                        <a:spcAft>
                          <a:spcPts val="0"/>
                        </a:spcAft>
                        <a:buClrTx/>
                        <a:buSzTx/>
                        <a:buFontTx/>
                        <a:buNone/>
                        <a:tabLst/>
                        <a:defRPr/>
                      </a:pPr>
                      <a:r>
                        <a:rPr lang="ja-JP" altLang="en-US" sz="1100" b="0" dirty="0">
                          <a:solidFill>
                            <a:schemeClr val="tx1"/>
                          </a:solidFill>
                          <a:latin typeface="BIZ UDPゴシック" panose="020B0400000000000000" pitchFamily="50" charset="-128"/>
                          <a:ea typeface="BIZ UDPゴシック" panose="020B0400000000000000" pitchFamily="50" charset="-128"/>
                        </a:rPr>
                        <a:t>組みと</a:t>
                      </a:r>
                      <a:r>
                        <a:rPr lang="ja-JP" altLang="en-US" sz="1100" dirty="0">
                          <a:solidFill>
                            <a:schemeClr val="tx1"/>
                          </a:solidFill>
                          <a:latin typeface="BIZ UDPゴシック" panose="020B0400000000000000" pitchFamily="50" charset="-128"/>
                          <a:ea typeface="BIZ UDPゴシック" panose="020B0400000000000000" pitchFamily="50" charset="-128"/>
                        </a:rPr>
                        <a:t>ポイント制度の拡大</a:t>
                      </a:r>
                      <a:endParaRPr lang="en-US" altLang="ja-JP" sz="1100" dirty="0">
                        <a:solidFill>
                          <a:schemeClr val="tx1"/>
                        </a:solidFill>
                        <a:latin typeface="BIZ UDPゴシック" panose="020B0400000000000000" pitchFamily="50" charset="-128"/>
                        <a:ea typeface="BIZ UDPゴシック" panose="020B0400000000000000" pitchFamily="50" charset="-128"/>
                      </a:endParaRPr>
                    </a:p>
                    <a:p>
                      <a:pPr marL="72000" indent="0">
                        <a:lnSpc>
                          <a:spcPct val="100000"/>
                        </a:lnSpc>
                        <a:spcBef>
                          <a:spcPts val="0"/>
                        </a:spcBef>
                        <a:spcAft>
                          <a:spcPts val="0"/>
                        </a:spcAft>
                        <a:defRPr/>
                      </a:pPr>
                      <a:endParaRPr lang="en-US" altLang="ja-JP" sz="1100" u="none" strike="noStrike" dirty="0">
                        <a:solidFill>
                          <a:schemeClr val="tx1"/>
                        </a:solidFill>
                        <a:latin typeface="BIZ UDPゴシック" panose="020B0400000000000000" pitchFamily="50" charset="-128"/>
                        <a:ea typeface="BIZ UDPゴシック" panose="020B0400000000000000" pitchFamily="50" charset="-128"/>
                      </a:endParaRPr>
                    </a:p>
                  </a:txBody>
                  <a:tcPr marL="108000" marR="108000" marT="252000" marB="48014">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marL="85725" indent="-85725">
                        <a:lnSpc>
                          <a:spcPct val="100000"/>
                        </a:lnSpc>
                        <a:spcBef>
                          <a:spcPts val="0"/>
                        </a:spcBef>
                        <a:spcAft>
                          <a:spcPts val="0"/>
                        </a:spcAft>
                      </a:pPr>
                      <a:r>
                        <a:rPr kumimoji="1" lang="ja-JP" altLang="en-US" sz="1300" b="1" dirty="0">
                          <a:solidFill>
                            <a:schemeClr val="tx1"/>
                          </a:solidFill>
                          <a:latin typeface="BIZ UDPゴシック" panose="020B0400000000000000" pitchFamily="50" charset="-128"/>
                          <a:ea typeface="BIZ UDPゴシック" panose="020B0400000000000000" pitchFamily="50" charset="-128"/>
                        </a:rPr>
                        <a:t>□行動変容のための取組みの推進</a:t>
                      </a:r>
                    </a:p>
                    <a:p>
                      <a:pPr marL="0" indent="0">
                        <a:lnSpc>
                          <a:spcPct val="100000"/>
                        </a:lnSpc>
                        <a:spcBef>
                          <a:spcPts val="0"/>
                        </a:spcBef>
                        <a:spcAft>
                          <a:spcPts val="0"/>
                        </a:spcAft>
                      </a:pPr>
                      <a:endParaRPr kumimoji="1" lang="en-US" altLang="ja-JP" sz="600" dirty="0">
                        <a:solidFill>
                          <a:schemeClr val="tx1"/>
                        </a:solidFill>
                        <a:latin typeface="BIZ UDPゴシック" panose="020B0400000000000000" pitchFamily="50" charset="-128"/>
                        <a:ea typeface="BIZ UDPゴシック" panose="020B0400000000000000" pitchFamily="50" charset="-128"/>
                      </a:endParaRPr>
                    </a:p>
                    <a:p>
                      <a:pPr marL="0" indent="0">
                        <a:lnSpc>
                          <a:spcPct val="100000"/>
                        </a:lnSpc>
                        <a:spcBef>
                          <a:spcPts val="0"/>
                        </a:spcBef>
                        <a:spcAft>
                          <a:spcPts val="0"/>
                        </a:spcAft>
                      </a:pPr>
                      <a:r>
                        <a:rPr kumimoji="1" lang="ja-JP" altLang="en-US" sz="1100" u="none" dirty="0">
                          <a:solidFill>
                            <a:schemeClr val="tx1"/>
                          </a:solidFill>
                          <a:latin typeface="BIZ UDPゴシック" panose="020B0400000000000000" pitchFamily="50" charset="-128"/>
                          <a:ea typeface="BIZ UDPゴシック" panose="020B0400000000000000" pitchFamily="50" charset="-128"/>
                        </a:rPr>
                        <a:t>・府域における脱炭素経営と</a:t>
                      </a:r>
                      <a:r>
                        <a:rPr kumimoji="1" lang="en-US" altLang="ja-JP" sz="1100" u="none" dirty="0">
                          <a:solidFill>
                            <a:schemeClr val="tx1"/>
                          </a:solidFill>
                          <a:latin typeface="BIZ UDPゴシック" panose="020B0400000000000000" pitchFamily="50" charset="-128"/>
                          <a:ea typeface="BIZ UDPゴシック" panose="020B0400000000000000" pitchFamily="50" charset="-128"/>
                        </a:rPr>
                        <a:t>ESG</a:t>
                      </a:r>
                      <a:r>
                        <a:rPr kumimoji="1" lang="ja-JP" altLang="en-US" sz="1100" u="none" dirty="0">
                          <a:solidFill>
                            <a:schemeClr val="tx1"/>
                          </a:solidFill>
                          <a:latin typeface="BIZ UDPゴシック" panose="020B0400000000000000" pitchFamily="50" charset="-128"/>
                          <a:ea typeface="BIZ UDPゴシック" panose="020B0400000000000000" pitchFamily="50" charset="-128"/>
                        </a:rPr>
                        <a:t>投融資の促進</a:t>
                      </a:r>
                      <a:endParaRPr kumimoji="1" lang="en-US" altLang="ja-JP" sz="1100" u="none" dirty="0">
                        <a:solidFill>
                          <a:schemeClr val="tx1"/>
                        </a:solidFill>
                        <a:latin typeface="BIZ UDPゴシック" panose="020B0400000000000000" pitchFamily="50" charset="-128"/>
                        <a:ea typeface="BIZ UDPゴシック" panose="020B0400000000000000" pitchFamily="50" charset="-128"/>
                      </a:endParaRPr>
                    </a:p>
                    <a:p>
                      <a:pPr marL="0" indent="0">
                        <a:lnSpc>
                          <a:spcPct val="100000"/>
                        </a:lnSpc>
                        <a:spcBef>
                          <a:spcPts val="0"/>
                        </a:spcBef>
                        <a:spcAft>
                          <a:spcPts val="0"/>
                        </a:spcAft>
                      </a:pPr>
                      <a:r>
                        <a:rPr kumimoji="1" lang="ja-JP" altLang="en-US" sz="1100" u="none" dirty="0">
                          <a:solidFill>
                            <a:schemeClr val="tx1"/>
                          </a:solidFill>
                          <a:latin typeface="BIZ UDPゴシック" panose="020B0400000000000000" pitchFamily="50" charset="-128"/>
                          <a:ea typeface="BIZ UDPゴシック" panose="020B0400000000000000" pitchFamily="50" charset="-128"/>
                        </a:rPr>
                        <a:t>・</a:t>
                      </a:r>
                      <a:r>
                        <a:rPr kumimoji="1" lang="en-US" altLang="ja-JP" sz="1100" u="none" dirty="0">
                          <a:solidFill>
                            <a:schemeClr val="tx1"/>
                          </a:solidFill>
                          <a:latin typeface="BIZ UDPゴシック" panose="020B0400000000000000" pitchFamily="50" charset="-128"/>
                          <a:ea typeface="BIZ UDPゴシック" panose="020B0400000000000000" pitchFamily="50" charset="-128"/>
                        </a:rPr>
                        <a:t>CO2</a:t>
                      </a:r>
                      <a:r>
                        <a:rPr kumimoji="1" lang="ja-JP" altLang="en-US" sz="1100" u="none" dirty="0">
                          <a:solidFill>
                            <a:schemeClr val="tx1"/>
                          </a:solidFill>
                          <a:latin typeface="BIZ UDPゴシック" panose="020B0400000000000000" pitchFamily="50" charset="-128"/>
                          <a:ea typeface="BIZ UDPゴシック" panose="020B0400000000000000" pitchFamily="50" charset="-128"/>
                        </a:rPr>
                        <a:t>排出量の見える化を行う製品の拡大やポイント制度の展開</a:t>
                      </a:r>
                      <a:endParaRPr kumimoji="1" lang="en-US" altLang="ja-JP" sz="1100" u="none" dirty="0">
                        <a:solidFill>
                          <a:schemeClr val="tx1"/>
                        </a:solidFill>
                        <a:latin typeface="BIZ UDPゴシック" panose="020B0400000000000000" pitchFamily="50" charset="-128"/>
                        <a:ea typeface="BIZ UDPゴシック" panose="020B0400000000000000" pitchFamily="50" charset="-128"/>
                      </a:endParaRPr>
                    </a:p>
                    <a:p>
                      <a:pPr marL="0" indent="0">
                        <a:lnSpc>
                          <a:spcPct val="100000"/>
                        </a:lnSpc>
                        <a:spcBef>
                          <a:spcPts val="0"/>
                        </a:spcBef>
                        <a:spcAft>
                          <a:spcPts val="0"/>
                        </a:spcAft>
                      </a:pPr>
                      <a:r>
                        <a:rPr kumimoji="1" lang="ja-JP" altLang="en-US" sz="1100" b="0" u="none" dirty="0">
                          <a:solidFill>
                            <a:schemeClr val="tx1"/>
                          </a:solidFill>
                          <a:latin typeface="BIZ UDPゴシック" panose="020B0400000000000000" pitchFamily="50" charset="-128"/>
                          <a:ea typeface="BIZ UDPゴシック" panose="020B0400000000000000" pitchFamily="50" charset="-128"/>
                        </a:rPr>
                        <a:t>・大阪への旅行者の</a:t>
                      </a:r>
                      <a:r>
                        <a:rPr kumimoji="1" lang="en-US" altLang="ja-JP" sz="1100" b="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rPr>
                        <a:t>CO2</a:t>
                      </a:r>
                      <a:r>
                        <a:rPr kumimoji="1" lang="ja-JP" altLang="en-US" sz="1100" b="0" u="none" dirty="0">
                          <a:solidFill>
                            <a:schemeClr val="tx1"/>
                          </a:solidFill>
                          <a:latin typeface="BIZ UDPゴシック" panose="020B0400000000000000" pitchFamily="50" charset="-128"/>
                          <a:ea typeface="BIZ UDPゴシック" panose="020B0400000000000000" pitchFamily="50" charset="-128"/>
                        </a:rPr>
                        <a:t>排出量の見える化</a:t>
                      </a:r>
                    </a:p>
                    <a:p>
                      <a:pPr marL="0" indent="0" defTabSz="443194">
                        <a:lnSpc>
                          <a:spcPct val="100000"/>
                        </a:lnSpc>
                        <a:spcBef>
                          <a:spcPts val="0"/>
                        </a:spcBef>
                        <a:spcAft>
                          <a:spcPts val="0"/>
                        </a:spcAft>
                        <a:defRPr/>
                      </a:pPr>
                      <a:endParaRPr kumimoji="1" lang="en-US" altLang="ja-JP" sz="1200" dirty="0">
                        <a:solidFill>
                          <a:schemeClr val="tx1"/>
                        </a:solidFill>
                        <a:latin typeface="BIZ UDPゴシック" panose="020B0400000000000000" pitchFamily="50" charset="-128"/>
                        <a:ea typeface="BIZ UDPゴシック" panose="020B0400000000000000" pitchFamily="50" charset="-128"/>
                      </a:endParaRPr>
                    </a:p>
                  </a:txBody>
                  <a:tcPr marL="108000" marR="108000" marT="252000" marB="48014">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4">
                        <a:lumMod val="40000"/>
                        <a:lumOff val="60000"/>
                      </a:schemeClr>
                    </a:solidFill>
                  </a:tcPr>
                </a:tc>
                <a:tc>
                  <a:txBody>
                    <a:bodyPr/>
                    <a:lstStyle/>
                    <a:p>
                      <a:pPr marL="85725" indent="-85725">
                        <a:lnSpc>
                          <a:spcPct val="100000"/>
                        </a:lnSpc>
                        <a:spcBef>
                          <a:spcPts val="0"/>
                        </a:spcBef>
                        <a:spcAft>
                          <a:spcPts val="0"/>
                        </a:spcAft>
                      </a:pPr>
                      <a:r>
                        <a:rPr kumimoji="1" lang="ja-JP" altLang="en-US" sz="1300" b="1" dirty="0">
                          <a:solidFill>
                            <a:schemeClr val="tx1"/>
                          </a:solidFill>
                          <a:latin typeface="BIZ UDPゴシック" panose="020B0400000000000000" pitchFamily="50" charset="-128"/>
                          <a:ea typeface="BIZ UDPゴシック" panose="020B0400000000000000" pitchFamily="50" charset="-128"/>
                        </a:rPr>
                        <a:t>□大阪の脱炭素経営を世界のモデルに</a:t>
                      </a:r>
                      <a:endParaRPr kumimoji="1" lang="en-US" altLang="ja-JP" sz="600" b="1" dirty="0">
                        <a:solidFill>
                          <a:schemeClr val="tx1"/>
                        </a:solidFill>
                        <a:latin typeface="BIZ UDPゴシック" panose="020B0400000000000000" pitchFamily="50" charset="-128"/>
                        <a:ea typeface="BIZ UDPゴシック" panose="020B0400000000000000" pitchFamily="50" charset="-128"/>
                      </a:endParaRPr>
                    </a:p>
                    <a:p>
                      <a:pPr marL="0" indent="0">
                        <a:lnSpc>
                          <a:spcPct val="100000"/>
                        </a:lnSpc>
                        <a:spcBef>
                          <a:spcPts val="0"/>
                        </a:spcBef>
                        <a:spcAft>
                          <a:spcPts val="0"/>
                        </a:spcAft>
                      </a:pPr>
                      <a:r>
                        <a:rPr kumimoji="1" lang="ja-JP" altLang="en-US" sz="1100" dirty="0">
                          <a:solidFill>
                            <a:schemeClr val="tx1"/>
                          </a:solidFill>
                          <a:latin typeface="BIZ UDPゴシック" panose="020B0400000000000000" pitchFamily="50" charset="-128"/>
                          <a:ea typeface="BIZ UDPゴシック" panose="020B0400000000000000" pitchFamily="50" charset="-128"/>
                        </a:rPr>
                        <a:t>・事業者によるカーボンニュートラルの取組み強化</a:t>
                      </a:r>
                    </a:p>
                    <a:p>
                      <a:pPr marL="85725" indent="-85725">
                        <a:lnSpc>
                          <a:spcPct val="100000"/>
                        </a:lnSpc>
                        <a:spcBef>
                          <a:spcPts val="0"/>
                        </a:spcBef>
                        <a:spcAft>
                          <a:spcPts val="0"/>
                        </a:spcAft>
                      </a:pPr>
                      <a:r>
                        <a:rPr kumimoji="1" lang="ja-JP" altLang="en-US" sz="1100" dirty="0">
                          <a:solidFill>
                            <a:schemeClr val="tx1"/>
                          </a:solidFill>
                          <a:latin typeface="BIZ UDPゴシック" panose="020B0400000000000000" pitchFamily="50" charset="-128"/>
                          <a:ea typeface="BIZ UDPゴシック" panose="020B0400000000000000" pitchFamily="50" charset="-128"/>
                        </a:rPr>
                        <a:t>・事業者による</a:t>
                      </a:r>
                      <a:r>
                        <a:rPr kumimoji="1" lang="en-US" altLang="ja-JP" sz="1100" dirty="0">
                          <a:solidFill>
                            <a:schemeClr val="tx1"/>
                          </a:solidFill>
                          <a:latin typeface="BIZ UDPゴシック" panose="020B0400000000000000" pitchFamily="50" charset="-128"/>
                          <a:ea typeface="BIZ UDPゴシック" panose="020B0400000000000000" pitchFamily="50" charset="-128"/>
                        </a:rPr>
                        <a:t>CO2</a:t>
                      </a:r>
                      <a:r>
                        <a:rPr kumimoji="1" lang="ja-JP" altLang="en-US" sz="1100" dirty="0">
                          <a:solidFill>
                            <a:schemeClr val="tx1"/>
                          </a:solidFill>
                          <a:latin typeface="BIZ UDPゴシック" panose="020B0400000000000000" pitchFamily="50" charset="-128"/>
                          <a:ea typeface="BIZ UDPゴシック" panose="020B0400000000000000" pitchFamily="50" charset="-128"/>
                        </a:rPr>
                        <a:t>排出削減対策の積極的な実</a:t>
                      </a:r>
                      <a:endParaRPr kumimoji="1" lang="en-US" altLang="ja-JP" sz="1100" dirty="0">
                        <a:solidFill>
                          <a:schemeClr val="tx1"/>
                        </a:solidFill>
                        <a:latin typeface="BIZ UDPゴシック" panose="020B0400000000000000" pitchFamily="50" charset="-128"/>
                        <a:ea typeface="BIZ UDPゴシック" panose="020B0400000000000000" pitchFamily="50" charset="-128"/>
                      </a:endParaRPr>
                    </a:p>
                    <a:p>
                      <a:pPr marL="85725" indent="-85725">
                        <a:lnSpc>
                          <a:spcPct val="100000"/>
                        </a:lnSpc>
                        <a:spcBef>
                          <a:spcPts val="0"/>
                        </a:spcBef>
                        <a:spcAft>
                          <a:spcPts val="0"/>
                        </a:spcAft>
                      </a:pPr>
                      <a:r>
                        <a:rPr kumimoji="1" lang="ja-JP" altLang="en-US" sz="1100" dirty="0">
                          <a:solidFill>
                            <a:schemeClr val="tx1"/>
                          </a:solidFill>
                          <a:latin typeface="BIZ UDPゴシック" panose="020B0400000000000000" pitchFamily="50" charset="-128"/>
                          <a:ea typeface="BIZ UDPゴシック" panose="020B0400000000000000" pitchFamily="50" charset="-128"/>
                        </a:rPr>
                        <a:t>施及びクレジット活用の活性化</a:t>
                      </a:r>
                      <a:endParaRPr kumimoji="1" lang="en-US" altLang="ja-JP" sz="1100" dirty="0">
                        <a:solidFill>
                          <a:schemeClr val="tx1"/>
                        </a:solidFill>
                        <a:latin typeface="BIZ UDPゴシック" panose="020B0400000000000000" pitchFamily="50" charset="-128"/>
                        <a:ea typeface="BIZ UDPゴシック" panose="020B0400000000000000" pitchFamily="50" charset="-128"/>
                      </a:endParaRPr>
                    </a:p>
                    <a:p>
                      <a:pPr marL="0" indent="0">
                        <a:lnSpc>
                          <a:spcPct val="100000"/>
                        </a:lnSpc>
                        <a:spcBef>
                          <a:spcPts val="0"/>
                        </a:spcBef>
                        <a:spcAft>
                          <a:spcPts val="0"/>
                        </a:spcAft>
                      </a:pPr>
                      <a:r>
                        <a:rPr kumimoji="1" lang="ja-JP" altLang="en-US" sz="1100" dirty="0">
                          <a:solidFill>
                            <a:schemeClr val="tx1"/>
                          </a:solidFill>
                          <a:latin typeface="BIZ UDPゴシック" panose="020B0400000000000000" pitchFamily="50" charset="-128"/>
                          <a:ea typeface="BIZ UDPゴシック" panose="020B0400000000000000" pitchFamily="50" charset="-128"/>
                        </a:rPr>
                        <a:t>・サプライチェーンに連なる広範な裾野の中小事業者へも脱炭素経営が浸透</a:t>
                      </a:r>
                      <a:endParaRPr kumimoji="1" lang="en-US" altLang="ja-JP" sz="1100" dirty="0">
                        <a:solidFill>
                          <a:schemeClr val="tx1"/>
                        </a:solidFill>
                        <a:latin typeface="BIZ UDPゴシック" panose="020B0400000000000000" pitchFamily="50" charset="-128"/>
                        <a:ea typeface="BIZ UDPゴシック" panose="020B0400000000000000" pitchFamily="50" charset="-128"/>
                      </a:endParaRPr>
                    </a:p>
                    <a:p>
                      <a:pPr marL="0" indent="0">
                        <a:lnSpc>
                          <a:spcPct val="100000"/>
                        </a:lnSpc>
                        <a:spcBef>
                          <a:spcPts val="0"/>
                        </a:spcBef>
                        <a:spcAft>
                          <a:spcPts val="0"/>
                        </a:spcAft>
                      </a:pPr>
                      <a:r>
                        <a:rPr kumimoji="1" lang="ja-JP" altLang="en-US" sz="1100" dirty="0">
                          <a:solidFill>
                            <a:schemeClr val="tx1"/>
                          </a:solidFill>
                          <a:latin typeface="BIZ UDPゴシック" panose="020B0400000000000000" pitchFamily="50" charset="-128"/>
                          <a:ea typeface="BIZ UDPゴシック" panose="020B0400000000000000" pitchFamily="50" charset="-128"/>
                        </a:rPr>
                        <a:t>・事業者への資金供給手法として</a:t>
                      </a:r>
                      <a:r>
                        <a:rPr kumimoji="1" lang="en-US" altLang="ja-JP" sz="1100" dirty="0">
                          <a:solidFill>
                            <a:schemeClr val="tx1"/>
                          </a:solidFill>
                          <a:latin typeface="BIZ UDPゴシック" panose="020B0400000000000000" pitchFamily="50" charset="-128"/>
                          <a:ea typeface="BIZ UDPゴシック" panose="020B0400000000000000" pitchFamily="50" charset="-128"/>
                        </a:rPr>
                        <a:t>ESG</a:t>
                      </a:r>
                      <a:r>
                        <a:rPr kumimoji="1" lang="ja-JP" altLang="en-US" sz="1100" dirty="0">
                          <a:solidFill>
                            <a:schemeClr val="tx1"/>
                          </a:solidFill>
                          <a:latin typeface="BIZ UDPゴシック" panose="020B0400000000000000" pitchFamily="50" charset="-128"/>
                          <a:ea typeface="BIZ UDPゴシック" panose="020B0400000000000000" pitchFamily="50" charset="-128"/>
                        </a:rPr>
                        <a:t>投融資が普及</a:t>
                      </a:r>
                      <a:endParaRPr kumimoji="1" lang="en-US" altLang="ja-JP" sz="1100" dirty="0">
                        <a:solidFill>
                          <a:schemeClr val="tx1"/>
                        </a:solidFill>
                        <a:latin typeface="BIZ UDPゴシック" panose="020B0400000000000000" pitchFamily="50" charset="-128"/>
                        <a:ea typeface="BIZ UDPゴシック" panose="020B0400000000000000" pitchFamily="50" charset="-128"/>
                      </a:endParaRPr>
                    </a:p>
                    <a:p>
                      <a:pPr marL="0" indent="0">
                        <a:lnSpc>
                          <a:spcPct val="100000"/>
                        </a:lnSpc>
                        <a:spcBef>
                          <a:spcPts val="0"/>
                        </a:spcBef>
                        <a:spcAft>
                          <a:spcPts val="0"/>
                        </a:spcAft>
                      </a:pPr>
                      <a:endParaRPr kumimoji="1" lang="ja-JP" altLang="en-US" sz="1100" dirty="0">
                        <a:solidFill>
                          <a:schemeClr val="tx1"/>
                        </a:solidFill>
                        <a:latin typeface="BIZ UDPゴシック" panose="020B0400000000000000" pitchFamily="50" charset="-128"/>
                        <a:ea typeface="BIZ UDPゴシック" panose="020B0400000000000000" pitchFamily="50" charset="-128"/>
                      </a:endParaRPr>
                    </a:p>
                    <a:p>
                      <a:pPr marL="0" indent="0">
                        <a:lnSpc>
                          <a:spcPct val="100000"/>
                        </a:lnSpc>
                        <a:spcBef>
                          <a:spcPts val="0"/>
                        </a:spcBef>
                        <a:spcAft>
                          <a:spcPts val="0"/>
                        </a:spcAft>
                      </a:pPr>
                      <a:r>
                        <a:rPr kumimoji="1" lang="ja-JP" altLang="en-US" sz="1300" b="1" dirty="0">
                          <a:solidFill>
                            <a:schemeClr val="tx1"/>
                          </a:solidFill>
                          <a:latin typeface="BIZ UDPゴシック" panose="020B0400000000000000" pitchFamily="50" charset="-128"/>
                          <a:ea typeface="BIZ UDPゴシック" panose="020B0400000000000000" pitchFamily="50" charset="-128"/>
                        </a:rPr>
                        <a:t>□脱炭素行動の定着</a:t>
                      </a:r>
                    </a:p>
                    <a:p>
                      <a:pPr marL="0" indent="0">
                        <a:lnSpc>
                          <a:spcPct val="100000"/>
                        </a:lnSpc>
                        <a:spcBef>
                          <a:spcPts val="0"/>
                        </a:spcBef>
                        <a:spcAft>
                          <a:spcPts val="0"/>
                        </a:spcAft>
                      </a:pPr>
                      <a:r>
                        <a:rPr kumimoji="1" lang="ja-JP" altLang="en-US" sz="1100" dirty="0">
                          <a:solidFill>
                            <a:schemeClr val="tx1"/>
                          </a:solidFill>
                          <a:latin typeface="BIZ UDPゴシック" panose="020B0400000000000000" pitchFamily="50" charset="-128"/>
                          <a:ea typeface="BIZ UDPゴシック" panose="020B0400000000000000" pitchFamily="50" charset="-128"/>
                        </a:rPr>
                        <a:t>・日常生活における幅広い製品やサービス等において、</a:t>
                      </a:r>
                      <a:r>
                        <a:rPr kumimoji="1" lang="en-US" altLang="ja-JP" sz="1100" dirty="0">
                          <a:solidFill>
                            <a:schemeClr val="tx1"/>
                          </a:solidFill>
                          <a:latin typeface="BIZ UDPゴシック" panose="020B0400000000000000" pitchFamily="50" charset="-128"/>
                          <a:ea typeface="BIZ UDPゴシック" panose="020B0400000000000000" pitchFamily="50" charset="-128"/>
                        </a:rPr>
                        <a:t>CO2</a:t>
                      </a:r>
                      <a:r>
                        <a:rPr kumimoji="1" lang="ja-JP" altLang="en-US" sz="1100" dirty="0">
                          <a:solidFill>
                            <a:schemeClr val="tx1"/>
                          </a:solidFill>
                          <a:latin typeface="BIZ UDPゴシック" panose="020B0400000000000000" pitchFamily="50" charset="-128"/>
                          <a:ea typeface="BIZ UDPゴシック" panose="020B0400000000000000" pitchFamily="50" charset="-128"/>
                        </a:rPr>
                        <a:t>排出量を見える化</a:t>
                      </a:r>
                      <a:endParaRPr kumimoji="1" lang="en-US" altLang="ja-JP" sz="1100" dirty="0">
                        <a:solidFill>
                          <a:schemeClr val="tx1"/>
                        </a:solidFill>
                        <a:latin typeface="BIZ UDPゴシック" panose="020B0400000000000000" pitchFamily="50" charset="-128"/>
                        <a:ea typeface="BIZ UDPゴシック" panose="020B0400000000000000" pitchFamily="50" charset="-128"/>
                      </a:endParaRPr>
                    </a:p>
                    <a:p>
                      <a:pPr marL="0" indent="0">
                        <a:lnSpc>
                          <a:spcPct val="100000"/>
                        </a:lnSpc>
                        <a:spcBef>
                          <a:spcPts val="0"/>
                        </a:spcBef>
                        <a:spcAft>
                          <a:spcPts val="0"/>
                        </a:spcAft>
                      </a:pPr>
                      <a:r>
                        <a:rPr kumimoji="1" lang="ja-JP" altLang="en-US" sz="1100" dirty="0">
                          <a:solidFill>
                            <a:schemeClr val="tx1"/>
                          </a:solidFill>
                          <a:latin typeface="BIZ UDPゴシック" panose="020B0400000000000000" pitchFamily="50" charset="-128"/>
                          <a:ea typeface="BIZ UDPゴシック" panose="020B0400000000000000" pitchFamily="50" charset="-128"/>
                        </a:rPr>
                        <a:t>・</a:t>
                      </a:r>
                      <a:r>
                        <a:rPr kumimoji="1" lang="en-US" altLang="ja-JP" sz="1100" dirty="0">
                          <a:solidFill>
                            <a:schemeClr val="tx1"/>
                          </a:solidFill>
                          <a:latin typeface="BIZ UDPゴシック" panose="020B0400000000000000" pitchFamily="50" charset="-128"/>
                          <a:ea typeface="BIZ UDPゴシック" panose="020B0400000000000000" pitchFamily="50" charset="-128"/>
                        </a:rPr>
                        <a:t>CO2</a:t>
                      </a:r>
                      <a:r>
                        <a:rPr kumimoji="1" lang="ja-JP" altLang="en-US" sz="1100" dirty="0">
                          <a:solidFill>
                            <a:schemeClr val="tx1"/>
                          </a:solidFill>
                          <a:latin typeface="BIZ UDPゴシック" panose="020B0400000000000000" pitchFamily="50" charset="-128"/>
                          <a:ea typeface="BIZ UDPゴシック" panose="020B0400000000000000" pitchFamily="50" charset="-128"/>
                        </a:rPr>
                        <a:t>削減効果の製品表示や価格等への反映が広く普及し、府民による脱炭素に配慮した消費選択行動が浸透</a:t>
                      </a:r>
                    </a:p>
                    <a:p>
                      <a:pPr marL="185738" marR="0" lvl="0" indent="-185738" algn="l" defTabSz="457200" rtl="0" eaLnBrk="1" fontAlgn="auto" latinLnBrk="0" hangingPunct="1">
                        <a:lnSpc>
                          <a:spcPct val="100000"/>
                        </a:lnSpc>
                        <a:spcBef>
                          <a:spcPts val="0"/>
                        </a:spcBef>
                        <a:spcAft>
                          <a:spcPts val="0"/>
                        </a:spcAft>
                        <a:buClrTx/>
                        <a:buSzTx/>
                        <a:buFontTx/>
                        <a:buNone/>
                        <a:tabLst/>
                        <a:defRPr/>
                      </a:pPr>
                      <a:endParaRPr kumimoji="0" lang="en-US" altLang="ja-JP" sz="1100" b="1"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endParaRPr>
                    </a:p>
                    <a:p>
                      <a:pPr marL="0" indent="0" algn="l">
                        <a:lnSpc>
                          <a:spcPct val="100000"/>
                        </a:lnSpc>
                        <a:spcBef>
                          <a:spcPts val="0"/>
                        </a:spcBef>
                        <a:spcAft>
                          <a:spcPts val="0"/>
                        </a:spcAft>
                      </a:pPr>
                      <a:endParaRPr kumimoji="1" lang="en-US" altLang="ja-JP" sz="1200" dirty="0">
                        <a:solidFill>
                          <a:schemeClr val="tx1"/>
                        </a:solidFill>
                        <a:latin typeface="BIZ UDPゴシック" panose="020B0400000000000000" pitchFamily="50" charset="-128"/>
                        <a:ea typeface="BIZ UDPゴシック" panose="020B0400000000000000" pitchFamily="50" charset="-128"/>
                      </a:endParaRPr>
                    </a:p>
                  </a:txBody>
                  <a:tcPr marL="108000" marR="108000" marT="252000" marB="48014">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338179187"/>
                  </a:ext>
                </a:extLst>
              </a:tr>
            </a:tbl>
          </a:graphicData>
        </a:graphic>
      </p:graphicFrame>
      <p:grpSp>
        <p:nvGrpSpPr>
          <p:cNvPr id="21" name="グループ化 20">
            <a:extLst>
              <a:ext uri="{FF2B5EF4-FFF2-40B4-BE49-F238E27FC236}">
                <a16:creationId xmlns:a16="http://schemas.microsoft.com/office/drawing/2014/main" id="{B1406B80-BB7A-4E81-A06D-8F4FC87D64EF}"/>
              </a:ext>
            </a:extLst>
          </p:cNvPr>
          <p:cNvGrpSpPr/>
          <p:nvPr/>
        </p:nvGrpSpPr>
        <p:grpSpPr>
          <a:xfrm>
            <a:off x="251753" y="1222141"/>
            <a:ext cx="9720000" cy="381120"/>
            <a:chOff x="407938" y="886368"/>
            <a:chExt cx="6821672" cy="340159"/>
          </a:xfrm>
          <a:solidFill>
            <a:srgbClr val="953735"/>
          </a:solidFill>
        </p:grpSpPr>
        <p:sp>
          <p:nvSpPr>
            <p:cNvPr id="22" name="ホームベース 6">
              <a:extLst>
                <a:ext uri="{FF2B5EF4-FFF2-40B4-BE49-F238E27FC236}">
                  <a16:creationId xmlns:a16="http://schemas.microsoft.com/office/drawing/2014/main" id="{1B7629EA-ADB7-4C0E-8F66-00767F27E995}"/>
                </a:ext>
              </a:extLst>
            </p:cNvPr>
            <p:cNvSpPr/>
            <p:nvPr/>
          </p:nvSpPr>
          <p:spPr bwMode="gray">
            <a:xfrm>
              <a:off x="4706391" y="886368"/>
              <a:ext cx="2523219" cy="340159"/>
            </a:xfrm>
            <a:prstGeom prst="homePlate">
              <a:avLst/>
            </a:prstGeom>
            <a:solidFill>
              <a:srgbClr val="002060"/>
            </a:solidFill>
            <a:ln w="28575">
              <a:solidFill>
                <a:schemeClr val="bg1"/>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443194" rtl="0" eaLnBrk="1" fontAlgn="auto" latinLnBrk="0" hangingPunct="1">
                <a:lnSpc>
                  <a:spcPct val="100000"/>
                </a:lnSpc>
                <a:spcBef>
                  <a:spcPts val="0"/>
                </a:spcBef>
                <a:spcAft>
                  <a:spcPts val="0"/>
                </a:spcAft>
                <a:buClrTx/>
                <a:buSzTx/>
                <a:buFontTx/>
                <a:buNone/>
                <a:tabLst/>
                <a:defRPr/>
              </a:pPr>
              <a:r>
                <a:rPr kumimoji="1" lang="en-US" altLang="ja-JP" sz="1260" b="0" i="0" u="none" strike="noStrike" kern="120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n-cs"/>
                </a:rPr>
                <a:t>2030</a:t>
              </a:r>
              <a:r>
                <a:rPr kumimoji="1" lang="ja-JP" altLang="en-US" sz="1260" b="0" i="0" u="none" strike="noStrike" kern="120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n-cs"/>
                </a:rPr>
                <a:t>（万博後のめざす姿）</a:t>
              </a:r>
            </a:p>
          </p:txBody>
        </p:sp>
        <p:sp>
          <p:nvSpPr>
            <p:cNvPr id="23" name="ホームベース 5">
              <a:extLst>
                <a:ext uri="{FF2B5EF4-FFF2-40B4-BE49-F238E27FC236}">
                  <a16:creationId xmlns:a16="http://schemas.microsoft.com/office/drawing/2014/main" id="{AD85B09B-C151-4246-83FE-8C65C4C68421}"/>
                </a:ext>
              </a:extLst>
            </p:cNvPr>
            <p:cNvSpPr/>
            <p:nvPr/>
          </p:nvSpPr>
          <p:spPr bwMode="gray">
            <a:xfrm>
              <a:off x="2549230" y="886369"/>
              <a:ext cx="2484315" cy="340158"/>
            </a:xfrm>
            <a:prstGeom prst="homePlate">
              <a:avLst/>
            </a:prstGeom>
            <a:solidFill>
              <a:srgbClr val="002060"/>
            </a:solidFill>
            <a:ln w="28575">
              <a:solidFill>
                <a:schemeClr val="bg1"/>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443194" rtl="0" eaLnBrk="1" fontAlgn="auto" latinLnBrk="0" hangingPunct="1">
                <a:lnSpc>
                  <a:spcPct val="100000"/>
                </a:lnSpc>
                <a:spcBef>
                  <a:spcPts val="0"/>
                </a:spcBef>
                <a:spcAft>
                  <a:spcPts val="0"/>
                </a:spcAft>
                <a:buClrTx/>
                <a:buSzTx/>
                <a:buFontTx/>
                <a:buNone/>
                <a:tabLst/>
                <a:defRPr/>
              </a:pPr>
              <a:r>
                <a:rPr kumimoji="1" lang="en-US" altLang="ja-JP" sz="1551" b="1" i="0" u="none" strike="noStrike" kern="120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n-cs"/>
                </a:rPr>
                <a:t>2025</a:t>
              </a:r>
              <a:r>
                <a:rPr kumimoji="1" lang="ja-JP" altLang="en-US" sz="1551" b="1" i="0" u="none" strike="noStrike" kern="120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n-cs"/>
                </a:rPr>
                <a:t>（万博開催）</a:t>
              </a:r>
            </a:p>
          </p:txBody>
        </p:sp>
        <p:sp>
          <p:nvSpPr>
            <p:cNvPr id="25" name="ホームベース 4">
              <a:extLst>
                <a:ext uri="{FF2B5EF4-FFF2-40B4-BE49-F238E27FC236}">
                  <a16:creationId xmlns:a16="http://schemas.microsoft.com/office/drawing/2014/main" id="{51F0FD7C-A3F3-4D3F-9E7A-E2D8BBD297CC}"/>
                </a:ext>
              </a:extLst>
            </p:cNvPr>
            <p:cNvSpPr/>
            <p:nvPr/>
          </p:nvSpPr>
          <p:spPr bwMode="gray">
            <a:xfrm>
              <a:off x="407938" y="886368"/>
              <a:ext cx="2362526" cy="340159"/>
            </a:xfrm>
            <a:prstGeom prst="homePlate">
              <a:avLst/>
            </a:prstGeom>
            <a:solidFill>
              <a:srgbClr val="002060"/>
            </a:solidFill>
            <a:ln w="28575">
              <a:solidFill>
                <a:schemeClr val="bg1"/>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443194" rtl="0" eaLnBrk="1" fontAlgn="auto" latinLnBrk="0" hangingPunct="1">
                <a:lnSpc>
                  <a:spcPct val="100000"/>
                </a:lnSpc>
                <a:spcBef>
                  <a:spcPts val="0"/>
                </a:spcBef>
                <a:spcAft>
                  <a:spcPts val="0"/>
                </a:spcAft>
                <a:buClrTx/>
                <a:buSzTx/>
                <a:buFontTx/>
                <a:buNone/>
                <a:tabLst/>
                <a:defRPr/>
              </a:pPr>
              <a:r>
                <a:rPr kumimoji="1" lang="en-US" altLang="ja-JP" sz="1260" b="0" i="0" u="none" strike="noStrike" kern="120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n-cs"/>
                </a:rPr>
                <a:t>202</a:t>
              </a:r>
              <a:r>
                <a:rPr kumimoji="1" lang="ja-JP" altLang="en-US" sz="1260" b="0" i="0" u="none" strike="noStrike" kern="120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n-cs"/>
                </a:rPr>
                <a:t>３</a:t>
              </a:r>
              <a:r>
                <a:rPr kumimoji="1" lang="en-US" altLang="ja-JP" sz="1260" b="0" i="0" u="none" strike="noStrike" kern="120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n-cs"/>
                </a:rPr>
                <a:t>(</a:t>
              </a:r>
              <a:r>
                <a:rPr kumimoji="1" lang="ja-JP" altLang="en-US" sz="1260" b="0" i="0" u="none" strike="noStrike" kern="120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n-cs"/>
                </a:rPr>
                <a:t>現状</a:t>
              </a:r>
              <a:r>
                <a:rPr kumimoji="1" lang="en-US" altLang="ja-JP" sz="1260" b="0" i="0" u="none" strike="noStrike" kern="120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n-cs"/>
                </a:rPr>
                <a:t>)</a:t>
              </a:r>
              <a:endParaRPr kumimoji="1" lang="ja-JP" altLang="en-US" sz="1260" b="0" i="0" u="none" strike="noStrike" kern="120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n-cs"/>
              </a:endParaRPr>
            </a:p>
          </p:txBody>
        </p:sp>
      </p:grpSp>
      <p:pic>
        <p:nvPicPr>
          <p:cNvPr id="26" name="図 25"/>
          <p:cNvPicPr>
            <a:picLocks noChangeAspect="1"/>
          </p:cNvPicPr>
          <p:nvPr/>
        </p:nvPicPr>
        <p:blipFill>
          <a:blip r:embed="rId3"/>
          <a:stretch>
            <a:fillRect/>
          </a:stretch>
        </p:blipFill>
        <p:spPr>
          <a:xfrm>
            <a:off x="928031" y="3464075"/>
            <a:ext cx="1821126" cy="1272361"/>
          </a:xfrm>
          <a:prstGeom prst="rect">
            <a:avLst/>
          </a:prstGeom>
        </p:spPr>
      </p:pic>
      <p:sp>
        <p:nvSpPr>
          <p:cNvPr id="27" name="テキスト ボックス 26">
            <a:extLst>
              <a:ext uri="{FF2B5EF4-FFF2-40B4-BE49-F238E27FC236}">
                <a16:creationId xmlns:a16="http://schemas.microsoft.com/office/drawing/2014/main" id="{4B540E6E-594E-47B9-9E8F-4484B1258F13}"/>
              </a:ext>
            </a:extLst>
          </p:cNvPr>
          <p:cNvSpPr txBox="1"/>
          <p:nvPr/>
        </p:nvSpPr>
        <p:spPr>
          <a:xfrm>
            <a:off x="1324321" y="4945900"/>
            <a:ext cx="1028545" cy="186215"/>
          </a:xfrm>
          <a:prstGeom prst="rect">
            <a:avLst/>
          </a:prstGeom>
          <a:noFill/>
        </p:spPr>
        <p:txBody>
          <a:bodyPr wrap="square" lIns="0" tIns="0" rIns="0" bIns="0" rtlCol="0" anchor="ctr" anchorCtr="0">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800" b="1" i="0" u="sng"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cs typeface="Meiryo UI" panose="020B0604030504040204" pitchFamily="50" charset="-128"/>
              </a:rPr>
              <a:t>▲支援体制のイメージ</a:t>
            </a:r>
          </a:p>
        </p:txBody>
      </p:sp>
      <p:grpSp>
        <p:nvGrpSpPr>
          <p:cNvPr id="28" name="グループ化 27"/>
          <p:cNvGrpSpPr/>
          <p:nvPr/>
        </p:nvGrpSpPr>
        <p:grpSpPr>
          <a:xfrm>
            <a:off x="3794285" y="3049991"/>
            <a:ext cx="2412000" cy="2556153"/>
            <a:chOff x="4670899" y="3269881"/>
            <a:chExt cx="2412000" cy="2556153"/>
          </a:xfrm>
        </p:grpSpPr>
        <p:sp>
          <p:nvSpPr>
            <p:cNvPr id="29" name="正方形/長方形 28">
              <a:extLst>
                <a:ext uri="{FF2B5EF4-FFF2-40B4-BE49-F238E27FC236}">
                  <a16:creationId xmlns:a16="http://schemas.microsoft.com/office/drawing/2014/main" id="{42AB246C-D6C3-4324-A739-9AC17F6C0836}"/>
                </a:ext>
              </a:extLst>
            </p:cNvPr>
            <p:cNvSpPr/>
            <p:nvPr/>
          </p:nvSpPr>
          <p:spPr>
            <a:xfrm>
              <a:off x="4670899" y="3484421"/>
              <a:ext cx="2412000" cy="2341613"/>
            </a:xfrm>
            <a:prstGeom prst="rect">
              <a:avLst/>
            </a:prstGeom>
            <a:solidFill>
              <a:schemeClr val="bg1"/>
            </a:solidFill>
            <a:ln w="19050" cmpd="dbl">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72000" tIns="216000" rIns="36000" bIns="36000" rtlCol="0" anchor="t" anchorCtr="0"/>
            <a:lstStyle/>
            <a:p>
              <a:pPr marL="0" marR="0" lvl="0" indent="0" algn="l" defTabSz="930530" rtl="0" eaLnBrk="1" fontAlgn="auto" latinLnBrk="0" hangingPunct="1">
                <a:lnSpc>
                  <a:spcPct val="100000"/>
                </a:lnSpc>
                <a:spcBef>
                  <a:spcPts val="0"/>
                </a:spcBef>
                <a:spcAft>
                  <a:spcPts val="0"/>
                </a:spcAft>
                <a:buClrTx/>
                <a:buSzTx/>
                <a:buFontTx/>
                <a:buNone/>
                <a:tabLst/>
                <a:defRPr/>
              </a:pPr>
              <a:r>
                <a:rPr kumimoji="1" lang="ja-JP" altLang="en-US" sz="13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カーボンニュートラルに向けた行動変容を強く動機づけ</a:t>
              </a:r>
              <a:endParaRPr kumimoji="1" lang="en-US" altLang="ja-JP" sz="13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a:p>
              <a:pPr marL="0" marR="0" lvl="0" indent="0" algn="l" defTabSz="930530" rtl="0" eaLnBrk="1" fontAlgn="auto" latinLnBrk="0" hangingPunct="1">
                <a:lnSpc>
                  <a:spcPct val="100000"/>
                </a:lnSpc>
                <a:spcBef>
                  <a:spcPts val="0"/>
                </a:spcBef>
                <a:spcAft>
                  <a:spcPts val="0"/>
                </a:spcAft>
                <a:buClrTx/>
                <a:buSzTx/>
                <a:buFontTx/>
                <a:buNone/>
                <a:tabLst/>
                <a:defRPr/>
              </a:pPr>
              <a:endParaRPr kumimoji="1" lang="en-US" altLang="ja-JP" sz="4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a:p>
              <a:pPr marL="0" marR="0" lvl="0" indent="0" algn="l" defTabSz="930530" rtl="0" eaLnBrk="1" fontAlgn="auto" latinLnBrk="0" hangingPunct="1">
                <a:lnSpc>
                  <a:spcPct val="100000"/>
                </a:lnSpc>
                <a:spcBef>
                  <a:spcPts val="0"/>
                </a:spcBef>
                <a:spcAft>
                  <a:spcPts val="0"/>
                </a:spcAft>
                <a:buClrTx/>
                <a:buSzTx/>
                <a:buFontTx/>
                <a:buNone/>
                <a:tabLst/>
                <a:defRPr/>
              </a:pPr>
              <a:endParaRPr kumimoji="1" lang="en-US" altLang="ja-JP" sz="4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a:p>
              <a:pPr marL="85725" marR="0" lvl="0" indent="-85725" algn="l" defTabSz="930530"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・会場等で独自の取組みを進め、カーボンニュートラル達成への参加意識を醸成</a:t>
              </a:r>
              <a:endParaRPr kumimoji="1" lang="en-US" altLang="ja-JP" sz="11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a:p>
              <a:pPr marL="180975" lvl="0" indent="-180975" defTabSz="930530">
                <a:spcBef>
                  <a:spcPts val="600"/>
                </a:spcBef>
                <a:defRPr/>
              </a:pPr>
              <a:r>
                <a:rPr kumimoji="1" lang="ja-JP" altLang="en-US" sz="11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　▷府域での</a:t>
              </a:r>
              <a:r>
                <a:rPr kumimoji="1" lang="en-US" altLang="ja-JP" sz="11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CO</a:t>
              </a:r>
              <a:r>
                <a:rPr kumimoji="1" lang="en-US" altLang="ja-JP" sz="9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2</a:t>
              </a:r>
              <a:r>
                <a:rPr kumimoji="1" lang="ja-JP" altLang="en-US" sz="11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削減量を</a:t>
              </a:r>
              <a:r>
                <a:rPr kumimoji="1" lang="ja-JP" altLang="en-US" sz="1100" dirty="0">
                  <a:solidFill>
                    <a:schemeClr val="tx1"/>
                  </a:solidFill>
                  <a:latin typeface="BIZ UDPゴシック" panose="020B0400000000000000" pitchFamily="50" charset="-128"/>
                  <a:ea typeface="BIZ UDPゴシック" panose="020B0400000000000000" pitchFamily="50" charset="-128"/>
                </a:rPr>
                <a:t>万博起因で排出した温室効果ガスとの</a:t>
              </a:r>
              <a:r>
                <a:rPr kumimoji="1" lang="ja-JP" altLang="en-US" sz="1100" b="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rPr>
                <a:t>オフセット</a:t>
              </a:r>
              <a:r>
                <a:rPr kumimoji="1" lang="ja-JP" altLang="en-US" sz="11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に活用</a:t>
              </a:r>
              <a:endParaRPr kumimoji="1" lang="en-US" altLang="ja-JP" sz="11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a:p>
              <a:pPr marL="180975" marR="0" lvl="0" indent="-180975" algn="l" defTabSz="930530"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　▷会場等での削減効果の見える化とポイント制度の実施</a:t>
              </a:r>
              <a:endParaRPr kumimoji="1" lang="en-US" altLang="ja-JP" sz="11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a:p>
              <a:pPr marL="0" marR="0" lvl="0" indent="0" algn="l" defTabSz="930530" rtl="0" eaLnBrk="1" fontAlgn="auto" latinLnBrk="0" hangingPunct="1">
                <a:lnSpc>
                  <a:spcPct val="100000"/>
                </a:lnSpc>
                <a:spcBef>
                  <a:spcPts val="0"/>
                </a:spcBef>
                <a:spcAft>
                  <a:spcPts val="0"/>
                </a:spcAft>
                <a:buClrTx/>
                <a:buSzTx/>
                <a:buFontTx/>
                <a:buNone/>
                <a:tabLst/>
                <a:defRPr/>
              </a:pPr>
              <a:endParaRPr kumimoji="1" lang="ja-JP" altLang="en-US" sz="4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p:txBody>
        </p:sp>
        <p:sp>
          <p:nvSpPr>
            <p:cNvPr id="31" name="ホームベース 7">
              <a:extLst>
                <a:ext uri="{FF2B5EF4-FFF2-40B4-BE49-F238E27FC236}">
                  <a16:creationId xmlns:a16="http://schemas.microsoft.com/office/drawing/2014/main" id="{E599356E-2B0A-4C96-A1C9-EC52982B4052}"/>
                </a:ext>
              </a:extLst>
            </p:cNvPr>
            <p:cNvSpPr/>
            <p:nvPr/>
          </p:nvSpPr>
          <p:spPr>
            <a:xfrm>
              <a:off x="4670899" y="3269881"/>
              <a:ext cx="1012036" cy="358474"/>
            </a:xfrm>
            <a:prstGeom prst="homePlate">
              <a:avLst/>
            </a:prstGeom>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43194" rtl="0" eaLnBrk="1" fontAlgn="auto" latinLnBrk="0" hangingPunct="1">
                <a:lnSpc>
                  <a:spcPct val="100000"/>
                </a:lnSpc>
                <a:spcBef>
                  <a:spcPts val="0"/>
                </a:spcBef>
                <a:spcAft>
                  <a:spcPts val="0"/>
                </a:spcAft>
                <a:buClrTx/>
                <a:buSzTx/>
                <a:buFontTx/>
                <a:buNone/>
                <a:tabLst/>
                <a:defRPr/>
              </a:pPr>
              <a:r>
                <a:rPr kumimoji="1" lang="ja-JP" altLang="en-US" sz="1163" b="0" i="0" u="none" strike="noStrike" kern="120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n-cs"/>
                </a:rPr>
                <a:t>万博会場</a:t>
              </a:r>
            </a:p>
          </p:txBody>
        </p:sp>
      </p:grpSp>
      <p:sp>
        <p:nvSpPr>
          <p:cNvPr id="34" name="テキスト ボックス 33"/>
          <p:cNvSpPr txBox="1"/>
          <p:nvPr/>
        </p:nvSpPr>
        <p:spPr>
          <a:xfrm>
            <a:off x="270312" y="6380418"/>
            <a:ext cx="9558559" cy="507831"/>
          </a:xfrm>
          <a:prstGeom prst="rect">
            <a:avLst/>
          </a:prstGeom>
          <a:noFill/>
        </p:spPr>
        <p:txBody>
          <a:bodyPr wrap="square" rtlCol="0">
            <a:spAutoFit/>
          </a:bodyPr>
          <a:lstStyle/>
          <a:p>
            <a:pPr defTabSz="959937">
              <a:defRPr/>
            </a:pPr>
            <a:r>
              <a:rPr kumimoji="1" lang="ja-JP" altLang="en-US" sz="900" dirty="0">
                <a:solidFill>
                  <a:prstClr val="black"/>
                </a:solidFill>
                <a:latin typeface="BIZ UDPゴシック" panose="020B0400000000000000" pitchFamily="50" charset="-128"/>
                <a:ea typeface="BIZ UDPゴシック" panose="020B0400000000000000" pitchFamily="50" charset="-128"/>
              </a:rPr>
              <a:t>＊脱炭素経営：脱炭素の考え方を反映させた企業経営</a:t>
            </a:r>
            <a:endParaRPr kumimoji="1" lang="en-US" altLang="ja-JP" sz="900" dirty="0">
              <a:solidFill>
                <a:prstClr val="black"/>
              </a:solidFill>
              <a:latin typeface="BIZ UDPゴシック" panose="020B0400000000000000" pitchFamily="50" charset="-128"/>
              <a:ea typeface="BIZ UDPゴシック" panose="020B0400000000000000" pitchFamily="50" charset="-128"/>
            </a:endParaRPr>
          </a:p>
          <a:p>
            <a:pPr defTabSz="959937">
              <a:defRPr/>
            </a:pPr>
            <a:r>
              <a:rPr kumimoji="1" lang="ja-JP" altLang="en-US" sz="900" dirty="0">
                <a:solidFill>
                  <a:prstClr val="black"/>
                </a:solidFill>
                <a:latin typeface="BIZ UDPゴシック" panose="020B0400000000000000" pitchFamily="50" charset="-128"/>
                <a:ea typeface="BIZ UDPゴシック" panose="020B0400000000000000" pitchFamily="50" charset="-128"/>
              </a:rPr>
              <a:t>＊カーボンフットプリント（</a:t>
            </a:r>
            <a:r>
              <a:rPr kumimoji="1" lang="en-US" altLang="ja-JP" sz="900" dirty="0">
                <a:solidFill>
                  <a:prstClr val="black"/>
                </a:solidFill>
                <a:latin typeface="BIZ UDPゴシック" panose="020B0400000000000000" pitchFamily="50" charset="-128"/>
                <a:ea typeface="BIZ UDPゴシック" panose="020B0400000000000000" pitchFamily="50" charset="-128"/>
              </a:rPr>
              <a:t>CFP</a:t>
            </a:r>
            <a:r>
              <a:rPr kumimoji="1" lang="ja-JP" altLang="en-US" sz="900" dirty="0">
                <a:solidFill>
                  <a:prstClr val="black"/>
                </a:solidFill>
                <a:latin typeface="BIZ UDPゴシック" panose="020B0400000000000000" pitchFamily="50" charset="-128"/>
                <a:ea typeface="BIZ UDPゴシック" panose="020B0400000000000000" pitchFamily="50" charset="-128"/>
              </a:rPr>
              <a:t>）：商品やサービスのライフサイクルの各過程で排出される温室効果ガスの量を</a:t>
            </a:r>
            <a:r>
              <a:rPr kumimoji="1" lang="en-US" altLang="ja-JP" sz="900" dirty="0">
                <a:solidFill>
                  <a:prstClr val="black"/>
                </a:solidFill>
                <a:latin typeface="BIZ UDPゴシック" panose="020B0400000000000000" pitchFamily="50" charset="-128"/>
                <a:ea typeface="BIZ UDPゴシック" panose="020B0400000000000000" pitchFamily="50" charset="-128"/>
              </a:rPr>
              <a:t>CO</a:t>
            </a:r>
            <a:r>
              <a:rPr kumimoji="1" lang="ja-JP" altLang="en-US" sz="600" dirty="0">
                <a:solidFill>
                  <a:prstClr val="black"/>
                </a:solidFill>
                <a:latin typeface="BIZ UDPゴシック" panose="020B0400000000000000" pitchFamily="50" charset="-128"/>
                <a:ea typeface="BIZ UDPゴシック" panose="020B0400000000000000" pitchFamily="50" charset="-128"/>
              </a:rPr>
              <a:t>２</a:t>
            </a:r>
            <a:r>
              <a:rPr kumimoji="1" lang="ja-JP" altLang="en-US" sz="900" dirty="0">
                <a:solidFill>
                  <a:prstClr val="black"/>
                </a:solidFill>
                <a:latin typeface="BIZ UDPゴシック" panose="020B0400000000000000" pitchFamily="50" charset="-128"/>
                <a:ea typeface="BIZ UDPゴシック" panose="020B0400000000000000" pitchFamily="50" charset="-128"/>
              </a:rPr>
              <a:t>排出量に換算して表示する仕組み</a:t>
            </a:r>
            <a:endParaRPr kumimoji="1" lang="en-US" altLang="ja-JP" sz="900" dirty="0">
              <a:solidFill>
                <a:prstClr val="black"/>
              </a:solidFill>
              <a:latin typeface="BIZ UDPゴシック" panose="020B0400000000000000" pitchFamily="50" charset="-128"/>
              <a:ea typeface="BIZ UDPゴシック" panose="020B0400000000000000" pitchFamily="50" charset="-128"/>
            </a:endParaRPr>
          </a:p>
          <a:p>
            <a:pPr marL="0" marR="0" lvl="0" indent="0" algn="l" defTabSz="959937" rtl="0" eaLnBrk="1" fontAlgn="auto" latinLnBrk="0" hangingPunct="1">
              <a:lnSpc>
                <a:spcPct val="100000"/>
              </a:lnSpc>
              <a:spcBef>
                <a:spcPts val="0"/>
              </a:spcBef>
              <a:spcAft>
                <a:spcPts val="0"/>
              </a:spcAft>
              <a:buClrTx/>
              <a:buSzTx/>
              <a:buFontTx/>
              <a:buNone/>
              <a:tabLst/>
              <a:defRPr/>
            </a:pPr>
            <a:r>
              <a:rPr kumimoji="1" lang="ja-JP" altLang="en-US" sz="900" dirty="0">
                <a:solidFill>
                  <a:prstClr val="black"/>
                </a:solidFill>
                <a:latin typeface="BIZ UDPゴシック" panose="020B0400000000000000" pitchFamily="50" charset="-128"/>
                <a:ea typeface="BIZ UDPゴシック" panose="020B0400000000000000" pitchFamily="50" charset="-128"/>
              </a:rPr>
              <a:t>＊</a:t>
            </a:r>
            <a:r>
              <a:rPr kumimoji="1" lang="en-US" altLang="ja-JP" sz="9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ESG</a:t>
            </a:r>
            <a:r>
              <a:rPr kumimoji="1" lang="ja-JP" altLang="en-US" sz="9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投融資：従来の財務情報だけでなく、環境（</a:t>
            </a:r>
            <a:r>
              <a:rPr kumimoji="1" lang="en-US" altLang="ja-JP" sz="9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Environment</a:t>
            </a:r>
            <a:r>
              <a:rPr kumimoji="1" lang="ja-JP" altLang="en-US" sz="9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）・社会（</a:t>
            </a:r>
            <a:r>
              <a:rPr kumimoji="1" lang="en-US" altLang="ja-JP" sz="9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Social</a:t>
            </a:r>
            <a:r>
              <a:rPr kumimoji="1" lang="ja-JP" altLang="en-US" sz="9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）・ガバナンス（</a:t>
            </a:r>
            <a:r>
              <a:rPr kumimoji="1" lang="en-US" altLang="ja-JP" sz="9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Governance</a:t>
            </a:r>
            <a:r>
              <a:rPr kumimoji="1" lang="ja-JP" altLang="en-US" sz="9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）要素も考慮した投資</a:t>
            </a:r>
            <a:endParaRPr kumimoji="1" lang="en-US" altLang="ja-JP" sz="9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p:txBody>
      </p:sp>
    </p:spTree>
    <p:extLst>
      <p:ext uri="{BB962C8B-B14F-4D97-AF65-F5344CB8AC3E}">
        <p14:creationId xmlns:p14="http://schemas.microsoft.com/office/powerpoint/2010/main" val="298152878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テキスト ボックス 5">
            <a:extLst>
              <a:ext uri="{FF2B5EF4-FFF2-40B4-BE49-F238E27FC236}">
                <a16:creationId xmlns:a16="http://schemas.microsoft.com/office/drawing/2014/main" id="{A16E0FB0-D25E-419A-84B4-8EDEFC81B60B}"/>
              </a:ext>
            </a:extLst>
          </p:cNvPr>
          <p:cNvSpPr txBox="1"/>
          <p:nvPr/>
        </p:nvSpPr>
        <p:spPr>
          <a:xfrm>
            <a:off x="7197847" y="217862"/>
            <a:ext cx="1513541" cy="5734903"/>
          </a:xfrm>
          <a:prstGeom prst="rect">
            <a:avLst/>
          </a:prstGeom>
          <a:noFill/>
        </p:spPr>
        <p:txBody>
          <a:bodyPr wrap="square">
            <a:spAutoFit/>
          </a:bodyPr>
          <a:lstStyle/>
          <a:p>
            <a:pPr marL="152400" marR="0" lvl="0" indent="-152400" algn="just" defTabSz="457200" rtl="0" eaLnBrk="1" fontAlgn="auto" latinLnBrk="0" hangingPunct="1">
              <a:lnSpc>
                <a:spcPts val="1600"/>
              </a:lnSpc>
              <a:spcBef>
                <a:spcPts val="0"/>
              </a:spcBef>
              <a:spcAft>
                <a:spcPts val="0"/>
              </a:spcAft>
              <a:buClrTx/>
              <a:buSzTx/>
              <a:buFontTx/>
              <a:buNone/>
              <a:tabLst/>
              <a:defRPr/>
            </a:pPr>
            <a:endParaRPr kumimoji="0" lang="en-US" altLang="ja-JP" sz="1400" b="1" i="0" u="none" strike="noStrike" kern="100" cap="none" spc="0" normalizeH="0" baseline="0" noProof="0" dirty="0">
              <a:ln>
                <a:noFill/>
              </a:ln>
              <a:effectLst/>
              <a:uLnTx/>
              <a:uFillTx/>
              <a:latin typeface="BIZ UDPゴシック" panose="020B0400000000000000" pitchFamily="50" charset="-128"/>
              <a:ea typeface="BIZ UDPゴシック" panose="020B0400000000000000" pitchFamily="50" charset="-128"/>
              <a:cs typeface="Times New Roman" panose="02020603050405020304" pitchFamily="18" charset="0"/>
            </a:endParaRPr>
          </a:p>
          <a:p>
            <a:pPr marL="152400" marR="0" lvl="0" indent="-152400" algn="just" defTabSz="457200" rtl="0" eaLnBrk="1" fontAlgn="auto" latinLnBrk="0" hangingPunct="1">
              <a:lnSpc>
                <a:spcPts val="1600"/>
              </a:lnSpc>
              <a:spcBef>
                <a:spcPts val="1200"/>
              </a:spcBef>
              <a:spcAft>
                <a:spcPts val="0"/>
              </a:spcAft>
              <a:buClrTx/>
              <a:buSzTx/>
              <a:buFontTx/>
              <a:buNone/>
              <a:tabLst/>
              <a:defRPr/>
            </a:pPr>
            <a:r>
              <a:rPr kumimoji="0" lang="ja-JP" altLang="en-US" sz="1400" b="1" i="0" u="none" strike="noStrike" kern="100" cap="none" spc="0" normalizeH="0" baseline="0" noProof="0" dirty="0">
                <a:ln>
                  <a:noFill/>
                </a:ln>
                <a:effectLst/>
                <a:uLnTx/>
                <a:uFillTx/>
                <a:latin typeface="BIZ UDPゴシック" panose="020B0400000000000000" pitchFamily="50" charset="-128"/>
                <a:ea typeface="BIZ UDPゴシック" panose="020B0400000000000000" pitchFamily="50" charset="-128"/>
                <a:cs typeface="Times New Roman" panose="02020603050405020304" pitchFamily="18" charset="0"/>
              </a:rPr>
              <a:t>・・・</a:t>
            </a:r>
            <a:r>
              <a:rPr kumimoji="0" lang="en-US" altLang="ja-JP" sz="1400" b="1" i="0" u="none" strike="noStrike" kern="100" cap="none" spc="0" normalizeH="0" baseline="0" noProof="0" dirty="0">
                <a:ln>
                  <a:noFill/>
                </a:ln>
                <a:effectLst/>
                <a:uLnTx/>
                <a:uFillTx/>
                <a:latin typeface="BIZ UDPゴシック" panose="020B0400000000000000" pitchFamily="50" charset="-128"/>
                <a:ea typeface="BIZ UDPゴシック" panose="020B0400000000000000" pitchFamily="50" charset="-128"/>
                <a:cs typeface="Times New Roman" panose="02020603050405020304" pitchFamily="18" charset="0"/>
              </a:rPr>
              <a:t> </a:t>
            </a:r>
            <a:r>
              <a:rPr lang="en-US" altLang="ja-JP" sz="1400" b="1" kern="100" noProof="0" dirty="0">
                <a:latin typeface="BIZ UDPゴシック" panose="020B0400000000000000" pitchFamily="50" charset="-128"/>
                <a:ea typeface="BIZ UDPゴシック" panose="020B0400000000000000" pitchFamily="50" charset="-128"/>
                <a:cs typeface="Times New Roman" panose="02020603050405020304" pitchFamily="18" charset="0"/>
              </a:rPr>
              <a:t>61</a:t>
            </a:r>
          </a:p>
          <a:p>
            <a:pPr marL="152400" indent="-152400" algn="just">
              <a:lnSpc>
                <a:spcPts val="1600"/>
              </a:lnSpc>
              <a:spcBef>
                <a:spcPts val="1200"/>
              </a:spcBef>
              <a:defRPr/>
            </a:pPr>
            <a:r>
              <a:rPr kumimoji="0" lang="ja-JP" altLang="en-US" sz="1400" b="1" i="0" u="none" strike="noStrike" kern="100" cap="none" spc="0" normalizeH="0" baseline="0" noProof="0" dirty="0">
                <a:ln>
                  <a:noFill/>
                </a:ln>
                <a:effectLst/>
                <a:uLnTx/>
                <a:uFillTx/>
                <a:latin typeface="BIZ UDPゴシック" panose="020B0400000000000000" pitchFamily="50" charset="-128"/>
                <a:ea typeface="BIZ UDPゴシック" panose="020B0400000000000000" pitchFamily="50" charset="-128"/>
                <a:cs typeface="Times New Roman" panose="02020603050405020304" pitchFamily="18" charset="0"/>
              </a:rPr>
              <a:t>・・・ </a:t>
            </a:r>
            <a:r>
              <a:rPr lang="ja-JP" altLang="en-US" sz="1400" b="1" kern="100" dirty="0">
                <a:latin typeface="BIZ UDPゴシック" panose="020B0400000000000000" pitchFamily="50" charset="-128"/>
                <a:ea typeface="BIZ UDPゴシック" panose="020B0400000000000000" pitchFamily="50" charset="-128"/>
                <a:cs typeface="Times New Roman" panose="02020603050405020304" pitchFamily="18" charset="0"/>
              </a:rPr>
              <a:t>６</a:t>
            </a:r>
            <a:r>
              <a:rPr lang="en-US" altLang="ja-JP" sz="1400" b="1" kern="100" dirty="0">
                <a:latin typeface="BIZ UDPゴシック" panose="020B0400000000000000" pitchFamily="50" charset="-128"/>
                <a:ea typeface="BIZ UDPゴシック" panose="020B0400000000000000" pitchFamily="50" charset="-128"/>
                <a:cs typeface="Times New Roman" panose="02020603050405020304" pitchFamily="18" charset="0"/>
              </a:rPr>
              <a:t>1    </a:t>
            </a:r>
            <a:endParaRPr kumimoji="0" lang="en-US" altLang="ja-JP" sz="1400" b="1" i="0" u="none" strike="noStrike" kern="100" cap="none" spc="0" normalizeH="0" baseline="0" noProof="0" dirty="0">
              <a:ln>
                <a:noFill/>
              </a:ln>
              <a:effectLst/>
              <a:uLnTx/>
              <a:uFillTx/>
              <a:latin typeface="BIZ UDPゴシック" panose="020B0400000000000000" pitchFamily="50" charset="-128"/>
              <a:ea typeface="BIZ UDPゴシック" panose="020B0400000000000000" pitchFamily="50" charset="-128"/>
              <a:cs typeface="Times New Roman" panose="02020603050405020304" pitchFamily="18" charset="0"/>
            </a:endParaRPr>
          </a:p>
          <a:p>
            <a:pPr marL="152400" indent="-152400" algn="just">
              <a:lnSpc>
                <a:spcPts val="1600"/>
              </a:lnSpc>
              <a:defRPr/>
            </a:pPr>
            <a:endParaRPr lang="en-US" altLang="ja-JP" sz="1400" b="1" kern="100" dirty="0">
              <a:latin typeface="BIZ UDPゴシック" panose="020B0400000000000000" pitchFamily="50" charset="-128"/>
              <a:ea typeface="BIZ UDPゴシック" panose="020B0400000000000000" pitchFamily="50" charset="-128"/>
              <a:cs typeface="Times New Roman" panose="02020603050405020304" pitchFamily="18" charset="0"/>
            </a:endParaRPr>
          </a:p>
          <a:p>
            <a:pPr marL="152400" indent="-152400" algn="just">
              <a:lnSpc>
                <a:spcPts val="1600"/>
              </a:lnSpc>
              <a:defRPr/>
            </a:pPr>
            <a:endParaRPr lang="en-US" altLang="ja-JP" sz="1400" b="1" kern="100" dirty="0">
              <a:latin typeface="BIZ UDPゴシック" panose="020B0400000000000000" pitchFamily="50" charset="-128"/>
              <a:ea typeface="BIZ UDPゴシック" panose="020B0400000000000000" pitchFamily="50" charset="-128"/>
              <a:cs typeface="Times New Roman" panose="02020603050405020304" pitchFamily="18" charset="0"/>
            </a:endParaRPr>
          </a:p>
          <a:p>
            <a:pPr marL="152400" indent="-152400" algn="just">
              <a:lnSpc>
                <a:spcPts val="1600"/>
              </a:lnSpc>
              <a:defRPr/>
            </a:pPr>
            <a:endParaRPr lang="en-US" altLang="ja-JP" sz="1400" b="1" kern="100" dirty="0">
              <a:latin typeface="BIZ UDPゴシック" panose="020B0400000000000000" pitchFamily="50" charset="-128"/>
              <a:ea typeface="BIZ UDPゴシック" panose="020B0400000000000000" pitchFamily="50" charset="-128"/>
              <a:cs typeface="Times New Roman" panose="02020603050405020304" pitchFamily="18" charset="0"/>
            </a:endParaRPr>
          </a:p>
          <a:p>
            <a:pPr marL="152400" indent="-152400" algn="just">
              <a:lnSpc>
                <a:spcPts val="1600"/>
              </a:lnSpc>
              <a:defRPr/>
            </a:pPr>
            <a:endParaRPr lang="en-US" altLang="ja-JP" sz="1400" b="1" kern="100" dirty="0">
              <a:latin typeface="BIZ UDPゴシック" panose="020B0400000000000000" pitchFamily="50" charset="-128"/>
              <a:ea typeface="BIZ UDPゴシック" panose="020B0400000000000000" pitchFamily="50" charset="-128"/>
              <a:cs typeface="Times New Roman" panose="02020603050405020304" pitchFamily="18" charset="0"/>
            </a:endParaRPr>
          </a:p>
          <a:p>
            <a:pPr marL="152400" indent="-152400" algn="just">
              <a:lnSpc>
                <a:spcPts val="1600"/>
              </a:lnSpc>
              <a:defRPr/>
            </a:pPr>
            <a:endParaRPr lang="en-US" altLang="ja-JP" sz="1400" b="1" kern="100" dirty="0">
              <a:latin typeface="BIZ UDPゴシック" panose="020B0400000000000000" pitchFamily="50" charset="-128"/>
              <a:ea typeface="BIZ UDPゴシック" panose="020B0400000000000000" pitchFamily="50" charset="-128"/>
              <a:cs typeface="Times New Roman" panose="02020603050405020304" pitchFamily="18" charset="0"/>
            </a:endParaRPr>
          </a:p>
          <a:p>
            <a:pPr marL="152400" indent="-152400" algn="just">
              <a:lnSpc>
                <a:spcPts val="1600"/>
              </a:lnSpc>
              <a:defRPr/>
            </a:pPr>
            <a:endParaRPr lang="en-US" altLang="ja-JP" sz="1400" b="1" kern="100" dirty="0">
              <a:latin typeface="BIZ UDPゴシック" panose="020B0400000000000000" pitchFamily="50" charset="-128"/>
              <a:ea typeface="BIZ UDPゴシック" panose="020B0400000000000000" pitchFamily="50" charset="-128"/>
              <a:cs typeface="Times New Roman" panose="02020603050405020304" pitchFamily="18" charset="0"/>
            </a:endParaRPr>
          </a:p>
          <a:p>
            <a:pPr marL="152400" indent="-152400" algn="just">
              <a:lnSpc>
                <a:spcPts val="1600"/>
              </a:lnSpc>
              <a:defRPr/>
            </a:pPr>
            <a:r>
              <a:rPr lang="ja-JP" altLang="en-US" sz="1400" b="1" kern="100" dirty="0">
                <a:latin typeface="BIZ UDPゴシック" panose="020B0400000000000000" pitchFamily="50" charset="-128"/>
                <a:ea typeface="BIZ UDPゴシック" panose="020B0400000000000000" pitchFamily="50" charset="-128"/>
                <a:cs typeface="Times New Roman" panose="02020603050405020304" pitchFamily="18" charset="0"/>
              </a:rPr>
              <a:t>・・・ </a:t>
            </a:r>
            <a:r>
              <a:rPr lang="en-US" altLang="ja-JP" sz="1400" b="1" kern="100" dirty="0">
                <a:latin typeface="BIZ UDPゴシック" panose="020B0400000000000000" pitchFamily="50" charset="-128"/>
                <a:ea typeface="BIZ UDPゴシック" panose="020B0400000000000000" pitchFamily="50" charset="-128"/>
                <a:cs typeface="Times New Roman" panose="02020603050405020304" pitchFamily="18" charset="0"/>
              </a:rPr>
              <a:t>67</a:t>
            </a:r>
          </a:p>
          <a:p>
            <a:pPr marL="152400" indent="-152400" algn="just">
              <a:lnSpc>
                <a:spcPts val="1600"/>
              </a:lnSpc>
              <a:defRPr/>
            </a:pPr>
            <a:endParaRPr lang="en-US" altLang="ja-JP" sz="1400" b="1" kern="100" dirty="0">
              <a:latin typeface="BIZ UDPゴシック" panose="020B0400000000000000" pitchFamily="50" charset="-128"/>
              <a:ea typeface="BIZ UDPゴシック" panose="020B0400000000000000" pitchFamily="50" charset="-128"/>
              <a:cs typeface="Times New Roman" panose="02020603050405020304" pitchFamily="18" charset="0"/>
            </a:endParaRPr>
          </a:p>
          <a:p>
            <a:pPr marL="152400" indent="-152400" algn="just">
              <a:lnSpc>
                <a:spcPts val="1600"/>
              </a:lnSpc>
              <a:defRPr/>
            </a:pPr>
            <a:endParaRPr lang="en-US" altLang="ja-JP" sz="1400" b="1" kern="100" dirty="0">
              <a:latin typeface="BIZ UDPゴシック" panose="020B0400000000000000" pitchFamily="50" charset="-128"/>
              <a:ea typeface="BIZ UDPゴシック" panose="020B0400000000000000" pitchFamily="50" charset="-128"/>
              <a:cs typeface="Times New Roman" panose="02020603050405020304" pitchFamily="18" charset="0"/>
            </a:endParaRPr>
          </a:p>
          <a:p>
            <a:pPr marL="152400" indent="-152400" algn="just">
              <a:lnSpc>
                <a:spcPts val="1600"/>
              </a:lnSpc>
              <a:defRPr/>
            </a:pPr>
            <a:endParaRPr lang="en-US" altLang="ja-JP" sz="1400" b="1" kern="100" dirty="0">
              <a:latin typeface="BIZ UDPゴシック" panose="020B0400000000000000" pitchFamily="50" charset="-128"/>
              <a:ea typeface="BIZ UDPゴシック" panose="020B0400000000000000" pitchFamily="50" charset="-128"/>
              <a:cs typeface="Times New Roman" panose="02020603050405020304" pitchFamily="18" charset="0"/>
            </a:endParaRPr>
          </a:p>
          <a:p>
            <a:pPr marL="152400" indent="-152400" algn="just">
              <a:lnSpc>
                <a:spcPts val="1600"/>
              </a:lnSpc>
              <a:defRPr/>
            </a:pPr>
            <a:endParaRPr lang="en-US" altLang="ja-JP" sz="1400" b="1" kern="100" dirty="0">
              <a:latin typeface="BIZ UDPゴシック" panose="020B0400000000000000" pitchFamily="50" charset="-128"/>
              <a:ea typeface="BIZ UDPゴシック" panose="020B0400000000000000" pitchFamily="50" charset="-128"/>
              <a:cs typeface="Times New Roman" panose="02020603050405020304" pitchFamily="18" charset="0"/>
            </a:endParaRPr>
          </a:p>
          <a:p>
            <a:pPr marL="152400" indent="-152400" algn="just">
              <a:lnSpc>
                <a:spcPts val="1600"/>
              </a:lnSpc>
              <a:defRPr/>
            </a:pPr>
            <a:endParaRPr lang="en-US" altLang="ja-JP" sz="1400" b="1" kern="100" dirty="0">
              <a:latin typeface="BIZ UDPゴシック" panose="020B0400000000000000" pitchFamily="50" charset="-128"/>
              <a:ea typeface="BIZ UDPゴシック" panose="020B0400000000000000" pitchFamily="50" charset="-128"/>
              <a:cs typeface="Times New Roman" panose="02020603050405020304" pitchFamily="18" charset="0"/>
            </a:endParaRPr>
          </a:p>
          <a:p>
            <a:pPr marL="152400" indent="-152400" algn="just">
              <a:lnSpc>
                <a:spcPts val="1600"/>
              </a:lnSpc>
              <a:defRPr/>
            </a:pPr>
            <a:endParaRPr lang="en-US" altLang="ja-JP" sz="1400" b="1" kern="100" dirty="0">
              <a:latin typeface="BIZ UDPゴシック" panose="020B0400000000000000" pitchFamily="50" charset="-128"/>
              <a:ea typeface="BIZ UDPゴシック" panose="020B0400000000000000" pitchFamily="50" charset="-128"/>
              <a:cs typeface="Times New Roman" panose="02020603050405020304" pitchFamily="18" charset="0"/>
            </a:endParaRPr>
          </a:p>
          <a:p>
            <a:pPr marL="152400" indent="-152400" algn="just">
              <a:lnSpc>
                <a:spcPts val="1600"/>
              </a:lnSpc>
              <a:defRPr/>
            </a:pPr>
            <a:endParaRPr lang="en-US" altLang="ja-JP" sz="1400" b="1" kern="100" dirty="0">
              <a:latin typeface="BIZ UDPゴシック" panose="020B0400000000000000" pitchFamily="50" charset="-128"/>
              <a:ea typeface="BIZ UDPゴシック" panose="020B0400000000000000" pitchFamily="50" charset="-128"/>
              <a:cs typeface="Times New Roman" panose="02020603050405020304" pitchFamily="18" charset="0"/>
            </a:endParaRPr>
          </a:p>
          <a:p>
            <a:pPr marL="152400" indent="-152400" algn="just">
              <a:lnSpc>
                <a:spcPts val="1600"/>
              </a:lnSpc>
              <a:defRPr/>
            </a:pPr>
            <a:endParaRPr lang="en-US" altLang="ja-JP" sz="1400" b="1" kern="100" dirty="0">
              <a:latin typeface="BIZ UDPゴシック" panose="020B0400000000000000" pitchFamily="50" charset="-128"/>
              <a:ea typeface="BIZ UDPゴシック" panose="020B0400000000000000" pitchFamily="50" charset="-128"/>
              <a:cs typeface="Times New Roman" panose="02020603050405020304" pitchFamily="18" charset="0"/>
            </a:endParaRPr>
          </a:p>
          <a:p>
            <a:pPr marL="152400" indent="-152400" algn="just">
              <a:lnSpc>
                <a:spcPts val="1600"/>
              </a:lnSpc>
              <a:defRPr/>
            </a:pPr>
            <a:endParaRPr lang="en-US" altLang="ja-JP" sz="1400" b="1" kern="100" dirty="0">
              <a:latin typeface="BIZ UDPゴシック" panose="020B0400000000000000" pitchFamily="50" charset="-128"/>
              <a:ea typeface="BIZ UDPゴシック" panose="020B0400000000000000" pitchFamily="50" charset="-128"/>
              <a:cs typeface="Times New Roman" panose="02020603050405020304" pitchFamily="18" charset="0"/>
            </a:endParaRPr>
          </a:p>
          <a:p>
            <a:pPr marL="152400" indent="-152400" algn="just">
              <a:lnSpc>
                <a:spcPts val="1600"/>
              </a:lnSpc>
              <a:defRPr/>
            </a:pPr>
            <a:endParaRPr lang="en-US" altLang="ja-JP" sz="1400" b="1" kern="100" dirty="0">
              <a:latin typeface="BIZ UDPゴシック" panose="020B0400000000000000" pitchFamily="50" charset="-128"/>
              <a:ea typeface="BIZ UDPゴシック" panose="020B0400000000000000" pitchFamily="50" charset="-128"/>
              <a:cs typeface="Times New Roman" panose="02020603050405020304" pitchFamily="18" charset="0"/>
            </a:endParaRPr>
          </a:p>
          <a:p>
            <a:pPr marL="152400" indent="-152400" algn="just">
              <a:lnSpc>
                <a:spcPts val="1600"/>
              </a:lnSpc>
              <a:defRPr/>
            </a:pPr>
            <a:endParaRPr lang="en-US" altLang="ja-JP" sz="1400" b="1" kern="100" dirty="0">
              <a:latin typeface="BIZ UDPゴシック" panose="020B0400000000000000" pitchFamily="50" charset="-128"/>
              <a:ea typeface="BIZ UDPゴシック" panose="020B0400000000000000" pitchFamily="50" charset="-128"/>
              <a:cs typeface="Times New Roman" panose="02020603050405020304" pitchFamily="18" charset="0"/>
            </a:endParaRPr>
          </a:p>
          <a:p>
            <a:pPr marL="152400" indent="-152400" algn="just">
              <a:lnSpc>
                <a:spcPts val="1600"/>
              </a:lnSpc>
              <a:defRPr/>
            </a:pPr>
            <a:endParaRPr lang="en-US" altLang="ja-JP" sz="1400" b="1" kern="100" dirty="0">
              <a:latin typeface="BIZ UDPゴシック" panose="020B0400000000000000" pitchFamily="50" charset="-128"/>
              <a:ea typeface="BIZ UDPゴシック" panose="020B0400000000000000" pitchFamily="50" charset="-128"/>
              <a:cs typeface="Times New Roman" panose="02020603050405020304" pitchFamily="18" charset="0"/>
            </a:endParaRPr>
          </a:p>
          <a:p>
            <a:pPr marL="152400" indent="-152400" algn="just">
              <a:lnSpc>
                <a:spcPts val="1600"/>
              </a:lnSpc>
              <a:defRPr/>
            </a:pPr>
            <a:r>
              <a:rPr lang="ja-JP" altLang="en-US" sz="1400" b="1" kern="100" dirty="0">
                <a:latin typeface="BIZ UDPゴシック" panose="020B0400000000000000" pitchFamily="50" charset="-128"/>
                <a:ea typeface="BIZ UDPゴシック" panose="020B0400000000000000" pitchFamily="50" charset="-128"/>
                <a:cs typeface="Times New Roman" panose="02020603050405020304" pitchFamily="18" charset="0"/>
              </a:rPr>
              <a:t>・・・ </a:t>
            </a:r>
            <a:r>
              <a:rPr lang="en-US" altLang="ja-JP" sz="1400" b="1" kern="100" dirty="0">
                <a:latin typeface="BIZ UDPゴシック" panose="020B0400000000000000" pitchFamily="50" charset="-128"/>
                <a:ea typeface="BIZ UDPゴシック" panose="020B0400000000000000" pitchFamily="50" charset="-128"/>
                <a:cs typeface="Times New Roman" panose="02020603050405020304" pitchFamily="18" charset="0"/>
              </a:rPr>
              <a:t>77    </a:t>
            </a:r>
          </a:p>
          <a:p>
            <a:pPr marL="152400" indent="-152400" algn="just">
              <a:lnSpc>
                <a:spcPts val="1600"/>
              </a:lnSpc>
              <a:defRPr/>
            </a:pPr>
            <a:endParaRPr lang="en-US" altLang="ja-JP" sz="1400" b="1" kern="100" dirty="0">
              <a:latin typeface="BIZ UDPゴシック" panose="020B0400000000000000" pitchFamily="50" charset="-128"/>
              <a:ea typeface="BIZ UDPゴシック" panose="020B0400000000000000" pitchFamily="50" charset="-128"/>
              <a:cs typeface="Times New Roman" panose="02020603050405020304" pitchFamily="18" charset="0"/>
            </a:endParaRPr>
          </a:p>
          <a:p>
            <a:pPr marL="152400" indent="-152400" algn="just">
              <a:lnSpc>
                <a:spcPts val="1600"/>
              </a:lnSpc>
              <a:defRPr/>
            </a:pPr>
            <a:endParaRPr lang="en-US" altLang="ja-JP" sz="1400" b="1" kern="100" dirty="0">
              <a:latin typeface="BIZ UDPゴシック" panose="020B0400000000000000" pitchFamily="50" charset="-128"/>
              <a:ea typeface="BIZ UDPゴシック" panose="020B0400000000000000" pitchFamily="50" charset="-128"/>
              <a:cs typeface="Times New Roman" panose="02020603050405020304" pitchFamily="18" charset="0"/>
            </a:endParaRPr>
          </a:p>
          <a:p>
            <a:pPr marL="152400" indent="-152400" algn="just">
              <a:lnSpc>
                <a:spcPts val="1600"/>
              </a:lnSpc>
              <a:defRPr/>
            </a:pPr>
            <a:endParaRPr lang="en-US" altLang="ja-JP" sz="1400" b="1" kern="100" dirty="0">
              <a:latin typeface="BIZ UDPゴシック" panose="020B0400000000000000" pitchFamily="50" charset="-128"/>
              <a:ea typeface="BIZ UDPゴシック" panose="020B0400000000000000" pitchFamily="50" charset="-128"/>
              <a:cs typeface="Times New Roman" panose="02020603050405020304" pitchFamily="18" charset="0"/>
            </a:endParaRPr>
          </a:p>
        </p:txBody>
      </p:sp>
      <p:sp>
        <p:nvSpPr>
          <p:cNvPr id="7" name="テキスト ボックス 6">
            <a:extLst>
              <a:ext uri="{FF2B5EF4-FFF2-40B4-BE49-F238E27FC236}">
                <a16:creationId xmlns:a16="http://schemas.microsoft.com/office/drawing/2014/main" id="{A16E0FB0-D25E-419A-84B4-8EDEFC81B60B}"/>
              </a:ext>
            </a:extLst>
          </p:cNvPr>
          <p:cNvSpPr txBox="1"/>
          <p:nvPr/>
        </p:nvSpPr>
        <p:spPr>
          <a:xfrm>
            <a:off x="749253" y="217862"/>
            <a:ext cx="6668247" cy="6186478"/>
          </a:xfrm>
          <a:prstGeom prst="rect">
            <a:avLst/>
          </a:prstGeom>
          <a:noFill/>
        </p:spPr>
        <p:txBody>
          <a:bodyPr wrap="square">
            <a:noAutofit/>
          </a:bodyPr>
          <a:lstStyle/>
          <a:p>
            <a:pPr marL="152400" marR="0" lvl="0" indent="-152400" defTabSz="457200" rtl="0" eaLnBrk="1" fontAlgn="auto" latinLnBrk="0" hangingPunct="1">
              <a:lnSpc>
                <a:spcPts val="1600"/>
              </a:lnSpc>
              <a:spcBef>
                <a:spcPts val="0"/>
              </a:spcBef>
              <a:spcAft>
                <a:spcPts val="0"/>
              </a:spcAft>
              <a:buClrTx/>
              <a:buSzTx/>
              <a:buFontTx/>
              <a:buNone/>
              <a:tabLst/>
              <a:defRPr/>
            </a:pPr>
            <a:endParaRPr kumimoji="0" lang="en-US" altLang="ja-JP" sz="1600" b="1" i="0" u="none" strike="noStrike" kern="100" cap="none" spc="0" normalizeH="0" baseline="0" noProof="0" dirty="0">
              <a:ln>
                <a:noFill/>
              </a:ln>
              <a:effectLst/>
              <a:uLnTx/>
              <a:uFillTx/>
              <a:latin typeface="BIZ UDPゴシック" panose="020B0400000000000000" pitchFamily="50" charset="-128"/>
              <a:ea typeface="BIZ UDPゴシック" panose="020B0400000000000000" pitchFamily="50" charset="-128"/>
              <a:cs typeface="Times New Roman" panose="02020603050405020304" pitchFamily="18" charset="0"/>
            </a:endParaRPr>
          </a:p>
          <a:p>
            <a:pPr marL="152400" lvl="0" indent="-152400">
              <a:lnSpc>
                <a:spcPts val="1600"/>
              </a:lnSpc>
              <a:spcBef>
                <a:spcPts val="1200"/>
              </a:spcBef>
              <a:defRPr/>
            </a:pPr>
            <a:r>
              <a:rPr lang="en-US" altLang="ja-JP" sz="1600" b="1" kern="100" dirty="0">
                <a:latin typeface="BIZ UDPゴシック" panose="020B0400000000000000" pitchFamily="50" charset="-128"/>
                <a:ea typeface="BIZ UDPゴシック" panose="020B0400000000000000" pitchFamily="50" charset="-128"/>
                <a:cs typeface="Times New Roman" panose="02020603050405020304" pitchFamily="18" charset="0"/>
              </a:rPr>
              <a:t>Ⅲ</a:t>
            </a:r>
            <a:r>
              <a:rPr lang="ja-JP" altLang="en-US" sz="1600" b="1" kern="100" dirty="0">
                <a:latin typeface="BIZ UDPゴシック" panose="020B0400000000000000" pitchFamily="50" charset="-128"/>
                <a:ea typeface="BIZ UDPゴシック" panose="020B0400000000000000" pitchFamily="50" charset="-128"/>
                <a:cs typeface="Times New Roman" panose="02020603050405020304" pitchFamily="18" charset="0"/>
              </a:rPr>
              <a:t>　万博会場の整備・運営にあたって</a:t>
            </a:r>
            <a:endParaRPr lang="en-US" altLang="ja-JP" sz="1600" b="1" kern="100" dirty="0">
              <a:latin typeface="BIZ UDPゴシック" panose="020B0400000000000000" pitchFamily="50" charset="-128"/>
              <a:ea typeface="BIZ UDPゴシック" panose="020B0400000000000000" pitchFamily="50" charset="-128"/>
              <a:cs typeface="Times New Roman" panose="02020603050405020304" pitchFamily="18" charset="0"/>
            </a:endParaRPr>
          </a:p>
          <a:p>
            <a:pPr marL="152400" lvl="0" indent="-152400">
              <a:lnSpc>
                <a:spcPts val="1600"/>
              </a:lnSpc>
              <a:spcBef>
                <a:spcPts val="1200"/>
              </a:spcBef>
              <a:defRPr/>
            </a:pPr>
            <a:r>
              <a:rPr lang="en-US" altLang="ja-JP" sz="1600" b="1" kern="100" dirty="0">
                <a:latin typeface="BIZ UDPゴシック" panose="020B0400000000000000" pitchFamily="50" charset="-128"/>
                <a:ea typeface="BIZ UDPゴシック" panose="020B0400000000000000" pitchFamily="50" charset="-128"/>
                <a:cs typeface="Times New Roman" panose="02020603050405020304" pitchFamily="18" charset="0"/>
              </a:rPr>
              <a:t>   </a:t>
            </a:r>
            <a:r>
              <a:rPr lang="ja-JP" altLang="en-US" sz="1400" b="1" kern="100" dirty="0">
                <a:latin typeface="BIZ UDPゴシック" panose="020B0400000000000000" pitchFamily="50" charset="-128"/>
                <a:ea typeface="BIZ UDPゴシック" panose="020B0400000000000000" pitchFamily="50" charset="-128"/>
                <a:cs typeface="Times New Roman" panose="02020603050405020304" pitchFamily="18" charset="0"/>
              </a:rPr>
              <a:t> １　「未来社会ショーケース事業」の実現</a:t>
            </a:r>
            <a:endParaRPr lang="en-US" altLang="ja-JP" sz="1400" kern="100" dirty="0">
              <a:latin typeface="BIZ UDPゴシック" panose="020B0400000000000000" pitchFamily="50" charset="-128"/>
              <a:ea typeface="BIZ UDPゴシック" panose="020B0400000000000000" pitchFamily="50" charset="-128"/>
              <a:cs typeface="Times New Roman" panose="02020603050405020304" pitchFamily="18" charset="0"/>
            </a:endParaRPr>
          </a:p>
          <a:p>
            <a:pPr marL="152400" lvl="0" indent="-152400" algn="just">
              <a:lnSpc>
                <a:spcPts val="1600"/>
              </a:lnSpc>
              <a:defRPr/>
            </a:pPr>
            <a:r>
              <a:rPr lang="ja-JP" altLang="en-US" sz="1400" kern="100" dirty="0">
                <a:latin typeface="BIZ UDPゴシック" panose="020B0400000000000000" pitchFamily="50" charset="-128"/>
                <a:ea typeface="BIZ UDPゴシック" panose="020B0400000000000000" pitchFamily="50" charset="-128"/>
                <a:cs typeface="Times New Roman" panose="02020603050405020304" pitchFamily="18" charset="0"/>
              </a:rPr>
              <a:t>　　  　（１）  次世代ロボットの配置</a:t>
            </a:r>
          </a:p>
          <a:p>
            <a:pPr marL="152400" lvl="0" indent="-152400" algn="just">
              <a:lnSpc>
                <a:spcPts val="1600"/>
              </a:lnSpc>
              <a:defRPr/>
            </a:pPr>
            <a:r>
              <a:rPr lang="ja-JP" altLang="en-US" sz="1400" kern="100" dirty="0">
                <a:latin typeface="BIZ UDPゴシック" panose="020B0400000000000000" pitchFamily="50" charset="-128"/>
                <a:ea typeface="BIZ UDPゴシック" panose="020B0400000000000000" pitchFamily="50" charset="-128"/>
                <a:cs typeface="Times New Roman" panose="02020603050405020304" pitchFamily="18" charset="0"/>
              </a:rPr>
              <a:t>　　　  （２）　ごみの削減</a:t>
            </a:r>
          </a:p>
          <a:p>
            <a:pPr marL="152400" lvl="0" indent="-152400" algn="just">
              <a:lnSpc>
                <a:spcPts val="1600"/>
              </a:lnSpc>
              <a:defRPr/>
            </a:pPr>
            <a:r>
              <a:rPr lang="ja-JP" altLang="en-US" sz="1400" kern="100" dirty="0">
                <a:latin typeface="BIZ UDPゴシック" panose="020B0400000000000000" pitchFamily="50" charset="-128"/>
                <a:ea typeface="BIZ UDPゴシック" panose="020B0400000000000000" pitchFamily="50" charset="-128"/>
                <a:cs typeface="Times New Roman" panose="02020603050405020304" pitchFamily="18" charset="0"/>
              </a:rPr>
              <a:t>　　　  （３）　ＸＲ演出、バーチャル万博　　　　</a:t>
            </a:r>
          </a:p>
          <a:p>
            <a:pPr marL="152400" lvl="0" indent="-152400" algn="just">
              <a:lnSpc>
                <a:spcPts val="1600"/>
              </a:lnSpc>
              <a:defRPr/>
            </a:pPr>
            <a:r>
              <a:rPr lang="ja-JP" altLang="en-US" sz="1400" kern="100" dirty="0">
                <a:latin typeface="BIZ UDPゴシック" panose="020B0400000000000000" pitchFamily="50" charset="-128"/>
                <a:ea typeface="BIZ UDPゴシック" panose="020B0400000000000000" pitchFamily="50" charset="-128"/>
                <a:cs typeface="Times New Roman" panose="02020603050405020304" pitchFamily="18" charset="0"/>
              </a:rPr>
              <a:t>　　　  （４）　自動翻訳システムの導入</a:t>
            </a:r>
            <a:endParaRPr lang="en-US" altLang="ja-JP" sz="1400" kern="100" dirty="0">
              <a:latin typeface="BIZ UDPゴシック" panose="020B0400000000000000" pitchFamily="50" charset="-128"/>
              <a:ea typeface="BIZ UDPゴシック" panose="020B0400000000000000" pitchFamily="50" charset="-128"/>
              <a:cs typeface="Times New Roman" panose="02020603050405020304" pitchFamily="18" charset="0"/>
            </a:endParaRPr>
          </a:p>
          <a:p>
            <a:pPr marL="152400" indent="-152400" algn="just">
              <a:lnSpc>
                <a:spcPts val="1600"/>
              </a:lnSpc>
              <a:defRPr/>
            </a:pPr>
            <a:r>
              <a:rPr lang="ja-JP" altLang="en-US" sz="1400" kern="100" dirty="0">
                <a:latin typeface="BIZ UDPゴシック" panose="020B0400000000000000" pitchFamily="50" charset="-128"/>
                <a:ea typeface="BIZ UDPゴシック" panose="020B0400000000000000" pitchFamily="50" charset="-128"/>
                <a:cs typeface="Times New Roman" panose="02020603050405020304" pitchFamily="18" charset="0"/>
              </a:rPr>
              <a:t>　　　　（５）　高度な通信環境の整備・充実</a:t>
            </a:r>
            <a:endParaRPr lang="en-US" altLang="ja-JP" sz="1400" kern="100" dirty="0">
              <a:latin typeface="BIZ UDPゴシック" panose="020B0400000000000000" pitchFamily="50" charset="-128"/>
              <a:ea typeface="BIZ UDPゴシック" panose="020B0400000000000000" pitchFamily="50" charset="-128"/>
              <a:cs typeface="Times New Roman" panose="02020603050405020304" pitchFamily="18" charset="0"/>
            </a:endParaRPr>
          </a:p>
          <a:p>
            <a:pPr marL="152400" lvl="0" indent="-152400" algn="just">
              <a:lnSpc>
                <a:spcPts val="1600"/>
              </a:lnSpc>
              <a:defRPr/>
            </a:pPr>
            <a:endParaRPr lang="en-US" altLang="ja-JP" sz="1400" kern="100" dirty="0">
              <a:latin typeface="BIZ UDPゴシック" panose="020B0400000000000000" pitchFamily="50" charset="-128"/>
              <a:ea typeface="BIZ UDPゴシック" panose="020B0400000000000000" pitchFamily="50" charset="-128"/>
              <a:cs typeface="Times New Roman" panose="02020603050405020304" pitchFamily="18" charset="0"/>
            </a:endParaRPr>
          </a:p>
          <a:p>
            <a:pPr marL="152400" lvl="0" indent="-152400" algn="just">
              <a:lnSpc>
                <a:spcPts val="1600"/>
              </a:lnSpc>
              <a:defRPr/>
            </a:pPr>
            <a:r>
              <a:rPr lang="en-US" altLang="ja-JP" sz="1400" kern="100" dirty="0">
                <a:latin typeface="BIZ UDPゴシック" panose="020B0400000000000000" pitchFamily="50" charset="-128"/>
                <a:ea typeface="BIZ UDPゴシック" panose="020B0400000000000000" pitchFamily="50" charset="-128"/>
                <a:cs typeface="Times New Roman" panose="02020603050405020304" pitchFamily="18" charset="0"/>
              </a:rPr>
              <a:t> </a:t>
            </a:r>
          </a:p>
          <a:p>
            <a:pPr marL="152400" lvl="0" indent="-152400" algn="just">
              <a:lnSpc>
                <a:spcPts val="1600"/>
              </a:lnSpc>
              <a:defRPr/>
            </a:pPr>
            <a:r>
              <a:rPr lang="en-US" altLang="ja-JP" sz="1400" kern="100" dirty="0">
                <a:latin typeface="BIZ UDPゴシック" panose="020B0400000000000000" pitchFamily="50" charset="-128"/>
                <a:ea typeface="BIZ UDPゴシック" panose="020B0400000000000000" pitchFamily="50" charset="-128"/>
                <a:cs typeface="Times New Roman" panose="02020603050405020304" pitchFamily="18" charset="0"/>
              </a:rPr>
              <a:t>   </a:t>
            </a:r>
            <a:r>
              <a:rPr lang="ja-JP" altLang="en-US" sz="1400" b="1" kern="100" dirty="0">
                <a:latin typeface="BIZ UDPゴシック" panose="020B0400000000000000" pitchFamily="50" charset="-128"/>
                <a:ea typeface="BIZ UDPゴシック" panose="020B0400000000000000" pitchFamily="50" charset="-128"/>
                <a:cs typeface="Times New Roman" panose="02020603050405020304" pitchFamily="18" charset="0"/>
              </a:rPr>
              <a:t> </a:t>
            </a:r>
            <a:r>
              <a:rPr lang="en-US" altLang="ja-JP" sz="1400" b="1" kern="100" dirty="0">
                <a:latin typeface="BIZ UDPゴシック" panose="020B0400000000000000" pitchFamily="50" charset="-128"/>
                <a:ea typeface="BIZ UDPゴシック" panose="020B0400000000000000" pitchFamily="50" charset="-128"/>
                <a:cs typeface="Times New Roman" panose="02020603050405020304" pitchFamily="18" charset="0"/>
              </a:rPr>
              <a:t>2</a:t>
            </a:r>
            <a:r>
              <a:rPr lang="ja-JP" altLang="en-US" sz="1400" b="1" kern="100" dirty="0">
                <a:latin typeface="BIZ UDPゴシック" panose="020B0400000000000000" pitchFamily="50" charset="-128"/>
                <a:ea typeface="BIZ UDPゴシック" panose="020B0400000000000000" pitchFamily="50" charset="-128"/>
                <a:cs typeface="Times New Roman" panose="02020603050405020304" pitchFamily="18" charset="0"/>
              </a:rPr>
              <a:t>　万博の円滑な運営に向けて</a:t>
            </a:r>
            <a:endParaRPr lang="en-US" altLang="ja-JP" sz="1400" b="1" kern="100" dirty="0">
              <a:latin typeface="BIZ UDPゴシック" panose="020B0400000000000000" pitchFamily="50" charset="-128"/>
              <a:ea typeface="BIZ UDPゴシック" panose="020B0400000000000000" pitchFamily="50" charset="-128"/>
              <a:cs typeface="Times New Roman" panose="02020603050405020304" pitchFamily="18" charset="0"/>
            </a:endParaRPr>
          </a:p>
          <a:p>
            <a:pPr marL="152400" indent="-152400" algn="just">
              <a:lnSpc>
                <a:spcPts val="1600"/>
              </a:lnSpc>
              <a:defRPr/>
            </a:pPr>
            <a:r>
              <a:rPr lang="ja-JP" altLang="en-US" sz="1400" kern="100" dirty="0">
                <a:latin typeface="BIZ UDPゴシック" panose="020B0400000000000000" pitchFamily="50" charset="-128"/>
                <a:ea typeface="BIZ UDPゴシック" panose="020B0400000000000000" pitchFamily="50" charset="-128"/>
                <a:cs typeface="Times New Roman" panose="02020603050405020304" pitchFamily="18" charset="0"/>
              </a:rPr>
              <a:t>        （</a:t>
            </a:r>
            <a:r>
              <a:rPr lang="en-US" altLang="ja-JP" sz="1400" kern="100" dirty="0">
                <a:latin typeface="BIZ UDPゴシック" panose="020B0400000000000000" pitchFamily="50" charset="-128"/>
                <a:ea typeface="BIZ UDPゴシック" panose="020B0400000000000000" pitchFamily="50" charset="-128"/>
                <a:cs typeface="Times New Roman" panose="02020603050405020304" pitchFamily="18" charset="0"/>
              </a:rPr>
              <a:t>1</a:t>
            </a:r>
            <a:r>
              <a:rPr lang="ja-JP" altLang="en-US" sz="1400" kern="100" dirty="0">
                <a:latin typeface="BIZ UDPゴシック" panose="020B0400000000000000" pitchFamily="50" charset="-128"/>
                <a:ea typeface="BIZ UDPゴシック" panose="020B0400000000000000" pitchFamily="50" charset="-128"/>
                <a:cs typeface="Times New Roman" panose="02020603050405020304" pitchFamily="18" charset="0"/>
              </a:rPr>
              <a:t>）　中小企業等の参画促進、木材の利用促進</a:t>
            </a:r>
            <a:endParaRPr lang="en-US" altLang="ja-JP" sz="1400" kern="100" dirty="0">
              <a:latin typeface="BIZ UDPゴシック" panose="020B0400000000000000" pitchFamily="50" charset="-128"/>
              <a:ea typeface="BIZ UDPゴシック" panose="020B0400000000000000" pitchFamily="50" charset="-128"/>
              <a:cs typeface="Times New Roman" panose="02020603050405020304" pitchFamily="18" charset="0"/>
            </a:endParaRPr>
          </a:p>
          <a:p>
            <a:pPr marL="152400" indent="-152400" algn="just">
              <a:lnSpc>
                <a:spcPts val="1600"/>
              </a:lnSpc>
              <a:defRPr/>
            </a:pPr>
            <a:r>
              <a:rPr lang="en-US" altLang="ja-JP" sz="1400" kern="100" dirty="0">
                <a:latin typeface="BIZ UDPゴシック" panose="020B0400000000000000" pitchFamily="50" charset="-128"/>
                <a:ea typeface="BIZ UDPゴシック" panose="020B0400000000000000" pitchFamily="50" charset="-128"/>
                <a:cs typeface="Times New Roman" panose="02020603050405020304" pitchFamily="18" charset="0"/>
              </a:rPr>
              <a:t>     </a:t>
            </a:r>
            <a:r>
              <a:rPr lang="ja-JP" altLang="en-US" sz="1400" kern="100" dirty="0">
                <a:latin typeface="BIZ UDPゴシック" panose="020B0400000000000000" pitchFamily="50" charset="-128"/>
                <a:ea typeface="BIZ UDPゴシック" panose="020B0400000000000000" pitchFamily="50" charset="-128"/>
                <a:cs typeface="Times New Roman" panose="02020603050405020304" pitchFamily="18" charset="0"/>
              </a:rPr>
              <a:t>   （２）  防災対策</a:t>
            </a:r>
            <a:endParaRPr lang="en-US" altLang="ja-JP" sz="1400" kern="100" dirty="0">
              <a:latin typeface="BIZ UDPゴシック" panose="020B0400000000000000" pitchFamily="50" charset="-128"/>
              <a:ea typeface="BIZ UDPゴシック" panose="020B0400000000000000" pitchFamily="50" charset="-128"/>
              <a:cs typeface="Times New Roman" panose="02020603050405020304" pitchFamily="18" charset="0"/>
            </a:endParaRPr>
          </a:p>
          <a:p>
            <a:pPr marL="152400" indent="-152400" algn="just">
              <a:lnSpc>
                <a:spcPts val="1600"/>
              </a:lnSpc>
              <a:defRPr/>
            </a:pPr>
            <a:r>
              <a:rPr lang="ja-JP" altLang="en-US" sz="1400" kern="100" dirty="0">
                <a:latin typeface="BIZ UDPゴシック" panose="020B0400000000000000" pitchFamily="50" charset="-128"/>
                <a:ea typeface="BIZ UDPゴシック" panose="020B0400000000000000" pitchFamily="50" charset="-128"/>
                <a:cs typeface="Times New Roman" panose="02020603050405020304" pitchFamily="18" charset="0"/>
              </a:rPr>
              <a:t>　　　　（</a:t>
            </a:r>
            <a:r>
              <a:rPr lang="en-US" altLang="ja-JP" sz="1400" kern="100" dirty="0">
                <a:latin typeface="BIZ UDPゴシック" panose="020B0400000000000000" pitchFamily="50" charset="-128"/>
                <a:ea typeface="BIZ UDPゴシック" panose="020B0400000000000000" pitchFamily="50" charset="-128"/>
                <a:cs typeface="Times New Roman" panose="02020603050405020304" pitchFamily="18" charset="0"/>
              </a:rPr>
              <a:t>3</a:t>
            </a:r>
            <a:r>
              <a:rPr lang="ja-JP" altLang="en-US" sz="1400" kern="100" dirty="0">
                <a:latin typeface="BIZ UDPゴシック" panose="020B0400000000000000" pitchFamily="50" charset="-128"/>
                <a:ea typeface="BIZ UDPゴシック" panose="020B0400000000000000" pitchFamily="50" charset="-128"/>
                <a:cs typeface="Times New Roman" panose="02020603050405020304" pitchFamily="18" charset="0"/>
              </a:rPr>
              <a:t>）　テロ・サイバー等防犯対策、雑踏対策などのセキュリティ対策</a:t>
            </a:r>
          </a:p>
          <a:p>
            <a:pPr marL="152400" lvl="0" indent="-152400" algn="just">
              <a:lnSpc>
                <a:spcPts val="1600"/>
              </a:lnSpc>
              <a:defRPr/>
            </a:pPr>
            <a:r>
              <a:rPr lang="ja-JP" altLang="en-US" sz="1400" kern="100" dirty="0">
                <a:latin typeface="BIZ UDPゴシック" panose="020B0400000000000000" pitchFamily="50" charset="-128"/>
                <a:ea typeface="BIZ UDPゴシック" panose="020B0400000000000000" pitchFamily="50" charset="-128"/>
                <a:cs typeface="Times New Roman" panose="02020603050405020304" pitchFamily="18" charset="0"/>
              </a:rPr>
              <a:t>　　　  （４）  感染症対策の強化</a:t>
            </a:r>
            <a:endParaRPr lang="en-US" altLang="ja-JP" sz="1400" kern="100" dirty="0">
              <a:latin typeface="BIZ UDPゴシック" panose="020B0400000000000000" pitchFamily="50" charset="-128"/>
              <a:ea typeface="BIZ UDPゴシック" panose="020B0400000000000000" pitchFamily="50" charset="-128"/>
              <a:cs typeface="Times New Roman" panose="02020603050405020304" pitchFamily="18" charset="0"/>
            </a:endParaRPr>
          </a:p>
          <a:p>
            <a:pPr marL="152400" lvl="0" indent="-152400" algn="just">
              <a:lnSpc>
                <a:spcPts val="1600"/>
              </a:lnSpc>
              <a:defRPr/>
            </a:pPr>
            <a:r>
              <a:rPr lang="ja-JP" altLang="en-US" sz="1400" kern="100" dirty="0">
                <a:latin typeface="BIZ UDPゴシック" panose="020B0400000000000000" pitchFamily="50" charset="-128"/>
                <a:ea typeface="BIZ UDPゴシック" panose="020B0400000000000000" pitchFamily="50" charset="-128"/>
                <a:cs typeface="Times New Roman" panose="02020603050405020304" pitchFamily="18" charset="0"/>
              </a:rPr>
              <a:t>　　　　（５）　万博開催期間中の医療人材の確実な確保</a:t>
            </a:r>
            <a:endParaRPr lang="en-US" altLang="ja-JP" sz="1400" kern="100" dirty="0">
              <a:latin typeface="BIZ UDPゴシック" panose="020B0400000000000000" pitchFamily="50" charset="-128"/>
              <a:ea typeface="BIZ UDPゴシック" panose="020B0400000000000000" pitchFamily="50" charset="-128"/>
              <a:cs typeface="Times New Roman" panose="02020603050405020304" pitchFamily="18" charset="0"/>
            </a:endParaRPr>
          </a:p>
          <a:p>
            <a:pPr marL="152400" lvl="0" indent="-152400" algn="just">
              <a:lnSpc>
                <a:spcPts val="1600"/>
              </a:lnSpc>
              <a:defRPr/>
            </a:pPr>
            <a:r>
              <a:rPr lang="ja-JP" altLang="en-US" sz="1400" kern="100" dirty="0">
                <a:latin typeface="BIZ UDPゴシック" panose="020B0400000000000000" pitchFamily="50" charset="-128"/>
                <a:ea typeface="BIZ UDPゴシック" panose="020B0400000000000000" pitchFamily="50" charset="-128"/>
                <a:cs typeface="Times New Roman" panose="02020603050405020304" pitchFamily="18" charset="0"/>
              </a:rPr>
              <a:t>　      （６）  一般交通への働きかけ</a:t>
            </a:r>
            <a:r>
              <a:rPr lang="en-US" altLang="ja-JP" sz="1400" kern="100" dirty="0">
                <a:latin typeface="BIZ UDPゴシック" panose="020B0400000000000000" pitchFamily="50" charset="-128"/>
                <a:ea typeface="BIZ UDPゴシック" panose="020B0400000000000000" pitchFamily="50" charset="-128"/>
                <a:cs typeface="Times New Roman" panose="02020603050405020304" pitchFamily="18" charset="0"/>
              </a:rPr>
              <a:t>TDM</a:t>
            </a:r>
            <a:r>
              <a:rPr lang="ja-JP" altLang="en-US" sz="1400" kern="100" dirty="0">
                <a:latin typeface="BIZ UDPゴシック" panose="020B0400000000000000" pitchFamily="50" charset="-128"/>
                <a:ea typeface="BIZ UDPゴシック" panose="020B0400000000000000" pitchFamily="50" charset="-128"/>
                <a:cs typeface="Times New Roman" panose="02020603050405020304" pitchFamily="18" charset="0"/>
              </a:rPr>
              <a:t>の推進</a:t>
            </a:r>
            <a:endParaRPr lang="en-US" altLang="ja-JP" sz="1400" strike="sngStrike" kern="100" dirty="0">
              <a:latin typeface="BIZ UDPゴシック" panose="020B0400000000000000" pitchFamily="50" charset="-128"/>
              <a:ea typeface="BIZ UDPゴシック" panose="020B0400000000000000" pitchFamily="50" charset="-128"/>
              <a:cs typeface="Times New Roman" panose="02020603050405020304" pitchFamily="18" charset="0"/>
            </a:endParaRPr>
          </a:p>
          <a:p>
            <a:pPr marL="152400" lvl="0" indent="-152400" algn="just">
              <a:lnSpc>
                <a:spcPts val="1600"/>
              </a:lnSpc>
              <a:defRPr/>
            </a:pPr>
            <a:r>
              <a:rPr lang="ja-JP" altLang="en-US" sz="1400" b="1" kern="100" dirty="0">
                <a:latin typeface="BIZ UDPゴシック" panose="020B0400000000000000" pitchFamily="50" charset="-128"/>
                <a:ea typeface="BIZ UDPゴシック" panose="020B0400000000000000" pitchFamily="50" charset="-128"/>
                <a:cs typeface="Times New Roman" panose="02020603050405020304" pitchFamily="18" charset="0"/>
              </a:rPr>
              <a:t>　　　</a:t>
            </a:r>
            <a:r>
              <a:rPr lang="ja-JP" altLang="en-US" sz="1400" kern="100" dirty="0">
                <a:latin typeface="BIZ UDPゴシック" panose="020B0400000000000000" pitchFamily="50" charset="-128"/>
                <a:ea typeface="BIZ UDPゴシック" panose="020B0400000000000000" pitchFamily="50" charset="-128"/>
                <a:cs typeface="Times New Roman" panose="02020603050405020304" pitchFamily="18" charset="0"/>
              </a:rPr>
              <a:t>　（</a:t>
            </a:r>
            <a:r>
              <a:rPr lang="en-US" altLang="ja-JP" sz="1400" kern="100" dirty="0">
                <a:latin typeface="BIZ UDPゴシック" panose="020B0400000000000000" pitchFamily="50" charset="-128"/>
                <a:ea typeface="BIZ UDPゴシック" panose="020B0400000000000000" pitchFamily="50" charset="-128"/>
                <a:cs typeface="Times New Roman" panose="02020603050405020304" pitchFamily="18" charset="0"/>
              </a:rPr>
              <a:t>7</a:t>
            </a:r>
            <a:r>
              <a:rPr lang="ja-JP" altLang="en-US" sz="1400" kern="100" dirty="0">
                <a:latin typeface="BIZ UDPゴシック" panose="020B0400000000000000" pitchFamily="50" charset="-128"/>
                <a:ea typeface="BIZ UDPゴシック" panose="020B0400000000000000" pitchFamily="50" charset="-128"/>
                <a:cs typeface="Times New Roman" panose="02020603050405020304" pitchFamily="18" charset="0"/>
              </a:rPr>
              <a:t>）　</a:t>
            </a:r>
            <a:r>
              <a:rPr lang="ja-JP" altLang="en-US" sz="1400" dirty="0">
                <a:latin typeface="BIZ UDPゴシック" panose="020B0400000000000000" pitchFamily="50" charset="-128"/>
                <a:ea typeface="BIZ UDPゴシック" panose="020B0400000000000000" pitchFamily="50" charset="-128"/>
              </a:rPr>
              <a:t>万博開催に向けた物流交通対策</a:t>
            </a:r>
            <a:r>
              <a:rPr lang="ja-JP" altLang="en-US" sz="1400" kern="100" dirty="0">
                <a:latin typeface="BIZ UDPゴシック" panose="020B0400000000000000" pitchFamily="50" charset="-128"/>
                <a:ea typeface="BIZ UDPゴシック" panose="020B0400000000000000" pitchFamily="50" charset="-128"/>
                <a:cs typeface="Times New Roman" panose="02020603050405020304" pitchFamily="18" charset="0"/>
              </a:rPr>
              <a:t>　　　 </a:t>
            </a:r>
            <a:endParaRPr lang="en-US" altLang="ja-JP" sz="1400" kern="100" dirty="0">
              <a:latin typeface="BIZ UDPゴシック" panose="020B0400000000000000" pitchFamily="50" charset="-128"/>
              <a:ea typeface="BIZ UDPゴシック" panose="020B0400000000000000" pitchFamily="50" charset="-128"/>
              <a:cs typeface="Times New Roman" panose="02020603050405020304" pitchFamily="18" charset="0"/>
            </a:endParaRPr>
          </a:p>
          <a:p>
            <a:pPr marL="152400" lvl="0" indent="-152400" algn="just">
              <a:lnSpc>
                <a:spcPts val="1600"/>
              </a:lnSpc>
              <a:defRPr/>
            </a:pPr>
            <a:r>
              <a:rPr lang="ja-JP" altLang="en-US" sz="1400" kern="100" dirty="0">
                <a:latin typeface="BIZ UDPゴシック" panose="020B0400000000000000" pitchFamily="50" charset="-128"/>
                <a:ea typeface="BIZ UDPゴシック" panose="020B0400000000000000" pitchFamily="50" charset="-128"/>
                <a:cs typeface="Times New Roman" panose="02020603050405020304" pitchFamily="18" charset="0"/>
              </a:rPr>
              <a:t>　　　  （</a:t>
            </a:r>
            <a:r>
              <a:rPr lang="en-US" altLang="ja-JP" sz="1400" kern="100" dirty="0">
                <a:latin typeface="BIZ UDPゴシック" panose="020B0400000000000000" pitchFamily="50" charset="-128"/>
                <a:ea typeface="BIZ UDPゴシック" panose="020B0400000000000000" pitchFamily="50" charset="-128"/>
                <a:cs typeface="Times New Roman" panose="02020603050405020304" pitchFamily="18" charset="0"/>
              </a:rPr>
              <a:t>8</a:t>
            </a:r>
            <a:r>
              <a:rPr lang="ja-JP" altLang="en-US" sz="1400" kern="100" dirty="0">
                <a:latin typeface="BIZ UDPゴシック" panose="020B0400000000000000" pitchFamily="50" charset="-128"/>
                <a:ea typeface="BIZ UDPゴシック" panose="020B0400000000000000" pitchFamily="50" charset="-128"/>
                <a:cs typeface="Times New Roman" panose="02020603050405020304" pitchFamily="18" charset="0"/>
              </a:rPr>
              <a:t>） </a:t>
            </a:r>
            <a:r>
              <a:rPr kumimoji="1" lang="ja-JP" altLang="en-US" sz="1400" kern="100" dirty="0">
                <a:latin typeface="BIZ UDPゴシック" panose="020B0400000000000000" pitchFamily="50" charset="-128"/>
                <a:ea typeface="BIZ UDPゴシック" panose="020B0400000000000000" pitchFamily="50" charset="-128"/>
                <a:cs typeface="Times New Roman" panose="02020603050405020304" pitchFamily="18" charset="0"/>
              </a:rPr>
              <a:t> </a:t>
            </a:r>
            <a:r>
              <a:rPr kumimoji="1" lang="ja-JP" altLang="en-US" sz="1400" dirty="0">
                <a:latin typeface="BIZ UDPゴシック" panose="020B0400000000000000" pitchFamily="50" charset="-128"/>
                <a:ea typeface="BIZ UDPゴシック" panose="020B0400000000000000" pitchFamily="50" charset="-128"/>
              </a:rPr>
              <a:t>万博公式参加スタッフの宿舎及び輸送手段の確保</a:t>
            </a:r>
            <a:endParaRPr lang="ja-JP" altLang="en-US" sz="1400" kern="100" dirty="0">
              <a:latin typeface="BIZ UDPゴシック" panose="020B0400000000000000" pitchFamily="50" charset="-128"/>
              <a:ea typeface="BIZ UDPゴシック" panose="020B0400000000000000" pitchFamily="50" charset="-128"/>
              <a:cs typeface="Times New Roman" panose="02020603050405020304" pitchFamily="18" charset="0"/>
            </a:endParaRPr>
          </a:p>
          <a:p>
            <a:pPr marL="152400" lvl="0" indent="-152400" algn="just">
              <a:lnSpc>
                <a:spcPts val="1600"/>
              </a:lnSpc>
              <a:defRPr/>
            </a:pPr>
            <a:r>
              <a:rPr lang="ja-JP" altLang="en-US" sz="1400" kern="100" dirty="0">
                <a:latin typeface="BIZ UDPゴシック" panose="020B0400000000000000" pitchFamily="50" charset="-128"/>
                <a:ea typeface="BIZ UDPゴシック" panose="020B0400000000000000" pitchFamily="50" charset="-128"/>
                <a:cs typeface="Times New Roman" panose="02020603050405020304" pitchFamily="18" charset="0"/>
              </a:rPr>
              <a:t>　　　  （</a:t>
            </a:r>
            <a:r>
              <a:rPr lang="en-US" altLang="ja-JP" sz="1400" kern="100" dirty="0">
                <a:latin typeface="BIZ UDPゴシック" panose="020B0400000000000000" pitchFamily="50" charset="-128"/>
                <a:ea typeface="BIZ UDPゴシック" panose="020B0400000000000000" pitchFamily="50" charset="-128"/>
                <a:cs typeface="Times New Roman" panose="02020603050405020304" pitchFamily="18" charset="0"/>
              </a:rPr>
              <a:t>9</a:t>
            </a:r>
            <a:r>
              <a:rPr lang="ja-JP" altLang="en-US" sz="1400" kern="100" dirty="0">
                <a:latin typeface="BIZ UDPゴシック" panose="020B0400000000000000" pitchFamily="50" charset="-128"/>
                <a:ea typeface="BIZ UDPゴシック" panose="020B0400000000000000" pitchFamily="50" charset="-128"/>
                <a:cs typeface="Times New Roman" panose="02020603050405020304" pitchFamily="18" charset="0"/>
              </a:rPr>
              <a:t>）  万博来訪者の円滑な輸送体制確保及び輸送における新技術の導入</a:t>
            </a:r>
            <a:endParaRPr lang="en-US" altLang="ja-JP" sz="1400" kern="100" dirty="0">
              <a:latin typeface="BIZ UDPゴシック" panose="020B0400000000000000" pitchFamily="50" charset="-128"/>
              <a:ea typeface="BIZ UDPゴシック" panose="020B0400000000000000" pitchFamily="50" charset="-128"/>
              <a:cs typeface="Times New Roman" panose="02020603050405020304" pitchFamily="18" charset="0"/>
            </a:endParaRPr>
          </a:p>
          <a:p>
            <a:pPr marL="152400" lvl="0" indent="-152400" algn="just">
              <a:lnSpc>
                <a:spcPts val="1600"/>
              </a:lnSpc>
              <a:defRPr/>
            </a:pPr>
            <a:endParaRPr lang="en-US" altLang="ja-JP" sz="1400" kern="100" dirty="0">
              <a:latin typeface="BIZ UDPゴシック" panose="020B0400000000000000" pitchFamily="50" charset="-128"/>
              <a:ea typeface="BIZ UDPゴシック" panose="020B0400000000000000" pitchFamily="50" charset="-128"/>
              <a:cs typeface="Times New Roman" panose="02020603050405020304" pitchFamily="18" charset="0"/>
            </a:endParaRPr>
          </a:p>
          <a:p>
            <a:pPr marL="152400" lvl="0" indent="-152400" algn="just">
              <a:lnSpc>
                <a:spcPts val="1600"/>
              </a:lnSpc>
              <a:defRPr/>
            </a:pPr>
            <a:endParaRPr lang="en-US" altLang="ja-JP" sz="1400" kern="100" dirty="0">
              <a:latin typeface="BIZ UDPゴシック" panose="020B0400000000000000" pitchFamily="50" charset="-128"/>
              <a:ea typeface="BIZ UDPゴシック" panose="020B0400000000000000" pitchFamily="50" charset="-128"/>
              <a:cs typeface="Times New Roman" panose="02020603050405020304" pitchFamily="18" charset="0"/>
            </a:endParaRPr>
          </a:p>
          <a:p>
            <a:pPr marL="152400" lvl="0" indent="-152400" algn="just">
              <a:lnSpc>
                <a:spcPts val="1600"/>
              </a:lnSpc>
              <a:defRPr/>
            </a:pPr>
            <a:r>
              <a:rPr lang="en-US" altLang="ja-JP" sz="1600" b="1" kern="100" dirty="0">
                <a:latin typeface="BIZ UDPゴシック" panose="020B0400000000000000" pitchFamily="50" charset="-128"/>
                <a:ea typeface="BIZ UDPゴシック" panose="020B0400000000000000" pitchFamily="50" charset="-128"/>
                <a:cs typeface="Times New Roman" panose="02020603050405020304" pitchFamily="18" charset="0"/>
              </a:rPr>
              <a:t>Ⅳ</a:t>
            </a:r>
            <a:r>
              <a:rPr lang="ja-JP" altLang="en-US" sz="1600" b="1" kern="100" dirty="0">
                <a:latin typeface="BIZ UDPゴシック" panose="020B0400000000000000" pitchFamily="50" charset="-128"/>
                <a:ea typeface="BIZ UDPゴシック" panose="020B0400000000000000" pitchFamily="50" charset="-128"/>
                <a:cs typeface="Times New Roman" panose="02020603050405020304" pitchFamily="18" charset="0"/>
              </a:rPr>
              <a:t>　万博を契機とした更なる地域活性化</a:t>
            </a:r>
            <a:endParaRPr lang="en-US" altLang="ja-JP" sz="1600" b="1" kern="100" dirty="0">
              <a:latin typeface="BIZ UDPゴシック" panose="020B0400000000000000" pitchFamily="50" charset="-128"/>
              <a:ea typeface="BIZ UDPゴシック" panose="020B0400000000000000" pitchFamily="50" charset="-128"/>
              <a:cs typeface="Times New Roman" panose="02020603050405020304" pitchFamily="18" charset="0"/>
            </a:endParaRPr>
          </a:p>
          <a:p>
            <a:pPr marL="152400" indent="-152400" algn="just">
              <a:lnSpc>
                <a:spcPts val="1600"/>
              </a:lnSpc>
              <a:defRPr/>
            </a:pPr>
            <a:r>
              <a:rPr lang="ja-JP" altLang="en-US" sz="1400" b="1" kern="100" dirty="0">
                <a:latin typeface="BIZ UDPゴシック" panose="020B0400000000000000" pitchFamily="50" charset="-128"/>
                <a:ea typeface="BIZ UDPゴシック" panose="020B0400000000000000" pitchFamily="50" charset="-128"/>
                <a:cs typeface="Times New Roman" panose="02020603050405020304" pitchFamily="18" charset="0"/>
              </a:rPr>
              <a:t>　　１</a:t>
            </a:r>
            <a:r>
              <a:rPr lang="ja-JP" altLang="en-US" sz="1400" kern="100" dirty="0">
                <a:latin typeface="BIZ UDPゴシック" panose="020B0400000000000000" pitchFamily="50" charset="-128"/>
                <a:ea typeface="BIZ UDPゴシック" panose="020B0400000000000000" pitchFamily="50" charset="-128"/>
                <a:cs typeface="Times New Roman" panose="02020603050405020304" pitchFamily="18" charset="0"/>
              </a:rPr>
              <a:t>　開催に向けた全国的な機運醸成</a:t>
            </a:r>
            <a:endParaRPr lang="en-US" altLang="ja-JP" sz="1400" kern="100" dirty="0">
              <a:latin typeface="BIZ UDPゴシック" panose="020B0400000000000000" pitchFamily="50" charset="-128"/>
              <a:ea typeface="BIZ UDPゴシック" panose="020B0400000000000000" pitchFamily="50" charset="-128"/>
              <a:cs typeface="Times New Roman" panose="02020603050405020304" pitchFamily="18" charset="0"/>
            </a:endParaRPr>
          </a:p>
          <a:p>
            <a:pPr marL="152400" indent="-152400" algn="just">
              <a:lnSpc>
                <a:spcPts val="1600"/>
              </a:lnSpc>
              <a:defRPr/>
            </a:pPr>
            <a:r>
              <a:rPr lang="ja-JP" altLang="en-US" sz="1400" b="1" kern="100" dirty="0">
                <a:latin typeface="BIZ UDPゴシック" panose="020B0400000000000000" pitchFamily="50" charset="-128"/>
                <a:ea typeface="BIZ UDPゴシック" panose="020B0400000000000000" pitchFamily="50" charset="-128"/>
                <a:cs typeface="Times New Roman" panose="02020603050405020304" pitchFamily="18" charset="0"/>
              </a:rPr>
              <a:t>　　２</a:t>
            </a:r>
            <a:r>
              <a:rPr lang="ja-JP" altLang="en-US" sz="1400" kern="100" dirty="0">
                <a:latin typeface="BIZ UDPゴシック" panose="020B0400000000000000" pitchFamily="50" charset="-128"/>
                <a:ea typeface="BIZ UDPゴシック" panose="020B0400000000000000" pitchFamily="50" charset="-128"/>
                <a:cs typeface="Times New Roman" panose="02020603050405020304" pitchFamily="18" charset="0"/>
              </a:rPr>
              <a:t>　万博交流イニシアチブの推進</a:t>
            </a:r>
            <a:endParaRPr lang="en-US" altLang="ja-JP" sz="1400" b="1" kern="100" dirty="0">
              <a:latin typeface="BIZ UDPゴシック" panose="020B0400000000000000" pitchFamily="50" charset="-128"/>
              <a:ea typeface="BIZ UDPゴシック" panose="020B0400000000000000" pitchFamily="50" charset="-128"/>
              <a:cs typeface="Times New Roman" panose="02020603050405020304" pitchFamily="18" charset="0"/>
            </a:endParaRPr>
          </a:p>
          <a:p>
            <a:pPr marL="152400" lvl="0" indent="-152400" algn="just">
              <a:lnSpc>
                <a:spcPts val="1600"/>
              </a:lnSpc>
              <a:defRPr/>
            </a:pPr>
            <a:r>
              <a:rPr lang="ja-JP" altLang="en-US" sz="1400" b="1" kern="100" dirty="0">
                <a:latin typeface="BIZ UDPゴシック" panose="020B0400000000000000" pitchFamily="50" charset="-128"/>
                <a:ea typeface="BIZ UDPゴシック" panose="020B0400000000000000" pitchFamily="50" charset="-128"/>
                <a:cs typeface="Times New Roman" panose="02020603050405020304" pitchFamily="18" charset="0"/>
              </a:rPr>
              <a:t>　　　　</a:t>
            </a:r>
            <a:r>
              <a:rPr lang="ja-JP" altLang="en-US" sz="1400" kern="100" dirty="0">
                <a:latin typeface="BIZ UDPゴシック" panose="020B0400000000000000" pitchFamily="50" charset="-128"/>
                <a:ea typeface="BIZ UDPゴシック" panose="020B0400000000000000" pitchFamily="50" charset="-128"/>
                <a:cs typeface="Times New Roman" panose="02020603050405020304" pitchFamily="18" charset="0"/>
              </a:rPr>
              <a:t>（１）　自治体交流</a:t>
            </a:r>
            <a:endParaRPr lang="en-US" altLang="ja-JP" sz="1400" kern="100" dirty="0">
              <a:latin typeface="BIZ UDPゴシック" panose="020B0400000000000000" pitchFamily="50" charset="-128"/>
              <a:ea typeface="BIZ UDPゴシック" panose="020B0400000000000000" pitchFamily="50" charset="-128"/>
              <a:cs typeface="Times New Roman" panose="02020603050405020304" pitchFamily="18" charset="0"/>
            </a:endParaRPr>
          </a:p>
          <a:p>
            <a:pPr marL="152400" lvl="0" indent="-152400" algn="just">
              <a:lnSpc>
                <a:spcPts val="1600"/>
              </a:lnSpc>
              <a:defRPr/>
            </a:pPr>
            <a:r>
              <a:rPr lang="ja-JP" altLang="en-US" sz="1400" kern="100" dirty="0">
                <a:latin typeface="BIZ UDPゴシック" panose="020B0400000000000000" pitchFamily="50" charset="-128"/>
                <a:ea typeface="BIZ UDPゴシック" panose="020B0400000000000000" pitchFamily="50" charset="-128"/>
                <a:cs typeface="Times New Roman" panose="02020603050405020304" pitchFamily="18" charset="0"/>
              </a:rPr>
              <a:t>　　　　（２）　観光交流</a:t>
            </a:r>
            <a:endParaRPr lang="en-US" altLang="ja-JP" sz="1400" kern="100" dirty="0">
              <a:latin typeface="BIZ UDPゴシック" panose="020B0400000000000000" pitchFamily="50" charset="-128"/>
              <a:ea typeface="BIZ UDPゴシック" panose="020B0400000000000000" pitchFamily="50" charset="-128"/>
              <a:cs typeface="Times New Roman" panose="02020603050405020304" pitchFamily="18" charset="0"/>
            </a:endParaRPr>
          </a:p>
          <a:p>
            <a:pPr marL="152400" lvl="0" indent="-152400" algn="just">
              <a:lnSpc>
                <a:spcPts val="1600"/>
              </a:lnSpc>
              <a:defRPr/>
            </a:pPr>
            <a:r>
              <a:rPr lang="ja-JP" altLang="en-US" sz="1400" kern="100" dirty="0">
                <a:latin typeface="BIZ UDPゴシック" panose="020B0400000000000000" pitchFamily="50" charset="-128"/>
                <a:ea typeface="BIZ UDPゴシック" panose="020B0400000000000000" pitchFamily="50" charset="-128"/>
                <a:cs typeface="Times New Roman" panose="02020603050405020304" pitchFamily="18" charset="0"/>
              </a:rPr>
              <a:t>　　　　（３）　教育交流</a:t>
            </a:r>
            <a:endParaRPr lang="en-US" altLang="ja-JP" sz="1400" kern="100" dirty="0">
              <a:latin typeface="BIZ UDPゴシック" panose="020B0400000000000000" pitchFamily="50" charset="-128"/>
              <a:ea typeface="BIZ UDPゴシック" panose="020B0400000000000000" pitchFamily="50" charset="-128"/>
              <a:cs typeface="Times New Roman" panose="02020603050405020304" pitchFamily="18" charset="0"/>
            </a:endParaRPr>
          </a:p>
          <a:p>
            <a:pPr marL="152400" lvl="0" indent="-152400" algn="just">
              <a:lnSpc>
                <a:spcPts val="1600"/>
              </a:lnSpc>
              <a:defRPr/>
            </a:pPr>
            <a:r>
              <a:rPr lang="ja-JP" altLang="en-US" sz="1400" kern="100" dirty="0">
                <a:latin typeface="BIZ UDPゴシック" panose="020B0400000000000000" pitchFamily="50" charset="-128"/>
                <a:ea typeface="BIZ UDPゴシック" panose="020B0400000000000000" pitchFamily="50" charset="-128"/>
                <a:cs typeface="Times New Roman" panose="02020603050405020304" pitchFamily="18" charset="0"/>
              </a:rPr>
              <a:t>　　　　（４）　文化・スポーツ交流</a:t>
            </a:r>
            <a:endParaRPr lang="en-US" altLang="ja-JP" sz="1400" kern="100" dirty="0">
              <a:latin typeface="BIZ UDPゴシック" panose="020B0400000000000000" pitchFamily="50" charset="-128"/>
              <a:ea typeface="BIZ UDPゴシック" panose="020B0400000000000000" pitchFamily="50" charset="-128"/>
              <a:cs typeface="Times New Roman" panose="02020603050405020304" pitchFamily="18" charset="0"/>
            </a:endParaRPr>
          </a:p>
          <a:p>
            <a:pPr marL="152400" lvl="0" indent="-152400" algn="just">
              <a:lnSpc>
                <a:spcPts val="1600"/>
              </a:lnSpc>
              <a:defRPr/>
            </a:pPr>
            <a:r>
              <a:rPr lang="ja-JP" altLang="en-US" sz="1400" kern="100" dirty="0">
                <a:latin typeface="BIZ UDPゴシック" panose="020B0400000000000000" pitchFamily="50" charset="-128"/>
                <a:ea typeface="BIZ UDPゴシック" panose="020B0400000000000000" pitchFamily="50" charset="-128"/>
                <a:cs typeface="Times New Roman" panose="02020603050405020304" pitchFamily="18" charset="0"/>
              </a:rPr>
              <a:t>　　　　（５）　ビジネス・学術交流</a:t>
            </a:r>
            <a:endParaRPr lang="en-US" altLang="ja-JP" sz="1400" kern="100" dirty="0">
              <a:latin typeface="BIZ UDPゴシック" panose="020B0400000000000000" pitchFamily="50" charset="-128"/>
              <a:ea typeface="BIZ UDPゴシック" panose="020B0400000000000000" pitchFamily="50" charset="-128"/>
              <a:cs typeface="Times New Roman" panose="02020603050405020304" pitchFamily="18" charset="0"/>
            </a:endParaRPr>
          </a:p>
          <a:p>
            <a:pPr marL="152400" lvl="0" indent="-152400" algn="just">
              <a:lnSpc>
                <a:spcPts val="1600"/>
              </a:lnSpc>
              <a:defRPr/>
            </a:pPr>
            <a:r>
              <a:rPr lang="ja-JP" altLang="en-US" sz="1400" kern="100" dirty="0">
                <a:latin typeface="BIZ UDPゴシック" panose="020B0400000000000000" pitchFamily="50" charset="-128"/>
                <a:ea typeface="BIZ UDPゴシック" panose="020B0400000000000000" pitchFamily="50" charset="-128"/>
                <a:cs typeface="Times New Roman" panose="02020603050405020304" pitchFamily="18" charset="0"/>
              </a:rPr>
              <a:t>　　　　</a:t>
            </a:r>
            <a:endParaRPr lang="en-US" altLang="ja-JP" sz="1400" kern="100" dirty="0">
              <a:latin typeface="BIZ UDPゴシック" panose="020B0400000000000000" pitchFamily="50" charset="-128"/>
              <a:ea typeface="BIZ UDPゴシック" panose="020B0400000000000000" pitchFamily="50" charset="-128"/>
              <a:cs typeface="Times New Roman" panose="02020603050405020304" pitchFamily="18" charset="0"/>
            </a:endParaRPr>
          </a:p>
          <a:p>
            <a:pPr marL="152400" lvl="0" indent="-152400" algn="just">
              <a:lnSpc>
                <a:spcPts val="1600"/>
              </a:lnSpc>
              <a:defRPr/>
            </a:pPr>
            <a:r>
              <a:rPr lang="ja-JP" altLang="en-US" sz="1400" kern="100" dirty="0">
                <a:latin typeface="BIZ UDPゴシック" panose="020B0400000000000000" pitchFamily="50" charset="-128"/>
                <a:ea typeface="BIZ UDPゴシック" panose="020B0400000000000000" pitchFamily="50" charset="-128"/>
                <a:cs typeface="Times New Roman" panose="02020603050405020304" pitchFamily="18" charset="0"/>
              </a:rPr>
              <a:t>　</a:t>
            </a:r>
          </a:p>
        </p:txBody>
      </p:sp>
    </p:spTree>
    <p:extLst>
      <p:ext uri="{BB962C8B-B14F-4D97-AF65-F5344CB8AC3E}">
        <p14:creationId xmlns:p14="http://schemas.microsoft.com/office/powerpoint/2010/main" val="89140932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四角形: 角を丸くする 2">
            <a:extLst>
              <a:ext uri="{FF2B5EF4-FFF2-40B4-BE49-F238E27FC236}">
                <a16:creationId xmlns:a16="http://schemas.microsoft.com/office/drawing/2014/main" id="{FF1169B4-0354-4C2C-8470-F16E797B7616}"/>
              </a:ext>
            </a:extLst>
          </p:cNvPr>
          <p:cNvSpPr/>
          <p:nvPr/>
        </p:nvSpPr>
        <p:spPr>
          <a:xfrm>
            <a:off x="140622" y="2066765"/>
            <a:ext cx="9759235" cy="1833790"/>
          </a:xfrm>
          <a:prstGeom prst="roundRect">
            <a:avLst>
              <a:gd name="adj" fmla="val 7865"/>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80975" lvl="0" indent="-180975" defTabSz="959937">
              <a:defRPr/>
            </a:pPr>
            <a:r>
              <a:rPr kumimoji="1" lang="ja-JP" altLang="en-US" sz="1400" b="1" dirty="0">
                <a:solidFill>
                  <a:prstClr val="black"/>
                </a:solidFill>
              </a:rPr>
              <a:t>▷</a:t>
            </a:r>
            <a:r>
              <a:rPr kumimoji="1" lang="ja-JP" altLang="en-US" sz="1400" b="1" u="sng" dirty="0">
                <a:solidFill>
                  <a:prstClr val="black"/>
                </a:solidFill>
                <a:latin typeface="BIZ UDPゴシック" panose="020B0400000000000000" pitchFamily="50" charset="-128"/>
                <a:ea typeface="BIZ UDPゴシック" panose="020B0400000000000000" pitchFamily="50" charset="-128"/>
              </a:rPr>
              <a:t>プラごみゼロ万博</a:t>
            </a:r>
            <a:r>
              <a:rPr kumimoji="1" lang="ja-JP" altLang="en-US" sz="1400" b="1" u="sng" dirty="0">
                <a:solidFill>
                  <a:schemeClr val="tx1"/>
                </a:solidFill>
                <a:latin typeface="BIZ UDPゴシック" panose="020B0400000000000000" pitchFamily="50" charset="-128"/>
                <a:ea typeface="BIZ UDPゴシック" panose="020B0400000000000000" pitchFamily="50" charset="-128"/>
              </a:rPr>
              <a:t>を実現し、大阪ブルー・オーシャン・ビジョンの実現に向け、万博で活用した最先端技術の実用化や、新たな技術開発の促進</a:t>
            </a:r>
            <a:endParaRPr kumimoji="1" lang="en-US" altLang="ja-JP" sz="1400" b="1" u="sng" dirty="0">
              <a:solidFill>
                <a:schemeClr val="tx1"/>
              </a:solidFill>
              <a:latin typeface="BIZ UDPゴシック" panose="020B0400000000000000" pitchFamily="50" charset="-128"/>
              <a:ea typeface="BIZ UDPゴシック" panose="020B0400000000000000" pitchFamily="50" charset="-128"/>
            </a:endParaRPr>
          </a:p>
          <a:p>
            <a:pPr marL="180975" indent="-180975" defTabSz="959937">
              <a:spcBef>
                <a:spcPts val="600"/>
              </a:spcBef>
              <a:defRPr/>
            </a:pPr>
            <a:r>
              <a:rPr kumimoji="1" lang="ja-JP" altLang="en-US" sz="1200" dirty="0">
                <a:solidFill>
                  <a:prstClr val="black"/>
                </a:solidFill>
                <a:latin typeface="BIZ UDPゴシック" panose="020B0400000000000000" pitchFamily="50" charset="-128"/>
                <a:ea typeface="BIZ UDPゴシック" panose="020B0400000000000000" pitchFamily="50" charset="-128"/>
              </a:rPr>
              <a:t>    ・バイオプラスチック製品の技術開発・実証等に対する支援の拡充　</a:t>
            </a:r>
            <a:r>
              <a:rPr kumimoji="1" lang="ja-JP" altLang="en-US" sz="900" dirty="0">
                <a:solidFill>
                  <a:prstClr val="black"/>
                </a:solidFill>
                <a:latin typeface="游ゴシック" panose="020B0400000000000000" pitchFamily="50" charset="-128"/>
              </a:rPr>
              <a:t>＜府・大商・協会＞</a:t>
            </a:r>
            <a:endParaRPr kumimoji="1" lang="en-US" altLang="ja-JP" sz="900" dirty="0">
              <a:solidFill>
                <a:prstClr val="black"/>
              </a:solidFill>
              <a:latin typeface="游ゴシック" panose="020B0400000000000000" pitchFamily="50" charset="-128"/>
            </a:endParaRPr>
          </a:p>
          <a:p>
            <a:pPr marL="180975" lvl="0" indent="-180975" defTabSz="959937">
              <a:spcBef>
                <a:spcPts val="600"/>
              </a:spcBef>
              <a:defRPr/>
            </a:pPr>
            <a:r>
              <a:rPr kumimoji="1" lang="ja-JP" altLang="en-US" sz="1200" dirty="0">
                <a:solidFill>
                  <a:prstClr val="black"/>
                </a:solidFill>
                <a:latin typeface="BIZ UDPゴシック" panose="020B0400000000000000" pitchFamily="50" charset="-128"/>
                <a:ea typeface="BIZ UDPゴシック" panose="020B0400000000000000" pitchFamily="50" charset="-128"/>
              </a:rPr>
              <a:t>　　・先進的なプラスチックごみリサイクル技術の開発・実用化に対する財政</a:t>
            </a:r>
            <a:r>
              <a:rPr kumimoji="1" lang="ja-JP" altLang="en-US" sz="1200" dirty="0">
                <a:solidFill>
                  <a:schemeClr val="tx1"/>
                </a:solidFill>
                <a:latin typeface="BIZ UDPゴシック" panose="020B0400000000000000" pitchFamily="50" charset="-128"/>
                <a:ea typeface="BIZ UDPゴシック" panose="020B0400000000000000" pitchFamily="50" charset="-128"/>
              </a:rPr>
              <a:t>・技術</a:t>
            </a:r>
            <a:r>
              <a:rPr kumimoji="1" lang="ja-JP" altLang="en-US" sz="1200" dirty="0">
                <a:solidFill>
                  <a:prstClr val="black"/>
                </a:solidFill>
                <a:latin typeface="BIZ UDPゴシック" panose="020B0400000000000000" pitchFamily="50" charset="-128"/>
                <a:ea typeface="BIZ UDPゴシック" panose="020B0400000000000000" pitchFamily="50" charset="-128"/>
              </a:rPr>
              <a:t>支援　</a:t>
            </a:r>
            <a:r>
              <a:rPr kumimoji="1" lang="ja-JP" altLang="en-US" sz="900" dirty="0">
                <a:solidFill>
                  <a:prstClr val="black"/>
                </a:solidFill>
                <a:latin typeface="游ゴシック" panose="020B0400000000000000" pitchFamily="50" charset="-128"/>
              </a:rPr>
              <a:t>＜府・大商・協会＞</a:t>
            </a:r>
          </a:p>
          <a:p>
            <a:pPr marL="180975" lvl="0" indent="-180975" defTabSz="959937">
              <a:spcBef>
                <a:spcPts val="300"/>
              </a:spcBef>
              <a:defRPr/>
            </a:pPr>
            <a:r>
              <a:rPr kumimoji="1" lang="ja-JP" altLang="en-US" sz="1200" dirty="0">
                <a:solidFill>
                  <a:prstClr val="black"/>
                </a:solidFill>
                <a:latin typeface="BIZ UDPゴシック" panose="020B0400000000000000" pitchFamily="50" charset="-128"/>
                <a:ea typeface="BIZ UDPゴシック" panose="020B0400000000000000" pitchFamily="50" charset="-128"/>
              </a:rPr>
              <a:t>　　・プラごみゼロ万博の実践を通し、その後の行動変容につながる取組みへの支援　</a:t>
            </a:r>
            <a:r>
              <a:rPr kumimoji="1" lang="ja-JP" altLang="en-US" sz="900" dirty="0">
                <a:solidFill>
                  <a:prstClr val="black"/>
                </a:solidFill>
                <a:latin typeface="游ゴシック" panose="020B0400000000000000" pitchFamily="50" charset="-128"/>
              </a:rPr>
              <a:t>＜府・市・大商・協会＞</a:t>
            </a:r>
          </a:p>
        </p:txBody>
      </p:sp>
      <p:sp>
        <p:nvSpPr>
          <p:cNvPr id="9" name="正方形/長方形 8"/>
          <p:cNvSpPr/>
          <p:nvPr/>
        </p:nvSpPr>
        <p:spPr>
          <a:xfrm>
            <a:off x="2653468" y="5899255"/>
            <a:ext cx="5038725" cy="369332"/>
          </a:xfrm>
          <a:prstGeom prst="rect">
            <a:avLst/>
          </a:prstGeom>
        </p:spPr>
        <p:txBody>
          <a:bodyPr>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srgbClr val="FF0000"/>
              </a:solidFill>
              <a:effectLst/>
              <a:uLnTx/>
              <a:uFillTx/>
              <a:latin typeface="BIZ UDPゴシック" panose="020B0400000000000000" pitchFamily="50" charset="-128"/>
              <a:ea typeface="BIZ UDPゴシック" panose="020B0400000000000000" pitchFamily="50" charset="-128"/>
              <a:cs typeface="+mn-cs"/>
            </a:endParaRPr>
          </a:p>
        </p:txBody>
      </p:sp>
      <p:sp>
        <p:nvSpPr>
          <p:cNvPr id="12" name="テキスト ボックス 11"/>
          <p:cNvSpPr txBox="1"/>
          <p:nvPr/>
        </p:nvSpPr>
        <p:spPr>
          <a:xfrm>
            <a:off x="179089" y="1674205"/>
            <a:ext cx="4095993" cy="338554"/>
          </a:xfrm>
          <a:prstGeom prst="rect">
            <a:avLst/>
          </a:prstGeom>
          <a:noFill/>
        </p:spPr>
        <p:txBody>
          <a:bodyPr wrap="none" rtlCol="0">
            <a:spAutoFit/>
          </a:bodyPr>
          <a:lstStyle/>
          <a:p>
            <a:pPr lvl="0">
              <a:defRPr/>
            </a:pPr>
            <a:r>
              <a:rPr kumimoji="1" lang="ja-JP" altLang="en-US" sz="16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国への提案・要望</a:t>
            </a:r>
            <a:r>
              <a:rPr kumimoji="1" lang="ja-JP" altLang="en-US" sz="12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　</a:t>
            </a:r>
            <a:r>
              <a:rPr kumimoji="1" lang="en-US" altLang="ja-JP" sz="11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a:t>
            </a:r>
            <a:r>
              <a:rPr kumimoji="1" lang="ja-JP" altLang="en-US" sz="11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要望先</a:t>
            </a:r>
            <a:r>
              <a:rPr kumimoji="1" lang="zh-TW" altLang="en-US" sz="1100" dirty="0">
                <a:solidFill>
                  <a:prstClr val="black"/>
                </a:solidFill>
                <a:latin typeface="メイリオ" panose="020B0604030504040204" pitchFamily="50" charset="-128"/>
                <a:ea typeface="メイリオ" panose="020B0604030504040204" pitchFamily="50" charset="-128"/>
              </a:rPr>
              <a:t>（</a:t>
            </a:r>
            <a:r>
              <a:rPr kumimoji="1" lang="zh-TW" altLang="en-US" sz="1100" dirty="0">
                <a:latin typeface="メイリオ" panose="020B0604030504040204" pitchFamily="50" charset="-128"/>
                <a:ea typeface="メイリオ" panose="020B0604030504040204" pitchFamily="50" charset="-128"/>
              </a:rPr>
              <a:t>経済産業省</a:t>
            </a:r>
            <a:r>
              <a:rPr kumimoji="1" lang="ja-JP" altLang="en-US" sz="1100" dirty="0" err="1">
                <a:latin typeface="メイリオ" panose="020B0604030504040204" pitchFamily="50" charset="-128"/>
                <a:ea typeface="メイリオ" panose="020B0604030504040204" pitchFamily="50" charset="-128"/>
              </a:rPr>
              <a:t>、</a:t>
            </a:r>
            <a:r>
              <a:rPr kumimoji="1" lang="ja-JP" altLang="en-US" sz="1100" dirty="0">
                <a:latin typeface="メイリオ" panose="020B0604030504040204" pitchFamily="50" charset="-128"/>
                <a:ea typeface="メイリオ" panose="020B0604030504040204" pitchFamily="50" charset="-128"/>
              </a:rPr>
              <a:t>環境省</a:t>
            </a:r>
            <a:r>
              <a:rPr kumimoji="1" lang="zh-TW" altLang="en-US" sz="1100" dirty="0">
                <a:solidFill>
                  <a:prstClr val="black"/>
                </a:solidFill>
                <a:latin typeface="メイリオ" panose="020B0604030504040204" pitchFamily="50" charset="-128"/>
                <a:ea typeface="メイリオ" panose="020B0604030504040204" pitchFamily="50" charset="-128"/>
              </a:rPr>
              <a:t>）</a:t>
            </a:r>
            <a:endParaRPr kumimoji="1" lang="ja-JP" altLang="en-US" sz="10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p:txBody>
      </p:sp>
      <p:sp>
        <p:nvSpPr>
          <p:cNvPr id="23" name="スライド番号プレースホルダー 7"/>
          <p:cNvSpPr>
            <a:spLocks noGrp="1"/>
          </p:cNvSpPr>
          <p:nvPr>
            <p:ph type="sldNum" sz="quarter" idx="12"/>
          </p:nvPr>
        </p:nvSpPr>
        <p:spPr>
          <a:xfrm flipH="1">
            <a:off x="9719089" y="6839953"/>
            <a:ext cx="361536" cy="359360"/>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A29C0C3-80A2-4EDA-8DD4-D638D41F3C0E}" type="slidenum">
              <a:rPr kumimoji="1" lang="ja-JP" altLang="en-US" sz="1260" b="0" i="0" u="none" strike="noStrike" kern="1200" cap="none" spc="0" normalizeH="0" baseline="0" noProof="0" smtClean="0">
                <a:ln>
                  <a:noFill/>
                </a:ln>
                <a:solidFill>
                  <a:prstClr val="black">
                    <a:tint val="75000"/>
                  </a:prstClr>
                </a:solidFill>
                <a:effectLst/>
                <a:uLnTx/>
                <a:uFillTx/>
                <a:latin typeface="Calibri" panose="020F0502020204030204"/>
                <a:ea typeface="游ゴシック" panose="020B0400000000000000"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30</a:t>
            </a:fld>
            <a:endParaRPr kumimoji="1" lang="ja-JP" altLang="en-US" sz="1260" b="0" i="0" u="none" strike="noStrike" kern="1200" cap="none" spc="0" normalizeH="0" baseline="0" noProof="0" dirty="0">
              <a:ln>
                <a:noFill/>
              </a:ln>
              <a:solidFill>
                <a:prstClr val="black">
                  <a:tint val="75000"/>
                </a:prstClr>
              </a:solidFill>
              <a:effectLst/>
              <a:uLnTx/>
              <a:uFillTx/>
              <a:latin typeface="Calibri" panose="020F0502020204030204"/>
              <a:ea typeface="游ゴシック" panose="020B0400000000000000" pitchFamily="50" charset="-128"/>
              <a:cs typeface="+mn-cs"/>
            </a:endParaRPr>
          </a:p>
        </p:txBody>
      </p:sp>
      <p:sp>
        <p:nvSpPr>
          <p:cNvPr id="22" name="正方形/長方形 21">
            <a:extLst>
              <a:ext uri="{FF2B5EF4-FFF2-40B4-BE49-F238E27FC236}">
                <a16:creationId xmlns:a16="http://schemas.microsoft.com/office/drawing/2014/main" id="{E08629A6-829B-4394-A30A-5CB52C1BBB36}"/>
              </a:ext>
            </a:extLst>
          </p:cNvPr>
          <p:cNvSpPr/>
          <p:nvPr/>
        </p:nvSpPr>
        <p:spPr>
          <a:xfrm>
            <a:off x="179857" y="88937"/>
            <a:ext cx="9720000" cy="324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defRPr/>
            </a:pPr>
            <a:r>
              <a:rPr kumimoji="1" lang="ja-JP" altLang="en-US" b="1" dirty="0">
                <a:solidFill>
                  <a:prstClr val="white"/>
                </a:solidFill>
                <a:latin typeface="BIZ UDPゴシック" panose="020B0400000000000000" pitchFamily="50" charset="-128"/>
                <a:ea typeface="BIZ UDPゴシック" panose="020B0400000000000000" pitchFamily="50" charset="-128"/>
              </a:rPr>
              <a:t>３（３）　大阪ブルー・オーシャン・ビジョン　</a:t>
            </a:r>
            <a:endParaRPr kumimoji="1" lang="ja-JP" altLang="en-US" sz="1600" b="1" dirty="0">
              <a:solidFill>
                <a:prstClr val="white"/>
              </a:solidFill>
              <a:latin typeface="BIZ UDPゴシック" panose="020B0400000000000000" pitchFamily="50" charset="-128"/>
              <a:ea typeface="BIZ UDPゴシック" panose="020B0400000000000000" pitchFamily="50" charset="-128"/>
            </a:endParaRPr>
          </a:p>
        </p:txBody>
      </p:sp>
      <p:sp>
        <p:nvSpPr>
          <p:cNvPr id="25" name="テキスト ボックス 24">
            <a:extLst>
              <a:ext uri="{FF2B5EF4-FFF2-40B4-BE49-F238E27FC236}">
                <a16:creationId xmlns:a16="http://schemas.microsoft.com/office/drawing/2014/main" id="{B02F3C22-1443-46B7-A977-04475234F08A}"/>
              </a:ext>
            </a:extLst>
          </p:cNvPr>
          <p:cNvSpPr txBox="1"/>
          <p:nvPr/>
        </p:nvSpPr>
        <p:spPr>
          <a:xfrm>
            <a:off x="179089" y="513692"/>
            <a:ext cx="9540000" cy="954107"/>
          </a:xfrm>
          <a:prstGeom prst="rect">
            <a:avLst/>
          </a:prstGeom>
          <a:noFill/>
          <a:ln w="6350">
            <a:noFill/>
            <a:prstDash val="solid"/>
          </a:ln>
        </p:spPr>
        <p:txBody>
          <a:bodyPr wrap="square">
            <a:spAutoFit/>
          </a:bodyPr>
          <a:lstStyle/>
          <a:p>
            <a:pPr lvl="0">
              <a:defRPr/>
            </a:pPr>
            <a:r>
              <a:rPr lang="ja-JP" altLang="en-US" sz="1400" dirty="0">
                <a:solidFill>
                  <a:prstClr val="black"/>
                </a:solidFill>
                <a:latin typeface="BIZ UDPゴシック" panose="020B0400000000000000" pitchFamily="50" charset="-128"/>
                <a:ea typeface="BIZ UDPゴシック" panose="020B0400000000000000" pitchFamily="50" charset="-128"/>
              </a:rPr>
              <a:t>　</a:t>
            </a:r>
            <a:r>
              <a:rPr lang="en-US" altLang="ja-JP" sz="1400" dirty="0">
                <a:solidFill>
                  <a:prstClr val="black"/>
                </a:solidFill>
                <a:latin typeface="BIZ UDPゴシック" panose="020B0400000000000000" pitchFamily="50" charset="-128"/>
                <a:ea typeface="BIZ UDPゴシック" panose="020B0400000000000000" pitchFamily="50" charset="-128"/>
              </a:rPr>
              <a:t>G20</a:t>
            </a:r>
            <a:r>
              <a:rPr lang="ja-JP" altLang="en-US" sz="1400" dirty="0">
                <a:solidFill>
                  <a:prstClr val="black"/>
                </a:solidFill>
                <a:latin typeface="BIZ UDPゴシック" panose="020B0400000000000000" pitchFamily="50" charset="-128"/>
                <a:ea typeface="BIZ UDPゴシック" panose="020B0400000000000000" pitchFamily="50" charset="-128"/>
              </a:rPr>
              <a:t>大阪サミットで共有された「大阪ブルー・オーシャン・ビジョン」では、</a:t>
            </a:r>
            <a:r>
              <a:rPr lang="en-US" altLang="ja-JP" sz="1400" dirty="0">
                <a:solidFill>
                  <a:prstClr val="black"/>
                </a:solidFill>
                <a:latin typeface="BIZ UDPゴシック" panose="020B0400000000000000" pitchFamily="50" charset="-128"/>
                <a:ea typeface="BIZ UDPゴシック" panose="020B0400000000000000" pitchFamily="50" charset="-128"/>
              </a:rPr>
              <a:t>2050</a:t>
            </a:r>
            <a:r>
              <a:rPr lang="ja-JP" altLang="en-US" sz="1400" dirty="0">
                <a:solidFill>
                  <a:prstClr val="black"/>
                </a:solidFill>
                <a:latin typeface="BIZ UDPゴシック" panose="020B0400000000000000" pitchFamily="50" charset="-128"/>
                <a:ea typeface="BIZ UDPゴシック" panose="020B0400000000000000" pitchFamily="50" charset="-128"/>
              </a:rPr>
              <a:t>年までに海洋プラスチックごみによる新たな汚染をゼロにすることが掲げられている（ </a:t>
            </a:r>
            <a:r>
              <a:rPr lang="en-US" altLang="ja-JP" sz="1400" dirty="0">
                <a:solidFill>
                  <a:prstClr val="black"/>
                </a:solidFill>
                <a:latin typeface="BIZ UDPゴシック" panose="020B0400000000000000" pitchFamily="50" charset="-128"/>
                <a:ea typeface="BIZ UDPゴシック" panose="020B0400000000000000" pitchFamily="50" charset="-128"/>
              </a:rPr>
              <a:t>G7</a:t>
            </a:r>
            <a:r>
              <a:rPr lang="ja-JP" altLang="en-US" sz="1400" dirty="0">
                <a:solidFill>
                  <a:prstClr val="black"/>
                </a:solidFill>
                <a:latin typeface="BIZ UDPゴシック" panose="020B0400000000000000" pitchFamily="50" charset="-128"/>
                <a:ea typeface="BIZ UDPゴシック" panose="020B0400000000000000" pitchFamily="50" charset="-128"/>
              </a:rPr>
              <a:t>札幌気候・エネルギー・環境大臣会合にて上記目標の</a:t>
            </a:r>
            <a:r>
              <a:rPr lang="en-US" altLang="ja-JP" sz="1400" dirty="0">
                <a:solidFill>
                  <a:prstClr val="black"/>
                </a:solidFill>
                <a:latin typeface="BIZ UDPゴシック" panose="020B0400000000000000" pitchFamily="50" charset="-128"/>
                <a:ea typeface="BIZ UDPゴシック" panose="020B0400000000000000" pitchFamily="50" charset="-128"/>
              </a:rPr>
              <a:t>10</a:t>
            </a:r>
            <a:r>
              <a:rPr lang="ja-JP" altLang="en-US" sz="1400" dirty="0">
                <a:solidFill>
                  <a:prstClr val="black"/>
                </a:solidFill>
                <a:latin typeface="BIZ UDPゴシック" panose="020B0400000000000000" pitchFamily="50" charset="-128"/>
                <a:ea typeface="BIZ UDPゴシック" panose="020B0400000000000000" pitchFamily="50" charset="-128"/>
              </a:rPr>
              <a:t>年前倒しに合意）。海に囲まれた万博会場において、その達成に向けた先進的な取組みを実践・発信することで、世界の海洋プラスチックごみの削減につなげていく。</a:t>
            </a:r>
          </a:p>
        </p:txBody>
      </p:sp>
      <p:sp>
        <p:nvSpPr>
          <p:cNvPr id="26" name="テキスト ボックス 25"/>
          <p:cNvSpPr txBox="1"/>
          <p:nvPr/>
        </p:nvSpPr>
        <p:spPr>
          <a:xfrm>
            <a:off x="140622" y="4351742"/>
            <a:ext cx="2236510" cy="338554"/>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600" b="1" i="0" u="none" strike="noStrike" kern="1200" cap="none" spc="0" normalizeH="0" baseline="0" noProof="0" dirty="0">
                <a:ln>
                  <a:noFill/>
                </a:ln>
                <a:effectLst/>
                <a:uLnTx/>
                <a:uFillTx/>
                <a:latin typeface="メイリオ" panose="020B0604030504040204" pitchFamily="50" charset="-128"/>
                <a:ea typeface="メイリオ" panose="020B0604030504040204" pitchFamily="50" charset="-128"/>
                <a:cs typeface="+mn-cs"/>
              </a:rPr>
              <a:t>国との協議の進捗状況</a:t>
            </a:r>
          </a:p>
        </p:txBody>
      </p:sp>
      <p:graphicFrame>
        <p:nvGraphicFramePr>
          <p:cNvPr id="15" name="表 14"/>
          <p:cNvGraphicFramePr>
            <a:graphicFrameLocks noGrp="1"/>
          </p:cNvGraphicFramePr>
          <p:nvPr>
            <p:extLst>
              <p:ext uri="{D42A27DB-BD31-4B8C-83A1-F6EECF244321}">
                <p14:modId xmlns:p14="http://schemas.microsoft.com/office/powerpoint/2010/main" val="3450195999"/>
              </p:ext>
            </p:extLst>
          </p:nvPr>
        </p:nvGraphicFramePr>
        <p:xfrm>
          <a:off x="179089" y="4809504"/>
          <a:ext cx="9288000" cy="1162626"/>
        </p:xfrm>
        <a:graphic>
          <a:graphicData uri="http://schemas.openxmlformats.org/drawingml/2006/table">
            <a:tbl>
              <a:tblPr bandRow="1">
                <a:tableStyleId>{5940675A-B579-460E-94D1-54222C63F5DA}</a:tableStyleId>
              </a:tblPr>
              <a:tblGrid>
                <a:gridCol w="2700000">
                  <a:extLst>
                    <a:ext uri="{9D8B030D-6E8A-4147-A177-3AD203B41FA5}">
                      <a16:colId xmlns:a16="http://schemas.microsoft.com/office/drawing/2014/main" val="525926817"/>
                    </a:ext>
                  </a:extLst>
                </a:gridCol>
                <a:gridCol w="6588000">
                  <a:extLst>
                    <a:ext uri="{9D8B030D-6E8A-4147-A177-3AD203B41FA5}">
                      <a16:colId xmlns:a16="http://schemas.microsoft.com/office/drawing/2014/main" val="1556401701"/>
                    </a:ext>
                  </a:extLst>
                </a:gridCol>
              </a:tblGrid>
              <a:tr h="288000">
                <a:tc>
                  <a:txBody>
                    <a:bodyPr/>
                    <a:lstStyle/>
                    <a:p>
                      <a:pPr marL="0" marR="0" lvl="0" indent="0" algn="l" defTabSz="959937" rtl="0" eaLnBrk="1" fontAlgn="auto" latinLnBrk="0" hangingPunct="1">
                        <a:lnSpc>
                          <a:spcPct val="100000"/>
                        </a:lnSpc>
                        <a:spcBef>
                          <a:spcPts val="0"/>
                        </a:spcBef>
                        <a:spcAft>
                          <a:spcPts val="0"/>
                        </a:spcAft>
                        <a:buClrTx/>
                        <a:buSzTx/>
                        <a:buFontTx/>
                        <a:buNone/>
                        <a:tabLst/>
                        <a:defRPr/>
                      </a:pPr>
                      <a:r>
                        <a:rPr lang="ja-JP" altLang="en-US" sz="1200" b="1" dirty="0">
                          <a:solidFill>
                            <a:schemeClr val="tx1"/>
                          </a:solidFill>
                          <a:latin typeface="+mn-ea"/>
                        </a:rPr>
                        <a:t>国「アクションプラン</a:t>
                      </a:r>
                      <a:r>
                        <a:rPr lang="en-US" altLang="ja-JP" sz="1200" b="1" dirty="0">
                          <a:solidFill>
                            <a:schemeClr val="tx1"/>
                          </a:solidFill>
                          <a:latin typeface="+mn-ea"/>
                        </a:rPr>
                        <a:t>Ver.</a:t>
                      </a:r>
                      <a:r>
                        <a:rPr lang="en-US" altLang="ja-JP" sz="1200" b="1" u="none" dirty="0">
                          <a:solidFill>
                            <a:schemeClr val="tx1"/>
                          </a:solidFill>
                          <a:latin typeface="+mn-ea"/>
                        </a:rPr>
                        <a:t>4</a:t>
                      </a:r>
                      <a:r>
                        <a:rPr lang="ja-JP" altLang="en-US" sz="1200" b="1" dirty="0">
                          <a:solidFill>
                            <a:schemeClr val="tx1"/>
                          </a:solidFill>
                          <a:latin typeface="+mn-ea"/>
                        </a:rPr>
                        <a:t>」の</a:t>
                      </a:r>
                      <a:endParaRPr lang="en-US" altLang="ja-JP" sz="1200" b="1" dirty="0">
                        <a:solidFill>
                          <a:schemeClr val="tx1"/>
                        </a:solidFill>
                        <a:latin typeface="+mn-ea"/>
                      </a:endParaRPr>
                    </a:p>
                    <a:p>
                      <a:pPr marL="0" marR="0" lvl="0" indent="0" algn="l" defTabSz="959937" rtl="0" eaLnBrk="1" fontAlgn="auto" latinLnBrk="0" hangingPunct="1">
                        <a:lnSpc>
                          <a:spcPct val="100000"/>
                        </a:lnSpc>
                        <a:spcBef>
                          <a:spcPts val="0"/>
                        </a:spcBef>
                        <a:spcAft>
                          <a:spcPts val="0"/>
                        </a:spcAft>
                        <a:buClrTx/>
                        <a:buSzTx/>
                        <a:buFontTx/>
                        <a:buNone/>
                        <a:tabLst/>
                        <a:defRPr/>
                      </a:pPr>
                      <a:r>
                        <a:rPr lang="ja-JP" altLang="en-US" sz="1200" b="1" dirty="0">
                          <a:solidFill>
                            <a:schemeClr val="tx1"/>
                          </a:solidFill>
                          <a:latin typeface="+mn-ea"/>
                        </a:rPr>
                        <a:t>記載内容</a:t>
                      </a:r>
                      <a:endParaRPr kumimoji="1" lang="ja-JP" altLang="en-US" sz="1200" dirty="0">
                        <a:solidFill>
                          <a:schemeClr val="tx1"/>
                        </a:solidFill>
                        <a:latin typeface="BIZ UDPゴシック" panose="020B0400000000000000" pitchFamily="50" charset="-128"/>
                        <a:ea typeface="BIZ UDPゴシック" panose="020B0400000000000000" pitchFamily="50" charset="-128"/>
                      </a:endParaRPr>
                    </a:p>
                  </a:txBody>
                  <a:tcPr marL="100806" marR="100806" marT="50403" marB="50403">
                    <a:lnL w="12700" cap="flat" cmpd="sng" algn="ctr">
                      <a:solidFill>
                        <a:schemeClr val="accent1"/>
                      </a:solidFill>
                      <a:prstDash val="sysDot"/>
                      <a:round/>
                      <a:headEnd type="none" w="med" len="med"/>
                      <a:tailEnd type="none" w="med" len="med"/>
                    </a:lnL>
                    <a:lnR w="12700" cap="flat" cmpd="sng" algn="ctr">
                      <a:solidFill>
                        <a:schemeClr val="accent1"/>
                      </a:solidFill>
                      <a:prstDash val="sysDot"/>
                      <a:round/>
                      <a:headEnd type="none" w="med" len="med"/>
                      <a:tailEnd type="none" w="med" len="med"/>
                    </a:lnR>
                    <a:lnT w="12700" cap="flat" cmpd="sng" algn="ctr">
                      <a:solidFill>
                        <a:schemeClr val="accent1"/>
                      </a:solidFill>
                      <a:prstDash val="sysDot"/>
                      <a:round/>
                      <a:headEnd type="none" w="med" len="med"/>
                      <a:tailEnd type="none" w="med" len="med"/>
                    </a:lnT>
                    <a:lnB w="12700" cap="flat" cmpd="sng" algn="ctr">
                      <a:solidFill>
                        <a:schemeClr val="accent1"/>
                      </a:solidFill>
                      <a:prstDash val="sysDot"/>
                      <a:round/>
                      <a:headEnd type="none" w="med" len="med"/>
                      <a:tailEnd type="none" w="med" len="med"/>
                    </a:lnB>
                    <a:lnTlToBr w="12700" cmpd="sng">
                      <a:noFill/>
                      <a:prstDash val="solid"/>
                    </a:lnTlToBr>
                    <a:lnBlToTr w="12700" cmpd="sng">
                      <a:noFill/>
                      <a:prstDash val="solid"/>
                    </a:lnBlToTr>
                  </a:tcPr>
                </a:tc>
                <a:tc>
                  <a:txBody>
                    <a:bodyPr/>
                    <a:lstStyle/>
                    <a:p>
                      <a:pPr marL="171450" marR="0" lvl="0" indent="-171450" algn="l" defTabSz="959937" rtl="0" eaLnBrk="1" fontAlgn="auto" latinLnBrk="0" hangingPunct="1">
                        <a:lnSpc>
                          <a:spcPct val="100000"/>
                        </a:lnSpc>
                        <a:spcBef>
                          <a:spcPts val="0"/>
                        </a:spcBef>
                        <a:spcAft>
                          <a:spcPts val="0"/>
                        </a:spcAft>
                        <a:buClrTx/>
                        <a:buSzTx/>
                        <a:buFont typeface="Wingdings" panose="05000000000000000000" pitchFamily="2" charset="2"/>
                        <a:buChar char="l"/>
                        <a:tabLst/>
                        <a:defRPr/>
                      </a:pPr>
                      <a:r>
                        <a:rPr kumimoji="1" lang="ja-JP" altLang="en-US" sz="1050" b="0" i="0" u="none" strike="noStrike" kern="1200" cap="none" spc="0" normalizeH="0" baseline="0" noProof="0" dirty="0">
                          <a:ln>
                            <a:noFill/>
                          </a:ln>
                          <a:solidFill>
                            <a:schemeClr val="tx1"/>
                          </a:solidFill>
                          <a:effectLst/>
                          <a:uLnTx/>
                          <a:uFillTx/>
                          <a:latin typeface="游ゴシック" panose="020B0400000000000000" pitchFamily="50" charset="-128"/>
                          <a:ea typeface="+mn-ea"/>
                          <a:cs typeface="+mn-cs"/>
                        </a:rPr>
                        <a:t>行動変容を促す資源循環のナッジ実証 ／ 資源循環に関する実証・展示 ／ バイオマス由来の生分解性容器等の循環処理・資源化に関する実証 ／循環に関する展示体験（日本館）＜経産省＞</a:t>
                      </a:r>
                    </a:p>
                    <a:p>
                      <a:pPr marL="171450" marR="0" lvl="0" indent="-171450" algn="l" defTabSz="959937" rtl="0" eaLnBrk="1" fontAlgn="auto" latinLnBrk="0" hangingPunct="1">
                        <a:lnSpc>
                          <a:spcPct val="100000"/>
                        </a:lnSpc>
                        <a:spcBef>
                          <a:spcPts val="0"/>
                        </a:spcBef>
                        <a:spcAft>
                          <a:spcPts val="0"/>
                        </a:spcAft>
                        <a:buClrTx/>
                        <a:buSzTx/>
                        <a:buFont typeface="Wingdings" panose="05000000000000000000" pitchFamily="2" charset="2"/>
                        <a:buChar char="l"/>
                        <a:tabLst/>
                        <a:defRPr/>
                      </a:pPr>
                      <a:r>
                        <a:rPr kumimoji="1" lang="ja-JP" altLang="en-US" sz="1050" b="0" i="0" u="none" strike="noStrike" kern="1200" cap="none" spc="0" normalizeH="0" baseline="0" noProof="0" dirty="0">
                          <a:ln>
                            <a:noFill/>
                          </a:ln>
                          <a:solidFill>
                            <a:schemeClr val="tx1"/>
                          </a:solidFill>
                          <a:effectLst/>
                          <a:uLnTx/>
                          <a:uFillTx/>
                          <a:latin typeface="游ゴシック" panose="020B0400000000000000" pitchFamily="50" charset="-128"/>
                          <a:ea typeface="+mn-ea"/>
                          <a:cs typeface="+mn-cs"/>
                        </a:rPr>
                        <a:t>サーキュラーエコノミー及び大阪ブルー・オーシャン・ビジョンの実現＜環境省＞</a:t>
                      </a:r>
                    </a:p>
                  </a:txBody>
                  <a:tcPr marL="100806" marR="100806" marT="144000" marB="72000">
                    <a:lnL w="12700" cap="flat" cmpd="sng" algn="ctr">
                      <a:solidFill>
                        <a:schemeClr val="accent1"/>
                      </a:solidFill>
                      <a:prstDash val="sysDot"/>
                      <a:round/>
                      <a:headEnd type="none" w="med" len="med"/>
                      <a:tailEnd type="none" w="med" len="med"/>
                    </a:lnL>
                    <a:lnR w="12700" cap="flat" cmpd="sng" algn="ctr">
                      <a:solidFill>
                        <a:schemeClr val="accent1"/>
                      </a:solidFill>
                      <a:prstDash val="sysDot"/>
                      <a:round/>
                      <a:headEnd type="none" w="med" len="med"/>
                      <a:tailEnd type="none" w="med" len="med"/>
                    </a:lnR>
                    <a:lnT w="12700" cap="flat" cmpd="sng" algn="ctr">
                      <a:solidFill>
                        <a:schemeClr val="accent1"/>
                      </a:solidFill>
                      <a:prstDash val="sysDot"/>
                      <a:round/>
                      <a:headEnd type="none" w="med" len="med"/>
                      <a:tailEnd type="none" w="med" len="med"/>
                    </a:lnT>
                    <a:lnB w="12700" cap="flat" cmpd="sng" algn="ctr">
                      <a:solidFill>
                        <a:schemeClr val="accent1"/>
                      </a:solidFill>
                      <a:prstDash val="sysDot"/>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508488957"/>
                  </a:ext>
                </a:extLst>
              </a:tr>
              <a:tr h="445710">
                <a:tc>
                  <a:txBody>
                    <a:bodyPr/>
                    <a:lstStyle/>
                    <a:p>
                      <a:pPr marL="0" marR="0" lvl="0" indent="0" algn="l" defTabSz="959937" rtl="0" eaLnBrk="1" fontAlgn="auto"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noProof="0" dirty="0">
                          <a:ln>
                            <a:noFill/>
                          </a:ln>
                          <a:solidFill>
                            <a:schemeClr val="tx1"/>
                          </a:solidFill>
                          <a:effectLst/>
                          <a:uLnTx/>
                          <a:uFillTx/>
                          <a:latin typeface="游ゴシック" panose="020B0400000000000000" pitchFamily="50" charset="-128"/>
                          <a:ea typeface="+mn-ea"/>
                          <a:cs typeface="+mn-cs"/>
                        </a:rPr>
                        <a:t>国との協議の進捗状況</a:t>
                      </a:r>
                      <a:endParaRPr kumimoji="1" lang="en-US" altLang="ja-JP" sz="1200" b="1" i="0" u="none" strike="noStrike" kern="1200" cap="none" spc="0" normalizeH="0" baseline="0" noProof="0" dirty="0">
                        <a:ln>
                          <a:noFill/>
                        </a:ln>
                        <a:solidFill>
                          <a:schemeClr val="tx1"/>
                        </a:solidFill>
                        <a:effectLst/>
                        <a:uLnTx/>
                        <a:uFillTx/>
                        <a:latin typeface="游ゴシック" panose="020B0400000000000000" pitchFamily="50" charset="-128"/>
                        <a:ea typeface="+mn-ea"/>
                        <a:cs typeface="+mn-cs"/>
                      </a:endParaRPr>
                    </a:p>
                    <a:p>
                      <a:pPr marL="0" marR="0" lvl="0" indent="0" algn="l" defTabSz="959937" rtl="0" eaLnBrk="1" fontAlgn="auto"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noProof="0" dirty="0">
                          <a:ln>
                            <a:noFill/>
                          </a:ln>
                          <a:solidFill>
                            <a:schemeClr val="tx1"/>
                          </a:solidFill>
                          <a:effectLst/>
                          <a:uLnTx/>
                          <a:uFillTx/>
                          <a:latin typeface="游ゴシック" panose="020B0400000000000000" pitchFamily="50" charset="-128"/>
                          <a:ea typeface="+mn-ea"/>
                          <a:cs typeface="+mn-cs"/>
                        </a:rPr>
                        <a:t>（取組みの成果）</a:t>
                      </a:r>
                      <a:endParaRPr kumimoji="1" lang="ja-JP" altLang="en-US" sz="1200" b="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endParaRPr>
                    </a:p>
                  </a:txBody>
                  <a:tcPr marL="100806" marR="100806" marT="50403" marB="50403" anchor="ctr">
                    <a:lnL w="12700" cap="flat" cmpd="sng" algn="ctr">
                      <a:solidFill>
                        <a:schemeClr val="accent1"/>
                      </a:solidFill>
                      <a:prstDash val="sysDot"/>
                      <a:round/>
                      <a:headEnd type="none" w="med" len="med"/>
                      <a:tailEnd type="none" w="med" len="med"/>
                    </a:lnL>
                    <a:lnR w="12700" cap="flat" cmpd="sng" algn="ctr">
                      <a:solidFill>
                        <a:schemeClr val="accent1"/>
                      </a:solidFill>
                      <a:prstDash val="sysDot"/>
                      <a:round/>
                      <a:headEnd type="none" w="med" len="med"/>
                      <a:tailEnd type="none" w="med" len="med"/>
                    </a:lnR>
                    <a:lnT w="12700" cap="flat" cmpd="sng" algn="ctr">
                      <a:solidFill>
                        <a:schemeClr val="accent1"/>
                      </a:solidFill>
                      <a:prstDash val="sysDot"/>
                      <a:round/>
                      <a:headEnd type="none" w="med" len="med"/>
                      <a:tailEnd type="none" w="med" len="med"/>
                    </a:lnT>
                    <a:lnB w="12700" cap="flat" cmpd="sng" algn="ctr">
                      <a:solidFill>
                        <a:schemeClr val="accent1"/>
                      </a:solidFill>
                      <a:prstDash val="sysDot"/>
                      <a:round/>
                      <a:headEnd type="none" w="med" len="med"/>
                      <a:tailEnd type="none" w="med" len="med"/>
                    </a:lnB>
                    <a:lnTlToBr w="12700" cmpd="sng">
                      <a:noFill/>
                      <a:prstDash val="solid"/>
                    </a:lnTlToBr>
                    <a:lnBlToTr w="12700" cmpd="sng">
                      <a:noFill/>
                      <a:prstDash val="solid"/>
                    </a:lnBlToTr>
                  </a:tcPr>
                </a:tc>
                <a:tc>
                  <a:txBody>
                    <a:bodyPr/>
                    <a:lstStyle/>
                    <a:p>
                      <a:pPr marL="171450" marR="0" lvl="0" indent="-171450" algn="l" defTabSz="959937" rtl="0" eaLnBrk="1" fontAlgn="auto" latinLnBrk="0" hangingPunct="1">
                        <a:lnSpc>
                          <a:spcPct val="100000"/>
                        </a:lnSpc>
                        <a:spcBef>
                          <a:spcPts val="0"/>
                        </a:spcBef>
                        <a:spcAft>
                          <a:spcPts val="0"/>
                        </a:spcAft>
                        <a:buClrTx/>
                        <a:buSzTx/>
                        <a:buFont typeface="Wingdings" panose="05000000000000000000" pitchFamily="2" charset="2"/>
                        <a:buChar char="l"/>
                        <a:tabLst/>
                        <a:defRPr/>
                      </a:pPr>
                      <a:r>
                        <a:rPr kumimoji="1" lang="ja-JP" altLang="en-US" sz="1050" b="0" i="0" u="none" strike="noStrike" kern="1200" cap="none" spc="0" normalizeH="0" baseline="0" noProof="0" dirty="0">
                          <a:ln>
                            <a:noFill/>
                          </a:ln>
                          <a:solidFill>
                            <a:schemeClr val="tx1"/>
                          </a:solidFill>
                          <a:effectLst/>
                          <a:uLnTx/>
                          <a:uFillTx/>
                          <a:latin typeface="游ゴシック" panose="020B0400000000000000" pitchFamily="50" charset="-128"/>
                          <a:ea typeface="+mn-ea"/>
                          <a:cs typeface="+mn-cs"/>
                        </a:rPr>
                        <a:t>国が万博において、海洋プラスチックごみ対策の先進事例の発信等を行うことを、府・市、協会と共有</a:t>
                      </a:r>
                      <a:endParaRPr kumimoji="1" lang="en-US" altLang="ja-JP" sz="1050" b="0" i="0" u="none" strike="noStrike" kern="1200" cap="none" spc="0" normalizeH="0" baseline="0" noProof="0" dirty="0">
                        <a:ln>
                          <a:noFill/>
                        </a:ln>
                        <a:solidFill>
                          <a:schemeClr val="tx1"/>
                        </a:solidFill>
                        <a:effectLst/>
                        <a:uLnTx/>
                        <a:uFillTx/>
                        <a:latin typeface="游ゴシック" panose="020B0400000000000000" pitchFamily="50" charset="-128"/>
                        <a:ea typeface="+mn-ea"/>
                        <a:cs typeface="+mn-cs"/>
                      </a:endParaRPr>
                    </a:p>
                  </a:txBody>
                  <a:tcPr marL="100806" marR="100806" marT="144000" marB="72000">
                    <a:lnL w="12700" cap="flat" cmpd="sng" algn="ctr">
                      <a:solidFill>
                        <a:schemeClr val="accent1"/>
                      </a:solidFill>
                      <a:prstDash val="sysDot"/>
                      <a:round/>
                      <a:headEnd type="none" w="med" len="med"/>
                      <a:tailEnd type="none" w="med" len="med"/>
                    </a:lnL>
                    <a:lnR w="12700" cap="flat" cmpd="sng" algn="ctr">
                      <a:solidFill>
                        <a:schemeClr val="accent1"/>
                      </a:solidFill>
                      <a:prstDash val="sysDot"/>
                      <a:round/>
                      <a:headEnd type="none" w="med" len="med"/>
                      <a:tailEnd type="none" w="med" len="med"/>
                    </a:lnR>
                    <a:lnT w="12700" cap="flat" cmpd="sng" algn="ctr">
                      <a:solidFill>
                        <a:schemeClr val="accent1"/>
                      </a:solidFill>
                      <a:prstDash val="sysDot"/>
                      <a:round/>
                      <a:headEnd type="none" w="med" len="med"/>
                      <a:tailEnd type="none" w="med" len="med"/>
                    </a:lnT>
                    <a:lnB w="12700" cap="flat" cmpd="sng" algn="ctr">
                      <a:solidFill>
                        <a:schemeClr val="accent1"/>
                      </a:solidFill>
                      <a:prstDash val="sysDot"/>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48277082"/>
                  </a:ext>
                </a:extLst>
              </a:tr>
            </a:tbl>
          </a:graphicData>
        </a:graphic>
      </p:graphicFrame>
    </p:spTree>
    <p:extLst>
      <p:ext uri="{BB962C8B-B14F-4D97-AF65-F5344CB8AC3E}">
        <p14:creationId xmlns:p14="http://schemas.microsoft.com/office/powerpoint/2010/main" val="135914887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スライド番号プレースホルダー 7"/>
          <p:cNvSpPr>
            <a:spLocks noGrp="1"/>
          </p:cNvSpPr>
          <p:nvPr>
            <p:ph type="sldNum" sz="quarter" idx="12"/>
          </p:nvPr>
        </p:nvSpPr>
        <p:spPr>
          <a:xfrm flipH="1">
            <a:off x="9719089" y="6839953"/>
            <a:ext cx="361536" cy="359360"/>
          </a:xfrm>
        </p:spPr>
        <p:txBody>
          <a:bodyPr/>
          <a:lstStyle/>
          <a:p>
            <a:fld id="{4A29C0C3-80A2-4EDA-8DD4-D638D41F3C0E}" type="slidenum">
              <a:rPr kumimoji="1" lang="ja-JP" altLang="en-US" smtClean="0"/>
              <a:t>31</a:t>
            </a:fld>
            <a:endParaRPr kumimoji="1" lang="ja-JP" altLang="en-US" dirty="0"/>
          </a:p>
        </p:txBody>
      </p:sp>
      <p:sp>
        <p:nvSpPr>
          <p:cNvPr id="29" name="テキスト ボックス 28"/>
          <p:cNvSpPr txBox="1"/>
          <p:nvPr/>
        </p:nvSpPr>
        <p:spPr>
          <a:xfrm>
            <a:off x="203399" y="619905"/>
            <a:ext cx="1005403" cy="338554"/>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60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（参考）</a:t>
            </a:r>
            <a:endParaRPr kumimoji="1" lang="ja-JP" altLang="en-US" sz="100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p:txBody>
      </p:sp>
      <p:graphicFrame>
        <p:nvGraphicFramePr>
          <p:cNvPr id="28" name="表 27">
            <a:extLst>
              <a:ext uri="{FF2B5EF4-FFF2-40B4-BE49-F238E27FC236}">
                <a16:creationId xmlns:a16="http://schemas.microsoft.com/office/drawing/2014/main" id="{731D8736-1F24-4DDD-BAE5-3D26FC93D64E}"/>
              </a:ext>
            </a:extLst>
          </p:cNvPr>
          <p:cNvGraphicFramePr>
            <a:graphicFrameLocks noGrp="1"/>
          </p:cNvGraphicFramePr>
          <p:nvPr>
            <p:extLst>
              <p:ext uri="{D42A27DB-BD31-4B8C-83A1-F6EECF244321}">
                <p14:modId xmlns:p14="http://schemas.microsoft.com/office/powerpoint/2010/main" val="1645281555"/>
              </p:ext>
            </p:extLst>
          </p:nvPr>
        </p:nvGraphicFramePr>
        <p:xfrm>
          <a:off x="280329" y="1378674"/>
          <a:ext cx="9540000" cy="4767558"/>
        </p:xfrm>
        <a:graphic>
          <a:graphicData uri="http://schemas.openxmlformats.org/drawingml/2006/table">
            <a:tbl>
              <a:tblPr>
                <a:tableStyleId>{2D5ABB26-0587-4C30-8999-92F81FD0307C}</a:tableStyleId>
              </a:tblPr>
              <a:tblGrid>
                <a:gridCol w="3180000">
                  <a:extLst>
                    <a:ext uri="{9D8B030D-6E8A-4147-A177-3AD203B41FA5}">
                      <a16:colId xmlns:a16="http://schemas.microsoft.com/office/drawing/2014/main" val="901775203"/>
                    </a:ext>
                  </a:extLst>
                </a:gridCol>
                <a:gridCol w="3180000">
                  <a:extLst>
                    <a:ext uri="{9D8B030D-6E8A-4147-A177-3AD203B41FA5}">
                      <a16:colId xmlns:a16="http://schemas.microsoft.com/office/drawing/2014/main" val="2895380761"/>
                    </a:ext>
                  </a:extLst>
                </a:gridCol>
                <a:gridCol w="3180000">
                  <a:extLst>
                    <a:ext uri="{9D8B030D-6E8A-4147-A177-3AD203B41FA5}">
                      <a16:colId xmlns:a16="http://schemas.microsoft.com/office/drawing/2014/main" val="925580270"/>
                    </a:ext>
                  </a:extLst>
                </a:gridCol>
              </a:tblGrid>
              <a:tr h="4767558">
                <a:tc>
                  <a:txBody>
                    <a:bodyPr/>
                    <a:lstStyle/>
                    <a:p>
                      <a:pPr marL="0" indent="0" defTabSz="443194">
                        <a:lnSpc>
                          <a:spcPct val="100000"/>
                        </a:lnSpc>
                        <a:spcBef>
                          <a:spcPts val="0"/>
                        </a:spcBef>
                        <a:spcAft>
                          <a:spcPts val="0"/>
                        </a:spcAft>
                        <a:defRPr/>
                      </a:pPr>
                      <a:r>
                        <a:rPr lang="ja-JP" altLang="en-US" sz="1300" b="1" u="none" dirty="0">
                          <a:solidFill>
                            <a:schemeClr val="tx1"/>
                          </a:solidFill>
                          <a:latin typeface="BIZ UDPゴシック" panose="020B0400000000000000" pitchFamily="50" charset="-128"/>
                          <a:ea typeface="BIZ UDPゴシック" panose="020B0400000000000000" pitchFamily="50" charset="-128"/>
                        </a:rPr>
                        <a:t>□プラスチックごみゼロへの総合対策</a:t>
                      </a:r>
                    </a:p>
                    <a:p>
                      <a:pPr marL="0" indent="0">
                        <a:lnSpc>
                          <a:spcPct val="100000"/>
                        </a:lnSpc>
                        <a:spcBef>
                          <a:spcPts val="0"/>
                        </a:spcBef>
                        <a:spcAft>
                          <a:spcPts val="0"/>
                        </a:spcAft>
                        <a:defRPr/>
                      </a:pPr>
                      <a:r>
                        <a:rPr lang="ja-JP" altLang="en-US" sz="1100" u="none" dirty="0">
                          <a:solidFill>
                            <a:schemeClr val="tx1"/>
                          </a:solidFill>
                          <a:latin typeface="BIZ UDPゴシック" panose="020B0400000000000000" pitchFamily="50" charset="-128"/>
                          <a:ea typeface="BIZ UDPゴシック" panose="020B0400000000000000" pitchFamily="50" charset="-128"/>
                        </a:rPr>
                        <a:t>・「おおさかプラスチック対策推進プラットフォーム」を設置し、製造・販売・使用・回収の各段階での対策を実施</a:t>
                      </a:r>
                      <a:endParaRPr lang="en-US" altLang="ja-JP" sz="1100" u="none" dirty="0">
                        <a:solidFill>
                          <a:schemeClr val="tx1"/>
                        </a:solidFill>
                        <a:latin typeface="BIZ UDPゴシック" panose="020B0400000000000000" pitchFamily="50" charset="-128"/>
                        <a:ea typeface="BIZ UDPゴシック" panose="020B0400000000000000" pitchFamily="50" charset="-128"/>
                      </a:endParaRPr>
                    </a:p>
                    <a:p>
                      <a:pPr marL="72000" marR="0" lvl="0" indent="-457200" algn="l" defTabSz="959937" rtl="0" eaLnBrk="1" fontAlgn="auto" latinLnBrk="0" hangingPunct="1">
                        <a:lnSpc>
                          <a:spcPct val="100000"/>
                        </a:lnSpc>
                        <a:spcBef>
                          <a:spcPts val="0"/>
                        </a:spcBef>
                        <a:spcAft>
                          <a:spcPts val="0"/>
                        </a:spcAft>
                        <a:buClrTx/>
                        <a:buSzTx/>
                        <a:buFontTx/>
                        <a:buNone/>
                        <a:tabLst/>
                        <a:defRPr/>
                      </a:pPr>
                      <a:r>
                        <a:rPr lang="ja-JP" altLang="en-US" sz="1100" b="0" u="none" dirty="0">
                          <a:solidFill>
                            <a:schemeClr val="tx1"/>
                          </a:solidFill>
                          <a:latin typeface="BIZ UDPゴシック" panose="020B0400000000000000" pitchFamily="50" charset="-128"/>
                          <a:ea typeface="BIZ UDPゴシック" panose="020B0400000000000000" pitchFamily="50" charset="-128"/>
                        </a:rPr>
                        <a:t>・「新たなペットボトル回収・リサイクルシステム」</a:t>
                      </a:r>
                      <a:endParaRPr lang="en-US" altLang="ja-JP" sz="1100" b="0" u="none" dirty="0">
                        <a:solidFill>
                          <a:schemeClr val="tx1"/>
                        </a:solidFill>
                        <a:latin typeface="BIZ UDPゴシック" panose="020B0400000000000000" pitchFamily="50" charset="-128"/>
                        <a:ea typeface="BIZ UDPゴシック" panose="020B0400000000000000" pitchFamily="50" charset="-128"/>
                      </a:endParaRPr>
                    </a:p>
                    <a:p>
                      <a:pPr marL="72000" marR="0" lvl="0" indent="-457200" algn="l" defTabSz="959937" rtl="0" eaLnBrk="1" fontAlgn="auto" latinLnBrk="0" hangingPunct="1">
                        <a:lnSpc>
                          <a:spcPct val="100000"/>
                        </a:lnSpc>
                        <a:spcBef>
                          <a:spcPts val="0"/>
                        </a:spcBef>
                        <a:spcAft>
                          <a:spcPts val="0"/>
                        </a:spcAft>
                        <a:buClrTx/>
                        <a:buSzTx/>
                        <a:buFontTx/>
                        <a:buNone/>
                        <a:tabLst/>
                        <a:defRPr/>
                      </a:pPr>
                      <a:r>
                        <a:rPr lang="ja-JP" altLang="en-US" sz="1100" b="0" u="none" dirty="0">
                          <a:solidFill>
                            <a:schemeClr val="tx1"/>
                          </a:solidFill>
                          <a:latin typeface="BIZ UDPゴシック" panose="020B0400000000000000" pitchFamily="50" charset="-128"/>
                          <a:ea typeface="BIZ UDPゴシック" panose="020B0400000000000000" pitchFamily="50" charset="-128"/>
                        </a:rPr>
                        <a:t>の推進</a:t>
                      </a:r>
                      <a:endParaRPr lang="en-US" altLang="ja-JP" sz="1100" b="0" u="none" dirty="0">
                        <a:solidFill>
                          <a:schemeClr val="tx1"/>
                        </a:solidFill>
                        <a:latin typeface="BIZ UDPゴシック" panose="020B0400000000000000" pitchFamily="50" charset="-128"/>
                        <a:ea typeface="BIZ UDPゴシック" panose="020B0400000000000000" pitchFamily="50" charset="-128"/>
                      </a:endParaRPr>
                    </a:p>
                    <a:p>
                      <a:pPr marL="0" marR="0" lvl="0" indent="0" algn="l" defTabSz="959937" rtl="0" eaLnBrk="1" fontAlgn="auto" latinLnBrk="0" hangingPunct="1">
                        <a:lnSpc>
                          <a:spcPct val="100000"/>
                        </a:lnSpc>
                        <a:spcBef>
                          <a:spcPts val="0"/>
                        </a:spcBef>
                        <a:spcAft>
                          <a:spcPts val="0"/>
                        </a:spcAft>
                        <a:buClrTx/>
                        <a:buSzTx/>
                        <a:buFontTx/>
                        <a:buNone/>
                        <a:tabLst/>
                        <a:defRPr/>
                      </a:pPr>
                      <a:endParaRPr lang="en-US" altLang="ja-JP" sz="1300" b="1" u="none" dirty="0">
                        <a:solidFill>
                          <a:schemeClr val="tx1"/>
                        </a:solidFill>
                        <a:latin typeface="BIZ UDPゴシック" panose="020B0400000000000000" pitchFamily="50" charset="-128"/>
                        <a:ea typeface="BIZ UDPゴシック" panose="020B0400000000000000" pitchFamily="50" charset="-128"/>
                      </a:endParaRPr>
                    </a:p>
                    <a:p>
                      <a:pPr marL="0" marR="0" lvl="0" indent="0" algn="l" defTabSz="959937" rtl="0" eaLnBrk="1" fontAlgn="auto" latinLnBrk="0" hangingPunct="1">
                        <a:lnSpc>
                          <a:spcPct val="100000"/>
                        </a:lnSpc>
                        <a:spcBef>
                          <a:spcPts val="0"/>
                        </a:spcBef>
                        <a:spcAft>
                          <a:spcPts val="0"/>
                        </a:spcAft>
                        <a:buClrTx/>
                        <a:buSzTx/>
                        <a:buFontTx/>
                        <a:buNone/>
                        <a:tabLst/>
                        <a:defRPr/>
                      </a:pPr>
                      <a:r>
                        <a:rPr lang="ja-JP" altLang="en-US" sz="1300" b="1" u="none" dirty="0">
                          <a:solidFill>
                            <a:schemeClr val="tx1"/>
                          </a:solidFill>
                          <a:latin typeface="BIZ UDPゴシック" panose="020B0400000000000000" pitchFamily="50" charset="-128"/>
                          <a:ea typeface="BIZ UDPゴシック" panose="020B0400000000000000" pitchFamily="50" charset="-128"/>
                        </a:rPr>
                        <a:t>□バイオプラスチック製品の研究開発</a:t>
                      </a:r>
                      <a:r>
                        <a:rPr lang="ja-JP" altLang="en-US" sz="1300" b="1" u="none" strike="noStrike" dirty="0">
                          <a:solidFill>
                            <a:schemeClr val="tx1"/>
                          </a:solidFill>
                          <a:latin typeface="BIZ UDPゴシック" panose="020B0400000000000000" pitchFamily="50" charset="-128"/>
                          <a:ea typeface="BIZ UDPゴシック" panose="020B0400000000000000" pitchFamily="50" charset="-128"/>
                        </a:rPr>
                        <a:t>・ビジネス化</a:t>
                      </a:r>
                      <a:r>
                        <a:rPr lang="ja-JP" altLang="en-US" sz="1300" b="1" u="none" dirty="0">
                          <a:solidFill>
                            <a:schemeClr val="tx1"/>
                          </a:solidFill>
                          <a:latin typeface="BIZ UDPゴシック" panose="020B0400000000000000" pitchFamily="50" charset="-128"/>
                          <a:ea typeface="BIZ UDPゴシック" panose="020B0400000000000000" pitchFamily="50" charset="-128"/>
                        </a:rPr>
                        <a:t>支援</a:t>
                      </a:r>
                      <a:endParaRPr lang="en-US" altLang="ja-JP" sz="1300" b="1" u="none" dirty="0">
                        <a:solidFill>
                          <a:schemeClr val="tx1"/>
                        </a:solidFill>
                        <a:latin typeface="BIZ UDPゴシック" panose="020B0400000000000000" pitchFamily="50" charset="-128"/>
                        <a:ea typeface="BIZ UDPゴシック" panose="020B0400000000000000" pitchFamily="50" charset="-128"/>
                      </a:endParaRPr>
                    </a:p>
                    <a:p>
                      <a:pPr marL="0" marR="0" lvl="0" indent="0" algn="l" defTabSz="959937" rtl="0" eaLnBrk="1" fontAlgn="auto" latinLnBrk="0" hangingPunct="1">
                        <a:lnSpc>
                          <a:spcPct val="100000"/>
                        </a:lnSpc>
                        <a:spcBef>
                          <a:spcPts val="0"/>
                        </a:spcBef>
                        <a:spcAft>
                          <a:spcPts val="0"/>
                        </a:spcAft>
                        <a:buClrTx/>
                        <a:buSzTx/>
                        <a:buFontTx/>
                        <a:buNone/>
                        <a:tabLst/>
                        <a:defRPr/>
                      </a:pPr>
                      <a:r>
                        <a:rPr lang="ja-JP" altLang="en-US" sz="1100" b="0" u="none" dirty="0">
                          <a:solidFill>
                            <a:schemeClr val="tx1"/>
                          </a:solidFill>
                          <a:latin typeface="BIZ UDPゴシック" panose="020B0400000000000000" pitchFamily="50" charset="-128"/>
                          <a:ea typeface="BIZ UDPゴシック" panose="020B0400000000000000" pitchFamily="50" charset="-128"/>
                        </a:rPr>
                        <a:t>・大阪産業技術研究所等で、バイオプラスチック関連の研究開発を実施</a:t>
                      </a:r>
                      <a:endParaRPr lang="en-US" altLang="ja-JP" sz="1100" b="0" u="none" dirty="0">
                        <a:solidFill>
                          <a:schemeClr val="tx1"/>
                        </a:solidFill>
                        <a:latin typeface="BIZ UDPゴシック" panose="020B0400000000000000" pitchFamily="50" charset="-128"/>
                        <a:ea typeface="BIZ UDPゴシック" panose="020B0400000000000000" pitchFamily="50" charset="-128"/>
                      </a:endParaRPr>
                    </a:p>
                    <a:p>
                      <a:pPr marL="0" marR="0" lvl="0" indent="0" algn="l" defTabSz="959937" rtl="0" eaLnBrk="1" fontAlgn="auto" latinLnBrk="0" hangingPunct="1">
                        <a:lnSpc>
                          <a:spcPct val="100000"/>
                        </a:lnSpc>
                        <a:spcBef>
                          <a:spcPts val="0"/>
                        </a:spcBef>
                        <a:spcAft>
                          <a:spcPts val="0"/>
                        </a:spcAft>
                        <a:buClrTx/>
                        <a:buSzTx/>
                        <a:buFontTx/>
                        <a:buNone/>
                        <a:tabLst/>
                        <a:defRPr/>
                      </a:pPr>
                      <a:r>
                        <a:rPr lang="ja-JP" altLang="en-US" sz="1100" b="0" u="none" dirty="0">
                          <a:solidFill>
                            <a:schemeClr val="tx1"/>
                          </a:solidFill>
                          <a:latin typeface="BIZ UDPゴシック" panose="020B0400000000000000" pitchFamily="50" charset="-128"/>
                          <a:ea typeface="BIZ UDPゴシック" panose="020B0400000000000000" pitchFamily="50" charset="-128"/>
                        </a:rPr>
                        <a:t>・バイオプラスチック製品のビジネス化を支援</a:t>
                      </a:r>
                      <a:endParaRPr lang="en-US" altLang="ja-JP" sz="1100" b="0" u="none" dirty="0">
                        <a:solidFill>
                          <a:schemeClr val="tx1"/>
                        </a:solidFill>
                        <a:latin typeface="BIZ UDPゴシック" panose="020B0400000000000000" pitchFamily="50" charset="-128"/>
                        <a:ea typeface="BIZ UDPゴシック" panose="020B0400000000000000" pitchFamily="50" charset="-128"/>
                      </a:endParaRPr>
                    </a:p>
                    <a:p>
                      <a:pPr marL="85725" indent="-85725" defTabSz="443194">
                        <a:lnSpc>
                          <a:spcPct val="100000"/>
                        </a:lnSpc>
                        <a:spcBef>
                          <a:spcPts val="0"/>
                        </a:spcBef>
                        <a:spcAft>
                          <a:spcPts val="0"/>
                        </a:spcAft>
                        <a:defRPr/>
                      </a:pPr>
                      <a:endParaRPr lang="en-US" altLang="ja-JP" sz="1100" u="none" strike="noStrike" dirty="0">
                        <a:solidFill>
                          <a:schemeClr val="tx1"/>
                        </a:solidFill>
                        <a:latin typeface="BIZ UDPゴシック" panose="020B0400000000000000" pitchFamily="50" charset="-128"/>
                        <a:ea typeface="BIZ UDPゴシック" panose="020B0400000000000000" pitchFamily="50" charset="-128"/>
                      </a:endParaRPr>
                    </a:p>
                  </a:txBody>
                  <a:tcPr marL="108000" marR="108000" marT="252000" marB="48014">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marL="0" marR="0" lvl="0" indent="0" algn="l" defTabSz="959937" rtl="0" eaLnBrk="1" fontAlgn="auto" latinLnBrk="0" hangingPunct="1">
                        <a:lnSpc>
                          <a:spcPct val="100000"/>
                        </a:lnSpc>
                        <a:spcBef>
                          <a:spcPts val="0"/>
                        </a:spcBef>
                        <a:spcAft>
                          <a:spcPts val="0"/>
                        </a:spcAft>
                        <a:buClrTx/>
                        <a:buSzTx/>
                        <a:buFontTx/>
                        <a:buNone/>
                        <a:tabLst/>
                        <a:defRPr/>
                      </a:pPr>
                      <a:r>
                        <a:rPr kumimoji="1" lang="ja-JP" altLang="en-US" sz="1300" b="1" dirty="0">
                          <a:solidFill>
                            <a:schemeClr val="tx1"/>
                          </a:solidFill>
                          <a:latin typeface="BIZ UDPゴシック" panose="020B0400000000000000" pitchFamily="50" charset="-128"/>
                          <a:ea typeface="BIZ UDPゴシック" panose="020B0400000000000000" pitchFamily="50" charset="-128"/>
                        </a:rPr>
                        <a:t>□</a:t>
                      </a:r>
                      <a:r>
                        <a:rPr lang="ja-JP" altLang="en-US" sz="1300" b="1" dirty="0">
                          <a:solidFill>
                            <a:schemeClr val="tx1"/>
                          </a:solidFill>
                          <a:latin typeface="BIZ UDPゴシック" panose="020B0400000000000000" pitchFamily="50" charset="-128"/>
                          <a:ea typeface="BIZ UDPゴシック" panose="020B0400000000000000" pitchFamily="50" charset="-128"/>
                        </a:rPr>
                        <a:t>先進的取組みで大阪が世界のモデルに </a:t>
                      </a:r>
                      <a:endParaRPr kumimoji="1" lang="en-US" altLang="ja-JP" sz="1100" dirty="0">
                        <a:solidFill>
                          <a:schemeClr val="tx1"/>
                        </a:solidFill>
                        <a:latin typeface="BIZ UDPゴシック" panose="020B0400000000000000" pitchFamily="50" charset="-128"/>
                        <a:ea typeface="BIZ UDPゴシック" panose="020B0400000000000000" pitchFamily="50" charset="-128"/>
                      </a:endParaRPr>
                    </a:p>
                    <a:p>
                      <a:pPr marL="85725" indent="-85725">
                        <a:defRPr/>
                      </a:pPr>
                      <a:r>
                        <a:rPr kumimoji="1" lang="ja-JP" altLang="en-US" sz="1100" dirty="0">
                          <a:solidFill>
                            <a:schemeClr val="tx1"/>
                          </a:solidFill>
                          <a:latin typeface="BIZ UDPゴシック" panose="020B0400000000000000" pitchFamily="50" charset="-128"/>
                          <a:ea typeface="BIZ UDPゴシック" panose="020B0400000000000000" pitchFamily="50" charset="-128"/>
                        </a:rPr>
                        <a:t>・「おおさかプラスチック対策推進プラットフォー</a:t>
                      </a:r>
                      <a:endParaRPr kumimoji="1" lang="en-US" altLang="ja-JP" sz="1100" dirty="0">
                        <a:solidFill>
                          <a:schemeClr val="tx1"/>
                        </a:solidFill>
                        <a:latin typeface="BIZ UDPゴシック" panose="020B0400000000000000" pitchFamily="50" charset="-128"/>
                        <a:ea typeface="BIZ UDPゴシック" panose="020B0400000000000000" pitchFamily="50" charset="-128"/>
                      </a:endParaRPr>
                    </a:p>
                    <a:p>
                      <a:pPr marL="85725" indent="-85725">
                        <a:defRPr/>
                      </a:pPr>
                      <a:r>
                        <a:rPr kumimoji="1" lang="ja-JP" altLang="en-US" sz="1100" dirty="0">
                          <a:solidFill>
                            <a:schemeClr val="tx1"/>
                          </a:solidFill>
                          <a:latin typeface="BIZ UDPゴシック" panose="020B0400000000000000" pitchFamily="50" charset="-128"/>
                          <a:ea typeface="BIZ UDPゴシック" panose="020B0400000000000000" pitchFamily="50" charset="-128"/>
                        </a:rPr>
                        <a:t>ム」モデル事業の府域展開</a:t>
                      </a:r>
                      <a:endParaRPr kumimoji="1" lang="en-US" altLang="ja-JP" sz="1100" dirty="0">
                        <a:solidFill>
                          <a:schemeClr val="tx1"/>
                        </a:solidFill>
                        <a:latin typeface="BIZ UDPゴシック" panose="020B0400000000000000" pitchFamily="50" charset="-128"/>
                        <a:ea typeface="BIZ UDPゴシック" panose="020B0400000000000000" pitchFamily="50" charset="-128"/>
                      </a:endParaRPr>
                    </a:p>
                    <a:p>
                      <a:pPr marL="85725" lvl="0" indent="-85725">
                        <a:defRPr/>
                      </a:pPr>
                      <a:r>
                        <a:rPr kumimoji="1" lang="ja-JP" altLang="en-US" sz="1100" dirty="0">
                          <a:solidFill>
                            <a:schemeClr val="tx1"/>
                          </a:solidFill>
                          <a:latin typeface="BIZ UDPゴシック" panose="020B0400000000000000" pitchFamily="50" charset="-128"/>
                          <a:ea typeface="BIZ UDPゴシック" panose="020B0400000000000000" pitchFamily="50" charset="-128"/>
                        </a:rPr>
                        <a:t>・マイボトル・マイ容器利用店舗等の拡充</a:t>
                      </a:r>
                      <a:endParaRPr kumimoji="1" lang="en-US" altLang="ja-JP" sz="1100" dirty="0">
                        <a:solidFill>
                          <a:schemeClr val="tx1"/>
                        </a:solidFill>
                        <a:latin typeface="BIZ UDPゴシック" panose="020B0400000000000000" pitchFamily="50" charset="-128"/>
                        <a:ea typeface="BIZ UDPゴシック" panose="020B0400000000000000" pitchFamily="50" charset="-128"/>
                      </a:endParaRPr>
                    </a:p>
                    <a:p>
                      <a:pPr marL="85725" lvl="0" indent="-85725">
                        <a:defRPr/>
                      </a:pPr>
                      <a:r>
                        <a:rPr kumimoji="1" lang="ja-JP" altLang="en-US" sz="1100" dirty="0">
                          <a:solidFill>
                            <a:schemeClr val="tx1"/>
                          </a:solidFill>
                          <a:latin typeface="BIZ UDPゴシック" panose="020B0400000000000000" pitchFamily="50" charset="-128"/>
                          <a:ea typeface="BIZ UDPゴシック" panose="020B0400000000000000" pitchFamily="50" charset="-128"/>
                        </a:rPr>
                        <a:t>・「新たなペットボトル回収・リサイクルシステム」</a:t>
                      </a:r>
                      <a:endParaRPr kumimoji="1" lang="en-US" altLang="ja-JP" sz="1100" dirty="0">
                        <a:solidFill>
                          <a:schemeClr val="tx1"/>
                        </a:solidFill>
                        <a:latin typeface="BIZ UDPゴシック" panose="020B0400000000000000" pitchFamily="50" charset="-128"/>
                        <a:ea typeface="BIZ UDPゴシック" panose="020B0400000000000000" pitchFamily="50" charset="-128"/>
                      </a:endParaRPr>
                    </a:p>
                    <a:p>
                      <a:pPr marL="85725" lvl="0" indent="-85725">
                        <a:defRPr/>
                      </a:pPr>
                      <a:r>
                        <a:rPr kumimoji="1" lang="ja-JP" altLang="en-US" sz="1100" dirty="0">
                          <a:solidFill>
                            <a:schemeClr val="tx1"/>
                          </a:solidFill>
                          <a:latin typeface="BIZ UDPゴシック" panose="020B0400000000000000" pitchFamily="50" charset="-128"/>
                          <a:ea typeface="BIZ UDPゴシック" panose="020B0400000000000000" pitchFamily="50" charset="-128"/>
                        </a:rPr>
                        <a:t>の定着</a:t>
                      </a:r>
                      <a:endParaRPr kumimoji="1" lang="en-US" altLang="ja-JP" sz="1100" dirty="0">
                        <a:solidFill>
                          <a:schemeClr val="tx1"/>
                        </a:solidFill>
                        <a:latin typeface="BIZ UDPゴシック" panose="020B0400000000000000" pitchFamily="50" charset="-128"/>
                        <a:ea typeface="BIZ UDPゴシック" panose="020B0400000000000000" pitchFamily="50" charset="-128"/>
                      </a:endParaRPr>
                    </a:p>
                    <a:p>
                      <a:pPr marL="85725" lvl="0" indent="-85725">
                        <a:defRPr/>
                      </a:pPr>
                      <a:endParaRPr lang="en-US" altLang="ja-JP" sz="1800" b="1" dirty="0">
                        <a:solidFill>
                          <a:schemeClr val="tx1"/>
                        </a:solidFill>
                        <a:latin typeface="BIZ UDPゴシック" panose="020B0400000000000000" pitchFamily="50" charset="-128"/>
                        <a:ea typeface="BIZ UDPゴシック" panose="020B0400000000000000" pitchFamily="50" charset="-128"/>
                      </a:endParaRPr>
                    </a:p>
                    <a:p>
                      <a:pPr marL="0" marR="0" lvl="0" indent="0" algn="l" defTabSz="959937" rtl="0" eaLnBrk="1" fontAlgn="auto" latinLnBrk="0" hangingPunct="1">
                        <a:lnSpc>
                          <a:spcPct val="100000"/>
                        </a:lnSpc>
                        <a:spcBef>
                          <a:spcPts val="0"/>
                        </a:spcBef>
                        <a:spcAft>
                          <a:spcPts val="0"/>
                        </a:spcAft>
                        <a:buClrTx/>
                        <a:buSzTx/>
                        <a:buFontTx/>
                        <a:buNone/>
                        <a:tabLst/>
                        <a:defRPr/>
                      </a:pPr>
                      <a:r>
                        <a:rPr lang="ja-JP" altLang="en-US" sz="1300" b="1" dirty="0">
                          <a:solidFill>
                            <a:schemeClr val="tx1"/>
                          </a:solidFill>
                          <a:latin typeface="BIZ UDPゴシック" panose="020B0400000000000000" pitchFamily="50" charset="-128"/>
                          <a:ea typeface="BIZ UDPゴシック" panose="020B0400000000000000" pitchFamily="50" charset="-128"/>
                        </a:rPr>
                        <a:t>□バイオプラスチック製品への転換の加速</a:t>
                      </a:r>
                      <a:endParaRPr kumimoji="1" lang="en-US" altLang="ja-JP" sz="600" dirty="0">
                        <a:solidFill>
                          <a:schemeClr val="tx1"/>
                        </a:solidFill>
                        <a:latin typeface="BIZ UDPゴシック" panose="020B0400000000000000" pitchFamily="50" charset="-128"/>
                        <a:ea typeface="BIZ UDPゴシック" panose="020B0400000000000000" pitchFamily="50" charset="-128"/>
                      </a:endParaRPr>
                    </a:p>
                    <a:p>
                      <a:pPr marL="0" marR="0" lvl="0" indent="0" algn="l" defTabSz="959937" rtl="0" eaLnBrk="1" fontAlgn="auto" latinLnBrk="0" hangingPunct="1">
                        <a:lnSpc>
                          <a:spcPct val="100000"/>
                        </a:lnSpc>
                        <a:spcBef>
                          <a:spcPts val="0"/>
                        </a:spcBef>
                        <a:spcAft>
                          <a:spcPts val="0"/>
                        </a:spcAft>
                        <a:buClrTx/>
                        <a:buSzTx/>
                        <a:buFontTx/>
                        <a:buNone/>
                        <a:tabLst/>
                        <a:defRPr/>
                      </a:pPr>
                      <a:r>
                        <a:rPr kumimoji="1" lang="ja-JP" altLang="en-US" sz="1100" dirty="0">
                          <a:solidFill>
                            <a:schemeClr val="tx1"/>
                          </a:solidFill>
                          <a:latin typeface="BIZ UDPゴシック" panose="020B0400000000000000" pitchFamily="50" charset="-128"/>
                          <a:ea typeface="BIZ UDPゴシック" panose="020B0400000000000000" pitchFamily="50" charset="-128"/>
                        </a:rPr>
                        <a:t>・原材料調達から技術支援、販路開拓まで一貫してサポートし、「大阪プロダクツ」のブランド発信</a:t>
                      </a:r>
                      <a:endParaRPr kumimoji="1" lang="en-US" altLang="ja-JP" sz="1100" dirty="0">
                        <a:solidFill>
                          <a:schemeClr val="tx1"/>
                        </a:solidFill>
                        <a:latin typeface="BIZ UDPゴシック" panose="020B0400000000000000" pitchFamily="50" charset="-128"/>
                        <a:ea typeface="BIZ UDPゴシック" panose="020B0400000000000000" pitchFamily="50" charset="-128"/>
                      </a:endParaRPr>
                    </a:p>
                    <a:p>
                      <a:pPr marL="0" indent="0" defTabSz="443194">
                        <a:lnSpc>
                          <a:spcPct val="100000"/>
                        </a:lnSpc>
                        <a:spcBef>
                          <a:spcPts val="0"/>
                        </a:spcBef>
                        <a:spcAft>
                          <a:spcPts val="0"/>
                        </a:spcAft>
                        <a:defRPr/>
                      </a:pPr>
                      <a:endParaRPr kumimoji="1" lang="en-US" altLang="ja-JP" sz="1200" dirty="0">
                        <a:solidFill>
                          <a:schemeClr val="tx1"/>
                        </a:solidFill>
                        <a:latin typeface="BIZ UDPゴシック" panose="020B0400000000000000" pitchFamily="50" charset="-128"/>
                        <a:ea typeface="BIZ UDPゴシック" panose="020B0400000000000000" pitchFamily="50" charset="-128"/>
                      </a:endParaRPr>
                    </a:p>
                  </a:txBody>
                  <a:tcPr marL="108000" marR="108000" marT="252000" marB="48014">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4">
                        <a:lumMod val="40000"/>
                        <a:lumOff val="60000"/>
                      </a:schemeClr>
                    </a:solidFill>
                  </a:tcPr>
                </a:tc>
                <a:tc>
                  <a:txBody>
                    <a:bodyPr/>
                    <a:lstStyle/>
                    <a:p>
                      <a:pPr marL="0" indent="0">
                        <a:lnSpc>
                          <a:spcPct val="100000"/>
                        </a:lnSpc>
                        <a:spcBef>
                          <a:spcPts val="0"/>
                        </a:spcBef>
                        <a:spcAft>
                          <a:spcPts val="0"/>
                        </a:spcAft>
                      </a:pPr>
                      <a:r>
                        <a:rPr kumimoji="1" lang="ja-JP" altLang="en-US" sz="1300" b="1" u="none" dirty="0">
                          <a:solidFill>
                            <a:schemeClr val="tx1"/>
                          </a:solidFill>
                          <a:latin typeface="BIZ UDPゴシック" panose="020B0400000000000000" pitchFamily="50" charset="-128"/>
                          <a:ea typeface="BIZ UDPゴシック" panose="020B0400000000000000" pitchFamily="50" charset="-128"/>
                        </a:rPr>
                        <a:t>□大阪湾に流入するプラごみ半減</a:t>
                      </a:r>
                    </a:p>
                    <a:p>
                      <a:pPr marL="0" indent="0">
                        <a:lnSpc>
                          <a:spcPct val="100000"/>
                        </a:lnSpc>
                        <a:spcBef>
                          <a:spcPts val="0"/>
                        </a:spcBef>
                        <a:spcAft>
                          <a:spcPts val="0"/>
                        </a:spcAft>
                      </a:pPr>
                      <a:r>
                        <a:rPr kumimoji="1" lang="ja-JP" altLang="en-US" sz="1100" b="0" u="none" dirty="0">
                          <a:solidFill>
                            <a:schemeClr val="tx1"/>
                          </a:solidFill>
                          <a:latin typeface="BIZ UDPゴシック" panose="020B0400000000000000" pitchFamily="50" charset="-128"/>
                          <a:ea typeface="BIZ UDPゴシック" panose="020B0400000000000000" pitchFamily="50" charset="-128"/>
                        </a:rPr>
                        <a:t>・万博会場での先進的取組みを府域に拡大</a:t>
                      </a:r>
                    </a:p>
                    <a:p>
                      <a:pPr marL="0" indent="0">
                        <a:lnSpc>
                          <a:spcPct val="100000"/>
                        </a:lnSpc>
                        <a:spcBef>
                          <a:spcPts val="0"/>
                        </a:spcBef>
                        <a:spcAft>
                          <a:spcPts val="0"/>
                        </a:spcAft>
                      </a:pPr>
                      <a:r>
                        <a:rPr kumimoji="1" lang="ja-JP" altLang="en-US" sz="1100" b="0" u="none" dirty="0">
                          <a:solidFill>
                            <a:schemeClr val="tx1"/>
                          </a:solidFill>
                          <a:latin typeface="BIZ UDPゴシック" panose="020B0400000000000000" pitchFamily="50" charset="-128"/>
                          <a:ea typeface="BIZ UDPゴシック" panose="020B0400000000000000" pitchFamily="50" charset="-128"/>
                        </a:rPr>
                        <a:t>・サーキュラーエコノミー（循環経済）への移行に向けた取組み加速</a:t>
                      </a:r>
                      <a:endParaRPr kumimoji="1" lang="en-US" altLang="ja-JP" sz="1100" b="0" u="none" dirty="0">
                        <a:solidFill>
                          <a:schemeClr val="tx1"/>
                        </a:solidFill>
                        <a:latin typeface="BIZ UDPゴシック" panose="020B0400000000000000" pitchFamily="50" charset="-128"/>
                        <a:ea typeface="BIZ UDPゴシック" panose="020B0400000000000000" pitchFamily="50" charset="-128"/>
                      </a:endParaRPr>
                    </a:p>
                    <a:p>
                      <a:pPr marL="0" indent="0">
                        <a:lnSpc>
                          <a:spcPct val="100000"/>
                        </a:lnSpc>
                        <a:spcBef>
                          <a:spcPts val="0"/>
                        </a:spcBef>
                        <a:spcAft>
                          <a:spcPts val="0"/>
                        </a:spcAft>
                      </a:pPr>
                      <a:endParaRPr kumimoji="1" lang="ja-JP" altLang="en-US" sz="1100" b="0" u="none" dirty="0">
                        <a:solidFill>
                          <a:schemeClr val="tx1"/>
                        </a:solidFill>
                        <a:latin typeface="BIZ UDPゴシック" panose="020B0400000000000000" pitchFamily="50" charset="-128"/>
                        <a:ea typeface="BIZ UDPゴシック" panose="020B0400000000000000" pitchFamily="50" charset="-128"/>
                      </a:endParaRPr>
                    </a:p>
                    <a:p>
                      <a:pPr marL="0" marR="0" lvl="0" indent="0" algn="l" defTabSz="959937" rtl="0" eaLnBrk="1" fontAlgn="auto" latinLnBrk="0" hangingPunct="1">
                        <a:lnSpc>
                          <a:spcPct val="100000"/>
                        </a:lnSpc>
                        <a:spcBef>
                          <a:spcPts val="0"/>
                        </a:spcBef>
                        <a:spcAft>
                          <a:spcPts val="0"/>
                        </a:spcAft>
                        <a:buClrTx/>
                        <a:buSzTx/>
                        <a:buFontTx/>
                        <a:buNone/>
                        <a:tabLst/>
                        <a:defRPr/>
                      </a:pPr>
                      <a:r>
                        <a:rPr lang="ja-JP" altLang="en-US" sz="1300" b="1" u="none" dirty="0">
                          <a:solidFill>
                            <a:schemeClr val="tx1"/>
                          </a:solidFill>
                          <a:latin typeface="BIZ UDPゴシック" panose="020B0400000000000000" pitchFamily="50" charset="-128"/>
                          <a:ea typeface="BIZ UDPゴシック" panose="020B0400000000000000" pitchFamily="50" charset="-128"/>
                        </a:rPr>
                        <a:t>□既存のプラスチック製品製造からの業種転換の拡大</a:t>
                      </a:r>
                      <a:endParaRPr lang="en-US" altLang="ja-JP" sz="1300" b="1" u="none" dirty="0">
                        <a:solidFill>
                          <a:schemeClr val="tx1"/>
                        </a:solidFill>
                        <a:latin typeface="BIZ UDPゴシック" panose="020B0400000000000000" pitchFamily="50" charset="-128"/>
                        <a:ea typeface="BIZ UDPゴシック" panose="020B0400000000000000" pitchFamily="50" charset="-128"/>
                      </a:endParaRPr>
                    </a:p>
                    <a:p>
                      <a:pPr marL="0" marR="0" lvl="0" indent="0" algn="l" defTabSz="959937" rtl="0" eaLnBrk="1" fontAlgn="auto" latinLnBrk="0" hangingPunct="1">
                        <a:lnSpc>
                          <a:spcPct val="100000"/>
                        </a:lnSpc>
                        <a:spcBef>
                          <a:spcPts val="0"/>
                        </a:spcBef>
                        <a:spcAft>
                          <a:spcPts val="0"/>
                        </a:spcAft>
                        <a:buClrTx/>
                        <a:buSzTx/>
                        <a:buFontTx/>
                        <a:buNone/>
                        <a:tabLst/>
                        <a:defRPr/>
                      </a:pPr>
                      <a:r>
                        <a:rPr lang="ja-JP" altLang="en-US" sz="1100" b="0" u="none" dirty="0">
                          <a:solidFill>
                            <a:schemeClr val="tx1"/>
                          </a:solidFill>
                          <a:latin typeface="BIZ UDPゴシック" panose="020B0400000000000000" pitchFamily="50" charset="-128"/>
                          <a:ea typeface="BIZ UDPゴシック" panose="020B0400000000000000" pitchFamily="50" charset="-128"/>
                        </a:rPr>
                        <a:t>・大阪プロダクツの製造が増加し、ブランド力による国内外への展開や、ビジネスへの参入拡大を通じて</a:t>
                      </a:r>
                      <a:r>
                        <a:rPr kumimoji="1" lang="ja-JP" altLang="en-US" sz="1100" u="none" dirty="0">
                          <a:solidFill>
                            <a:schemeClr val="tx1"/>
                          </a:solidFill>
                          <a:latin typeface="BIZ UDPゴシック" panose="020B0400000000000000" pitchFamily="50" charset="-128"/>
                          <a:ea typeface="BIZ UDPゴシック" panose="020B0400000000000000" pitchFamily="50" charset="-128"/>
                        </a:rPr>
                        <a:t>大阪経済の成長をけん引</a:t>
                      </a:r>
                    </a:p>
                    <a:p>
                      <a:pPr marL="185738" marR="0" lvl="0" indent="-185738" algn="l" defTabSz="457200" rtl="0" eaLnBrk="1" fontAlgn="auto" latinLnBrk="0" hangingPunct="1">
                        <a:lnSpc>
                          <a:spcPct val="100000"/>
                        </a:lnSpc>
                        <a:spcBef>
                          <a:spcPts val="0"/>
                        </a:spcBef>
                        <a:spcAft>
                          <a:spcPts val="0"/>
                        </a:spcAft>
                        <a:buClrTx/>
                        <a:buSzTx/>
                        <a:buFontTx/>
                        <a:buNone/>
                        <a:tabLst/>
                        <a:defRPr/>
                      </a:pPr>
                      <a:endParaRPr kumimoji="0" lang="en-US" altLang="ja-JP" sz="1100" b="1"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endParaRPr>
                    </a:p>
                    <a:p>
                      <a:pPr marL="0" indent="0" algn="l">
                        <a:lnSpc>
                          <a:spcPct val="100000"/>
                        </a:lnSpc>
                        <a:spcBef>
                          <a:spcPts val="0"/>
                        </a:spcBef>
                        <a:spcAft>
                          <a:spcPts val="0"/>
                        </a:spcAft>
                      </a:pPr>
                      <a:endParaRPr kumimoji="1" lang="en-US" altLang="ja-JP" sz="1100" dirty="0">
                        <a:solidFill>
                          <a:schemeClr val="tx1"/>
                        </a:solidFill>
                        <a:latin typeface="BIZ UDPゴシック" panose="020B0400000000000000" pitchFamily="50" charset="-128"/>
                        <a:ea typeface="BIZ UDPゴシック" panose="020B0400000000000000" pitchFamily="50" charset="-128"/>
                      </a:endParaRPr>
                    </a:p>
                  </a:txBody>
                  <a:tcPr marL="108000" marR="108000" marT="252000" marB="48014">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338179187"/>
                  </a:ext>
                </a:extLst>
              </a:tr>
            </a:tbl>
          </a:graphicData>
        </a:graphic>
      </p:graphicFrame>
      <p:grpSp>
        <p:nvGrpSpPr>
          <p:cNvPr id="30" name="グループ化 29">
            <a:extLst>
              <a:ext uri="{FF2B5EF4-FFF2-40B4-BE49-F238E27FC236}">
                <a16:creationId xmlns:a16="http://schemas.microsoft.com/office/drawing/2014/main" id="{B1406B80-BB7A-4E81-A06D-8F4FC87D64EF}"/>
              </a:ext>
            </a:extLst>
          </p:cNvPr>
          <p:cNvGrpSpPr/>
          <p:nvPr/>
        </p:nvGrpSpPr>
        <p:grpSpPr>
          <a:xfrm>
            <a:off x="251753" y="997552"/>
            <a:ext cx="9720000" cy="381120"/>
            <a:chOff x="407938" y="886368"/>
            <a:chExt cx="6821672" cy="340159"/>
          </a:xfrm>
          <a:solidFill>
            <a:srgbClr val="953735"/>
          </a:solidFill>
        </p:grpSpPr>
        <p:sp>
          <p:nvSpPr>
            <p:cNvPr id="31" name="ホームベース 6">
              <a:extLst>
                <a:ext uri="{FF2B5EF4-FFF2-40B4-BE49-F238E27FC236}">
                  <a16:creationId xmlns:a16="http://schemas.microsoft.com/office/drawing/2014/main" id="{1B7629EA-ADB7-4C0E-8F66-00767F27E995}"/>
                </a:ext>
              </a:extLst>
            </p:cNvPr>
            <p:cNvSpPr/>
            <p:nvPr/>
          </p:nvSpPr>
          <p:spPr bwMode="gray">
            <a:xfrm>
              <a:off x="4706391" y="886368"/>
              <a:ext cx="2523219" cy="340159"/>
            </a:xfrm>
            <a:prstGeom prst="homePlate">
              <a:avLst/>
            </a:prstGeom>
            <a:solidFill>
              <a:srgbClr val="002060"/>
            </a:solidFill>
            <a:ln w="28575">
              <a:solidFill>
                <a:schemeClr val="bg1"/>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443194" rtl="0" eaLnBrk="1" fontAlgn="auto" latinLnBrk="0" hangingPunct="1">
                <a:lnSpc>
                  <a:spcPct val="100000"/>
                </a:lnSpc>
                <a:spcBef>
                  <a:spcPts val="0"/>
                </a:spcBef>
                <a:spcAft>
                  <a:spcPts val="0"/>
                </a:spcAft>
                <a:buClrTx/>
                <a:buSzTx/>
                <a:buFontTx/>
                <a:buNone/>
                <a:tabLst/>
                <a:defRPr/>
              </a:pPr>
              <a:r>
                <a:rPr kumimoji="1" lang="en-US" altLang="ja-JP" sz="1260" b="0" i="0" u="none" strike="noStrike" kern="120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n-cs"/>
                </a:rPr>
                <a:t>2030</a:t>
              </a:r>
              <a:r>
                <a:rPr kumimoji="1" lang="ja-JP" altLang="en-US" sz="1260" b="0" i="0" u="none" strike="noStrike" kern="120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n-cs"/>
                </a:rPr>
                <a:t>（万博後のめざす姿）</a:t>
              </a:r>
            </a:p>
          </p:txBody>
        </p:sp>
        <p:sp>
          <p:nvSpPr>
            <p:cNvPr id="32" name="ホームベース 5">
              <a:extLst>
                <a:ext uri="{FF2B5EF4-FFF2-40B4-BE49-F238E27FC236}">
                  <a16:creationId xmlns:a16="http://schemas.microsoft.com/office/drawing/2014/main" id="{AD85B09B-C151-4246-83FE-8C65C4C68421}"/>
                </a:ext>
              </a:extLst>
            </p:cNvPr>
            <p:cNvSpPr/>
            <p:nvPr/>
          </p:nvSpPr>
          <p:spPr bwMode="gray">
            <a:xfrm>
              <a:off x="2549230" y="886369"/>
              <a:ext cx="2484315" cy="340158"/>
            </a:xfrm>
            <a:prstGeom prst="homePlate">
              <a:avLst/>
            </a:prstGeom>
            <a:solidFill>
              <a:srgbClr val="002060"/>
            </a:solidFill>
            <a:ln w="28575">
              <a:solidFill>
                <a:schemeClr val="bg1"/>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443194" rtl="0" eaLnBrk="1" fontAlgn="auto" latinLnBrk="0" hangingPunct="1">
                <a:lnSpc>
                  <a:spcPct val="100000"/>
                </a:lnSpc>
                <a:spcBef>
                  <a:spcPts val="0"/>
                </a:spcBef>
                <a:spcAft>
                  <a:spcPts val="0"/>
                </a:spcAft>
                <a:buClrTx/>
                <a:buSzTx/>
                <a:buFontTx/>
                <a:buNone/>
                <a:tabLst/>
                <a:defRPr/>
              </a:pPr>
              <a:r>
                <a:rPr kumimoji="1" lang="en-US" altLang="ja-JP" sz="1551" b="1" i="0" u="none" strike="noStrike" kern="120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n-cs"/>
                </a:rPr>
                <a:t>2025</a:t>
              </a:r>
              <a:r>
                <a:rPr kumimoji="1" lang="ja-JP" altLang="en-US" sz="1551" b="1" i="0" u="none" strike="noStrike" kern="120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n-cs"/>
                </a:rPr>
                <a:t>（万博開催）</a:t>
              </a:r>
            </a:p>
          </p:txBody>
        </p:sp>
        <p:sp>
          <p:nvSpPr>
            <p:cNvPr id="37" name="ホームベース 4">
              <a:extLst>
                <a:ext uri="{FF2B5EF4-FFF2-40B4-BE49-F238E27FC236}">
                  <a16:creationId xmlns:a16="http://schemas.microsoft.com/office/drawing/2014/main" id="{51F0FD7C-A3F3-4D3F-9E7A-E2D8BBD297CC}"/>
                </a:ext>
              </a:extLst>
            </p:cNvPr>
            <p:cNvSpPr/>
            <p:nvPr/>
          </p:nvSpPr>
          <p:spPr bwMode="gray">
            <a:xfrm>
              <a:off x="407938" y="886368"/>
              <a:ext cx="2362526" cy="340159"/>
            </a:xfrm>
            <a:prstGeom prst="homePlate">
              <a:avLst/>
            </a:prstGeom>
            <a:solidFill>
              <a:srgbClr val="002060"/>
            </a:solidFill>
            <a:ln w="28575">
              <a:solidFill>
                <a:schemeClr val="bg1"/>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443194" rtl="0" eaLnBrk="1" fontAlgn="auto" latinLnBrk="0" hangingPunct="1">
                <a:lnSpc>
                  <a:spcPct val="100000"/>
                </a:lnSpc>
                <a:spcBef>
                  <a:spcPts val="0"/>
                </a:spcBef>
                <a:spcAft>
                  <a:spcPts val="0"/>
                </a:spcAft>
                <a:buClrTx/>
                <a:buSzTx/>
                <a:buFontTx/>
                <a:buNone/>
                <a:tabLst/>
                <a:defRPr/>
              </a:pPr>
              <a:r>
                <a:rPr kumimoji="1" lang="en-US" altLang="ja-JP" sz="1260" b="0" i="0" u="none" strike="noStrike" kern="120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n-cs"/>
                </a:rPr>
                <a:t>202</a:t>
              </a:r>
              <a:r>
                <a:rPr kumimoji="1" lang="ja-JP" altLang="en-US" sz="1260" b="0" i="0" u="none" strike="noStrike" kern="120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n-cs"/>
                </a:rPr>
                <a:t>３</a:t>
              </a:r>
              <a:r>
                <a:rPr kumimoji="1" lang="en-US" altLang="ja-JP" sz="1260" b="0" i="0" u="none" strike="noStrike" kern="120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n-cs"/>
                </a:rPr>
                <a:t>(</a:t>
              </a:r>
              <a:r>
                <a:rPr kumimoji="1" lang="ja-JP" altLang="en-US" sz="1260" b="0" i="0" u="none" strike="noStrike" kern="120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n-cs"/>
                </a:rPr>
                <a:t>現状</a:t>
              </a:r>
              <a:r>
                <a:rPr kumimoji="1" lang="en-US" altLang="ja-JP" sz="1260" b="0" i="0" u="none" strike="noStrike" kern="120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n-cs"/>
                </a:rPr>
                <a:t>)</a:t>
              </a:r>
              <a:endParaRPr kumimoji="1" lang="ja-JP" altLang="en-US" sz="1260" b="0" i="0" u="none" strike="noStrike" kern="120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n-cs"/>
              </a:endParaRPr>
            </a:p>
          </p:txBody>
        </p:sp>
      </p:grpSp>
      <p:pic>
        <p:nvPicPr>
          <p:cNvPr id="41" name="図 40" descr="おおさかマイボトルパートナーズロゴマーク"/>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20260" y="3998684"/>
            <a:ext cx="651674" cy="611929"/>
          </a:xfrm>
          <a:prstGeom prst="rect">
            <a:avLst/>
          </a:prstGeom>
        </p:spPr>
      </p:pic>
      <p:sp>
        <p:nvSpPr>
          <p:cNvPr id="42" name="テキスト ボックス 50" descr="図3-5　マイボトルパートナーズのロゴマークと 府庁内の給水スポット "/>
          <p:cNvSpPr txBox="1"/>
          <p:nvPr/>
        </p:nvSpPr>
        <p:spPr>
          <a:xfrm>
            <a:off x="2065855" y="4637184"/>
            <a:ext cx="1071211" cy="229893"/>
          </a:xfrm>
          <a:prstGeom prst="rect">
            <a:avLst/>
          </a:prstGeom>
          <a:noFill/>
          <a:ln w="6350">
            <a:noFill/>
          </a:ln>
        </p:spPr>
        <p:txBody>
          <a:bodyPr rot="0" spcFirstLastPara="0" vert="horz" wrap="square" lIns="35376" tIns="35376" rIns="35376" bIns="35376" numCol="1" spcCol="0" rtlCol="0" fromWordArt="0" anchor="t" anchorCtr="0" forceAA="0" compatLnSpc="1">
            <a:prstTxWarp prst="textNoShape">
              <a:avLst/>
            </a:prstTxWarp>
            <a:noAutofit/>
          </a:bodyPr>
          <a:lstStyle/>
          <a:p>
            <a:pPr marL="0" marR="0" lvl="0" indent="0" algn="ctr" defTabSz="449290" rtl="0" eaLnBrk="1" fontAlgn="auto" latinLnBrk="0" hangingPunct="1">
              <a:lnSpc>
                <a:spcPts val="983"/>
              </a:lnSpc>
              <a:spcBef>
                <a:spcPts val="0"/>
              </a:spcBef>
              <a:spcAft>
                <a:spcPts val="0"/>
              </a:spcAft>
              <a:buClrTx/>
              <a:buSzTx/>
              <a:buFontTx/>
              <a:buNone/>
              <a:tabLst/>
              <a:defRPr/>
            </a:pPr>
            <a:r>
              <a:rPr kumimoji="0" lang="ja-JP" altLang="en-US" sz="800" b="1" i="0" u="none" strike="noStrike" kern="1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Times New Roman" panose="02020603050405020304" pitchFamily="18" charset="0"/>
              </a:rPr>
              <a:t>▲給水スポット設置</a:t>
            </a:r>
            <a:r>
              <a:rPr kumimoji="0" lang="en-US" sz="800" b="1" i="0" u="none" strike="noStrike" kern="1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Times New Roman" panose="02020603050405020304" pitchFamily="18" charset="0"/>
              </a:rPr>
              <a:t> </a:t>
            </a:r>
            <a:endParaRPr kumimoji="0" lang="ja-JP" altLang="en-US" sz="800" b="1" i="0" u="none" strike="noStrike" kern="1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Times New Roman" panose="02020603050405020304" pitchFamily="18" charset="0"/>
            </a:endParaRPr>
          </a:p>
        </p:txBody>
      </p:sp>
      <p:sp>
        <p:nvSpPr>
          <p:cNvPr id="44" name="テキスト ボックス 50" descr="図3-5　マイボトルパートナーズのロゴマークと 府庁内の給水スポット "/>
          <p:cNvSpPr txBox="1"/>
          <p:nvPr/>
        </p:nvSpPr>
        <p:spPr>
          <a:xfrm>
            <a:off x="736555" y="4591338"/>
            <a:ext cx="1334617" cy="378426"/>
          </a:xfrm>
          <a:prstGeom prst="rect">
            <a:avLst/>
          </a:prstGeom>
          <a:noFill/>
          <a:ln w="6350">
            <a:noFill/>
          </a:ln>
        </p:spPr>
        <p:txBody>
          <a:bodyPr rot="0" spcFirstLastPara="0" vert="horz" wrap="square" lIns="35376" tIns="35376" rIns="35376" bIns="35376" numCol="1" spcCol="0" rtlCol="0" fromWordArt="0" anchor="t" anchorCtr="0" forceAA="0" compatLnSpc="1">
            <a:prstTxWarp prst="textNoShape">
              <a:avLst/>
            </a:prstTxWarp>
            <a:noAutofit/>
          </a:bodyPr>
          <a:lstStyle/>
          <a:p>
            <a:pPr marL="0" marR="0" lvl="0" indent="0" algn="l" defTabSz="449290" rtl="0" eaLnBrk="1" fontAlgn="auto" latinLnBrk="0" hangingPunct="1">
              <a:lnSpc>
                <a:spcPts val="983"/>
              </a:lnSpc>
              <a:spcBef>
                <a:spcPts val="0"/>
              </a:spcBef>
              <a:spcAft>
                <a:spcPts val="0"/>
              </a:spcAft>
              <a:buClrTx/>
              <a:buSzTx/>
              <a:buFontTx/>
              <a:buNone/>
              <a:tabLst/>
              <a:defRPr/>
            </a:pPr>
            <a:r>
              <a:rPr kumimoji="0" lang="ja-JP" altLang="en-US" sz="800" b="1" i="0" u="none" strike="noStrike" kern="1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Times New Roman" panose="02020603050405020304" pitchFamily="18" charset="0"/>
              </a:rPr>
              <a:t>▲マイボトル・マイ容器の　</a:t>
            </a:r>
            <a:endParaRPr kumimoji="0" lang="en-US" altLang="ja-JP" sz="800" b="1" i="0" u="none" strike="noStrike" kern="1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Times New Roman" panose="02020603050405020304" pitchFamily="18" charset="0"/>
            </a:endParaRPr>
          </a:p>
          <a:p>
            <a:pPr marL="0" marR="0" lvl="0" indent="0" algn="l" defTabSz="449290" rtl="0" eaLnBrk="1" fontAlgn="auto" latinLnBrk="0" hangingPunct="1">
              <a:lnSpc>
                <a:spcPts val="983"/>
              </a:lnSpc>
              <a:spcBef>
                <a:spcPts val="0"/>
              </a:spcBef>
              <a:spcAft>
                <a:spcPts val="0"/>
              </a:spcAft>
              <a:buClrTx/>
              <a:buSzTx/>
              <a:buFontTx/>
              <a:buNone/>
              <a:tabLst/>
              <a:defRPr/>
            </a:pPr>
            <a:r>
              <a:rPr kumimoji="0" lang="ja-JP" altLang="en-US" sz="800" b="1" i="0" u="none" strike="noStrike" kern="1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Times New Roman" panose="02020603050405020304" pitchFamily="18" charset="0"/>
              </a:rPr>
              <a:t>　 利用啓発</a:t>
            </a:r>
            <a:r>
              <a:rPr kumimoji="0" lang="en-US" sz="800" b="1" i="0" u="none" strike="noStrike" kern="1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Times New Roman" panose="02020603050405020304" pitchFamily="18" charset="0"/>
              </a:rPr>
              <a:t> </a:t>
            </a:r>
            <a:endParaRPr kumimoji="0" lang="ja-JP" altLang="en-US" sz="800" b="1" i="0" u="none" strike="noStrike" kern="1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Times New Roman" panose="02020603050405020304" pitchFamily="18" charset="0"/>
            </a:endParaRPr>
          </a:p>
        </p:txBody>
      </p:sp>
      <p:pic>
        <p:nvPicPr>
          <p:cNvPr id="45" name="図 4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551356" y="3981242"/>
            <a:ext cx="611929" cy="611929"/>
          </a:xfrm>
          <a:prstGeom prst="rect">
            <a:avLst/>
          </a:prstGeom>
        </p:spPr>
      </p:pic>
      <p:pic>
        <p:nvPicPr>
          <p:cNvPr id="52" name="図 51"/>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2332592" y="3961997"/>
            <a:ext cx="401351" cy="674182"/>
          </a:xfrm>
          <a:prstGeom prst="rect">
            <a:avLst/>
          </a:prstGeom>
        </p:spPr>
      </p:pic>
      <p:sp>
        <p:nvSpPr>
          <p:cNvPr id="53" name="テキスト ボックス 52"/>
          <p:cNvSpPr txBox="1"/>
          <p:nvPr/>
        </p:nvSpPr>
        <p:spPr>
          <a:xfrm>
            <a:off x="270312" y="6253413"/>
            <a:ext cx="4348275" cy="230832"/>
          </a:xfrm>
          <a:prstGeom prst="rect">
            <a:avLst/>
          </a:prstGeom>
          <a:noFill/>
        </p:spPr>
        <p:txBody>
          <a:bodyPr wrap="square" rtlCol="0">
            <a:spAutoFit/>
          </a:bodyPr>
          <a:lstStyle/>
          <a:p>
            <a:pPr>
              <a:defRPr/>
            </a:pPr>
            <a:r>
              <a:rPr kumimoji="1" lang="ja-JP" altLang="en-US" sz="900" dirty="0">
                <a:latin typeface="BIZ UDPゴシック" panose="020B0400000000000000" pitchFamily="50" charset="-128"/>
                <a:ea typeface="BIZ UDPゴシック" panose="020B0400000000000000" pitchFamily="50" charset="-128"/>
              </a:rPr>
              <a:t>＊大阪プロダクツ：府内企業のバイオプラスチック製品</a:t>
            </a:r>
            <a:endParaRPr kumimoji="1" lang="en-US" altLang="ja-JP" sz="900" dirty="0">
              <a:latin typeface="BIZ UDPゴシック" panose="020B0400000000000000" pitchFamily="50" charset="-128"/>
              <a:ea typeface="BIZ UDPゴシック" panose="020B0400000000000000" pitchFamily="50" charset="-128"/>
            </a:endParaRPr>
          </a:p>
        </p:txBody>
      </p:sp>
      <p:sp>
        <p:nvSpPr>
          <p:cNvPr id="54" name="正方形/長方形 53">
            <a:extLst>
              <a:ext uri="{FF2B5EF4-FFF2-40B4-BE49-F238E27FC236}">
                <a16:creationId xmlns:a16="http://schemas.microsoft.com/office/drawing/2014/main" id="{42AB246C-D6C3-4324-A739-9AC17F6C0836}"/>
              </a:ext>
            </a:extLst>
          </p:cNvPr>
          <p:cNvSpPr/>
          <p:nvPr/>
        </p:nvSpPr>
        <p:spPr>
          <a:xfrm>
            <a:off x="3805801" y="3998684"/>
            <a:ext cx="2498121" cy="1733516"/>
          </a:xfrm>
          <a:prstGeom prst="rect">
            <a:avLst/>
          </a:prstGeom>
          <a:solidFill>
            <a:schemeClr val="bg1"/>
          </a:solidFill>
          <a:ln w="19050" cmpd="dbl">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72000" tIns="216000" rIns="0" bIns="36000" rtlCol="0" anchor="t" anchorCtr="0"/>
          <a:lstStyle/>
          <a:p>
            <a:pPr marL="0" marR="0" lvl="0" indent="0" algn="l" defTabSz="930530" rtl="0" eaLnBrk="1" fontAlgn="auto" latinLnBrk="0" hangingPunct="1">
              <a:lnSpc>
                <a:spcPct val="100000"/>
              </a:lnSpc>
              <a:spcBef>
                <a:spcPts val="0"/>
              </a:spcBef>
              <a:spcAft>
                <a:spcPts val="0"/>
              </a:spcAft>
              <a:buClrTx/>
              <a:buSzTx/>
              <a:buFontTx/>
              <a:buNone/>
              <a:tabLst/>
              <a:defRPr/>
            </a:pPr>
            <a:r>
              <a:rPr kumimoji="1" lang="ja-JP" altLang="en-US" sz="1300" b="1" i="0"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rPr>
              <a:t>「大阪ブルー・オーシャン・ビジョン」の実現</a:t>
            </a:r>
            <a:r>
              <a:rPr kumimoji="1" lang="ja-JP" altLang="en-US" sz="1300" b="1" dirty="0">
                <a:solidFill>
                  <a:schemeClr val="tx1"/>
                </a:solidFill>
                <a:latin typeface="BIZ UDPゴシック" panose="020B0400000000000000" pitchFamily="50" charset="-128"/>
                <a:ea typeface="BIZ UDPゴシック" panose="020B0400000000000000" pitchFamily="50" charset="-128"/>
              </a:rPr>
              <a:t>に向けた取組みの発信</a:t>
            </a:r>
            <a:endParaRPr kumimoji="1" lang="en-US" altLang="ja-JP" sz="1300" b="1" i="0"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endParaRPr>
          </a:p>
          <a:p>
            <a:pPr marL="0" marR="0" lvl="0" indent="0" algn="l" defTabSz="930530" rtl="0" eaLnBrk="1" fontAlgn="auto" latinLnBrk="0" hangingPunct="1">
              <a:lnSpc>
                <a:spcPct val="100000"/>
              </a:lnSpc>
              <a:spcBef>
                <a:spcPts val="0"/>
              </a:spcBef>
              <a:spcAft>
                <a:spcPts val="0"/>
              </a:spcAft>
              <a:buClrTx/>
              <a:buSzTx/>
              <a:buFontTx/>
              <a:buNone/>
              <a:tabLst/>
              <a:defRPr/>
            </a:pPr>
            <a:endParaRPr kumimoji="1" lang="ja-JP" altLang="en-US" sz="400" b="1" i="0"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endParaRPr>
          </a:p>
          <a:p>
            <a:pPr defTabSz="930530">
              <a:defRPr/>
            </a:pPr>
            <a:r>
              <a:rPr kumimoji="1" lang="ja-JP" altLang="en-US" sz="1100" b="0" i="0"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rPr>
              <a:t>・プラごみゼロ万博の実践</a:t>
            </a:r>
            <a:r>
              <a:rPr kumimoji="1" lang="ja-JP" altLang="en-US" sz="1100" dirty="0">
                <a:solidFill>
                  <a:schemeClr val="tx1"/>
                </a:solidFill>
                <a:uFill>
                  <a:solidFill>
                    <a:srgbClr val="FFFF00"/>
                  </a:solidFill>
                </a:uFill>
                <a:latin typeface="BIZ UDPゴシック" panose="020B0400000000000000" pitchFamily="50" charset="-128"/>
                <a:ea typeface="BIZ UDPゴシック" panose="020B0400000000000000" pitchFamily="50" charset="-128"/>
              </a:rPr>
              <a:t>（使い捨て　</a:t>
            </a:r>
            <a:endParaRPr kumimoji="1" lang="en-US" altLang="ja-JP" sz="1100" dirty="0">
              <a:solidFill>
                <a:schemeClr val="tx1"/>
              </a:solidFill>
              <a:uFill>
                <a:solidFill>
                  <a:srgbClr val="FFFF00"/>
                </a:solidFill>
              </a:uFill>
              <a:latin typeface="BIZ UDPゴシック" panose="020B0400000000000000" pitchFamily="50" charset="-128"/>
              <a:ea typeface="BIZ UDPゴシック" panose="020B0400000000000000" pitchFamily="50" charset="-128"/>
            </a:endParaRPr>
          </a:p>
          <a:p>
            <a:pPr defTabSz="930530">
              <a:defRPr/>
            </a:pPr>
            <a:r>
              <a:rPr kumimoji="1" lang="ja-JP" altLang="en-US" sz="1100" dirty="0">
                <a:solidFill>
                  <a:schemeClr val="tx1"/>
                </a:solidFill>
                <a:uFill>
                  <a:solidFill>
                    <a:srgbClr val="FFFF00"/>
                  </a:solidFill>
                </a:uFill>
                <a:latin typeface="BIZ UDPゴシック" panose="020B0400000000000000" pitchFamily="50" charset="-128"/>
                <a:ea typeface="BIZ UDPゴシック" panose="020B0400000000000000" pitchFamily="50" charset="-128"/>
              </a:rPr>
              <a:t>　プラの使用抑制など）</a:t>
            </a:r>
          </a:p>
          <a:p>
            <a:pPr marL="0" marR="0" lvl="0" indent="0" algn="l" defTabSz="930530" rtl="0" eaLnBrk="1" fontAlgn="auto" latinLnBrk="0" hangingPunct="1">
              <a:lnSpc>
                <a:spcPct val="100000"/>
              </a:lnSpc>
              <a:spcBef>
                <a:spcPts val="0"/>
              </a:spcBef>
              <a:spcAft>
                <a:spcPts val="0"/>
              </a:spcAft>
              <a:buClrTx/>
              <a:buSzTx/>
              <a:buFontTx/>
              <a:buNone/>
              <a:tabLst/>
              <a:defRPr/>
            </a:pPr>
            <a:endParaRPr kumimoji="1" lang="ja-JP" altLang="en-US" sz="400" b="0" i="0"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endParaRPr>
          </a:p>
          <a:p>
            <a:pPr marL="0" marR="0" lvl="0" indent="0" algn="l" defTabSz="930530" rtl="0" eaLnBrk="1" fontAlgn="auto" latinLnBrk="0" hangingPunct="1">
              <a:lnSpc>
                <a:spcPct val="100000"/>
              </a:lnSpc>
              <a:spcBef>
                <a:spcPts val="0"/>
              </a:spcBef>
              <a:spcAft>
                <a:spcPts val="0"/>
              </a:spcAft>
              <a:buClrTx/>
              <a:buSzTx/>
              <a:buFontTx/>
              <a:buNone/>
              <a:tabLst/>
              <a:defRPr/>
            </a:pPr>
            <a:r>
              <a:rPr kumimoji="1" lang="ja-JP" altLang="en-US" sz="1100" b="0" i="0"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rPr>
              <a:t>・大阪プロダクツの展示・活用、国内外への発信</a:t>
            </a:r>
          </a:p>
        </p:txBody>
      </p:sp>
      <p:sp>
        <p:nvSpPr>
          <p:cNvPr id="55" name="ホームベース 7">
            <a:extLst>
              <a:ext uri="{FF2B5EF4-FFF2-40B4-BE49-F238E27FC236}">
                <a16:creationId xmlns:a16="http://schemas.microsoft.com/office/drawing/2014/main" id="{E599356E-2B0A-4C96-A1C9-EC52982B4052}"/>
              </a:ext>
            </a:extLst>
          </p:cNvPr>
          <p:cNvSpPr/>
          <p:nvPr/>
        </p:nvSpPr>
        <p:spPr>
          <a:xfrm>
            <a:off x="3805802" y="3859094"/>
            <a:ext cx="1012036" cy="279182"/>
          </a:xfrm>
          <a:prstGeom prst="homePlate">
            <a:avLst/>
          </a:prstGeom>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43194" rtl="0" eaLnBrk="1" fontAlgn="auto" latinLnBrk="0" hangingPunct="1">
              <a:lnSpc>
                <a:spcPct val="100000"/>
              </a:lnSpc>
              <a:spcBef>
                <a:spcPts val="0"/>
              </a:spcBef>
              <a:spcAft>
                <a:spcPts val="0"/>
              </a:spcAft>
              <a:buClrTx/>
              <a:buSzTx/>
              <a:buFontTx/>
              <a:buNone/>
              <a:tabLst/>
              <a:defRPr/>
            </a:pPr>
            <a:r>
              <a:rPr kumimoji="1" lang="ja-JP" altLang="en-US" sz="1163" b="0" i="0" u="none" strike="noStrike" kern="120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n-cs"/>
              </a:rPr>
              <a:t>万博会場</a:t>
            </a:r>
          </a:p>
        </p:txBody>
      </p:sp>
      <p:pic>
        <p:nvPicPr>
          <p:cNvPr id="56" name="図 55"/>
          <p:cNvPicPr>
            <a:picLocks noChangeAspect="1"/>
          </p:cNvPicPr>
          <p:nvPr/>
        </p:nvPicPr>
        <p:blipFill>
          <a:blip r:embed="rId6"/>
          <a:stretch>
            <a:fillRect/>
          </a:stretch>
        </p:blipFill>
        <p:spPr>
          <a:xfrm>
            <a:off x="7251395" y="3631983"/>
            <a:ext cx="1781364" cy="1515184"/>
          </a:xfrm>
          <a:prstGeom prst="rect">
            <a:avLst/>
          </a:prstGeom>
        </p:spPr>
      </p:pic>
      <p:sp>
        <p:nvSpPr>
          <p:cNvPr id="57" name="テキスト ボックス 50" descr="図3-5　マイボトルパートナーズのロゴマークと 府庁内の給水スポット "/>
          <p:cNvSpPr txBox="1"/>
          <p:nvPr/>
        </p:nvSpPr>
        <p:spPr>
          <a:xfrm>
            <a:off x="7168019" y="5147169"/>
            <a:ext cx="2168717" cy="195478"/>
          </a:xfrm>
          <a:prstGeom prst="rect">
            <a:avLst/>
          </a:prstGeom>
          <a:noFill/>
          <a:ln w="6350">
            <a:noFill/>
          </a:ln>
        </p:spPr>
        <p:txBody>
          <a:bodyPr rot="0" spcFirstLastPara="0" vert="horz" wrap="square" lIns="35376" tIns="35376" rIns="35376" bIns="35376" numCol="1" spcCol="0" rtlCol="0" fromWordArt="0" anchor="t" anchorCtr="0" forceAA="0" compatLnSpc="1">
            <a:prstTxWarp prst="textNoShape">
              <a:avLst/>
            </a:prstTxWarp>
            <a:noAutofit/>
          </a:bodyPr>
          <a:lstStyle/>
          <a:p>
            <a:pPr marL="0" marR="0" lvl="0" indent="0" algn="ctr" defTabSz="449290" rtl="0" eaLnBrk="1" fontAlgn="auto" latinLnBrk="0" hangingPunct="1">
              <a:lnSpc>
                <a:spcPts val="983"/>
              </a:lnSpc>
              <a:spcBef>
                <a:spcPts val="0"/>
              </a:spcBef>
              <a:spcAft>
                <a:spcPts val="0"/>
              </a:spcAft>
              <a:buClrTx/>
              <a:buSzTx/>
              <a:buFontTx/>
              <a:buNone/>
              <a:tabLst/>
              <a:defRPr/>
            </a:pPr>
            <a:r>
              <a:rPr kumimoji="0" lang="ja-JP" altLang="en-US" sz="800" b="1" i="0" u="none" strike="noStrike" kern="1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Times New Roman" panose="02020603050405020304" pitchFamily="18" charset="0"/>
              </a:rPr>
              <a:t>▲サーキュラーエコノミーのイメージ</a:t>
            </a:r>
            <a:endParaRPr kumimoji="0" lang="ja-JP" altLang="en-US" sz="1000" b="1" i="0" u="none" strike="noStrike" kern="1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Times New Roman" panose="02020603050405020304" pitchFamily="18" charset="0"/>
            </a:endParaRPr>
          </a:p>
        </p:txBody>
      </p:sp>
      <p:sp>
        <p:nvSpPr>
          <p:cNvPr id="58" name="正方形/長方形 57">
            <a:extLst>
              <a:ext uri="{FF2B5EF4-FFF2-40B4-BE49-F238E27FC236}">
                <a16:creationId xmlns:a16="http://schemas.microsoft.com/office/drawing/2014/main" id="{267DB966-648D-4652-8C3C-6B738FCBCC76}"/>
              </a:ext>
            </a:extLst>
          </p:cNvPr>
          <p:cNvSpPr/>
          <p:nvPr/>
        </p:nvSpPr>
        <p:spPr>
          <a:xfrm>
            <a:off x="7106255" y="5395626"/>
            <a:ext cx="2515239" cy="348813"/>
          </a:xfrm>
          <a:prstGeom prst="rect">
            <a:avLst/>
          </a:prstGeom>
        </p:spPr>
        <p:txBody>
          <a:bodyPr wrap="squar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l" defTabSz="457200" rtl="0" eaLnBrk="1" fontAlgn="auto" latinLnBrk="0" hangingPunct="1">
              <a:lnSpc>
                <a:spcPts val="960"/>
              </a:lnSpc>
              <a:spcBef>
                <a:spcPts val="0"/>
              </a:spcBef>
              <a:spcAft>
                <a:spcPts val="0"/>
              </a:spcAft>
              <a:buClrTx/>
              <a:buSzTx/>
              <a:buFontTx/>
              <a:buNone/>
              <a:tabLst/>
              <a:defRPr/>
            </a:pPr>
            <a:r>
              <a:rPr kumimoji="0" lang="ja-JP" altLang="en-US" sz="700" b="0" i="0" u="none" strike="noStrike" kern="1200" cap="none" spc="-4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（出典）オランダ政府「</a:t>
            </a:r>
            <a:r>
              <a:rPr kumimoji="0" lang="en-US" altLang="ja-JP" sz="700" b="0" i="0" u="none" strike="noStrike" kern="1200" cap="none" spc="-4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From a linear to a</a:t>
            </a:r>
            <a:r>
              <a:rPr kumimoji="0" lang="ja-JP" altLang="en-US" sz="700" b="0" i="0" u="none" strike="noStrike" kern="1200" cap="none" spc="-4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　</a:t>
            </a:r>
            <a:r>
              <a:rPr kumimoji="0" lang="en-US" altLang="ja-JP" sz="700" b="0" i="0" u="none" strike="noStrike" kern="1200" cap="none" spc="-4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circular economy</a:t>
            </a:r>
            <a:r>
              <a:rPr kumimoji="0" lang="ja-JP" altLang="en-US" sz="700" b="0" i="0" u="none" strike="noStrike" kern="1200" cap="none" spc="-4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」一部加工</a:t>
            </a:r>
          </a:p>
        </p:txBody>
      </p:sp>
      <p:sp>
        <p:nvSpPr>
          <p:cNvPr id="21" name="テキスト ボックス 20"/>
          <p:cNvSpPr txBox="1"/>
          <p:nvPr/>
        </p:nvSpPr>
        <p:spPr>
          <a:xfrm>
            <a:off x="7940000" y="4112576"/>
            <a:ext cx="503000" cy="276999"/>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6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修理・</a:t>
            </a:r>
            <a:endParaRPr kumimoji="1" lang="en-US" altLang="ja-JP" sz="6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6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再販売等</a:t>
            </a:r>
          </a:p>
        </p:txBody>
      </p:sp>
      <p:sp>
        <p:nvSpPr>
          <p:cNvPr id="22" name="テキスト ボックス 21"/>
          <p:cNvSpPr txBox="1"/>
          <p:nvPr/>
        </p:nvSpPr>
        <p:spPr>
          <a:xfrm>
            <a:off x="8252377" y="4595885"/>
            <a:ext cx="468434" cy="184666"/>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6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リユース</a:t>
            </a:r>
          </a:p>
        </p:txBody>
      </p:sp>
      <p:sp>
        <p:nvSpPr>
          <p:cNvPr id="23" name="テキスト ボックス 22"/>
          <p:cNvSpPr txBox="1"/>
          <p:nvPr/>
        </p:nvSpPr>
        <p:spPr>
          <a:xfrm>
            <a:off x="8252377" y="4115131"/>
            <a:ext cx="596084" cy="276999"/>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6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生産ロスの</a:t>
            </a:r>
            <a:endParaRPr kumimoji="1" lang="en-US" altLang="ja-JP" sz="6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6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再利用等</a:t>
            </a:r>
          </a:p>
        </p:txBody>
      </p:sp>
    </p:spTree>
    <p:extLst>
      <p:ext uri="{BB962C8B-B14F-4D97-AF65-F5344CB8AC3E}">
        <p14:creationId xmlns:p14="http://schemas.microsoft.com/office/powerpoint/2010/main" val="173150275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スライド番号プレースホルダー 7"/>
          <p:cNvSpPr>
            <a:spLocks noGrp="1"/>
          </p:cNvSpPr>
          <p:nvPr>
            <p:ph type="sldNum" sz="quarter" idx="12"/>
          </p:nvPr>
        </p:nvSpPr>
        <p:spPr>
          <a:xfrm flipH="1">
            <a:off x="9719089" y="6839953"/>
            <a:ext cx="361536" cy="359360"/>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A29C0C3-80A2-4EDA-8DD4-D638D41F3C0E}" type="slidenum">
              <a:rPr kumimoji="1" lang="ja-JP" altLang="en-US" sz="1260" b="0" i="0" u="none" strike="noStrike" kern="1200" cap="none" spc="0" normalizeH="0" baseline="0" noProof="0" smtClean="0">
                <a:ln>
                  <a:noFill/>
                </a:ln>
                <a:solidFill>
                  <a:prstClr val="black">
                    <a:tint val="75000"/>
                  </a:prstClr>
                </a:solidFill>
                <a:effectLst/>
                <a:uLnTx/>
                <a:uFillTx/>
                <a:latin typeface="Calibri" panose="020F0502020204030204"/>
                <a:ea typeface="游ゴシック" panose="020B0400000000000000"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32</a:t>
            </a:fld>
            <a:endParaRPr kumimoji="1" lang="ja-JP" altLang="en-US" sz="1260" b="0" i="0" u="none" strike="noStrike" kern="1200" cap="none" spc="0" normalizeH="0" baseline="0" noProof="0" dirty="0">
              <a:ln>
                <a:noFill/>
              </a:ln>
              <a:solidFill>
                <a:prstClr val="black">
                  <a:tint val="75000"/>
                </a:prstClr>
              </a:solidFill>
              <a:effectLst/>
              <a:uLnTx/>
              <a:uFillTx/>
              <a:latin typeface="Calibri"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402917881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1"/>
          <p:cNvSpPr txBox="1">
            <a:spLocks/>
          </p:cNvSpPr>
          <p:nvPr/>
        </p:nvSpPr>
        <p:spPr bwMode="gray">
          <a:xfrm>
            <a:off x="702312" y="2555656"/>
            <a:ext cx="8676000" cy="2088000"/>
          </a:xfrm>
          <a:prstGeom prst="rect">
            <a:avLst/>
          </a:prstGeom>
          <a:solidFill>
            <a:schemeClr val="bg1"/>
          </a:solidFill>
        </p:spPr>
        <p:txBody>
          <a:bodyPr anchor="ctr" anchorCtr="0">
            <a:normAutofit/>
          </a:bodyPr>
          <a:lstStyle>
            <a:lvl1pPr algn="l" defTabSz="959937" rtl="0" eaLnBrk="1" latinLnBrk="0" hangingPunct="1">
              <a:lnSpc>
                <a:spcPct val="90000"/>
              </a:lnSpc>
              <a:spcBef>
                <a:spcPct val="0"/>
              </a:spcBef>
              <a:buNone/>
              <a:defRPr kumimoji="1" sz="4619" kern="1200">
                <a:solidFill>
                  <a:schemeClr val="tx1"/>
                </a:solidFill>
                <a:latin typeface="+mj-lt"/>
                <a:ea typeface="+mj-ea"/>
                <a:cs typeface="+mj-cs"/>
              </a:defRPr>
            </a:lvl1pPr>
          </a:lstStyle>
          <a:p>
            <a:pPr lvl="0">
              <a:defRPr/>
            </a:pPr>
            <a:r>
              <a:rPr lang="ja-JP" altLang="en-US" sz="4000" dirty="0">
                <a:solidFill>
                  <a:prstClr val="black"/>
                </a:solidFill>
                <a:latin typeface="BIZ UDPゴシック" panose="020B0400000000000000" pitchFamily="50" charset="-128"/>
                <a:ea typeface="BIZ UDPゴシック" panose="020B0400000000000000" pitchFamily="50" charset="-128"/>
              </a:rPr>
              <a:t>４　先端技術を駆使した</a:t>
            </a:r>
            <a:br>
              <a:rPr lang="en-US" altLang="ja-JP" sz="4000" dirty="0">
                <a:solidFill>
                  <a:prstClr val="black"/>
                </a:solidFill>
                <a:latin typeface="BIZ UDPゴシック" panose="020B0400000000000000" pitchFamily="50" charset="-128"/>
                <a:ea typeface="BIZ UDPゴシック" panose="020B0400000000000000" pitchFamily="50" charset="-128"/>
              </a:rPr>
            </a:br>
            <a:r>
              <a:rPr lang="ja-JP" altLang="en-US" sz="4000" dirty="0">
                <a:solidFill>
                  <a:prstClr val="black"/>
                </a:solidFill>
                <a:latin typeface="BIZ UDPゴシック" panose="020B0400000000000000" pitchFamily="50" charset="-128"/>
                <a:ea typeface="BIZ UDPゴシック" panose="020B0400000000000000" pitchFamily="50" charset="-128"/>
              </a:rPr>
              <a:t>　　「スマートシティ」の実現や</a:t>
            </a:r>
            <a:endParaRPr lang="en-US" altLang="ja-JP" sz="4000" dirty="0">
              <a:solidFill>
                <a:prstClr val="black"/>
              </a:solidFill>
              <a:latin typeface="BIZ UDPゴシック" panose="020B0400000000000000" pitchFamily="50" charset="-128"/>
              <a:ea typeface="BIZ UDPゴシック" panose="020B0400000000000000" pitchFamily="50" charset="-128"/>
            </a:endParaRPr>
          </a:p>
          <a:p>
            <a:pPr lvl="0">
              <a:defRPr/>
            </a:pPr>
            <a:r>
              <a:rPr lang="ja-JP" altLang="en-US" sz="4000" dirty="0">
                <a:solidFill>
                  <a:prstClr val="black"/>
                </a:solidFill>
                <a:latin typeface="BIZ UDPゴシック" panose="020B0400000000000000" pitchFamily="50" charset="-128"/>
                <a:ea typeface="BIZ UDPゴシック" panose="020B0400000000000000" pitchFamily="50" charset="-128"/>
              </a:rPr>
              <a:t>　　スタートアップの創出</a:t>
            </a:r>
            <a:endParaRPr kumimoji="1" lang="ja-JP" altLang="en-US" sz="28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j-cs"/>
            </a:endParaRPr>
          </a:p>
        </p:txBody>
      </p:sp>
      <p:sp>
        <p:nvSpPr>
          <p:cNvPr id="5" name="テキスト ボックス 4"/>
          <p:cNvSpPr txBox="1"/>
          <p:nvPr/>
        </p:nvSpPr>
        <p:spPr>
          <a:xfrm>
            <a:off x="1889915" y="4914900"/>
            <a:ext cx="6300793" cy="1246495"/>
          </a:xfrm>
          <a:prstGeom prst="rect">
            <a:avLst/>
          </a:prstGeom>
          <a:noFill/>
          <a:ln w="28575">
            <a:solidFill>
              <a:schemeClr val="tx2"/>
            </a:solidFill>
            <a:prstDash val="sysDot"/>
          </a:ln>
        </p:spPr>
        <p:txBody>
          <a:bodyPr wrap="square" rtlCol="0">
            <a:spAutoFit/>
          </a:bodyPr>
          <a:lstStyle/>
          <a:p>
            <a:pPr lvl="0" indent="85725">
              <a:defRPr/>
            </a:pPr>
            <a:r>
              <a:rPr kumimoji="1" lang="en-US" altLang="ja-JP" sz="1500" dirty="0">
                <a:latin typeface="BIZ UDPゴシック" panose="020B0400000000000000" pitchFamily="50" charset="-128"/>
                <a:ea typeface="BIZ UDPゴシック" panose="020B0400000000000000" pitchFamily="50" charset="-128"/>
              </a:rPr>
              <a:t>【</a:t>
            </a:r>
            <a:r>
              <a:rPr kumimoji="1" lang="ja-JP" altLang="en-US" sz="1500" dirty="0">
                <a:latin typeface="BIZ UDPゴシック" panose="020B0400000000000000" pitchFamily="50" charset="-128"/>
                <a:ea typeface="BIZ UDPゴシック" panose="020B0400000000000000" pitchFamily="50" charset="-128"/>
              </a:rPr>
              <a:t>項目</a:t>
            </a:r>
            <a:r>
              <a:rPr kumimoji="1" lang="en-US" altLang="ja-JP" sz="1500" dirty="0">
                <a:latin typeface="BIZ UDPゴシック" panose="020B0400000000000000" pitchFamily="50" charset="-128"/>
                <a:ea typeface="BIZ UDPゴシック" panose="020B0400000000000000" pitchFamily="50" charset="-128"/>
              </a:rPr>
              <a:t>】</a:t>
            </a:r>
          </a:p>
          <a:p>
            <a:pPr lvl="0" indent="271463">
              <a:defRPr/>
            </a:pPr>
            <a:r>
              <a:rPr kumimoji="1" lang="ja-JP" altLang="en-US" sz="1500" dirty="0">
                <a:latin typeface="BIZ UDPゴシック" panose="020B0400000000000000" pitchFamily="50" charset="-128"/>
                <a:ea typeface="BIZ UDPゴシック" panose="020B0400000000000000" pitchFamily="50" charset="-128"/>
              </a:rPr>
              <a:t>（１） スマートシティ</a:t>
            </a:r>
          </a:p>
          <a:p>
            <a:pPr lvl="0" indent="271463">
              <a:defRPr/>
            </a:pPr>
            <a:r>
              <a:rPr kumimoji="1" lang="ja-JP" altLang="en-US" sz="1500" dirty="0">
                <a:latin typeface="BIZ UDPゴシック" panose="020B0400000000000000" pitchFamily="50" charset="-128"/>
                <a:ea typeface="BIZ UDPゴシック" panose="020B0400000000000000" pitchFamily="50" charset="-128"/>
              </a:rPr>
              <a:t> 　・　先端技術を駆使したスマートシティの実現</a:t>
            </a:r>
            <a:endParaRPr kumimoji="1" lang="en-US" altLang="ja-JP" sz="1500" dirty="0">
              <a:latin typeface="BIZ UDPゴシック" panose="020B0400000000000000" pitchFamily="50" charset="-128"/>
              <a:ea typeface="BIZ UDPゴシック" panose="020B0400000000000000" pitchFamily="50" charset="-128"/>
            </a:endParaRPr>
          </a:p>
          <a:p>
            <a:pPr indent="271463">
              <a:defRPr/>
            </a:pPr>
            <a:r>
              <a:rPr kumimoji="1" lang="ja-JP" altLang="en-US" sz="1500" dirty="0">
                <a:latin typeface="BIZ UDPゴシック" panose="020B0400000000000000" pitchFamily="50" charset="-128"/>
                <a:ea typeface="BIZ UDPゴシック" panose="020B0400000000000000" pitchFamily="50" charset="-128"/>
              </a:rPr>
              <a:t> 　・　デジタル</a:t>
            </a:r>
            <a:r>
              <a:rPr kumimoji="1" lang="en-US" altLang="ja-JP" sz="1500" dirty="0">
                <a:latin typeface="BIZ UDPゴシック" panose="020B0400000000000000" pitchFamily="50" charset="-128"/>
                <a:ea typeface="BIZ UDPゴシック" panose="020B0400000000000000" pitchFamily="50" charset="-128"/>
              </a:rPr>
              <a:t>ID/</a:t>
            </a:r>
            <a:r>
              <a:rPr kumimoji="1" lang="ja-JP" altLang="en-US" sz="1500" dirty="0">
                <a:latin typeface="BIZ UDPゴシック" panose="020B0400000000000000" pitchFamily="50" charset="-128"/>
                <a:ea typeface="BIZ UDPゴシック" panose="020B0400000000000000" pitchFamily="50" charset="-128"/>
              </a:rPr>
              <a:t>デジタル地域通貨の活用</a:t>
            </a:r>
            <a:endParaRPr kumimoji="1" lang="en-US" altLang="ja-JP" sz="1500" dirty="0">
              <a:latin typeface="BIZ UDPゴシック" panose="020B0400000000000000" pitchFamily="50" charset="-128"/>
              <a:ea typeface="BIZ UDPゴシック" panose="020B0400000000000000" pitchFamily="50" charset="-128"/>
            </a:endParaRPr>
          </a:p>
          <a:p>
            <a:pPr lvl="0" indent="271463">
              <a:defRPr/>
            </a:pPr>
            <a:r>
              <a:rPr kumimoji="1" lang="ja-JP" altLang="en-US" sz="1500" dirty="0">
                <a:latin typeface="BIZ UDPゴシック" panose="020B0400000000000000" pitchFamily="50" charset="-128"/>
                <a:ea typeface="BIZ UDPゴシック" panose="020B0400000000000000" pitchFamily="50" charset="-128"/>
              </a:rPr>
              <a:t>（２） スタートアップ</a:t>
            </a:r>
            <a:endParaRPr kumimoji="1" lang="en-US" altLang="ja-JP" sz="1500" dirty="0">
              <a:latin typeface="BIZ UDPゴシック" panose="020B0400000000000000" pitchFamily="50" charset="-128"/>
              <a:ea typeface="BIZ UDPゴシック" panose="020B0400000000000000" pitchFamily="50" charset="-128"/>
            </a:endParaRPr>
          </a:p>
        </p:txBody>
      </p:sp>
      <p:sp>
        <p:nvSpPr>
          <p:cNvPr id="7" name="スライド番号プレースホルダー 7"/>
          <p:cNvSpPr>
            <a:spLocks noGrp="1"/>
          </p:cNvSpPr>
          <p:nvPr>
            <p:ph type="sldNum" sz="quarter" idx="12"/>
          </p:nvPr>
        </p:nvSpPr>
        <p:spPr>
          <a:xfrm flipH="1">
            <a:off x="9719089" y="6839953"/>
            <a:ext cx="361536" cy="359360"/>
          </a:xfrm>
        </p:spPr>
        <p:txBody>
          <a:bodyPr/>
          <a:lstStyle/>
          <a:p>
            <a:fld id="{4A29C0C3-80A2-4EDA-8DD4-D638D41F3C0E}" type="slidenum">
              <a:rPr kumimoji="1" lang="ja-JP" altLang="en-US" smtClean="0"/>
              <a:t>33</a:t>
            </a:fld>
            <a:endParaRPr kumimoji="1" lang="ja-JP" altLang="en-US" dirty="0"/>
          </a:p>
        </p:txBody>
      </p:sp>
    </p:spTree>
    <p:extLst>
      <p:ext uri="{BB962C8B-B14F-4D97-AF65-F5344CB8AC3E}">
        <p14:creationId xmlns:p14="http://schemas.microsoft.com/office/powerpoint/2010/main" val="414228627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四角形: 角を丸くする 2">
            <a:extLst>
              <a:ext uri="{FF2B5EF4-FFF2-40B4-BE49-F238E27FC236}">
                <a16:creationId xmlns:a16="http://schemas.microsoft.com/office/drawing/2014/main" id="{FF1169B4-0354-4C2C-8470-F16E797B7616}"/>
              </a:ext>
            </a:extLst>
          </p:cNvPr>
          <p:cNvSpPr/>
          <p:nvPr/>
        </p:nvSpPr>
        <p:spPr>
          <a:xfrm>
            <a:off x="121388" y="1508894"/>
            <a:ext cx="9759235" cy="3160400"/>
          </a:xfrm>
          <a:prstGeom prst="roundRect">
            <a:avLst>
              <a:gd name="adj" fmla="val 7865"/>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80975" lvl="0" indent="-180975" defTabSz="959937">
              <a:defRPr/>
            </a:pPr>
            <a:r>
              <a:rPr kumimoji="1" lang="en-US" altLang="ja-JP" sz="1400" b="1" dirty="0">
                <a:solidFill>
                  <a:srgbClr val="4472C4"/>
                </a:solidFill>
              </a:rPr>
              <a:t>【</a:t>
            </a:r>
            <a:r>
              <a:rPr kumimoji="1" lang="ja-JP" altLang="en-US" sz="1400" b="1" dirty="0">
                <a:solidFill>
                  <a:srgbClr val="4472C4"/>
                </a:solidFill>
              </a:rPr>
              <a:t>万博に向けて</a:t>
            </a:r>
            <a:r>
              <a:rPr kumimoji="1" lang="en-US" altLang="ja-JP" sz="1400" b="1" dirty="0">
                <a:solidFill>
                  <a:srgbClr val="4472C4"/>
                </a:solidFill>
              </a:rPr>
              <a:t>】</a:t>
            </a:r>
          </a:p>
          <a:p>
            <a:pPr marL="180975" lvl="0" indent="-180975" defTabSz="959937">
              <a:defRPr/>
            </a:pPr>
            <a:endParaRPr kumimoji="1" lang="en-US" altLang="ja-JP" sz="600" b="1" dirty="0">
              <a:solidFill>
                <a:prstClr val="black"/>
              </a:solidFill>
            </a:endParaRPr>
          </a:p>
          <a:p>
            <a:pPr marL="180975" lvl="0" indent="-180975" defTabSz="959937">
              <a:defRPr/>
            </a:pPr>
            <a:r>
              <a:rPr kumimoji="1" lang="ja-JP" altLang="en-US" sz="1400" b="1" dirty="0">
                <a:solidFill>
                  <a:prstClr val="black"/>
                </a:solidFill>
              </a:rPr>
              <a:t>▷</a:t>
            </a:r>
            <a:r>
              <a:rPr kumimoji="1" lang="ja-JP" altLang="en-US" sz="1400" b="1" u="sng" dirty="0">
                <a:solidFill>
                  <a:prstClr val="black"/>
                </a:solidFill>
                <a:latin typeface="BIZ UDPゴシック" panose="020B0400000000000000" pitchFamily="50" charset="-128"/>
                <a:ea typeface="BIZ UDPゴシック" panose="020B0400000000000000" pitchFamily="50" charset="-128"/>
              </a:rPr>
              <a:t>先端的サービスの活用による未来都市の実現</a:t>
            </a:r>
            <a:endParaRPr kumimoji="1" lang="en-US" altLang="ja-JP" sz="1400" b="1" u="sng" dirty="0">
              <a:solidFill>
                <a:prstClr val="black"/>
              </a:solidFill>
              <a:latin typeface="BIZ UDPゴシック" panose="020B0400000000000000" pitchFamily="50" charset="-128"/>
              <a:ea typeface="BIZ UDPゴシック" panose="020B0400000000000000" pitchFamily="50" charset="-128"/>
            </a:endParaRPr>
          </a:p>
          <a:p>
            <a:pPr marL="180975" lvl="0" indent="-180975" defTabSz="959937">
              <a:spcBef>
                <a:spcPts val="600"/>
              </a:spcBef>
              <a:defRPr/>
            </a:pPr>
            <a:r>
              <a:rPr kumimoji="1" lang="ja-JP" altLang="en-US" sz="1200" dirty="0">
                <a:solidFill>
                  <a:schemeClr val="tx1"/>
                </a:solidFill>
                <a:latin typeface="BIZ UDPゴシック" panose="020B0400000000000000" pitchFamily="50" charset="-128"/>
                <a:ea typeface="BIZ UDPゴシック" panose="020B0400000000000000" pitchFamily="50" charset="-128"/>
              </a:rPr>
              <a:t>      ・ヘルスケア・モビリティなど先端的サービスの実現に向けた規制改革及び財政支援　</a:t>
            </a:r>
            <a:r>
              <a:rPr kumimoji="1" lang="ja-JP" altLang="en-US" sz="900" dirty="0">
                <a:solidFill>
                  <a:schemeClr val="tx1"/>
                </a:solidFill>
                <a:latin typeface="+mn-ea"/>
              </a:rPr>
              <a:t>＜府＞ </a:t>
            </a:r>
            <a:br>
              <a:rPr kumimoji="1" lang="en-US" altLang="ja-JP" sz="1200" dirty="0">
                <a:solidFill>
                  <a:prstClr val="black"/>
                </a:solidFill>
                <a:latin typeface="BIZ UDPゴシック" panose="020B0400000000000000" pitchFamily="50" charset="-128"/>
                <a:ea typeface="BIZ UDPゴシック" panose="020B0400000000000000" pitchFamily="50" charset="-128"/>
              </a:rPr>
            </a:br>
            <a:r>
              <a:rPr kumimoji="1" lang="ja-JP" altLang="en-US" sz="1200" dirty="0">
                <a:solidFill>
                  <a:prstClr val="black"/>
                </a:solidFill>
                <a:latin typeface="BIZ UDPゴシック" panose="020B0400000000000000" pitchFamily="50" charset="-128"/>
                <a:ea typeface="BIZ UDPゴシック" panose="020B0400000000000000" pitchFamily="50" charset="-128"/>
              </a:rPr>
              <a:t>　・万博会場内外での高度な通信環境の整備・充実（５</a:t>
            </a:r>
            <a:r>
              <a:rPr kumimoji="1" lang="en-US" altLang="ja-JP" sz="1200" dirty="0">
                <a:solidFill>
                  <a:prstClr val="black"/>
                </a:solidFill>
                <a:latin typeface="BIZ UDPゴシック" panose="020B0400000000000000" pitchFamily="50" charset="-128"/>
                <a:ea typeface="BIZ UDPゴシック" panose="020B0400000000000000" pitchFamily="50" charset="-128"/>
              </a:rPr>
              <a:t>G</a:t>
            </a:r>
            <a:r>
              <a:rPr kumimoji="1" lang="ja-JP" altLang="en-US" sz="1200" dirty="0" err="1">
                <a:solidFill>
                  <a:prstClr val="black"/>
                </a:solidFill>
                <a:latin typeface="BIZ UDPゴシック" panose="020B0400000000000000" pitchFamily="50" charset="-128"/>
                <a:ea typeface="BIZ UDPゴシック" panose="020B0400000000000000" pitchFamily="50" charset="-128"/>
              </a:rPr>
              <a:t>の整</a:t>
            </a:r>
            <a:r>
              <a:rPr kumimoji="1" lang="ja-JP" altLang="en-US" sz="1200" dirty="0">
                <a:solidFill>
                  <a:prstClr val="black"/>
                </a:solidFill>
                <a:latin typeface="BIZ UDPゴシック" panose="020B0400000000000000" pitchFamily="50" charset="-128"/>
                <a:ea typeface="BIZ UDPゴシック" panose="020B0400000000000000" pitchFamily="50" charset="-128"/>
              </a:rPr>
              <a:t>備に向けた通信事業者への働きかけなど及び各研究施設等と万博会場を結ぶ</a:t>
            </a:r>
            <a:endParaRPr kumimoji="1" lang="en-US" altLang="ja-JP" sz="1200" dirty="0">
              <a:solidFill>
                <a:prstClr val="black"/>
              </a:solidFill>
              <a:latin typeface="BIZ UDPゴシック" panose="020B0400000000000000" pitchFamily="50" charset="-128"/>
              <a:ea typeface="BIZ UDPゴシック" panose="020B0400000000000000" pitchFamily="50" charset="-128"/>
            </a:endParaRPr>
          </a:p>
          <a:p>
            <a:pPr marL="180975" lvl="0" indent="-180975" defTabSz="959937">
              <a:defRPr/>
            </a:pPr>
            <a:r>
              <a:rPr kumimoji="1" lang="ja-JP" altLang="en-US" sz="1200" dirty="0">
                <a:solidFill>
                  <a:prstClr val="black"/>
                </a:solidFill>
                <a:latin typeface="BIZ UDPゴシック" panose="020B0400000000000000" pitchFamily="50" charset="-128"/>
                <a:ea typeface="BIZ UDPゴシック" panose="020B0400000000000000" pitchFamily="50" charset="-128"/>
              </a:rPr>
              <a:t>　　　　高速大容量の専用線やローカル５</a:t>
            </a:r>
            <a:r>
              <a:rPr kumimoji="1" lang="en-US" altLang="ja-JP" sz="1200" dirty="0">
                <a:solidFill>
                  <a:prstClr val="black"/>
                </a:solidFill>
                <a:latin typeface="BIZ UDPゴシック" panose="020B0400000000000000" pitchFamily="50" charset="-128"/>
                <a:ea typeface="BIZ UDPゴシック" panose="020B0400000000000000" pitchFamily="50" charset="-128"/>
              </a:rPr>
              <a:t>G</a:t>
            </a:r>
            <a:r>
              <a:rPr kumimoji="1" lang="ja-JP" altLang="en-US" sz="1200" dirty="0">
                <a:solidFill>
                  <a:prstClr val="black"/>
                </a:solidFill>
                <a:latin typeface="BIZ UDPゴシック" panose="020B0400000000000000" pitchFamily="50" charset="-128"/>
                <a:ea typeface="BIZ UDPゴシック" panose="020B0400000000000000" pitchFamily="50" charset="-128"/>
              </a:rPr>
              <a:t>基地局の設置費用の補助等）　</a:t>
            </a:r>
            <a:r>
              <a:rPr kumimoji="1" lang="ja-JP" altLang="en-US" sz="900" dirty="0">
                <a:solidFill>
                  <a:prstClr val="black"/>
                </a:solidFill>
                <a:latin typeface="游ゴシック" panose="020B0400000000000000" pitchFamily="50" charset="-128"/>
              </a:rPr>
              <a:t>＜府・関経連・大商＞ </a:t>
            </a:r>
            <a:endParaRPr kumimoji="1" lang="ja-JP" altLang="en-US" sz="1200" dirty="0">
              <a:solidFill>
                <a:prstClr val="black"/>
              </a:solidFill>
              <a:latin typeface="BIZ UDPゴシック" panose="020B0400000000000000" pitchFamily="50" charset="-128"/>
              <a:ea typeface="BIZ UDPゴシック" panose="020B0400000000000000" pitchFamily="50" charset="-128"/>
            </a:endParaRPr>
          </a:p>
          <a:p>
            <a:pPr marL="365125" lvl="0" indent="-365125" defTabSz="959937">
              <a:spcBef>
                <a:spcPts val="300"/>
              </a:spcBef>
              <a:defRPr/>
            </a:pPr>
            <a:r>
              <a:rPr kumimoji="1" lang="ja-JP" altLang="en-US" sz="1200" dirty="0">
                <a:solidFill>
                  <a:prstClr val="black"/>
                </a:solidFill>
                <a:latin typeface="BIZ UDPゴシック" panose="020B0400000000000000" pitchFamily="50" charset="-128"/>
                <a:ea typeface="BIZ UDPゴシック" panose="020B0400000000000000" pitchFamily="50" charset="-128"/>
              </a:rPr>
              <a:t>      ・大阪広域データ連携基盤（</a:t>
            </a:r>
            <a:r>
              <a:rPr kumimoji="1" lang="en-US" altLang="ja-JP" sz="1200" dirty="0">
                <a:solidFill>
                  <a:prstClr val="black"/>
                </a:solidFill>
                <a:latin typeface="BIZ UDPゴシック" panose="020B0400000000000000" pitchFamily="50" charset="-128"/>
                <a:ea typeface="BIZ UDPゴシック" panose="020B0400000000000000" pitchFamily="50" charset="-128"/>
              </a:rPr>
              <a:t>ORDEN</a:t>
            </a:r>
            <a:r>
              <a:rPr kumimoji="1" lang="ja-JP" altLang="en-US" sz="1200" dirty="0">
                <a:solidFill>
                  <a:prstClr val="black"/>
                </a:solidFill>
                <a:latin typeface="BIZ UDPゴシック" panose="020B0400000000000000" pitchFamily="50" charset="-128"/>
                <a:ea typeface="BIZ UDPゴシック" panose="020B0400000000000000" pitchFamily="50" charset="-128"/>
              </a:rPr>
              <a:t>）の機能拡充のための財政支援及びデータ標準化に向けた政府による指針策定や官民挙げての推進　</a:t>
            </a:r>
            <a:r>
              <a:rPr kumimoji="1" lang="ja-JP" altLang="en-US" sz="900" dirty="0">
                <a:solidFill>
                  <a:prstClr val="black"/>
                </a:solidFill>
                <a:latin typeface="游ゴシック" panose="020B0400000000000000" pitchFamily="50" charset="-128"/>
              </a:rPr>
              <a:t>＜府・関経連・大商＞  </a:t>
            </a:r>
            <a:endParaRPr kumimoji="1" lang="en-US" altLang="ja-JP" sz="900" dirty="0">
              <a:solidFill>
                <a:prstClr val="black"/>
              </a:solidFill>
              <a:latin typeface="游ゴシック" panose="020B0400000000000000" pitchFamily="50" charset="-128"/>
            </a:endParaRPr>
          </a:p>
          <a:p>
            <a:pPr marL="180975" lvl="0" indent="-180975" defTabSz="959937">
              <a:spcBef>
                <a:spcPts val="600"/>
              </a:spcBef>
              <a:defRPr/>
            </a:pPr>
            <a:endParaRPr kumimoji="1" lang="en-US" altLang="ja-JP" sz="900" b="1" u="sng" dirty="0">
              <a:solidFill>
                <a:prstClr val="black"/>
              </a:solidFill>
              <a:latin typeface="游ゴシック" panose="020B0400000000000000" pitchFamily="50" charset="-128"/>
            </a:endParaRPr>
          </a:p>
          <a:p>
            <a:pPr marL="180975" lvl="0" indent="-180975" defTabSz="959937">
              <a:defRPr/>
            </a:pPr>
            <a:r>
              <a:rPr kumimoji="1" lang="en-US" altLang="ja-JP" sz="1400" b="1" dirty="0">
                <a:solidFill>
                  <a:srgbClr val="4472C4"/>
                </a:solidFill>
              </a:rPr>
              <a:t>【</a:t>
            </a:r>
            <a:r>
              <a:rPr kumimoji="1" lang="ja-JP" altLang="en-US" sz="1400" b="1" dirty="0">
                <a:solidFill>
                  <a:srgbClr val="4472C4"/>
                </a:solidFill>
              </a:rPr>
              <a:t>万博を契機とした成長に向けて</a:t>
            </a:r>
            <a:r>
              <a:rPr kumimoji="1" lang="en-US" altLang="ja-JP" sz="1400" b="1" dirty="0">
                <a:solidFill>
                  <a:srgbClr val="4472C4"/>
                </a:solidFill>
              </a:rPr>
              <a:t>】</a:t>
            </a:r>
          </a:p>
          <a:p>
            <a:pPr marL="180975" lvl="0" indent="-180975" defTabSz="959937">
              <a:defRPr/>
            </a:pPr>
            <a:endParaRPr kumimoji="1" lang="en-US" altLang="ja-JP" sz="600" b="1" dirty="0">
              <a:solidFill>
                <a:prstClr val="black"/>
              </a:solidFill>
              <a:latin typeface="游ゴシック" panose="020B0400000000000000" pitchFamily="50" charset="-128"/>
            </a:endParaRPr>
          </a:p>
          <a:p>
            <a:pPr marL="180975" lvl="0" indent="-180975" defTabSz="959937">
              <a:defRPr/>
            </a:pPr>
            <a:r>
              <a:rPr kumimoji="1" lang="ja-JP" altLang="en-US" sz="1400" b="1" dirty="0">
                <a:solidFill>
                  <a:prstClr val="black"/>
                </a:solidFill>
                <a:latin typeface="游ゴシック" panose="020B0400000000000000" pitchFamily="50" charset="-128"/>
              </a:rPr>
              <a:t>▷</a:t>
            </a:r>
            <a:r>
              <a:rPr kumimoji="1" lang="ja-JP" altLang="en-US" sz="1400" b="1" u="sng" dirty="0">
                <a:solidFill>
                  <a:prstClr val="black"/>
                </a:solidFill>
                <a:latin typeface="BIZ UDPゴシック" panose="020B0400000000000000" pitchFamily="50" charset="-128"/>
                <a:ea typeface="BIZ UDPゴシック" panose="020B0400000000000000" pitchFamily="50" charset="-128"/>
              </a:rPr>
              <a:t>スーパーシティ構想の実現に向け、万博で活用した先端的サービスの府域展開やサービスの高度化</a:t>
            </a:r>
            <a:endParaRPr kumimoji="1" lang="en-US" altLang="ja-JP" sz="1400" b="1" u="sng" dirty="0">
              <a:solidFill>
                <a:prstClr val="black"/>
              </a:solidFill>
              <a:latin typeface="BIZ UDPゴシック" panose="020B0400000000000000" pitchFamily="50" charset="-128"/>
              <a:ea typeface="BIZ UDPゴシック" panose="020B0400000000000000" pitchFamily="50" charset="-128"/>
            </a:endParaRPr>
          </a:p>
          <a:p>
            <a:pPr marL="180975" lvl="0" indent="-180975" defTabSz="959937">
              <a:spcBef>
                <a:spcPts val="600"/>
              </a:spcBef>
              <a:defRPr/>
            </a:pPr>
            <a:r>
              <a:rPr kumimoji="1" lang="ja-JP" altLang="en-US" sz="1400" b="1" dirty="0">
                <a:solidFill>
                  <a:srgbClr val="FF0000"/>
                </a:solidFill>
                <a:latin typeface="游ゴシック" panose="020B0400000000000000" pitchFamily="50" charset="-128"/>
              </a:rPr>
              <a:t>      </a:t>
            </a:r>
            <a:r>
              <a:rPr kumimoji="1" lang="ja-JP" altLang="en-US" sz="1200" dirty="0">
                <a:solidFill>
                  <a:prstClr val="black"/>
                </a:solidFill>
                <a:latin typeface="BIZ UDPゴシック" panose="020B0400000000000000" pitchFamily="50" charset="-128"/>
                <a:ea typeface="BIZ UDPゴシック" panose="020B0400000000000000" pitchFamily="50" charset="-128"/>
              </a:rPr>
              <a:t>・スーパーシティ構想の実現に向けた規制改革及び財政支援　</a:t>
            </a:r>
            <a:r>
              <a:rPr kumimoji="1" lang="ja-JP" altLang="en-US" sz="900" dirty="0">
                <a:solidFill>
                  <a:prstClr val="black"/>
                </a:solidFill>
                <a:latin typeface="游ゴシック" panose="020B0400000000000000" pitchFamily="50" charset="-128"/>
              </a:rPr>
              <a:t>＜府・市・関経連・大商・協会＞</a:t>
            </a:r>
            <a:endParaRPr kumimoji="1" lang="ja-JP" altLang="en-US" sz="1200" dirty="0">
              <a:solidFill>
                <a:prstClr val="black"/>
              </a:solidFill>
              <a:latin typeface="BIZ UDPゴシック" panose="020B0400000000000000" pitchFamily="50" charset="-128"/>
              <a:ea typeface="BIZ UDPゴシック" panose="020B0400000000000000" pitchFamily="50" charset="-128"/>
            </a:endParaRPr>
          </a:p>
          <a:p>
            <a:pPr marL="180975" lvl="0" indent="-180975" defTabSz="959937">
              <a:defRPr/>
            </a:pPr>
            <a:r>
              <a:rPr kumimoji="1" lang="ja-JP" altLang="en-US" sz="1200" dirty="0">
                <a:solidFill>
                  <a:prstClr val="black"/>
                </a:solidFill>
                <a:latin typeface="BIZ UDPゴシック" panose="020B0400000000000000" pitchFamily="50" charset="-128"/>
                <a:ea typeface="BIZ UDPゴシック" panose="020B0400000000000000" pitchFamily="50" charset="-128"/>
              </a:rPr>
              <a:t>      （</a:t>
            </a:r>
            <a:r>
              <a:rPr kumimoji="1" lang="ja-JP" altLang="en-US" sz="1200" dirty="0">
                <a:solidFill>
                  <a:schemeClr val="tx1"/>
                </a:solidFill>
                <a:latin typeface="BIZ UDPゴシック" panose="020B0400000000000000" pitchFamily="50" charset="-128"/>
                <a:ea typeface="BIZ UDPゴシック" panose="020B0400000000000000" pitchFamily="50" charset="-128"/>
              </a:rPr>
              <a:t>夢洲コンストラクションに関わる法規制等の緩和や財政支援、</a:t>
            </a:r>
            <a:r>
              <a:rPr kumimoji="1" lang="ja-JP" altLang="en-US" sz="1200" dirty="0">
                <a:solidFill>
                  <a:prstClr val="black"/>
                </a:solidFill>
                <a:latin typeface="BIZ UDPゴシック" panose="020B0400000000000000" pitchFamily="50" charset="-128"/>
                <a:ea typeface="BIZ UDPゴシック" panose="020B0400000000000000" pitchFamily="50" charset="-128"/>
              </a:rPr>
              <a:t>決済データとウェルネス関連データによる新サービス提供などに必要な規制 </a:t>
            </a:r>
            <a:endParaRPr kumimoji="1" lang="en-US" altLang="ja-JP" sz="1200" dirty="0">
              <a:solidFill>
                <a:prstClr val="black"/>
              </a:solidFill>
              <a:latin typeface="BIZ UDPゴシック" panose="020B0400000000000000" pitchFamily="50" charset="-128"/>
              <a:ea typeface="BIZ UDPゴシック" panose="020B0400000000000000" pitchFamily="50" charset="-128"/>
            </a:endParaRPr>
          </a:p>
          <a:p>
            <a:pPr marL="180975" lvl="0" indent="-180975" defTabSz="959937">
              <a:defRPr/>
            </a:pPr>
            <a:r>
              <a:rPr kumimoji="1" lang="en-US" altLang="ja-JP" sz="1200" dirty="0">
                <a:solidFill>
                  <a:schemeClr val="tx1"/>
                </a:solidFill>
                <a:latin typeface="BIZ UDPゴシック" panose="020B0400000000000000" pitchFamily="50" charset="-128"/>
                <a:ea typeface="BIZ UDPゴシック" panose="020B0400000000000000" pitchFamily="50" charset="-128"/>
              </a:rPr>
              <a:t>        </a:t>
            </a:r>
            <a:r>
              <a:rPr kumimoji="1" lang="ja-JP" altLang="en-US" sz="1200" dirty="0">
                <a:solidFill>
                  <a:schemeClr val="tx1"/>
                </a:solidFill>
                <a:latin typeface="BIZ UDPゴシック" panose="020B0400000000000000" pitchFamily="50" charset="-128"/>
                <a:ea typeface="BIZ UDPゴシック" panose="020B0400000000000000" pitchFamily="50" charset="-128"/>
              </a:rPr>
              <a:t>緩和や実証支援、関西</a:t>
            </a:r>
            <a:r>
              <a:rPr kumimoji="1" lang="en-US" altLang="ja-JP" sz="1200" dirty="0" err="1">
                <a:solidFill>
                  <a:schemeClr val="tx1"/>
                </a:solidFill>
                <a:latin typeface="BIZ UDPゴシック" panose="020B0400000000000000" pitchFamily="50" charset="-128"/>
                <a:ea typeface="BIZ UDPゴシック" panose="020B0400000000000000" pitchFamily="50" charset="-128"/>
              </a:rPr>
              <a:t>MaaS</a:t>
            </a:r>
            <a:r>
              <a:rPr kumimoji="1" lang="ja-JP" altLang="en-US" sz="1200" dirty="0">
                <a:solidFill>
                  <a:schemeClr val="tx1"/>
                </a:solidFill>
                <a:latin typeface="BIZ UDPゴシック" panose="020B0400000000000000" pitchFamily="50" charset="-128"/>
                <a:ea typeface="BIZ UDPゴシック" panose="020B0400000000000000" pitchFamily="50" charset="-128"/>
              </a:rPr>
              <a:t>の展開に関する財政支援など）</a:t>
            </a:r>
            <a:br>
              <a:rPr kumimoji="1" lang="en-US" altLang="ja-JP" sz="1200" dirty="0">
                <a:solidFill>
                  <a:schemeClr val="tx1"/>
                </a:solidFill>
                <a:latin typeface="BIZ UDPゴシック" panose="020B0400000000000000" pitchFamily="50" charset="-128"/>
                <a:ea typeface="BIZ UDPゴシック" panose="020B0400000000000000" pitchFamily="50" charset="-128"/>
              </a:rPr>
            </a:br>
            <a:r>
              <a:rPr kumimoji="1" lang="en-US" altLang="ja-JP" sz="1200" dirty="0">
                <a:solidFill>
                  <a:schemeClr val="tx1"/>
                </a:solidFill>
                <a:latin typeface="BIZ UDPゴシック" panose="020B0400000000000000" pitchFamily="50" charset="-128"/>
                <a:ea typeface="BIZ UDPゴシック" panose="020B0400000000000000" pitchFamily="50" charset="-128"/>
              </a:rPr>
              <a:t> </a:t>
            </a:r>
            <a:r>
              <a:rPr kumimoji="1" lang="ja-JP" altLang="en-US" sz="1200" dirty="0">
                <a:solidFill>
                  <a:schemeClr val="tx1"/>
                </a:solidFill>
                <a:latin typeface="BIZ UDPゴシック" panose="020B0400000000000000" pitchFamily="50" charset="-128"/>
                <a:ea typeface="BIZ UDPゴシック" panose="020B0400000000000000" pitchFamily="50" charset="-128"/>
              </a:rPr>
              <a:t> ・大阪広域データ連携基盤（</a:t>
            </a:r>
            <a:r>
              <a:rPr kumimoji="1" lang="en-US" altLang="ja-JP" sz="1200" dirty="0">
                <a:solidFill>
                  <a:schemeClr val="tx1"/>
                </a:solidFill>
                <a:latin typeface="BIZ UDPゴシック" panose="020B0400000000000000" pitchFamily="50" charset="-128"/>
                <a:ea typeface="BIZ UDPゴシック" panose="020B0400000000000000" pitchFamily="50" charset="-128"/>
              </a:rPr>
              <a:t>ORDEN)</a:t>
            </a:r>
            <a:r>
              <a:rPr kumimoji="1" lang="ja-JP" altLang="en-US" sz="1200" dirty="0">
                <a:solidFill>
                  <a:schemeClr val="tx1"/>
                </a:solidFill>
                <a:latin typeface="BIZ UDPゴシック" panose="020B0400000000000000" pitchFamily="50" charset="-128"/>
                <a:ea typeface="BIZ UDPゴシック" panose="020B0400000000000000" pitchFamily="50" charset="-128"/>
              </a:rPr>
              <a:t>の機能拡充のための財政支援　</a:t>
            </a:r>
            <a:r>
              <a:rPr kumimoji="1" lang="ja-JP" altLang="en-US" sz="900" dirty="0">
                <a:solidFill>
                  <a:schemeClr val="tx1"/>
                </a:solidFill>
                <a:latin typeface="+mn-ea"/>
              </a:rPr>
              <a:t>＜府＞ </a:t>
            </a:r>
            <a:endParaRPr kumimoji="1" lang="ja-JP" altLang="en-US" sz="1200" dirty="0">
              <a:solidFill>
                <a:schemeClr val="tx1"/>
              </a:solidFill>
              <a:latin typeface="BIZ UDPゴシック" panose="020B0400000000000000" pitchFamily="50" charset="-128"/>
              <a:ea typeface="BIZ UDPゴシック" panose="020B0400000000000000" pitchFamily="50" charset="-128"/>
            </a:endParaRPr>
          </a:p>
        </p:txBody>
      </p:sp>
      <p:sp>
        <p:nvSpPr>
          <p:cNvPr id="9" name="正方形/長方形 8"/>
          <p:cNvSpPr/>
          <p:nvPr/>
        </p:nvSpPr>
        <p:spPr>
          <a:xfrm>
            <a:off x="2653468" y="5899255"/>
            <a:ext cx="5038725" cy="369332"/>
          </a:xfrm>
          <a:prstGeom prst="rect">
            <a:avLst/>
          </a:prstGeom>
        </p:spPr>
        <p:txBody>
          <a:bodyPr>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srgbClr val="FF0000"/>
              </a:solidFill>
              <a:effectLst/>
              <a:uLnTx/>
              <a:uFillTx/>
              <a:latin typeface="BIZ UDPゴシック" panose="020B0400000000000000" pitchFamily="50" charset="-128"/>
              <a:ea typeface="BIZ UDPゴシック" panose="020B0400000000000000" pitchFamily="50" charset="-128"/>
              <a:cs typeface="+mn-cs"/>
            </a:endParaRPr>
          </a:p>
        </p:txBody>
      </p:sp>
      <p:sp>
        <p:nvSpPr>
          <p:cNvPr id="12" name="テキスト ボックス 11"/>
          <p:cNvSpPr txBox="1"/>
          <p:nvPr/>
        </p:nvSpPr>
        <p:spPr>
          <a:xfrm>
            <a:off x="179089" y="1180731"/>
            <a:ext cx="5506636" cy="338554"/>
          </a:xfrm>
          <a:prstGeom prst="rect">
            <a:avLst/>
          </a:prstGeom>
          <a:noFill/>
        </p:spPr>
        <p:txBody>
          <a:bodyPr wrap="none" rtlCol="0">
            <a:spAutoFit/>
          </a:bodyPr>
          <a:lstStyle/>
          <a:p>
            <a:pPr lvl="0">
              <a:defRPr/>
            </a:pPr>
            <a:r>
              <a:rPr kumimoji="1" lang="ja-JP" altLang="en-US" sz="16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国への提案・要望</a:t>
            </a:r>
            <a:r>
              <a:rPr kumimoji="1" lang="ja-JP" altLang="en-US" sz="12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　</a:t>
            </a:r>
            <a:r>
              <a:rPr kumimoji="1" lang="en-US" altLang="ja-JP" sz="11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a:t>
            </a:r>
            <a:r>
              <a:rPr kumimoji="1" lang="ja-JP" altLang="en-US" sz="11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要望先</a:t>
            </a:r>
            <a:r>
              <a:rPr kumimoji="1" lang="zh-TW" altLang="en-US" sz="1100" dirty="0">
                <a:solidFill>
                  <a:prstClr val="black"/>
                </a:solidFill>
                <a:latin typeface="メイリオ" panose="020B0604030504040204" pitchFamily="50" charset="-128"/>
                <a:ea typeface="メイリオ" panose="020B0604030504040204" pitchFamily="50" charset="-128"/>
              </a:rPr>
              <a:t>（</a:t>
            </a:r>
            <a:r>
              <a:rPr kumimoji="1" lang="ja-JP" altLang="en-US" sz="1100" dirty="0">
                <a:latin typeface="メイリオ" panose="020B0604030504040204" pitchFamily="50" charset="-128"/>
                <a:ea typeface="メイリオ" panose="020B0604030504040204" pitchFamily="50" charset="-128"/>
              </a:rPr>
              <a:t>内閣府、デジタル庁、総務省、国土交通省</a:t>
            </a:r>
            <a:r>
              <a:rPr kumimoji="1" lang="zh-TW" altLang="en-US" sz="1100" dirty="0">
                <a:solidFill>
                  <a:prstClr val="black"/>
                </a:solidFill>
                <a:latin typeface="メイリオ" panose="020B0604030504040204" pitchFamily="50" charset="-128"/>
                <a:ea typeface="メイリオ" panose="020B0604030504040204" pitchFamily="50" charset="-128"/>
              </a:rPr>
              <a:t>）</a:t>
            </a:r>
            <a:endParaRPr kumimoji="1" lang="ja-JP" altLang="en-US" sz="10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p:txBody>
      </p:sp>
      <p:sp>
        <p:nvSpPr>
          <p:cNvPr id="23" name="スライド番号プレースホルダー 7"/>
          <p:cNvSpPr>
            <a:spLocks noGrp="1"/>
          </p:cNvSpPr>
          <p:nvPr>
            <p:ph type="sldNum" sz="quarter" idx="12"/>
          </p:nvPr>
        </p:nvSpPr>
        <p:spPr>
          <a:xfrm flipH="1">
            <a:off x="9719089" y="6839953"/>
            <a:ext cx="361536" cy="359360"/>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A29C0C3-80A2-4EDA-8DD4-D638D41F3C0E}" type="slidenum">
              <a:rPr kumimoji="1" lang="ja-JP" altLang="en-US" sz="1260" b="0" i="0" u="none" strike="noStrike" kern="1200" cap="none" spc="0" normalizeH="0" baseline="0" noProof="0" smtClean="0">
                <a:ln>
                  <a:noFill/>
                </a:ln>
                <a:solidFill>
                  <a:prstClr val="black">
                    <a:tint val="75000"/>
                  </a:prstClr>
                </a:solidFill>
                <a:effectLst/>
                <a:uLnTx/>
                <a:uFillTx/>
                <a:latin typeface="Calibri" panose="020F0502020204030204"/>
                <a:ea typeface="游ゴシック" panose="020B0400000000000000"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34</a:t>
            </a:fld>
            <a:endParaRPr kumimoji="1" lang="ja-JP" altLang="en-US" sz="1260" b="0" i="0" u="none" strike="noStrike" kern="1200" cap="none" spc="0" normalizeH="0" baseline="0" noProof="0" dirty="0">
              <a:ln>
                <a:noFill/>
              </a:ln>
              <a:solidFill>
                <a:prstClr val="black">
                  <a:tint val="75000"/>
                </a:prstClr>
              </a:solidFill>
              <a:effectLst/>
              <a:uLnTx/>
              <a:uFillTx/>
              <a:latin typeface="Calibri" panose="020F0502020204030204"/>
              <a:ea typeface="游ゴシック" panose="020B0400000000000000" pitchFamily="50" charset="-128"/>
              <a:cs typeface="+mn-cs"/>
            </a:endParaRPr>
          </a:p>
        </p:txBody>
      </p:sp>
      <p:sp>
        <p:nvSpPr>
          <p:cNvPr id="22" name="正方形/長方形 21">
            <a:extLst>
              <a:ext uri="{FF2B5EF4-FFF2-40B4-BE49-F238E27FC236}">
                <a16:creationId xmlns:a16="http://schemas.microsoft.com/office/drawing/2014/main" id="{E08629A6-829B-4394-A30A-5CB52C1BBB36}"/>
              </a:ext>
            </a:extLst>
          </p:cNvPr>
          <p:cNvSpPr/>
          <p:nvPr/>
        </p:nvSpPr>
        <p:spPr>
          <a:xfrm>
            <a:off x="179857" y="88937"/>
            <a:ext cx="9720000" cy="324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defRPr/>
            </a:pPr>
            <a:r>
              <a:rPr kumimoji="1" lang="ja-JP" altLang="en-US" b="1" dirty="0">
                <a:solidFill>
                  <a:schemeClr val="bg1"/>
                </a:solidFill>
                <a:latin typeface="BIZ UDPゴシック" panose="020B0400000000000000" pitchFamily="50" charset="-128"/>
                <a:ea typeface="BIZ UDPゴシック" panose="020B0400000000000000" pitchFamily="50" charset="-128"/>
              </a:rPr>
              <a:t>４（１）　スマートシティ</a:t>
            </a:r>
            <a:r>
              <a:rPr kumimoji="1" lang="ja-JP" altLang="en-US" sz="1600" b="1" dirty="0">
                <a:solidFill>
                  <a:schemeClr val="bg1"/>
                </a:solidFill>
                <a:latin typeface="BIZ UDPゴシック" panose="020B0400000000000000" pitchFamily="50" charset="-128"/>
                <a:ea typeface="BIZ UDPゴシック" panose="020B0400000000000000" pitchFamily="50" charset="-128"/>
              </a:rPr>
              <a:t>　～先端技術を駆使したスマートシティの実現～</a:t>
            </a:r>
            <a:r>
              <a:rPr kumimoji="1" lang="ja-JP" altLang="en-US" sz="1600" b="1" dirty="0">
                <a:solidFill>
                  <a:srgbClr val="FF0000"/>
                </a:solidFill>
                <a:latin typeface="BIZ UDPゴシック" panose="020B0400000000000000" pitchFamily="50" charset="-128"/>
                <a:ea typeface="BIZ UDPゴシック" panose="020B0400000000000000" pitchFamily="50" charset="-128"/>
              </a:rPr>
              <a:t>　</a:t>
            </a:r>
            <a:endParaRPr kumimoji="1" lang="ja-JP" altLang="en-US" sz="1400" b="1" dirty="0">
              <a:solidFill>
                <a:srgbClr val="FF0000"/>
              </a:solidFill>
              <a:latin typeface="BIZ UDPゴシック" panose="020B0400000000000000" pitchFamily="50" charset="-128"/>
              <a:ea typeface="BIZ UDPゴシック" panose="020B0400000000000000" pitchFamily="50" charset="-128"/>
            </a:endParaRPr>
          </a:p>
        </p:txBody>
      </p:sp>
      <p:sp>
        <p:nvSpPr>
          <p:cNvPr id="25" name="テキスト ボックス 24">
            <a:extLst>
              <a:ext uri="{FF2B5EF4-FFF2-40B4-BE49-F238E27FC236}">
                <a16:creationId xmlns:a16="http://schemas.microsoft.com/office/drawing/2014/main" id="{B02F3C22-1443-46B7-A977-04475234F08A}"/>
              </a:ext>
            </a:extLst>
          </p:cNvPr>
          <p:cNvSpPr txBox="1"/>
          <p:nvPr/>
        </p:nvSpPr>
        <p:spPr>
          <a:xfrm>
            <a:off x="179089" y="404910"/>
            <a:ext cx="9540000" cy="738664"/>
          </a:xfrm>
          <a:prstGeom prst="rect">
            <a:avLst/>
          </a:prstGeom>
          <a:noFill/>
          <a:ln w="6350">
            <a:noFill/>
            <a:prstDash val="solid"/>
          </a:ln>
        </p:spPr>
        <p:txBody>
          <a:bodyPr wrap="square">
            <a:spAutoFit/>
          </a:bodyPr>
          <a:lstStyle/>
          <a:p>
            <a:pPr lvl="0">
              <a:defRPr/>
            </a:pPr>
            <a:r>
              <a:rPr lang="ja-JP" altLang="en-US" sz="1400" dirty="0">
                <a:latin typeface="BIZ UDPゴシック" panose="020B0400000000000000" pitchFamily="50" charset="-128"/>
                <a:ea typeface="BIZ UDPゴシック" panose="020B0400000000000000" pitchFamily="50" charset="-128"/>
              </a:rPr>
              <a:t>　健康寿命の延伸や生活利便性の向上など、様々な課題解決に向けては、最先端技術の開発や新たなサービスを活用していくことが必要。万博における様々な実証の成果を未来に継承して、住民の</a:t>
            </a:r>
            <a:r>
              <a:rPr lang="en-US" altLang="ja-JP" sz="1400" dirty="0">
                <a:latin typeface="BIZ UDPゴシック" panose="020B0400000000000000" pitchFamily="50" charset="-128"/>
                <a:ea typeface="BIZ UDPゴシック" panose="020B0400000000000000" pitchFamily="50" charset="-128"/>
              </a:rPr>
              <a:t>QoL</a:t>
            </a:r>
            <a:r>
              <a:rPr lang="ja-JP" altLang="en-US" sz="1400" dirty="0">
                <a:latin typeface="BIZ UDPゴシック" panose="020B0400000000000000" pitchFamily="50" charset="-128"/>
                <a:ea typeface="BIZ UDPゴシック" panose="020B0400000000000000" pitchFamily="50" charset="-128"/>
              </a:rPr>
              <a:t>向上につながるスマートシティを実現することにより、大阪・関西だけでなくわが国の</a:t>
            </a:r>
            <a:r>
              <a:rPr lang="en-US" altLang="ja-JP" sz="1400" dirty="0">
                <a:latin typeface="BIZ UDPゴシック" panose="020B0400000000000000" pitchFamily="50" charset="-128"/>
                <a:ea typeface="BIZ UDPゴシック" panose="020B0400000000000000" pitchFamily="50" charset="-128"/>
              </a:rPr>
              <a:t>Society5.0</a:t>
            </a:r>
            <a:r>
              <a:rPr lang="ja-JP" altLang="en-US" sz="1400" dirty="0">
                <a:latin typeface="BIZ UDPゴシック" panose="020B0400000000000000" pitchFamily="50" charset="-128"/>
                <a:ea typeface="BIZ UDPゴシック" panose="020B0400000000000000" pitchFamily="50" charset="-128"/>
              </a:rPr>
              <a:t>の実現に大きく貢献することをめざす。</a:t>
            </a:r>
          </a:p>
        </p:txBody>
      </p:sp>
      <p:sp>
        <p:nvSpPr>
          <p:cNvPr id="26" name="テキスト ボックス 25"/>
          <p:cNvSpPr txBox="1"/>
          <p:nvPr/>
        </p:nvSpPr>
        <p:spPr>
          <a:xfrm>
            <a:off x="305089" y="4696060"/>
            <a:ext cx="2236510" cy="338554"/>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600" b="1" i="0" u="none" strike="noStrike" kern="1200" cap="none" spc="0" normalizeH="0" baseline="0" noProof="0" dirty="0">
                <a:ln>
                  <a:noFill/>
                </a:ln>
                <a:effectLst/>
                <a:uLnTx/>
                <a:uFillTx/>
                <a:latin typeface="メイリオ" panose="020B0604030504040204" pitchFamily="50" charset="-128"/>
                <a:ea typeface="メイリオ" panose="020B0604030504040204" pitchFamily="50" charset="-128"/>
                <a:cs typeface="+mn-cs"/>
              </a:rPr>
              <a:t>国との協議の進捗状況</a:t>
            </a:r>
          </a:p>
        </p:txBody>
      </p:sp>
      <p:graphicFrame>
        <p:nvGraphicFramePr>
          <p:cNvPr id="15" name="表 14"/>
          <p:cNvGraphicFramePr>
            <a:graphicFrameLocks noGrp="1"/>
          </p:cNvGraphicFramePr>
          <p:nvPr>
            <p:extLst>
              <p:ext uri="{D42A27DB-BD31-4B8C-83A1-F6EECF244321}">
                <p14:modId xmlns:p14="http://schemas.microsoft.com/office/powerpoint/2010/main" val="3886786135"/>
              </p:ext>
            </p:extLst>
          </p:nvPr>
        </p:nvGraphicFramePr>
        <p:xfrm>
          <a:off x="305089" y="4957656"/>
          <a:ext cx="9288000" cy="2121852"/>
        </p:xfrm>
        <a:graphic>
          <a:graphicData uri="http://schemas.openxmlformats.org/drawingml/2006/table">
            <a:tbl>
              <a:tblPr bandRow="1">
                <a:tableStyleId>{5940675A-B579-460E-94D1-54222C63F5DA}</a:tableStyleId>
              </a:tblPr>
              <a:tblGrid>
                <a:gridCol w="2700000">
                  <a:extLst>
                    <a:ext uri="{9D8B030D-6E8A-4147-A177-3AD203B41FA5}">
                      <a16:colId xmlns:a16="http://schemas.microsoft.com/office/drawing/2014/main" val="525926817"/>
                    </a:ext>
                  </a:extLst>
                </a:gridCol>
                <a:gridCol w="6588000">
                  <a:extLst>
                    <a:ext uri="{9D8B030D-6E8A-4147-A177-3AD203B41FA5}">
                      <a16:colId xmlns:a16="http://schemas.microsoft.com/office/drawing/2014/main" val="1556401701"/>
                    </a:ext>
                  </a:extLst>
                </a:gridCol>
              </a:tblGrid>
              <a:tr h="288000">
                <a:tc>
                  <a:txBody>
                    <a:bodyPr/>
                    <a:lstStyle/>
                    <a:p>
                      <a:pPr marL="0" marR="0" lvl="0" indent="0" algn="l" defTabSz="959937" rtl="0" eaLnBrk="1" fontAlgn="auto" latinLnBrk="0" hangingPunct="1">
                        <a:lnSpc>
                          <a:spcPct val="100000"/>
                        </a:lnSpc>
                        <a:spcBef>
                          <a:spcPts val="0"/>
                        </a:spcBef>
                        <a:spcAft>
                          <a:spcPts val="0"/>
                        </a:spcAft>
                        <a:buClrTx/>
                        <a:buSzTx/>
                        <a:buFontTx/>
                        <a:buNone/>
                        <a:tabLst/>
                        <a:defRPr/>
                      </a:pPr>
                      <a:r>
                        <a:rPr lang="ja-JP" altLang="en-US" sz="1200" b="1" u="none" dirty="0">
                          <a:solidFill>
                            <a:schemeClr val="tx1"/>
                          </a:solidFill>
                          <a:latin typeface="+mn-ea"/>
                        </a:rPr>
                        <a:t>国「アクションプラン</a:t>
                      </a:r>
                      <a:r>
                        <a:rPr lang="en-US" altLang="ja-JP" sz="1200" b="1" u="none" dirty="0">
                          <a:solidFill>
                            <a:schemeClr val="tx1"/>
                          </a:solidFill>
                          <a:latin typeface="+mn-ea"/>
                        </a:rPr>
                        <a:t>Ver.4</a:t>
                      </a:r>
                      <a:r>
                        <a:rPr lang="ja-JP" altLang="en-US" sz="1200" b="1" u="none" dirty="0">
                          <a:solidFill>
                            <a:schemeClr val="tx1"/>
                          </a:solidFill>
                          <a:latin typeface="+mn-ea"/>
                        </a:rPr>
                        <a:t>」の</a:t>
                      </a:r>
                      <a:endParaRPr lang="en-US" altLang="ja-JP" sz="1200" b="1" u="none" dirty="0">
                        <a:solidFill>
                          <a:schemeClr val="tx1"/>
                        </a:solidFill>
                        <a:latin typeface="+mn-ea"/>
                      </a:endParaRPr>
                    </a:p>
                    <a:p>
                      <a:pPr marL="0" marR="0" lvl="0" indent="0" algn="l" defTabSz="959937" rtl="0" eaLnBrk="1" fontAlgn="auto" latinLnBrk="0" hangingPunct="1">
                        <a:lnSpc>
                          <a:spcPct val="100000"/>
                        </a:lnSpc>
                        <a:spcBef>
                          <a:spcPts val="0"/>
                        </a:spcBef>
                        <a:spcAft>
                          <a:spcPts val="0"/>
                        </a:spcAft>
                        <a:buClrTx/>
                        <a:buSzTx/>
                        <a:buFontTx/>
                        <a:buNone/>
                        <a:tabLst/>
                        <a:defRPr/>
                      </a:pPr>
                      <a:r>
                        <a:rPr lang="ja-JP" altLang="en-US" sz="1200" b="1" u="none" dirty="0">
                          <a:solidFill>
                            <a:schemeClr val="tx1"/>
                          </a:solidFill>
                          <a:latin typeface="+mn-ea"/>
                        </a:rPr>
                        <a:t>記載内容</a:t>
                      </a:r>
                      <a:endParaRPr kumimoji="1" lang="ja-JP" altLang="en-US" sz="1200" u="none" dirty="0">
                        <a:solidFill>
                          <a:schemeClr val="tx1"/>
                        </a:solidFill>
                        <a:latin typeface="BIZ UDPゴシック" panose="020B0400000000000000" pitchFamily="50" charset="-128"/>
                        <a:ea typeface="BIZ UDPゴシック" panose="020B0400000000000000" pitchFamily="50" charset="-128"/>
                      </a:endParaRPr>
                    </a:p>
                  </a:txBody>
                  <a:tcPr marL="100806" marR="100806" marT="50403" marB="50403">
                    <a:lnL w="12700" cap="flat" cmpd="sng" algn="ctr">
                      <a:solidFill>
                        <a:schemeClr val="accent1"/>
                      </a:solidFill>
                      <a:prstDash val="sysDot"/>
                      <a:round/>
                      <a:headEnd type="none" w="med" len="med"/>
                      <a:tailEnd type="none" w="med" len="med"/>
                    </a:lnL>
                    <a:lnR w="12700" cap="flat" cmpd="sng" algn="ctr">
                      <a:solidFill>
                        <a:schemeClr val="accent1"/>
                      </a:solidFill>
                      <a:prstDash val="sysDot"/>
                      <a:round/>
                      <a:headEnd type="none" w="med" len="med"/>
                      <a:tailEnd type="none" w="med" len="med"/>
                    </a:lnR>
                    <a:lnT w="12700" cap="flat" cmpd="sng" algn="ctr">
                      <a:solidFill>
                        <a:schemeClr val="accent1"/>
                      </a:solidFill>
                      <a:prstDash val="sysDot"/>
                      <a:round/>
                      <a:headEnd type="none" w="med" len="med"/>
                      <a:tailEnd type="none" w="med" len="med"/>
                    </a:lnT>
                    <a:lnB w="12700" cap="flat" cmpd="sng" algn="ctr">
                      <a:solidFill>
                        <a:schemeClr val="accent1"/>
                      </a:solidFill>
                      <a:prstDash val="sysDot"/>
                      <a:round/>
                      <a:headEnd type="none" w="med" len="med"/>
                      <a:tailEnd type="none" w="med" len="med"/>
                    </a:lnB>
                    <a:lnTlToBr w="12700" cmpd="sng">
                      <a:noFill/>
                      <a:prstDash val="solid"/>
                    </a:lnTlToBr>
                    <a:lnBlToTr w="12700" cmpd="sng">
                      <a:noFill/>
                      <a:prstDash val="solid"/>
                    </a:lnBlToTr>
                  </a:tcPr>
                </a:tc>
                <a:tc>
                  <a:txBody>
                    <a:bodyPr/>
                    <a:lstStyle/>
                    <a:p>
                      <a:pPr marL="171450" marR="0" lvl="0" indent="-171450" algn="l" defTabSz="959937" rtl="0" eaLnBrk="1" fontAlgn="auto" latinLnBrk="0" hangingPunct="1">
                        <a:lnSpc>
                          <a:spcPct val="100000"/>
                        </a:lnSpc>
                        <a:spcBef>
                          <a:spcPts val="0"/>
                        </a:spcBef>
                        <a:spcAft>
                          <a:spcPts val="0"/>
                        </a:spcAft>
                        <a:buClrTx/>
                        <a:buSzTx/>
                        <a:buFont typeface="Wingdings" panose="05000000000000000000" pitchFamily="2" charset="2"/>
                        <a:buChar char="l"/>
                        <a:tabLst/>
                        <a:defRPr/>
                      </a:pPr>
                      <a:r>
                        <a:rPr kumimoji="1" lang="ja-JP" altLang="en-US" sz="1100" b="0" i="0" u="none" strike="noStrike" kern="1200" cap="none" spc="0" normalizeH="0" baseline="0" noProof="0" dirty="0">
                          <a:ln>
                            <a:noFill/>
                          </a:ln>
                          <a:solidFill>
                            <a:schemeClr val="tx1"/>
                          </a:solidFill>
                          <a:effectLst/>
                          <a:uLnTx/>
                          <a:uFillTx/>
                          <a:latin typeface="游ゴシック" panose="020B0400000000000000" pitchFamily="50" charset="-128"/>
                          <a:ea typeface="+mn-ea"/>
                          <a:cs typeface="+mn-cs"/>
                        </a:rPr>
                        <a:t>自動配送ロボットによる配送サービスの提供 ／ロボットフレンドリーな環境の実現</a:t>
                      </a:r>
                      <a:r>
                        <a:rPr kumimoji="1" lang="en-US" altLang="ja-JP" sz="1100" b="0" i="0" u="none" strike="noStrike" kern="1200" cap="none" spc="0" normalizeH="0" baseline="0" noProof="0" dirty="0">
                          <a:ln>
                            <a:noFill/>
                          </a:ln>
                          <a:solidFill>
                            <a:schemeClr val="tx1"/>
                          </a:solidFill>
                          <a:effectLst/>
                          <a:uLnTx/>
                          <a:uFillTx/>
                          <a:latin typeface="游ゴシック" panose="020B0400000000000000" pitchFamily="50" charset="-128"/>
                          <a:ea typeface="+mn-ea"/>
                          <a:cs typeface="+mn-cs"/>
                        </a:rPr>
                        <a:t>/</a:t>
                      </a:r>
                    </a:p>
                    <a:p>
                      <a:pPr marL="0" marR="0" lvl="0" indent="0" algn="l" defTabSz="959937" rtl="0" eaLnBrk="1" fontAlgn="auto" latinLnBrk="0" hangingPunct="1">
                        <a:lnSpc>
                          <a:spcPct val="100000"/>
                        </a:lnSpc>
                        <a:spcBef>
                          <a:spcPts val="0"/>
                        </a:spcBef>
                        <a:spcAft>
                          <a:spcPts val="0"/>
                        </a:spcAft>
                        <a:buClrTx/>
                        <a:buSzTx/>
                        <a:buFont typeface="Wingdings" panose="05000000000000000000" pitchFamily="2" charset="2"/>
                        <a:buNone/>
                        <a:tabLst/>
                        <a:defRPr/>
                      </a:pPr>
                      <a:r>
                        <a:rPr kumimoji="1" lang="ja-JP" altLang="en-US" sz="1100" b="0" i="0" u="none" strike="noStrike" kern="1200" cap="none" spc="0" normalizeH="0" baseline="0" noProof="0" dirty="0">
                          <a:ln>
                            <a:noFill/>
                          </a:ln>
                          <a:solidFill>
                            <a:schemeClr val="tx1"/>
                          </a:solidFill>
                          <a:effectLst/>
                          <a:uLnTx/>
                          <a:uFillTx/>
                          <a:latin typeface="游ゴシック" panose="020B0400000000000000" pitchFamily="50" charset="-128"/>
                          <a:ea typeface="+mn-ea"/>
                          <a:cs typeface="+mn-cs"/>
                        </a:rPr>
                        <a:t>　デジタルライフラインによる</a:t>
                      </a:r>
                      <a:r>
                        <a:rPr kumimoji="1" lang="en-US" altLang="ja-JP" sz="1100" b="0" i="0" u="none" strike="noStrike" kern="1200" cap="none" spc="0" normalizeH="0" baseline="0" noProof="0" dirty="0">
                          <a:ln>
                            <a:noFill/>
                          </a:ln>
                          <a:solidFill>
                            <a:schemeClr val="tx1"/>
                          </a:solidFill>
                          <a:effectLst/>
                          <a:uLnTx/>
                          <a:uFillTx/>
                          <a:latin typeface="游ゴシック" panose="020B0400000000000000" pitchFamily="50" charset="-128"/>
                          <a:ea typeface="+mn-ea"/>
                          <a:cs typeface="+mn-cs"/>
                        </a:rPr>
                        <a:t>Society 5.0</a:t>
                      </a:r>
                      <a:r>
                        <a:rPr kumimoji="1" lang="ja-JP" altLang="en-US" sz="1100" b="0" i="0" u="none" strike="noStrike" kern="1200" cap="none" spc="0" normalizeH="0" baseline="0" noProof="0" dirty="0">
                          <a:ln>
                            <a:noFill/>
                          </a:ln>
                          <a:solidFill>
                            <a:schemeClr val="tx1"/>
                          </a:solidFill>
                          <a:effectLst/>
                          <a:uLnTx/>
                          <a:uFillTx/>
                          <a:latin typeface="游ゴシック" panose="020B0400000000000000" pitchFamily="50" charset="-128"/>
                          <a:ea typeface="+mn-ea"/>
                          <a:cs typeface="+mn-cs"/>
                        </a:rPr>
                        <a:t>の実現＜経産省＞</a:t>
                      </a:r>
                    </a:p>
                    <a:p>
                      <a:pPr marL="171450" marR="0" lvl="0" indent="-171450" algn="l" defTabSz="959937" rtl="0" eaLnBrk="1" fontAlgn="auto" latinLnBrk="0" hangingPunct="1">
                        <a:lnSpc>
                          <a:spcPct val="100000"/>
                        </a:lnSpc>
                        <a:spcBef>
                          <a:spcPts val="0"/>
                        </a:spcBef>
                        <a:spcAft>
                          <a:spcPts val="0"/>
                        </a:spcAft>
                        <a:buClrTx/>
                        <a:buSzTx/>
                        <a:buFont typeface="Wingdings" panose="05000000000000000000" pitchFamily="2" charset="2"/>
                        <a:buChar char="l"/>
                        <a:tabLst/>
                        <a:defRPr/>
                      </a:pPr>
                      <a:r>
                        <a:rPr kumimoji="1" lang="ja-JP" altLang="en-US" sz="1100" b="0" i="0" u="none" strike="noStrike" kern="1200" cap="none" spc="0" normalizeH="0" baseline="0" noProof="0" dirty="0">
                          <a:ln>
                            <a:noFill/>
                          </a:ln>
                          <a:solidFill>
                            <a:schemeClr val="tx1"/>
                          </a:solidFill>
                          <a:effectLst/>
                          <a:uLnTx/>
                          <a:uFillTx/>
                          <a:latin typeface="游ゴシック" panose="020B0400000000000000" pitchFamily="50" charset="-128"/>
                          <a:ea typeface="+mn-ea"/>
                          <a:cs typeface="+mn-cs"/>
                        </a:rPr>
                        <a:t>大阪・関西万博における空飛ぶクルマの実現＜経産省・国交省＞／ </a:t>
                      </a:r>
                      <a:r>
                        <a:rPr kumimoji="1" lang="en-US" altLang="ja-JP" sz="1100" b="0" i="0" u="none" strike="noStrike" kern="1200" cap="none" spc="0" normalizeH="0" baseline="0" noProof="0" dirty="0" err="1">
                          <a:ln>
                            <a:noFill/>
                          </a:ln>
                          <a:solidFill>
                            <a:schemeClr val="tx1"/>
                          </a:solidFill>
                          <a:effectLst/>
                          <a:uLnTx/>
                          <a:uFillTx/>
                          <a:latin typeface="游ゴシック" panose="020B0400000000000000" pitchFamily="50" charset="-128"/>
                          <a:ea typeface="+mn-ea"/>
                          <a:cs typeface="+mn-cs"/>
                        </a:rPr>
                        <a:t>MaaS</a:t>
                      </a:r>
                      <a:r>
                        <a:rPr kumimoji="1" lang="ja-JP" altLang="en-US" sz="1100" b="0" i="0" u="none" strike="noStrike" kern="1200" cap="none" spc="0" normalizeH="0" baseline="0" noProof="0" dirty="0">
                          <a:ln>
                            <a:noFill/>
                          </a:ln>
                          <a:solidFill>
                            <a:schemeClr val="tx1"/>
                          </a:solidFill>
                          <a:effectLst/>
                          <a:uLnTx/>
                          <a:uFillTx/>
                          <a:latin typeface="游ゴシック" panose="020B0400000000000000" pitchFamily="50" charset="-128"/>
                          <a:ea typeface="+mn-ea"/>
                          <a:cs typeface="+mn-cs"/>
                        </a:rPr>
                        <a:t>の推進＜国交省＞ </a:t>
                      </a:r>
                      <a:endParaRPr kumimoji="1" lang="en-US" altLang="ja-JP" sz="1100" b="0" i="0" u="none" strike="noStrike" kern="1200" cap="none" spc="0" normalizeH="0" baseline="0" noProof="0" dirty="0">
                        <a:ln>
                          <a:noFill/>
                        </a:ln>
                        <a:solidFill>
                          <a:schemeClr val="tx1"/>
                        </a:solidFill>
                        <a:effectLst/>
                        <a:uLnTx/>
                        <a:uFillTx/>
                        <a:latin typeface="游ゴシック" panose="020B0400000000000000" pitchFamily="50" charset="-128"/>
                        <a:ea typeface="+mn-ea"/>
                        <a:cs typeface="+mn-cs"/>
                      </a:endParaRPr>
                    </a:p>
                    <a:p>
                      <a:pPr marL="171450" marR="0" lvl="0" indent="-171450" algn="l" defTabSz="959937" rtl="0" eaLnBrk="1" fontAlgn="auto" latinLnBrk="0" hangingPunct="1">
                        <a:lnSpc>
                          <a:spcPct val="100000"/>
                        </a:lnSpc>
                        <a:spcBef>
                          <a:spcPts val="0"/>
                        </a:spcBef>
                        <a:spcAft>
                          <a:spcPts val="0"/>
                        </a:spcAft>
                        <a:buClrTx/>
                        <a:buSzTx/>
                        <a:buFont typeface="Wingdings" panose="05000000000000000000" pitchFamily="2" charset="2"/>
                        <a:buChar char="l"/>
                        <a:tabLst/>
                        <a:defRPr/>
                      </a:pPr>
                      <a:r>
                        <a:rPr kumimoji="1" lang="ja-JP" altLang="en-US" sz="1100" b="0" i="0" u="none" strike="noStrike" kern="1200" cap="none" spc="0" normalizeH="0" baseline="0" noProof="0" dirty="0">
                          <a:ln>
                            <a:noFill/>
                          </a:ln>
                          <a:solidFill>
                            <a:schemeClr val="tx1"/>
                          </a:solidFill>
                          <a:effectLst/>
                          <a:uLnTx/>
                          <a:uFillTx/>
                          <a:latin typeface="游ゴシック" panose="020B0400000000000000" pitchFamily="50" charset="-128"/>
                          <a:ea typeface="+mn-ea"/>
                          <a:cs typeface="+mn-cs"/>
                        </a:rPr>
                        <a:t>自動運転の一層の推進＜デジタル庁・警察庁・総務省・経産省・国交省＞</a:t>
                      </a:r>
                    </a:p>
                    <a:p>
                      <a:pPr marL="171450" marR="0" lvl="0" indent="-171450" algn="l" defTabSz="959937" rtl="0" eaLnBrk="1" fontAlgn="auto" latinLnBrk="0" hangingPunct="1">
                        <a:lnSpc>
                          <a:spcPct val="100000"/>
                        </a:lnSpc>
                        <a:spcBef>
                          <a:spcPts val="0"/>
                        </a:spcBef>
                        <a:spcAft>
                          <a:spcPts val="0"/>
                        </a:spcAft>
                        <a:buClrTx/>
                        <a:buSzTx/>
                        <a:buFont typeface="Wingdings" panose="05000000000000000000" pitchFamily="2" charset="2"/>
                        <a:buChar char="l"/>
                        <a:tabLst/>
                        <a:defRPr/>
                      </a:pPr>
                      <a:r>
                        <a:rPr kumimoji="1" lang="ja-JP" altLang="en-US" sz="1100" b="0" i="0" u="none" strike="noStrike" kern="1200" cap="none" spc="0" normalizeH="0" baseline="0" noProof="0" dirty="0">
                          <a:ln>
                            <a:noFill/>
                          </a:ln>
                          <a:solidFill>
                            <a:schemeClr val="tx1"/>
                          </a:solidFill>
                          <a:effectLst/>
                          <a:uLnTx/>
                          <a:uFillTx/>
                          <a:latin typeface="游ゴシック" panose="020B0400000000000000" pitchFamily="50" charset="-128"/>
                          <a:ea typeface="+mn-ea"/>
                          <a:cs typeface="+mn-cs"/>
                        </a:rPr>
                        <a:t>地域データの可視化によるデータ連携・データ利活用の推進＜内閣府＞</a:t>
                      </a:r>
                      <a:endParaRPr kumimoji="1" lang="en-US" altLang="ja-JP" sz="1100" b="0" i="0" u="none" strike="noStrike" kern="1200" cap="none" spc="0" normalizeH="0" baseline="0" noProof="0" dirty="0">
                        <a:ln>
                          <a:noFill/>
                        </a:ln>
                        <a:solidFill>
                          <a:schemeClr val="tx1"/>
                        </a:solidFill>
                        <a:effectLst/>
                        <a:uLnTx/>
                        <a:uFillTx/>
                        <a:latin typeface="游ゴシック" panose="020B0400000000000000" pitchFamily="50" charset="-128"/>
                        <a:ea typeface="+mn-ea"/>
                        <a:cs typeface="+mn-cs"/>
                      </a:endParaRPr>
                    </a:p>
                    <a:p>
                      <a:pPr marL="171450" marR="0" lvl="0" indent="-171450" algn="l" defTabSz="959937" rtl="0" eaLnBrk="1" fontAlgn="auto" latinLnBrk="0" hangingPunct="1">
                        <a:lnSpc>
                          <a:spcPct val="100000"/>
                        </a:lnSpc>
                        <a:spcBef>
                          <a:spcPts val="0"/>
                        </a:spcBef>
                        <a:spcAft>
                          <a:spcPts val="0"/>
                        </a:spcAft>
                        <a:buClrTx/>
                        <a:buSzTx/>
                        <a:buFont typeface="Wingdings" panose="05000000000000000000" pitchFamily="2" charset="2"/>
                        <a:buChar char="l"/>
                        <a:tabLst/>
                        <a:defRPr/>
                      </a:pPr>
                      <a:r>
                        <a:rPr kumimoji="1" lang="en-US" altLang="ja-JP" sz="1100" b="0" i="0" u="none" strike="noStrike" kern="1200" cap="none" spc="0" normalizeH="0" baseline="0" noProof="0" dirty="0">
                          <a:ln>
                            <a:noFill/>
                          </a:ln>
                          <a:solidFill>
                            <a:schemeClr val="tx1"/>
                          </a:solidFill>
                          <a:effectLst/>
                          <a:uLnTx/>
                          <a:uFillTx/>
                          <a:latin typeface="游ゴシック" panose="020B0400000000000000" pitchFamily="50" charset="-128"/>
                          <a:ea typeface="+mn-ea"/>
                          <a:cs typeface="+mn-cs"/>
                        </a:rPr>
                        <a:t>Beyond </a:t>
                      </a:r>
                      <a:r>
                        <a:rPr kumimoji="1" lang="ja-JP" altLang="en-US" sz="1100" b="0" i="0" u="none" strike="noStrike" kern="1200" cap="none" spc="0" normalizeH="0" baseline="0" noProof="0" dirty="0">
                          <a:ln>
                            <a:noFill/>
                          </a:ln>
                          <a:solidFill>
                            <a:schemeClr val="tx1"/>
                          </a:solidFill>
                          <a:effectLst/>
                          <a:uLnTx/>
                          <a:uFillTx/>
                          <a:latin typeface="游ゴシック" panose="020B0400000000000000" pitchFamily="50" charset="-128"/>
                          <a:ea typeface="+mn-ea"/>
                          <a:cs typeface="+mn-cs"/>
                        </a:rPr>
                        <a:t>５</a:t>
                      </a:r>
                      <a:r>
                        <a:rPr kumimoji="1" lang="en-US" altLang="ja-JP" sz="1100" b="0" i="0" u="none" strike="noStrike" kern="1200" cap="none" spc="0" normalizeH="0" baseline="0" noProof="0" dirty="0">
                          <a:ln>
                            <a:noFill/>
                          </a:ln>
                          <a:solidFill>
                            <a:schemeClr val="tx1"/>
                          </a:solidFill>
                          <a:effectLst/>
                          <a:uLnTx/>
                          <a:uFillTx/>
                          <a:latin typeface="游ゴシック" panose="020B0400000000000000" pitchFamily="50" charset="-128"/>
                          <a:ea typeface="+mn-ea"/>
                          <a:cs typeface="+mn-cs"/>
                        </a:rPr>
                        <a:t>G ready </a:t>
                      </a:r>
                      <a:r>
                        <a:rPr kumimoji="1" lang="ja-JP" altLang="en-US" sz="1100" b="0" i="0" u="none" strike="noStrike" kern="1200" cap="none" spc="0" normalizeH="0" baseline="0" noProof="0" dirty="0">
                          <a:ln>
                            <a:noFill/>
                          </a:ln>
                          <a:solidFill>
                            <a:schemeClr val="tx1"/>
                          </a:solidFill>
                          <a:effectLst/>
                          <a:uLnTx/>
                          <a:uFillTx/>
                          <a:latin typeface="游ゴシック" panose="020B0400000000000000" pitchFamily="50" charset="-128"/>
                          <a:ea typeface="+mn-ea"/>
                          <a:cs typeface="+mn-cs"/>
                        </a:rPr>
                        <a:t>ショーケースの実現＜総務省＞</a:t>
                      </a:r>
                      <a:endParaRPr kumimoji="1" lang="en-US" altLang="ja-JP" sz="1100" b="0" i="0" u="none" strike="noStrike" kern="1200" cap="none" spc="0" normalizeH="0" baseline="0" noProof="0" dirty="0">
                        <a:ln>
                          <a:noFill/>
                        </a:ln>
                        <a:solidFill>
                          <a:schemeClr val="tx1"/>
                        </a:solidFill>
                        <a:effectLst/>
                        <a:uLnTx/>
                        <a:uFillTx/>
                        <a:latin typeface="游ゴシック" panose="020B0400000000000000" pitchFamily="50" charset="-128"/>
                        <a:ea typeface="+mn-ea"/>
                        <a:cs typeface="+mn-cs"/>
                      </a:endParaRPr>
                    </a:p>
                    <a:p>
                      <a:pPr marL="171450" marR="0" lvl="0" indent="-171450" algn="l" defTabSz="959937" rtl="0" eaLnBrk="1" fontAlgn="auto" latinLnBrk="0" hangingPunct="1">
                        <a:lnSpc>
                          <a:spcPct val="100000"/>
                        </a:lnSpc>
                        <a:spcBef>
                          <a:spcPts val="0"/>
                        </a:spcBef>
                        <a:spcAft>
                          <a:spcPts val="0"/>
                        </a:spcAft>
                        <a:buClrTx/>
                        <a:buSzTx/>
                        <a:buFont typeface="Wingdings" panose="05000000000000000000" pitchFamily="2" charset="2"/>
                        <a:buChar char="l"/>
                        <a:tabLst/>
                        <a:defRPr/>
                      </a:pPr>
                      <a:r>
                        <a:rPr kumimoji="1" lang="ja-JP" altLang="en-US" sz="1100" b="0" i="0" u="none" strike="noStrike" kern="1200" cap="none" spc="0" normalizeH="0" baseline="0" noProof="0" dirty="0">
                          <a:ln>
                            <a:noFill/>
                          </a:ln>
                          <a:solidFill>
                            <a:schemeClr val="tx1"/>
                          </a:solidFill>
                          <a:effectLst/>
                          <a:uLnTx/>
                          <a:uFillTx/>
                          <a:latin typeface="游ゴシック" panose="020B0400000000000000" pitchFamily="50" charset="-128"/>
                          <a:ea typeface="+mn-ea"/>
                          <a:cs typeface="+mn-cs"/>
                        </a:rPr>
                        <a:t>デジタル田園都市国家構想に関連するデジタル実装モデルの海外発信・展開＜内閣官房デジタル田園都市国家構想実現会議事務局＞</a:t>
                      </a:r>
                    </a:p>
                  </a:txBody>
                  <a:tcPr marL="100806" marR="100806" marT="50403" marB="50403">
                    <a:lnL w="12700" cap="flat" cmpd="sng" algn="ctr">
                      <a:solidFill>
                        <a:schemeClr val="accent1"/>
                      </a:solidFill>
                      <a:prstDash val="sysDot"/>
                      <a:round/>
                      <a:headEnd type="none" w="med" len="med"/>
                      <a:tailEnd type="none" w="med" len="med"/>
                    </a:lnL>
                    <a:lnR w="12700" cap="flat" cmpd="sng" algn="ctr">
                      <a:solidFill>
                        <a:schemeClr val="accent1"/>
                      </a:solidFill>
                      <a:prstDash val="sysDot"/>
                      <a:round/>
                      <a:headEnd type="none" w="med" len="med"/>
                      <a:tailEnd type="none" w="med" len="med"/>
                    </a:lnR>
                    <a:lnT w="12700" cap="flat" cmpd="sng" algn="ctr">
                      <a:solidFill>
                        <a:schemeClr val="accent1"/>
                      </a:solidFill>
                      <a:prstDash val="sysDot"/>
                      <a:round/>
                      <a:headEnd type="none" w="med" len="med"/>
                      <a:tailEnd type="none" w="med" len="med"/>
                    </a:lnT>
                    <a:lnB w="12700" cap="flat" cmpd="sng" algn="ctr">
                      <a:solidFill>
                        <a:schemeClr val="accent1"/>
                      </a:solidFill>
                      <a:prstDash val="sysDot"/>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508488957"/>
                  </a:ext>
                </a:extLst>
              </a:tr>
              <a:tr h="288000">
                <a:tc>
                  <a:txBody>
                    <a:bodyPr/>
                    <a:lstStyle/>
                    <a:p>
                      <a:pPr marL="0" marR="0" lvl="0" indent="0" algn="l" defTabSz="959937" rtl="0" eaLnBrk="1" fontAlgn="auto"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noProof="0" dirty="0">
                          <a:ln>
                            <a:noFill/>
                          </a:ln>
                          <a:solidFill>
                            <a:schemeClr val="tx1"/>
                          </a:solidFill>
                          <a:effectLst/>
                          <a:uLnTx/>
                          <a:uFillTx/>
                          <a:latin typeface="游ゴシック" panose="020B0400000000000000" pitchFamily="50" charset="-128"/>
                          <a:ea typeface="+mn-ea"/>
                          <a:cs typeface="+mn-cs"/>
                        </a:rPr>
                        <a:t>国との協議の進捗状況</a:t>
                      </a:r>
                      <a:endParaRPr kumimoji="1" lang="en-US" altLang="ja-JP" sz="1200" b="1" i="0" u="none" strike="noStrike" kern="1200" cap="none" spc="0" normalizeH="0" baseline="0" noProof="0" dirty="0">
                        <a:ln>
                          <a:noFill/>
                        </a:ln>
                        <a:solidFill>
                          <a:schemeClr val="tx1"/>
                        </a:solidFill>
                        <a:effectLst/>
                        <a:uLnTx/>
                        <a:uFillTx/>
                        <a:latin typeface="游ゴシック" panose="020B0400000000000000" pitchFamily="50" charset="-128"/>
                        <a:ea typeface="+mn-ea"/>
                        <a:cs typeface="+mn-cs"/>
                      </a:endParaRPr>
                    </a:p>
                    <a:p>
                      <a:pPr marL="0" marR="0" lvl="0" indent="0" algn="l" defTabSz="959937" rtl="0" eaLnBrk="1" fontAlgn="auto"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noProof="0" dirty="0">
                          <a:ln>
                            <a:noFill/>
                          </a:ln>
                          <a:solidFill>
                            <a:schemeClr val="tx1"/>
                          </a:solidFill>
                          <a:effectLst/>
                          <a:uLnTx/>
                          <a:uFillTx/>
                          <a:latin typeface="游ゴシック" panose="020B0400000000000000" pitchFamily="50" charset="-128"/>
                          <a:ea typeface="+mn-ea"/>
                          <a:cs typeface="+mn-cs"/>
                        </a:rPr>
                        <a:t>（取組みの成果）</a:t>
                      </a:r>
                      <a:endParaRPr kumimoji="1" lang="ja-JP" altLang="en-US" sz="1200" b="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endParaRPr>
                    </a:p>
                  </a:txBody>
                  <a:tcPr marL="100806" marR="100806" marT="50403" marB="50403" anchor="ctr">
                    <a:lnL w="12700" cap="flat" cmpd="sng" algn="ctr">
                      <a:solidFill>
                        <a:schemeClr val="accent1"/>
                      </a:solidFill>
                      <a:prstDash val="sysDot"/>
                      <a:round/>
                      <a:headEnd type="none" w="med" len="med"/>
                      <a:tailEnd type="none" w="med" len="med"/>
                    </a:lnL>
                    <a:lnR w="12700" cap="flat" cmpd="sng" algn="ctr">
                      <a:solidFill>
                        <a:schemeClr val="accent1"/>
                      </a:solidFill>
                      <a:prstDash val="sysDot"/>
                      <a:round/>
                      <a:headEnd type="none" w="med" len="med"/>
                      <a:tailEnd type="none" w="med" len="med"/>
                    </a:lnR>
                    <a:lnT w="12700" cap="flat" cmpd="sng" algn="ctr">
                      <a:solidFill>
                        <a:schemeClr val="accent1"/>
                      </a:solidFill>
                      <a:prstDash val="sysDot"/>
                      <a:round/>
                      <a:headEnd type="none" w="med" len="med"/>
                      <a:tailEnd type="none" w="med" len="med"/>
                    </a:lnT>
                    <a:lnB w="12700" cap="flat" cmpd="sng" algn="ctr">
                      <a:solidFill>
                        <a:schemeClr val="accent1"/>
                      </a:solidFill>
                      <a:prstDash val="sysDot"/>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59937" rtl="0" eaLnBrk="1" fontAlgn="auto" latinLnBrk="0" hangingPunct="1">
                        <a:lnSpc>
                          <a:spcPct val="100000"/>
                        </a:lnSpc>
                        <a:spcBef>
                          <a:spcPts val="0"/>
                        </a:spcBef>
                        <a:spcAft>
                          <a:spcPts val="0"/>
                        </a:spcAft>
                        <a:buClrTx/>
                        <a:buSzTx/>
                        <a:buFont typeface="Wingdings" panose="05000000000000000000" pitchFamily="2" charset="2"/>
                        <a:buNone/>
                        <a:tabLst/>
                        <a:defRPr/>
                      </a:pPr>
                      <a:r>
                        <a:rPr kumimoji="1" lang="ja-JP" altLang="en-US" sz="1100" b="0" i="0" u="none" strike="noStrike" kern="1200" cap="none" spc="0" normalizeH="0" baseline="0" noProof="0" dirty="0">
                          <a:ln>
                            <a:noFill/>
                          </a:ln>
                          <a:solidFill>
                            <a:schemeClr val="tx1"/>
                          </a:solidFill>
                          <a:effectLst/>
                          <a:uLnTx/>
                          <a:uFillTx/>
                          <a:latin typeface="游ゴシック" panose="020B0400000000000000" pitchFamily="50" charset="-128"/>
                          <a:ea typeface="+mn-ea"/>
                          <a:cs typeface="+mn-cs"/>
                        </a:rPr>
                        <a:t>（「空飛ぶクルマ」「自動運転」については、各項目ページを参照）</a:t>
                      </a:r>
                      <a:endParaRPr kumimoji="1" lang="en-US" altLang="ja-JP" sz="1100" b="0" i="0" u="none" strike="noStrike" kern="1200" cap="none" spc="0" normalizeH="0" baseline="0" noProof="0" dirty="0">
                        <a:ln>
                          <a:noFill/>
                        </a:ln>
                        <a:solidFill>
                          <a:schemeClr val="tx1"/>
                        </a:solidFill>
                        <a:effectLst/>
                        <a:uLnTx/>
                        <a:uFillTx/>
                        <a:latin typeface="游ゴシック" panose="020B0400000000000000" pitchFamily="50" charset="-128"/>
                        <a:ea typeface="+mn-ea"/>
                        <a:cs typeface="+mn-cs"/>
                      </a:endParaRPr>
                    </a:p>
                    <a:p>
                      <a:pPr marL="171450" marR="0" lvl="0" indent="-171450" algn="l" defTabSz="959937" rtl="0" eaLnBrk="1" fontAlgn="auto" latinLnBrk="0" hangingPunct="1">
                        <a:lnSpc>
                          <a:spcPct val="100000"/>
                        </a:lnSpc>
                        <a:spcBef>
                          <a:spcPts val="300"/>
                        </a:spcBef>
                        <a:spcAft>
                          <a:spcPts val="0"/>
                        </a:spcAft>
                        <a:buClrTx/>
                        <a:buSzTx/>
                        <a:buFont typeface="Wingdings" panose="05000000000000000000" pitchFamily="2" charset="2"/>
                        <a:buChar char="l"/>
                        <a:tabLst/>
                        <a:defRPr/>
                      </a:pPr>
                      <a:r>
                        <a:rPr kumimoji="1" lang="ja-JP" altLang="en-US" sz="1100" b="0" i="0" u="none" strike="noStrike" kern="1200" cap="none" spc="0" normalizeH="0" baseline="0" noProof="0" dirty="0">
                          <a:ln>
                            <a:noFill/>
                          </a:ln>
                          <a:solidFill>
                            <a:schemeClr val="tx1"/>
                          </a:solidFill>
                          <a:effectLst/>
                          <a:uLnTx/>
                          <a:uFillTx/>
                          <a:latin typeface="+mn-lt"/>
                          <a:ea typeface="+mn-ea"/>
                          <a:cs typeface="+mn-cs"/>
                        </a:rPr>
                        <a:t>夢洲コンストラクションについて、国への財政支援要望に向けて、府、市、関経連等関係各者</a:t>
                      </a:r>
                    </a:p>
                    <a:p>
                      <a:pPr marL="0" marR="0" lvl="0" indent="0" algn="l" defTabSz="959937" rtl="0" eaLnBrk="1" fontAlgn="auto" latinLnBrk="0" hangingPunct="1">
                        <a:lnSpc>
                          <a:spcPct val="100000"/>
                        </a:lnSpc>
                        <a:spcBef>
                          <a:spcPts val="300"/>
                        </a:spcBef>
                        <a:spcAft>
                          <a:spcPts val="0"/>
                        </a:spcAft>
                        <a:buClrTx/>
                        <a:buSzTx/>
                        <a:buFont typeface="Wingdings" panose="05000000000000000000" pitchFamily="2" charset="2"/>
                        <a:buNone/>
                        <a:tabLst/>
                        <a:defRPr/>
                      </a:pPr>
                      <a:r>
                        <a:rPr kumimoji="1" lang="ja-JP" altLang="en-US" sz="1100" b="0" i="0" u="none" strike="noStrike" kern="1200" cap="none" spc="0" normalizeH="0" baseline="0" noProof="0" dirty="0">
                          <a:ln>
                            <a:noFill/>
                          </a:ln>
                          <a:solidFill>
                            <a:schemeClr val="tx1"/>
                          </a:solidFill>
                          <a:effectLst/>
                          <a:uLnTx/>
                          <a:uFillTx/>
                          <a:latin typeface="+mn-lt"/>
                          <a:ea typeface="+mn-ea"/>
                          <a:cs typeface="+mn-cs"/>
                        </a:rPr>
                        <a:t>　　にて事業内容を整理中</a:t>
                      </a:r>
                      <a:endParaRPr kumimoji="1" lang="en-US" altLang="ja-JP" sz="1100" b="0" i="0" u="none" strike="noStrike" kern="1200" cap="none" spc="0" normalizeH="0" baseline="0" noProof="0" dirty="0">
                        <a:ln>
                          <a:noFill/>
                        </a:ln>
                        <a:solidFill>
                          <a:schemeClr val="tx1"/>
                        </a:solidFill>
                        <a:effectLst/>
                        <a:uLnTx/>
                        <a:uFillTx/>
                        <a:latin typeface="+mn-lt"/>
                        <a:ea typeface="+mn-ea"/>
                        <a:cs typeface="+mn-cs"/>
                      </a:endParaRPr>
                    </a:p>
                  </a:txBody>
                  <a:tcPr marL="100806" marR="100806" marT="50403" marB="50403" anchor="ctr">
                    <a:lnL w="12700" cap="flat" cmpd="sng" algn="ctr">
                      <a:solidFill>
                        <a:schemeClr val="accent1"/>
                      </a:solidFill>
                      <a:prstDash val="sysDot"/>
                      <a:round/>
                      <a:headEnd type="none" w="med" len="med"/>
                      <a:tailEnd type="none" w="med" len="med"/>
                    </a:lnL>
                    <a:lnR w="12700" cap="flat" cmpd="sng" algn="ctr">
                      <a:solidFill>
                        <a:schemeClr val="accent1"/>
                      </a:solidFill>
                      <a:prstDash val="sysDot"/>
                      <a:round/>
                      <a:headEnd type="none" w="med" len="med"/>
                      <a:tailEnd type="none" w="med" len="med"/>
                    </a:lnR>
                    <a:lnT w="12700" cap="flat" cmpd="sng" algn="ctr">
                      <a:solidFill>
                        <a:schemeClr val="accent1"/>
                      </a:solidFill>
                      <a:prstDash val="sysDot"/>
                      <a:round/>
                      <a:headEnd type="none" w="med" len="med"/>
                      <a:tailEnd type="none" w="med" len="med"/>
                    </a:lnT>
                    <a:lnB w="12700" cap="flat" cmpd="sng" algn="ctr">
                      <a:solidFill>
                        <a:schemeClr val="accent1"/>
                      </a:solidFill>
                      <a:prstDash val="sysDot"/>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020418409"/>
                  </a:ext>
                </a:extLst>
              </a:tr>
            </a:tbl>
          </a:graphicData>
        </a:graphic>
      </p:graphicFrame>
    </p:spTree>
    <p:extLst>
      <p:ext uri="{BB962C8B-B14F-4D97-AF65-F5344CB8AC3E}">
        <p14:creationId xmlns:p14="http://schemas.microsoft.com/office/powerpoint/2010/main" val="29643903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スライド番号プレースホルダー 7"/>
          <p:cNvSpPr>
            <a:spLocks noGrp="1"/>
          </p:cNvSpPr>
          <p:nvPr>
            <p:ph type="sldNum" sz="quarter" idx="12"/>
          </p:nvPr>
        </p:nvSpPr>
        <p:spPr>
          <a:xfrm flipH="1">
            <a:off x="9719089" y="6839953"/>
            <a:ext cx="361536" cy="359360"/>
          </a:xfrm>
        </p:spPr>
        <p:txBody>
          <a:bodyPr/>
          <a:lstStyle/>
          <a:p>
            <a:fld id="{4A29C0C3-80A2-4EDA-8DD4-D638D41F3C0E}" type="slidenum">
              <a:rPr kumimoji="1" lang="ja-JP" altLang="en-US" smtClean="0"/>
              <a:t>35</a:t>
            </a:fld>
            <a:endParaRPr kumimoji="1" lang="ja-JP" altLang="en-US" dirty="0"/>
          </a:p>
        </p:txBody>
      </p:sp>
      <p:sp>
        <p:nvSpPr>
          <p:cNvPr id="16" name="テキスト ボックス 15"/>
          <p:cNvSpPr txBox="1"/>
          <p:nvPr/>
        </p:nvSpPr>
        <p:spPr>
          <a:xfrm>
            <a:off x="203399" y="448254"/>
            <a:ext cx="1005403" cy="338554"/>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60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（参考）</a:t>
            </a:r>
            <a:endParaRPr kumimoji="1" lang="ja-JP" altLang="en-US" sz="100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p:txBody>
      </p:sp>
      <p:graphicFrame>
        <p:nvGraphicFramePr>
          <p:cNvPr id="14" name="表 13">
            <a:extLst>
              <a:ext uri="{FF2B5EF4-FFF2-40B4-BE49-F238E27FC236}">
                <a16:creationId xmlns:a16="http://schemas.microsoft.com/office/drawing/2014/main" id="{731D8736-1F24-4DDD-BAE5-3D26FC93D64E}"/>
              </a:ext>
            </a:extLst>
          </p:cNvPr>
          <p:cNvGraphicFramePr>
            <a:graphicFrameLocks noGrp="1"/>
          </p:cNvGraphicFramePr>
          <p:nvPr>
            <p:extLst>
              <p:ext uri="{D42A27DB-BD31-4B8C-83A1-F6EECF244321}">
                <p14:modId xmlns:p14="http://schemas.microsoft.com/office/powerpoint/2010/main" val="626498007"/>
              </p:ext>
            </p:extLst>
          </p:nvPr>
        </p:nvGraphicFramePr>
        <p:xfrm>
          <a:off x="280329" y="1603263"/>
          <a:ext cx="9540000" cy="4767558"/>
        </p:xfrm>
        <a:graphic>
          <a:graphicData uri="http://schemas.openxmlformats.org/drawingml/2006/table">
            <a:tbl>
              <a:tblPr>
                <a:tableStyleId>{2D5ABB26-0587-4C30-8999-92F81FD0307C}</a:tableStyleId>
              </a:tblPr>
              <a:tblGrid>
                <a:gridCol w="3180000">
                  <a:extLst>
                    <a:ext uri="{9D8B030D-6E8A-4147-A177-3AD203B41FA5}">
                      <a16:colId xmlns:a16="http://schemas.microsoft.com/office/drawing/2014/main" val="901775203"/>
                    </a:ext>
                  </a:extLst>
                </a:gridCol>
                <a:gridCol w="3180000">
                  <a:extLst>
                    <a:ext uri="{9D8B030D-6E8A-4147-A177-3AD203B41FA5}">
                      <a16:colId xmlns:a16="http://schemas.microsoft.com/office/drawing/2014/main" val="2895380761"/>
                    </a:ext>
                  </a:extLst>
                </a:gridCol>
                <a:gridCol w="3180000">
                  <a:extLst>
                    <a:ext uri="{9D8B030D-6E8A-4147-A177-3AD203B41FA5}">
                      <a16:colId xmlns:a16="http://schemas.microsoft.com/office/drawing/2014/main" val="925580270"/>
                    </a:ext>
                  </a:extLst>
                </a:gridCol>
              </a:tblGrid>
              <a:tr h="4767558">
                <a:tc>
                  <a:txBody>
                    <a:bodyPr/>
                    <a:lstStyle/>
                    <a:p>
                      <a:pPr marL="180975" lvl="0" indent="-180975">
                        <a:lnSpc>
                          <a:spcPts val="1625"/>
                        </a:lnSpc>
                        <a:defRPr/>
                      </a:pPr>
                      <a:r>
                        <a:rPr lang="ja-JP" altLang="en-US" sz="1300" b="1" dirty="0">
                          <a:solidFill>
                            <a:schemeClr val="tx1"/>
                          </a:solidFill>
                          <a:latin typeface="BIZ UDPゴシック" panose="020B0400000000000000" pitchFamily="50" charset="-128"/>
                          <a:ea typeface="BIZ UDPゴシック" panose="020B0400000000000000" pitchFamily="50" charset="-128"/>
                        </a:rPr>
                        <a:t>□住民</a:t>
                      </a:r>
                      <a:r>
                        <a:rPr lang="en-US" altLang="ja-JP" sz="1300" b="1" u="none" dirty="0">
                          <a:solidFill>
                            <a:schemeClr val="tx1"/>
                          </a:solidFill>
                          <a:latin typeface="BIZ UDPゴシック" panose="020B0400000000000000" pitchFamily="50" charset="-128"/>
                          <a:ea typeface="BIZ UDPゴシック" panose="020B0400000000000000" pitchFamily="50" charset="-128"/>
                        </a:rPr>
                        <a:t>Q</a:t>
                      </a:r>
                      <a:r>
                        <a:rPr lang="en-US" altLang="ja-JP" sz="1300" b="1" u="none" strike="noStrike" dirty="0">
                          <a:solidFill>
                            <a:schemeClr val="tx1"/>
                          </a:solidFill>
                          <a:latin typeface="BIZ UDPゴシック" panose="020B0400000000000000" pitchFamily="50" charset="-128"/>
                          <a:ea typeface="BIZ UDPゴシック" panose="020B0400000000000000" pitchFamily="50" charset="-128"/>
                        </a:rPr>
                        <a:t>o</a:t>
                      </a:r>
                      <a:r>
                        <a:rPr lang="en-US" altLang="ja-JP" sz="1300" b="1" u="none" dirty="0">
                          <a:solidFill>
                            <a:schemeClr val="tx1"/>
                          </a:solidFill>
                          <a:latin typeface="BIZ UDPゴシック" panose="020B0400000000000000" pitchFamily="50" charset="-128"/>
                          <a:ea typeface="BIZ UDPゴシック" panose="020B0400000000000000" pitchFamily="50" charset="-128"/>
                        </a:rPr>
                        <a:t>L</a:t>
                      </a:r>
                      <a:r>
                        <a:rPr lang="ja-JP" altLang="en-US" sz="1300" b="1" u="none" dirty="0">
                          <a:solidFill>
                            <a:schemeClr val="tx1"/>
                          </a:solidFill>
                          <a:latin typeface="BIZ UDPゴシック" panose="020B0400000000000000" pitchFamily="50" charset="-128"/>
                          <a:ea typeface="BIZ UDPゴシック" panose="020B0400000000000000" pitchFamily="50" charset="-128"/>
                        </a:rPr>
                        <a:t>の向上をめざす「大阪スマートシティ戦略</a:t>
                      </a:r>
                      <a:r>
                        <a:rPr lang="en-US" altLang="ja-JP" sz="1300" b="1" u="none" strike="noStrike" dirty="0">
                          <a:solidFill>
                            <a:schemeClr val="tx1"/>
                          </a:solidFill>
                          <a:latin typeface="BIZ UDPゴシック" panose="020B0400000000000000" pitchFamily="50" charset="-128"/>
                          <a:ea typeface="BIZ UDPゴシック" panose="020B0400000000000000" pitchFamily="50" charset="-128"/>
                        </a:rPr>
                        <a:t>ver.2.0</a:t>
                      </a:r>
                      <a:r>
                        <a:rPr lang="ja-JP" altLang="en-US" sz="1300" b="1" u="none" dirty="0">
                          <a:solidFill>
                            <a:schemeClr val="tx1"/>
                          </a:solidFill>
                          <a:latin typeface="BIZ UDPゴシック" panose="020B0400000000000000" pitchFamily="50" charset="-128"/>
                          <a:ea typeface="BIZ UDPゴシック" panose="020B0400000000000000" pitchFamily="50" charset="-128"/>
                        </a:rPr>
                        <a:t>」の推進</a:t>
                      </a:r>
                      <a:endParaRPr kumimoji="1" lang="ja-JP" altLang="en-US" sz="1300" b="1" u="none" dirty="0">
                        <a:solidFill>
                          <a:schemeClr val="tx1"/>
                        </a:solidFill>
                        <a:latin typeface="BIZ UDPゴシック" panose="020B0400000000000000" pitchFamily="50" charset="-128"/>
                        <a:ea typeface="BIZ UDPゴシック" panose="020B0400000000000000" pitchFamily="50" charset="-128"/>
                      </a:endParaRPr>
                    </a:p>
                    <a:p>
                      <a:pPr marL="85725" lvl="0" indent="-85725">
                        <a:lnSpc>
                          <a:spcPts val="1625"/>
                        </a:lnSpc>
                        <a:defRPr/>
                      </a:pPr>
                      <a:r>
                        <a:rPr kumimoji="1" lang="ja-JP" altLang="en-US" sz="1100" u="none" dirty="0">
                          <a:solidFill>
                            <a:schemeClr val="tx1"/>
                          </a:solidFill>
                          <a:latin typeface="BIZ UDPゴシック" panose="020B0400000000000000" pitchFamily="50" charset="-128"/>
                          <a:ea typeface="BIZ UDPゴシック" panose="020B0400000000000000" pitchFamily="50" charset="-128"/>
                        </a:rPr>
                        <a:t>・健康寿命の延伸や生活利便性の向上などの課</a:t>
                      </a:r>
                      <a:endParaRPr kumimoji="1" lang="en-US" altLang="ja-JP" sz="1100" u="none" dirty="0">
                        <a:solidFill>
                          <a:schemeClr val="tx1"/>
                        </a:solidFill>
                        <a:latin typeface="BIZ UDPゴシック" panose="020B0400000000000000" pitchFamily="50" charset="-128"/>
                        <a:ea typeface="BIZ UDPゴシック" panose="020B0400000000000000" pitchFamily="50" charset="-128"/>
                      </a:endParaRPr>
                    </a:p>
                    <a:p>
                      <a:pPr marL="85725" lvl="0" indent="-85725">
                        <a:lnSpc>
                          <a:spcPts val="1625"/>
                        </a:lnSpc>
                        <a:defRPr/>
                      </a:pPr>
                      <a:r>
                        <a:rPr kumimoji="1" lang="ja-JP" altLang="en-US" sz="1100" u="none" dirty="0">
                          <a:solidFill>
                            <a:schemeClr val="tx1"/>
                          </a:solidFill>
                          <a:latin typeface="BIZ UDPゴシック" panose="020B0400000000000000" pitchFamily="50" charset="-128"/>
                          <a:ea typeface="BIZ UDPゴシック" panose="020B0400000000000000" pitchFamily="50" charset="-128"/>
                        </a:rPr>
                        <a:t>題解決に向け、幅広いデータの収集、連携、利用</a:t>
                      </a:r>
                      <a:endParaRPr kumimoji="1" lang="en-US" altLang="ja-JP" sz="1100" u="none" dirty="0">
                        <a:solidFill>
                          <a:schemeClr val="tx1"/>
                        </a:solidFill>
                        <a:latin typeface="BIZ UDPゴシック" panose="020B0400000000000000" pitchFamily="50" charset="-128"/>
                        <a:ea typeface="BIZ UDPゴシック" panose="020B0400000000000000" pitchFamily="50" charset="-128"/>
                      </a:endParaRPr>
                    </a:p>
                    <a:p>
                      <a:pPr marL="85725" lvl="0" indent="-85725">
                        <a:lnSpc>
                          <a:spcPts val="1625"/>
                        </a:lnSpc>
                        <a:defRPr/>
                      </a:pPr>
                      <a:r>
                        <a:rPr kumimoji="1" lang="ja-JP" altLang="en-US" sz="1100" u="none" dirty="0">
                          <a:solidFill>
                            <a:schemeClr val="tx1"/>
                          </a:solidFill>
                          <a:latin typeface="BIZ UDPゴシック" panose="020B0400000000000000" pitchFamily="50" charset="-128"/>
                          <a:ea typeface="BIZ UDPゴシック" panose="020B0400000000000000" pitchFamily="50" charset="-128"/>
                        </a:rPr>
                        <a:t>や、最先端技術の開発、活用を促進</a:t>
                      </a:r>
                    </a:p>
                    <a:p>
                      <a:pPr marL="85725" lvl="0" indent="-85725">
                        <a:lnSpc>
                          <a:spcPts val="1625"/>
                        </a:lnSpc>
                        <a:defRPr/>
                      </a:pPr>
                      <a:r>
                        <a:rPr kumimoji="1" lang="ja-JP" altLang="en-US" sz="1100" u="none" dirty="0">
                          <a:solidFill>
                            <a:schemeClr val="tx1"/>
                          </a:solidFill>
                          <a:latin typeface="BIZ UDPゴシック" panose="020B0400000000000000" pitchFamily="50" charset="-128"/>
                          <a:ea typeface="BIZ UDPゴシック" panose="020B0400000000000000" pitchFamily="50" charset="-128"/>
                        </a:rPr>
                        <a:t>・広域データ連携基盤の構築・運用</a:t>
                      </a:r>
                    </a:p>
                    <a:p>
                      <a:pPr marL="85725" lvl="0" indent="-85725">
                        <a:lnSpc>
                          <a:spcPts val="1625"/>
                        </a:lnSpc>
                        <a:defRPr/>
                      </a:pPr>
                      <a:r>
                        <a:rPr lang="ja-JP" altLang="en-US" sz="1100" dirty="0">
                          <a:latin typeface="BIZ UDPゴシック" panose="020B0400000000000000" pitchFamily="50" charset="-128"/>
                          <a:ea typeface="BIZ UDPゴシック" panose="020B0400000000000000" pitchFamily="50" charset="-128"/>
                        </a:rPr>
                        <a:t>・スーパーシティ構想の推進</a:t>
                      </a:r>
                    </a:p>
                    <a:p>
                      <a:pPr marL="85725" indent="-85725" defTabSz="443194">
                        <a:lnSpc>
                          <a:spcPct val="100000"/>
                        </a:lnSpc>
                        <a:spcBef>
                          <a:spcPts val="0"/>
                        </a:spcBef>
                        <a:spcAft>
                          <a:spcPts val="0"/>
                        </a:spcAft>
                        <a:defRPr/>
                      </a:pPr>
                      <a:endParaRPr lang="en-US" altLang="ja-JP" sz="1100" u="none" strike="noStrike" dirty="0">
                        <a:solidFill>
                          <a:schemeClr val="tx1"/>
                        </a:solidFill>
                        <a:latin typeface="BIZ UDPゴシック" panose="020B0400000000000000" pitchFamily="50" charset="-128"/>
                        <a:ea typeface="BIZ UDPゴシック" panose="020B0400000000000000" pitchFamily="50" charset="-128"/>
                      </a:endParaRPr>
                    </a:p>
                  </a:txBody>
                  <a:tcPr marL="108000" marR="108000" marT="252000" marB="48014">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marL="0" marR="0" lvl="0" indent="0" algn="l" defTabSz="959937" rtl="0" eaLnBrk="1" fontAlgn="auto" latinLnBrk="0" hangingPunct="1">
                        <a:lnSpc>
                          <a:spcPct val="100000"/>
                        </a:lnSpc>
                        <a:spcBef>
                          <a:spcPts val="0"/>
                        </a:spcBef>
                        <a:spcAft>
                          <a:spcPts val="0"/>
                        </a:spcAft>
                        <a:buClrTx/>
                        <a:buSzTx/>
                        <a:buFontTx/>
                        <a:buNone/>
                        <a:tabLst/>
                        <a:defRPr/>
                      </a:pPr>
                      <a:r>
                        <a:rPr kumimoji="1" lang="ja-JP" altLang="en-US" sz="1300" b="1" dirty="0">
                          <a:solidFill>
                            <a:schemeClr val="tx1"/>
                          </a:solidFill>
                          <a:latin typeface="BIZ UDPゴシック" panose="020B0400000000000000" pitchFamily="50" charset="-128"/>
                          <a:ea typeface="BIZ UDPゴシック" panose="020B0400000000000000" pitchFamily="50" charset="-128"/>
                        </a:rPr>
                        <a:t>□</a:t>
                      </a:r>
                      <a:r>
                        <a:rPr kumimoji="0" lang="ja-JP" altLang="en-US" sz="13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万博を契機とした府域への未来都市の展開</a:t>
                      </a:r>
                      <a:endParaRPr kumimoji="0" lang="en-US" altLang="ja-JP" sz="13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a:p>
                      <a:pPr marL="85725" indent="-85725">
                        <a:lnSpc>
                          <a:spcPts val="1625"/>
                        </a:lnSpc>
                        <a:defRPr/>
                      </a:pPr>
                      <a:r>
                        <a:rPr kumimoji="0" lang="ja-JP" altLang="en-US" sz="1100" b="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rPr>
                        <a:t>・</a:t>
                      </a:r>
                      <a:r>
                        <a:rPr lang="en-US" altLang="ja-JP" sz="1100" dirty="0">
                          <a:solidFill>
                            <a:schemeClr val="tx1"/>
                          </a:solidFill>
                          <a:latin typeface="BIZ UDPゴシック" panose="020B0400000000000000" pitchFamily="50" charset="-128"/>
                          <a:ea typeface="BIZ UDPゴシック" panose="020B0400000000000000" pitchFamily="50" charset="-128"/>
                        </a:rPr>
                        <a:t>ORDEN</a:t>
                      </a:r>
                      <a:r>
                        <a:rPr lang="ja-JP" altLang="en-US" sz="1100" dirty="0">
                          <a:solidFill>
                            <a:schemeClr val="tx1"/>
                          </a:solidFill>
                          <a:latin typeface="BIZ UDPゴシック" panose="020B0400000000000000" pitchFamily="50" charset="-128"/>
                          <a:ea typeface="BIZ UDPゴシック" panose="020B0400000000000000" pitchFamily="50" charset="-128"/>
                        </a:rPr>
                        <a:t>の展開により、</a:t>
                      </a:r>
                      <a:r>
                        <a:rPr kumimoji="0" lang="ja-JP" altLang="en-US" sz="1100" b="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rPr>
                        <a:t>ヘルスケア・モビリティ</a:t>
                      </a:r>
                      <a:endParaRPr kumimoji="0" lang="en-US" altLang="ja-JP" sz="1100" b="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endParaRPr>
                    </a:p>
                    <a:p>
                      <a:pPr marL="85725" indent="-85725">
                        <a:lnSpc>
                          <a:spcPts val="1625"/>
                        </a:lnSpc>
                        <a:defRPr/>
                      </a:pPr>
                      <a:r>
                        <a:rPr kumimoji="0" lang="ja-JP" altLang="en-US" sz="1100" b="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rPr>
                        <a:t>などの先端的</a:t>
                      </a:r>
                      <a:r>
                        <a:rPr kumimoji="0" lang="ja-JP" altLang="en-US" sz="1100" b="0"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cs typeface="+mn-cs"/>
                        </a:rPr>
                        <a:t>なサービスの普及</a:t>
                      </a:r>
                      <a:r>
                        <a:rPr kumimoji="0" lang="ja-JP" altLang="en-US" sz="1100" b="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rPr>
                        <a:t>・</a:t>
                      </a:r>
                      <a:r>
                        <a:rPr lang="ja-JP" altLang="en-US" sz="1100" dirty="0">
                          <a:latin typeface="BIZ UDPゴシック" panose="020B0400000000000000" pitchFamily="50" charset="-128"/>
                          <a:ea typeface="BIZ UDPゴシック" panose="020B0400000000000000" pitchFamily="50" charset="-128"/>
                        </a:rPr>
                        <a:t>デジタルによる</a:t>
                      </a:r>
                      <a:endParaRPr lang="en-US" altLang="ja-JP" sz="1100" dirty="0">
                        <a:latin typeface="BIZ UDPゴシック" panose="020B0400000000000000" pitchFamily="50" charset="-128"/>
                        <a:ea typeface="BIZ UDPゴシック" panose="020B0400000000000000" pitchFamily="50" charset="-128"/>
                      </a:endParaRPr>
                    </a:p>
                    <a:p>
                      <a:pPr marL="85725" indent="-85725">
                        <a:lnSpc>
                          <a:spcPts val="1625"/>
                        </a:lnSpc>
                        <a:defRPr/>
                      </a:pPr>
                      <a:r>
                        <a:rPr lang="ja-JP" altLang="en-US" sz="1100" dirty="0">
                          <a:latin typeface="BIZ UDPゴシック" panose="020B0400000000000000" pitchFamily="50" charset="-128"/>
                          <a:ea typeface="BIZ UDPゴシック" panose="020B0400000000000000" pitchFamily="50" charset="-128"/>
                        </a:rPr>
                        <a:t>利便性の高い行政サービスを実施</a:t>
                      </a:r>
                      <a:endParaRPr kumimoji="0" lang="ja-JP" altLang="en-US" sz="1100" b="0" i="0" u="none" strike="sng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endParaRPr>
                    </a:p>
                    <a:p>
                      <a:pPr marL="0" indent="0" defTabSz="443194">
                        <a:lnSpc>
                          <a:spcPct val="100000"/>
                        </a:lnSpc>
                        <a:spcBef>
                          <a:spcPts val="0"/>
                        </a:spcBef>
                        <a:spcAft>
                          <a:spcPts val="0"/>
                        </a:spcAft>
                        <a:defRPr/>
                      </a:pPr>
                      <a:endParaRPr kumimoji="1" lang="en-US" altLang="ja-JP" sz="1200" dirty="0">
                        <a:solidFill>
                          <a:schemeClr val="tx1"/>
                        </a:solidFill>
                        <a:latin typeface="BIZ UDPゴシック" panose="020B0400000000000000" pitchFamily="50" charset="-128"/>
                        <a:ea typeface="BIZ UDPゴシック" panose="020B0400000000000000" pitchFamily="50" charset="-128"/>
                      </a:endParaRPr>
                    </a:p>
                  </a:txBody>
                  <a:tcPr marL="108000" marR="108000" marT="252000" marB="48014">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4">
                        <a:lumMod val="40000"/>
                        <a:lumOff val="60000"/>
                      </a:schemeClr>
                    </a:solidFill>
                  </a:tcPr>
                </a:tc>
                <a:tc>
                  <a:txBody>
                    <a:bodyPr/>
                    <a:lstStyle/>
                    <a:p>
                      <a:pPr marL="85725" indent="-85725">
                        <a:lnSpc>
                          <a:spcPct val="100000"/>
                        </a:lnSpc>
                        <a:spcBef>
                          <a:spcPts val="0"/>
                        </a:spcBef>
                        <a:spcAft>
                          <a:spcPts val="0"/>
                        </a:spcAft>
                      </a:pPr>
                      <a:r>
                        <a:rPr kumimoji="1" lang="ja-JP" altLang="en-US" sz="1300" b="1" u="none" dirty="0">
                          <a:solidFill>
                            <a:schemeClr val="tx1"/>
                          </a:solidFill>
                          <a:latin typeface="BIZ UDPゴシック" panose="020B0400000000000000" pitchFamily="50" charset="-128"/>
                          <a:ea typeface="BIZ UDPゴシック" panose="020B0400000000000000" pitchFamily="50" charset="-128"/>
                        </a:rPr>
                        <a:t>□</a:t>
                      </a:r>
                      <a:r>
                        <a:rPr kumimoji="1" lang="ja-JP" altLang="en-US" sz="1300" b="1" dirty="0">
                          <a:solidFill>
                            <a:schemeClr val="tx1"/>
                          </a:solidFill>
                          <a:latin typeface="BIZ UDPゴシック" panose="020B0400000000000000" pitchFamily="50" charset="-128"/>
                          <a:ea typeface="BIZ UDPゴシック" panose="020B0400000000000000" pitchFamily="50" charset="-128"/>
                        </a:rPr>
                        <a:t>デジタルサービスの広がりにより、便利で快適にいきいきと生活できる未来社会の実現</a:t>
                      </a:r>
                      <a:endParaRPr kumimoji="1" lang="en-US" altLang="ja-JP" sz="1300" b="1" dirty="0">
                        <a:solidFill>
                          <a:schemeClr val="tx1"/>
                        </a:solidFill>
                        <a:latin typeface="BIZ UDPゴシック" panose="020B0400000000000000" pitchFamily="50" charset="-128"/>
                        <a:ea typeface="BIZ UDPゴシック" panose="020B0400000000000000" pitchFamily="50" charset="-128"/>
                      </a:endParaRPr>
                    </a:p>
                    <a:p>
                      <a:pPr marL="0" indent="0">
                        <a:lnSpc>
                          <a:spcPct val="100000"/>
                        </a:lnSpc>
                        <a:spcBef>
                          <a:spcPts val="0"/>
                        </a:spcBef>
                        <a:spcAft>
                          <a:spcPts val="0"/>
                        </a:spcAft>
                      </a:pPr>
                      <a:r>
                        <a:rPr kumimoji="1" lang="ja-JP" altLang="en-US" sz="1100" b="0" dirty="0">
                          <a:solidFill>
                            <a:schemeClr val="tx1"/>
                          </a:solidFill>
                          <a:latin typeface="BIZ UDPゴシック" panose="020B0400000000000000" pitchFamily="50" charset="-128"/>
                          <a:ea typeface="BIZ UDPゴシック" panose="020B0400000000000000" pitchFamily="50" charset="-128"/>
                        </a:rPr>
                        <a:t>・広域データ連携による住民利便の向上</a:t>
                      </a:r>
                    </a:p>
                    <a:p>
                      <a:pPr marL="0" marR="0" lvl="0" indent="0" algn="l" defTabSz="959937" rtl="0" eaLnBrk="1" fontAlgn="auto" latinLnBrk="0" hangingPunct="1">
                        <a:lnSpc>
                          <a:spcPct val="100000"/>
                        </a:lnSpc>
                        <a:spcBef>
                          <a:spcPts val="0"/>
                        </a:spcBef>
                        <a:spcAft>
                          <a:spcPts val="0"/>
                        </a:spcAft>
                        <a:buClrTx/>
                        <a:buSzTx/>
                        <a:buFontTx/>
                        <a:buNone/>
                        <a:tabLst/>
                        <a:defRPr/>
                      </a:pPr>
                      <a:r>
                        <a:rPr lang="ja-JP" altLang="en-US" sz="1100" dirty="0">
                          <a:latin typeface="BIZ UDPゴシック" panose="020B0400000000000000" pitchFamily="50" charset="-128"/>
                          <a:ea typeface="BIZ UDPゴシック" panose="020B0400000000000000" pitchFamily="50" charset="-128"/>
                        </a:rPr>
                        <a:t>・</a:t>
                      </a:r>
                      <a:r>
                        <a:rPr kumimoji="0" lang="ja-JP" altLang="en-US" sz="1100" b="0"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cs typeface="+mn-cs"/>
                        </a:rPr>
                        <a:t>ストレスフリーな最適移動社会（再掲）</a:t>
                      </a:r>
                    </a:p>
                    <a:p>
                      <a:pPr marL="0" indent="0">
                        <a:lnSpc>
                          <a:spcPct val="100000"/>
                        </a:lnSpc>
                        <a:spcBef>
                          <a:spcPts val="0"/>
                        </a:spcBef>
                        <a:spcAft>
                          <a:spcPts val="0"/>
                        </a:spcAft>
                      </a:pPr>
                      <a:r>
                        <a:rPr kumimoji="1" lang="ja-JP" altLang="en-US" sz="1100" dirty="0">
                          <a:solidFill>
                            <a:schemeClr val="tx1"/>
                          </a:solidFill>
                          <a:latin typeface="BIZ UDPゴシック" panose="020B0400000000000000" pitchFamily="50" charset="-128"/>
                          <a:ea typeface="BIZ UDPゴシック" panose="020B0400000000000000" pitchFamily="50" charset="-128"/>
                        </a:rPr>
                        <a:t>・豊かに暮らす健康長寿社会</a:t>
                      </a:r>
                      <a:endParaRPr kumimoji="0" lang="en-US" altLang="ja-JP" sz="1100" b="1"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endParaRPr>
                    </a:p>
                    <a:p>
                      <a:pPr marL="0" indent="0" algn="l">
                        <a:lnSpc>
                          <a:spcPct val="100000"/>
                        </a:lnSpc>
                        <a:spcBef>
                          <a:spcPts val="0"/>
                        </a:spcBef>
                        <a:spcAft>
                          <a:spcPts val="0"/>
                        </a:spcAft>
                      </a:pPr>
                      <a:endParaRPr kumimoji="1" lang="en-US" altLang="ja-JP" sz="1100" dirty="0">
                        <a:solidFill>
                          <a:schemeClr val="tx1"/>
                        </a:solidFill>
                        <a:latin typeface="BIZ UDPゴシック" panose="020B0400000000000000" pitchFamily="50" charset="-128"/>
                        <a:ea typeface="BIZ UDPゴシック" panose="020B0400000000000000" pitchFamily="50" charset="-128"/>
                      </a:endParaRPr>
                    </a:p>
                  </a:txBody>
                  <a:tcPr marL="108000" marR="108000" marT="252000" marB="48014">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338179187"/>
                  </a:ext>
                </a:extLst>
              </a:tr>
            </a:tbl>
          </a:graphicData>
        </a:graphic>
      </p:graphicFrame>
      <p:grpSp>
        <p:nvGrpSpPr>
          <p:cNvPr id="15" name="グループ化 14">
            <a:extLst>
              <a:ext uri="{FF2B5EF4-FFF2-40B4-BE49-F238E27FC236}">
                <a16:creationId xmlns:a16="http://schemas.microsoft.com/office/drawing/2014/main" id="{B1406B80-BB7A-4E81-A06D-8F4FC87D64EF}"/>
              </a:ext>
            </a:extLst>
          </p:cNvPr>
          <p:cNvGrpSpPr/>
          <p:nvPr/>
        </p:nvGrpSpPr>
        <p:grpSpPr>
          <a:xfrm>
            <a:off x="251753" y="1222141"/>
            <a:ext cx="9720000" cy="381120"/>
            <a:chOff x="407938" y="886368"/>
            <a:chExt cx="6821672" cy="340159"/>
          </a:xfrm>
          <a:solidFill>
            <a:srgbClr val="953735"/>
          </a:solidFill>
        </p:grpSpPr>
        <p:sp>
          <p:nvSpPr>
            <p:cNvPr id="22" name="ホームベース 6">
              <a:extLst>
                <a:ext uri="{FF2B5EF4-FFF2-40B4-BE49-F238E27FC236}">
                  <a16:creationId xmlns:a16="http://schemas.microsoft.com/office/drawing/2014/main" id="{1B7629EA-ADB7-4C0E-8F66-00767F27E995}"/>
                </a:ext>
              </a:extLst>
            </p:cNvPr>
            <p:cNvSpPr/>
            <p:nvPr/>
          </p:nvSpPr>
          <p:spPr bwMode="gray">
            <a:xfrm>
              <a:off x="4706391" y="886368"/>
              <a:ext cx="2523219" cy="340159"/>
            </a:xfrm>
            <a:prstGeom prst="homePlate">
              <a:avLst/>
            </a:prstGeom>
            <a:solidFill>
              <a:srgbClr val="002060"/>
            </a:solidFill>
            <a:ln w="28575">
              <a:solidFill>
                <a:schemeClr val="bg1"/>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443194" rtl="0" eaLnBrk="1" fontAlgn="auto" latinLnBrk="0" hangingPunct="1">
                <a:lnSpc>
                  <a:spcPct val="100000"/>
                </a:lnSpc>
                <a:spcBef>
                  <a:spcPts val="0"/>
                </a:spcBef>
                <a:spcAft>
                  <a:spcPts val="0"/>
                </a:spcAft>
                <a:buClrTx/>
                <a:buSzTx/>
                <a:buFontTx/>
                <a:buNone/>
                <a:tabLst/>
                <a:defRPr/>
              </a:pPr>
              <a:r>
                <a:rPr kumimoji="1" lang="en-US" altLang="ja-JP" sz="1260" b="0" i="0" u="none" strike="noStrike" kern="120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n-cs"/>
                </a:rPr>
                <a:t>2030</a:t>
              </a:r>
              <a:r>
                <a:rPr kumimoji="1" lang="ja-JP" altLang="en-US" sz="1260" b="0" i="0" u="none" strike="noStrike" kern="120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n-cs"/>
                </a:rPr>
                <a:t>（万博後のめざす姿）</a:t>
              </a:r>
            </a:p>
          </p:txBody>
        </p:sp>
        <p:sp>
          <p:nvSpPr>
            <p:cNvPr id="23" name="ホームベース 5">
              <a:extLst>
                <a:ext uri="{FF2B5EF4-FFF2-40B4-BE49-F238E27FC236}">
                  <a16:creationId xmlns:a16="http://schemas.microsoft.com/office/drawing/2014/main" id="{AD85B09B-C151-4246-83FE-8C65C4C68421}"/>
                </a:ext>
              </a:extLst>
            </p:cNvPr>
            <p:cNvSpPr/>
            <p:nvPr/>
          </p:nvSpPr>
          <p:spPr bwMode="gray">
            <a:xfrm>
              <a:off x="2549230" y="886369"/>
              <a:ext cx="2484315" cy="340158"/>
            </a:xfrm>
            <a:prstGeom prst="homePlate">
              <a:avLst/>
            </a:prstGeom>
            <a:solidFill>
              <a:srgbClr val="002060"/>
            </a:solidFill>
            <a:ln w="28575">
              <a:solidFill>
                <a:schemeClr val="bg1"/>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443194" rtl="0" eaLnBrk="1" fontAlgn="auto" latinLnBrk="0" hangingPunct="1">
                <a:lnSpc>
                  <a:spcPct val="100000"/>
                </a:lnSpc>
                <a:spcBef>
                  <a:spcPts val="0"/>
                </a:spcBef>
                <a:spcAft>
                  <a:spcPts val="0"/>
                </a:spcAft>
                <a:buClrTx/>
                <a:buSzTx/>
                <a:buFontTx/>
                <a:buNone/>
                <a:tabLst/>
                <a:defRPr/>
              </a:pPr>
              <a:r>
                <a:rPr kumimoji="1" lang="en-US" altLang="ja-JP" sz="1551" b="1" i="0" u="none" strike="noStrike" kern="120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n-cs"/>
                </a:rPr>
                <a:t>2025</a:t>
              </a:r>
              <a:r>
                <a:rPr kumimoji="1" lang="ja-JP" altLang="en-US" sz="1551" b="1" i="0" u="none" strike="noStrike" kern="120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n-cs"/>
                </a:rPr>
                <a:t>（万博開催）</a:t>
              </a:r>
            </a:p>
          </p:txBody>
        </p:sp>
        <p:sp>
          <p:nvSpPr>
            <p:cNvPr id="25" name="ホームベース 4">
              <a:extLst>
                <a:ext uri="{FF2B5EF4-FFF2-40B4-BE49-F238E27FC236}">
                  <a16:creationId xmlns:a16="http://schemas.microsoft.com/office/drawing/2014/main" id="{51F0FD7C-A3F3-4D3F-9E7A-E2D8BBD297CC}"/>
                </a:ext>
              </a:extLst>
            </p:cNvPr>
            <p:cNvSpPr/>
            <p:nvPr/>
          </p:nvSpPr>
          <p:spPr bwMode="gray">
            <a:xfrm>
              <a:off x="407938" y="886368"/>
              <a:ext cx="2362526" cy="340159"/>
            </a:xfrm>
            <a:prstGeom prst="homePlate">
              <a:avLst/>
            </a:prstGeom>
            <a:solidFill>
              <a:srgbClr val="002060"/>
            </a:solidFill>
            <a:ln w="28575">
              <a:solidFill>
                <a:schemeClr val="bg1"/>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443194" rtl="0" eaLnBrk="1" fontAlgn="auto" latinLnBrk="0" hangingPunct="1">
                <a:lnSpc>
                  <a:spcPct val="100000"/>
                </a:lnSpc>
                <a:spcBef>
                  <a:spcPts val="0"/>
                </a:spcBef>
                <a:spcAft>
                  <a:spcPts val="0"/>
                </a:spcAft>
                <a:buClrTx/>
                <a:buSzTx/>
                <a:buFontTx/>
                <a:buNone/>
                <a:tabLst/>
                <a:defRPr/>
              </a:pPr>
              <a:r>
                <a:rPr kumimoji="1" lang="en-US" altLang="ja-JP" sz="1260" b="0" i="0" u="none" strike="noStrike" kern="120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n-cs"/>
                </a:rPr>
                <a:t>202</a:t>
              </a:r>
              <a:r>
                <a:rPr kumimoji="1" lang="ja-JP" altLang="en-US" sz="1260" b="0" i="0" u="none" strike="noStrike" kern="120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n-cs"/>
                </a:rPr>
                <a:t>３</a:t>
              </a:r>
              <a:r>
                <a:rPr kumimoji="1" lang="en-US" altLang="ja-JP" sz="1260" b="0" i="0" u="none" strike="noStrike" kern="120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n-cs"/>
                </a:rPr>
                <a:t>(</a:t>
              </a:r>
              <a:r>
                <a:rPr kumimoji="1" lang="ja-JP" altLang="en-US" sz="1260" b="0" i="0" u="none" strike="noStrike" kern="120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n-cs"/>
                </a:rPr>
                <a:t>現状</a:t>
              </a:r>
              <a:r>
                <a:rPr kumimoji="1" lang="en-US" altLang="ja-JP" sz="1260" b="0" i="0" u="none" strike="noStrike" kern="120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n-cs"/>
                </a:rPr>
                <a:t>)</a:t>
              </a:r>
              <a:endParaRPr kumimoji="1" lang="ja-JP" altLang="en-US" sz="1260" b="0" i="0" u="none" strike="noStrike" kern="120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n-cs"/>
              </a:endParaRPr>
            </a:p>
          </p:txBody>
        </p:sp>
      </p:grpSp>
      <p:sp>
        <p:nvSpPr>
          <p:cNvPr id="26" name="正方形/長方形 25">
            <a:extLst>
              <a:ext uri="{FF2B5EF4-FFF2-40B4-BE49-F238E27FC236}">
                <a16:creationId xmlns:a16="http://schemas.microsoft.com/office/drawing/2014/main" id="{42AB246C-D6C3-4324-A739-9AC17F6C0836}"/>
              </a:ext>
            </a:extLst>
          </p:cNvPr>
          <p:cNvSpPr/>
          <p:nvPr/>
        </p:nvSpPr>
        <p:spPr>
          <a:xfrm>
            <a:off x="3800202" y="3218238"/>
            <a:ext cx="2412000" cy="2401977"/>
          </a:xfrm>
          <a:prstGeom prst="rect">
            <a:avLst/>
          </a:prstGeom>
          <a:solidFill>
            <a:schemeClr val="bg1"/>
          </a:solidFill>
          <a:ln w="19050" cmpd="dbl">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72000" tIns="216000" rIns="36000" bIns="36000" rtlCol="0" anchor="t" anchorCtr="0"/>
          <a:lstStyle/>
          <a:p>
            <a:pPr marL="0" marR="0" lvl="0" indent="0" algn="l" defTabSz="930530" rtl="0" eaLnBrk="1" fontAlgn="auto" latinLnBrk="0" hangingPunct="1">
              <a:lnSpc>
                <a:spcPct val="100000"/>
              </a:lnSpc>
              <a:spcBef>
                <a:spcPts val="0"/>
              </a:spcBef>
              <a:spcAft>
                <a:spcPts val="0"/>
              </a:spcAft>
              <a:buClrTx/>
              <a:buSzTx/>
              <a:buFontTx/>
              <a:buNone/>
              <a:tabLst/>
              <a:defRPr/>
            </a:pPr>
            <a:r>
              <a:rPr kumimoji="1" lang="ja-JP" altLang="en-US" sz="1300" b="1" i="0"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rPr>
              <a:t>スーパーシティを活用し、万博で未来都市をいち早く実現</a:t>
            </a:r>
            <a:endParaRPr kumimoji="1" lang="en-US" altLang="ja-JP" sz="1300" b="1" i="0"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endParaRPr>
          </a:p>
          <a:p>
            <a:pPr marL="0" marR="0" lvl="0" indent="0" algn="l" defTabSz="930530" rtl="0" eaLnBrk="1" fontAlgn="auto" latinLnBrk="0" hangingPunct="1">
              <a:lnSpc>
                <a:spcPct val="100000"/>
              </a:lnSpc>
              <a:spcBef>
                <a:spcPts val="0"/>
              </a:spcBef>
              <a:spcAft>
                <a:spcPts val="0"/>
              </a:spcAft>
              <a:buClrTx/>
              <a:buSzTx/>
              <a:buFontTx/>
              <a:buNone/>
              <a:tabLst/>
              <a:defRPr/>
            </a:pPr>
            <a:endParaRPr kumimoji="1" lang="ja-JP" altLang="en-US" sz="400" b="1" i="0"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endParaRPr>
          </a:p>
          <a:p>
            <a:pPr marL="0" marR="0" lvl="0" indent="0" algn="l" defTabSz="930530" rtl="0" eaLnBrk="1" fontAlgn="auto" latinLnBrk="0" hangingPunct="1">
              <a:lnSpc>
                <a:spcPct val="100000"/>
              </a:lnSpc>
              <a:spcBef>
                <a:spcPts val="0"/>
              </a:spcBef>
              <a:spcAft>
                <a:spcPts val="0"/>
              </a:spcAft>
              <a:buClrTx/>
              <a:buSzTx/>
              <a:buFontTx/>
              <a:buNone/>
              <a:tabLst/>
              <a:defRPr/>
            </a:pPr>
            <a:r>
              <a:rPr kumimoji="1" lang="ja-JP" altLang="en-US" sz="1100" b="0" i="0"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rPr>
              <a:t>≪モビリティ≫</a:t>
            </a:r>
          </a:p>
          <a:p>
            <a:pPr marL="72000" marR="0" lvl="0" indent="-457200" algn="l" defTabSz="930530" rtl="0" eaLnBrk="1" fontAlgn="auto" latinLnBrk="0" hangingPunct="1">
              <a:lnSpc>
                <a:spcPct val="100000"/>
              </a:lnSpc>
              <a:spcBef>
                <a:spcPts val="0"/>
              </a:spcBef>
              <a:spcAft>
                <a:spcPts val="0"/>
              </a:spcAft>
              <a:buClrTx/>
              <a:buSzTx/>
              <a:buFontTx/>
              <a:buNone/>
              <a:tabLst/>
              <a:defRPr/>
            </a:pPr>
            <a:r>
              <a:rPr kumimoji="1" lang="ja-JP" altLang="en-US" sz="1100" b="0" i="0"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rPr>
              <a:t>・万博までのアクセスや会場内において自動運転、</a:t>
            </a:r>
            <a:r>
              <a:rPr kumimoji="1" lang="en-US" altLang="ja-JP" sz="1100" b="0" i="0"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rPr>
              <a:t>MaaS</a:t>
            </a:r>
            <a:r>
              <a:rPr kumimoji="1" lang="ja-JP" altLang="en-US" sz="1100" b="0" i="0"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rPr>
              <a:t>や空飛ぶクルマ等ストレスフリーな移動サービスを提供（再掲）</a:t>
            </a:r>
            <a:endParaRPr kumimoji="1" lang="en-US" altLang="ja-JP" sz="1100" b="0" i="0"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endParaRPr>
          </a:p>
          <a:p>
            <a:pPr marL="0" marR="0" lvl="0" indent="0" algn="l" defTabSz="930530" rtl="0" eaLnBrk="1" fontAlgn="auto" latinLnBrk="0" hangingPunct="1">
              <a:lnSpc>
                <a:spcPct val="100000"/>
              </a:lnSpc>
              <a:spcBef>
                <a:spcPts val="0"/>
              </a:spcBef>
              <a:spcAft>
                <a:spcPts val="0"/>
              </a:spcAft>
              <a:buClrTx/>
              <a:buSzTx/>
              <a:buFontTx/>
              <a:buNone/>
              <a:tabLst/>
              <a:defRPr/>
            </a:pPr>
            <a:endParaRPr kumimoji="1" lang="en-US" altLang="ja-JP" sz="400" b="0" i="0"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endParaRPr>
          </a:p>
          <a:p>
            <a:pPr marL="0" marR="0" lvl="0" indent="0" algn="l" defTabSz="930530" rtl="0" eaLnBrk="1" fontAlgn="auto" latinLnBrk="0" hangingPunct="1">
              <a:lnSpc>
                <a:spcPct val="100000"/>
              </a:lnSpc>
              <a:spcBef>
                <a:spcPts val="0"/>
              </a:spcBef>
              <a:spcAft>
                <a:spcPts val="0"/>
              </a:spcAft>
              <a:buClrTx/>
              <a:buSzTx/>
              <a:buFontTx/>
              <a:buNone/>
              <a:tabLst/>
              <a:defRPr/>
            </a:pPr>
            <a:r>
              <a:rPr kumimoji="1" lang="ja-JP" altLang="en-US" sz="1100" b="0" i="0"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rPr>
              <a:t>≪ヘルスケア≫</a:t>
            </a:r>
          </a:p>
          <a:p>
            <a:pPr marL="72000" indent="-457200" defTabSz="930530">
              <a:defRPr/>
            </a:pPr>
            <a:r>
              <a:rPr kumimoji="1" lang="ja-JP" altLang="en-US" sz="1100" b="0" i="0"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rPr>
              <a:t>・「大阪</a:t>
            </a:r>
            <a:r>
              <a:rPr kumimoji="1" lang="ja-JP" altLang="en-US" sz="1100" dirty="0">
                <a:solidFill>
                  <a:schemeClr val="tx1"/>
                </a:solidFill>
                <a:latin typeface="BIZ UDPゴシック" panose="020B0400000000000000" pitchFamily="50" charset="-128"/>
                <a:ea typeface="BIZ UDPゴシック" panose="020B0400000000000000" pitchFamily="50" charset="-128"/>
              </a:rPr>
              <a:t>ヘルスケア</a:t>
            </a:r>
            <a:r>
              <a:rPr kumimoji="1" lang="ja-JP" altLang="en-US" sz="1100" b="0" i="0"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rPr>
              <a:t>パビリオン」において、ヘルスケアデータに基づく食品や</a:t>
            </a:r>
            <a:r>
              <a:rPr kumimoji="1" lang="ja-JP" altLang="en-US" sz="1100" dirty="0">
                <a:solidFill>
                  <a:schemeClr val="tx1"/>
                </a:solidFill>
                <a:latin typeface="BIZ UDPゴシック" panose="020B0400000000000000" pitchFamily="50" charset="-128"/>
                <a:ea typeface="BIZ UDPゴシック" panose="020B0400000000000000" pitchFamily="50" charset="-128"/>
              </a:rPr>
              <a:t>先端的な医療技術の体験等を提供</a:t>
            </a:r>
          </a:p>
          <a:p>
            <a:pPr marL="72000" marR="0" lvl="0" indent="-457200" algn="l" defTabSz="930530" rtl="0" eaLnBrk="1" fontAlgn="auto" latinLnBrk="0" hangingPunct="1">
              <a:lnSpc>
                <a:spcPct val="100000"/>
              </a:lnSpc>
              <a:spcBef>
                <a:spcPts val="0"/>
              </a:spcBef>
              <a:spcAft>
                <a:spcPts val="0"/>
              </a:spcAft>
              <a:buClrTx/>
              <a:buSzTx/>
              <a:buFontTx/>
              <a:buNone/>
              <a:tabLst/>
              <a:defRPr/>
            </a:pPr>
            <a:endParaRPr kumimoji="1" lang="ja-JP" altLang="en-US" sz="1100" b="0" i="0"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endParaRPr>
          </a:p>
          <a:p>
            <a:pPr marL="0" marR="0" lvl="0" indent="0" algn="l" defTabSz="930530" rtl="0" eaLnBrk="1" fontAlgn="auto" latinLnBrk="0" hangingPunct="1">
              <a:lnSpc>
                <a:spcPct val="100000"/>
              </a:lnSpc>
              <a:spcBef>
                <a:spcPts val="0"/>
              </a:spcBef>
              <a:spcAft>
                <a:spcPts val="0"/>
              </a:spcAft>
              <a:buClrTx/>
              <a:buSzTx/>
              <a:buFontTx/>
              <a:buNone/>
              <a:tabLst/>
              <a:defRPr/>
            </a:pPr>
            <a:endParaRPr kumimoji="1" lang="ja-JP" altLang="en-US" sz="1100" b="0" i="0"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endParaRPr>
          </a:p>
        </p:txBody>
      </p:sp>
      <p:sp>
        <p:nvSpPr>
          <p:cNvPr id="27" name="ホームベース 7">
            <a:extLst>
              <a:ext uri="{FF2B5EF4-FFF2-40B4-BE49-F238E27FC236}">
                <a16:creationId xmlns:a16="http://schemas.microsoft.com/office/drawing/2014/main" id="{E599356E-2B0A-4C96-A1C9-EC52982B4052}"/>
              </a:ext>
            </a:extLst>
          </p:cNvPr>
          <p:cNvSpPr/>
          <p:nvPr/>
        </p:nvSpPr>
        <p:spPr>
          <a:xfrm>
            <a:off x="3800202" y="3078648"/>
            <a:ext cx="1012036" cy="279182"/>
          </a:xfrm>
          <a:prstGeom prst="homePlate">
            <a:avLst/>
          </a:prstGeom>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43194" rtl="0" eaLnBrk="1" fontAlgn="auto" latinLnBrk="0" hangingPunct="1">
              <a:lnSpc>
                <a:spcPct val="100000"/>
              </a:lnSpc>
              <a:spcBef>
                <a:spcPts val="0"/>
              </a:spcBef>
              <a:spcAft>
                <a:spcPts val="0"/>
              </a:spcAft>
              <a:buClrTx/>
              <a:buSzTx/>
              <a:buFontTx/>
              <a:buNone/>
              <a:tabLst/>
              <a:defRPr/>
            </a:pPr>
            <a:r>
              <a:rPr kumimoji="1" lang="ja-JP" altLang="en-US" sz="1163" b="0" i="0" u="none" strike="noStrike" kern="120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n-cs"/>
              </a:rPr>
              <a:t>万博会場</a:t>
            </a:r>
          </a:p>
        </p:txBody>
      </p:sp>
      <p:pic>
        <p:nvPicPr>
          <p:cNvPr id="28" name="図 27">
            <a:extLst>
              <a:ext uri="{FF2B5EF4-FFF2-40B4-BE49-F238E27FC236}">
                <a16:creationId xmlns:a16="http://schemas.microsoft.com/office/drawing/2014/main" id="{04C941BB-0AEA-49D1-AEF9-4F06E4C71FAC}"/>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963083" y="3101313"/>
            <a:ext cx="1152496" cy="696140"/>
          </a:xfrm>
          <a:prstGeom prst="rect">
            <a:avLst/>
          </a:prstGeom>
          <a:effectLst>
            <a:softEdge rad="31750"/>
          </a:effectLst>
        </p:spPr>
      </p:pic>
      <p:pic>
        <p:nvPicPr>
          <p:cNvPr id="29" name="図 28">
            <a:extLst>
              <a:ext uri="{FF2B5EF4-FFF2-40B4-BE49-F238E27FC236}">
                <a16:creationId xmlns:a16="http://schemas.microsoft.com/office/drawing/2014/main" id="{9D64207E-42CC-482A-B630-83DB0C3C1D9C}"/>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l="10321" t="1" r="-147" b="8028"/>
          <a:stretch/>
        </p:blipFill>
        <p:spPr>
          <a:xfrm>
            <a:off x="8169181" y="3078648"/>
            <a:ext cx="1263846" cy="718805"/>
          </a:xfrm>
          <a:prstGeom prst="rect">
            <a:avLst/>
          </a:prstGeom>
          <a:effectLst>
            <a:softEdge rad="31750"/>
          </a:effectLst>
        </p:spPr>
      </p:pic>
      <p:sp>
        <p:nvSpPr>
          <p:cNvPr id="31" name="正方形/長方形 30"/>
          <p:cNvSpPr/>
          <p:nvPr/>
        </p:nvSpPr>
        <p:spPr>
          <a:xfrm>
            <a:off x="280329" y="6370821"/>
            <a:ext cx="5238626" cy="284082"/>
          </a:xfrm>
          <a:prstGeom prst="rect">
            <a:avLst/>
          </a:prstGeom>
          <a:noFill/>
          <a:ln w="6350">
            <a:noFill/>
            <a:prstDash val="solid"/>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t" anchorCtr="0"/>
          <a:lstStyle/>
          <a:p>
            <a:pPr marL="0" marR="0" lvl="0" indent="0" algn="l" defTabSz="959937" rtl="0" eaLnBrk="1" fontAlgn="auto" latinLnBrk="0" hangingPunct="1">
              <a:lnSpc>
                <a:spcPts val="1600"/>
              </a:lnSpc>
              <a:spcBef>
                <a:spcPts val="0"/>
              </a:spcBef>
              <a:spcAft>
                <a:spcPts val="0"/>
              </a:spcAft>
              <a:buClrTx/>
              <a:buSzTx/>
              <a:buFontTx/>
              <a:buNone/>
              <a:tabLst/>
              <a:defRPr/>
            </a:pPr>
            <a:r>
              <a:rPr kumimoji="1" lang="ja-JP" altLang="en-US" sz="900" dirty="0">
                <a:solidFill>
                  <a:prstClr val="black"/>
                </a:solidFill>
                <a:latin typeface="BIZ UDPゴシック" panose="020B0400000000000000" pitchFamily="50" charset="-128"/>
                <a:ea typeface="BIZ UDPゴシック" panose="020B0400000000000000" pitchFamily="50" charset="-128"/>
              </a:rPr>
              <a:t>＊</a:t>
            </a:r>
            <a:r>
              <a:rPr kumimoji="1" lang="ja-JP" altLang="en-US" sz="9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スーパーシティ構想</a:t>
            </a:r>
            <a:r>
              <a:rPr kumimoji="1" lang="en-US" altLang="ja-JP" sz="9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a:t>
            </a:r>
            <a:r>
              <a:rPr kumimoji="1" lang="ja-JP" altLang="en-US" sz="9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「まるごと未来都市」の実現を、地域と事業者と国が一体となってめざす取組み</a:t>
            </a:r>
          </a:p>
          <a:p>
            <a:pPr marL="0" marR="0" lvl="0" indent="0" algn="l" defTabSz="959937" rtl="0" eaLnBrk="1" fontAlgn="auto" latinLnBrk="0" hangingPunct="1">
              <a:lnSpc>
                <a:spcPts val="1600"/>
              </a:lnSpc>
              <a:spcBef>
                <a:spcPts val="0"/>
              </a:spcBef>
              <a:spcAft>
                <a:spcPts val="0"/>
              </a:spcAft>
              <a:buClrTx/>
              <a:buSzTx/>
              <a:buFontTx/>
              <a:buNone/>
              <a:tabLst/>
              <a:defRPr/>
            </a:pPr>
            <a:endParaRPr kumimoji="1" lang="en-US" altLang="ja-JP" sz="9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p:txBody>
      </p:sp>
    </p:spTree>
    <p:extLst>
      <p:ext uri="{BB962C8B-B14F-4D97-AF65-F5344CB8AC3E}">
        <p14:creationId xmlns:p14="http://schemas.microsoft.com/office/powerpoint/2010/main" val="342332126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四角形: 角を丸くする 2">
            <a:extLst>
              <a:ext uri="{FF2B5EF4-FFF2-40B4-BE49-F238E27FC236}">
                <a16:creationId xmlns:a16="http://schemas.microsoft.com/office/drawing/2014/main" id="{FF1169B4-0354-4C2C-8470-F16E797B7616}"/>
              </a:ext>
            </a:extLst>
          </p:cNvPr>
          <p:cNvSpPr/>
          <p:nvPr/>
        </p:nvSpPr>
        <p:spPr>
          <a:xfrm>
            <a:off x="140620" y="2020243"/>
            <a:ext cx="9759235" cy="2479771"/>
          </a:xfrm>
          <a:prstGeom prst="roundRect">
            <a:avLst>
              <a:gd name="adj" fmla="val 7865"/>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80975" lvl="0" indent="-180975" defTabSz="959937">
              <a:defRPr/>
            </a:pPr>
            <a:r>
              <a:rPr kumimoji="1" lang="ja-JP" altLang="en-US" sz="1400" b="1" dirty="0">
                <a:solidFill>
                  <a:prstClr val="black"/>
                </a:solidFill>
              </a:rPr>
              <a:t>▷</a:t>
            </a:r>
            <a:r>
              <a:rPr kumimoji="1" lang="ja-JP" altLang="en-US" sz="1400" b="1" u="sng" dirty="0">
                <a:solidFill>
                  <a:prstClr val="black"/>
                </a:solidFill>
                <a:latin typeface="BIZ UDPゴシック" panose="020B0400000000000000" pitchFamily="50" charset="-128"/>
                <a:ea typeface="BIZ UDPゴシック" panose="020B0400000000000000" pitchFamily="50" charset="-128"/>
              </a:rPr>
              <a:t>デジタル地域通貨やデジタル </a:t>
            </a:r>
            <a:r>
              <a:rPr kumimoji="1" lang="en-US" altLang="ja-JP" sz="1400" b="1" u="sng" dirty="0">
                <a:solidFill>
                  <a:prstClr val="black"/>
                </a:solidFill>
                <a:latin typeface="BIZ UDPゴシック" panose="020B0400000000000000" pitchFamily="50" charset="-128"/>
                <a:ea typeface="BIZ UDPゴシック" panose="020B0400000000000000" pitchFamily="50" charset="-128"/>
              </a:rPr>
              <a:t>ID</a:t>
            </a:r>
            <a:r>
              <a:rPr kumimoji="1" lang="ja-JP" altLang="en-US" sz="1400" b="1" u="sng" dirty="0" err="1">
                <a:solidFill>
                  <a:prstClr val="black"/>
                </a:solidFill>
                <a:latin typeface="BIZ UDPゴシック" panose="020B0400000000000000" pitchFamily="50" charset="-128"/>
                <a:ea typeface="BIZ UDPゴシック" panose="020B0400000000000000" pitchFamily="50" charset="-128"/>
              </a:rPr>
              <a:t>、</a:t>
            </a:r>
            <a:r>
              <a:rPr kumimoji="1" lang="ja-JP" altLang="en-US" sz="1400" b="1" u="sng" dirty="0">
                <a:solidFill>
                  <a:prstClr val="black"/>
                </a:solidFill>
                <a:latin typeface="BIZ UDPゴシック" panose="020B0400000000000000" pitchFamily="50" charset="-128"/>
                <a:ea typeface="BIZ UDPゴシック" panose="020B0400000000000000" pitchFamily="50" charset="-128"/>
              </a:rPr>
              <a:t>ブロックチェーン技術等の活用によるキャッシュレス決済や金流データとウエルネス関連データ等の連携による新サービス創出</a:t>
            </a:r>
            <a:endParaRPr kumimoji="1" lang="en-US" altLang="ja-JP" sz="1400" b="1" u="sng" dirty="0">
              <a:solidFill>
                <a:prstClr val="black"/>
              </a:solidFill>
              <a:latin typeface="BIZ UDPゴシック" panose="020B0400000000000000" pitchFamily="50" charset="-128"/>
              <a:ea typeface="BIZ UDPゴシック" panose="020B0400000000000000" pitchFamily="50" charset="-128"/>
            </a:endParaRPr>
          </a:p>
          <a:p>
            <a:pPr marL="180975" lvl="0" indent="-180975" defTabSz="959937">
              <a:spcBef>
                <a:spcPts val="600"/>
              </a:spcBef>
              <a:defRPr/>
            </a:pPr>
            <a:r>
              <a:rPr kumimoji="1" lang="ja-JP" altLang="en-US" sz="1200" dirty="0">
                <a:solidFill>
                  <a:prstClr val="black"/>
                </a:solidFill>
                <a:latin typeface="BIZ UDPゴシック" panose="020B0400000000000000" pitchFamily="50" charset="-128"/>
                <a:ea typeface="BIZ UDPゴシック" panose="020B0400000000000000" pitchFamily="50" charset="-128"/>
              </a:rPr>
              <a:t>     ・データ連携基盤の構築に向けた取組みへの支援　</a:t>
            </a:r>
            <a:r>
              <a:rPr kumimoji="1" lang="ja-JP" altLang="en-US" sz="900" dirty="0">
                <a:solidFill>
                  <a:prstClr val="black"/>
                </a:solidFill>
                <a:latin typeface="游ゴシック" panose="020B0400000000000000" pitchFamily="50" charset="-128"/>
              </a:rPr>
              <a:t>＜大商＞</a:t>
            </a:r>
            <a:endParaRPr kumimoji="1" lang="en-US" altLang="ja-JP" sz="900" dirty="0">
              <a:solidFill>
                <a:prstClr val="black"/>
              </a:solidFill>
              <a:latin typeface="游ゴシック" panose="020B0400000000000000" pitchFamily="50" charset="-128"/>
            </a:endParaRPr>
          </a:p>
          <a:p>
            <a:pPr marL="180975" lvl="0" indent="-180975" defTabSz="959937">
              <a:spcBef>
                <a:spcPts val="300"/>
              </a:spcBef>
              <a:defRPr/>
            </a:pPr>
            <a:r>
              <a:rPr kumimoji="1" lang="ja-JP" altLang="en-US" sz="1200" dirty="0">
                <a:solidFill>
                  <a:prstClr val="black"/>
                </a:solidFill>
                <a:latin typeface="BIZ UDPゴシック" panose="020B0400000000000000" pitchFamily="50" charset="-128"/>
                <a:ea typeface="BIZ UDPゴシック" panose="020B0400000000000000" pitchFamily="50" charset="-128"/>
              </a:rPr>
              <a:t>     ・万博や実際の街における大規模実証実験への支援　</a:t>
            </a:r>
            <a:r>
              <a:rPr kumimoji="1" lang="ja-JP" altLang="en-US" sz="900" dirty="0">
                <a:solidFill>
                  <a:prstClr val="black"/>
                </a:solidFill>
                <a:latin typeface="游ゴシック" panose="020B0400000000000000" pitchFamily="50" charset="-128"/>
              </a:rPr>
              <a:t>＜大商＞</a:t>
            </a:r>
            <a:endParaRPr kumimoji="1" lang="en-US" altLang="ja-JP" sz="900" dirty="0">
              <a:solidFill>
                <a:prstClr val="black"/>
              </a:solidFill>
              <a:latin typeface="游ゴシック" panose="020B0400000000000000" pitchFamily="50" charset="-128"/>
            </a:endParaRPr>
          </a:p>
          <a:p>
            <a:pPr marL="180975" lvl="0" indent="-180975" defTabSz="959937">
              <a:defRPr/>
            </a:pPr>
            <a:endParaRPr kumimoji="1" lang="en-US" altLang="ja-JP" sz="900" dirty="0">
              <a:solidFill>
                <a:prstClr val="black"/>
              </a:solidFill>
              <a:latin typeface="游ゴシック" panose="020B0400000000000000" pitchFamily="50" charset="-128"/>
            </a:endParaRPr>
          </a:p>
          <a:p>
            <a:pPr marL="180975" lvl="0" indent="-180975" defTabSz="959937">
              <a:defRPr/>
            </a:pPr>
            <a:r>
              <a:rPr kumimoji="1" lang="ja-JP" altLang="en-US" sz="1400" b="1" dirty="0">
                <a:solidFill>
                  <a:prstClr val="black"/>
                </a:solidFill>
              </a:rPr>
              <a:t>▷</a:t>
            </a:r>
            <a:r>
              <a:rPr kumimoji="1" lang="ja-JP" altLang="en-US" sz="1400" b="1" u="sng" dirty="0">
                <a:solidFill>
                  <a:prstClr val="black"/>
                </a:solidFill>
                <a:latin typeface="BIZ UDPゴシック" panose="020B0400000000000000" pitchFamily="50" charset="-128"/>
                <a:ea typeface="BIZ UDPゴシック" panose="020B0400000000000000" pitchFamily="50" charset="-128"/>
              </a:rPr>
              <a:t>デジタルＩＤに係る基盤構築、データ連携に係る規制緩和</a:t>
            </a:r>
            <a:r>
              <a:rPr kumimoji="1" lang="ja-JP" altLang="en-US" sz="1400" b="1" dirty="0">
                <a:solidFill>
                  <a:prstClr val="black"/>
                </a:solidFill>
                <a:latin typeface="BIZ UDPゴシック" panose="020B0400000000000000" pitchFamily="50" charset="-128"/>
                <a:ea typeface="BIZ UDPゴシック" panose="020B0400000000000000" pitchFamily="50" charset="-128"/>
              </a:rPr>
              <a:t>　</a:t>
            </a:r>
            <a:r>
              <a:rPr kumimoji="1" lang="ja-JP" altLang="en-US" sz="900" dirty="0">
                <a:solidFill>
                  <a:prstClr val="black"/>
                </a:solidFill>
                <a:latin typeface="游ゴシック" panose="020B0400000000000000" pitchFamily="50" charset="-128"/>
              </a:rPr>
              <a:t>＜大商＞</a:t>
            </a:r>
            <a:endParaRPr kumimoji="1" lang="en-US" altLang="ja-JP" sz="900" dirty="0">
              <a:solidFill>
                <a:prstClr val="black"/>
              </a:solidFill>
              <a:latin typeface="游ゴシック" panose="020B0400000000000000" pitchFamily="50" charset="-128"/>
            </a:endParaRPr>
          </a:p>
          <a:p>
            <a:pPr marL="180975" lvl="0" indent="-180975" defTabSz="959937">
              <a:defRPr/>
            </a:pPr>
            <a:endParaRPr kumimoji="1" lang="en-US" altLang="ja-JP" sz="900" dirty="0">
              <a:solidFill>
                <a:prstClr val="black"/>
              </a:solidFill>
              <a:latin typeface="游ゴシック" panose="020B0400000000000000" pitchFamily="50" charset="-128"/>
            </a:endParaRPr>
          </a:p>
          <a:p>
            <a:pPr marL="180975" lvl="0" indent="-180975" defTabSz="959937">
              <a:defRPr/>
            </a:pPr>
            <a:r>
              <a:rPr kumimoji="1" lang="ja-JP" altLang="en-US" sz="1400" b="1" dirty="0">
                <a:solidFill>
                  <a:prstClr val="black"/>
                </a:solidFill>
              </a:rPr>
              <a:t>▷</a:t>
            </a:r>
            <a:r>
              <a:rPr kumimoji="1" lang="ja-JP" altLang="en-US" sz="1400" b="1" u="sng" dirty="0">
                <a:solidFill>
                  <a:prstClr val="black"/>
                </a:solidFill>
                <a:latin typeface="BIZ UDPゴシック" panose="020B0400000000000000" pitchFamily="50" charset="-128"/>
                <a:ea typeface="BIZ UDPゴシック" panose="020B0400000000000000" pitchFamily="50" charset="-128"/>
              </a:rPr>
              <a:t>個人情報取扱に関して、海外規制のうち特に、強力とされる</a:t>
            </a:r>
            <a:r>
              <a:rPr kumimoji="1" lang="en-US" altLang="ja-JP" sz="1400" b="1" u="sng" dirty="0">
                <a:solidFill>
                  <a:prstClr val="black"/>
                </a:solidFill>
                <a:latin typeface="BIZ UDPゴシック" panose="020B0400000000000000" pitchFamily="50" charset="-128"/>
                <a:ea typeface="BIZ UDPゴシック" panose="020B0400000000000000" pitchFamily="50" charset="-128"/>
              </a:rPr>
              <a:t>EU</a:t>
            </a:r>
            <a:r>
              <a:rPr kumimoji="1" lang="ja-JP" altLang="en-US" sz="1400" b="1" u="sng" dirty="0">
                <a:solidFill>
                  <a:prstClr val="black"/>
                </a:solidFill>
                <a:latin typeface="BIZ UDPゴシック" panose="020B0400000000000000" pitchFamily="50" charset="-128"/>
                <a:ea typeface="BIZ UDPゴシック" panose="020B0400000000000000" pitchFamily="50" charset="-128"/>
              </a:rPr>
              <a:t>の規制について、適用除外や要件緩和などのために</a:t>
            </a:r>
          </a:p>
          <a:p>
            <a:pPr marL="180975" lvl="0" indent="-180975" defTabSz="959937">
              <a:defRPr/>
            </a:pPr>
            <a:r>
              <a:rPr kumimoji="1" lang="ja-JP" altLang="en-US" sz="1400" b="1" dirty="0">
                <a:solidFill>
                  <a:prstClr val="black"/>
                </a:solidFill>
                <a:latin typeface="BIZ UDPゴシック" panose="020B0400000000000000" pitchFamily="50" charset="-128"/>
                <a:ea typeface="BIZ UDPゴシック" panose="020B0400000000000000" pitchFamily="50" charset="-128"/>
              </a:rPr>
              <a:t>　 </a:t>
            </a:r>
            <a:r>
              <a:rPr kumimoji="1" lang="en-US" altLang="ja-JP" sz="1400" b="1" u="sng" dirty="0">
                <a:solidFill>
                  <a:prstClr val="black"/>
                </a:solidFill>
                <a:latin typeface="BIZ UDPゴシック" panose="020B0400000000000000" pitchFamily="50" charset="-128"/>
                <a:ea typeface="BIZ UDPゴシック" panose="020B0400000000000000" pitchFamily="50" charset="-128"/>
              </a:rPr>
              <a:t>EU</a:t>
            </a:r>
            <a:r>
              <a:rPr kumimoji="1" lang="ja-JP" altLang="en-US" sz="1400" b="1" u="sng" dirty="0">
                <a:solidFill>
                  <a:prstClr val="black"/>
                </a:solidFill>
                <a:latin typeface="BIZ UDPゴシック" panose="020B0400000000000000" pitchFamily="50" charset="-128"/>
                <a:ea typeface="BIZ UDPゴシック" panose="020B0400000000000000" pitchFamily="50" charset="-128"/>
              </a:rPr>
              <a:t>規制当局との交渉</a:t>
            </a:r>
            <a:r>
              <a:rPr kumimoji="1" lang="ja-JP" altLang="en-US" sz="1400" b="1" dirty="0">
                <a:solidFill>
                  <a:prstClr val="black"/>
                </a:solidFill>
                <a:latin typeface="BIZ UDPゴシック" panose="020B0400000000000000" pitchFamily="50" charset="-128"/>
                <a:ea typeface="BIZ UDPゴシック" panose="020B0400000000000000" pitchFamily="50" charset="-128"/>
              </a:rPr>
              <a:t>　</a:t>
            </a:r>
            <a:r>
              <a:rPr kumimoji="1" lang="ja-JP" altLang="en-US" sz="900" dirty="0">
                <a:solidFill>
                  <a:prstClr val="black"/>
                </a:solidFill>
                <a:latin typeface="游ゴシック" panose="020B0400000000000000" pitchFamily="50" charset="-128"/>
              </a:rPr>
              <a:t>＜協会＞</a:t>
            </a:r>
            <a:endParaRPr kumimoji="1" lang="en-US" altLang="ja-JP" sz="900" dirty="0">
              <a:solidFill>
                <a:prstClr val="black"/>
              </a:solidFill>
              <a:latin typeface="游ゴシック" panose="020B0400000000000000" pitchFamily="50" charset="-128"/>
            </a:endParaRPr>
          </a:p>
        </p:txBody>
      </p:sp>
      <p:sp>
        <p:nvSpPr>
          <p:cNvPr id="9" name="正方形/長方形 8"/>
          <p:cNvSpPr/>
          <p:nvPr/>
        </p:nvSpPr>
        <p:spPr>
          <a:xfrm>
            <a:off x="2653468" y="5899255"/>
            <a:ext cx="5038725" cy="369332"/>
          </a:xfrm>
          <a:prstGeom prst="rect">
            <a:avLst/>
          </a:prstGeom>
        </p:spPr>
        <p:txBody>
          <a:bodyPr>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srgbClr val="FF0000"/>
              </a:solidFill>
              <a:effectLst/>
              <a:uLnTx/>
              <a:uFillTx/>
              <a:latin typeface="BIZ UDPゴシック" panose="020B0400000000000000" pitchFamily="50" charset="-128"/>
              <a:ea typeface="BIZ UDPゴシック" panose="020B0400000000000000" pitchFamily="50" charset="-128"/>
              <a:cs typeface="+mn-cs"/>
            </a:endParaRPr>
          </a:p>
        </p:txBody>
      </p:sp>
      <p:sp>
        <p:nvSpPr>
          <p:cNvPr id="12" name="テキスト ボックス 11"/>
          <p:cNvSpPr txBox="1"/>
          <p:nvPr/>
        </p:nvSpPr>
        <p:spPr>
          <a:xfrm>
            <a:off x="159853" y="1629850"/>
            <a:ext cx="6353021" cy="338554"/>
          </a:xfrm>
          <a:prstGeom prst="rect">
            <a:avLst/>
          </a:prstGeom>
          <a:noFill/>
        </p:spPr>
        <p:txBody>
          <a:bodyPr wrap="none" rtlCol="0">
            <a:spAutoFit/>
          </a:bodyPr>
          <a:lstStyle/>
          <a:p>
            <a:pPr lvl="0">
              <a:defRPr/>
            </a:pPr>
            <a:r>
              <a:rPr kumimoji="1" lang="ja-JP" altLang="en-US" sz="16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国への提案・要望</a:t>
            </a:r>
            <a:r>
              <a:rPr kumimoji="1" lang="ja-JP" altLang="en-US" sz="12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　</a:t>
            </a:r>
            <a:r>
              <a:rPr kumimoji="1" lang="en-US" altLang="ja-JP" sz="11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a:t>
            </a:r>
            <a:r>
              <a:rPr kumimoji="1" lang="ja-JP" altLang="en-US" sz="11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要望先</a:t>
            </a:r>
            <a:r>
              <a:rPr kumimoji="1" lang="zh-TW" altLang="en-US" sz="1100" dirty="0">
                <a:solidFill>
                  <a:prstClr val="black"/>
                </a:solidFill>
                <a:latin typeface="メイリオ" panose="020B0604030504040204" pitchFamily="50" charset="-128"/>
                <a:ea typeface="メイリオ" panose="020B0604030504040204" pitchFamily="50" charset="-128"/>
              </a:rPr>
              <a:t>（</a:t>
            </a:r>
            <a:r>
              <a:rPr kumimoji="1" lang="ja-JP" altLang="en-US" sz="1100" dirty="0">
                <a:latin typeface="メイリオ" panose="020B0604030504040204" pitchFamily="50" charset="-128"/>
                <a:ea typeface="メイリオ" panose="020B0604030504040204" pitchFamily="50" charset="-128"/>
              </a:rPr>
              <a:t>内閣府、デジタル庁、総務省、経済産業省、国土交通省</a:t>
            </a:r>
            <a:r>
              <a:rPr kumimoji="1" lang="zh-TW" altLang="en-US" sz="1100" dirty="0">
                <a:solidFill>
                  <a:prstClr val="black"/>
                </a:solidFill>
                <a:latin typeface="メイリオ" panose="020B0604030504040204" pitchFamily="50" charset="-128"/>
                <a:ea typeface="メイリオ" panose="020B0604030504040204" pitchFamily="50" charset="-128"/>
              </a:rPr>
              <a:t>）</a:t>
            </a:r>
            <a:endParaRPr kumimoji="1" lang="ja-JP" altLang="en-US" sz="10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p:txBody>
      </p:sp>
      <p:sp>
        <p:nvSpPr>
          <p:cNvPr id="23" name="スライド番号プレースホルダー 7"/>
          <p:cNvSpPr>
            <a:spLocks noGrp="1"/>
          </p:cNvSpPr>
          <p:nvPr>
            <p:ph type="sldNum" sz="quarter" idx="12"/>
          </p:nvPr>
        </p:nvSpPr>
        <p:spPr>
          <a:xfrm flipH="1">
            <a:off x="9719089" y="6839953"/>
            <a:ext cx="361536" cy="359360"/>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A29C0C3-80A2-4EDA-8DD4-D638D41F3C0E}" type="slidenum">
              <a:rPr kumimoji="1" lang="ja-JP" altLang="en-US" sz="1260" b="0" i="0" u="none" strike="noStrike" kern="1200" cap="none" spc="0" normalizeH="0" baseline="0" noProof="0" smtClean="0">
                <a:ln>
                  <a:noFill/>
                </a:ln>
                <a:solidFill>
                  <a:prstClr val="black">
                    <a:tint val="75000"/>
                  </a:prstClr>
                </a:solidFill>
                <a:effectLst/>
                <a:uLnTx/>
                <a:uFillTx/>
                <a:latin typeface="Calibri" panose="020F0502020204030204"/>
                <a:ea typeface="游ゴシック" panose="020B0400000000000000"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36</a:t>
            </a:fld>
            <a:endParaRPr kumimoji="1" lang="ja-JP" altLang="en-US" sz="1260" b="0" i="0" u="none" strike="noStrike" kern="1200" cap="none" spc="0" normalizeH="0" baseline="0" noProof="0" dirty="0">
              <a:ln>
                <a:noFill/>
              </a:ln>
              <a:solidFill>
                <a:prstClr val="black">
                  <a:tint val="75000"/>
                </a:prstClr>
              </a:solidFill>
              <a:effectLst/>
              <a:uLnTx/>
              <a:uFillTx/>
              <a:latin typeface="Calibri" panose="020F0502020204030204"/>
              <a:ea typeface="游ゴシック" panose="020B0400000000000000" pitchFamily="50" charset="-128"/>
              <a:cs typeface="+mn-cs"/>
            </a:endParaRPr>
          </a:p>
        </p:txBody>
      </p:sp>
      <p:sp>
        <p:nvSpPr>
          <p:cNvPr id="22" name="正方形/長方形 21">
            <a:extLst>
              <a:ext uri="{FF2B5EF4-FFF2-40B4-BE49-F238E27FC236}">
                <a16:creationId xmlns:a16="http://schemas.microsoft.com/office/drawing/2014/main" id="{E08629A6-829B-4394-A30A-5CB52C1BBB36}"/>
              </a:ext>
            </a:extLst>
          </p:cNvPr>
          <p:cNvSpPr/>
          <p:nvPr/>
        </p:nvSpPr>
        <p:spPr>
          <a:xfrm>
            <a:off x="179857" y="88937"/>
            <a:ext cx="9720000" cy="324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defRPr/>
            </a:pPr>
            <a:r>
              <a:rPr kumimoji="1" lang="ja-JP" altLang="en-US" b="1" dirty="0">
                <a:solidFill>
                  <a:prstClr val="white"/>
                </a:solidFill>
                <a:latin typeface="BIZ UDPゴシック" panose="020B0400000000000000" pitchFamily="50" charset="-128"/>
                <a:ea typeface="BIZ UDPゴシック" panose="020B0400000000000000" pitchFamily="50" charset="-128"/>
              </a:rPr>
              <a:t>４（１）　</a:t>
            </a:r>
            <a:r>
              <a:rPr kumimoji="1" lang="ja-JP" altLang="en-US" b="1" dirty="0">
                <a:solidFill>
                  <a:schemeClr val="bg1"/>
                </a:solidFill>
                <a:latin typeface="BIZ UDPゴシック" panose="020B0400000000000000" pitchFamily="50" charset="-128"/>
                <a:ea typeface="BIZ UDPゴシック" panose="020B0400000000000000" pitchFamily="50" charset="-128"/>
              </a:rPr>
              <a:t>スマートシティ</a:t>
            </a:r>
            <a:r>
              <a:rPr kumimoji="1" lang="ja-JP" altLang="en-US" sz="1600" b="1" dirty="0">
                <a:solidFill>
                  <a:schemeClr val="bg1"/>
                </a:solidFill>
                <a:latin typeface="BIZ UDPゴシック" panose="020B0400000000000000" pitchFamily="50" charset="-128"/>
                <a:ea typeface="BIZ UDPゴシック" panose="020B0400000000000000" pitchFamily="50" charset="-128"/>
              </a:rPr>
              <a:t>　～デジタル</a:t>
            </a:r>
            <a:r>
              <a:rPr kumimoji="1" lang="en-US" altLang="ja-JP" sz="1600" b="1" dirty="0">
                <a:solidFill>
                  <a:schemeClr val="bg1"/>
                </a:solidFill>
                <a:latin typeface="BIZ UDPゴシック" panose="020B0400000000000000" pitchFamily="50" charset="-128"/>
                <a:ea typeface="BIZ UDPゴシック" panose="020B0400000000000000" pitchFamily="50" charset="-128"/>
              </a:rPr>
              <a:t>ID/</a:t>
            </a:r>
            <a:r>
              <a:rPr kumimoji="1" lang="ja-JP" altLang="en-US" sz="1600" b="1" dirty="0">
                <a:solidFill>
                  <a:schemeClr val="bg1"/>
                </a:solidFill>
                <a:latin typeface="BIZ UDPゴシック" panose="020B0400000000000000" pitchFamily="50" charset="-128"/>
                <a:ea typeface="BIZ UDPゴシック" panose="020B0400000000000000" pitchFamily="50" charset="-128"/>
              </a:rPr>
              <a:t>デジタル地域通貨の活用～</a:t>
            </a:r>
            <a:r>
              <a:rPr kumimoji="1" lang="ja-JP" altLang="en-US" sz="1600" b="1" dirty="0">
                <a:solidFill>
                  <a:srgbClr val="FF0000"/>
                </a:solidFill>
                <a:latin typeface="BIZ UDPゴシック" panose="020B0400000000000000" pitchFamily="50" charset="-128"/>
                <a:ea typeface="BIZ UDPゴシック" panose="020B0400000000000000" pitchFamily="50" charset="-128"/>
              </a:rPr>
              <a:t>　</a:t>
            </a:r>
            <a:endParaRPr kumimoji="1" lang="ja-JP" altLang="en-US" sz="1400" b="1" dirty="0">
              <a:solidFill>
                <a:srgbClr val="FF0000"/>
              </a:solidFill>
              <a:latin typeface="BIZ UDPゴシック" panose="020B0400000000000000" pitchFamily="50" charset="-128"/>
              <a:ea typeface="BIZ UDPゴシック" panose="020B0400000000000000" pitchFamily="50" charset="-128"/>
            </a:endParaRPr>
          </a:p>
        </p:txBody>
      </p:sp>
      <p:sp>
        <p:nvSpPr>
          <p:cNvPr id="25" name="テキスト ボックス 24">
            <a:extLst>
              <a:ext uri="{FF2B5EF4-FFF2-40B4-BE49-F238E27FC236}">
                <a16:creationId xmlns:a16="http://schemas.microsoft.com/office/drawing/2014/main" id="{B02F3C22-1443-46B7-A977-04475234F08A}"/>
              </a:ext>
            </a:extLst>
          </p:cNvPr>
          <p:cNvSpPr txBox="1"/>
          <p:nvPr/>
        </p:nvSpPr>
        <p:spPr>
          <a:xfrm>
            <a:off x="179089" y="500160"/>
            <a:ext cx="9540000" cy="954107"/>
          </a:xfrm>
          <a:prstGeom prst="rect">
            <a:avLst/>
          </a:prstGeom>
          <a:noFill/>
          <a:ln w="6350">
            <a:noFill/>
            <a:prstDash val="solid"/>
          </a:ln>
        </p:spPr>
        <p:txBody>
          <a:bodyPr wrap="square">
            <a:spAutoFit/>
          </a:bodyPr>
          <a:lstStyle/>
          <a:p>
            <a:pPr lvl="0">
              <a:defRPr/>
            </a:pPr>
            <a:r>
              <a:rPr lang="ja-JP" altLang="en-US" sz="1400" dirty="0">
                <a:solidFill>
                  <a:prstClr val="black"/>
                </a:solidFill>
                <a:latin typeface="BIZ UDPゴシック" panose="020B0400000000000000" pitchFamily="50" charset="-128"/>
                <a:ea typeface="BIZ UDPゴシック" panose="020B0400000000000000" pitchFamily="50" charset="-128"/>
              </a:rPr>
              <a:t>　デジタル</a:t>
            </a:r>
            <a:r>
              <a:rPr lang="en-US" altLang="ja-JP" sz="1400" dirty="0">
                <a:solidFill>
                  <a:prstClr val="black"/>
                </a:solidFill>
                <a:latin typeface="BIZ UDPゴシック" panose="020B0400000000000000" pitchFamily="50" charset="-128"/>
                <a:ea typeface="BIZ UDPゴシック" panose="020B0400000000000000" pitchFamily="50" charset="-128"/>
              </a:rPr>
              <a:t>ID</a:t>
            </a:r>
            <a:r>
              <a:rPr lang="ja-JP" altLang="en-US" sz="1400" dirty="0">
                <a:solidFill>
                  <a:prstClr val="black"/>
                </a:solidFill>
                <a:latin typeface="BIZ UDPゴシック" panose="020B0400000000000000" pitchFamily="50" charset="-128"/>
                <a:ea typeface="BIZ UDPゴシック" panose="020B0400000000000000" pitchFamily="50" charset="-128"/>
              </a:rPr>
              <a:t>を活用し、個人を軸にしたデータ連携のベースを確立するとともに、世界的な趨勢となっており、日常生活の利便性を著しく向上させ、多彩な分野とのデータ連携によるパーソナライズドされたサービスの提供にもつながるデジタル地域通貨を構築し、各個人の個性や希望に応じたライフスタイルを可能とし、ウェルビーイングを実現するスマートヘルスケアシティの実装を加速する。</a:t>
            </a:r>
          </a:p>
        </p:txBody>
      </p:sp>
      <p:sp>
        <p:nvSpPr>
          <p:cNvPr id="26" name="テキスト ボックス 25"/>
          <p:cNvSpPr txBox="1"/>
          <p:nvPr/>
        </p:nvSpPr>
        <p:spPr>
          <a:xfrm>
            <a:off x="140622" y="5042541"/>
            <a:ext cx="2236510" cy="338554"/>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600" b="1" i="0" u="none" strike="noStrike" kern="1200" cap="none" spc="0" normalizeH="0" baseline="0" noProof="0" dirty="0">
                <a:ln>
                  <a:noFill/>
                </a:ln>
                <a:effectLst/>
                <a:uLnTx/>
                <a:uFillTx/>
                <a:latin typeface="メイリオ" panose="020B0604030504040204" pitchFamily="50" charset="-128"/>
                <a:ea typeface="メイリオ" panose="020B0604030504040204" pitchFamily="50" charset="-128"/>
                <a:cs typeface="+mn-cs"/>
              </a:rPr>
              <a:t>国との協議の進捗状況</a:t>
            </a:r>
          </a:p>
        </p:txBody>
      </p:sp>
      <p:graphicFrame>
        <p:nvGraphicFramePr>
          <p:cNvPr id="14" name="表 13"/>
          <p:cNvGraphicFramePr>
            <a:graphicFrameLocks noGrp="1"/>
          </p:cNvGraphicFramePr>
          <p:nvPr>
            <p:extLst>
              <p:ext uri="{D42A27DB-BD31-4B8C-83A1-F6EECF244321}">
                <p14:modId xmlns:p14="http://schemas.microsoft.com/office/powerpoint/2010/main" val="1285408161"/>
              </p:ext>
            </p:extLst>
          </p:nvPr>
        </p:nvGraphicFramePr>
        <p:xfrm>
          <a:off x="179089" y="5432934"/>
          <a:ext cx="9288000" cy="952531"/>
        </p:xfrm>
        <a:graphic>
          <a:graphicData uri="http://schemas.openxmlformats.org/drawingml/2006/table">
            <a:tbl>
              <a:tblPr bandRow="1">
                <a:tableStyleId>{5940675A-B579-460E-94D1-54222C63F5DA}</a:tableStyleId>
              </a:tblPr>
              <a:tblGrid>
                <a:gridCol w="2700000">
                  <a:extLst>
                    <a:ext uri="{9D8B030D-6E8A-4147-A177-3AD203B41FA5}">
                      <a16:colId xmlns:a16="http://schemas.microsoft.com/office/drawing/2014/main" val="525926817"/>
                    </a:ext>
                  </a:extLst>
                </a:gridCol>
                <a:gridCol w="6588000">
                  <a:extLst>
                    <a:ext uri="{9D8B030D-6E8A-4147-A177-3AD203B41FA5}">
                      <a16:colId xmlns:a16="http://schemas.microsoft.com/office/drawing/2014/main" val="1556401701"/>
                    </a:ext>
                  </a:extLst>
                </a:gridCol>
              </a:tblGrid>
              <a:tr h="485965">
                <a:tc>
                  <a:txBody>
                    <a:bodyPr/>
                    <a:lstStyle/>
                    <a:p>
                      <a:pPr marL="0" marR="0" lvl="0" indent="0" algn="l" defTabSz="959937" rtl="0" eaLnBrk="1" fontAlgn="auto" latinLnBrk="0" hangingPunct="1">
                        <a:lnSpc>
                          <a:spcPct val="100000"/>
                        </a:lnSpc>
                        <a:spcBef>
                          <a:spcPts val="0"/>
                        </a:spcBef>
                        <a:spcAft>
                          <a:spcPts val="0"/>
                        </a:spcAft>
                        <a:buClrTx/>
                        <a:buSzTx/>
                        <a:buFontTx/>
                        <a:buNone/>
                        <a:tabLst/>
                        <a:defRPr/>
                      </a:pPr>
                      <a:r>
                        <a:rPr lang="ja-JP" altLang="en-US" sz="1200" b="1">
                          <a:solidFill>
                            <a:schemeClr val="tx1"/>
                          </a:solidFill>
                          <a:latin typeface="+mn-ea"/>
                        </a:rPr>
                        <a:t>国「アクションプラン</a:t>
                      </a:r>
                      <a:r>
                        <a:rPr lang="en-US" altLang="ja-JP" sz="1200" b="1">
                          <a:solidFill>
                            <a:schemeClr val="tx1"/>
                          </a:solidFill>
                          <a:latin typeface="+mn-ea"/>
                        </a:rPr>
                        <a:t>Ver.</a:t>
                      </a:r>
                      <a:r>
                        <a:rPr lang="en-US" altLang="ja-JP" sz="1200" b="1" u="none">
                          <a:solidFill>
                            <a:schemeClr val="tx1"/>
                          </a:solidFill>
                          <a:latin typeface="+mn-ea"/>
                        </a:rPr>
                        <a:t>4</a:t>
                      </a:r>
                      <a:r>
                        <a:rPr lang="ja-JP" altLang="en-US" sz="1200" b="1">
                          <a:solidFill>
                            <a:schemeClr val="tx1"/>
                          </a:solidFill>
                          <a:latin typeface="+mn-ea"/>
                        </a:rPr>
                        <a:t>」の</a:t>
                      </a:r>
                      <a:endParaRPr lang="en-US" altLang="ja-JP" sz="1200" b="1">
                        <a:solidFill>
                          <a:schemeClr val="tx1"/>
                        </a:solidFill>
                        <a:latin typeface="+mn-ea"/>
                      </a:endParaRPr>
                    </a:p>
                    <a:p>
                      <a:pPr marL="0" marR="0" lvl="0" indent="0" algn="l" defTabSz="959937" rtl="0" eaLnBrk="1" fontAlgn="auto" latinLnBrk="0" hangingPunct="1">
                        <a:lnSpc>
                          <a:spcPct val="100000"/>
                        </a:lnSpc>
                        <a:spcBef>
                          <a:spcPts val="0"/>
                        </a:spcBef>
                        <a:spcAft>
                          <a:spcPts val="0"/>
                        </a:spcAft>
                        <a:buClrTx/>
                        <a:buSzTx/>
                        <a:buFontTx/>
                        <a:buNone/>
                        <a:tabLst/>
                        <a:defRPr/>
                      </a:pPr>
                      <a:r>
                        <a:rPr lang="ja-JP" altLang="en-US" sz="1200" b="1">
                          <a:solidFill>
                            <a:schemeClr val="tx1"/>
                          </a:solidFill>
                          <a:latin typeface="+mn-ea"/>
                        </a:rPr>
                        <a:t>記載内容</a:t>
                      </a:r>
                      <a:endParaRPr kumimoji="1" lang="ja-JP" altLang="en-US" sz="1200" dirty="0">
                        <a:solidFill>
                          <a:schemeClr val="tx1"/>
                        </a:solidFill>
                        <a:latin typeface="BIZ UDPゴシック" panose="020B0400000000000000" pitchFamily="50" charset="-128"/>
                        <a:ea typeface="BIZ UDPゴシック" panose="020B0400000000000000" pitchFamily="50" charset="-128"/>
                      </a:endParaRPr>
                    </a:p>
                  </a:txBody>
                  <a:tcPr marL="100806" marR="100806" marT="50403" marB="50403">
                    <a:lnL w="12700" cap="flat" cmpd="sng" algn="ctr">
                      <a:solidFill>
                        <a:schemeClr val="accent1"/>
                      </a:solidFill>
                      <a:prstDash val="sysDot"/>
                      <a:round/>
                      <a:headEnd type="none" w="med" len="med"/>
                      <a:tailEnd type="none" w="med" len="med"/>
                    </a:lnL>
                    <a:lnR w="12700" cap="flat" cmpd="sng" algn="ctr">
                      <a:solidFill>
                        <a:schemeClr val="accent1"/>
                      </a:solidFill>
                      <a:prstDash val="sysDot"/>
                      <a:round/>
                      <a:headEnd type="none" w="med" len="med"/>
                      <a:tailEnd type="none" w="med" len="med"/>
                    </a:lnR>
                    <a:lnT w="12700" cap="flat" cmpd="sng" algn="ctr">
                      <a:solidFill>
                        <a:schemeClr val="accent1"/>
                      </a:solidFill>
                      <a:prstDash val="sysDot"/>
                      <a:round/>
                      <a:headEnd type="none" w="med" len="med"/>
                      <a:tailEnd type="none" w="med" len="med"/>
                    </a:lnT>
                    <a:lnB w="12700" cap="flat" cmpd="sng" algn="ctr">
                      <a:solidFill>
                        <a:schemeClr val="accent1"/>
                      </a:solidFill>
                      <a:prstDash val="sysDot"/>
                      <a:round/>
                      <a:headEnd type="none" w="med" len="med"/>
                      <a:tailEnd type="none" w="med" len="med"/>
                    </a:lnB>
                    <a:lnTlToBr w="12700" cmpd="sng">
                      <a:noFill/>
                      <a:prstDash val="solid"/>
                    </a:lnTlToBr>
                    <a:lnBlToTr w="12700" cmpd="sng">
                      <a:noFill/>
                      <a:prstDash val="solid"/>
                    </a:lnBlToTr>
                  </a:tcPr>
                </a:tc>
                <a:tc>
                  <a:txBody>
                    <a:bodyPr/>
                    <a:lstStyle/>
                    <a:p>
                      <a:pPr marL="171450" marR="0" lvl="0" indent="-171450" algn="l" defTabSz="959937" rtl="0" eaLnBrk="1" fontAlgn="auto" latinLnBrk="0" hangingPunct="1">
                        <a:lnSpc>
                          <a:spcPct val="100000"/>
                        </a:lnSpc>
                        <a:spcBef>
                          <a:spcPts val="0"/>
                        </a:spcBef>
                        <a:spcAft>
                          <a:spcPts val="0"/>
                        </a:spcAft>
                        <a:buClrTx/>
                        <a:buSzTx/>
                        <a:buFont typeface="Wingdings" panose="05000000000000000000" pitchFamily="2" charset="2"/>
                        <a:buChar char="l"/>
                        <a:tabLst/>
                        <a:defRPr/>
                      </a:pPr>
                      <a:r>
                        <a:rPr kumimoji="1" lang="ja-JP" altLang="en-US" sz="1100" b="0" i="0" u="none" strike="noStrike" kern="1200" cap="none" spc="0" normalizeH="0" baseline="0" noProof="0" dirty="0">
                          <a:ln>
                            <a:noFill/>
                          </a:ln>
                          <a:solidFill>
                            <a:schemeClr val="tx1"/>
                          </a:solidFill>
                          <a:effectLst/>
                          <a:uLnTx/>
                          <a:uFillTx/>
                          <a:latin typeface="游ゴシック" panose="020B0400000000000000" pitchFamily="50" charset="-128"/>
                          <a:ea typeface="+mn-ea"/>
                          <a:cs typeface="+mn-cs"/>
                        </a:rPr>
                        <a:t>記載なし</a:t>
                      </a:r>
                    </a:p>
                  </a:txBody>
                  <a:tcPr marL="100806" marR="100806" marT="50403" marB="50403">
                    <a:lnL w="12700" cap="flat" cmpd="sng" algn="ctr">
                      <a:solidFill>
                        <a:schemeClr val="accent1"/>
                      </a:solidFill>
                      <a:prstDash val="sysDot"/>
                      <a:round/>
                      <a:headEnd type="none" w="med" len="med"/>
                      <a:tailEnd type="none" w="med" len="med"/>
                    </a:lnL>
                    <a:lnR w="12700" cap="flat" cmpd="sng" algn="ctr">
                      <a:solidFill>
                        <a:schemeClr val="accent1"/>
                      </a:solidFill>
                      <a:prstDash val="sysDot"/>
                      <a:round/>
                      <a:headEnd type="none" w="med" len="med"/>
                      <a:tailEnd type="none" w="med" len="med"/>
                    </a:lnR>
                    <a:lnT w="12700" cap="flat" cmpd="sng" algn="ctr">
                      <a:solidFill>
                        <a:schemeClr val="accent1"/>
                      </a:solidFill>
                      <a:prstDash val="sysDot"/>
                      <a:round/>
                      <a:headEnd type="none" w="med" len="med"/>
                      <a:tailEnd type="none" w="med" len="med"/>
                    </a:lnT>
                    <a:lnB w="12700" cap="flat" cmpd="sng" algn="ctr">
                      <a:solidFill>
                        <a:schemeClr val="accent1"/>
                      </a:solidFill>
                      <a:prstDash val="sysDot"/>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508488957"/>
                  </a:ext>
                </a:extLst>
              </a:tr>
              <a:tr h="177101">
                <a:tc>
                  <a:txBody>
                    <a:bodyPr/>
                    <a:lstStyle/>
                    <a:p>
                      <a:pPr marL="0" marR="0" lvl="0" indent="0" algn="l" defTabSz="959937" rtl="0" eaLnBrk="1" fontAlgn="auto"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noProof="0" dirty="0">
                          <a:ln>
                            <a:noFill/>
                          </a:ln>
                          <a:solidFill>
                            <a:schemeClr val="tx1"/>
                          </a:solidFill>
                          <a:effectLst/>
                          <a:uLnTx/>
                          <a:uFillTx/>
                          <a:latin typeface="游ゴシック" panose="020B0400000000000000" pitchFamily="50" charset="-128"/>
                          <a:ea typeface="+mn-ea"/>
                          <a:cs typeface="+mn-cs"/>
                        </a:rPr>
                        <a:t>国との協議の進捗状況</a:t>
                      </a:r>
                      <a:endParaRPr kumimoji="1" lang="en-US" altLang="ja-JP" sz="1200" b="1" i="0" u="none" strike="noStrike" kern="1200" cap="none" spc="0" normalizeH="0" baseline="0" noProof="0" dirty="0">
                        <a:ln>
                          <a:noFill/>
                        </a:ln>
                        <a:solidFill>
                          <a:schemeClr val="tx1"/>
                        </a:solidFill>
                        <a:effectLst/>
                        <a:uLnTx/>
                        <a:uFillTx/>
                        <a:latin typeface="游ゴシック" panose="020B0400000000000000" pitchFamily="50" charset="-128"/>
                        <a:ea typeface="+mn-ea"/>
                        <a:cs typeface="+mn-cs"/>
                      </a:endParaRPr>
                    </a:p>
                    <a:p>
                      <a:pPr marL="0" marR="0" lvl="0" indent="0" algn="l" defTabSz="959937" rtl="0" eaLnBrk="1" fontAlgn="auto"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noProof="0" dirty="0">
                          <a:ln>
                            <a:noFill/>
                          </a:ln>
                          <a:solidFill>
                            <a:schemeClr val="tx1"/>
                          </a:solidFill>
                          <a:effectLst/>
                          <a:uLnTx/>
                          <a:uFillTx/>
                          <a:latin typeface="游ゴシック" panose="020B0400000000000000" pitchFamily="50" charset="-128"/>
                          <a:ea typeface="+mn-ea"/>
                          <a:cs typeface="+mn-cs"/>
                        </a:rPr>
                        <a:t>（取組みの成果）</a:t>
                      </a:r>
                      <a:endParaRPr kumimoji="1" lang="ja-JP" altLang="en-US" sz="1200" b="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endParaRPr>
                    </a:p>
                  </a:txBody>
                  <a:tcPr marL="100806" marR="100806" marT="50403" marB="50403" anchor="ctr">
                    <a:lnL w="12700" cap="flat" cmpd="sng" algn="ctr">
                      <a:solidFill>
                        <a:schemeClr val="accent1"/>
                      </a:solidFill>
                      <a:prstDash val="sysDot"/>
                      <a:round/>
                      <a:headEnd type="none" w="med" len="med"/>
                      <a:tailEnd type="none" w="med" len="med"/>
                    </a:lnL>
                    <a:lnR w="12700" cap="flat" cmpd="sng" algn="ctr">
                      <a:solidFill>
                        <a:schemeClr val="accent1"/>
                      </a:solidFill>
                      <a:prstDash val="sysDot"/>
                      <a:round/>
                      <a:headEnd type="none" w="med" len="med"/>
                      <a:tailEnd type="none" w="med" len="med"/>
                    </a:lnR>
                    <a:lnT w="12700" cap="flat" cmpd="sng" algn="ctr">
                      <a:solidFill>
                        <a:schemeClr val="accent1"/>
                      </a:solidFill>
                      <a:prstDash val="sysDot"/>
                      <a:round/>
                      <a:headEnd type="none" w="med" len="med"/>
                      <a:tailEnd type="none" w="med" len="med"/>
                    </a:lnT>
                    <a:lnB w="12700" cap="flat" cmpd="sng" algn="ctr">
                      <a:solidFill>
                        <a:schemeClr val="accent1"/>
                      </a:solidFill>
                      <a:prstDash val="sysDot"/>
                      <a:round/>
                      <a:headEnd type="none" w="med" len="med"/>
                      <a:tailEnd type="none" w="med" len="med"/>
                    </a:lnB>
                    <a:lnTlToBr w="12700" cmpd="sng">
                      <a:noFill/>
                      <a:prstDash val="solid"/>
                    </a:lnTlToBr>
                    <a:lnBlToTr w="12700" cmpd="sng">
                      <a:noFill/>
                      <a:prstDash val="solid"/>
                    </a:lnBlToTr>
                  </a:tcPr>
                </a:tc>
                <a:tc>
                  <a:txBody>
                    <a:bodyPr/>
                    <a:lstStyle/>
                    <a:p>
                      <a:pPr marL="171450" marR="0" lvl="0" indent="-171450" algn="l" defTabSz="959937" rtl="0" eaLnBrk="1" fontAlgn="auto" latinLnBrk="0" hangingPunct="1">
                        <a:lnSpc>
                          <a:spcPct val="100000"/>
                        </a:lnSpc>
                        <a:spcBef>
                          <a:spcPts val="0"/>
                        </a:spcBef>
                        <a:spcAft>
                          <a:spcPts val="0"/>
                        </a:spcAft>
                        <a:buClrTx/>
                        <a:buSzTx/>
                        <a:buFont typeface="Wingdings" panose="05000000000000000000" pitchFamily="2" charset="2"/>
                        <a:buChar char="l"/>
                        <a:tabLst/>
                        <a:defRPr/>
                      </a:pPr>
                      <a:r>
                        <a:rPr kumimoji="1" lang="ja-JP" altLang="en-US" sz="1100" b="0" i="0" u="none" strike="noStrike" kern="1200" cap="none" spc="0" normalizeH="0" baseline="0" noProof="0" dirty="0">
                          <a:ln>
                            <a:noFill/>
                          </a:ln>
                          <a:solidFill>
                            <a:schemeClr val="tx1"/>
                          </a:solidFill>
                          <a:effectLst/>
                          <a:uLnTx/>
                          <a:uFillTx/>
                          <a:latin typeface="游ゴシック" panose="020B0400000000000000" pitchFamily="50" charset="-128"/>
                          <a:ea typeface="+mn-ea"/>
                          <a:cs typeface="+mn-cs"/>
                        </a:rPr>
                        <a:t>協会と大商において方針を整理した上で、必要に応じて関係省庁と協議を進めていく。</a:t>
                      </a:r>
                      <a:endParaRPr kumimoji="1" lang="en-US" altLang="ja-JP" sz="1100" b="0" i="0" u="none" strike="noStrike" kern="1200" cap="none" spc="0" normalizeH="0" baseline="0" noProof="0" dirty="0">
                        <a:ln>
                          <a:noFill/>
                        </a:ln>
                        <a:solidFill>
                          <a:schemeClr val="tx1"/>
                        </a:solidFill>
                        <a:effectLst/>
                        <a:uLnTx/>
                        <a:uFillTx/>
                        <a:latin typeface="游ゴシック" panose="020B0400000000000000" pitchFamily="50" charset="-128"/>
                        <a:ea typeface="+mn-ea"/>
                        <a:cs typeface="+mn-cs"/>
                      </a:endParaRPr>
                    </a:p>
                  </a:txBody>
                  <a:tcPr marL="100806" marR="100806" marT="50403" marB="50403" anchor="ctr">
                    <a:lnL w="12700" cap="flat" cmpd="sng" algn="ctr">
                      <a:solidFill>
                        <a:schemeClr val="accent1"/>
                      </a:solidFill>
                      <a:prstDash val="sysDot"/>
                      <a:round/>
                      <a:headEnd type="none" w="med" len="med"/>
                      <a:tailEnd type="none" w="med" len="med"/>
                    </a:lnL>
                    <a:lnR w="12700" cap="flat" cmpd="sng" algn="ctr">
                      <a:solidFill>
                        <a:schemeClr val="accent1"/>
                      </a:solidFill>
                      <a:prstDash val="sysDot"/>
                      <a:round/>
                      <a:headEnd type="none" w="med" len="med"/>
                      <a:tailEnd type="none" w="med" len="med"/>
                    </a:lnR>
                    <a:lnT w="12700" cap="flat" cmpd="sng" algn="ctr">
                      <a:solidFill>
                        <a:schemeClr val="accent1"/>
                      </a:solidFill>
                      <a:prstDash val="sysDot"/>
                      <a:round/>
                      <a:headEnd type="none" w="med" len="med"/>
                      <a:tailEnd type="none" w="med" len="med"/>
                    </a:lnT>
                    <a:lnB w="12700" cap="flat" cmpd="sng" algn="ctr">
                      <a:solidFill>
                        <a:schemeClr val="accent1"/>
                      </a:solidFill>
                      <a:prstDash val="sysDot"/>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542566491"/>
                  </a:ext>
                </a:extLst>
              </a:tr>
            </a:tbl>
          </a:graphicData>
        </a:graphic>
      </p:graphicFrame>
    </p:spTree>
    <p:extLst>
      <p:ext uri="{BB962C8B-B14F-4D97-AF65-F5344CB8AC3E}">
        <p14:creationId xmlns:p14="http://schemas.microsoft.com/office/powerpoint/2010/main" val="88687936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 name="表 12">
            <a:extLst>
              <a:ext uri="{FF2B5EF4-FFF2-40B4-BE49-F238E27FC236}">
                <a16:creationId xmlns:a16="http://schemas.microsoft.com/office/drawing/2014/main" id="{731D8736-1F24-4DDD-BAE5-3D26FC93D64E}"/>
              </a:ext>
            </a:extLst>
          </p:cNvPr>
          <p:cNvGraphicFramePr>
            <a:graphicFrameLocks noGrp="1"/>
          </p:cNvGraphicFramePr>
          <p:nvPr>
            <p:extLst>
              <p:ext uri="{D42A27DB-BD31-4B8C-83A1-F6EECF244321}">
                <p14:modId xmlns:p14="http://schemas.microsoft.com/office/powerpoint/2010/main" val="1263578693"/>
              </p:ext>
            </p:extLst>
          </p:nvPr>
        </p:nvGraphicFramePr>
        <p:xfrm>
          <a:off x="270313" y="1006117"/>
          <a:ext cx="9559488" cy="5469987"/>
        </p:xfrm>
        <a:graphic>
          <a:graphicData uri="http://schemas.openxmlformats.org/drawingml/2006/table">
            <a:tbl>
              <a:tblPr>
                <a:tableStyleId>{2D5ABB26-0587-4C30-8999-92F81FD0307C}</a:tableStyleId>
              </a:tblPr>
              <a:tblGrid>
                <a:gridCol w="3186496">
                  <a:extLst>
                    <a:ext uri="{9D8B030D-6E8A-4147-A177-3AD203B41FA5}">
                      <a16:colId xmlns:a16="http://schemas.microsoft.com/office/drawing/2014/main" val="901775203"/>
                    </a:ext>
                  </a:extLst>
                </a:gridCol>
                <a:gridCol w="3186496">
                  <a:extLst>
                    <a:ext uri="{9D8B030D-6E8A-4147-A177-3AD203B41FA5}">
                      <a16:colId xmlns:a16="http://schemas.microsoft.com/office/drawing/2014/main" val="2895380761"/>
                    </a:ext>
                  </a:extLst>
                </a:gridCol>
                <a:gridCol w="3186496">
                  <a:extLst>
                    <a:ext uri="{9D8B030D-6E8A-4147-A177-3AD203B41FA5}">
                      <a16:colId xmlns:a16="http://schemas.microsoft.com/office/drawing/2014/main" val="925580270"/>
                    </a:ext>
                  </a:extLst>
                </a:gridCol>
              </a:tblGrid>
              <a:tr h="5469987">
                <a:tc>
                  <a:txBody>
                    <a:bodyPr/>
                    <a:lstStyle/>
                    <a:p>
                      <a:pPr marL="162000" marR="0" lvl="0" indent="-457200" algn="l" defTabSz="959937" rtl="0" eaLnBrk="1" fontAlgn="auto" latinLnBrk="0" hangingPunct="1">
                        <a:lnSpc>
                          <a:spcPct val="100000"/>
                        </a:lnSpc>
                        <a:spcBef>
                          <a:spcPts val="0"/>
                        </a:spcBef>
                        <a:spcAft>
                          <a:spcPts val="0"/>
                        </a:spcAft>
                        <a:buClrTx/>
                        <a:buSzTx/>
                        <a:buFontTx/>
                        <a:buNone/>
                        <a:tabLst/>
                        <a:defRPr/>
                      </a:pPr>
                      <a:r>
                        <a:rPr kumimoji="1" lang="ja-JP" altLang="en-US" sz="1300" b="1" dirty="0">
                          <a:solidFill>
                            <a:schemeClr val="tx1"/>
                          </a:solidFill>
                          <a:latin typeface="BIZ UDPゴシック" panose="020B0400000000000000" pitchFamily="50" charset="-128"/>
                          <a:ea typeface="BIZ UDPゴシック" panose="020B0400000000000000" pitchFamily="50" charset="-128"/>
                        </a:rPr>
                        <a:t>□大商  「デジタル</a:t>
                      </a:r>
                      <a:r>
                        <a:rPr kumimoji="1" lang="en-US" altLang="ja-JP" sz="1300" b="1" dirty="0">
                          <a:solidFill>
                            <a:schemeClr val="tx1"/>
                          </a:solidFill>
                          <a:latin typeface="BIZ UDPゴシック" panose="020B0400000000000000" pitchFamily="50" charset="-128"/>
                          <a:ea typeface="BIZ UDPゴシック" panose="020B0400000000000000" pitchFamily="50" charset="-128"/>
                        </a:rPr>
                        <a:t>ID/</a:t>
                      </a:r>
                      <a:r>
                        <a:rPr kumimoji="1" lang="ja-JP" altLang="en-US" sz="1300" b="1" dirty="0">
                          <a:solidFill>
                            <a:schemeClr val="tx1"/>
                          </a:solidFill>
                          <a:latin typeface="BIZ UDPゴシック" panose="020B0400000000000000" pitchFamily="50" charset="-128"/>
                          <a:ea typeface="BIZ UDPゴシック" panose="020B0400000000000000" pitchFamily="50" charset="-128"/>
                        </a:rPr>
                        <a:t>デジタル地域通貨具体化研究会」設置（</a:t>
                      </a:r>
                      <a:r>
                        <a:rPr kumimoji="1" lang="en-US" altLang="ja-JP" sz="1300" b="1" dirty="0">
                          <a:solidFill>
                            <a:schemeClr val="tx1"/>
                          </a:solidFill>
                          <a:latin typeface="BIZ UDPゴシック" panose="020B0400000000000000" pitchFamily="50" charset="-128"/>
                          <a:ea typeface="BIZ UDPゴシック" panose="020B0400000000000000" pitchFamily="50" charset="-128"/>
                        </a:rPr>
                        <a:t>2021</a:t>
                      </a:r>
                      <a:r>
                        <a:rPr kumimoji="1" lang="ja-JP" altLang="en-US" sz="1300" b="1" dirty="0">
                          <a:solidFill>
                            <a:schemeClr val="tx1"/>
                          </a:solidFill>
                          <a:latin typeface="BIZ UDPゴシック" panose="020B0400000000000000" pitchFamily="50" charset="-128"/>
                          <a:ea typeface="BIZ UDPゴシック" panose="020B0400000000000000" pitchFamily="50" charset="-128"/>
                        </a:rPr>
                        <a:t>年</a:t>
                      </a:r>
                      <a:r>
                        <a:rPr kumimoji="1" lang="en-US" altLang="ja-JP" sz="1300" b="1" dirty="0">
                          <a:solidFill>
                            <a:schemeClr val="tx1"/>
                          </a:solidFill>
                          <a:latin typeface="BIZ UDPゴシック" panose="020B0400000000000000" pitchFamily="50" charset="-128"/>
                          <a:ea typeface="BIZ UDPゴシック" panose="020B0400000000000000" pitchFamily="50" charset="-128"/>
                        </a:rPr>
                        <a:t>2</a:t>
                      </a:r>
                      <a:r>
                        <a:rPr kumimoji="1" lang="ja-JP" altLang="en-US" sz="1300" b="1" dirty="0">
                          <a:solidFill>
                            <a:schemeClr val="tx1"/>
                          </a:solidFill>
                          <a:latin typeface="BIZ UDPゴシック" panose="020B0400000000000000" pitchFamily="50" charset="-128"/>
                          <a:ea typeface="BIZ UDPゴシック" panose="020B0400000000000000" pitchFamily="50" charset="-128"/>
                        </a:rPr>
                        <a:t>月）</a:t>
                      </a:r>
                    </a:p>
                    <a:p>
                      <a:pPr marL="0" marR="0" lvl="0" indent="-457200" algn="l" defTabSz="959937" rtl="0" eaLnBrk="1" fontAlgn="auto" latinLnBrk="0" hangingPunct="1">
                        <a:lnSpc>
                          <a:spcPct val="100000"/>
                        </a:lnSpc>
                        <a:spcBef>
                          <a:spcPts val="0"/>
                        </a:spcBef>
                        <a:spcAft>
                          <a:spcPts val="0"/>
                        </a:spcAft>
                        <a:buClrTx/>
                        <a:buSzTx/>
                        <a:buFontTx/>
                        <a:buNone/>
                        <a:tabLst/>
                        <a:defRPr/>
                      </a:pPr>
                      <a:endParaRPr kumimoji="1" lang="en-US" altLang="ja-JP" sz="1000" dirty="0">
                        <a:solidFill>
                          <a:schemeClr val="tx1"/>
                        </a:solidFill>
                        <a:latin typeface="BIZ UDPゴシック" panose="020B0400000000000000" pitchFamily="50" charset="-128"/>
                        <a:ea typeface="BIZ UDPゴシック" panose="020B0400000000000000" pitchFamily="50" charset="-128"/>
                      </a:endParaRPr>
                    </a:p>
                    <a:p>
                      <a:pPr marL="72000" marR="0" lvl="0" indent="-457200" algn="l" defTabSz="959937" rtl="0" eaLnBrk="1" fontAlgn="auto" latinLnBrk="0" hangingPunct="1">
                        <a:lnSpc>
                          <a:spcPct val="100000"/>
                        </a:lnSpc>
                        <a:spcBef>
                          <a:spcPts val="0"/>
                        </a:spcBef>
                        <a:spcAft>
                          <a:spcPts val="0"/>
                        </a:spcAft>
                        <a:buClrTx/>
                        <a:buSzTx/>
                        <a:buFontTx/>
                        <a:buNone/>
                        <a:tabLst/>
                        <a:defRPr/>
                      </a:pPr>
                      <a:r>
                        <a:rPr kumimoji="1" lang="ja-JP" altLang="en-US" sz="1100" spc="-20" baseline="0" dirty="0">
                          <a:solidFill>
                            <a:schemeClr val="tx1"/>
                          </a:solidFill>
                          <a:latin typeface="BIZ UDPゴシック" panose="020B0400000000000000" pitchFamily="50" charset="-128"/>
                          <a:ea typeface="BIZ UDPゴシック" panose="020B0400000000000000" pitchFamily="50" charset="-128"/>
                        </a:rPr>
                        <a:t>・金融機関、</a:t>
                      </a:r>
                      <a:r>
                        <a:rPr kumimoji="1" lang="en-US" altLang="ja-JP" sz="1100" spc="-20" baseline="0" dirty="0">
                          <a:solidFill>
                            <a:schemeClr val="tx1"/>
                          </a:solidFill>
                          <a:latin typeface="BIZ UDPゴシック" panose="020B0400000000000000" pitchFamily="50" charset="-128"/>
                          <a:ea typeface="BIZ UDPゴシック" panose="020B0400000000000000" pitchFamily="50" charset="-128"/>
                        </a:rPr>
                        <a:t>ICT</a:t>
                      </a:r>
                      <a:r>
                        <a:rPr kumimoji="1" lang="ja-JP" altLang="en-US" sz="1100" spc="-20" baseline="0" dirty="0">
                          <a:solidFill>
                            <a:schemeClr val="tx1"/>
                          </a:solidFill>
                          <a:latin typeface="BIZ UDPゴシック" panose="020B0400000000000000" pitchFamily="50" charset="-128"/>
                          <a:ea typeface="BIZ UDPゴシック" panose="020B0400000000000000" pitchFamily="50" charset="-128"/>
                        </a:rPr>
                        <a:t>関連企業など</a:t>
                      </a:r>
                      <a:r>
                        <a:rPr kumimoji="1" lang="en-US" altLang="ja-JP" sz="1100" spc="-20" baseline="0" dirty="0">
                          <a:solidFill>
                            <a:schemeClr val="tx1"/>
                          </a:solidFill>
                          <a:latin typeface="BIZ UDPゴシック" panose="020B0400000000000000" pitchFamily="50" charset="-128"/>
                          <a:ea typeface="BIZ UDPゴシック" panose="020B0400000000000000" pitchFamily="50" charset="-128"/>
                        </a:rPr>
                        <a:t>10</a:t>
                      </a:r>
                      <a:r>
                        <a:rPr kumimoji="1" lang="ja-JP" altLang="en-US" sz="1100" spc="-20" baseline="0" dirty="0">
                          <a:solidFill>
                            <a:schemeClr val="tx1"/>
                          </a:solidFill>
                          <a:latin typeface="BIZ UDPゴシック" panose="020B0400000000000000" pitchFamily="50" charset="-128"/>
                          <a:ea typeface="BIZ UDPゴシック" panose="020B0400000000000000" pitchFamily="50" charset="-128"/>
                        </a:rPr>
                        <a:t>社</a:t>
                      </a:r>
                      <a:r>
                        <a:rPr kumimoji="1" lang="ja-JP" altLang="en-US" sz="1100" spc="-20" dirty="0">
                          <a:solidFill>
                            <a:schemeClr val="tx1"/>
                          </a:solidFill>
                          <a:latin typeface="BIZ UDPゴシック" panose="020B0400000000000000" pitchFamily="50" charset="-128"/>
                          <a:ea typeface="BIZ UDPゴシック" panose="020B0400000000000000" pitchFamily="50" charset="-128"/>
                        </a:rPr>
                        <a:t>が参加</a:t>
                      </a:r>
                      <a:endParaRPr kumimoji="1" lang="en-US" altLang="ja-JP" sz="1100" spc="-20" dirty="0">
                        <a:solidFill>
                          <a:schemeClr val="tx1"/>
                        </a:solidFill>
                        <a:latin typeface="BIZ UDPゴシック" panose="020B0400000000000000" pitchFamily="50" charset="-128"/>
                        <a:ea typeface="BIZ UDPゴシック" panose="020B0400000000000000" pitchFamily="50" charset="-128"/>
                      </a:endParaRPr>
                    </a:p>
                    <a:p>
                      <a:pPr marL="72000" marR="0" lvl="0" indent="-457200" algn="l" defTabSz="959937" rtl="0" eaLnBrk="1" fontAlgn="auto" latinLnBrk="0" hangingPunct="1">
                        <a:lnSpc>
                          <a:spcPct val="100000"/>
                        </a:lnSpc>
                        <a:spcBef>
                          <a:spcPts val="0"/>
                        </a:spcBef>
                        <a:spcAft>
                          <a:spcPts val="0"/>
                        </a:spcAft>
                        <a:buClrTx/>
                        <a:buSzTx/>
                        <a:buFontTx/>
                        <a:buNone/>
                        <a:tabLst/>
                        <a:defRPr/>
                      </a:pPr>
                      <a:r>
                        <a:rPr kumimoji="1" lang="ja-JP" altLang="en-US" sz="1100" spc="-20" dirty="0">
                          <a:solidFill>
                            <a:schemeClr val="tx1"/>
                          </a:solidFill>
                          <a:latin typeface="BIZ UDPゴシック" panose="020B0400000000000000" pitchFamily="50" charset="-128"/>
                          <a:ea typeface="BIZ UDPゴシック" panose="020B0400000000000000" pitchFamily="50" charset="-128"/>
                        </a:rPr>
                        <a:t>・デジタルＩＤによる本人確認の簡素化と個人を軸</a:t>
                      </a:r>
                      <a:endParaRPr kumimoji="1" lang="en-US" altLang="ja-JP" sz="1100" spc="-20" dirty="0">
                        <a:solidFill>
                          <a:schemeClr val="tx1"/>
                        </a:solidFill>
                        <a:latin typeface="BIZ UDPゴシック" panose="020B0400000000000000" pitchFamily="50" charset="-128"/>
                        <a:ea typeface="BIZ UDPゴシック" panose="020B0400000000000000" pitchFamily="50" charset="-128"/>
                      </a:endParaRPr>
                    </a:p>
                    <a:p>
                      <a:pPr marL="72000" marR="0" lvl="0" indent="-457200" algn="l" defTabSz="959937" rtl="0" eaLnBrk="1" fontAlgn="auto" latinLnBrk="0" hangingPunct="1">
                        <a:lnSpc>
                          <a:spcPct val="100000"/>
                        </a:lnSpc>
                        <a:spcBef>
                          <a:spcPts val="0"/>
                        </a:spcBef>
                        <a:spcAft>
                          <a:spcPts val="0"/>
                        </a:spcAft>
                        <a:buClrTx/>
                        <a:buSzTx/>
                        <a:buFontTx/>
                        <a:buNone/>
                        <a:tabLst/>
                        <a:defRPr/>
                      </a:pPr>
                      <a:r>
                        <a:rPr kumimoji="1" lang="ja-JP" altLang="en-US" sz="1100" spc="-20" dirty="0">
                          <a:solidFill>
                            <a:schemeClr val="tx1"/>
                          </a:solidFill>
                          <a:latin typeface="BIZ UDPゴシック" panose="020B0400000000000000" pitchFamily="50" charset="-128"/>
                          <a:ea typeface="BIZ UDPゴシック" panose="020B0400000000000000" pitchFamily="50" charset="-128"/>
                        </a:rPr>
                        <a:t>にしたヘルスケアデータを含むデータ連携基盤の</a:t>
                      </a:r>
                      <a:endParaRPr kumimoji="1" lang="en-US" altLang="ja-JP" sz="1100" spc="-20" dirty="0">
                        <a:solidFill>
                          <a:schemeClr val="tx1"/>
                        </a:solidFill>
                        <a:latin typeface="BIZ UDPゴシック" panose="020B0400000000000000" pitchFamily="50" charset="-128"/>
                        <a:ea typeface="BIZ UDPゴシック" panose="020B0400000000000000" pitchFamily="50" charset="-128"/>
                      </a:endParaRPr>
                    </a:p>
                    <a:p>
                      <a:pPr marL="72000" marR="0" lvl="0" indent="-457200" algn="l" defTabSz="959937" rtl="0" eaLnBrk="1" fontAlgn="auto" latinLnBrk="0" hangingPunct="1">
                        <a:lnSpc>
                          <a:spcPct val="100000"/>
                        </a:lnSpc>
                        <a:spcBef>
                          <a:spcPts val="0"/>
                        </a:spcBef>
                        <a:spcAft>
                          <a:spcPts val="0"/>
                        </a:spcAft>
                        <a:buClrTx/>
                        <a:buSzTx/>
                        <a:buFontTx/>
                        <a:buNone/>
                        <a:tabLst/>
                        <a:defRPr/>
                      </a:pPr>
                      <a:r>
                        <a:rPr kumimoji="1" lang="ja-JP" altLang="en-US" sz="1100" spc="-20" dirty="0">
                          <a:solidFill>
                            <a:schemeClr val="tx1"/>
                          </a:solidFill>
                          <a:latin typeface="BIZ UDPゴシック" panose="020B0400000000000000" pitchFamily="50" charset="-128"/>
                          <a:ea typeface="BIZ UDPゴシック" panose="020B0400000000000000" pitchFamily="50" charset="-128"/>
                        </a:rPr>
                        <a:t>可能性について研究</a:t>
                      </a:r>
                      <a:endParaRPr kumimoji="1" lang="en-US" altLang="ja-JP" sz="1100" spc="-20" dirty="0">
                        <a:solidFill>
                          <a:schemeClr val="tx1"/>
                        </a:solidFill>
                        <a:latin typeface="BIZ UDPゴシック" panose="020B0400000000000000" pitchFamily="50" charset="-128"/>
                        <a:ea typeface="BIZ UDPゴシック" panose="020B0400000000000000" pitchFamily="50" charset="-128"/>
                      </a:endParaRPr>
                    </a:p>
                    <a:p>
                      <a:pPr marL="72000" marR="0" lvl="0" indent="-457200" algn="l" defTabSz="959937" rtl="0" eaLnBrk="1" fontAlgn="auto" latinLnBrk="0" hangingPunct="1">
                        <a:lnSpc>
                          <a:spcPct val="100000"/>
                        </a:lnSpc>
                        <a:spcBef>
                          <a:spcPts val="0"/>
                        </a:spcBef>
                        <a:spcAft>
                          <a:spcPts val="0"/>
                        </a:spcAft>
                        <a:buClrTx/>
                        <a:buSzTx/>
                        <a:buFontTx/>
                        <a:buNone/>
                        <a:tabLst/>
                        <a:defRPr/>
                      </a:pPr>
                      <a:r>
                        <a:rPr kumimoji="1" lang="ja-JP" altLang="en-US" sz="1100" spc="-20" dirty="0">
                          <a:solidFill>
                            <a:schemeClr val="tx1"/>
                          </a:solidFill>
                          <a:latin typeface="BIZ UDPゴシック" panose="020B0400000000000000" pitchFamily="50" charset="-128"/>
                          <a:ea typeface="BIZ UDPゴシック" panose="020B0400000000000000" pitchFamily="50" charset="-128"/>
                        </a:rPr>
                        <a:t>・デジタル地域通貨</a:t>
                      </a:r>
                      <a:r>
                        <a:rPr kumimoji="1" lang="en-US" altLang="ja-JP" sz="1100" spc="-20" dirty="0">
                          <a:solidFill>
                            <a:schemeClr val="tx1"/>
                          </a:solidFill>
                          <a:latin typeface="BIZ UDPゴシック" panose="020B0400000000000000" pitchFamily="50" charset="-128"/>
                          <a:ea typeface="BIZ UDPゴシック" panose="020B0400000000000000" pitchFamily="50" charset="-128"/>
                        </a:rPr>
                        <a:t>/</a:t>
                      </a:r>
                      <a:r>
                        <a:rPr kumimoji="1" lang="ja-JP" altLang="en-US" sz="1100" spc="-20" dirty="0">
                          <a:solidFill>
                            <a:schemeClr val="tx1"/>
                          </a:solidFill>
                          <a:latin typeface="BIZ UDPゴシック" panose="020B0400000000000000" pitchFamily="50" charset="-128"/>
                          <a:ea typeface="BIZ UDPゴシック" panose="020B0400000000000000" pitchFamily="50" charset="-128"/>
                        </a:rPr>
                        <a:t>ポイントを使ったインセンティ</a:t>
                      </a:r>
                      <a:endParaRPr kumimoji="1" lang="en-US" altLang="ja-JP" sz="1100" spc="-20" dirty="0">
                        <a:solidFill>
                          <a:schemeClr val="tx1"/>
                        </a:solidFill>
                        <a:latin typeface="BIZ UDPゴシック" panose="020B0400000000000000" pitchFamily="50" charset="-128"/>
                        <a:ea typeface="BIZ UDPゴシック" panose="020B0400000000000000" pitchFamily="50" charset="-128"/>
                      </a:endParaRPr>
                    </a:p>
                    <a:p>
                      <a:pPr marL="72000" marR="0" lvl="0" indent="-457200" algn="l" defTabSz="959937" rtl="0" eaLnBrk="1" fontAlgn="auto" latinLnBrk="0" hangingPunct="1">
                        <a:lnSpc>
                          <a:spcPct val="100000"/>
                        </a:lnSpc>
                        <a:spcBef>
                          <a:spcPts val="0"/>
                        </a:spcBef>
                        <a:spcAft>
                          <a:spcPts val="0"/>
                        </a:spcAft>
                        <a:buClrTx/>
                        <a:buSzTx/>
                        <a:buFontTx/>
                        <a:buNone/>
                        <a:tabLst/>
                        <a:defRPr/>
                      </a:pPr>
                      <a:r>
                        <a:rPr kumimoji="1" lang="ja-JP" altLang="en-US" sz="1100" spc="-20" dirty="0">
                          <a:solidFill>
                            <a:schemeClr val="tx1"/>
                          </a:solidFill>
                          <a:latin typeface="BIZ UDPゴシック" panose="020B0400000000000000" pitchFamily="50" charset="-128"/>
                          <a:ea typeface="BIZ UDPゴシック" panose="020B0400000000000000" pitchFamily="50" charset="-128"/>
                        </a:rPr>
                        <a:t>ブによる行動変容について研究　</a:t>
                      </a:r>
                      <a:endParaRPr kumimoji="1" lang="en-US" altLang="ja-JP" sz="1100" spc="-20" dirty="0">
                        <a:solidFill>
                          <a:schemeClr val="tx1"/>
                        </a:solidFill>
                        <a:latin typeface="BIZ UDPゴシック" panose="020B0400000000000000" pitchFamily="50" charset="-128"/>
                        <a:ea typeface="BIZ UDPゴシック" panose="020B0400000000000000" pitchFamily="50" charset="-128"/>
                      </a:endParaRPr>
                    </a:p>
                    <a:p>
                      <a:pPr marL="72000" marR="0" lvl="0" indent="-457200" algn="l" defTabSz="959937" rtl="0" eaLnBrk="1" fontAlgn="auto" latinLnBrk="0" hangingPunct="1">
                        <a:lnSpc>
                          <a:spcPct val="100000"/>
                        </a:lnSpc>
                        <a:spcBef>
                          <a:spcPts val="0"/>
                        </a:spcBef>
                        <a:spcAft>
                          <a:spcPts val="0"/>
                        </a:spcAft>
                        <a:buClrTx/>
                        <a:buSzTx/>
                        <a:buFontTx/>
                        <a:buNone/>
                        <a:tabLst/>
                        <a:defRPr/>
                      </a:pPr>
                      <a:r>
                        <a:rPr kumimoji="1" lang="ja-JP" altLang="en-US" sz="1100" spc="-20" dirty="0">
                          <a:solidFill>
                            <a:schemeClr val="tx1"/>
                          </a:solidFill>
                          <a:latin typeface="BIZ UDPゴシック" panose="020B0400000000000000" pitchFamily="50" charset="-128"/>
                          <a:ea typeface="BIZ UDPゴシック" panose="020B0400000000000000" pitchFamily="50" charset="-128"/>
                        </a:rPr>
                        <a:t>・万博において、活用される可能性を想定し、デジタ</a:t>
                      </a:r>
                      <a:endParaRPr kumimoji="1" lang="en-US" altLang="ja-JP" sz="1100" spc="-20" dirty="0">
                        <a:solidFill>
                          <a:schemeClr val="tx1"/>
                        </a:solidFill>
                        <a:latin typeface="BIZ UDPゴシック" panose="020B0400000000000000" pitchFamily="50" charset="-128"/>
                        <a:ea typeface="BIZ UDPゴシック" panose="020B0400000000000000" pitchFamily="50" charset="-128"/>
                      </a:endParaRPr>
                    </a:p>
                    <a:p>
                      <a:pPr marL="72000" marR="0" lvl="0" indent="-457200" algn="l" defTabSz="959937" rtl="0" eaLnBrk="1" fontAlgn="auto" latinLnBrk="0" hangingPunct="1">
                        <a:lnSpc>
                          <a:spcPct val="100000"/>
                        </a:lnSpc>
                        <a:spcBef>
                          <a:spcPts val="0"/>
                        </a:spcBef>
                        <a:spcAft>
                          <a:spcPts val="0"/>
                        </a:spcAft>
                        <a:buClrTx/>
                        <a:buSzTx/>
                        <a:buFontTx/>
                        <a:buNone/>
                        <a:tabLst/>
                        <a:defRPr/>
                      </a:pPr>
                      <a:r>
                        <a:rPr kumimoji="1" lang="ja-JP" altLang="en-US" sz="1100" spc="-20" dirty="0">
                          <a:solidFill>
                            <a:schemeClr val="tx1"/>
                          </a:solidFill>
                          <a:latin typeface="BIZ UDPゴシック" panose="020B0400000000000000" pitchFamily="50" charset="-128"/>
                          <a:ea typeface="BIZ UDPゴシック" panose="020B0400000000000000" pitchFamily="50" charset="-128"/>
                        </a:rPr>
                        <a:t>ルＩＤ</a:t>
                      </a:r>
                      <a:r>
                        <a:rPr kumimoji="1" lang="en-US" altLang="ja-JP" sz="1100" spc="-20" dirty="0">
                          <a:solidFill>
                            <a:schemeClr val="tx1"/>
                          </a:solidFill>
                          <a:latin typeface="BIZ UDPゴシック" panose="020B0400000000000000" pitchFamily="50" charset="-128"/>
                          <a:ea typeface="BIZ UDPゴシック" panose="020B0400000000000000" pitchFamily="50" charset="-128"/>
                        </a:rPr>
                        <a:t>/</a:t>
                      </a:r>
                      <a:r>
                        <a:rPr kumimoji="1" lang="ja-JP" altLang="en-US" sz="1100" spc="-20" dirty="0">
                          <a:solidFill>
                            <a:schemeClr val="tx1"/>
                          </a:solidFill>
                          <a:latin typeface="BIZ UDPゴシック" panose="020B0400000000000000" pitchFamily="50" charset="-128"/>
                          <a:ea typeface="BIZ UDPゴシック" panose="020B0400000000000000" pitchFamily="50" charset="-128"/>
                        </a:rPr>
                        <a:t>デジタル地域通貨、ポイント制度等に関連し</a:t>
                      </a:r>
                      <a:endParaRPr kumimoji="1" lang="en-US" altLang="ja-JP" sz="1100" spc="-20" dirty="0">
                        <a:solidFill>
                          <a:schemeClr val="tx1"/>
                        </a:solidFill>
                        <a:latin typeface="BIZ UDPゴシック" panose="020B0400000000000000" pitchFamily="50" charset="-128"/>
                        <a:ea typeface="BIZ UDPゴシック" panose="020B0400000000000000" pitchFamily="50" charset="-128"/>
                      </a:endParaRPr>
                    </a:p>
                    <a:p>
                      <a:pPr marL="72000" marR="0" lvl="0" indent="-457200" algn="l" defTabSz="959937" rtl="0" eaLnBrk="1" fontAlgn="auto" latinLnBrk="0" hangingPunct="1">
                        <a:lnSpc>
                          <a:spcPct val="100000"/>
                        </a:lnSpc>
                        <a:spcBef>
                          <a:spcPts val="0"/>
                        </a:spcBef>
                        <a:spcAft>
                          <a:spcPts val="0"/>
                        </a:spcAft>
                        <a:buClrTx/>
                        <a:buSzTx/>
                        <a:buFontTx/>
                        <a:buNone/>
                        <a:tabLst/>
                        <a:defRPr/>
                      </a:pPr>
                      <a:r>
                        <a:rPr kumimoji="1" lang="ja-JP" altLang="en-US" sz="1100" spc="-20" dirty="0">
                          <a:solidFill>
                            <a:schemeClr val="tx1"/>
                          </a:solidFill>
                          <a:latin typeface="BIZ UDPゴシック" panose="020B0400000000000000" pitchFamily="50" charset="-128"/>
                          <a:ea typeface="BIZ UDPゴシック" panose="020B0400000000000000" pitchFamily="50" charset="-128"/>
                        </a:rPr>
                        <a:t>て、その具現化を担う企業コンソーシアムを組成</a:t>
                      </a:r>
                      <a:endParaRPr kumimoji="1" lang="en-US" altLang="ja-JP" sz="1100" spc="-20" dirty="0">
                        <a:solidFill>
                          <a:schemeClr val="tx1"/>
                        </a:solidFill>
                        <a:latin typeface="BIZ UDPゴシック" panose="020B0400000000000000" pitchFamily="50" charset="-128"/>
                        <a:ea typeface="BIZ UDPゴシック" panose="020B0400000000000000" pitchFamily="50" charset="-128"/>
                      </a:endParaRPr>
                    </a:p>
                    <a:p>
                      <a:pPr marL="72000" marR="0" lvl="0" indent="-457200" algn="l" defTabSz="959937" rtl="0" eaLnBrk="1" fontAlgn="auto" latinLnBrk="0" hangingPunct="1">
                        <a:lnSpc>
                          <a:spcPct val="100000"/>
                        </a:lnSpc>
                        <a:spcBef>
                          <a:spcPts val="0"/>
                        </a:spcBef>
                        <a:spcAft>
                          <a:spcPts val="0"/>
                        </a:spcAft>
                        <a:buClrTx/>
                        <a:buSzTx/>
                        <a:buFontTx/>
                        <a:buNone/>
                        <a:tabLst/>
                        <a:defRPr/>
                      </a:pPr>
                      <a:r>
                        <a:rPr kumimoji="1" lang="ja-JP" altLang="en-US" sz="1100" spc="-20" dirty="0">
                          <a:solidFill>
                            <a:schemeClr val="tx1"/>
                          </a:solidFill>
                          <a:latin typeface="BIZ UDPゴシック" panose="020B0400000000000000" pitchFamily="50" charset="-128"/>
                          <a:ea typeface="BIZ UDPゴシック" panose="020B0400000000000000" pitchFamily="50" charset="-128"/>
                        </a:rPr>
                        <a:t>・スーパーシティ指定により、必要な規制緩和を求</a:t>
                      </a:r>
                      <a:endParaRPr kumimoji="1" lang="en-US" altLang="ja-JP" sz="1100" spc="-20" dirty="0">
                        <a:solidFill>
                          <a:schemeClr val="tx1"/>
                        </a:solidFill>
                        <a:latin typeface="BIZ UDPゴシック" panose="020B0400000000000000" pitchFamily="50" charset="-128"/>
                        <a:ea typeface="BIZ UDPゴシック" panose="020B0400000000000000" pitchFamily="50" charset="-128"/>
                      </a:endParaRPr>
                    </a:p>
                    <a:p>
                      <a:pPr marL="72000" marR="0" lvl="0" indent="-457200" algn="l" defTabSz="959937" rtl="0" eaLnBrk="1" fontAlgn="auto" latinLnBrk="0" hangingPunct="1">
                        <a:lnSpc>
                          <a:spcPct val="100000"/>
                        </a:lnSpc>
                        <a:spcBef>
                          <a:spcPts val="0"/>
                        </a:spcBef>
                        <a:spcAft>
                          <a:spcPts val="0"/>
                        </a:spcAft>
                        <a:buClrTx/>
                        <a:buSzTx/>
                        <a:buFontTx/>
                        <a:buNone/>
                        <a:tabLst/>
                        <a:defRPr/>
                      </a:pPr>
                      <a:r>
                        <a:rPr kumimoji="1" lang="ja-JP" altLang="en-US" sz="1100" spc="-20" dirty="0" err="1">
                          <a:solidFill>
                            <a:schemeClr val="tx1"/>
                          </a:solidFill>
                          <a:latin typeface="BIZ UDPゴシック" panose="020B0400000000000000" pitchFamily="50" charset="-128"/>
                          <a:ea typeface="BIZ UDPゴシック" panose="020B0400000000000000" pitchFamily="50" charset="-128"/>
                        </a:rPr>
                        <a:t>める</a:t>
                      </a:r>
                      <a:r>
                        <a:rPr kumimoji="1" lang="ja-JP" altLang="en-US" sz="1100" spc="-20" dirty="0">
                          <a:solidFill>
                            <a:schemeClr val="tx1"/>
                          </a:solidFill>
                          <a:latin typeface="BIZ UDPゴシック" panose="020B0400000000000000" pitchFamily="50" charset="-128"/>
                          <a:ea typeface="BIZ UDPゴシック" panose="020B0400000000000000" pitchFamily="50" charset="-128"/>
                        </a:rPr>
                        <a:t>機会を獲得</a:t>
                      </a:r>
                      <a:endParaRPr kumimoji="1" lang="en-US" altLang="ja-JP" sz="1100" spc="-20" dirty="0">
                        <a:solidFill>
                          <a:schemeClr val="tx1"/>
                        </a:solidFill>
                        <a:latin typeface="BIZ UDPゴシック" panose="020B0400000000000000" pitchFamily="50" charset="-128"/>
                        <a:ea typeface="BIZ UDPゴシック" panose="020B0400000000000000" pitchFamily="50" charset="-128"/>
                      </a:endParaRPr>
                    </a:p>
                  </a:txBody>
                  <a:tcPr marL="72000" marR="72000" marT="252000" marB="48014">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marL="144000" marR="0" lvl="0" indent="-457200" algn="l" defTabSz="959937" rtl="0" eaLnBrk="1" fontAlgn="auto" latinLnBrk="0" hangingPunct="1">
                        <a:lnSpc>
                          <a:spcPct val="100000"/>
                        </a:lnSpc>
                        <a:spcBef>
                          <a:spcPts val="0"/>
                        </a:spcBef>
                        <a:spcAft>
                          <a:spcPts val="0"/>
                        </a:spcAft>
                        <a:buClrTx/>
                        <a:buSzTx/>
                        <a:buFontTx/>
                        <a:buNone/>
                        <a:tabLst/>
                        <a:defRPr/>
                      </a:pPr>
                      <a:r>
                        <a:rPr kumimoji="1" lang="ja-JP" altLang="en-US" sz="1300" dirty="0">
                          <a:solidFill>
                            <a:schemeClr val="tx1"/>
                          </a:solidFill>
                          <a:latin typeface="BIZ UDPゴシック" panose="020B0400000000000000" pitchFamily="50" charset="-128"/>
                          <a:ea typeface="BIZ UDPゴシック" panose="020B0400000000000000" pitchFamily="50" charset="-128"/>
                        </a:rPr>
                        <a:t>□</a:t>
                      </a:r>
                      <a:r>
                        <a:rPr kumimoji="1" lang="ja-JP" altLang="en-US" sz="13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個人を軸としたシームレスなデータ連携基盤とよりセキュアで行動変容にもつながるデジタル地域通貨の活用</a:t>
                      </a:r>
                      <a:endParaRPr kumimoji="1" lang="en-US" altLang="ja-JP" sz="14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a:p>
                      <a:pPr marL="180000" indent="-457200">
                        <a:spcAft>
                          <a:spcPts val="300"/>
                        </a:spcAft>
                      </a:pPr>
                      <a:endParaRPr kumimoji="1" lang="en-US" altLang="ja-JP" sz="500" dirty="0">
                        <a:solidFill>
                          <a:schemeClr val="tx1"/>
                        </a:solidFill>
                        <a:latin typeface="BIZ UDPゴシック" panose="020B0400000000000000" pitchFamily="50" charset="-128"/>
                        <a:ea typeface="BIZ UDPゴシック" panose="020B0400000000000000" pitchFamily="50" charset="-128"/>
                      </a:endParaRPr>
                    </a:p>
                    <a:p>
                      <a:pPr marL="72000" marR="0" lvl="0" indent="-82550" algn="l" defTabSz="959937"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・生体認証等を用いて、煩雑なログイン、本人確認</a:t>
                      </a:r>
                      <a:endParaRPr kumimoji="1" lang="en-US" altLang="ja-JP" sz="11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a:p>
                      <a:pPr marL="72000" marR="0" lvl="0" indent="-82550" algn="l" defTabSz="959937"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手続きを、簡便でセキュアにワンスオンリーで行い、</a:t>
                      </a:r>
                      <a:endParaRPr kumimoji="1" lang="en-US" altLang="ja-JP" sz="11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a:p>
                      <a:pPr marL="72000" marR="0" lvl="0" indent="-82550" algn="l" defTabSz="959937"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バーチャル、フィジカルのフィールドでシームレス</a:t>
                      </a:r>
                      <a:endParaRPr kumimoji="1" lang="en-US" altLang="ja-JP" sz="11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a:p>
                      <a:pPr marL="72000" marR="0" lvl="0" indent="-82550" algn="l" defTabSz="959937"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にサービスの利用ができる</a:t>
                      </a:r>
                      <a:r>
                        <a:rPr kumimoji="1" lang="ja-JP" altLang="en-US" sz="1100" b="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rPr>
                        <a:t>ようにする</a:t>
                      </a:r>
                      <a:endParaRPr kumimoji="1" lang="en-US" altLang="ja-JP" sz="1100" b="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endParaRPr>
                    </a:p>
                    <a:p>
                      <a:pPr marL="72000" marR="0" lvl="0" indent="-82550" algn="l" defTabSz="959937"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rPr>
                        <a:t>・デジタル地域通貨やポイントをブロックチェーン</a:t>
                      </a:r>
                      <a:endParaRPr kumimoji="1" lang="en-US" altLang="ja-JP" sz="1100" b="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endParaRPr>
                    </a:p>
                    <a:p>
                      <a:pPr marL="72000" marR="0" lvl="0" indent="-82550" algn="l" defTabSz="959937"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rPr>
                        <a:t>技術等で実現することで、個人の行動データと紐</a:t>
                      </a:r>
                      <a:endParaRPr kumimoji="1" lang="en-US" altLang="ja-JP" sz="1100" b="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endParaRPr>
                    </a:p>
                    <a:p>
                      <a:pPr marL="72000" marR="0" lvl="0" indent="-82550" algn="l" defTabSz="959937"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rPr>
                        <a:t>づけることができるほか、インセンティブの付与に</a:t>
                      </a:r>
                      <a:endParaRPr kumimoji="1" lang="en-US" altLang="ja-JP" sz="1100" b="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endParaRPr>
                    </a:p>
                    <a:p>
                      <a:pPr marL="72000" marR="0" lvl="0" indent="-82550" algn="l" defTabSz="959937"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rPr>
                        <a:t>よりソーシャルグッドにつながる行動変容を促す</a:t>
                      </a:r>
                      <a:r>
                        <a:rPr kumimoji="1" lang="ja-JP" altLang="en-US" sz="1100" b="0" i="0" u="none" strike="noStrike" kern="1200" cap="none" spc="0" normalizeH="0" baseline="0" noProof="0" dirty="0" err="1">
                          <a:ln>
                            <a:noFill/>
                          </a:ln>
                          <a:solidFill>
                            <a:schemeClr val="tx1"/>
                          </a:solidFill>
                          <a:effectLst/>
                          <a:uLnTx/>
                          <a:uFillTx/>
                          <a:latin typeface="BIZ UDPゴシック" panose="020B0400000000000000" pitchFamily="50" charset="-128"/>
                          <a:ea typeface="BIZ UDPゴシック" panose="020B0400000000000000" pitchFamily="50" charset="-128"/>
                          <a:cs typeface="+mn-cs"/>
                        </a:rPr>
                        <a:t>こ</a:t>
                      </a:r>
                      <a:endParaRPr kumimoji="1" lang="en-US" altLang="ja-JP" sz="1100" b="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endParaRPr>
                    </a:p>
                    <a:p>
                      <a:pPr marL="72000" marR="0" lvl="0" indent="-82550" algn="l" defTabSz="959937"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dirty="0" err="1">
                          <a:ln>
                            <a:noFill/>
                          </a:ln>
                          <a:solidFill>
                            <a:schemeClr val="tx1"/>
                          </a:solidFill>
                          <a:effectLst/>
                          <a:uLnTx/>
                          <a:uFillTx/>
                          <a:latin typeface="BIZ UDPゴシック" panose="020B0400000000000000" pitchFamily="50" charset="-128"/>
                          <a:ea typeface="BIZ UDPゴシック" panose="020B0400000000000000" pitchFamily="50" charset="-128"/>
                          <a:cs typeface="+mn-cs"/>
                        </a:rPr>
                        <a:t>とが</a:t>
                      </a:r>
                      <a:r>
                        <a:rPr kumimoji="1" lang="ja-JP" altLang="en-US" sz="1100" b="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rPr>
                        <a:t>可能になる</a:t>
                      </a:r>
                      <a:endParaRPr kumimoji="1" lang="en-US" altLang="ja-JP" sz="1100" b="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endParaRPr>
                    </a:p>
                    <a:p>
                      <a:pPr marL="72000" marR="0" lvl="0" indent="-82550" algn="l" defTabSz="959937"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・デジタル</a:t>
                      </a:r>
                      <a:r>
                        <a:rPr kumimoji="1" lang="ja-JP" altLang="en-US" sz="1100" b="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rPr>
                        <a:t>地域通貨やポイントを活用した様々な</a:t>
                      </a:r>
                      <a:endParaRPr kumimoji="1" lang="en-US" altLang="ja-JP" sz="1100" b="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endParaRPr>
                    </a:p>
                    <a:p>
                      <a:pPr marL="72000" marR="0" lvl="0" indent="-82550" algn="l" defTabSz="959937"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rPr>
                        <a:t>サービスや社会的取り組みを万博において実証、</a:t>
                      </a:r>
                      <a:endParaRPr kumimoji="1" lang="en-US" altLang="ja-JP" sz="1100" b="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endParaRPr>
                    </a:p>
                    <a:p>
                      <a:pPr marL="72000" marR="0" lvl="0" indent="-82550" algn="l" defTabSz="959937"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rPr>
                        <a:t>実装し、万博後に広域展開する際の課題抽出等も</a:t>
                      </a:r>
                      <a:endParaRPr kumimoji="1" lang="en-US" altLang="ja-JP" sz="1100" b="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endParaRPr>
                    </a:p>
                    <a:p>
                      <a:pPr marL="72000" marR="0" lvl="0" indent="-82550" algn="l" defTabSz="959937"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rPr>
                        <a:t>推進し、ソフトレガシーとして広く活用されるしく</a:t>
                      </a:r>
                      <a:endParaRPr kumimoji="1" lang="en-US" altLang="ja-JP" sz="1100" b="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endParaRPr>
                    </a:p>
                    <a:p>
                      <a:pPr marL="72000" marR="0" lvl="0" indent="-82550" algn="l" defTabSz="959937"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rPr>
                        <a:t>みの創出につなげる。</a:t>
                      </a:r>
                      <a:endParaRPr kumimoji="1" lang="en-US" altLang="ja-JP" sz="1100" b="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endParaRPr>
                    </a:p>
                    <a:p>
                      <a:pPr marL="180000" indent="-457200">
                        <a:spcAft>
                          <a:spcPts val="300"/>
                        </a:spcAft>
                      </a:pPr>
                      <a:endParaRPr kumimoji="1" lang="en-US" altLang="ja-JP" sz="1300" dirty="0">
                        <a:solidFill>
                          <a:schemeClr val="tx1"/>
                        </a:solidFill>
                        <a:latin typeface="BIZ UDPゴシック" panose="020B0400000000000000" pitchFamily="50" charset="-128"/>
                        <a:ea typeface="BIZ UDPゴシック" panose="020B0400000000000000" pitchFamily="50" charset="-128"/>
                      </a:endParaRPr>
                    </a:p>
                  </a:txBody>
                  <a:tcPr marL="72000" marR="72000" marT="252000" marB="48014">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4">
                        <a:lumMod val="40000"/>
                        <a:lumOff val="60000"/>
                      </a:schemeClr>
                    </a:solidFill>
                  </a:tcPr>
                </a:tc>
                <a:tc>
                  <a:txBody>
                    <a:bodyPr/>
                    <a:lstStyle/>
                    <a:p>
                      <a:pPr marL="144000" marR="0" lvl="0" indent="-457200" algn="l" defTabSz="959937" rtl="0" eaLnBrk="1" fontAlgn="auto" latinLnBrk="0" hangingPunct="1">
                        <a:lnSpc>
                          <a:spcPct val="100000"/>
                        </a:lnSpc>
                        <a:spcBef>
                          <a:spcPts val="0"/>
                        </a:spcBef>
                        <a:spcAft>
                          <a:spcPts val="0"/>
                        </a:spcAft>
                        <a:buClrTx/>
                        <a:buSzTx/>
                        <a:buFontTx/>
                        <a:buNone/>
                        <a:tabLst/>
                        <a:defRPr/>
                      </a:pPr>
                      <a:r>
                        <a:rPr kumimoji="1" lang="ja-JP" altLang="en-US" sz="1300" b="1" dirty="0">
                          <a:solidFill>
                            <a:schemeClr val="tx1"/>
                          </a:solidFill>
                          <a:latin typeface="BIZ UDPゴシック" panose="020B0400000000000000" pitchFamily="50" charset="-128"/>
                          <a:ea typeface="BIZ UDPゴシック" panose="020B0400000000000000" pitchFamily="50" charset="-128"/>
                        </a:rPr>
                        <a:t>□</a:t>
                      </a:r>
                      <a:r>
                        <a:rPr kumimoji="1" lang="ja-JP" altLang="en-US" sz="13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いのち輝く未来社会、スマートヘルスケアシティの実現</a:t>
                      </a:r>
                      <a:endParaRPr kumimoji="1" lang="en-US" altLang="ja-JP" sz="13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100" dirty="0">
                        <a:solidFill>
                          <a:schemeClr val="tx1"/>
                        </a:solidFill>
                        <a:latin typeface="BIZ UDPゴシック" panose="020B0400000000000000" pitchFamily="50" charset="-128"/>
                        <a:ea typeface="BIZ UDPゴシック" panose="020B0400000000000000" pitchFamily="50" charset="-128"/>
                      </a:endParaRPr>
                    </a:p>
                    <a:p>
                      <a:pPr marL="72000" marR="0" lvl="0" indent="-457200" algn="l" defTabSz="959937"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・個人のヘルスケアデータとインセンティブや行動</a:t>
                      </a:r>
                      <a:endParaRPr kumimoji="1" lang="en-US" altLang="ja-JP" sz="11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a:p>
                      <a:pPr marL="72000" marR="0" lvl="0" indent="-457200" algn="l" defTabSz="959937"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データが連動することで、個人の健康状態に応じ</a:t>
                      </a:r>
                      <a:endParaRPr kumimoji="1" lang="en-US" altLang="ja-JP" sz="11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a:p>
                      <a:pPr marL="72000" marR="0" lvl="0" indent="-457200" algn="l" defTabSz="959937"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て健康維持・向上につながるサービスの利用を促</a:t>
                      </a:r>
                      <a:endParaRPr kumimoji="1" lang="en-US" altLang="ja-JP" sz="11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a:p>
                      <a:pPr marL="72000" marR="0" lvl="0" indent="-457200" algn="l" defTabSz="959937"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すことができる</a:t>
                      </a:r>
                      <a:endParaRPr kumimoji="1" lang="en-US" altLang="ja-JP" sz="11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a:p>
                      <a:pPr marL="72000" marR="0" lvl="0" indent="-457200" algn="l" defTabSz="959937"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・デジタル地域通貨の利用範囲が法人間の取引や</a:t>
                      </a:r>
                      <a:endParaRPr kumimoji="1" lang="en-US" altLang="ja-JP" sz="11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a:p>
                      <a:pPr marL="72000" marR="0" lvl="0" indent="-457200" algn="l" defTabSz="959937"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公共サービスの利用等にも広がり、デジタル経済</a:t>
                      </a:r>
                      <a:endParaRPr kumimoji="1" lang="en-US" altLang="ja-JP" sz="11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a:p>
                      <a:pPr marL="72000" marR="0" lvl="0" indent="-457200" algn="l" defTabSz="959937"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圏の確立につながる。</a:t>
                      </a:r>
                      <a:endParaRPr kumimoji="1" lang="en-US" altLang="ja-JP" sz="11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a:p>
                      <a:pPr marL="72000" marR="0" lvl="0" indent="-457200" algn="l" defTabSz="914400"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・結果、各</a:t>
                      </a:r>
                      <a:r>
                        <a:rPr kumimoji="1" lang="ja-JP" altLang="en-US" sz="1100" b="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rPr>
                        <a:t>個人の個性や希望に応じた</a:t>
                      </a:r>
                      <a:r>
                        <a:rPr kumimoji="1" lang="ja-JP" altLang="en-US" sz="11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ライフスタイ</a:t>
                      </a:r>
                      <a:endParaRPr kumimoji="1" lang="en-US" altLang="ja-JP" sz="11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a:p>
                      <a:pPr marL="72000" marR="0" lvl="0" indent="-457200" algn="l" defTabSz="914400"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ルを可能とし、ウェルビーイングを実現するスマー</a:t>
                      </a:r>
                      <a:endParaRPr kumimoji="1" lang="en-US" altLang="ja-JP" sz="11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a:p>
                      <a:pPr marL="72000" marR="0" lvl="0" indent="-457200" algn="l" defTabSz="914400"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トヘルスケアシティ構築を加速する。</a:t>
                      </a:r>
                      <a:endParaRPr kumimoji="1" lang="en-US" altLang="ja-JP" sz="11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100" dirty="0">
                        <a:solidFill>
                          <a:schemeClr val="tx1"/>
                        </a:solidFill>
                        <a:latin typeface="BIZ UDPゴシック" panose="020B0400000000000000" pitchFamily="50" charset="-128"/>
                        <a:ea typeface="BIZ UDPゴシック" panose="020B0400000000000000" pitchFamily="50" charset="-128"/>
                      </a:endParaRPr>
                    </a:p>
                  </a:txBody>
                  <a:tcPr marL="72000" marR="72000" marT="252000" marB="48014">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338179187"/>
                  </a:ext>
                </a:extLst>
              </a:tr>
            </a:tbl>
          </a:graphicData>
        </a:graphic>
      </p:graphicFrame>
      <p:grpSp>
        <p:nvGrpSpPr>
          <p:cNvPr id="25" name="グループ化 24">
            <a:extLst>
              <a:ext uri="{FF2B5EF4-FFF2-40B4-BE49-F238E27FC236}">
                <a16:creationId xmlns:a16="http://schemas.microsoft.com/office/drawing/2014/main" id="{B1406B80-BB7A-4E81-A06D-8F4FC87D64EF}"/>
              </a:ext>
            </a:extLst>
          </p:cNvPr>
          <p:cNvGrpSpPr/>
          <p:nvPr/>
        </p:nvGrpSpPr>
        <p:grpSpPr>
          <a:xfrm>
            <a:off x="270313" y="792308"/>
            <a:ext cx="9692704" cy="381120"/>
            <a:chOff x="407938" y="886368"/>
            <a:chExt cx="6821672" cy="340159"/>
          </a:xfrm>
          <a:solidFill>
            <a:srgbClr val="953735"/>
          </a:solidFill>
        </p:grpSpPr>
        <p:sp>
          <p:nvSpPr>
            <p:cNvPr id="27" name="ホームベース 6">
              <a:extLst>
                <a:ext uri="{FF2B5EF4-FFF2-40B4-BE49-F238E27FC236}">
                  <a16:creationId xmlns:a16="http://schemas.microsoft.com/office/drawing/2014/main" id="{1B7629EA-ADB7-4C0E-8F66-00767F27E995}"/>
                </a:ext>
              </a:extLst>
            </p:cNvPr>
            <p:cNvSpPr/>
            <p:nvPr/>
          </p:nvSpPr>
          <p:spPr bwMode="gray">
            <a:xfrm>
              <a:off x="4706391" y="886368"/>
              <a:ext cx="2523219" cy="340159"/>
            </a:xfrm>
            <a:prstGeom prst="homePlate">
              <a:avLst/>
            </a:prstGeom>
            <a:solidFill>
              <a:srgbClr val="002060"/>
            </a:solidFill>
            <a:ln w="28575">
              <a:solidFill>
                <a:schemeClr val="bg1"/>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defTabSz="443194">
                <a:defRPr/>
              </a:pPr>
              <a:r>
                <a:rPr kumimoji="1" lang="en-US" altLang="ja-JP" sz="1260" dirty="0">
                  <a:solidFill>
                    <a:prstClr val="white"/>
                  </a:solidFill>
                  <a:latin typeface="BIZ UDPゴシック" panose="020B0400000000000000" pitchFamily="50" charset="-128"/>
                  <a:ea typeface="BIZ UDPゴシック" panose="020B0400000000000000" pitchFamily="50" charset="-128"/>
                </a:rPr>
                <a:t>2030</a:t>
              </a:r>
              <a:r>
                <a:rPr kumimoji="1" lang="ja-JP" altLang="en-US" sz="1260" dirty="0">
                  <a:solidFill>
                    <a:prstClr val="white"/>
                  </a:solidFill>
                  <a:latin typeface="BIZ UDPゴシック" panose="020B0400000000000000" pitchFamily="50" charset="-128"/>
                  <a:ea typeface="BIZ UDPゴシック" panose="020B0400000000000000" pitchFamily="50" charset="-128"/>
                </a:rPr>
                <a:t>（万博後のめざす姿）</a:t>
              </a:r>
            </a:p>
          </p:txBody>
        </p:sp>
        <p:sp>
          <p:nvSpPr>
            <p:cNvPr id="28" name="ホームベース 5">
              <a:extLst>
                <a:ext uri="{FF2B5EF4-FFF2-40B4-BE49-F238E27FC236}">
                  <a16:creationId xmlns:a16="http://schemas.microsoft.com/office/drawing/2014/main" id="{AD85B09B-C151-4246-83FE-8C65C4C68421}"/>
                </a:ext>
              </a:extLst>
            </p:cNvPr>
            <p:cNvSpPr/>
            <p:nvPr/>
          </p:nvSpPr>
          <p:spPr bwMode="gray">
            <a:xfrm>
              <a:off x="2549230" y="886369"/>
              <a:ext cx="2484315" cy="340158"/>
            </a:xfrm>
            <a:prstGeom prst="homePlate">
              <a:avLst/>
            </a:prstGeom>
            <a:solidFill>
              <a:srgbClr val="002060"/>
            </a:solidFill>
            <a:ln w="28575">
              <a:solidFill>
                <a:schemeClr val="bg1"/>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defTabSz="443194">
                <a:defRPr/>
              </a:pPr>
              <a:r>
                <a:rPr kumimoji="1" lang="en-US" altLang="ja-JP" sz="1551" b="1" dirty="0">
                  <a:solidFill>
                    <a:prstClr val="white"/>
                  </a:solidFill>
                  <a:latin typeface="BIZ UDPゴシック" panose="020B0400000000000000" pitchFamily="50" charset="-128"/>
                  <a:ea typeface="BIZ UDPゴシック" panose="020B0400000000000000" pitchFamily="50" charset="-128"/>
                </a:rPr>
                <a:t>2025</a:t>
              </a:r>
              <a:r>
                <a:rPr kumimoji="1" lang="ja-JP" altLang="en-US" sz="1551" b="1" dirty="0">
                  <a:solidFill>
                    <a:prstClr val="white"/>
                  </a:solidFill>
                  <a:latin typeface="BIZ UDPゴシック" panose="020B0400000000000000" pitchFamily="50" charset="-128"/>
                  <a:ea typeface="BIZ UDPゴシック" panose="020B0400000000000000" pitchFamily="50" charset="-128"/>
                </a:rPr>
                <a:t>（万博開催）</a:t>
              </a:r>
            </a:p>
          </p:txBody>
        </p:sp>
        <p:sp>
          <p:nvSpPr>
            <p:cNvPr id="29" name="ホームベース 4">
              <a:extLst>
                <a:ext uri="{FF2B5EF4-FFF2-40B4-BE49-F238E27FC236}">
                  <a16:creationId xmlns:a16="http://schemas.microsoft.com/office/drawing/2014/main" id="{51F0FD7C-A3F3-4D3F-9E7A-E2D8BBD297CC}"/>
                </a:ext>
              </a:extLst>
            </p:cNvPr>
            <p:cNvSpPr/>
            <p:nvPr/>
          </p:nvSpPr>
          <p:spPr bwMode="gray">
            <a:xfrm>
              <a:off x="407938" y="886368"/>
              <a:ext cx="2362526" cy="340159"/>
            </a:xfrm>
            <a:prstGeom prst="homePlate">
              <a:avLst/>
            </a:prstGeom>
            <a:solidFill>
              <a:srgbClr val="002060"/>
            </a:solidFill>
            <a:ln w="28575">
              <a:solidFill>
                <a:schemeClr val="bg1"/>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defTabSz="443194">
                <a:defRPr/>
              </a:pPr>
              <a:r>
                <a:rPr kumimoji="1" lang="en-US" altLang="ja-JP" sz="1260" dirty="0">
                  <a:solidFill>
                    <a:schemeClr val="bg1"/>
                  </a:solidFill>
                  <a:latin typeface="BIZ UDPゴシック" panose="020B0400000000000000" pitchFamily="50" charset="-128"/>
                  <a:ea typeface="BIZ UDPゴシック" panose="020B0400000000000000" pitchFamily="50" charset="-128"/>
                </a:rPr>
                <a:t>2023(</a:t>
              </a:r>
              <a:r>
                <a:rPr kumimoji="1" lang="ja-JP" altLang="en-US" sz="1260" dirty="0">
                  <a:solidFill>
                    <a:schemeClr val="bg1"/>
                  </a:solidFill>
                  <a:latin typeface="BIZ UDPゴシック" panose="020B0400000000000000" pitchFamily="50" charset="-128"/>
                  <a:ea typeface="BIZ UDPゴシック" panose="020B0400000000000000" pitchFamily="50" charset="-128"/>
                </a:rPr>
                <a:t>現状</a:t>
              </a:r>
              <a:r>
                <a:rPr kumimoji="1" lang="en-US" altLang="ja-JP" sz="1260" dirty="0">
                  <a:solidFill>
                    <a:schemeClr val="bg1"/>
                  </a:solidFill>
                  <a:latin typeface="BIZ UDPゴシック" panose="020B0400000000000000" pitchFamily="50" charset="-128"/>
                  <a:ea typeface="BIZ UDPゴシック" panose="020B0400000000000000" pitchFamily="50" charset="-128"/>
                </a:rPr>
                <a:t>)</a:t>
              </a:r>
              <a:endParaRPr kumimoji="1" lang="ja-JP" altLang="en-US" sz="1260" dirty="0">
                <a:solidFill>
                  <a:schemeClr val="bg1"/>
                </a:solidFill>
                <a:latin typeface="BIZ UDPゴシック" panose="020B0400000000000000" pitchFamily="50" charset="-128"/>
                <a:ea typeface="BIZ UDPゴシック" panose="020B0400000000000000" pitchFamily="50" charset="-128"/>
              </a:endParaRPr>
            </a:p>
          </p:txBody>
        </p:sp>
      </p:grpSp>
      <p:pic>
        <p:nvPicPr>
          <p:cNvPr id="35" name="図 34"/>
          <p:cNvPicPr>
            <a:picLocks noChangeAspect="1"/>
          </p:cNvPicPr>
          <p:nvPr/>
        </p:nvPicPr>
        <p:blipFill>
          <a:blip r:embed="rId3"/>
          <a:stretch>
            <a:fillRect/>
          </a:stretch>
        </p:blipFill>
        <p:spPr>
          <a:xfrm>
            <a:off x="822465" y="3899852"/>
            <a:ext cx="2023161" cy="412725"/>
          </a:xfrm>
          <a:prstGeom prst="rect">
            <a:avLst/>
          </a:prstGeom>
        </p:spPr>
      </p:pic>
      <p:pic>
        <p:nvPicPr>
          <p:cNvPr id="36" name="図 35"/>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83809" y="4471815"/>
            <a:ext cx="2300471" cy="1057475"/>
          </a:xfrm>
          <a:prstGeom prst="rect">
            <a:avLst/>
          </a:prstGeom>
        </p:spPr>
      </p:pic>
      <p:pic>
        <p:nvPicPr>
          <p:cNvPr id="40" name="図 39"/>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4357069" y="4582741"/>
            <a:ext cx="1519187" cy="1263837"/>
          </a:xfrm>
          <a:prstGeom prst="rect">
            <a:avLst/>
          </a:prstGeom>
        </p:spPr>
      </p:pic>
      <p:pic>
        <p:nvPicPr>
          <p:cNvPr id="41" name="図 40"/>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7071039" y="3836446"/>
            <a:ext cx="2521099" cy="1804167"/>
          </a:xfrm>
          <a:prstGeom prst="rect">
            <a:avLst/>
          </a:prstGeom>
        </p:spPr>
      </p:pic>
      <p:sp>
        <p:nvSpPr>
          <p:cNvPr id="20" name="スライド番号プレースホルダー 7"/>
          <p:cNvSpPr>
            <a:spLocks noGrp="1"/>
          </p:cNvSpPr>
          <p:nvPr>
            <p:ph type="sldNum" sz="quarter" idx="12"/>
          </p:nvPr>
        </p:nvSpPr>
        <p:spPr>
          <a:xfrm flipH="1">
            <a:off x="9719089" y="6839953"/>
            <a:ext cx="361536" cy="359360"/>
          </a:xfrm>
        </p:spPr>
        <p:txBody>
          <a:bodyPr/>
          <a:lstStyle/>
          <a:p>
            <a:fld id="{4A29C0C3-80A2-4EDA-8DD4-D638D41F3C0E}" type="slidenum">
              <a:rPr kumimoji="1" lang="ja-JP" altLang="en-US" smtClean="0"/>
              <a:t>37</a:t>
            </a:fld>
            <a:endParaRPr kumimoji="1" lang="ja-JP" altLang="en-US" dirty="0"/>
          </a:p>
        </p:txBody>
      </p:sp>
      <p:sp>
        <p:nvSpPr>
          <p:cNvPr id="15" name="テキスト ボックス 14"/>
          <p:cNvSpPr txBox="1"/>
          <p:nvPr/>
        </p:nvSpPr>
        <p:spPr>
          <a:xfrm>
            <a:off x="203399" y="453753"/>
            <a:ext cx="1005403" cy="338554"/>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60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（参考）</a:t>
            </a:r>
            <a:endParaRPr kumimoji="1" lang="ja-JP" altLang="en-US" sz="100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p:txBody>
      </p:sp>
    </p:spTree>
    <p:extLst>
      <p:ext uri="{BB962C8B-B14F-4D97-AF65-F5344CB8AC3E}">
        <p14:creationId xmlns:p14="http://schemas.microsoft.com/office/powerpoint/2010/main" val="129991631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四角形: 角を丸くする 2">
            <a:extLst>
              <a:ext uri="{FF2B5EF4-FFF2-40B4-BE49-F238E27FC236}">
                <a16:creationId xmlns:a16="http://schemas.microsoft.com/office/drawing/2014/main" id="{FF1169B4-0354-4C2C-8470-F16E797B7616}"/>
              </a:ext>
            </a:extLst>
          </p:cNvPr>
          <p:cNvSpPr/>
          <p:nvPr/>
        </p:nvSpPr>
        <p:spPr>
          <a:xfrm>
            <a:off x="121388" y="1642243"/>
            <a:ext cx="9759235" cy="3386957"/>
          </a:xfrm>
          <a:prstGeom prst="roundRect">
            <a:avLst>
              <a:gd name="adj" fmla="val 7865"/>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80975" lvl="0" indent="-180975" defTabSz="959937">
              <a:defRPr/>
            </a:pPr>
            <a:r>
              <a:rPr kumimoji="1" lang="en-US" altLang="ja-JP" sz="1400" b="1" dirty="0">
                <a:solidFill>
                  <a:schemeClr val="accent1">
                    <a:lumMod val="75000"/>
                  </a:schemeClr>
                </a:solidFill>
              </a:rPr>
              <a:t>【</a:t>
            </a:r>
            <a:r>
              <a:rPr kumimoji="1" lang="ja-JP" altLang="en-US" sz="1400" b="1" dirty="0">
                <a:solidFill>
                  <a:schemeClr val="accent1">
                    <a:lumMod val="75000"/>
                  </a:schemeClr>
                </a:solidFill>
              </a:rPr>
              <a:t>万博に向けて</a:t>
            </a:r>
            <a:r>
              <a:rPr kumimoji="1" lang="en-US" altLang="ja-JP" sz="1400" b="1" dirty="0">
                <a:solidFill>
                  <a:schemeClr val="accent1">
                    <a:lumMod val="75000"/>
                  </a:schemeClr>
                </a:solidFill>
              </a:rPr>
              <a:t>】</a:t>
            </a:r>
          </a:p>
          <a:p>
            <a:pPr marL="180975" lvl="0" indent="-180975" defTabSz="959937">
              <a:defRPr/>
            </a:pPr>
            <a:endParaRPr kumimoji="1" lang="en-US" altLang="ja-JP" sz="600" b="1" dirty="0">
              <a:solidFill>
                <a:schemeClr val="tx1"/>
              </a:solidFill>
            </a:endParaRPr>
          </a:p>
          <a:p>
            <a:pPr marL="180975" indent="-180975" defTabSz="959937">
              <a:defRPr/>
            </a:pPr>
            <a:r>
              <a:rPr kumimoji="1" lang="ja-JP" altLang="en-US" sz="1400" b="1" dirty="0">
                <a:solidFill>
                  <a:schemeClr val="tx1"/>
                </a:solidFill>
              </a:rPr>
              <a:t>▷</a:t>
            </a:r>
            <a:r>
              <a:rPr kumimoji="1" lang="ja-JP" altLang="en-US" sz="1400" b="1" u="sng" dirty="0">
                <a:solidFill>
                  <a:schemeClr val="tx1"/>
                </a:solidFill>
                <a:latin typeface="BIZ UDPゴシック" panose="020B0400000000000000" pitchFamily="50" charset="-128"/>
                <a:ea typeface="BIZ UDPゴシック" panose="020B0400000000000000" pitchFamily="50" charset="-128"/>
              </a:rPr>
              <a:t>スタートアップの創出・育成と万博での革新的な技術・サービスの世界への発信</a:t>
            </a:r>
            <a:endParaRPr kumimoji="1" lang="en-US" altLang="ja-JP" sz="1400" b="1" u="sng" dirty="0">
              <a:solidFill>
                <a:schemeClr val="tx1"/>
              </a:solidFill>
              <a:latin typeface="BIZ UDPゴシック" panose="020B0400000000000000" pitchFamily="50" charset="-128"/>
              <a:ea typeface="BIZ UDPゴシック" panose="020B0400000000000000" pitchFamily="50" charset="-128"/>
            </a:endParaRPr>
          </a:p>
          <a:p>
            <a:pPr marL="180975" indent="-180975" defTabSz="959937">
              <a:defRPr/>
            </a:pPr>
            <a:r>
              <a:rPr kumimoji="1" lang="ja-JP" altLang="en-US" sz="1200" dirty="0">
                <a:solidFill>
                  <a:schemeClr val="tx1"/>
                </a:solidFill>
                <a:latin typeface="BIZ UDPゴシック" panose="020B0400000000000000" pitchFamily="50" charset="-128"/>
                <a:ea typeface="BIZ UDPゴシック" panose="020B0400000000000000" pitchFamily="50" charset="-128"/>
              </a:rPr>
              <a:t>　　・「</a:t>
            </a:r>
            <a:r>
              <a:rPr kumimoji="1" lang="en-US" altLang="ja-JP" sz="1200" dirty="0">
                <a:solidFill>
                  <a:schemeClr val="tx1"/>
                </a:solidFill>
                <a:latin typeface="BIZ UDPゴシック" panose="020B0400000000000000" pitchFamily="50" charset="-128"/>
                <a:ea typeface="BIZ UDPゴシック" panose="020B0400000000000000" pitchFamily="50" charset="-128"/>
              </a:rPr>
              <a:t>Global Startup  EXPO </a:t>
            </a:r>
            <a:r>
              <a:rPr kumimoji="1" lang="ja-JP" altLang="en-US" sz="1200" dirty="0">
                <a:solidFill>
                  <a:schemeClr val="tx1"/>
                </a:solidFill>
                <a:latin typeface="BIZ UDPゴシック" panose="020B0400000000000000" pitchFamily="50" charset="-128"/>
                <a:ea typeface="BIZ UDPゴシック" panose="020B0400000000000000" pitchFamily="50" charset="-128"/>
              </a:rPr>
              <a:t>２０２５」（仮）をトップクラスのスタートアップや投資家等が参加する世界最高峰レベルで開催するとともに、機運醸成のためにプレイベント開催</a:t>
            </a:r>
            <a:r>
              <a:rPr kumimoji="1" lang="ja-JP" altLang="en-US" sz="900" dirty="0">
                <a:solidFill>
                  <a:schemeClr val="tx1"/>
                </a:solidFill>
                <a:latin typeface="游ゴシック" panose="020B0400000000000000" pitchFamily="50" charset="-128"/>
              </a:rPr>
              <a:t>＜府・市・関経連・大商＞</a:t>
            </a:r>
            <a:endParaRPr kumimoji="1" lang="ja-JP" altLang="en-US" sz="900" dirty="0">
              <a:solidFill>
                <a:schemeClr val="tx1"/>
              </a:solidFill>
              <a:latin typeface="BIZ UDPゴシック" panose="020B0400000000000000" pitchFamily="50" charset="-128"/>
              <a:ea typeface="BIZ UDPゴシック" panose="020B0400000000000000" pitchFamily="50" charset="-128"/>
            </a:endParaRPr>
          </a:p>
          <a:p>
            <a:pPr marL="180975" indent="-180975" defTabSz="959937">
              <a:defRPr/>
            </a:pPr>
            <a:r>
              <a:rPr kumimoji="1" lang="ja-JP" altLang="en-US" sz="1200" dirty="0">
                <a:solidFill>
                  <a:schemeClr val="tx1"/>
                </a:solidFill>
                <a:latin typeface="BIZ UDPゴシック" panose="020B0400000000000000" pitchFamily="50" charset="-128"/>
                <a:ea typeface="BIZ UDPゴシック" panose="020B0400000000000000" pitchFamily="50" charset="-128"/>
              </a:rPr>
              <a:t>　　・万博を機に成長を図ろうとするスタートアップに対するアクセラレーションプログラム等の国の行う支援事業を、万博と関連付けて集中実施　　</a:t>
            </a:r>
            <a:r>
              <a:rPr kumimoji="1" lang="ja-JP" altLang="en-US" sz="900" dirty="0">
                <a:solidFill>
                  <a:schemeClr val="tx1"/>
                </a:solidFill>
                <a:latin typeface="游ゴシック" panose="020B0400000000000000" pitchFamily="50" charset="-128"/>
              </a:rPr>
              <a:t>＜府・市・関経連・大商＞</a:t>
            </a:r>
            <a:endParaRPr kumimoji="1" lang="ja-JP" altLang="en-US" sz="900" dirty="0">
              <a:solidFill>
                <a:schemeClr val="tx1"/>
              </a:solidFill>
              <a:latin typeface="BIZ UDPゴシック" panose="020B0400000000000000" pitchFamily="50" charset="-128"/>
              <a:ea typeface="BIZ UDPゴシック" panose="020B0400000000000000" pitchFamily="50" charset="-128"/>
            </a:endParaRPr>
          </a:p>
          <a:p>
            <a:pPr marL="180975" lvl="0" indent="-180975" defTabSz="959937">
              <a:defRPr/>
            </a:pPr>
            <a:endParaRPr kumimoji="1" lang="en-US" altLang="ja-JP" sz="900" dirty="0">
              <a:solidFill>
                <a:schemeClr val="tx1"/>
              </a:solidFill>
              <a:latin typeface="游ゴシック" panose="020B0400000000000000" pitchFamily="50" charset="-128"/>
            </a:endParaRPr>
          </a:p>
          <a:p>
            <a:pPr marL="180975" lvl="0" indent="-180975" defTabSz="959937">
              <a:defRPr/>
            </a:pPr>
            <a:r>
              <a:rPr kumimoji="1" lang="en-US" altLang="ja-JP" sz="1400" b="1" dirty="0">
                <a:solidFill>
                  <a:schemeClr val="accent1">
                    <a:lumMod val="75000"/>
                  </a:schemeClr>
                </a:solidFill>
              </a:rPr>
              <a:t>【</a:t>
            </a:r>
            <a:r>
              <a:rPr kumimoji="1" lang="ja-JP" altLang="en-US" sz="1400" b="1" dirty="0">
                <a:solidFill>
                  <a:schemeClr val="accent1">
                    <a:lumMod val="75000"/>
                  </a:schemeClr>
                </a:solidFill>
              </a:rPr>
              <a:t>万博を契機とした成長に向けて</a:t>
            </a:r>
            <a:r>
              <a:rPr kumimoji="1" lang="en-US" altLang="ja-JP" sz="1400" b="1" dirty="0">
                <a:solidFill>
                  <a:schemeClr val="accent1">
                    <a:lumMod val="75000"/>
                  </a:schemeClr>
                </a:solidFill>
              </a:rPr>
              <a:t>】</a:t>
            </a:r>
            <a:endParaRPr kumimoji="1" lang="en-US" altLang="ja-JP" sz="1500" b="1" dirty="0">
              <a:solidFill>
                <a:schemeClr val="accent1">
                  <a:lumMod val="75000"/>
                </a:schemeClr>
              </a:solidFill>
            </a:endParaRPr>
          </a:p>
          <a:p>
            <a:pPr marL="180975" lvl="0" indent="-180975" defTabSz="959937">
              <a:defRPr/>
            </a:pPr>
            <a:endParaRPr kumimoji="1" lang="en-US" altLang="ja-JP" sz="600" b="1" dirty="0">
              <a:solidFill>
                <a:schemeClr val="tx1"/>
              </a:solidFill>
              <a:latin typeface="游ゴシック" panose="020B0400000000000000" pitchFamily="50" charset="-128"/>
            </a:endParaRPr>
          </a:p>
          <a:p>
            <a:pPr marL="185738" indent="-185738" defTabSz="959937">
              <a:spcBef>
                <a:spcPts val="600"/>
              </a:spcBef>
              <a:defRPr/>
            </a:pPr>
            <a:r>
              <a:rPr kumimoji="1" lang="ja-JP" altLang="en-US" sz="1400" b="1" dirty="0">
                <a:solidFill>
                  <a:schemeClr val="tx1"/>
                </a:solidFill>
                <a:latin typeface="游ゴシック" panose="020B0400000000000000" pitchFamily="50" charset="-128"/>
              </a:rPr>
              <a:t>▷</a:t>
            </a:r>
            <a:r>
              <a:rPr kumimoji="1" lang="ja-JP" altLang="en-US" sz="1400" b="1" u="sng" dirty="0">
                <a:solidFill>
                  <a:schemeClr val="tx1"/>
                </a:solidFill>
                <a:latin typeface="BIZ UDPゴシック" panose="020B0400000000000000" pitchFamily="50" charset="-128"/>
                <a:ea typeface="BIZ UDPゴシック" panose="020B0400000000000000" pitchFamily="50" charset="-128"/>
              </a:rPr>
              <a:t>万博での取組みを継承し、世界トップレベルのスタートアップ集積拠点を実現するため、スタートアップの創出・育成を強力に推進</a:t>
            </a:r>
            <a:br>
              <a:rPr kumimoji="1" lang="en-US" altLang="ja-JP" sz="1400" b="1" u="sng" dirty="0">
                <a:solidFill>
                  <a:schemeClr val="tx1"/>
                </a:solidFill>
                <a:latin typeface="BIZ UDPゴシック" panose="020B0400000000000000" pitchFamily="50" charset="-128"/>
                <a:ea typeface="BIZ UDPゴシック" panose="020B0400000000000000" pitchFamily="50" charset="-128"/>
              </a:rPr>
            </a:br>
            <a:r>
              <a:rPr kumimoji="1" lang="ja-JP" altLang="en-US" sz="1200" dirty="0">
                <a:solidFill>
                  <a:schemeClr val="tx1"/>
                </a:solidFill>
                <a:latin typeface="BIZ UDPゴシック" panose="020B0400000000000000" pitchFamily="50" charset="-128"/>
                <a:ea typeface="BIZ UDPゴシック" panose="020B0400000000000000" pitchFamily="50" charset="-128"/>
              </a:rPr>
              <a:t>・グローバル・カンファレンスの継続開催　</a:t>
            </a:r>
            <a:r>
              <a:rPr kumimoji="1" lang="ja-JP" altLang="en-US" sz="900" dirty="0">
                <a:solidFill>
                  <a:schemeClr val="tx1"/>
                </a:solidFill>
                <a:latin typeface="游ゴシック" panose="020B0400000000000000" pitchFamily="50" charset="-128"/>
              </a:rPr>
              <a:t>＜府・市・関経連・大商＞</a:t>
            </a:r>
            <a:endParaRPr kumimoji="1" lang="ja-JP" altLang="en-US" sz="900" dirty="0">
              <a:solidFill>
                <a:schemeClr val="tx1"/>
              </a:solidFill>
              <a:latin typeface="BIZ UDPゴシック" panose="020B0400000000000000" pitchFamily="50" charset="-128"/>
              <a:ea typeface="BIZ UDPゴシック" panose="020B0400000000000000" pitchFamily="50" charset="-128"/>
            </a:endParaRPr>
          </a:p>
          <a:p>
            <a:pPr marL="185738" indent="-185738" defTabSz="959937">
              <a:spcBef>
                <a:spcPts val="600"/>
              </a:spcBef>
              <a:defRPr/>
            </a:pPr>
            <a:r>
              <a:rPr kumimoji="1" lang="ja-JP" altLang="en-US" sz="1200" dirty="0">
                <a:solidFill>
                  <a:schemeClr val="tx1"/>
                </a:solidFill>
                <a:latin typeface="BIZ UDPゴシック" panose="020B0400000000000000" pitchFamily="50" charset="-128"/>
                <a:ea typeface="BIZ UDPゴシック" panose="020B0400000000000000" pitchFamily="50" charset="-128"/>
              </a:rPr>
              <a:t>　　・ディープテック分野への支援を含めた、グローバル拠点都市に対する大学発スタートアップ創出に係る財政支援　</a:t>
            </a:r>
            <a:r>
              <a:rPr kumimoji="1" lang="ja-JP" altLang="en-US" sz="900" dirty="0">
                <a:solidFill>
                  <a:schemeClr val="tx1"/>
                </a:solidFill>
                <a:latin typeface="游ゴシック" panose="020B0400000000000000" pitchFamily="50" charset="-128"/>
              </a:rPr>
              <a:t>＜府・市・関経連・大商＞</a:t>
            </a:r>
            <a:endParaRPr kumimoji="1" lang="en-US" altLang="ja-JP" sz="900" dirty="0">
              <a:solidFill>
                <a:schemeClr val="tx1"/>
              </a:solidFill>
              <a:latin typeface="BIZ UDPゴシック" panose="020B0400000000000000" pitchFamily="50" charset="-128"/>
              <a:ea typeface="BIZ UDPゴシック" panose="020B0400000000000000" pitchFamily="50" charset="-128"/>
            </a:endParaRPr>
          </a:p>
          <a:p>
            <a:pPr marL="185738" indent="-185738" defTabSz="959937">
              <a:spcBef>
                <a:spcPts val="600"/>
              </a:spcBef>
              <a:defRPr/>
            </a:pPr>
            <a:r>
              <a:rPr kumimoji="1" lang="ja-JP" altLang="en-US" sz="1200" dirty="0">
                <a:solidFill>
                  <a:schemeClr val="tx1"/>
                </a:solidFill>
                <a:latin typeface="BIZ UDPゴシック" panose="020B0400000000000000" pitchFamily="50" charset="-128"/>
                <a:ea typeface="BIZ UDPゴシック" panose="020B0400000000000000" pitchFamily="50" charset="-128"/>
              </a:rPr>
              <a:t>　　・グローバル拠点都市の</a:t>
            </a:r>
            <a:r>
              <a:rPr kumimoji="1" lang="en-US" altLang="ja-JP" sz="1200" dirty="0">
                <a:solidFill>
                  <a:schemeClr val="tx1"/>
                </a:solidFill>
                <a:latin typeface="BIZ UDPゴシック" panose="020B0400000000000000" pitchFamily="50" charset="-128"/>
                <a:ea typeface="BIZ UDPゴシック" panose="020B0400000000000000" pitchFamily="50" charset="-128"/>
              </a:rPr>
              <a:t>2025</a:t>
            </a:r>
            <a:r>
              <a:rPr kumimoji="1" lang="ja-JP" altLang="en-US" sz="1200" dirty="0">
                <a:solidFill>
                  <a:schemeClr val="tx1"/>
                </a:solidFill>
                <a:latin typeface="BIZ UDPゴシック" panose="020B0400000000000000" pitchFamily="50" charset="-128"/>
                <a:ea typeface="BIZ UDPゴシック" panose="020B0400000000000000" pitchFamily="50" charset="-128"/>
              </a:rPr>
              <a:t>年度以降の継続指定　</a:t>
            </a:r>
            <a:r>
              <a:rPr kumimoji="1" lang="ja-JP" altLang="en-US" sz="900" dirty="0">
                <a:solidFill>
                  <a:schemeClr val="tx1"/>
                </a:solidFill>
                <a:latin typeface="游ゴシック" panose="020B0400000000000000" pitchFamily="50" charset="-128"/>
              </a:rPr>
              <a:t>＜府・市・関経連・大商＞</a:t>
            </a:r>
            <a:endParaRPr kumimoji="1" lang="ja-JP" altLang="en-US" sz="900" dirty="0">
              <a:solidFill>
                <a:schemeClr val="tx1"/>
              </a:solidFill>
              <a:latin typeface="BIZ UDPゴシック" panose="020B0400000000000000" pitchFamily="50" charset="-128"/>
              <a:ea typeface="BIZ UDPゴシック" panose="020B0400000000000000" pitchFamily="50" charset="-128"/>
            </a:endParaRPr>
          </a:p>
        </p:txBody>
      </p:sp>
      <p:sp>
        <p:nvSpPr>
          <p:cNvPr id="9" name="正方形/長方形 8"/>
          <p:cNvSpPr/>
          <p:nvPr/>
        </p:nvSpPr>
        <p:spPr>
          <a:xfrm>
            <a:off x="2653468" y="5899255"/>
            <a:ext cx="5038725" cy="369332"/>
          </a:xfrm>
          <a:prstGeom prst="rect">
            <a:avLst/>
          </a:prstGeom>
        </p:spPr>
        <p:txBody>
          <a:bodyPr>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srgbClr val="FF0000"/>
              </a:solidFill>
              <a:effectLst/>
              <a:uLnTx/>
              <a:uFillTx/>
              <a:latin typeface="BIZ UDPゴシック" panose="020B0400000000000000" pitchFamily="50" charset="-128"/>
              <a:ea typeface="BIZ UDPゴシック" panose="020B0400000000000000" pitchFamily="50" charset="-128"/>
              <a:cs typeface="+mn-cs"/>
            </a:endParaRPr>
          </a:p>
        </p:txBody>
      </p:sp>
      <p:sp>
        <p:nvSpPr>
          <p:cNvPr id="12" name="テキスト ボックス 11"/>
          <p:cNvSpPr txBox="1"/>
          <p:nvPr/>
        </p:nvSpPr>
        <p:spPr>
          <a:xfrm>
            <a:off x="179089" y="1314081"/>
            <a:ext cx="5647700" cy="338554"/>
          </a:xfrm>
          <a:prstGeom prst="rect">
            <a:avLst/>
          </a:prstGeom>
          <a:noFill/>
        </p:spPr>
        <p:txBody>
          <a:bodyPr wrap="none" rtlCol="0">
            <a:spAutoFit/>
          </a:bodyPr>
          <a:lstStyle/>
          <a:p>
            <a:pPr lvl="0">
              <a:defRPr/>
            </a:pPr>
            <a:r>
              <a:rPr kumimoji="1" lang="ja-JP" altLang="en-US" sz="16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国への提案・要望</a:t>
            </a:r>
            <a:r>
              <a:rPr kumimoji="1" lang="ja-JP" altLang="en-US" sz="12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　</a:t>
            </a:r>
            <a:r>
              <a:rPr kumimoji="1" lang="en-US" altLang="ja-JP" sz="11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a:t>
            </a:r>
            <a:r>
              <a:rPr kumimoji="1" lang="ja-JP" altLang="en-US" sz="11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要望先</a:t>
            </a:r>
            <a:r>
              <a:rPr kumimoji="1" lang="zh-TW" altLang="en-US" sz="1100" dirty="0">
                <a:solidFill>
                  <a:prstClr val="black"/>
                </a:solidFill>
                <a:latin typeface="メイリオ" panose="020B0604030504040204" pitchFamily="50" charset="-128"/>
                <a:ea typeface="メイリオ" panose="020B0604030504040204" pitchFamily="50" charset="-128"/>
              </a:rPr>
              <a:t>（</a:t>
            </a:r>
            <a:r>
              <a:rPr kumimoji="1" lang="ja-JP" altLang="en-US" sz="1100" dirty="0">
                <a:solidFill>
                  <a:prstClr val="black"/>
                </a:solidFill>
                <a:latin typeface="メイリオ" panose="020B0604030504040204" pitchFamily="50" charset="-128"/>
                <a:ea typeface="メイリオ" panose="020B0604030504040204" pitchFamily="50" charset="-128"/>
              </a:rPr>
              <a:t>内閣府、</a:t>
            </a:r>
            <a:r>
              <a:rPr kumimoji="1" lang="zh-TW" altLang="en-US" sz="1100" dirty="0">
                <a:latin typeface="メイリオ" panose="020B0604030504040204" pitchFamily="50" charset="-128"/>
                <a:ea typeface="メイリオ" panose="020B0604030504040204" pitchFamily="50" charset="-128"/>
              </a:rPr>
              <a:t>内閣官房、文部科学省、経済産業省</a:t>
            </a:r>
            <a:r>
              <a:rPr kumimoji="1" lang="zh-TW" altLang="en-US" sz="1100" dirty="0">
                <a:solidFill>
                  <a:prstClr val="black"/>
                </a:solidFill>
                <a:latin typeface="メイリオ" panose="020B0604030504040204" pitchFamily="50" charset="-128"/>
                <a:ea typeface="メイリオ" panose="020B0604030504040204" pitchFamily="50" charset="-128"/>
              </a:rPr>
              <a:t>）</a:t>
            </a:r>
            <a:endParaRPr kumimoji="1" lang="ja-JP" altLang="en-US" sz="10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p:txBody>
      </p:sp>
      <p:sp>
        <p:nvSpPr>
          <p:cNvPr id="23" name="スライド番号プレースホルダー 7"/>
          <p:cNvSpPr>
            <a:spLocks noGrp="1"/>
          </p:cNvSpPr>
          <p:nvPr>
            <p:ph type="sldNum" sz="quarter" idx="12"/>
          </p:nvPr>
        </p:nvSpPr>
        <p:spPr>
          <a:xfrm flipH="1">
            <a:off x="9719089" y="6839953"/>
            <a:ext cx="361536" cy="359360"/>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A29C0C3-80A2-4EDA-8DD4-D638D41F3C0E}" type="slidenum">
              <a:rPr kumimoji="1" lang="ja-JP" altLang="en-US" sz="1260" b="0" i="0" u="none" strike="noStrike" kern="1200" cap="none" spc="0" normalizeH="0" baseline="0" noProof="0" smtClean="0">
                <a:ln>
                  <a:noFill/>
                </a:ln>
                <a:solidFill>
                  <a:prstClr val="black">
                    <a:tint val="75000"/>
                  </a:prstClr>
                </a:solidFill>
                <a:effectLst/>
                <a:uLnTx/>
                <a:uFillTx/>
                <a:latin typeface="Calibri" panose="020F0502020204030204"/>
                <a:ea typeface="游ゴシック" panose="020B0400000000000000"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38</a:t>
            </a:fld>
            <a:endParaRPr kumimoji="1" lang="ja-JP" altLang="en-US" sz="1260" b="0" i="0" u="none" strike="noStrike" kern="1200" cap="none" spc="0" normalizeH="0" baseline="0" noProof="0" dirty="0">
              <a:ln>
                <a:noFill/>
              </a:ln>
              <a:solidFill>
                <a:prstClr val="black">
                  <a:tint val="75000"/>
                </a:prstClr>
              </a:solidFill>
              <a:effectLst/>
              <a:uLnTx/>
              <a:uFillTx/>
              <a:latin typeface="Calibri" panose="020F0502020204030204"/>
              <a:ea typeface="游ゴシック" panose="020B0400000000000000" pitchFamily="50" charset="-128"/>
              <a:cs typeface="+mn-cs"/>
            </a:endParaRPr>
          </a:p>
        </p:txBody>
      </p:sp>
      <p:sp>
        <p:nvSpPr>
          <p:cNvPr id="22" name="正方形/長方形 21">
            <a:extLst>
              <a:ext uri="{FF2B5EF4-FFF2-40B4-BE49-F238E27FC236}">
                <a16:creationId xmlns:a16="http://schemas.microsoft.com/office/drawing/2014/main" id="{E08629A6-829B-4394-A30A-5CB52C1BBB36}"/>
              </a:ext>
            </a:extLst>
          </p:cNvPr>
          <p:cNvSpPr/>
          <p:nvPr/>
        </p:nvSpPr>
        <p:spPr>
          <a:xfrm>
            <a:off x="179857" y="88937"/>
            <a:ext cx="9720000" cy="324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defRPr/>
            </a:pPr>
            <a:r>
              <a:rPr kumimoji="1" lang="ja-JP" altLang="en-US" b="1" dirty="0">
                <a:solidFill>
                  <a:prstClr val="white"/>
                </a:solidFill>
                <a:latin typeface="BIZ UDPゴシック" panose="020B0400000000000000" pitchFamily="50" charset="-128"/>
                <a:ea typeface="BIZ UDPゴシック" panose="020B0400000000000000" pitchFamily="50" charset="-128"/>
              </a:rPr>
              <a:t>４（２）　スタートアップ　</a:t>
            </a:r>
            <a:endParaRPr kumimoji="1" lang="ja-JP" altLang="en-US" sz="1600" b="1" dirty="0">
              <a:solidFill>
                <a:prstClr val="white"/>
              </a:solidFill>
              <a:latin typeface="BIZ UDPゴシック" panose="020B0400000000000000" pitchFamily="50" charset="-128"/>
              <a:ea typeface="BIZ UDPゴシック" panose="020B0400000000000000" pitchFamily="50" charset="-128"/>
            </a:endParaRPr>
          </a:p>
        </p:txBody>
      </p:sp>
      <p:sp>
        <p:nvSpPr>
          <p:cNvPr id="25" name="テキスト ボックス 24">
            <a:extLst>
              <a:ext uri="{FF2B5EF4-FFF2-40B4-BE49-F238E27FC236}">
                <a16:creationId xmlns:a16="http://schemas.microsoft.com/office/drawing/2014/main" id="{B02F3C22-1443-46B7-A977-04475234F08A}"/>
              </a:ext>
            </a:extLst>
          </p:cNvPr>
          <p:cNvSpPr txBox="1"/>
          <p:nvPr/>
        </p:nvSpPr>
        <p:spPr>
          <a:xfrm>
            <a:off x="179089" y="500160"/>
            <a:ext cx="9540000" cy="738664"/>
          </a:xfrm>
          <a:prstGeom prst="rect">
            <a:avLst/>
          </a:prstGeom>
          <a:noFill/>
          <a:ln w="6350">
            <a:noFill/>
            <a:prstDash val="solid"/>
          </a:ln>
        </p:spPr>
        <p:txBody>
          <a:bodyPr wrap="square">
            <a:spAutoFit/>
          </a:bodyPr>
          <a:lstStyle/>
          <a:p>
            <a:pPr lvl="0">
              <a:defRPr/>
            </a:pPr>
            <a:r>
              <a:rPr lang="ja-JP" altLang="en-US" sz="1400" dirty="0">
                <a:solidFill>
                  <a:prstClr val="black"/>
                </a:solidFill>
                <a:latin typeface="BIZ UDPゴシック" panose="020B0400000000000000" pitchFamily="50" charset="-128"/>
                <a:ea typeface="BIZ UDPゴシック" panose="020B0400000000000000" pitchFamily="50" charset="-128"/>
              </a:rPr>
              <a:t>　　「未来社会の実験場」を体現するためには、革新的な技術やサービスを有するスタートアップの先駆的な取組みを促進していく必要がある。会場内外において多様な実証やチャレンジを推進することで、大阪のみならずわが国全体の成長を加速させる。</a:t>
            </a:r>
          </a:p>
        </p:txBody>
      </p:sp>
      <p:sp>
        <p:nvSpPr>
          <p:cNvPr id="26" name="テキスト ボックス 25"/>
          <p:cNvSpPr txBox="1"/>
          <p:nvPr/>
        </p:nvSpPr>
        <p:spPr>
          <a:xfrm>
            <a:off x="140622" y="5263342"/>
            <a:ext cx="2236510" cy="338554"/>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600" b="1" i="0" u="none" strike="noStrike" kern="1200" cap="none" spc="0" normalizeH="0" baseline="0" noProof="0" dirty="0">
                <a:ln>
                  <a:noFill/>
                </a:ln>
                <a:effectLst/>
                <a:uLnTx/>
                <a:uFillTx/>
                <a:latin typeface="メイリオ" panose="020B0604030504040204" pitchFamily="50" charset="-128"/>
                <a:ea typeface="メイリオ" panose="020B0604030504040204" pitchFamily="50" charset="-128"/>
                <a:cs typeface="+mn-cs"/>
              </a:rPr>
              <a:t>国との協議の進捗状況</a:t>
            </a:r>
          </a:p>
        </p:txBody>
      </p:sp>
      <p:graphicFrame>
        <p:nvGraphicFramePr>
          <p:cNvPr id="14" name="表 13"/>
          <p:cNvGraphicFramePr>
            <a:graphicFrameLocks noGrp="1"/>
          </p:cNvGraphicFramePr>
          <p:nvPr>
            <p:extLst>
              <p:ext uri="{D42A27DB-BD31-4B8C-83A1-F6EECF244321}">
                <p14:modId xmlns:p14="http://schemas.microsoft.com/office/powerpoint/2010/main" val="910565193"/>
              </p:ext>
            </p:extLst>
          </p:nvPr>
        </p:nvGraphicFramePr>
        <p:xfrm>
          <a:off x="179089" y="5647686"/>
          <a:ext cx="9288000" cy="1072080"/>
        </p:xfrm>
        <a:graphic>
          <a:graphicData uri="http://schemas.openxmlformats.org/drawingml/2006/table">
            <a:tbl>
              <a:tblPr bandRow="1">
                <a:tableStyleId>{5940675A-B579-460E-94D1-54222C63F5DA}</a:tableStyleId>
              </a:tblPr>
              <a:tblGrid>
                <a:gridCol w="2700000">
                  <a:extLst>
                    <a:ext uri="{9D8B030D-6E8A-4147-A177-3AD203B41FA5}">
                      <a16:colId xmlns:a16="http://schemas.microsoft.com/office/drawing/2014/main" val="525926817"/>
                    </a:ext>
                  </a:extLst>
                </a:gridCol>
                <a:gridCol w="6588000">
                  <a:extLst>
                    <a:ext uri="{9D8B030D-6E8A-4147-A177-3AD203B41FA5}">
                      <a16:colId xmlns:a16="http://schemas.microsoft.com/office/drawing/2014/main" val="1556401701"/>
                    </a:ext>
                  </a:extLst>
                </a:gridCol>
              </a:tblGrid>
              <a:tr h="288000">
                <a:tc>
                  <a:txBody>
                    <a:bodyPr/>
                    <a:lstStyle/>
                    <a:p>
                      <a:pPr marL="0" marR="0" lvl="0" indent="0" algn="l" defTabSz="959937" rtl="0" eaLnBrk="1" fontAlgn="auto" latinLnBrk="0" hangingPunct="1">
                        <a:lnSpc>
                          <a:spcPct val="100000"/>
                        </a:lnSpc>
                        <a:spcBef>
                          <a:spcPts val="0"/>
                        </a:spcBef>
                        <a:spcAft>
                          <a:spcPts val="0"/>
                        </a:spcAft>
                        <a:buClrTx/>
                        <a:buSzTx/>
                        <a:buFontTx/>
                        <a:buNone/>
                        <a:tabLst/>
                        <a:defRPr/>
                      </a:pPr>
                      <a:r>
                        <a:rPr lang="ja-JP" altLang="en-US" sz="1200" b="1" u="none" dirty="0">
                          <a:solidFill>
                            <a:schemeClr val="tx1"/>
                          </a:solidFill>
                          <a:latin typeface="+mn-ea"/>
                        </a:rPr>
                        <a:t>国「アクションプラン</a:t>
                      </a:r>
                      <a:r>
                        <a:rPr lang="en-US" altLang="ja-JP" sz="1200" b="1" u="none" dirty="0">
                          <a:solidFill>
                            <a:schemeClr val="tx1"/>
                          </a:solidFill>
                          <a:latin typeface="+mn-ea"/>
                        </a:rPr>
                        <a:t>Ver.4</a:t>
                      </a:r>
                      <a:r>
                        <a:rPr lang="ja-JP" altLang="en-US" sz="1200" b="1" u="none" dirty="0">
                          <a:solidFill>
                            <a:schemeClr val="tx1"/>
                          </a:solidFill>
                          <a:latin typeface="+mn-ea"/>
                        </a:rPr>
                        <a:t>」の</a:t>
                      </a:r>
                      <a:endParaRPr lang="en-US" altLang="ja-JP" sz="1200" b="1" u="none" dirty="0">
                        <a:solidFill>
                          <a:schemeClr val="tx1"/>
                        </a:solidFill>
                        <a:latin typeface="+mn-ea"/>
                      </a:endParaRPr>
                    </a:p>
                    <a:p>
                      <a:pPr marL="0" marR="0" lvl="0" indent="0" algn="l" defTabSz="959937" rtl="0" eaLnBrk="1" fontAlgn="auto" latinLnBrk="0" hangingPunct="1">
                        <a:lnSpc>
                          <a:spcPct val="100000"/>
                        </a:lnSpc>
                        <a:spcBef>
                          <a:spcPts val="0"/>
                        </a:spcBef>
                        <a:spcAft>
                          <a:spcPts val="0"/>
                        </a:spcAft>
                        <a:buClrTx/>
                        <a:buSzTx/>
                        <a:buFontTx/>
                        <a:buNone/>
                        <a:tabLst/>
                        <a:defRPr/>
                      </a:pPr>
                      <a:r>
                        <a:rPr lang="ja-JP" altLang="en-US" sz="1200" b="1" u="none" dirty="0">
                          <a:solidFill>
                            <a:schemeClr val="tx1"/>
                          </a:solidFill>
                          <a:latin typeface="+mn-ea"/>
                        </a:rPr>
                        <a:t>記載内容</a:t>
                      </a:r>
                      <a:endParaRPr kumimoji="1" lang="ja-JP" altLang="en-US" sz="1200" u="none" dirty="0">
                        <a:solidFill>
                          <a:schemeClr val="tx1"/>
                        </a:solidFill>
                        <a:latin typeface="BIZ UDPゴシック" panose="020B0400000000000000" pitchFamily="50" charset="-128"/>
                        <a:ea typeface="BIZ UDPゴシック" panose="020B0400000000000000" pitchFamily="50" charset="-128"/>
                      </a:endParaRPr>
                    </a:p>
                  </a:txBody>
                  <a:tcPr marL="100806" marR="100806" marT="50403" marB="50403">
                    <a:lnL w="12700" cap="flat" cmpd="sng" algn="ctr">
                      <a:solidFill>
                        <a:schemeClr val="accent1"/>
                      </a:solidFill>
                      <a:prstDash val="sysDot"/>
                      <a:round/>
                      <a:headEnd type="none" w="med" len="med"/>
                      <a:tailEnd type="none" w="med" len="med"/>
                    </a:lnL>
                    <a:lnR w="12700" cap="flat" cmpd="sng" algn="ctr">
                      <a:solidFill>
                        <a:schemeClr val="accent1"/>
                      </a:solidFill>
                      <a:prstDash val="sysDot"/>
                      <a:round/>
                      <a:headEnd type="none" w="med" len="med"/>
                      <a:tailEnd type="none" w="med" len="med"/>
                    </a:lnR>
                    <a:lnT w="12700" cap="flat" cmpd="sng" algn="ctr">
                      <a:solidFill>
                        <a:schemeClr val="accent1"/>
                      </a:solidFill>
                      <a:prstDash val="sysDot"/>
                      <a:round/>
                      <a:headEnd type="none" w="med" len="med"/>
                      <a:tailEnd type="none" w="med" len="med"/>
                    </a:lnT>
                    <a:lnB w="12700" cap="flat" cmpd="sng" algn="ctr">
                      <a:solidFill>
                        <a:schemeClr val="accent1"/>
                      </a:solidFill>
                      <a:prstDash val="sysDot"/>
                      <a:round/>
                      <a:headEnd type="none" w="med" len="med"/>
                      <a:tailEnd type="none" w="med" len="med"/>
                    </a:lnB>
                    <a:lnTlToBr w="12700" cmpd="sng">
                      <a:noFill/>
                      <a:prstDash val="solid"/>
                    </a:lnTlToBr>
                    <a:lnBlToTr w="12700" cmpd="sng">
                      <a:noFill/>
                      <a:prstDash val="solid"/>
                    </a:lnBlToTr>
                  </a:tcPr>
                </a:tc>
                <a:tc>
                  <a:txBody>
                    <a:bodyPr/>
                    <a:lstStyle/>
                    <a:p>
                      <a:pPr marL="171450" marR="0" lvl="0" indent="-171450" algn="l" defTabSz="959937" rtl="0" eaLnBrk="1" fontAlgn="auto" latinLnBrk="0" hangingPunct="1">
                        <a:lnSpc>
                          <a:spcPct val="100000"/>
                        </a:lnSpc>
                        <a:spcBef>
                          <a:spcPts val="0"/>
                        </a:spcBef>
                        <a:spcAft>
                          <a:spcPts val="0"/>
                        </a:spcAft>
                        <a:buClrTx/>
                        <a:buSzTx/>
                        <a:buFont typeface="Wingdings" panose="05000000000000000000" pitchFamily="2" charset="2"/>
                        <a:buChar char="l"/>
                        <a:tabLst/>
                        <a:defRPr/>
                      </a:pPr>
                      <a:r>
                        <a:rPr kumimoji="1" lang="ja-JP" altLang="en-US" sz="1050" b="0" i="0" u="none" strike="noStrike" kern="1200" cap="none" spc="0" normalizeH="0" baseline="0" noProof="0" dirty="0">
                          <a:ln>
                            <a:noFill/>
                          </a:ln>
                          <a:solidFill>
                            <a:schemeClr val="tx1"/>
                          </a:solidFill>
                          <a:effectLst/>
                          <a:uLnTx/>
                          <a:uFillTx/>
                          <a:latin typeface="游ゴシック" panose="020B0400000000000000" pitchFamily="50" charset="-128"/>
                          <a:ea typeface="+mn-ea"/>
                          <a:cs typeface="+mn-cs"/>
                        </a:rPr>
                        <a:t>「</a:t>
                      </a:r>
                      <a:r>
                        <a:rPr kumimoji="1" lang="en-US" altLang="ja-JP" sz="1050" b="0" i="0" u="none" strike="noStrike" kern="1200" cap="none" spc="0" normalizeH="0" baseline="0" noProof="0" dirty="0">
                          <a:ln>
                            <a:noFill/>
                          </a:ln>
                          <a:solidFill>
                            <a:schemeClr val="tx1"/>
                          </a:solidFill>
                          <a:effectLst/>
                          <a:uLnTx/>
                          <a:uFillTx/>
                          <a:latin typeface="游ゴシック" panose="020B0400000000000000" pitchFamily="50" charset="-128"/>
                          <a:ea typeface="+mn-ea"/>
                          <a:cs typeface="+mn-cs"/>
                        </a:rPr>
                        <a:t>Global Startup EXPO 2025</a:t>
                      </a:r>
                      <a:r>
                        <a:rPr kumimoji="1" lang="ja-JP" altLang="en-US" sz="1050" b="0" i="0" u="none" strike="noStrike" kern="1200" cap="none" spc="0" normalizeH="0" baseline="0" noProof="0" dirty="0">
                          <a:ln>
                            <a:noFill/>
                          </a:ln>
                          <a:solidFill>
                            <a:schemeClr val="tx1"/>
                          </a:solidFill>
                          <a:effectLst/>
                          <a:uLnTx/>
                          <a:uFillTx/>
                          <a:latin typeface="游ゴシック" panose="020B0400000000000000" pitchFamily="50" charset="-128"/>
                          <a:ea typeface="+mn-ea"/>
                          <a:cs typeface="+mn-cs"/>
                        </a:rPr>
                        <a:t>」（仮）</a:t>
                      </a:r>
                      <a:endParaRPr kumimoji="1" lang="en-US" altLang="ja-JP" sz="1050" b="0" i="0" u="none" strike="sngStrike" kern="1200" cap="none" spc="0" normalizeH="0" baseline="0" noProof="0" dirty="0">
                        <a:ln>
                          <a:noFill/>
                        </a:ln>
                        <a:solidFill>
                          <a:schemeClr val="tx1"/>
                        </a:solidFill>
                        <a:effectLst/>
                        <a:uLnTx/>
                        <a:uFillTx/>
                        <a:latin typeface="游ゴシック" panose="020B0400000000000000" pitchFamily="50" charset="-128"/>
                        <a:ea typeface="+mn-ea"/>
                        <a:cs typeface="+mn-cs"/>
                      </a:endParaRPr>
                    </a:p>
                    <a:p>
                      <a:pPr marL="171450" marR="0" lvl="0" indent="-171450" algn="l" defTabSz="959937" rtl="0" eaLnBrk="1" fontAlgn="auto" latinLnBrk="0" hangingPunct="1">
                        <a:lnSpc>
                          <a:spcPct val="100000"/>
                        </a:lnSpc>
                        <a:spcBef>
                          <a:spcPts val="0"/>
                        </a:spcBef>
                        <a:spcAft>
                          <a:spcPts val="0"/>
                        </a:spcAft>
                        <a:buClrTx/>
                        <a:buSzTx/>
                        <a:buFont typeface="Wingdings" panose="05000000000000000000" pitchFamily="2" charset="2"/>
                        <a:buChar char="l"/>
                        <a:tabLst/>
                        <a:defRPr/>
                      </a:pPr>
                      <a:r>
                        <a:rPr kumimoji="1" lang="ja-JP" altLang="en-US" sz="1050" b="0" i="0" u="none" strike="noStrike" kern="1200" cap="none" spc="0" normalizeH="0" baseline="0" noProof="0" dirty="0">
                          <a:ln>
                            <a:noFill/>
                          </a:ln>
                          <a:solidFill>
                            <a:schemeClr val="tx1"/>
                          </a:solidFill>
                          <a:effectLst/>
                          <a:uLnTx/>
                          <a:uFillTx/>
                          <a:latin typeface="游ゴシック" panose="020B0400000000000000" pitchFamily="50" charset="-128"/>
                          <a:ea typeface="+mn-ea"/>
                          <a:cs typeface="+mn-cs"/>
                        </a:rPr>
                        <a:t> 優良なアイデア・事業の審査への参画（ヘルスケアビジネスコンテストの開催）</a:t>
                      </a:r>
                      <a:r>
                        <a:rPr kumimoji="1" lang="en-US" altLang="ja-JP" sz="1050" b="0" i="0" u="none" strike="noStrike" kern="1200" cap="none" spc="0" normalizeH="0" baseline="0" noProof="0" dirty="0">
                          <a:ln>
                            <a:noFill/>
                          </a:ln>
                          <a:solidFill>
                            <a:schemeClr val="tx1"/>
                          </a:solidFill>
                          <a:effectLst/>
                          <a:uLnTx/>
                          <a:uFillTx/>
                          <a:latin typeface="游ゴシック" panose="020B0400000000000000" pitchFamily="50" charset="-128"/>
                          <a:ea typeface="+mn-ea"/>
                          <a:cs typeface="+mn-cs"/>
                        </a:rPr>
                        <a:t>&lt;</a:t>
                      </a:r>
                      <a:r>
                        <a:rPr kumimoji="1" lang="ja-JP" altLang="en-US" sz="1050" b="0" i="0" u="none" strike="noStrike" kern="1200" cap="none" spc="0" normalizeH="0" baseline="0" noProof="0" dirty="0">
                          <a:ln>
                            <a:noFill/>
                          </a:ln>
                          <a:solidFill>
                            <a:schemeClr val="tx1"/>
                          </a:solidFill>
                          <a:effectLst/>
                          <a:uLnTx/>
                          <a:uFillTx/>
                          <a:latin typeface="游ゴシック" panose="020B0400000000000000" pitchFamily="50" charset="-128"/>
                          <a:ea typeface="+mn-ea"/>
                          <a:cs typeface="+mn-cs"/>
                        </a:rPr>
                        <a:t>経産省</a:t>
                      </a:r>
                      <a:r>
                        <a:rPr kumimoji="1" lang="en-US" altLang="ja-JP" sz="1050" b="0" i="0" u="none" strike="noStrike" kern="1200" cap="none" spc="0" normalizeH="0" baseline="0" noProof="0" dirty="0">
                          <a:ln>
                            <a:noFill/>
                          </a:ln>
                          <a:solidFill>
                            <a:schemeClr val="tx1"/>
                          </a:solidFill>
                          <a:effectLst/>
                          <a:uLnTx/>
                          <a:uFillTx/>
                          <a:latin typeface="游ゴシック" panose="020B0400000000000000" pitchFamily="50" charset="-128"/>
                          <a:ea typeface="+mn-ea"/>
                          <a:cs typeface="+mn-cs"/>
                        </a:rPr>
                        <a:t>&gt;</a:t>
                      </a:r>
                    </a:p>
                  </a:txBody>
                  <a:tcPr marL="100806" marR="100806" marT="144000" marB="72000">
                    <a:lnL w="12700" cap="flat" cmpd="sng" algn="ctr">
                      <a:solidFill>
                        <a:schemeClr val="accent1"/>
                      </a:solidFill>
                      <a:prstDash val="sysDot"/>
                      <a:round/>
                      <a:headEnd type="none" w="med" len="med"/>
                      <a:tailEnd type="none" w="med" len="med"/>
                    </a:lnL>
                    <a:lnR w="12700" cap="flat" cmpd="sng" algn="ctr">
                      <a:solidFill>
                        <a:schemeClr val="accent1"/>
                      </a:solidFill>
                      <a:prstDash val="sysDot"/>
                      <a:round/>
                      <a:headEnd type="none" w="med" len="med"/>
                      <a:tailEnd type="none" w="med" len="med"/>
                    </a:lnR>
                    <a:lnT w="12700" cap="flat" cmpd="sng" algn="ctr">
                      <a:solidFill>
                        <a:schemeClr val="accent1"/>
                      </a:solidFill>
                      <a:prstDash val="sysDot"/>
                      <a:round/>
                      <a:headEnd type="none" w="med" len="med"/>
                      <a:tailEnd type="none" w="med" len="med"/>
                    </a:lnT>
                    <a:lnB w="12700" cap="flat" cmpd="sng" algn="ctr">
                      <a:solidFill>
                        <a:schemeClr val="accent1"/>
                      </a:solidFill>
                      <a:prstDash val="sysDot"/>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508488957"/>
                  </a:ext>
                </a:extLst>
              </a:tr>
              <a:tr h="445710">
                <a:tc>
                  <a:txBody>
                    <a:bodyPr/>
                    <a:lstStyle/>
                    <a:p>
                      <a:pPr marL="0" marR="0" lvl="0" indent="0" algn="l" defTabSz="959937" rtl="0" eaLnBrk="1" fontAlgn="auto"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noProof="0" dirty="0">
                          <a:ln>
                            <a:noFill/>
                          </a:ln>
                          <a:solidFill>
                            <a:schemeClr val="tx1"/>
                          </a:solidFill>
                          <a:effectLst/>
                          <a:uLnTx/>
                          <a:uFillTx/>
                          <a:latin typeface="游ゴシック" panose="020B0400000000000000" pitchFamily="50" charset="-128"/>
                          <a:ea typeface="+mn-ea"/>
                          <a:cs typeface="+mn-cs"/>
                        </a:rPr>
                        <a:t>国との協議の進捗状況</a:t>
                      </a:r>
                      <a:endParaRPr kumimoji="1" lang="en-US" altLang="ja-JP" sz="1200" b="1" i="0" u="none" strike="noStrike" kern="1200" cap="none" spc="0" normalizeH="0" baseline="0" noProof="0" dirty="0">
                        <a:ln>
                          <a:noFill/>
                        </a:ln>
                        <a:solidFill>
                          <a:schemeClr val="tx1"/>
                        </a:solidFill>
                        <a:effectLst/>
                        <a:uLnTx/>
                        <a:uFillTx/>
                        <a:latin typeface="游ゴシック" panose="020B0400000000000000" pitchFamily="50" charset="-128"/>
                        <a:ea typeface="+mn-ea"/>
                        <a:cs typeface="+mn-cs"/>
                      </a:endParaRPr>
                    </a:p>
                    <a:p>
                      <a:pPr marL="0" marR="0" lvl="0" indent="0" algn="l" defTabSz="959937" rtl="0" eaLnBrk="1" fontAlgn="auto"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noProof="0" dirty="0">
                          <a:ln>
                            <a:noFill/>
                          </a:ln>
                          <a:solidFill>
                            <a:schemeClr val="tx1"/>
                          </a:solidFill>
                          <a:effectLst/>
                          <a:uLnTx/>
                          <a:uFillTx/>
                          <a:latin typeface="游ゴシック" panose="020B0400000000000000" pitchFamily="50" charset="-128"/>
                          <a:ea typeface="+mn-ea"/>
                          <a:cs typeface="+mn-cs"/>
                        </a:rPr>
                        <a:t>（取組みの成果）</a:t>
                      </a:r>
                      <a:endParaRPr kumimoji="1" lang="ja-JP" altLang="en-US" sz="1200" b="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endParaRPr>
                    </a:p>
                  </a:txBody>
                  <a:tcPr marL="100806" marR="100806" marT="50403" marB="50403" anchor="ctr">
                    <a:lnL w="12700" cap="flat" cmpd="sng" algn="ctr">
                      <a:solidFill>
                        <a:schemeClr val="accent1"/>
                      </a:solidFill>
                      <a:prstDash val="sysDot"/>
                      <a:round/>
                      <a:headEnd type="none" w="med" len="med"/>
                      <a:tailEnd type="none" w="med" len="med"/>
                    </a:lnL>
                    <a:lnR w="12700" cap="flat" cmpd="sng" algn="ctr">
                      <a:solidFill>
                        <a:schemeClr val="accent1"/>
                      </a:solidFill>
                      <a:prstDash val="sysDot"/>
                      <a:round/>
                      <a:headEnd type="none" w="med" len="med"/>
                      <a:tailEnd type="none" w="med" len="med"/>
                    </a:lnR>
                    <a:lnT w="12700" cap="flat" cmpd="sng" algn="ctr">
                      <a:solidFill>
                        <a:schemeClr val="accent1"/>
                      </a:solidFill>
                      <a:prstDash val="sysDot"/>
                      <a:round/>
                      <a:headEnd type="none" w="med" len="med"/>
                      <a:tailEnd type="none" w="med" len="med"/>
                    </a:lnT>
                    <a:lnB w="12700" cap="flat" cmpd="sng" algn="ctr">
                      <a:solidFill>
                        <a:schemeClr val="accent1"/>
                      </a:solidFill>
                      <a:prstDash val="sysDot"/>
                      <a:round/>
                      <a:headEnd type="none" w="med" len="med"/>
                      <a:tailEnd type="none" w="med" len="med"/>
                    </a:lnB>
                    <a:lnTlToBr w="12700" cmpd="sng">
                      <a:noFill/>
                      <a:prstDash val="solid"/>
                    </a:lnTlToBr>
                    <a:lnBlToTr w="12700" cmpd="sng">
                      <a:noFill/>
                      <a:prstDash val="solid"/>
                    </a:lnBlToTr>
                  </a:tcPr>
                </a:tc>
                <a:tc>
                  <a:txBody>
                    <a:bodyPr/>
                    <a:lstStyle/>
                    <a:p>
                      <a:pPr marL="171450" marR="0" lvl="0" indent="-171450" algn="l" defTabSz="959937" rtl="0" eaLnBrk="1" fontAlgn="auto" latinLnBrk="0" hangingPunct="1">
                        <a:lnSpc>
                          <a:spcPct val="100000"/>
                        </a:lnSpc>
                        <a:spcBef>
                          <a:spcPts val="0"/>
                        </a:spcBef>
                        <a:spcAft>
                          <a:spcPts val="0"/>
                        </a:spcAft>
                        <a:buClrTx/>
                        <a:buSzTx/>
                        <a:buFont typeface="Wingdings" panose="05000000000000000000" pitchFamily="2" charset="2"/>
                        <a:buChar char="l"/>
                        <a:tabLst/>
                        <a:defRPr/>
                      </a:pPr>
                      <a:r>
                        <a:rPr kumimoji="1" lang="ja-JP" altLang="en-US" sz="1050" b="0" i="0" u="none" strike="noStrike" kern="1200" cap="none" spc="0" normalizeH="0" baseline="0" noProof="0" dirty="0">
                          <a:ln>
                            <a:noFill/>
                          </a:ln>
                          <a:solidFill>
                            <a:schemeClr val="tx1"/>
                          </a:solidFill>
                          <a:effectLst/>
                          <a:uLnTx/>
                          <a:uFillTx/>
                          <a:latin typeface="游ゴシック" panose="020B0400000000000000" pitchFamily="50" charset="-128"/>
                          <a:ea typeface="+mn-ea"/>
                          <a:cs typeface="+mn-cs"/>
                        </a:rPr>
                        <a:t>国「アクションプラン</a:t>
                      </a:r>
                      <a:r>
                        <a:rPr kumimoji="1" lang="en-US" altLang="ja-JP" sz="1050" b="0" i="0" u="none" strike="noStrike" kern="1200" cap="none" spc="0" normalizeH="0" baseline="0" noProof="0" dirty="0">
                          <a:ln>
                            <a:noFill/>
                          </a:ln>
                          <a:solidFill>
                            <a:schemeClr val="tx1"/>
                          </a:solidFill>
                          <a:effectLst/>
                          <a:uLnTx/>
                          <a:uFillTx/>
                          <a:latin typeface="游ゴシック" panose="020B0400000000000000" pitchFamily="50" charset="-128"/>
                          <a:ea typeface="+mn-ea"/>
                          <a:cs typeface="+mn-cs"/>
                        </a:rPr>
                        <a:t>Ver. 3</a:t>
                      </a:r>
                      <a:r>
                        <a:rPr kumimoji="1" lang="ja-JP" altLang="en-US" sz="1050" b="0" i="0" u="none" strike="noStrike" kern="1200" cap="none" spc="0" normalizeH="0" baseline="0" noProof="0" dirty="0">
                          <a:ln>
                            <a:noFill/>
                          </a:ln>
                          <a:solidFill>
                            <a:schemeClr val="tx1"/>
                          </a:solidFill>
                          <a:effectLst/>
                          <a:uLnTx/>
                          <a:uFillTx/>
                          <a:latin typeface="游ゴシック" panose="020B0400000000000000" pitchFamily="50" charset="-128"/>
                          <a:ea typeface="+mn-ea"/>
                          <a:cs typeface="+mn-cs"/>
                        </a:rPr>
                        <a:t>」に</a:t>
                      </a:r>
                      <a:r>
                        <a:rPr kumimoji="1" lang="en-US" altLang="ja-JP" sz="1050" b="0" i="0" u="none" strike="noStrike" kern="1200" cap="none" spc="0" normalizeH="0" baseline="0" noProof="0" dirty="0">
                          <a:ln>
                            <a:noFill/>
                          </a:ln>
                          <a:solidFill>
                            <a:schemeClr val="tx1"/>
                          </a:solidFill>
                          <a:effectLst/>
                          <a:uLnTx/>
                          <a:uFillTx/>
                          <a:latin typeface="游ゴシック" panose="020B0400000000000000" pitchFamily="50" charset="-128"/>
                          <a:ea typeface="+mn-ea"/>
                          <a:cs typeface="+mn-cs"/>
                        </a:rPr>
                        <a:t>GSE</a:t>
                      </a:r>
                      <a:r>
                        <a:rPr kumimoji="1" lang="ja-JP" altLang="en-US" sz="1050" b="0" i="0" u="none" strike="noStrike" kern="1200" cap="none" spc="0" normalizeH="0" baseline="0" noProof="0" dirty="0">
                          <a:ln>
                            <a:noFill/>
                          </a:ln>
                          <a:solidFill>
                            <a:schemeClr val="tx1"/>
                          </a:solidFill>
                          <a:effectLst/>
                          <a:uLnTx/>
                          <a:uFillTx/>
                          <a:latin typeface="游ゴシック" panose="020B0400000000000000" pitchFamily="50" charset="-128"/>
                          <a:ea typeface="+mn-ea"/>
                          <a:cs typeface="+mn-cs"/>
                        </a:rPr>
                        <a:t>について記載</a:t>
                      </a:r>
                      <a:endParaRPr kumimoji="1" lang="en-US" altLang="ja-JP" sz="1050" b="0" i="0" u="none" strike="noStrike" kern="1200" cap="none" spc="0" normalizeH="0" baseline="0" noProof="0" dirty="0">
                        <a:ln>
                          <a:noFill/>
                        </a:ln>
                        <a:solidFill>
                          <a:schemeClr val="tx1"/>
                        </a:solidFill>
                        <a:effectLst/>
                        <a:uLnTx/>
                        <a:uFillTx/>
                        <a:latin typeface="游ゴシック" panose="020B0400000000000000" pitchFamily="50" charset="-128"/>
                        <a:ea typeface="+mn-ea"/>
                        <a:cs typeface="+mn-cs"/>
                      </a:endParaRPr>
                    </a:p>
                    <a:p>
                      <a:pPr marL="171450" marR="0" lvl="0" indent="-171450" algn="l" defTabSz="959937" rtl="0" eaLnBrk="1" fontAlgn="auto" latinLnBrk="0" hangingPunct="1">
                        <a:lnSpc>
                          <a:spcPct val="100000"/>
                        </a:lnSpc>
                        <a:spcBef>
                          <a:spcPts val="0"/>
                        </a:spcBef>
                        <a:spcAft>
                          <a:spcPts val="0"/>
                        </a:spcAft>
                        <a:buClrTx/>
                        <a:buSzTx/>
                        <a:buFont typeface="Wingdings" panose="05000000000000000000" pitchFamily="2" charset="2"/>
                        <a:buChar char="l"/>
                        <a:tabLst/>
                        <a:defRPr/>
                      </a:pPr>
                      <a:r>
                        <a:rPr kumimoji="1" lang="en-US" altLang="ja-JP" sz="1050" b="0" i="0" u="none" strike="noStrike" kern="1200" cap="none" spc="0" normalizeH="0" baseline="0" noProof="0" dirty="0">
                          <a:ln>
                            <a:noFill/>
                          </a:ln>
                          <a:solidFill>
                            <a:schemeClr val="tx1"/>
                          </a:solidFill>
                          <a:effectLst/>
                          <a:uLnTx/>
                          <a:uFillTx/>
                          <a:latin typeface="游ゴシック" panose="020B0400000000000000" pitchFamily="50" charset="-128"/>
                          <a:ea typeface="+mn-ea"/>
                          <a:cs typeface="+mn-cs"/>
                        </a:rPr>
                        <a:t>GSE </a:t>
                      </a:r>
                      <a:r>
                        <a:rPr kumimoji="1" lang="ja-JP" altLang="en-US" sz="1050" b="0" i="0" u="none" strike="noStrike" kern="1200" cap="none" spc="0" normalizeH="0" baseline="0" noProof="0" dirty="0">
                          <a:ln>
                            <a:noFill/>
                          </a:ln>
                          <a:solidFill>
                            <a:schemeClr val="tx1"/>
                          </a:solidFill>
                          <a:effectLst/>
                          <a:uLnTx/>
                          <a:uFillTx/>
                          <a:latin typeface="游ゴシック" panose="020B0400000000000000" pitchFamily="50" charset="-128"/>
                          <a:ea typeface="+mn-ea"/>
                          <a:cs typeface="+mn-cs"/>
                        </a:rPr>
                        <a:t>開催及び機運醸成に向けての検討</a:t>
                      </a:r>
                    </a:p>
                  </a:txBody>
                  <a:tcPr marL="100806" marR="100806" marT="144000" marB="72000">
                    <a:lnL w="12700" cap="flat" cmpd="sng" algn="ctr">
                      <a:solidFill>
                        <a:schemeClr val="accent1"/>
                      </a:solidFill>
                      <a:prstDash val="sysDot"/>
                      <a:round/>
                      <a:headEnd type="none" w="med" len="med"/>
                      <a:tailEnd type="none" w="med" len="med"/>
                    </a:lnL>
                    <a:lnR w="12700" cap="flat" cmpd="sng" algn="ctr">
                      <a:solidFill>
                        <a:schemeClr val="accent1"/>
                      </a:solidFill>
                      <a:prstDash val="sysDot"/>
                      <a:round/>
                      <a:headEnd type="none" w="med" len="med"/>
                      <a:tailEnd type="none" w="med" len="med"/>
                    </a:lnR>
                    <a:lnT w="12700" cap="flat" cmpd="sng" algn="ctr">
                      <a:solidFill>
                        <a:schemeClr val="accent1"/>
                      </a:solidFill>
                      <a:prstDash val="sysDot"/>
                      <a:round/>
                      <a:headEnd type="none" w="med" len="med"/>
                      <a:tailEnd type="none" w="med" len="med"/>
                    </a:lnT>
                    <a:lnB w="12700" cap="flat" cmpd="sng" algn="ctr">
                      <a:solidFill>
                        <a:schemeClr val="accent1"/>
                      </a:solidFill>
                      <a:prstDash val="sysDot"/>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48277082"/>
                  </a:ext>
                </a:extLst>
              </a:tr>
            </a:tbl>
          </a:graphicData>
        </a:graphic>
      </p:graphicFrame>
    </p:spTree>
    <p:extLst>
      <p:ext uri="{BB962C8B-B14F-4D97-AF65-F5344CB8AC3E}">
        <p14:creationId xmlns:p14="http://schemas.microsoft.com/office/powerpoint/2010/main" val="382716266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スライド番号プレースホルダー 7"/>
          <p:cNvSpPr>
            <a:spLocks noGrp="1"/>
          </p:cNvSpPr>
          <p:nvPr>
            <p:ph type="sldNum" sz="quarter" idx="12"/>
          </p:nvPr>
        </p:nvSpPr>
        <p:spPr>
          <a:xfrm flipH="1">
            <a:off x="9719089" y="6839953"/>
            <a:ext cx="361536" cy="359360"/>
          </a:xfrm>
        </p:spPr>
        <p:txBody>
          <a:bodyPr/>
          <a:lstStyle/>
          <a:p>
            <a:fld id="{4A29C0C3-80A2-4EDA-8DD4-D638D41F3C0E}" type="slidenum">
              <a:rPr kumimoji="1" lang="ja-JP" altLang="en-US" smtClean="0"/>
              <a:t>39</a:t>
            </a:fld>
            <a:endParaRPr kumimoji="1" lang="ja-JP" altLang="en-US" dirty="0"/>
          </a:p>
        </p:txBody>
      </p:sp>
      <p:sp>
        <p:nvSpPr>
          <p:cNvPr id="14" name="テキスト ボックス 13"/>
          <p:cNvSpPr txBox="1"/>
          <p:nvPr/>
        </p:nvSpPr>
        <p:spPr>
          <a:xfrm>
            <a:off x="251753" y="837866"/>
            <a:ext cx="1005403" cy="338554"/>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60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（参考）</a:t>
            </a:r>
            <a:endParaRPr kumimoji="1" lang="ja-JP" altLang="en-US" sz="100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p:txBody>
      </p:sp>
      <p:graphicFrame>
        <p:nvGraphicFramePr>
          <p:cNvPr id="12" name="表 11">
            <a:extLst>
              <a:ext uri="{FF2B5EF4-FFF2-40B4-BE49-F238E27FC236}">
                <a16:creationId xmlns:a16="http://schemas.microsoft.com/office/drawing/2014/main" id="{731D8736-1F24-4DDD-BAE5-3D26FC93D64E}"/>
              </a:ext>
            </a:extLst>
          </p:cNvPr>
          <p:cNvGraphicFramePr>
            <a:graphicFrameLocks noGrp="1"/>
          </p:cNvGraphicFramePr>
          <p:nvPr>
            <p:extLst>
              <p:ext uri="{D42A27DB-BD31-4B8C-83A1-F6EECF244321}">
                <p14:modId xmlns:p14="http://schemas.microsoft.com/office/powerpoint/2010/main" val="4044062346"/>
              </p:ext>
            </p:extLst>
          </p:nvPr>
        </p:nvGraphicFramePr>
        <p:xfrm>
          <a:off x="280329" y="1603263"/>
          <a:ext cx="9540000" cy="4767558"/>
        </p:xfrm>
        <a:graphic>
          <a:graphicData uri="http://schemas.openxmlformats.org/drawingml/2006/table">
            <a:tbl>
              <a:tblPr>
                <a:tableStyleId>{2D5ABB26-0587-4C30-8999-92F81FD0307C}</a:tableStyleId>
              </a:tblPr>
              <a:tblGrid>
                <a:gridCol w="3180000">
                  <a:extLst>
                    <a:ext uri="{9D8B030D-6E8A-4147-A177-3AD203B41FA5}">
                      <a16:colId xmlns:a16="http://schemas.microsoft.com/office/drawing/2014/main" val="901775203"/>
                    </a:ext>
                  </a:extLst>
                </a:gridCol>
                <a:gridCol w="3180000">
                  <a:extLst>
                    <a:ext uri="{9D8B030D-6E8A-4147-A177-3AD203B41FA5}">
                      <a16:colId xmlns:a16="http://schemas.microsoft.com/office/drawing/2014/main" val="2895380761"/>
                    </a:ext>
                  </a:extLst>
                </a:gridCol>
                <a:gridCol w="3180000">
                  <a:extLst>
                    <a:ext uri="{9D8B030D-6E8A-4147-A177-3AD203B41FA5}">
                      <a16:colId xmlns:a16="http://schemas.microsoft.com/office/drawing/2014/main" val="925580270"/>
                    </a:ext>
                  </a:extLst>
                </a:gridCol>
              </a:tblGrid>
              <a:tr h="4767558">
                <a:tc>
                  <a:txBody>
                    <a:bodyPr/>
                    <a:lstStyle/>
                    <a:p>
                      <a:pPr marL="108000" indent="-185738" defTabSz="443194">
                        <a:lnSpc>
                          <a:spcPct val="100000"/>
                        </a:lnSpc>
                        <a:spcBef>
                          <a:spcPts val="0"/>
                        </a:spcBef>
                        <a:spcAft>
                          <a:spcPts val="0"/>
                        </a:spcAft>
                        <a:defRPr/>
                      </a:pPr>
                      <a:r>
                        <a:rPr lang="ja-JP" altLang="en-US" sz="1300" b="1" u="none" dirty="0">
                          <a:solidFill>
                            <a:schemeClr val="tx1"/>
                          </a:solidFill>
                          <a:latin typeface="BIZ UDPゴシック" panose="020B0400000000000000" pitchFamily="50" charset="-128"/>
                          <a:ea typeface="BIZ UDPゴシック" panose="020B0400000000000000" pitchFamily="50" charset="-128"/>
                        </a:rPr>
                        <a:t>□スタートアップ・エコシステム拠点都市としてのスタートアップ創出の取組み</a:t>
                      </a:r>
                      <a:endParaRPr lang="en-US" altLang="ja-JP" sz="1300" u="none" dirty="0">
                        <a:solidFill>
                          <a:schemeClr val="tx1"/>
                        </a:solidFill>
                        <a:latin typeface="BIZ UDPゴシック" panose="020B0400000000000000" pitchFamily="50" charset="-128"/>
                        <a:ea typeface="BIZ UDPゴシック" panose="020B0400000000000000" pitchFamily="50" charset="-128"/>
                      </a:endParaRPr>
                    </a:p>
                    <a:p>
                      <a:pPr marL="85725" indent="-85725">
                        <a:lnSpc>
                          <a:spcPct val="100000"/>
                        </a:lnSpc>
                        <a:spcBef>
                          <a:spcPts val="0"/>
                        </a:spcBef>
                        <a:spcAft>
                          <a:spcPts val="0"/>
                        </a:spcAft>
                        <a:defRPr/>
                      </a:pPr>
                      <a:r>
                        <a:rPr lang="ja-JP" altLang="en-US" sz="1100" u="none" dirty="0">
                          <a:solidFill>
                            <a:schemeClr val="tx1"/>
                          </a:solidFill>
                          <a:latin typeface="BIZ UDPゴシック" panose="020B0400000000000000" pitchFamily="50" charset="-128"/>
                          <a:ea typeface="BIZ UDPゴシック" panose="020B0400000000000000" pitchFamily="50" charset="-128"/>
                        </a:rPr>
                        <a:t>・官民連携による「大阪・京都・ひょうご神戸コン</a:t>
                      </a:r>
                      <a:endParaRPr lang="en-US" altLang="ja-JP" sz="1100" u="none" dirty="0">
                        <a:solidFill>
                          <a:schemeClr val="tx1"/>
                        </a:solidFill>
                        <a:latin typeface="BIZ UDPゴシック" panose="020B0400000000000000" pitchFamily="50" charset="-128"/>
                        <a:ea typeface="BIZ UDPゴシック" panose="020B0400000000000000" pitchFamily="50" charset="-128"/>
                      </a:endParaRPr>
                    </a:p>
                    <a:p>
                      <a:pPr marL="85725" indent="-85725">
                        <a:lnSpc>
                          <a:spcPct val="100000"/>
                        </a:lnSpc>
                        <a:spcBef>
                          <a:spcPts val="0"/>
                        </a:spcBef>
                        <a:spcAft>
                          <a:spcPts val="0"/>
                        </a:spcAft>
                        <a:defRPr/>
                      </a:pPr>
                      <a:r>
                        <a:rPr lang="ja-JP" altLang="en-US" sz="1100" u="none" dirty="0">
                          <a:solidFill>
                            <a:schemeClr val="tx1"/>
                          </a:solidFill>
                          <a:latin typeface="BIZ UDPゴシック" panose="020B0400000000000000" pitchFamily="50" charset="-128"/>
                          <a:ea typeface="BIZ UDPゴシック" panose="020B0400000000000000" pitchFamily="50" charset="-128"/>
                        </a:rPr>
                        <a:t>ソーシアム 」を中心としたハンズオン支援（資金</a:t>
                      </a:r>
                      <a:endParaRPr lang="en-US" altLang="ja-JP" sz="1100" u="none" dirty="0">
                        <a:solidFill>
                          <a:schemeClr val="tx1"/>
                        </a:solidFill>
                        <a:latin typeface="BIZ UDPゴシック" panose="020B0400000000000000" pitchFamily="50" charset="-128"/>
                        <a:ea typeface="BIZ UDPゴシック" panose="020B0400000000000000" pitchFamily="50" charset="-128"/>
                      </a:endParaRPr>
                    </a:p>
                    <a:p>
                      <a:pPr marL="85725" indent="-85725">
                        <a:lnSpc>
                          <a:spcPct val="100000"/>
                        </a:lnSpc>
                        <a:spcBef>
                          <a:spcPts val="0"/>
                        </a:spcBef>
                        <a:spcAft>
                          <a:spcPts val="0"/>
                        </a:spcAft>
                        <a:defRPr/>
                      </a:pPr>
                      <a:r>
                        <a:rPr lang="ja-JP" altLang="en-US" sz="1100" u="none" dirty="0">
                          <a:solidFill>
                            <a:schemeClr val="tx1"/>
                          </a:solidFill>
                          <a:latin typeface="BIZ UDPゴシック" panose="020B0400000000000000" pitchFamily="50" charset="-128"/>
                          <a:ea typeface="BIZ UDPゴシック" panose="020B0400000000000000" pitchFamily="50" charset="-128"/>
                        </a:rPr>
                        <a:t>調達、経営・販路プロモーション、インキュベー</a:t>
                      </a:r>
                      <a:endParaRPr lang="en-US" altLang="ja-JP" sz="1100" u="none" dirty="0">
                        <a:solidFill>
                          <a:schemeClr val="tx1"/>
                        </a:solidFill>
                        <a:latin typeface="BIZ UDPゴシック" panose="020B0400000000000000" pitchFamily="50" charset="-128"/>
                        <a:ea typeface="BIZ UDPゴシック" panose="020B0400000000000000" pitchFamily="50" charset="-128"/>
                      </a:endParaRPr>
                    </a:p>
                    <a:p>
                      <a:pPr marL="85725" indent="-85725">
                        <a:lnSpc>
                          <a:spcPct val="100000"/>
                        </a:lnSpc>
                        <a:spcBef>
                          <a:spcPts val="0"/>
                        </a:spcBef>
                        <a:spcAft>
                          <a:spcPts val="0"/>
                        </a:spcAft>
                        <a:defRPr/>
                      </a:pPr>
                      <a:r>
                        <a:rPr lang="ja-JP" altLang="en-US" sz="1100" u="none" dirty="0">
                          <a:solidFill>
                            <a:schemeClr val="tx1"/>
                          </a:solidFill>
                          <a:latin typeface="BIZ UDPゴシック" panose="020B0400000000000000" pitchFamily="50" charset="-128"/>
                          <a:ea typeface="BIZ UDPゴシック" panose="020B0400000000000000" pitchFamily="50" charset="-128"/>
                        </a:rPr>
                        <a:t>ション、起業家育成等）</a:t>
                      </a:r>
                    </a:p>
                    <a:p>
                      <a:pPr marL="185738" indent="-185738">
                        <a:lnSpc>
                          <a:spcPct val="100000"/>
                        </a:lnSpc>
                        <a:spcBef>
                          <a:spcPts val="0"/>
                        </a:spcBef>
                        <a:spcAft>
                          <a:spcPts val="0"/>
                        </a:spcAft>
                        <a:defRPr/>
                      </a:pPr>
                      <a:endParaRPr lang="ja-JP" altLang="en-US" sz="1100" u="none" strike="noStrike" dirty="0">
                        <a:solidFill>
                          <a:schemeClr val="tx1"/>
                        </a:solidFill>
                        <a:latin typeface="BIZ UDPゴシック" panose="020B0400000000000000" pitchFamily="50" charset="-128"/>
                        <a:ea typeface="BIZ UDPゴシック" panose="020B0400000000000000" pitchFamily="50" charset="-128"/>
                      </a:endParaRPr>
                    </a:p>
                    <a:p>
                      <a:pPr marL="108000" indent="-185738" defTabSz="443194">
                        <a:lnSpc>
                          <a:spcPct val="100000"/>
                        </a:lnSpc>
                        <a:spcBef>
                          <a:spcPts val="0"/>
                        </a:spcBef>
                        <a:spcAft>
                          <a:spcPts val="0"/>
                        </a:spcAft>
                        <a:defRPr/>
                      </a:pPr>
                      <a:r>
                        <a:rPr lang="ja-JP" altLang="en-US" sz="1300" b="1" u="none" dirty="0">
                          <a:solidFill>
                            <a:schemeClr val="tx1"/>
                          </a:solidFill>
                          <a:latin typeface="BIZ UDPゴシック" panose="020B0400000000000000" pitchFamily="50" charset="-128"/>
                          <a:ea typeface="BIZ UDPゴシック" panose="020B0400000000000000" pitchFamily="50" charset="-128"/>
                        </a:rPr>
                        <a:t>□「</a:t>
                      </a:r>
                      <a:r>
                        <a:rPr lang="en-US" altLang="ja-JP" sz="1300" b="1" u="none" dirty="0">
                          <a:solidFill>
                            <a:schemeClr val="tx1"/>
                          </a:solidFill>
                          <a:latin typeface="BIZ UDPゴシック" panose="020B0400000000000000" pitchFamily="50" charset="-128"/>
                          <a:ea typeface="BIZ UDPゴシック" panose="020B0400000000000000" pitchFamily="50" charset="-128"/>
                        </a:rPr>
                        <a:t>Global</a:t>
                      </a:r>
                      <a:r>
                        <a:rPr lang="ja-JP" altLang="en-US" sz="1300" b="1" u="none" dirty="0">
                          <a:solidFill>
                            <a:schemeClr val="tx1"/>
                          </a:solidFill>
                          <a:latin typeface="BIZ UDPゴシック" panose="020B0400000000000000" pitchFamily="50" charset="-128"/>
                          <a:ea typeface="BIZ UDPゴシック" panose="020B0400000000000000" pitchFamily="50" charset="-128"/>
                        </a:rPr>
                        <a:t>　</a:t>
                      </a:r>
                      <a:r>
                        <a:rPr lang="en-US" altLang="ja-JP" sz="1300" b="1" u="none" dirty="0">
                          <a:solidFill>
                            <a:schemeClr val="tx1"/>
                          </a:solidFill>
                          <a:latin typeface="BIZ UDPゴシック" panose="020B0400000000000000" pitchFamily="50" charset="-128"/>
                          <a:ea typeface="BIZ UDPゴシック" panose="020B0400000000000000" pitchFamily="50" charset="-128"/>
                        </a:rPr>
                        <a:t>Startup</a:t>
                      </a:r>
                      <a:r>
                        <a:rPr lang="ja-JP" altLang="en-US" sz="1300" b="1" u="none" dirty="0">
                          <a:solidFill>
                            <a:schemeClr val="tx1"/>
                          </a:solidFill>
                          <a:latin typeface="BIZ UDPゴシック" panose="020B0400000000000000" pitchFamily="50" charset="-128"/>
                          <a:ea typeface="BIZ UDPゴシック" panose="020B0400000000000000" pitchFamily="50" charset="-128"/>
                        </a:rPr>
                        <a:t>　</a:t>
                      </a:r>
                      <a:r>
                        <a:rPr lang="en-US" altLang="ja-JP" sz="1300" b="1" u="none" dirty="0">
                          <a:solidFill>
                            <a:schemeClr val="tx1"/>
                          </a:solidFill>
                          <a:latin typeface="BIZ UDPゴシック" panose="020B0400000000000000" pitchFamily="50" charset="-128"/>
                          <a:ea typeface="BIZ UDPゴシック" panose="020B0400000000000000" pitchFamily="50" charset="-128"/>
                        </a:rPr>
                        <a:t>EXPO</a:t>
                      </a:r>
                      <a:r>
                        <a:rPr lang="ja-JP" altLang="en-US" sz="1300" b="1" u="none" dirty="0">
                          <a:solidFill>
                            <a:schemeClr val="tx1"/>
                          </a:solidFill>
                          <a:latin typeface="BIZ UDPゴシック" panose="020B0400000000000000" pitchFamily="50" charset="-128"/>
                          <a:ea typeface="BIZ UDPゴシック" panose="020B0400000000000000" pitchFamily="50" charset="-128"/>
                        </a:rPr>
                        <a:t>　２０２５」（仮）（以下「</a:t>
                      </a:r>
                      <a:r>
                        <a:rPr lang="en-US" altLang="ja-JP" sz="1300" b="1" u="none" dirty="0">
                          <a:solidFill>
                            <a:schemeClr val="tx1"/>
                          </a:solidFill>
                          <a:latin typeface="BIZ UDPゴシック" panose="020B0400000000000000" pitchFamily="50" charset="-128"/>
                          <a:ea typeface="BIZ UDPゴシック" panose="020B0400000000000000" pitchFamily="50" charset="-128"/>
                        </a:rPr>
                        <a:t>GSE]</a:t>
                      </a:r>
                      <a:r>
                        <a:rPr lang="ja-JP" altLang="en-US" sz="1300" b="1" u="none" dirty="0">
                          <a:solidFill>
                            <a:schemeClr val="tx1"/>
                          </a:solidFill>
                          <a:latin typeface="BIZ UDPゴシック" panose="020B0400000000000000" pitchFamily="50" charset="-128"/>
                          <a:ea typeface="BIZ UDPゴシック" panose="020B0400000000000000" pitchFamily="50" charset="-128"/>
                        </a:rPr>
                        <a:t>）に向けた機運醸成の取組み</a:t>
                      </a:r>
                    </a:p>
                    <a:p>
                      <a:pPr marL="85725" indent="-85725">
                        <a:lnSpc>
                          <a:spcPct val="100000"/>
                        </a:lnSpc>
                        <a:spcBef>
                          <a:spcPts val="0"/>
                        </a:spcBef>
                        <a:spcAft>
                          <a:spcPts val="0"/>
                        </a:spcAft>
                        <a:defRPr/>
                      </a:pPr>
                      <a:r>
                        <a:rPr lang="ja-JP" altLang="en-US" sz="1100" u="none" dirty="0">
                          <a:solidFill>
                            <a:schemeClr val="tx1"/>
                          </a:solidFill>
                          <a:latin typeface="BIZ UDPゴシック" panose="020B0400000000000000" pitchFamily="50" charset="-128"/>
                          <a:ea typeface="BIZ UDPゴシック" panose="020B0400000000000000" pitchFamily="50" charset="-128"/>
                        </a:rPr>
                        <a:t>・</a:t>
                      </a:r>
                      <a:r>
                        <a:rPr lang="en-US" altLang="ja-JP" sz="1100" u="none" dirty="0">
                          <a:solidFill>
                            <a:schemeClr val="tx1"/>
                          </a:solidFill>
                          <a:latin typeface="BIZ UDPゴシック" panose="020B0400000000000000" pitchFamily="50" charset="-128"/>
                          <a:ea typeface="BIZ UDPゴシック" panose="020B0400000000000000" pitchFamily="50" charset="-128"/>
                        </a:rPr>
                        <a:t>GSE </a:t>
                      </a:r>
                      <a:r>
                        <a:rPr lang="ja-JP" altLang="en-US" sz="1100" u="none" dirty="0">
                          <a:solidFill>
                            <a:schemeClr val="tx1"/>
                          </a:solidFill>
                          <a:latin typeface="BIZ UDPゴシック" panose="020B0400000000000000" pitchFamily="50" charset="-128"/>
                          <a:ea typeface="BIZ UDPゴシック" panose="020B0400000000000000" pitchFamily="50" charset="-128"/>
                        </a:rPr>
                        <a:t>開催に向け官民の連携体制を構築、</a:t>
                      </a:r>
                      <a:endParaRPr lang="en-US" altLang="ja-JP" sz="1100" u="none" dirty="0">
                        <a:solidFill>
                          <a:schemeClr val="tx1"/>
                        </a:solidFill>
                        <a:latin typeface="BIZ UDPゴシック" panose="020B0400000000000000" pitchFamily="50" charset="-128"/>
                        <a:ea typeface="BIZ UDPゴシック" panose="020B0400000000000000" pitchFamily="50" charset="-128"/>
                      </a:endParaRPr>
                    </a:p>
                    <a:p>
                      <a:pPr marL="85725" indent="-85725">
                        <a:lnSpc>
                          <a:spcPct val="100000"/>
                        </a:lnSpc>
                        <a:spcBef>
                          <a:spcPts val="0"/>
                        </a:spcBef>
                        <a:spcAft>
                          <a:spcPts val="0"/>
                        </a:spcAft>
                        <a:defRPr/>
                      </a:pPr>
                      <a:r>
                        <a:rPr lang="en-US" altLang="ja-JP" sz="1100" u="none" dirty="0">
                          <a:solidFill>
                            <a:schemeClr val="tx1"/>
                          </a:solidFill>
                          <a:effectLst/>
                          <a:latin typeface="BIZ UDPゴシック" panose="020B0400000000000000" pitchFamily="50" charset="-128"/>
                          <a:ea typeface="BIZ UDPゴシック" panose="020B0400000000000000" pitchFamily="50" charset="-128"/>
                        </a:rPr>
                        <a:t>2024</a:t>
                      </a:r>
                      <a:r>
                        <a:rPr lang="ja-JP" altLang="en-US" sz="1100" u="none" dirty="0">
                          <a:solidFill>
                            <a:schemeClr val="tx1"/>
                          </a:solidFill>
                          <a:effectLst/>
                          <a:latin typeface="BIZ UDPゴシック" panose="020B0400000000000000" pitchFamily="50" charset="-128"/>
                          <a:ea typeface="BIZ UDPゴシック" panose="020B0400000000000000" pitchFamily="50" charset="-128"/>
                        </a:rPr>
                        <a:t>年のプレイベント開催に向けた調整</a:t>
                      </a:r>
                    </a:p>
                    <a:p>
                      <a:pPr marL="85725" indent="-85725" defTabSz="443194">
                        <a:lnSpc>
                          <a:spcPct val="100000"/>
                        </a:lnSpc>
                        <a:spcBef>
                          <a:spcPts val="0"/>
                        </a:spcBef>
                        <a:spcAft>
                          <a:spcPts val="0"/>
                        </a:spcAft>
                        <a:defRPr/>
                      </a:pPr>
                      <a:endParaRPr lang="en-US" altLang="ja-JP" sz="1100" u="none" strike="noStrike" dirty="0">
                        <a:solidFill>
                          <a:schemeClr val="tx1"/>
                        </a:solidFill>
                        <a:latin typeface="BIZ UDPゴシック" panose="020B0400000000000000" pitchFamily="50" charset="-128"/>
                        <a:ea typeface="BIZ UDPゴシック" panose="020B0400000000000000" pitchFamily="50" charset="-128"/>
                      </a:endParaRPr>
                    </a:p>
                  </a:txBody>
                  <a:tcPr marL="108000" marR="108000" marT="252000" marB="48014">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marL="108000" marR="0" lvl="0" indent="-457200" algn="l" defTabSz="959937" rtl="0" eaLnBrk="1" fontAlgn="auto" latinLnBrk="0" hangingPunct="1">
                        <a:lnSpc>
                          <a:spcPct val="100000"/>
                        </a:lnSpc>
                        <a:spcBef>
                          <a:spcPts val="0"/>
                        </a:spcBef>
                        <a:spcAft>
                          <a:spcPts val="0"/>
                        </a:spcAft>
                        <a:buClrTx/>
                        <a:buSzTx/>
                        <a:buFontTx/>
                        <a:buNone/>
                        <a:tabLst/>
                        <a:defRPr/>
                      </a:pPr>
                      <a:r>
                        <a:rPr kumimoji="1" lang="ja-JP" altLang="en-US" sz="1300" b="1" dirty="0">
                          <a:solidFill>
                            <a:schemeClr val="tx1"/>
                          </a:solidFill>
                          <a:latin typeface="BIZ UDPゴシック" panose="020B0400000000000000" pitchFamily="50" charset="-128"/>
                          <a:ea typeface="BIZ UDPゴシック" panose="020B0400000000000000" pitchFamily="50" charset="-128"/>
                        </a:rPr>
                        <a:t>□</a:t>
                      </a:r>
                      <a:r>
                        <a:rPr kumimoji="1" lang="ja-JP" altLang="en-US" sz="1300" b="1"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rPr>
                        <a:t>万博を契機にイノベーションを加速するスタートアップを創出</a:t>
                      </a:r>
                      <a:endParaRPr kumimoji="1" lang="en-US" altLang="ja-JP" sz="1100" b="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endParaRPr>
                    </a:p>
                    <a:p>
                      <a:pPr marL="85725" marR="0" lvl="0" indent="-85725" algn="l" defTabSz="959937"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rPr>
                        <a:t>・大阪・関西各地において、スタートアップ、学術</a:t>
                      </a:r>
                      <a:endParaRPr kumimoji="1" lang="en-US" altLang="ja-JP" sz="1100" b="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endParaRPr>
                    </a:p>
                    <a:p>
                      <a:pPr marL="85725" marR="0" lvl="0" indent="-85725" algn="l" defTabSz="959937"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rPr>
                        <a:t>機関、ベンチャーキャピタルなど、多様な機関・人</a:t>
                      </a:r>
                      <a:endParaRPr kumimoji="1" lang="en-US" altLang="ja-JP" sz="1100" b="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endParaRPr>
                    </a:p>
                    <a:p>
                      <a:pPr marL="85725" marR="0" lvl="0" indent="-85725" algn="l" defTabSz="959937"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rPr>
                        <a:t>材等のハブ機能を担い、次々にイノベーションを</a:t>
                      </a:r>
                      <a:endParaRPr kumimoji="1" lang="en-US" altLang="ja-JP" sz="1100" b="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endParaRPr>
                    </a:p>
                    <a:p>
                      <a:pPr marL="85725" marR="0" lvl="0" indent="-85725" algn="l" defTabSz="959937"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rPr>
                        <a:t>創出・発信</a:t>
                      </a:r>
                      <a:endParaRPr kumimoji="1" lang="en-US" altLang="ja-JP" sz="1100" b="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endParaRPr>
                    </a:p>
                    <a:p>
                      <a:pPr marL="0" indent="0" defTabSz="443194">
                        <a:lnSpc>
                          <a:spcPct val="100000"/>
                        </a:lnSpc>
                        <a:spcBef>
                          <a:spcPts val="0"/>
                        </a:spcBef>
                        <a:spcAft>
                          <a:spcPts val="0"/>
                        </a:spcAft>
                        <a:defRPr/>
                      </a:pPr>
                      <a:endParaRPr kumimoji="1" lang="en-US" altLang="ja-JP" sz="1200" dirty="0">
                        <a:solidFill>
                          <a:schemeClr val="tx1"/>
                        </a:solidFill>
                        <a:latin typeface="BIZ UDPゴシック" panose="020B0400000000000000" pitchFamily="50" charset="-128"/>
                        <a:ea typeface="BIZ UDPゴシック" panose="020B0400000000000000" pitchFamily="50" charset="-128"/>
                      </a:endParaRPr>
                    </a:p>
                  </a:txBody>
                  <a:tcPr marL="108000" marR="108000" marT="252000" marB="48014">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4">
                        <a:lumMod val="40000"/>
                        <a:lumOff val="60000"/>
                      </a:schemeClr>
                    </a:solidFill>
                  </a:tcPr>
                </a:tc>
                <a:tc>
                  <a:txBody>
                    <a:bodyPr/>
                    <a:lstStyle/>
                    <a:p>
                      <a:pPr marL="85725" indent="-85725">
                        <a:lnSpc>
                          <a:spcPct val="100000"/>
                        </a:lnSpc>
                        <a:spcBef>
                          <a:spcPts val="0"/>
                        </a:spcBef>
                        <a:spcAft>
                          <a:spcPts val="0"/>
                        </a:spcAft>
                      </a:pPr>
                      <a:r>
                        <a:rPr kumimoji="1" lang="ja-JP" altLang="en-US" sz="1300" b="1" u="none" dirty="0">
                          <a:solidFill>
                            <a:schemeClr val="tx1"/>
                          </a:solidFill>
                          <a:latin typeface="BIZ UDPゴシック" panose="020B0400000000000000" pitchFamily="50" charset="-128"/>
                          <a:ea typeface="BIZ UDPゴシック" panose="020B0400000000000000" pitchFamily="50" charset="-128"/>
                        </a:rPr>
                        <a:t>□</a:t>
                      </a:r>
                      <a:r>
                        <a:rPr kumimoji="1" lang="ja-JP" altLang="en-US" sz="1300" b="1" dirty="0">
                          <a:solidFill>
                            <a:schemeClr val="tx1"/>
                          </a:solidFill>
                          <a:latin typeface="BIZ UDPゴシック" panose="020B0400000000000000" pitchFamily="50" charset="-128"/>
                          <a:ea typeface="BIZ UDPゴシック" panose="020B0400000000000000" pitchFamily="50" charset="-128"/>
                        </a:rPr>
                        <a:t>大阪・関西が</a:t>
                      </a:r>
                      <a:r>
                        <a:rPr kumimoji="1" lang="ja-JP" altLang="en-US" sz="1300" b="1" strike="noStrike" baseline="0" dirty="0">
                          <a:solidFill>
                            <a:schemeClr val="tx1"/>
                          </a:solidFill>
                          <a:latin typeface="BIZ UDPゴシック" panose="020B0400000000000000" pitchFamily="50" charset="-128"/>
                          <a:ea typeface="BIZ UDPゴシック" panose="020B0400000000000000" pitchFamily="50" charset="-128"/>
                        </a:rPr>
                        <a:t>、万博のレガシーを継承した</a:t>
                      </a:r>
                      <a:r>
                        <a:rPr kumimoji="1" lang="ja-JP" altLang="en-US" sz="1300" b="1" dirty="0">
                          <a:solidFill>
                            <a:schemeClr val="tx1"/>
                          </a:solidFill>
                          <a:latin typeface="BIZ UDPゴシック" panose="020B0400000000000000" pitchFamily="50" charset="-128"/>
                          <a:ea typeface="BIZ UDPゴシック" panose="020B0400000000000000" pitchFamily="50" charset="-128"/>
                        </a:rPr>
                        <a:t>世界トップレベルのスタートアップ集積拠点に</a:t>
                      </a:r>
                    </a:p>
                    <a:p>
                      <a:pPr marL="85725" indent="-85725">
                        <a:lnSpc>
                          <a:spcPct val="100000"/>
                        </a:lnSpc>
                        <a:spcBef>
                          <a:spcPts val="0"/>
                        </a:spcBef>
                        <a:spcAft>
                          <a:spcPts val="0"/>
                        </a:spcAft>
                      </a:pPr>
                      <a:r>
                        <a:rPr kumimoji="1" lang="ja-JP" altLang="en-US" sz="1100" b="0" u="none" dirty="0">
                          <a:solidFill>
                            <a:schemeClr val="tx1"/>
                          </a:solidFill>
                          <a:effectLst/>
                          <a:latin typeface="BIZ UDPゴシック" panose="020B0400000000000000" pitchFamily="50" charset="-128"/>
                          <a:ea typeface="BIZ UDPゴシック" panose="020B0400000000000000" pitchFamily="50" charset="-128"/>
                        </a:rPr>
                        <a:t>・</a:t>
                      </a:r>
                      <a:r>
                        <a:rPr kumimoji="1" lang="en-US" altLang="ja-JP" sz="1100" b="0" u="none" strike="noStrike" dirty="0">
                          <a:solidFill>
                            <a:schemeClr val="tx1"/>
                          </a:solidFill>
                          <a:effectLst/>
                          <a:latin typeface="BIZ UDPゴシック" panose="020B0400000000000000" pitchFamily="50" charset="-128"/>
                          <a:ea typeface="BIZ UDPゴシック" panose="020B0400000000000000" pitchFamily="50" charset="-128"/>
                        </a:rPr>
                        <a:t>GSE</a:t>
                      </a:r>
                      <a:r>
                        <a:rPr kumimoji="1" lang="ja-JP" altLang="en-US" sz="1100" b="0" u="none" strike="noStrike" dirty="0">
                          <a:solidFill>
                            <a:schemeClr val="tx1"/>
                          </a:solidFill>
                          <a:effectLst/>
                          <a:latin typeface="BIZ UDPゴシック" panose="020B0400000000000000" pitchFamily="50" charset="-128"/>
                          <a:ea typeface="BIZ UDPゴシック" panose="020B0400000000000000" pitchFamily="50" charset="-128"/>
                        </a:rPr>
                        <a:t>を契機に、日本のスタートアップエコシステ</a:t>
                      </a:r>
                      <a:endParaRPr kumimoji="1" lang="en-US" altLang="ja-JP" sz="1100" b="0" u="none" strike="noStrike" dirty="0">
                        <a:solidFill>
                          <a:schemeClr val="tx1"/>
                        </a:solidFill>
                        <a:effectLst/>
                        <a:latin typeface="BIZ UDPゴシック" panose="020B0400000000000000" pitchFamily="50" charset="-128"/>
                        <a:ea typeface="BIZ UDPゴシック" panose="020B0400000000000000" pitchFamily="50" charset="-128"/>
                      </a:endParaRPr>
                    </a:p>
                    <a:p>
                      <a:pPr marL="85725" indent="-85725">
                        <a:lnSpc>
                          <a:spcPct val="100000"/>
                        </a:lnSpc>
                        <a:spcBef>
                          <a:spcPts val="0"/>
                        </a:spcBef>
                        <a:spcAft>
                          <a:spcPts val="0"/>
                        </a:spcAft>
                      </a:pPr>
                      <a:r>
                        <a:rPr kumimoji="1" lang="ja-JP" altLang="en-US" sz="1100" b="0" u="none" strike="noStrike" dirty="0">
                          <a:solidFill>
                            <a:schemeClr val="tx1"/>
                          </a:solidFill>
                          <a:effectLst/>
                          <a:latin typeface="BIZ UDPゴシック" panose="020B0400000000000000" pitchFamily="50" charset="-128"/>
                          <a:ea typeface="BIZ UDPゴシック" panose="020B0400000000000000" pitchFamily="50" charset="-128"/>
                        </a:rPr>
                        <a:t>ムの国際的な認知度を高めるとともに、後継イベ</a:t>
                      </a:r>
                      <a:endParaRPr kumimoji="1" lang="en-US" altLang="ja-JP" sz="1100" b="0" u="none" strike="noStrike" dirty="0">
                        <a:solidFill>
                          <a:schemeClr val="tx1"/>
                        </a:solidFill>
                        <a:effectLst/>
                        <a:latin typeface="BIZ UDPゴシック" panose="020B0400000000000000" pitchFamily="50" charset="-128"/>
                        <a:ea typeface="BIZ UDPゴシック" panose="020B0400000000000000" pitchFamily="50" charset="-128"/>
                      </a:endParaRPr>
                    </a:p>
                    <a:p>
                      <a:pPr marL="85725" indent="-85725">
                        <a:lnSpc>
                          <a:spcPct val="100000"/>
                        </a:lnSpc>
                        <a:spcBef>
                          <a:spcPts val="0"/>
                        </a:spcBef>
                        <a:spcAft>
                          <a:spcPts val="0"/>
                        </a:spcAft>
                      </a:pPr>
                      <a:r>
                        <a:rPr kumimoji="1" lang="ja-JP" altLang="en-US" sz="1100" b="0" u="none" strike="noStrike" dirty="0">
                          <a:solidFill>
                            <a:schemeClr val="tx1"/>
                          </a:solidFill>
                          <a:effectLst/>
                          <a:latin typeface="BIZ UDPゴシック" panose="020B0400000000000000" pitchFamily="50" charset="-128"/>
                          <a:ea typeface="BIZ UDPゴシック" panose="020B0400000000000000" pitchFamily="50" charset="-128"/>
                        </a:rPr>
                        <a:t>ント開催などにより大阪・関西をグローバルなス</a:t>
                      </a:r>
                      <a:endParaRPr kumimoji="1" lang="en-US" altLang="ja-JP" sz="1100" b="0" u="none" strike="noStrike" dirty="0">
                        <a:solidFill>
                          <a:schemeClr val="tx1"/>
                        </a:solidFill>
                        <a:effectLst/>
                        <a:latin typeface="BIZ UDPゴシック" panose="020B0400000000000000" pitchFamily="50" charset="-128"/>
                        <a:ea typeface="BIZ UDPゴシック" panose="020B0400000000000000" pitchFamily="50" charset="-128"/>
                      </a:endParaRPr>
                    </a:p>
                    <a:p>
                      <a:pPr marL="85725" indent="-85725">
                        <a:lnSpc>
                          <a:spcPct val="100000"/>
                        </a:lnSpc>
                        <a:spcBef>
                          <a:spcPts val="0"/>
                        </a:spcBef>
                        <a:spcAft>
                          <a:spcPts val="0"/>
                        </a:spcAft>
                      </a:pPr>
                      <a:r>
                        <a:rPr kumimoji="1" lang="ja-JP" altLang="en-US" sz="1100" b="0" u="none" strike="noStrike" dirty="0">
                          <a:solidFill>
                            <a:schemeClr val="tx1"/>
                          </a:solidFill>
                          <a:effectLst/>
                          <a:latin typeface="BIZ UDPゴシック" panose="020B0400000000000000" pitchFamily="50" charset="-128"/>
                          <a:ea typeface="BIZ UDPゴシック" panose="020B0400000000000000" pitchFamily="50" charset="-128"/>
                        </a:rPr>
                        <a:t>タートアップ集積拠点に</a:t>
                      </a:r>
                      <a:endParaRPr kumimoji="1" lang="en-US" altLang="ja-JP" sz="1100" b="0" u="none" strike="noStrike" dirty="0">
                        <a:solidFill>
                          <a:schemeClr val="tx1"/>
                        </a:solidFill>
                        <a:effectLst/>
                        <a:latin typeface="BIZ UDPゴシック" panose="020B0400000000000000" pitchFamily="50" charset="-128"/>
                        <a:ea typeface="BIZ UDPゴシック" panose="020B0400000000000000" pitchFamily="50" charset="-128"/>
                      </a:endParaRPr>
                    </a:p>
                    <a:p>
                      <a:pPr marL="0" indent="0" algn="l">
                        <a:lnSpc>
                          <a:spcPct val="100000"/>
                        </a:lnSpc>
                        <a:spcBef>
                          <a:spcPts val="0"/>
                        </a:spcBef>
                        <a:spcAft>
                          <a:spcPts val="0"/>
                        </a:spcAft>
                      </a:pPr>
                      <a:endParaRPr kumimoji="1" lang="en-US" altLang="ja-JP" sz="1100" dirty="0">
                        <a:solidFill>
                          <a:schemeClr val="tx1"/>
                        </a:solidFill>
                        <a:latin typeface="BIZ UDPゴシック" panose="020B0400000000000000" pitchFamily="50" charset="-128"/>
                        <a:ea typeface="BIZ UDPゴシック" panose="020B0400000000000000" pitchFamily="50" charset="-128"/>
                      </a:endParaRPr>
                    </a:p>
                  </a:txBody>
                  <a:tcPr marL="108000" marR="108000" marT="252000" marB="48014">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338179187"/>
                  </a:ext>
                </a:extLst>
              </a:tr>
            </a:tbl>
          </a:graphicData>
        </a:graphic>
      </p:graphicFrame>
      <p:grpSp>
        <p:nvGrpSpPr>
          <p:cNvPr id="13" name="グループ化 12">
            <a:extLst>
              <a:ext uri="{FF2B5EF4-FFF2-40B4-BE49-F238E27FC236}">
                <a16:creationId xmlns:a16="http://schemas.microsoft.com/office/drawing/2014/main" id="{B1406B80-BB7A-4E81-A06D-8F4FC87D64EF}"/>
              </a:ext>
            </a:extLst>
          </p:cNvPr>
          <p:cNvGrpSpPr/>
          <p:nvPr/>
        </p:nvGrpSpPr>
        <p:grpSpPr>
          <a:xfrm>
            <a:off x="251753" y="1222141"/>
            <a:ext cx="9720000" cy="381120"/>
            <a:chOff x="407938" y="886368"/>
            <a:chExt cx="6821672" cy="340159"/>
          </a:xfrm>
          <a:solidFill>
            <a:srgbClr val="953735"/>
          </a:solidFill>
        </p:grpSpPr>
        <p:sp>
          <p:nvSpPr>
            <p:cNvPr id="17" name="ホームベース 6">
              <a:extLst>
                <a:ext uri="{FF2B5EF4-FFF2-40B4-BE49-F238E27FC236}">
                  <a16:creationId xmlns:a16="http://schemas.microsoft.com/office/drawing/2014/main" id="{1B7629EA-ADB7-4C0E-8F66-00767F27E995}"/>
                </a:ext>
              </a:extLst>
            </p:cNvPr>
            <p:cNvSpPr/>
            <p:nvPr/>
          </p:nvSpPr>
          <p:spPr bwMode="gray">
            <a:xfrm>
              <a:off x="4706391" y="886368"/>
              <a:ext cx="2523219" cy="340159"/>
            </a:xfrm>
            <a:prstGeom prst="homePlate">
              <a:avLst/>
            </a:prstGeom>
            <a:solidFill>
              <a:srgbClr val="002060"/>
            </a:solidFill>
            <a:ln w="28575">
              <a:solidFill>
                <a:schemeClr val="bg1"/>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443194" rtl="0" eaLnBrk="1" fontAlgn="auto" latinLnBrk="0" hangingPunct="1">
                <a:lnSpc>
                  <a:spcPct val="100000"/>
                </a:lnSpc>
                <a:spcBef>
                  <a:spcPts val="0"/>
                </a:spcBef>
                <a:spcAft>
                  <a:spcPts val="0"/>
                </a:spcAft>
                <a:buClrTx/>
                <a:buSzTx/>
                <a:buFontTx/>
                <a:buNone/>
                <a:tabLst/>
                <a:defRPr/>
              </a:pPr>
              <a:r>
                <a:rPr kumimoji="1" lang="en-US" altLang="ja-JP" sz="1260" b="0" i="0" u="none" strike="noStrike" kern="120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n-cs"/>
                </a:rPr>
                <a:t>2030</a:t>
              </a:r>
              <a:r>
                <a:rPr kumimoji="1" lang="ja-JP" altLang="en-US" sz="1260" b="0" i="0" u="none" strike="noStrike" kern="120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n-cs"/>
                </a:rPr>
                <a:t>（万博後のめざす姿）</a:t>
              </a:r>
            </a:p>
          </p:txBody>
        </p:sp>
        <p:sp>
          <p:nvSpPr>
            <p:cNvPr id="18" name="ホームベース 5">
              <a:extLst>
                <a:ext uri="{FF2B5EF4-FFF2-40B4-BE49-F238E27FC236}">
                  <a16:creationId xmlns:a16="http://schemas.microsoft.com/office/drawing/2014/main" id="{AD85B09B-C151-4246-83FE-8C65C4C68421}"/>
                </a:ext>
              </a:extLst>
            </p:cNvPr>
            <p:cNvSpPr/>
            <p:nvPr/>
          </p:nvSpPr>
          <p:spPr bwMode="gray">
            <a:xfrm>
              <a:off x="2549230" y="886369"/>
              <a:ext cx="2484315" cy="340158"/>
            </a:xfrm>
            <a:prstGeom prst="homePlate">
              <a:avLst/>
            </a:prstGeom>
            <a:solidFill>
              <a:srgbClr val="002060"/>
            </a:solidFill>
            <a:ln w="28575">
              <a:solidFill>
                <a:schemeClr val="bg1"/>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443194" rtl="0" eaLnBrk="1" fontAlgn="auto" latinLnBrk="0" hangingPunct="1">
                <a:lnSpc>
                  <a:spcPct val="100000"/>
                </a:lnSpc>
                <a:spcBef>
                  <a:spcPts val="0"/>
                </a:spcBef>
                <a:spcAft>
                  <a:spcPts val="0"/>
                </a:spcAft>
                <a:buClrTx/>
                <a:buSzTx/>
                <a:buFontTx/>
                <a:buNone/>
                <a:tabLst/>
                <a:defRPr/>
              </a:pPr>
              <a:r>
                <a:rPr kumimoji="1" lang="en-US" altLang="ja-JP" sz="1551" b="1" i="0" u="none" strike="noStrike" kern="120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n-cs"/>
                </a:rPr>
                <a:t>2025</a:t>
              </a:r>
              <a:r>
                <a:rPr kumimoji="1" lang="ja-JP" altLang="en-US" sz="1551" b="1" i="0" u="none" strike="noStrike" kern="120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n-cs"/>
                </a:rPr>
                <a:t>（万博開催）</a:t>
              </a:r>
            </a:p>
          </p:txBody>
        </p:sp>
        <p:sp>
          <p:nvSpPr>
            <p:cNvPr id="20" name="ホームベース 4">
              <a:extLst>
                <a:ext uri="{FF2B5EF4-FFF2-40B4-BE49-F238E27FC236}">
                  <a16:creationId xmlns:a16="http://schemas.microsoft.com/office/drawing/2014/main" id="{51F0FD7C-A3F3-4D3F-9E7A-E2D8BBD297CC}"/>
                </a:ext>
              </a:extLst>
            </p:cNvPr>
            <p:cNvSpPr/>
            <p:nvPr/>
          </p:nvSpPr>
          <p:spPr bwMode="gray">
            <a:xfrm>
              <a:off x="407938" y="886368"/>
              <a:ext cx="2362526" cy="340159"/>
            </a:xfrm>
            <a:prstGeom prst="homePlate">
              <a:avLst/>
            </a:prstGeom>
            <a:solidFill>
              <a:srgbClr val="002060"/>
            </a:solidFill>
            <a:ln w="28575">
              <a:solidFill>
                <a:schemeClr val="bg1"/>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443194" rtl="0" eaLnBrk="1" fontAlgn="auto" latinLnBrk="0" hangingPunct="1">
                <a:lnSpc>
                  <a:spcPct val="100000"/>
                </a:lnSpc>
                <a:spcBef>
                  <a:spcPts val="0"/>
                </a:spcBef>
                <a:spcAft>
                  <a:spcPts val="0"/>
                </a:spcAft>
                <a:buClrTx/>
                <a:buSzTx/>
                <a:buFontTx/>
                <a:buNone/>
                <a:tabLst/>
                <a:defRPr/>
              </a:pPr>
              <a:r>
                <a:rPr kumimoji="1" lang="en-US" altLang="ja-JP" sz="1260" b="0" i="0" u="none" strike="noStrike" kern="120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n-cs"/>
                </a:rPr>
                <a:t>202</a:t>
              </a:r>
              <a:r>
                <a:rPr kumimoji="1" lang="ja-JP" altLang="en-US" sz="1260" b="0" i="0" u="none" strike="noStrike" kern="120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n-cs"/>
                </a:rPr>
                <a:t>３</a:t>
              </a:r>
              <a:r>
                <a:rPr kumimoji="1" lang="en-US" altLang="ja-JP" sz="1260" b="0" i="0" u="none" strike="noStrike" kern="120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n-cs"/>
                </a:rPr>
                <a:t>(</a:t>
              </a:r>
              <a:r>
                <a:rPr kumimoji="1" lang="ja-JP" altLang="en-US" sz="1260" b="0" i="0" u="none" strike="noStrike" kern="120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n-cs"/>
                </a:rPr>
                <a:t>現状</a:t>
              </a:r>
              <a:r>
                <a:rPr kumimoji="1" lang="en-US" altLang="ja-JP" sz="1260" b="0" i="0" u="none" strike="noStrike" kern="120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n-cs"/>
                </a:rPr>
                <a:t>)</a:t>
              </a:r>
              <a:endParaRPr kumimoji="1" lang="ja-JP" altLang="en-US" sz="1260" b="0" i="0" u="none" strike="noStrike" kern="120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n-cs"/>
              </a:endParaRPr>
            </a:p>
          </p:txBody>
        </p:sp>
      </p:grpSp>
      <p:grpSp>
        <p:nvGrpSpPr>
          <p:cNvPr id="27" name="グループ化 26"/>
          <p:cNvGrpSpPr/>
          <p:nvPr/>
        </p:nvGrpSpPr>
        <p:grpSpPr>
          <a:xfrm>
            <a:off x="3618047" y="3688455"/>
            <a:ext cx="2874193" cy="2344045"/>
            <a:chOff x="4668079" y="1890156"/>
            <a:chExt cx="2412000" cy="2344045"/>
          </a:xfrm>
        </p:grpSpPr>
        <p:sp>
          <p:nvSpPr>
            <p:cNvPr id="28" name="正方形/長方形 27">
              <a:extLst>
                <a:ext uri="{FF2B5EF4-FFF2-40B4-BE49-F238E27FC236}">
                  <a16:creationId xmlns:a16="http://schemas.microsoft.com/office/drawing/2014/main" id="{42AB246C-D6C3-4324-A739-9AC17F6C0836}"/>
                </a:ext>
              </a:extLst>
            </p:cNvPr>
            <p:cNvSpPr/>
            <p:nvPr/>
          </p:nvSpPr>
          <p:spPr>
            <a:xfrm>
              <a:off x="4668079" y="2029747"/>
              <a:ext cx="2412000" cy="2204454"/>
            </a:xfrm>
            <a:prstGeom prst="rect">
              <a:avLst/>
            </a:prstGeom>
            <a:solidFill>
              <a:schemeClr val="bg1"/>
            </a:solidFill>
            <a:ln w="19050" cmpd="dbl">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72000" tIns="216000" rIns="36000" bIns="36000" rtlCol="0" anchor="t" anchorCtr="0"/>
            <a:lstStyle/>
            <a:p>
              <a:pPr marL="0" marR="0" lvl="0" indent="0" algn="l" defTabSz="930530" rtl="0" eaLnBrk="1" fontAlgn="auto" latinLnBrk="0" hangingPunct="1">
                <a:lnSpc>
                  <a:spcPct val="100000"/>
                </a:lnSpc>
                <a:spcBef>
                  <a:spcPts val="0"/>
                </a:spcBef>
                <a:spcAft>
                  <a:spcPts val="0"/>
                </a:spcAft>
                <a:buClrTx/>
                <a:buSzTx/>
                <a:buFontTx/>
                <a:buNone/>
                <a:tabLst/>
                <a:defRPr/>
              </a:pPr>
              <a:r>
                <a:rPr kumimoji="1" lang="ja-JP" altLang="en-US" sz="13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革新的な技術・サービスを世界に発信</a:t>
              </a:r>
            </a:p>
            <a:p>
              <a:pPr marL="85725" marR="0" lvl="0" indent="-85725" algn="l" defTabSz="930530"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・大阪</a:t>
              </a:r>
              <a:r>
                <a:rPr kumimoji="1" lang="ja-JP" altLang="en-US" sz="1100" b="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rPr>
                <a:t>ヘルスケアパ</a:t>
              </a:r>
              <a:r>
                <a:rPr kumimoji="1" lang="ja-JP" altLang="en-US" sz="11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ビリオンなどで、スタートアップの技術・サービスを実証</a:t>
              </a:r>
              <a:endParaRPr kumimoji="1" lang="en-US" altLang="ja-JP" sz="11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a:p>
              <a:pPr marL="85725" marR="0" lvl="0" indent="-85725" algn="l" defTabSz="930530" rtl="0" eaLnBrk="1" fontAlgn="auto" latinLnBrk="0" hangingPunct="1">
                <a:lnSpc>
                  <a:spcPct val="100000"/>
                </a:lnSpc>
                <a:spcBef>
                  <a:spcPts val="0"/>
                </a:spcBef>
                <a:spcAft>
                  <a:spcPts val="0"/>
                </a:spcAft>
                <a:buClrTx/>
                <a:buSzTx/>
                <a:buFontTx/>
                <a:buNone/>
                <a:tabLst/>
                <a:defRPr/>
              </a:pPr>
              <a:endParaRPr kumimoji="1" lang="en-US" altLang="ja-JP" sz="11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a:p>
              <a:pPr lvl="0" defTabSz="959937">
                <a:defRPr/>
              </a:pPr>
              <a:r>
                <a:rPr lang="ja-JP" altLang="en-US" sz="1300" b="1" dirty="0">
                  <a:solidFill>
                    <a:prstClr val="black"/>
                  </a:solidFill>
                  <a:latin typeface="BIZ UDPゴシック" panose="020B0400000000000000" pitchFamily="50" charset="-128"/>
                  <a:ea typeface="BIZ UDPゴシック" panose="020B0400000000000000" pitchFamily="50" charset="-128"/>
                </a:rPr>
                <a:t>「</a:t>
              </a:r>
              <a:r>
                <a:rPr lang="en-US" altLang="ja-JP" sz="1300" b="1" dirty="0">
                  <a:solidFill>
                    <a:prstClr val="black"/>
                  </a:solidFill>
                  <a:latin typeface="BIZ UDPゴシック" panose="020B0400000000000000" pitchFamily="50" charset="-128"/>
                  <a:ea typeface="BIZ UDPゴシック" panose="020B0400000000000000" pitchFamily="50" charset="-128"/>
                </a:rPr>
                <a:t>Global</a:t>
              </a:r>
              <a:r>
                <a:rPr lang="ja-JP" altLang="en-US" sz="1300" b="1" dirty="0">
                  <a:solidFill>
                    <a:prstClr val="black"/>
                  </a:solidFill>
                  <a:latin typeface="BIZ UDPゴシック" panose="020B0400000000000000" pitchFamily="50" charset="-128"/>
                  <a:ea typeface="BIZ UDPゴシック" panose="020B0400000000000000" pitchFamily="50" charset="-128"/>
                </a:rPr>
                <a:t>　</a:t>
              </a:r>
              <a:r>
                <a:rPr lang="en-US" altLang="ja-JP" sz="1300" b="1" dirty="0">
                  <a:solidFill>
                    <a:prstClr val="black"/>
                  </a:solidFill>
                  <a:latin typeface="BIZ UDPゴシック" panose="020B0400000000000000" pitchFamily="50" charset="-128"/>
                  <a:ea typeface="BIZ UDPゴシック" panose="020B0400000000000000" pitchFamily="50" charset="-128"/>
                </a:rPr>
                <a:t>Startup</a:t>
              </a:r>
              <a:r>
                <a:rPr lang="ja-JP" altLang="en-US" sz="1300" b="1" dirty="0">
                  <a:solidFill>
                    <a:prstClr val="black"/>
                  </a:solidFill>
                  <a:latin typeface="BIZ UDPゴシック" panose="020B0400000000000000" pitchFamily="50" charset="-128"/>
                  <a:ea typeface="BIZ UDPゴシック" panose="020B0400000000000000" pitchFamily="50" charset="-128"/>
                </a:rPr>
                <a:t>　</a:t>
              </a:r>
              <a:r>
                <a:rPr lang="en-US" altLang="ja-JP" sz="1300" b="1" dirty="0">
                  <a:solidFill>
                    <a:prstClr val="black"/>
                  </a:solidFill>
                  <a:latin typeface="BIZ UDPゴシック" panose="020B0400000000000000" pitchFamily="50" charset="-128"/>
                  <a:ea typeface="BIZ UDPゴシック" panose="020B0400000000000000" pitchFamily="50" charset="-128"/>
                </a:rPr>
                <a:t>EXPO</a:t>
              </a:r>
              <a:r>
                <a:rPr lang="ja-JP" altLang="en-US" sz="1300" b="1" dirty="0">
                  <a:solidFill>
                    <a:prstClr val="black"/>
                  </a:solidFill>
                  <a:latin typeface="BIZ UDPゴシック" panose="020B0400000000000000" pitchFamily="50" charset="-128"/>
                  <a:ea typeface="BIZ UDPゴシック" panose="020B0400000000000000" pitchFamily="50" charset="-128"/>
                </a:rPr>
                <a:t>　２０２５ 」 （仮）開催</a:t>
              </a:r>
            </a:p>
            <a:p>
              <a:pPr marL="90488" marR="0" lvl="0" indent="-90488" algn="l" defTabSz="457200" rtl="0" eaLnBrk="1" fontAlgn="auto" latinLnBrk="0" hangingPunct="1">
                <a:lnSpc>
                  <a:spcPct val="100000"/>
                </a:lnSpc>
                <a:spcBef>
                  <a:spcPts val="0"/>
                </a:spcBef>
                <a:spcAft>
                  <a:spcPts val="0"/>
                </a:spcAft>
                <a:buClrTx/>
                <a:buSzTx/>
                <a:buFontTx/>
                <a:buNone/>
                <a:tabLst/>
                <a:defRPr/>
              </a:pPr>
              <a:r>
                <a:rPr kumimoji="1" lang="ja-JP" altLang="en-US" sz="1100" b="0" i="0"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・万博会場内をはじめ、様々な機会に日本のスタートアップの魅力・価値を世界に発信</a:t>
              </a:r>
              <a:endParaRPr kumimoji="1" lang="en-US" altLang="ja-JP" sz="1100" b="0" i="0"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p:txBody>
        </p:sp>
        <p:sp>
          <p:nvSpPr>
            <p:cNvPr id="29" name="ホームベース 7">
              <a:extLst>
                <a:ext uri="{FF2B5EF4-FFF2-40B4-BE49-F238E27FC236}">
                  <a16:creationId xmlns:a16="http://schemas.microsoft.com/office/drawing/2014/main" id="{E599356E-2B0A-4C96-A1C9-EC52982B4052}"/>
                </a:ext>
              </a:extLst>
            </p:cNvPr>
            <p:cNvSpPr/>
            <p:nvPr/>
          </p:nvSpPr>
          <p:spPr>
            <a:xfrm>
              <a:off x="4668079" y="1890156"/>
              <a:ext cx="1012036" cy="279182"/>
            </a:xfrm>
            <a:prstGeom prst="homePlate">
              <a:avLst/>
            </a:prstGeom>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43194" rtl="0" eaLnBrk="1" fontAlgn="auto" latinLnBrk="0" hangingPunct="1">
                <a:lnSpc>
                  <a:spcPct val="100000"/>
                </a:lnSpc>
                <a:spcBef>
                  <a:spcPts val="0"/>
                </a:spcBef>
                <a:spcAft>
                  <a:spcPts val="0"/>
                </a:spcAft>
                <a:buClrTx/>
                <a:buSzTx/>
                <a:buFontTx/>
                <a:buNone/>
                <a:tabLst/>
                <a:defRPr/>
              </a:pPr>
              <a:r>
                <a:rPr kumimoji="1" lang="ja-JP" altLang="en-US" sz="1163" b="0" i="0" u="none" strike="noStrike" kern="120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n-cs"/>
                </a:rPr>
                <a:t>万博会場</a:t>
              </a:r>
            </a:p>
          </p:txBody>
        </p:sp>
      </p:grpSp>
    </p:spTree>
    <p:extLst>
      <p:ext uri="{BB962C8B-B14F-4D97-AF65-F5344CB8AC3E}">
        <p14:creationId xmlns:p14="http://schemas.microsoft.com/office/powerpoint/2010/main" val="165823089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a:xfrm>
            <a:off x="7812484" y="6816016"/>
            <a:ext cx="2268141" cy="383297"/>
          </a:xfrm>
        </p:spPr>
        <p:txBody>
          <a:bodyPr/>
          <a:lstStyle/>
          <a:p>
            <a:fld id="{4A29C0C3-80A2-4EDA-8DD4-D638D41F3C0E}" type="slidenum">
              <a:rPr kumimoji="1" lang="ja-JP" altLang="en-US" smtClean="0"/>
              <a:t>4</a:t>
            </a:fld>
            <a:endParaRPr kumimoji="1" lang="ja-JP" altLang="en-US" dirty="0"/>
          </a:p>
        </p:txBody>
      </p:sp>
    </p:spTree>
    <p:extLst>
      <p:ext uri="{BB962C8B-B14F-4D97-AF65-F5344CB8AC3E}">
        <p14:creationId xmlns:p14="http://schemas.microsoft.com/office/powerpoint/2010/main" val="265466741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スライド番号プレースホルダー 7"/>
          <p:cNvSpPr>
            <a:spLocks noGrp="1"/>
          </p:cNvSpPr>
          <p:nvPr>
            <p:ph type="sldNum" sz="quarter" idx="12"/>
          </p:nvPr>
        </p:nvSpPr>
        <p:spPr>
          <a:xfrm flipH="1">
            <a:off x="9719089" y="6839953"/>
            <a:ext cx="361536" cy="359360"/>
          </a:xfrm>
        </p:spPr>
        <p:txBody>
          <a:bodyPr/>
          <a:lstStyle/>
          <a:p>
            <a:fld id="{4A29C0C3-80A2-4EDA-8DD4-D638D41F3C0E}" type="slidenum">
              <a:rPr kumimoji="1" lang="ja-JP" altLang="en-US" smtClean="0"/>
              <a:t>40</a:t>
            </a:fld>
            <a:endParaRPr kumimoji="1" lang="ja-JP" altLang="en-US" dirty="0"/>
          </a:p>
        </p:txBody>
      </p:sp>
    </p:spTree>
    <p:extLst>
      <p:ext uri="{BB962C8B-B14F-4D97-AF65-F5344CB8AC3E}">
        <p14:creationId xmlns:p14="http://schemas.microsoft.com/office/powerpoint/2010/main" val="146799665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1"/>
          <p:cNvSpPr txBox="1">
            <a:spLocks/>
          </p:cNvSpPr>
          <p:nvPr/>
        </p:nvSpPr>
        <p:spPr bwMode="gray">
          <a:xfrm>
            <a:off x="702312" y="2555656"/>
            <a:ext cx="8676000" cy="2088000"/>
          </a:xfrm>
          <a:prstGeom prst="rect">
            <a:avLst/>
          </a:prstGeom>
          <a:solidFill>
            <a:schemeClr val="bg1"/>
          </a:solidFill>
        </p:spPr>
        <p:txBody>
          <a:bodyPr anchor="ctr" anchorCtr="0">
            <a:normAutofit/>
          </a:bodyPr>
          <a:lstStyle>
            <a:lvl1pPr algn="l" defTabSz="959937" rtl="0" eaLnBrk="1" latinLnBrk="0" hangingPunct="1">
              <a:lnSpc>
                <a:spcPct val="90000"/>
              </a:lnSpc>
              <a:spcBef>
                <a:spcPct val="0"/>
              </a:spcBef>
              <a:buNone/>
              <a:defRPr kumimoji="1" sz="4619" kern="1200">
                <a:solidFill>
                  <a:schemeClr val="tx1"/>
                </a:solidFill>
                <a:latin typeface="+mj-lt"/>
                <a:ea typeface="+mj-ea"/>
                <a:cs typeface="+mj-cs"/>
              </a:defRPr>
            </a:lvl1pPr>
          </a:lstStyle>
          <a:p>
            <a:r>
              <a:rPr lang="ja-JP" altLang="en-US" sz="4000" dirty="0">
                <a:latin typeface="BIZ UDPゴシック" panose="020B0400000000000000" pitchFamily="50" charset="-128"/>
                <a:ea typeface="BIZ UDPゴシック" panose="020B0400000000000000" pitchFamily="50" charset="-128"/>
              </a:rPr>
              <a:t>５　多様な魅力の創出・発信やさらなる</a:t>
            </a:r>
            <a:br>
              <a:rPr lang="en-US" altLang="ja-JP" sz="4000" dirty="0">
                <a:latin typeface="BIZ UDPゴシック" panose="020B0400000000000000" pitchFamily="50" charset="-128"/>
                <a:ea typeface="BIZ UDPゴシック" panose="020B0400000000000000" pitchFamily="50" charset="-128"/>
              </a:rPr>
            </a:br>
            <a:r>
              <a:rPr lang="ja-JP" altLang="en-US" sz="4000" dirty="0">
                <a:latin typeface="BIZ UDPゴシック" panose="020B0400000000000000" pitchFamily="50" charset="-128"/>
                <a:ea typeface="BIZ UDPゴシック" panose="020B0400000000000000" pitchFamily="50" charset="-128"/>
              </a:rPr>
              <a:t>　　交流の促進</a:t>
            </a:r>
            <a:endParaRPr lang="ja-JP" altLang="en-US" sz="2800" dirty="0">
              <a:latin typeface="BIZ UDPゴシック" panose="020B0400000000000000" pitchFamily="50" charset="-128"/>
              <a:ea typeface="BIZ UDPゴシック" panose="020B0400000000000000" pitchFamily="50" charset="-128"/>
            </a:endParaRPr>
          </a:p>
        </p:txBody>
      </p:sp>
      <p:sp>
        <p:nvSpPr>
          <p:cNvPr id="5" name="テキスト ボックス 4"/>
          <p:cNvSpPr txBox="1"/>
          <p:nvPr/>
        </p:nvSpPr>
        <p:spPr>
          <a:xfrm>
            <a:off x="1889915" y="4914900"/>
            <a:ext cx="6300793" cy="1938992"/>
          </a:xfrm>
          <a:prstGeom prst="rect">
            <a:avLst/>
          </a:prstGeom>
          <a:noFill/>
          <a:ln w="28575">
            <a:solidFill>
              <a:schemeClr val="tx2"/>
            </a:solidFill>
            <a:prstDash val="sysDot"/>
          </a:ln>
        </p:spPr>
        <p:txBody>
          <a:bodyPr wrap="square" rtlCol="0">
            <a:spAutoFit/>
          </a:bodyPr>
          <a:lstStyle/>
          <a:p>
            <a:pPr lvl="0" indent="85725">
              <a:defRPr/>
            </a:pPr>
            <a:r>
              <a:rPr kumimoji="1" lang="en-US" altLang="ja-JP" sz="1500" dirty="0">
                <a:solidFill>
                  <a:prstClr val="black"/>
                </a:solidFill>
                <a:latin typeface="BIZ UDPゴシック" panose="020B0400000000000000" pitchFamily="50" charset="-128"/>
                <a:ea typeface="BIZ UDPゴシック" panose="020B0400000000000000" pitchFamily="50" charset="-128"/>
              </a:rPr>
              <a:t>【</a:t>
            </a:r>
            <a:r>
              <a:rPr kumimoji="1" lang="ja-JP" altLang="en-US" sz="1500" dirty="0">
                <a:solidFill>
                  <a:prstClr val="black"/>
                </a:solidFill>
                <a:latin typeface="BIZ UDPゴシック" panose="020B0400000000000000" pitchFamily="50" charset="-128"/>
                <a:ea typeface="BIZ UDPゴシック" panose="020B0400000000000000" pitchFamily="50" charset="-128"/>
              </a:rPr>
              <a:t>項目</a:t>
            </a:r>
            <a:r>
              <a:rPr kumimoji="1" lang="en-US" altLang="ja-JP" sz="1500" dirty="0">
                <a:solidFill>
                  <a:prstClr val="black"/>
                </a:solidFill>
                <a:latin typeface="BIZ UDPゴシック" panose="020B0400000000000000" pitchFamily="50" charset="-128"/>
                <a:ea typeface="BIZ UDPゴシック" panose="020B0400000000000000" pitchFamily="50" charset="-128"/>
              </a:rPr>
              <a:t>】</a:t>
            </a:r>
          </a:p>
          <a:p>
            <a:pPr lvl="0" indent="271463">
              <a:defRPr/>
            </a:pPr>
            <a:r>
              <a:rPr kumimoji="1" lang="ja-JP" altLang="en-US" sz="1500" dirty="0">
                <a:solidFill>
                  <a:prstClr val="black"/>
                </a:solidFill>
                <a:latin typeface="BIZ UDPゴシック" panose="020B0400000000000000" pitchFamily="50" charset="-128"/>
                <a:ea typeface="BIZ UDPゴシック" panose="020B0400000000000000" pitchFamily="50" charset="-128"/>
              </a:rPr>
              <a:t>（１） 多様な都市魅力の創出・発信</a:t>
            </a:r>
          </a:p>
          <a:p>
            <a:pPr lvl="0" indent="271463">
              <a:defRPr/>
            </a:pPr>
            <a:r>
              <a:rPr kumimoji="1" lang="ja-JP" altLang="en-US" sz="1500" dirty="0">
                <a:solidFill>
                  <a:prstClr val="black"/>
                </a:solidFill>
                <a:latin typeface="BIZ UDPゴシック" panose="020B0400000000000000" pitchFamily="50" charset="-128"/>
                <a:ea typeface="BIZ UDPゴシック" panose="020B0400000000000000" pitchFamily="50" charset="-128"/>
              </a:rPr>
              <a:t>　 ・　大阪・関西の都市魅力の創出・発信</a:t>
            </a:r>
            <a:endParaRPr kumimoji="1" lang="en-US" altLang="ja-JP" sz="1500" dirty="0">
              <a:solidFill>
                <a:prstClr val="black"/>
              </a:solidFill>
              <a:latin typeface="BIZ UDPゴシック" panose="020B0400000000000000" pitchFamily="50" charset="-128"/>
              <a:ea typeface="BIZ UDPゴシック" panose="020B0400000000000000" pitchFamily="50" charset="-128"/>
            </a:endParaRPr>
          </a:p>
          <a:p>
            <a:pPr lvl="0" indent="271463">
              <a:defRPr/>
            </a:pPr>
            <a:r>
              <a:rPr kumimoji="1" lang="ja-JP" altLang="en-US" sz="1500" dirty="0">
                <a:latin typeface="BIZ UDPゴシック" panose="020B0400000000000000" pitchFamily="50" charset="-128"/>
                <a:ea typeface="BIZ UDPゴシック" panose="020B0400000000000000" pitchFamily="50" charset="-128"/>
              </a:rPr>
              <a:t>　 ・　水上交通ネットワーク構築</a:t>
            </a:r>
            <a:endParaRPr kumimoji="1" lang="en-US" altLang="ja-JP" sz="1500" dirty="0">
              <a:latin typeface="BIZ UDPゴシック" panose="020B0400000000000000" pitchFamily="50" charset="-128"/>
              <a:ea typeface="BIZ UDPゴシック" panose="020B0400000000000000" pitchFamily="50" charset="-128"/>
            </a:endParaRPr>
          </a:p>
          <a:p>
            <a:pPr lvl="0" indent="271463">
              <a:defRPr/>
            </a:pPr>
            <a:r>
              <a:rPr kumimoji="1" lang="ja-JP" altLang="en-US" sz="1500" dirty="0">
                <a:latin typeface="BIZ UDPゴシック" panose="020B0400000000000000" pitchFamily="50" charset="-128"/>
                <a:ea typeface="BIZ UDPゴシック" panose="020B0400000000000000" pitchFamily="50" charset="-128"/>
              </a:rPr>
              <a:t>　 ・　都市空間を活用した大阪・関西の魅力発信・体感</a:t>
            </a:r>
            <a:endParaRPr kumimoji="1" lang="en-US" altLang="ja-JP" sz="1500" dirty="0">
              <a:latin typeface="BIZ UDPゴシック" panose="020B0400000000000000" pitchFamily="50" charset="-128"/>
              <a:ea typeface="BIZ UDPゴシック" panose="020B0400000000000000" pitchFamily="50" charset="-128"/>
            </a:endParaRPr>
          </a:p>
          <a:p>
            <a:pPr lvl="0" indent="271463">
              <a:defRPr/>
            </a:pPr>
            <a:r>
              <a:rPr kumimoji="1" lang="ja-JP" altLang="en-US" sz="1500" dirty="0">
                <a:latin typeface="BIZ UDPゴシック" panose="020B0400000000000000" pitchFamily="50" charset="-128"/>
                <a:ea typeface="BIZ UDPゴシック" panose="020B0400000000000000" pitchFamily="50" charset="-128"/>
              </a:rPr>
              <a:t>　 ・　関西パビリオンの設置・運営</a:t>
            </a:r>
            <a:endParaRPr kumimoji="1" lang="en-US" altLang="ja-JP" sz="1500" dirty="0">
              <a:latin typeface="BIZ UDPゴシック" panose="020B0400000000000000" pitchFamily="50" charset="-128"/>
              <a:ea typeface="BIZ UDPゴシック" panose="020B0400000000000000" pitchFamily="50" charset="-128"/>
            </a:endParaRPr>
          </a:p>
          <a:p>
            <a:pPr lvl="0" indent="271463">
              <a:defRPr/>
            </a:pPr>
            <a:r>
              <a:rPr kumimoji="1" lang="ja-JP" altLang="en-US" sz="1500" dirty="0">
                <a:latin typeface="BIZ UDPゴシック" panose="020B0400000000000000" pitchFamily="50" charset="-128"/>
                <a:ea typeface="BIZ UDPゴシック" panose="020B0400000000000000" pitchFamily="50" charset="-128"/>
              </a:rPr>
              <a:t>（</a:t>
            </a:r>
            <a:r>
              <a:rPr kumimoji="1" lang="en-US" altLang="ja-JP" sz="1500" dirty="0">
                <a:latin typeface="BIZ UDPゴシック" panose="020B0400000000000000" pitchFamily="50" charset="-128"/>
                <a:ea typeface="BIZ UDPゴシック" panose="020B0400000000000000" pitchFamily="50" charset="-128"/>
              </a:rPr>
              <a:t>2</a:t>
            </a:r>
            <a:r>
              <a:rPr kumimoji="1" lang="ja-JP" altLang="en-US" sz="1500" dirty="0">
                <a:latin typeface="BIZ UDPゴシック" panose="020B0400000000000000" pitchFamily="50" charset="-128"/>
                <a:ea typeface="BIZ UDPゴシック" panose="020B0400000000000000" pitchFamily="50" charset="-128"/>
              </a:rPr>
              <a:t>） 多様な文化・価値観の融合</a:t>
            </a:r>
          </a:p>
          <a:p>
            <a:pPr lvl="0" indent="271463">
              <a:defRPr/>
            </a:pPr>
            <a:r>
              <a:rPr kumimoji="1" lang="ja-JP" altLang="en-US" sz="1500" dirty="0">
                <a:latin typeface="BIZ UDPゴシック" panose="020B0400000000000000" pitchFamily="50" charset="-128"/>
                <a:ea typeface="BIZ UDPゴシック" panose="020B0400000000000000" pitchFamily="50" charset="-128"/>
              </a:rPr>
              <a:t>　 ・　文化的な国際交流と文化芸術振興</a:t>
            </a:r>
          </a:p>
        </p:txBody>
      </p:sp>
      <p:sp>
        <p:nvSpPr>
          <p:cNvPr id="7" name="スライド番号プレースホルダー 7"/>
          <p:cNvSpPr>
            <a:spLocks noGrp="1"/>
          </p:cNvSpPr>
          <p:nvPr>
            <p:ph type="sldNum" sz="quarter" idx="12"/>
          </p:nvPr>
        </p:nvSpPr>
        <p:spPr>
          <a:xfrm flipH="1">
            <a:off x="9719089" y="6839953"/>
            <a:ext cx="361536" cy="359360"/>
          </a:xfrm>
        </p:spPr>
        <p:txBody>
          <a:bodyPr/>
          <a:lstStyle/>
          <a:p>
            <a:fld id="{4A29C0C3-80A2-4EDA-8DD4-D638D41F3C0E}" type="slidenum">
              <a:rPr kumimoji="1" lang="ja-JP" altLang="en-US" smtClean="0"/>
              <a:t>41</a:t>
            </a:fld>
            <a:endParaRPr kumimoji="1" lang="ja-JP" altLang="en-US" dirty="0"/>
          </a:p>
        </p:txBody>
      </p:sp>
    </p:spTree>
    <p:extLst>
      <p:ext uri="{BB962C8B-B14F-4D97-AF65-F5344CB8AC3E}">
        <p14:creationId xmlns:p14="http://schemas.microsoft.com/office/powerpoint/2010/main" val="421229348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四角形: 角を丸くする 2">
            <a:extLst>
              <a:ext uri="{FF2B5EF4-FFF2-40B4-BE49-F238E27FC236}">
                <a16:creationId xmlns:a16="http://schemas.microsoft.com/office/drawing/2014/main" id="{FF1169B4-0354-4C2C-8470-F16E797B7616}"/>
              </a:ext>
            </a:extLst>
          </p:cNvPr>
          <p:cNvSpPr/>
          <p:nvPr/>
        </p:nvSpPr>
        <p:spPr>
          <a:xfrm>
            <a:off x="140620" y="1857417"/>
            <a:ext cx="9759235" cy="2842920"/>
          </a:xfrm>
          <a:prstGeom prst="roundRect">
            <a:avLst>
              <a:gd name="adj" fmla="val 7865"/>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80975" lvl="0" indent="-180975" defTabSz="959937">
              <a:lnSpc>
                <a:spcPct val="150000"/>
              </a:lnSpc>
              <a:defRPr/>
            </a:pPr>
            <a:r>
              <a:rPr kumimoji="1" lang="ja-JP" altLang="en-US" sz="1400" b="1" dirty="0">
                <a:solidFill>
                  <a:schemeClr val="tx1"/>
                </a:solidFill>
              </a:rPr>
              <a:t>▷</a:t>
            </a:r>
            <a:r>
              <a:rPr kumimoji="1" lang="ja-JP" altLang="en-US" sz="1400" b="1" u="sng" dirty="0">
                <a:solidFill>
                  <a:schemeClr val="tx1"/>
                </a:solidFill>
                <a:latin typeface="BIZ UDPゴシック" panose="020B0400000000000000" pitchFamily="50" charset="-128"/>
                <a:ea typeface="BIZ UDPゴシック" panose="020B0400000000000000" pitchFamily="50" charset="-128"/>
              </a:rPr>
              <a:t>万博開催に合わせ、大阪・関西の魅力の創出・発信に向けた支援</a:t>
            </a:r>
            <a:endParaRPr kumimoji="1" lang="en-US" altLang="ja-JP" sz="1400" b="1" u="sng" dirty="0">
              <a:solidFill>
                <a:schemeClr val="tx1"/>
              </a:solidFill>
              <a:latin typeface="BIZ UDPゴシック" panose="020B0400000000000000" pitchFamily="50" charset="-128"/>
              <a:ea typeface="BIZ UDPゴシック" panose="020B0400000000000000" pitchFamily="50" charset="-128"/>
            </a:endParaRPr>
          </a:p>
          <a:p>
            <a:pPr marL="180975" lvl="0" indent="-180975" defTabSz="959937">
              <a:defRPr/>
            </a:pPr>
            <a:r>
              <a:rPr kumimoji="1" lang="en-US" altLang="ja-JP" sz="1400" dirty="0">
                <a:solidFill>
                  <a:schemeClr val="tx1"/>
                </a:solidFill>
                <a:latin typeface="BIZ UDPゴシック" panose="020B0400000000000000" pitchFamily="50" charset="-128"/>
                <a:ea typeface="BIZ UDPゴシック" panose="020B0400000000000000" pitchFamily="50" charset="-128"/>
              </a:rPr>
              <a:t>   </a:t>
            </a:r>
            <a:r>
              <a:rPr kumimoji="1" lang="ja-JP" altLang="en-US" sz="1400" dirty="0">
                <a:solidFill>
                  <a:schemeClr val="tx1"/>
                </a:solidFill>
                <a:latin typeface="BIZ UDPゴシック" panose="020B0400000000000000" pitchFamily="50" charset="-128"/>
                <a:ea typeface="BIZ UDPゴシック" panose="020B0400000000000000" pitchFamily="50" charset="-128"/>
              </a:rPr>
              <a:t>　</a:t>
            </a:r>
            <a:r>
              <a:rPr kumimoji="1" lang="ja-JP" altLang="en-US" sz="1200" dirty="0">
                <a:solidFill>
                  <a:schemeClr val="tx1"/>
                </a:solidFill>
                <a:latin typeface="BIZ UDPゴシック" panose="020B0400000000000000" pitchFamily="50" charset="-128"/>
                <a:ea typeface="BIZ UDPゴシック" panose="020B0400000000000000" pitchFamily="50" charset="-128"/>
              </a:rPr>
              <a:t>・関西・日本各地への周遊・滞在に向けた、「万博プラス関西観光」の推進のため、旅行商品造成及び国内外への効果的な観光プロモーションの推進、これを関西一体となって進めている「</a:t>
            </a:r>
            <a:r>
              <a:rPr kumimoji="1" lang="en-US" altLang="ja-JP" sz="1200" dirty="0">
                <a:solidFill>
                  <a:schemeClr val="tx1"/>
                </a:solidFill>
                <a:latin typeface="BIZ UDPゴシック" panose="020B0400000000000000" pitchFamily="50" charset="-128"/>
                <a:ea typeface="BIZ UDPゴシック" panose="020B0400000000000000" pitchFamily="50" charset="-128"/>
              </a:rPr>
              <a:t>EXPO </a:t>
            </a:r>
            <a:r>
              <a:rPr kumimoji="1" lang="ja-JP" altLang="en-US" sz="1200" dirty="0">
                <a:solidFill>
                  <a:schemeClr val="tx1"/>
                </a:solidFill>
                <a:latin typeface="BIZ UDPゴシック" panose="020B0400000000000000" pitchFamily="50" charset="-128"/>
                <a:ea typeface="BIZ UDPゴシック" panose="020B0400000000000000" pitchFamily="50" charset="-128"/>
              </a:rPr>
              <a:t>２０２５関西観光推進協議会」への継続的な支援　</a:t>
            </a:r>
            <a:endParaRPr kumimoji="1" lang="en-US" altLang="ja-JP" sz="1200" dirty="0">
              <a:solidFill>
                <a:schemeClr val="tx1"/>
              </a:solidFill>
              <a:latin typeface="BIZ UDPゴシック" panose="020B0400000000000000" pitchFamily="50" charset="-128"/>
              <a:ea typeface="BIZ UDPゴシック" panose="020B0400000000000000" pitchFamily="50" charset="-128"/>
            </a:endParaRPr>
          </a:p>
          <a:p>
            <a:pPr marL="180975" lvl="0" indent="93663" defTabSz="959937">
              <a:spcBef>
                <a:spcPts val="300"/>
              </a:spcBef>
              <a:defRPr/>
            </a:pPr>
            <a:r>
              <a:rPr kumimoji="1" lang="ja-JP" altLang="en-US" sz="900" dirty="0">
                <a:solidFill>
                  <a:schemeClr val="tx1"/>
                </a:solidFill>
                <a:latin typeface="游ゴシック" panose="020B0400000000000000" pitchFamily="50" charset="-128"/>
              </a:rPr>
              <a:t>　＜府・市・広域連合・関経連・大商・協会＞</a:t>
            </a:r>
            <a:endParaRPr kumimoji="1" lang="en-US" altLang="ja-JP" sz="900" dirty="0">
              <a:solidFill>
                <a:schemeClr val="tx1"/>
              </a:solidFill>
              <a:latin typeface="游ゴシック" panose="020B0400000000000000" pitchFamily="50" charset="-128"/>
            </a:endParaRPr>
          </a:p>
          <a:p>
            <a:pPr marL="180975" lvl="0" indent="93663" defTabSz="959937">
              <a:spcBef>
                <a:spcPts val="600"/>
              </a:spcBef>
              <a:defRPr/>
            </a:pPr>
            <a:r>
              <a:rPr kumimoji="1" lang="ja-JP" altLang="en-US" sz="1200" dirty="0">
                <a:solidFill>
                  <a:schemeClr val="tx1"/>
                </a:solidFill>
                <a:latin typeface="BIZ UDPゴシック" panose="020B0400000000000000" pitchFamily="50" charset="-128"/>
                <a:ea typeface="BIZ UDPゴシック" panose="020B0400000000000000" pitchFamily="50" charset="-128"/>
              </a:rPr>
              <a:t>・最先端のデジタル技術と観光資源を融合させた新たな観光コンテンツ開発の推進</a:t>
            </a:r>
            <a:r>
              <a:rPr kumimoji="1" lang="ja-JP" altLang="en-US" sz="900" dirty="0">
                <a:solidFill>
                  <a:schemeClr val="tx1"/>
                </a:solidFill>
                <a:latin typeface="游ゴシック" panose="020B0400000000000000" pitchFamily="50" charset="-128"/>
              </a:rPr>
              <a:t>　＜府・市・広域連合＞</a:t>
            </a:r>
          </a:p>
          <a:p>
            <a:pPr marL="180975" lvl="0" indent="93663" defTabSz="959937">
              <a:spcBef>
                <a:spcPts val="300"/>
              </a:spcBef>
              <a:defRPr/>
            </a:pPr>
            <a:r>
              <a:rPr kumimoji="1" lang="ja-JP" altLang="en-US" sz="1200" dirty="0">
                <a:solidFill>
                  <a:schemeClr val="tx1"/>
                </a:solidFill>
                <a:latin typeface="BIZ UDPゴシック" panose="020B0400000000000000" pitchFamily="50" charset="-128"/>
                <a:ea typeface="BIZ UDPゴシック" panose="020B0400000000000000" pitchFamily="50" charset="-128"/>
              </a:rPr>
              <a:t>・観光関連施設、宿泊施設等における誰もが安全・安心で快適に滞在できる取組みへの支援の充実　</a:t>
            </a:r>
            <a:r>
              <a:rPr kumimoji="1" lang="ja-JP" altLang="en-US" sz="900" dirty="0">
                <a:solidFill>
                  <a:schemeClr val="tx1"/>
                </a:solidFill>
                <a:latin typeface="游ゴシック" panose="020B0400000000000000" pitchFamily="50" charset="-128"/>
              </a:rPr>
              <a:t>＜府・市・大商＞</a:t>
            </a:r>
          </a:p>
          <a:p>
            <a:pPr marL="180975" lvl="0" indent="93663" defTabSz="959937">
              <a:spcBef>
                <a:spcPts val="300"/>
              </a:spcBef>
              <a:defRPr/>
            </a:pPr>
            <a:r>
              <a:rPr kumimoji="1" lang="ja-JP" altLang="en-US" sz="1200" dirty="0">
                <a:solidFill>
                  <a:schemeClr val="tx1"/>
                </a:solidFill>
                <a:latin typeface="BIZ UDPゴシック" panose="020B0400000000000000" pitchFamily="50" charset="-128"/>
                <a:ea typeface="BIZ UDPゴシック" panose="020B0400000000000000" pitchFamily="50" charset="-128"/>
              </a:rPr>
              <a:t>・文化芸術活動や国内外への文化芸術の魅力発信等の取組みに対する支援の充実</a:t>
            </a:r>
            <a:r>
              <a:rPr kumimoji="1" lang="ja-JP" altLang="en-US" sz="1400" dirty="0">
                <a:solidFill>
                  <a:schemeClr val="tx1"/>
                </a:solidFill>
                <a:latin typeface="BIZ UDPゴシック" panose="020B0400000000000000" pitchFamily="50" charset="-128"/>
                <a:ea typeface="BIZ UDPゴシック" panose="020B0400000000000000" pitchFamily="50" charset="-128"/>
              </a:rPr>
              <a:t>　</a:t>
            </a:r>
            <a:r>
              <a:rPr kumimoji="1" lang="ja-JP" altLang="en-US" sz="900" dirty="0">
                <a:solidFill>
                  <a:schemeClr val="tx1"/>
                </a:solidFill>
                <a:latin typeface="游ゴシック" panose="020B0400000000000000" pitchFamily="50" charset="-128"/>
              </a:rPr>
              <a:t>＜府・市・広域連合・大商＞</a:t>
            </a:r>
          </a:p>
          <a:p>
            <a:pPr marL="180975" lvl="0" indent="93663" defTabSz="959937">
              <a:spcBef>
                <a:spcPts val="300"/>
              </a:spcBef>
              <a:defRPr/>
            </a:pPr>
            <a:r>
              <a:rPr kumimoji="1" lang="ja-JP" altLang="en-US" sz="1200" dirty="0">
                <a:solidFill>
                  <a:schemeClr val="tx1"/>
                </a:solidFill>
                <a:latin typeface="BIZ UDPゴシック" panose="020B0400000000000000" pitchFamily="50" charset="-128"/>
                <a:ea typeface="BIZ UDPゴシック" panose="020B0400000000000000" pitchFamily="50" charset="-128"/>
              </a:rPr>
              <a:t>・プロモーションの主体となる広域連携</a:t>
            </a:r>
            <a:r>
              <a:rPr kumimoji="1" lang="en-US" altLang="ja-JP" sz="1200" dirty="0">
                <a:solidFill>
                  <a:schemeClr val="tx1"/>
                </a:solidFill>
                <a:latin typeface="BIZ UDPゴシック" panose="020B0400000000000000" pitchFamily="50" charset="-128"/>
                <a:ea typeface="BIZ UDPゴシック" panose="020B0400000000000000" pitchFamily="50" charset="-128"/>
              </a:rPr>
              <a:t>DMO</a:t>
            </a:r>
            <a:r>
              <a:rPr kumimoji="1" lang="ja-JP" altLang="en-US" sz="1200" dirty="0" err="1">
                <a:solidFill>
                  <a:schemeClr val="tx1"/>
                </a:solidFill>
                <a:latin typeface="BIZ UDPゴシック" panose="020B0400000000000000" pitchFamily="50" charset="-128"/>
                <a:ea typeface="BIZ UDPゴシック" panose="020B0400000000000000" pitchFamily="50" charset="-128"/>
              </a:rPr>
              <a:t>への</a:t>
            </a:r>
            <a:r>
              <a:rPr kumimoji="1" lang="ja-JP" altLang="en-US" sz="1200" dirty="0">
                <a:solidFill>
                  <a:schemeClr val="tx1"/>
                </a:solidFill>
                <a:latin typeface="BIZ UDPゴシック" panose="020B0400000000000000" pitchFamily="50" charset="-128"/>
                <a:ea typeface="BIZ UDPゴシック" panose="020B0400000000000000" pitchFamily="50" charset="-128"/>
              </a:rPr>
              <a:t>財政支援</a:t>
            </a:r>
            <a:r>
              <a:rPr kumimoji="1" lang="ja-JP" altLang="en-US" sz="1400" dirty="0">
                <a:solidFill>
                  <a:schemeClr val="tx1"/>
                </a:solidFill>
                <a:latin typeface="BIZ UDPゴシック" panose="020B0400000000000000" pitchFamily="50" charset="-128"/>
                <a:ea typeface="BIZ UDPゴシック" panose="020B0400000000000000" pitchFamily="50" charset="-128"/>
              </a:rPr>
              <a:t>　</a:t>
            </a:r>
            <a:r>
              <a:rPr kumimoji="1" lang="ja-JP" altLang="en-US" sz="900" dirty="0">
                <a:solidFill>
                  <a:schemeClr val="tx1"/>
                </a:solidFill>
                <a:latin typeface="游ゴシック" panose="020B0400000000000000" pitchFamily="50" charset="-128"/>
              </a:rPr>
              <a:t>＜広域連合・関経連・大商＞</a:t>
            </a:r>
          </a:p>
          <a:p>
            <a:pPr marL="180975" lvl="0" indent="93663" defTabSz="959937">
              <a:spcBef>
                <a:spcPts val="300"/>
              </a:spcBef>
              <a:defRPr/>
            </a:pPr>
            <a:r>
              <a:rPr kumimoji="1" lang="ja-JP" altLang="en-US" sz="1200" dirty="0">
                <a:solidFill>
                  <a:schemeClr val="tx1"/>
                </a:solidFill>
                <a:latin typeface="BIZ UDPゴシック" panose="020B0400000000000000" pitchFamily="50" charset="-128"/>
                <a:ea typeface="BIZ UDPゴシック" panose="020B0400000000000000" pitchFamily="50" charset="-128"/>
              </a:rPr>
              <a:t>・広域周遊を促進するための、旅行業に関する規制緩和</a:t>
            </a:r>
            <a:r>
              <a:rPr kumimoji="1" lang="ja-JP" altLang="en-US" sz="1400" dirty="0">
                <a:solidFill>
                  <a:schemeClr val="tx1"/>
                </a:solidFill>
                <a:latin typeface="BIZ UDPゴシック" panose="020B0400000000000000" pitchFamily="50" charset="-128"/>
                <a:ea typeface="BIZ UDPゴシック" panose="020B0400000000000000" pitchFamily="50" charset="-128"/>
              </a:rPr>
              <a:t>　</a:t>
            </a:r>
            <a:r>
              <a:rPr kumimoji="1" lang="ja-JP" altLang="en-US" sz="900" dirty="0">
                <a:solidFill>
                  <a:schemeClr val="tx1"/>
                </a:solidFill>
                <a:latin typeface="游ゴシック" panose="020B0400000000000000" pitchFamily="50" charset="-128"/>
              </a:rPr>
              <a:t>＜広域連合＞</a:t>
            </a:r>
          </a:p>
          <a:p>
            <a:pPr marL="180975" lvl="0" indent="93663" defTabSz="959937">
              <a:spcBef>
                <a:spcPts val="300"/>
              </a:spcBef>
              <a:defRPr/>
            </a:pPr>
            <a:r>
              <a:rPr kumimoji="1" lang="ja-JP" altLang="en-US" sz="1200" dirty="0">
                <a:solidFill>
                  <a:schemeClr val="tx1"/>
                </a:solidFill>
                <a:latin typeface="BIZ UDPゴシック" panose="020B0400000000000000" pitchFamily="50" charset="-128"/>
                <a:ea typeface="BIZ UDPゴシック" panose="020B0400000000000000" pitchFamily="50" charset="-128"/>
              </a:rPr>
              <a:t>・関西及び日本各地で実施する万博と連携した展示や国際会議、イベント等に関する財政支援</a:t>
            </a:r>
            <a:r>
              <a:rPr kumimoji="1" lang="ja-JP" altLang="en-US" sz="1400" dirty="0">
                <a:solidFill>
                  <a:schemeClr val="tx1"/>
                </a:solidFill>
                <a:latin typeface="BIZ UDPゴシック" panose="020B0400000000000000" pitchFamily="50" charset="-128"/>
                <a:ea typeface="BIZ UDPゴシック" panose="020B0400000000000000" pitchFamily="50" charset="-128"/>
              </a:rPr>
              <a:t>　</a:t>
            </a:r>
            <a:r>
              <a:rPr kumimoji="1" lang="ja-JP" altLang="en-US" sz="900" dirty="0">
                <a:solidFill>
                  <a:schemeClr val="tx1"/>
                </a:solidFill>
                <a:latin typeface="游ゴシック" panose="020B0400000000000000" pitchFamily="50" charset="-128"/>
              </a:rPr>
              <a:t>＜府・市・広域連合＞</a:t>
            </a:r>
          </a:p>
        </p:txBody>
      </p:sp>
      <p:sp>
        <p:nvSpPr>
          <p:cNvPr id="9" name="正方形/長方形 8"/>
          <p:cNvSpPr/>
          <p:nvPr/>
        </p:nvSpPr>
        <p:spPr>
          <a:xfrm>
            <a:off x="2653468" y="5823055"/>
            <a:ext cx="5038725" cy="369332"/>
          </a:xfrm>
          <a:prstGeom prst="rect">
            <a:avLst/>
          </a:prstGeom>
        </p:spPr>
        <p:txBody>
          <a:bodyPr>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srgbClr val="FF0000"/>
              </a:solidFill>
              <a:effectLst/>
              <a:uLnTx/>
              <a:uFillTx/>
              <a:latin typeface="BIZ UDPゴシック" panose="020B0400000000000000" pitchFamily="50" charset="-128"/>
              <a:ea typeface="BIZ UDPゴシック" panose="020B0400000000000000" pitchFamily="50" charset="-128"/>
              <a:cs typeface="+mn-cs"/>
            </a:endParaRPr>
          </a:p>
        </p:txBody>
      </p:sp>
      <p:sp>
        <p:nvSpPr>
          <p:cNvPr id="12" name="テキスト ボックス 11"/>
          <p:cNvSpPr txBox="1"/>
          <p:nvPr/>
        </p:nvSpPr>
        <p:spPr>
          <a:xfrm>
            <a:off x="159853" y="1523170"/>
            <a:ext cx="6494085" cy="338554"/>
          </a:xfrm>
          <a:prstGeom prst="rect">
            <a:avLst/>
          </a:prstGeom>
          <a:noFill/>
        </p:spPr>
        <p:txBody>
          <a:bodyPr wrap="none" rtlCol="0">
            <a:spAutoFit/>
          </a:bodyPr>
          <a:lstStyle/>
          <a:p>
            <a:pPr lvl="0">
              <a:defRPr/>
            </a:pPr>
            <a:r>
              <a:rPr kumimoji="1" lang="ja-JP" altLang="en-US" sz="16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国への提案・要望</a:t>
            </a:r>
            <a:r>
              <a:rPr kumimoji="1" lang="ja-JP" altLang="en-US" sz="12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　</a:t>
            </a:r>
            <a:r>
              <a:rPr kumimoji="1" lang="en-US" altLang="ja-JP" sz="11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a:t>
            </a:r>
            <a:r>
              <a:rPr kumimoji="1" lang="ja-JP" altLang="en-US" sz="11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要望先</a:t>
            </a:r>
            <a:r>
              <a:rPr kumimoji="1" lang="zh-TW" altLang="en-US" sz="1100" dirty="0">
                <a:solidFill>
                  <a:prstClr val="black"/>
                </a:solidFill>
                <a:latin typeface="メイリオ" panose="020B0604030504040204" pitchFamily="50" charset="-128"/>
                <a:ea typeface="メイリオ" panose="020B0604030504040204" pitchFamily="50" charset="-128"/>
              </a:rPr>
              <a:t>（</a:t>
            </a:r>
            <a:r>
              <a:rPr kumimoji="1" lang="zh-CN" altLang="en-US" sz="1100" dirty="0">
                <a:latin typeface="メイリオ" panose="020B0604030504040204" pitchFamily="50" charset="-128"/>
                <a:ea typeface="メイリオ" panose="020B0604030504040204" pitchFamily="50" charset="-128"/>
              </a:rPr>
              <a:t>内閣府、内閣官房、文部科学省、農林水産省、国土交通省</a:t>
            </a:r>
            <a:r>
              <a:rPr kumimoji="1" lang="zh-TW" altLang="en-US" sz="1100" dirty="0">
                <a:solidFill>
                  <a:prstClr val="black"/>
                </a:solidFill>
                <a:latin typeface="メイリオ" panose="020B0604030504040204" pitchFamily="50" charset="-128"/>
                <a:ea typeface="メイリオ" panose="020B0604030504040204" pitchFamily="50" charset="-128"/>
              </a:rPr>
              <a:t>）</a:t>
            </a:r>
            <a:endParaRPr kumimoji="1" lang="ja-JP" altLang="en-US" sz="10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p:txBody>
      </p:sp>
      <p:sp>
        <p:nvSpPr>
          <p:cNvPr id="23" name="スライド番号プレースホルダー 7"/>
          <p:cNvSpPr>
            <a:spLocks noGrp="1"/>
          </p:cNvSpPr>
          <p:nvPr>
            <p:ph type="sldNum" sz="quarter" idx="12"/>
          </p:nvPr>
        </p:nvSpPr>
        <p:spPr>
          <a:xfrm flipH="1">
            <a:off x="9719089" y="6839953"/>
            <a:ext cx="361536" cy="359360"/>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A29C0C3-80A2-4EDA-8DD4-D638D41F3C0E}" type="slidenum">
              <a:rPr kumimoji="1" lang="ja-JP" altLang="en-US" sz="1260" b="0" i="0" u="none" strike="noStrike" kern="1200" cap="none" spc="0" normalizeH="0" baseline="0" noProof="0" smtClean="0">
                <a:ln>
                  <a:noFill/>
                </a:ln>
                <a:solidFill>
                  <a:prstClr val="black">
                    <a:tint val="75000"/>
                  </a:prstClr>
                </a:solidFill>
                <a:effectLst/>
                <a:uLnTx/>
                <a:uFillTx/>
                <a:latin typeface="Calibri" panose="020F0502020204030204"/>
                <a:ea typeface="游ゴシック" panose="020B0400000000000000"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42</a:t>
            </a:fld>
            <a:endParaRPr kumimoji="1" lang="ja-JP" altLang="en-US" sz="1260" b="0" i="0" u="none" strike="noStrike" kern="1200" cap="none" spc="0" normalizeH="0" baseline="0" noProof="0" dirty="0">
              <a:ln>
                <a:noFill/>
              </a:ln>
              <a:solidFill>
                <a:prstClr val="black">
                  <a:tint val="75000"/>
                </a:prstClr>
              </a:solidFill>
              <a:effectLst/>
              <a:uLnTx/>
              <a:uFillTx/>
              <a:latin typeface="Calibri" panose="020F0502020204030204"/>
              <a:ea typeface="游ゴシック" panose="020B0400000000000000" pitchFamily="50" charset="-128"/>
              <a:cs typeface="+mn-cs"/>
            </a:endParaRPr>
          </a:p>
        </p:txBody>
      </p:sp>
      <p:sp>
        <p:nvSpPr>
          <p:cNvPr id="22" name="正方形/長方形 21">
            <a:extLst>
              <a:ext uri="{FF2B5EF4-FFF2-40B4-BE49-F238E27FC236}">
                <a16:creationId xmlns:a16="http://schemas.microsoft.com/office/drawing/2014/main" id="{E08629A6-829B-4394-A30A-5CB52C1BBB36}"/>
              </a:ext>
            </a:extLst>
          </p:cNvPr>
          <p:cNvSpPr/>
          <p:nvPr/>
        </p:nvSpPr>
        <p:spPr>
          <a:xfrm>
            <a:off x="179857" y="88937"/>
            <a:ext cx="9720000" cy="324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defRPr/>
            </a:pPr>
            <a:r>
              <a:rPr kumimoji="1" lang="ja-JP" altLang="en-US" b="1" dirty="0">
                <a:solidFill>
                  <a:prstClr val="white"/>
                </a:solidFill>
                <a:latin typeface="BIZ UDPゴシック" panose="020B0400000000000000" pitchFamily="50" charset="-128"/>
                <a:ea typeface="BIZ UDPゴシック" panose="020B0400000000000000" pitchFamily="50" charset="-128"/>
              </a:rPr>
              <a:t>５（１）　多様な都市魅力の</a:t>
            </a:r>
            <a:r>
              <a:rPr kumimoji="1" lang="ja-JP" altLang="en-US" b="1" dirty="0">
                <a:solidFill>
                  <a:schemeClr val="bg1"/>
                </a:solidFill>
                <a:latin typeface="BIZ UDPゴシック" panose="020B0400000000000000" pitchFamily="50" charset="-128"/>
                <a:ea typeface="BIZ UDPゴシック" panose="020B0400000000000000" pitchFamily="50" charset="-128"/>
              </a:rPr>
              <a:t>創出・発信</a:t>
            </a:r>
            <a:r>
              <a:rPr kumimoji="1" lang="ja-JP" altLang="en-US" sz="1600" b="1" dirty="0">
                <a:solidFill>
                  <a:schemeClr val="bg1"/>
                </a:solidFill>
                <a:latin typeface="BIZ UDPゴシック" panose="020B0400000000000000" pitchFamily="50" charset="-128"/>
                <a:ea typeface="BIZ UDPゴシック" panose="020B0400000000000000" pitchFamily="50" charset="-128"/>
              </a:rPr>
              <a:t>　～大阪・関西の都市魅力の創出・発信～</a:t>
            </a:r>
            <a:r>
              <a:rPr kumimoji="1" lang="ja-JP" altLang="en-US" sz="1600" b="1" dirty="0">
                <a:solidFill>
                  <a:srgbClr val="FF0000"/>
                </a:solidFill>
                <a:latin typeface="BIZ UDPゴシック" panose="020B0400000000000000" pitchFamily="50" charset="-128"/>
                <a:ea typeface="BIZ UDPゴシック" panose="020B0400000000000000" pitchFamily="50" charset="-128"/>
              </a:rPr>
              <a:t>　</a:t>
            </a:r>
            <a:endParaRPr kumimoji="1" lang="ja-JP" altLang="en-US" sz="1400" b="1" dirty="0">
              <a:solidFill>
                <a:srgbClr val="FF0000"/>
              </a:solidFill>
              <a:latin typeface="BIZ UDPゴシック" panose="020B0400000000000000" pitchFamily="50" charset="-128"/>
              <a:ea typeface="BIZ UDPゴシック" panose="020B0400000000000000" pitchFamily="50" charset="-128"/>
            </a:endParaRPr>
          </a:p>
        </p:txBody>
      </p:sp>
      <p:sp>
        <p:nvSpPr>
          <p:cNvPr id="25" name="テキスト ボックス 24">
            <a:extLst>
              <a:ext uri="{FF2B5EF4-FFF2-40B4-BE49-F238E27FC236}">
                <a16:creationId xmlns:a16="http://schemas.microsoft.com/office/drawing/2014/main" id="{B02F3C22-1443-46B7-A977-04475234F08A}"/>
              </a:ext>
            </a:extLst>
          </p:cNvPr>
          <p:cNvSpPr txBox="1"/>
          <p:nvPr/>
        </p:nvSpPr>
        <p:spPr>
          <a:xfrm>
            <a:off x="179089" y="500160"/>
            <a:ext cx="9540000" cy="523220"/>
          </a:xfrm>
          <a:prstGeom prst="rect">
            <a:avLst/>
          </a:prstGeom>
          <a:noFill/>
          <a:ln w="6350">
            <a:noFill/>
            <a:prstDash val="solid"/>
          </a:ln>
        </p:spPr>
        <p:txBody>
          <a:bodyPr wrap="square">
            <a:spAutoFit/>
          </a:bodyPr>
          <a:lstStyle/>
          <a:p>
            <a:pPr lvl="0">
              <a:defRPr/>
            </a:pPr>
            <a:r>
              <a:rPr lang="ja-JP" altLang="en-US" sz="1400" dirty="0">
                <a:solidFill>
                  <a:prstClr val="black"/>
                </a:solidFill>
                <a:latin typeface="BIZ UDPゴシック" panose="020B0400000000000000" pitchFamily="50" charset="-128"/>
                <a:ea typeface="BIZ UDPゴシック" panose="020B0400000000000000" pitchFamily="50" charset="-128"/>
              </a:rPr>
              <a:t>　</a:t>
            </a:r>
            <a:r>
              <a:rPr lang="ja-JP" altLang="en-US" sz="1400" dirty="0">
                <a:latin typeface="BIZ UDPゴシック" panose="020B0400000000000000" pitchFamily="50" charset="-128"/>
                <a:ea typeface="BIZ UDPゴシック" panose="020B0400000000000000" pitchFamily="50" charset="-128"/>
              </a:rPr>
              <a:t>観光産業や文化・芸術活動等の活性化に向け、大阪・関西万博を呼び水に、食、歴史、文化など、大阪・関西が持つ多彩な観光資源を発信し、さらには全国への誘客につなげることで、わが国の観光立国の実現に大きく寄与することをめざす。</a:t>
            </a:r>
          </a:p>
        </p:txBody>
      </p:sp>
      <p:sp>
        <p:nvSpPr>
          <p:cNvPr id="26" name="テキスト ボックス 25"/>
          <p:cNvSpPr txBox="1"/>
          <p:nvPr/>
        </p:nvSpPr>
        <p:spPr>
          <a:xfrm>
            <a:off x="140620" y="4775924"/>
            <a:ext cx="2236510" cy="338554"/>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600" b="1" i="0" u="none" strike="noStrike" kern="1200" cap="none" spc="0" normalizeH="0" baseline="0" noProof="0" dirty="0">
                <a:ln>
                  <a:noFill/>
                </a:ln>
                <a:effectLst/>
                <a:uLnTx/>
                <a:uFillTx/>
                <a:latin typeface="メイリオ" panose="020B0604030504040204" pitchFamily="50" charset="-128"/>
                <a:ea typeface="メイリオ" panose="020B0604030504040204" pitchFamily="50" charset="-128"/>
                <a:cs typeface="+mn-cs"/>
              </a:rPr>
              <a:t>国との協議の進捗状況</a:t>
            </a:r>
          </a:p>
        </p:txBody>
      </p:sp>
      <p:graphicFrame>
        <p:nvGraphicFramePr>
          <p:cNvPr id="14" name="表 13"/>
          <p:cNvGraphicFramePr>
            <a:graphicFrameLocks noGrp="1"/>
          </p:cNvGraphicFramePr>
          <p:nvPr>
            <p:extLst>
              <p:ext uri="{D42A27DB-BD31-4B8C-83A1-F6EECF244321}">
                <p14:modId xmlns:p14="http://schemas.microsoft.com/office/powerpoint/2010/main" val="2207745000"/>
              </p:ext>
            </p:extLst>
          </p:nvPr>
        </p:nvGraphicFramePr>
        <p:xfrm>
          <a:off x="140620" y="5101778"/>
          <a:ext cx="9288000" cy="2028102"/>
        </p:xfrm>
        <a:graphic>
          <a:graphicData uri="http://schemas.openxmlformats.org/drawingml/2006/table">
            <a:tbl>
              <a:tblPr bandRow="1">
                <a:tableStyleId>{5940675A-B579-460E-94D1-54222C63F5DA}</a:tableStyleId>
              </a:tblPr>
              <a:tblGrid>
                <a:gridCol w="2700000">
                  <a:extLst>
                    <a:ext uri="{9D8B030D-6E8A-4147-A177-3AD203B41FA5}">
                      <a16:colId xmlns:a16="http://schemas.microsoft.com/office/drawing/2014/main" val="525926817"/>
                    </a:ext>
                  </a:extLst>
                </a:gridCol>
                <a:gridCol w="6588000">
                  <a:extLst>
                    <a:ext uri="{9D8B030D-6E8A-4147-A177-3AD203B41FA5}">
                      <a16:colId xmlns:a16="http://schemas.microsoft.com/office/drawing/2014/main" val="1556401701"/>
                    </a:ext>
                  </a:extLst>
                </a:gridCol>
              </a:tblGrid>
              <a:tr h="638622">
                <a:tc>
                  <a:txBody>
                    <a:bodyPr/>
                    <a:lstStyle/>
                    <a:p>
                      <a:pPr marL="0" marR="0" lvl="0" indent="0" algn="l" defTabSz="959937" rtl="0" eaLnBrk="1" fontAlgn="auto" latinLnBrk="0" hangingPunct="1">
                        <a:lnSpc>
                          <a:spcPct val="100000"/>
                        </a:lnSpc>
                        <a:spcBef>
                          <a:spcPts val="0"/>
                        </a:spcBef>
                        <a:spcAft>
                          <a:spcPts val="0"/>
                        </a:spcAft>
                        <a:buClrTx/>
                        <a:buSzTx/>
                        <a:buFontTx/>
                        <a:buNone/>
                        <a:tabLst/>
                        <a:defRPr/>
                      </a:pPr>
                      <a:r>
                        <a:rPr lang="ja-JP" altLang="en-US" sz="1200" b="0" u="none" dirty="0">
                          <a:solidFill>
                            <a:schemeClr val="tx1"/>
                          </a:solidFill>
                          <a:latin typeface="+mn-ea"/>
                        </a:rPr>
                        <a:t>国「アクションプラン</a:t>
                      </a:r>
                      <a:r>
                        <a:rPr lang="en-US" altLang="ja-JP" sz="1200" b="0" u="none" dirty="0">
                          <a:solidFill>
                            <a:schemeClr val="tx1"/>
                          </a:solidFill>
                          <a:latin typeface="+mn-ea"/>
                        </a:rPr>
                        <a:t>Ver.4</a:t>
                      </a:r>
                      <a:r>
                        <a:rPr lang="ja-JP" altLang="en-US" sz="1200" b="0" u="none" dirty="0">
                          <a:solidFill>
                            <a:schemeClr val="tx1"/>
                          </a:solidFill>
                          <a:latin typeface="+mn-ea"/>
                        </a:rPr>
                        <a:t>」の</a:t>
                      </a:r>
                      <a:endParaRPr lang="en-US" altLang="ja-JP" sz="1200" b="0" u="none" dirty="0">
                        <a:solidFill>
                          <a:schemeClr val="tx1"/>
                        </a:solidFill>
                        <a:latin typeface="+mn-ea"/>
                      </a:endParaRPr>
                    </a:p>
                    <a:p>
                      <a:pPr marL="0" marR="0" lvl="0" indent="0" algn="l" defTabSz="959937" rtl="0" eaLnBrk="1" fontAlgn="auto" latinLnBrk="0" hangingPunct="1">
                        <a:lnSpc>
                          <a:spcPct val="100000"/>
                        </a:lnSpc>
                        <a:spcBef>
                          <a:spcPts val="0"/>
                        </a:spcBef>
                        <a:spcAft>
                          <a:spcPts val="0"/>
                        </a:spcAft>
                        <a:buClrTx/>
                        <a:buSzTx/>
                        <a:buFontTx/>
                        <a:buNone/>
                        <a:tabLst/>
                        <a:defRPr/>
                      </a:pPr>
                      <a:r>
                        <a:rPr lang="ja-JP" altLang="en-US" sz="1200" b="0" u="none" dirty="0">
                          <a:solidFill>
                            <a:schemeClr val="tx1"/>
                          </a:solidFill>
                          <a:latin typeface="+mn-ea"/>
                        </a:rPr>
                        <a:t>記載内容</a:t>
                      </a:r>
                      <a:endParaRPr kumimoji="1" lang="ja-JP" altLang="en-US" sz="1200" b="0" u="none" dirty="0">
                        <a:solidFill>
                          <a:schemeClr val="tx1"/>
                        </a:solidFill>
                        <a:latin typeface="BIZ UDPゴシック" panose="020B0400000000000000" pitchFamily="50" charset="-128"/>
                        <a:ea typeface="BIZ UDPゴシック" panose="020B0400000000000000" pitchFamily="50" charset="-128"/>
                      </a:endParaRPr>
                    </a:p>
                  </a:txBody>
                  <a:tcPr marL="100806" marR="100806" marT="50403" marB="50403">
                    <a:lnL w="12700" cap="flat" cmpd="sng" algn="ctr">
                      <a:solidFill>
                        <a:schemeClr val="accent1"/>
                      </a:solidFill>
                      <a:prstDash val="sysDot"/>
                      <a:round/>
                      <a:headEnd type="none" w="med" len="med"/>
                      <a:tailEnd type="none" w="med" len="med"/>
                    </a:lnL>
                    <a:lnR w="12700" cap="flat" cmpd="sng" algn="ctr">
                      <a:solidFill>
                        <a:schemeClr val="accent1"/>
                      </a:solidFill>
                      <a:prstDash val="sysDot"/>
                      <a:round/>
                      <a:headEnd type="none" w="med" len="med"/>
                      <a:tailEnd type="none" w="med" len="med"/>
                    </a:lnR>
                    <a:lnT w="12700" cap="flat" cmpd="sng" algn="ctr">
                      <a:solidFill>
                        <a:schemeClr val="accent1"/>
                      </a:solidFill>
                      <a:prstDash val="sysDot"/>
                      <a:round/>
                      <a:headEnd type="none" w="med" len="med"/>
                      <a:tailEnd type="none" w="med" len="med"/>
                    </a:lnT>
                    <a:lnB w="12700" cap="flat" cmpd="sng" algn="ctr">
                      <a:solidFill>
                        <a:schemeClr val="accent1"/>
                      </a:solidFill>
                      <a:prstDash val="sysDot"/>
                      <a:round/>
                      <a:headEnd type="none" w="med" len="med"/>
                      <a:tailEnd type="none" w="med" len="med"/>
                    </a:lnB>
                    <a:lnTlToBr w="12700" cmpd="sng">
                      <a:noFill/>
                      <a:prstDash val="solid"/>
                    </a:lnTlToBr>
                    <a:lnBlToTr w="12700" cmpd="sng">
                      <a:noFill/>
                      <a:prstDash val="solid"/>
                    </a:lnBlToTr>
                  </a:tcPr>
                </a:tc>
                <a:tc>
                  <a:txBody>
                    <a:bodyPr/>
                    <a:lstStyle/>
                    <a:p>
                      <a:pPr marL="171450" marR="0" lvl="0" indent="-171450" algn="l" defTabSz="959937" rtl="0" eaLnBrk="1" fontAlgn="auto" latinLnBrk="0" hangingPunct="1">
                        <a:lnSpc>
                          <a:spcPct val="100000"/>
                        </a:lnSpc>
                        <a:spcBef>
                          <a:spcPts val="0"/>
                        </a:spcBef>
                        <a:spcAft>
                          <a:spcPts val="0"/>
                        </a:spcAft>
                        <a:buClrTx/>
                        <a:buSzTx/>
                        <a:buFont typeface="Wingdings" panose="05000000000000000000" pitchFamily="2" charset="2"/>
                        <a:buChar char="l"/>
                        <a:tabLst/>
                        <a:defRPr/>
                      </a:pPr>
                      <a:r>
                        <a:rPr kumimoji="1" lang="ja-JP" altLang="en-US" sz="1100" b="0" i="0" u="none" strike="noStrike" kern="1200" cap="none" spc="0" normalizeH="0" baseline="0" noProof="0" dirty="0">
                          <a:ln>
                            <a:noFill/>
                          </a:ln>
                          <a:solidFill>
                            <a:schemeClr val="tx1"/>
                          </a:solidFill>
                          <a:effectLst/>
                          <a:uLnTx/>
                          <a:uFillTx/>
                          <a:latin typeface="游ゴシック" panose="020B0400000000000000" pitchFamily="50" charset="-128"/>
                          <a:ea typeface="+mn-ea"/>
                          <a:cs typeface="+mn-cs"/>
                        </a:rPr>
                        <a:t>大阪・関西万博を契機とした全国への誘客促進＜内閣官房、国交省＞</a:t>
                      </a:r>
                    </a:p>
                    <a:p>
                      <a:pPr marL="171450" marR="0" lvl="0" indent="-171450" algn="l" defTabSz="959937" rtl="0" eaLnBrk="1" fontAlgn="auto" latinLnBrk="0" hangingPunct="1">
                        <a:lnSpc>
                          <a:spcPct val="100000"/>
                        </a:lnSpc>
                        <a:spcBef>
                          <a:spcPts val="0"/>
                        </a:spcBef>
                        <a:spcAft>
                          <a:spcPts val="0"/>
                        </a:spcAft>
                        <a:buClrTx/>
                        <a:buSzTx/>
                        <a:buFont typeface="Wingdings" panose="05000000000000000000" pitchFamily="2" charset="2"/>
                        <a:buChar char="l"/>
                        <a:tabLst/>
                        <a:defRPr/>
                      </a:pPr>
                      <a:r>
                        <a:rPr kumimoji="1" lang="ja-JP" altLang="en-US" sz="1100" b="0" i="0" u="none" strike="noStrike" kern="1200" cap="none" spc="0" normalizeH="0" baseline="0" noProof="0" dirty="0">
                          <a:ln>
                            <a:noFill/>
                          </a:ln>
                          <a:solidFill>
                            <a:schemeClr val="tx1"/>
                          </a:solidFill>
                          <a:effectLst/>
                          <a:uLnTx/>
                          <a:uFillTx/>
                          <a:latin typeface="游ゴシック" panose="020B0400000000000000" pitchFamily="50" charset="-128"/>
                          <a:ea typeface="+mn-ea"/>
                          <a:cs typeface="+mn-cs"/>
                        </a:rPr>
                        <a:t>「⽇本博</a:t>
                      </a:r>
                      <a:r>
                        <a:rPr kumimoji="1" lang="en-US" altLang="ja-JP" sz="1100" b="0" i="0" u="none" strike="noStrike" kern="1200" cap="none" spc="0" normalizeH="0" baseline="0" noProof="0" dirty="0">
                          <a:ln>
                            <a:noFill/>
                          </a:ln>
                          <a:solidFill>
                            <a:schemeClr val="tx1"/>
                          </a:solidFill>
                          <a:effectLst/>
                          <a:uLnTx/>
                          <a:uFillTx/>
                          <a:latin typeface="游ゴシック" panose="020B0400000000000000" pitchFamily="50" charset="-128"/>
                          <a:ea typeface="+mn-ea"/>
                          <a:cs typeface="+mn-cs"/>
                        </a:rPr>
                        <a:t>2.0</a:t>
                      </a:r>
                      <a:r>
                        <a:rPr kumimoji="1" lang="ja-JP" altLang="en-US" sz="1100" b="0" i="0" u="none" strike="noStrike" kern="1200" cap="none" spc="0" normalizeH="0" baseline="0" noProof="0" dirty="0">
                          <a:ln>
                            <a:noFill/>
                          </a:ln>
                          <a:solidFill>
                            <a:schemeClr val="tx1"/>
                          </a:solidFill>
                          <a:effectLst/>
                          <a:uLnTx/>
                          <a:uFillTx/>
                          <a:latin typeface="游ゴシック" panose="020B0400000000000000" pitchFamily="50" charset="-128"/>
                          <a:ea typeface="+mn-ea"/>
                          <a:cs typeface="+mn-cs"/>
                        </a:rPr>
                        <a:t>」の展開</a:t>
                      </a:r>
                      <a:r>
                        <a:rPr kumimoji="1" lang="en-US" altLang="ja-JP" sz="1100" b="0" i="0" u="none" strike="noStrike" kern="1200" cap="none" spc="0" normalizeH="0" baseline="0" noProof="0" dirty="0">
                          <a:ln>
                            <a:noFill/>
                          </a:ln>
                          <a:solidFill>
                            <a:schemeClr val="tx1"/>
                          </a:solidFill>
                          <a:effectLst/>
                          <a:uLnTx/>
                          <a:uFillTx/>
                          <a:latin typeface="游ゴシック" panose="020B0400000000000000" pitchFamily="50" charset="-128"/>
                          <a:ea typeface="+mn-ea"/>
                          <a:cs typeface="+mn-cs"/>
                        </a:rPr>
                        <a:t>/</a:t>
                      </a:r>
                      <a:r>
                        <a:rPr kumimoji="1" lang="ja-JP" altLang="en-US" sz="1100" b="0" i="0" u="none" strike="noStrike" kern="1200" cap="none" spc="0" normalizeH="0" baseline="0" noProof="0" dirty="0">
                          <a:ln>
                            <a:noFill/>
                          </a:ln>
                          <a:solidFill>
                            <a:schemeClr val="tx1"/>
                          </a:solidFill>
                          <a:effectLst/>
                          <a:uLnTx/>
                          <a:uFillTx/>
                          <a:latin typeface="游ゴシック" panose="020B0400000000000000" pitchFamily="50" charset="-128"/>
                          <a:ea typeface="+mn-ea"/>
                          <a:cs typeface="+mn-cs"/>
                        </a:rPr>
                        <a:t>日本の食文化の発信＜文科省＞</a:t>
                      </a:r>
                      <a:r>
                        <a:rPr kumimoji="1" lang="en-US" altLang="ja-JP" sz="1100" b="0" i="0" u="none" strike="noStrike" kern="1200" cap="none" spc="0" normalizeH="0" baseline="0" noProof="0" dirty="0">
                          <a:ln>
                            <a:noFill/>
                          </a:ln>
                          <a:solidFill>
                            <a:schemeClr val="tx1"/>
                          </a:solidFill>
                          <a:effectLst/>
                          <a:uLnTx/>
                          <a:uFillTx/>
                          <a:latin typeface="游ゴシック" panose="020B0400000000000000" pitchFamily="50" charset="-128"/>
                          <a:ea typeface="+mn-ea"/>
                          <a:cs typeface="+mn-cs"/>
                        </a:rPr>
                        <a:t>/</a:t>
                      </a:r>
                      <a:r>
                        <a:rPr kumimoji="1" lang="ja-JP" altLang="en-US" sz="1100" b="0" i="0" u="none" strike="noStrike" kern="1200" cap="none" spc="0" normalizeH="0" baseline="0" noProof="0" dirty="0">
                          <a:ln>
                            <a:noFill/>
                          </a:ln>
                          <a:solidFill>
                            <a:schemeClr val="tx1"/>
                          </a:solidFill>
                          <a:effectLst/>
                          <a:uLnTx/>
                          <a:uFillTx/>
                          <a:latin typeface="游ゴシック" panose="020B0400000000000000" pitchFamily="50" charset="-128"/>
                          <a:ea typeface="+mn-ea"/>
                          <a:cs typeface="+mn-cs"/>
                        </a:rPr>
                        <a:t>日本産酒類の情報発信＜財務省＞</a:t>
                      </a:r>
                    </a:p>
                  </a:txBody>
                  <a:tcPr marL="100806" marR="100806" marT="144000" marB="72000">
                    <a:lnL w="12700" cap="flat" cmpd="sng" algn="ctr">
                      <a:solidFill>
                        <a:schemeClr val="accent1"/>
                      </a:solidFill>
                      <a:prstDash val="sysDot"/>
                      <a:round/>
                      <a:headEnd type="none" w="med" len="med"/>
                      <a:tailEnd type="none" w="med" len="med"/>
                    </a:lnL>
                    <a:lnR w="12700" cap="flat" cmpd="sng" algn="ctr">
                      <a:solidFill>
                        <a:schemeClr val="accent1"/>
                      </a:solidFill>
                      <a:prstDash val="sysDot"/>
                      <a:round/>
                      <a:headEnd type="none" w="med" len="med"/>
                      <a:tailEnd type="none" w="med" len="med"/>
                    </a:lnR>
                    <a:lnT w="12700" cap="flat" cmpd="sng" algn="ctr">
                      <a:solidFill>
                        <a:schemeClr val="accent1"/>
                      </a:solidFill>
                      <a:prstDash val="sysDot"/>
                      <a:round/>
                      <a:headEnd type="none" w="med" len="med"/>
                      <a:tailEnd type="none" w="med" len="med"/>
                    </a:lnT>
                    <a:lnB w="12700" cap="flat" cmpd="sng" algn="ctr">
                      <a:solidFill>
                        <a:schemeClr val="accent1"/>
                      </a:solidFill>
                      <a:prstDash val="sysDot"/>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508488957"/>
                  </a:ext>
                </a:extLst>
              </a:tr>
              <a:tr h="288000">
                <a:tc>
                  <a:txBody>
                    <a:bodyPr/>
                    <a:lstStyle/>
                    <a:p>
                      <a:pPr marL="0" marR="0" lvl="0" indent="0" algn="l" defTabSz="959937" rtl="0" eaLnBrk="1" fontAlgn="auto"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noProof="0" dirty="0">
                          <a:ln>
                            <a:noFill/>
                          </a:ln>
                          <a:solidFill>
                            <a:schemeClr val="tx1"/>
                          </a:solidFill>
                          <a:effectLst/>
                          <a:uLnTx/>
                          <a:uFillTx/>
                          <a:latin typeface="游ゴシック" panose="020B0400000000000000" pitchFamily="50" charset="-128"/>
                          <a:ea typeface="+mn-ea"/>
                          <a:cs typeface="+mn-cs"/>
                        </a:rPr>
                        <a:t>国との協議の進捗状況</a:t>
                      </a:r>
                      <a:endParaRPr kumimoji="1" lang="en-US" altLang="ja-JP" sz="1200" b="1" i="0" u="none" strike="noStrike" kern="1200" cap="none" spc="0" normalizeH="0" baseline="0" noProof="0" dirty="0">
                        <a:ln>
                          <a:noFill/>
                        </a:ln>
                        <a:solidFill>
                          <a:schemeClr val="tx1"/>
                        </a:solidFill>
                        <a:effectLst/>
                        <a:uLnTx/>
                        <a:uFillTx/>
                        <a:latin typeface="游ゴシック" panose="020B0400000000000000" pitchFamily="50" charset="-128"/>
                        <a:ea typeface="+mn-ea"/>
                        <a:cs typeface="+mn-cs"/>
                      </a:endParaRPr>
                    </a:p>
                    <a:p>
                      <a:pPr marL="0" marR="0" lvl="0" indent="0" algn="l" defTabSz="959937" rtl="0" eaLnBrk="1" fontAlgn="auto"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noProof="0" dirty="0">
                          <a:ln>
                            <a:noFill/>
                          </a:ln>
                          <a:solidFill>
                            <a:schemeClr val="tx1"/>
                          </a:solidFill>
                          <a:effectLst/>
                          <a:uLnTx/>
                          <a:uFillTx/>
                          <a:latin typeface="游ゴシック" panose="020B0400000000000000" pitchFamily="50" charset="-128"/>
                          <a:ea typeface="+mn-ea"/>
                          <a:cs typeface="+mn-cs"/>
                        </a:rPr>
                        <a:t>（取組みの成果）</a:t>
                      </a:r>
                      <a:endParaRPr kumimoji="1" lang="ja-JP" altLang="en-US" sz="1200" b="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endParaRPr>
                    </a:p>
                  </a:txBody>
                  <a:tcPr marL="100806" marR="100806" marT="50403" marB="50403" anchor="ctr">
                    <a:lnL w="12700" cap="flat" cmpd="sng" algn="ctr">
                      <a:solidFill>
                        <a:schemeClr val="accent1"/>
                      </a:solidFill>
                      <a:prstDash val="sysDot"/>
                      <a:round/>
                      <a:headEnd type="none" w="med" len="med"/>
                      <a:tailEnd type="none" w="med" len="med"/>
                    </a:lnL>
                    <a:lnR w="12700" cap="flat" cmpd="sng" algn="ctr">
                      <a:solidFill>
                        <a:schemeClr val="accent1"/>
                      </a:solidFill>
                      <a:prstDash val="sysDot"/>
                      <a:round/>
                      <a:headEnd type="none" w="med" len="med"/>
                      <a:tailEnd type="none" w="med" len="med"/>
                    </a:lnR>
                    <a:lnT w="12700" cap="flat" cmpd="sng" algn="ctr">
                      <a:solidFill>
                        <a:schemeClr val="accent1"/>
                      </a:solidFill>
                      <a:prstDash val="sysDot"/>
                      <a:round/>
                      <a:headEnd type="none" w="med" len="med"/>
                      <a:tailEnd type="none" w="med" len="med"/>
                    </a:lnT>
                    <a:lnB w="12700" cap="flat" cmpd="sng" algn="ctr">
                      <a:solidFill>
                        <a:schemeClr val="accent1"/>
                      </a:solidFill>
                      <a:prstDash val="sysDot"/>
                      <a:round/>
                      <a:headEnd type="none" w="med" len="med"/>
                      <a:tailEnd type="none" w="med" len="med"/>
                    </a:lnB>
                    <a:lnTlToBr w="12700" cmpd="sng">
                      <a:noFill/>
                      <a:prstDash val="solid"/>
                    </a:lnTlToBr>
                    <a:lnBlToTr w="12700" cmpd="sng">
                      <a:noFill/>
                      <a:prstDash val="solid"/>
                    </a:lnBlToTr>
                  </a:tcPr>
                </a:tc>
                <a:tc>
                  <a:txBody>
                    <a:bodyPr/>
                    <a:lstStyle/>
                    <a:p>
                      <a:pPr marL="171450" marR="0" lvl="0" indent="-171450" algn="l" defTabSz="959937" rtl="0" eaLnBrk="1" fontAlgn="auto" latinLnBrk="0" hangingPunct="1">
                        <a:lnSpc>
                          <a:spcPct val="100000"/>
                        </a:lnSpc>
                        <a:spcBef>
                          <a:spcPts val="0"/>
                        </a:spcBef>
                        <a:spcAft>
                          <a:spcPts val="0"/>
                        </a:spcAft>
                        <a:buClrTx/>
                        <a:buSzTx/>
                        <a:buFont typeface="Wingdings" panose="05000000000000000000" pitchFamily="2" charset="2"/>
                        <a:buChar char="l"/>
                        <a:tabLst/>
                        <a:defRPr/>
                      </a:pPr>
                      <a:r>
                        <a:rPr kumimoji="1" lang="ja-JP" altLang="en-US" sz="1100" b="0" i="0" u="none" strike="noStrike" kern="1200" cap="none" spc="0" normalizeH="0" baseline="0" noProof="0" dirty="0">
                          <a:ln>
                            <a:noFill/>
                          </a:ln>
                          <a:solidFill>
                            <a:schemeClr val="tx1"/>
                          </a:solidFill>
                          <a:effectLst/>
                          <a:uLnTx/>
                          <a:uFillTx/>
                          <a:latin typeface="游ゴシック" panose="020B0400000000000000" pitchFamily="50" charset="-128"/>
                          <a:ea typeface="+mn-ea"/>
                          <a:cs typeface="+mn-cs"/>
                        </a:rPr>
                        <a:t>国「アクションプラン</a:t>
                      </a:r>
                      <a:r>
                        <a:rPr kumimoji="1" lang="en-US" altLang="ja-JP" sz="1100" b="0" i="0" u="none" strike="noStrike" kern="1200" cap="none" spc="0" normalizeH="0" baseline="0" noProof="0" dirty="0">
                          <a:ln>
                            <a:noFill/>
                          </a:ln>
                          <a:solidFill>
                            <a:schemeClr val="tx1"/>
                          </a:solidFill>
                          <a:effectLst/>
                          <a:uLnTx/>
                          <a:uFillTx/>
                          <a:latin typeface="游ゴシック" panose="020B0400000000000000" pitchFamily="50" charset="-128"/>
                          <a:ea typeface="+mn-ea"/>
                          <a:cs typeface="+mn-cs"/>
                        </a:rPr>
                        <a:t>Ver. 2</a:t>
                      </a:r>
                      <a:r>
                        <a:rPr kumimoji="1" lang="ja-JP" altLang="en-US" sz="1100" b="0" i="0" u="none" strike="noStrike" kern="1200" cap="none" spc="0" normalizeH="0" baseline="0" noProof="0" dirty="0">
                          <a:ln>
                            <a:noFill/>
                          </a:ln>
                          <a:solidFill>
                            <a:schemeClr val="tx1"/>
                          </a:solidFill>
                          <a:effectLst/>
                          <a:uLnTx/>
                          <a:uFillTx/>
                          <a:latin typeface="游ゴシック" panose="020B0400000000000000" pitchFamily="50" charset="-128"/>
                          <a:ea typeface="+mn-ea"/>
                          <a:cs typeface="+mn-cs"/>
                        </a:rPr>
                        <a:t>」に上記「日本博</a:t>
                      </a:r>
                      <a:r>
                        <a:rPr kumimoji="1" lang="en-US" altLang="ja-JP" sz="1100" b="0" i="0" u="none" strike="noStrike" kern="1200" cap="none" spc="0" normalizeH="0" baseline="0" noProof="0" dirty="0">
                          <a:ln>
                            <a:noFill/>
                          </a:ln>
                          <a:solidFill>
                            <a:schemeClr val="tx1"/>
                          </a:solidFill>
                          <a:effectLst/>
                          <a:uLnTx/>
                          <a:uFillTx/>
                          <a:latin typeface="游ゴシック" panose="020B0400000000000000" pitchFamily="50" charset="-128"/>
                          <a:ea typeface="+mn-ea"/>
                          <a:cs typeface="+mn-cs"/>
                        </a:rPr>
                        <a:t>2.0</a:t>
                      </a:r>
                      <a:r>
                        <a:rPr kumimoji="1" lang="ja-JP" altLang="en-US" sz="1100" b="0" i="0" u="none" strike="noStrike" kern="1200" cap="none" spc="0" normalizeH="0" baseline="0" noProof="0" dirty="0">
                          <a:ln>
                            <a:noFill/>
                          </a:ln>
                          <a:solidFill>
                            <a:schemeClr val="tx1"/>
                          </a:solidFill>
                          <a:effectLst/>
                          <a:uLnTx/>
                          <a:uFillTx/>
                          <a:latin typeface="游ゴシック" panose="020B0400000000000000" pitchFamily="50" charset="-128"/>
                          <a:ea typeface="+mn-ea"/>
                          <a:cs typeface="+mn-cs"/>
                        </a:rPr>
                        <a:t>」について記載、「アクションプラン</a:t>
                      </a:r>
                      <a:r>
                        <a:rPr kumimoji="1" lang="en-US" altLang="ja-JP" sz="1100" b="0" i="0" u="none" strike="noStrike" kern="1200" cap="none" spc="0" normalizeH="0" baseline="0" noProof="0" dirty="0">
                          <a:ln>
                            <a:noFill/>
                          </a:ln>
                          <a:solidFill>
                            <a:schemeClr val="tx1"/>
                          </a:solidFill>
                          <a:effectLst/>
                          <a:uLnTx/>
                          <a:uFillTx/>
                          <a:latin typeface="游ゴシック" panose="020B0400000000000000" pitchFamily="50" charset="-128"/>
                          <a:ea typeface="+mn-ea"/>
                          <a:cs typeface="+mn-cs"/>
                        </a:rPr>
                        <a:t>Ver. 3</a:t>
                      </a:r>
                      <a:r>
                        <a:rPr kumimoji="1" lang="ja-JP" altLang="en-US" sz="1100" b="0" i="0" u="none" strike="noStrike" kern="1200" cap="none" spc="0" normalizeH="0" baseline="0" noProof="0" dirty="0">
                          <a:ln>
                            <a:noFill/>
                          </a:ln>
                          <a:solidFill>
                            <a:schemeClr val="tx1"/>
                          </a:solidFill>
                          <a:effectLst/>
                          <a:uLnTx/>
                          <a:uFillTx/>
                          <a:latin typeface="游ゴシック" panose="020B0400000000000000" pitchFamily="50" charset="-128"/>
                          <a:ea typeface="+mn-ea"/>
                          <a:cs typeface="+mn-cs"/>
                        </a:rPr>
                        <a:t>」に上記誘客促進について記載</a:t>
                      </a:r>
                      <a:endParaRPr kumimoji="1" lang="en-US" altLang="ja-JP" sz="1100" b="0" i="0" u="none" strike="noStrike" kern="1200" cap="none" spc="0" normalizeH="0" baseline="0" noProof="0" dirty="0">
                        <a:ln>
                          <a:noFill/>
                        </a:ln>
                        <a:solidFill>
                          <a:schemeClr val="tx1"/>
                        </a:solidFill>
                        <a:effectLst/>
                        <a:uLnTx/>
                        <a:uFillTx/>
                        <a:latin typeface="游ゴシック" panose="020B0400000000000000" pitchFamily="50" charset="-128"/>
                        <a:ea typeface="+mn-ea"/>
                        <a:cs typeface="+mn-cs"/>
                      </a:endParaRPr>
                    </a:p>
                    <a:p>
                      <a:pPr marL="171450" marR="0" lvl="0" indent="-171450" algn="l" defTabSz="959937" rtl="0" eaLnBrk="1" fontAlgn="auto" latinLnBrk="0" hangingPunct="1">
                        <a:lnSpc>
                          <a:spcPct val="100000"/>
                        </a:lnSpc>
                        <a:spcBef>
                          <a:spcPts val="0"/>
                        </a:spcBef>
                        <a:spcAft>
                          <a:spcPts val="0"/>
                        </a:spcAft>
                        <a:buClrTx/>
                        <a:buSzTx/>
                        <a:buFont typeface="Wingdings" panose="05000000000000000000" pitchFamily="2" charset="2"/>
                        <a:buChar char="l"/>
                        <a:tabLst/>
                        <a:defRPr/>
                      </a:pPr>
                      <a:r>
                        <a:rPr kumimoji="1" lang="ja-JP" altLang="en-US" sz="1100" b="0" i="0" u="none" strike="noStrike" kern="1200" cap="none" spc="0" normalizeH="0" baseline="0" noProof="0" dirty="0">
                          <a:ln>
                            <a:noFill/>
                          </a:ln>
                          <a:solidFill>
                            <a:schemeClr val="tx1"/>
                          </a:solidFill>
                          <a:effectLst/>
                          <a:uLnTx/>
                          <a:uFillTx/>
                          <a:latin typeface="游ゴシック" panose="020B0400000000000000" pitchFamily="50" charset="-128"/>
                          <a:ea typeface="+mn-ea"/>
                          <a:cs typeface="+mn-cs"/>
                        </a:rPr>
                        <a:t>令和</a:t>
                      </a:r>
                      <a:r>
                        <a:rPr kumimoji="1" lang="en-US" altLang="ja-JP" sz="1100" b="0" i="0" u="none" strike="noStrike" kern="1200" cap="none" spc="0" normalizeH="0" baseline="0" noProof="0" dirty="0">
                          <a:ln>
                            <a:noFill/>
                          </a:ln>
                          <a:solidFill>
                            <a:schemeClr val="tx1"/>
                          </a:solidFill>
                          <a:effectLst/>
                          <a:uLnTx/>
                          <a:uFillTx/>
                          <a:latin typeface="游ゴシック" panose="020B0400000000000000" pitchFamily="50" charset="-128"/>
                          <a:ea typeface="+mn-ea"/>
                          <a:cs typeface="+mn-cs"/>
                        </a:rPr>
                        <a:t>6</a:t>
                      </a:r>
                      <a:r>
                        <a:rPr kumimoji="1" lang="ja-JP" altLang="en-US" sz="1100" b="0" i="0" u="none" strike="noStrike" kern="1200" cap="none" spc="0" normalizeH="0" baseline="0" noProof="0" dirty="0">
                          <a:ln>
                            <a:noFill/>
                          </a:ln>
                          <a:solidFill>
                            <a:schemeClr val="tx1"/>
                          </a:solidFill>
                          <a:effectLst/>
                          <a:uLnTx/>
                          <a:uFillTx/>
                          <a:latin typeface="游ゴシック" panose="020B0400000000000000" pitchFamily="50" charset="-128"/>
                          <a:ea typeface="+mn-ea"/>
                          <a:cs typeface="+mn-cs"/>
                        </a:rPr>
                        <a:t>年度「地方部での滞在促進のための地域周遊観光促進事業」補助金採択に向けて観光庁、</a:t>
                      </a:r>
                      <a:endParaRPr kumimoji="1" lang="en-US" altLang="ja-JP" sz="1100" b="0" i="0" u="none" strike="noStrike" kern="1200" cap="none" spc="0" normalizeH="0" baseline="0" noProof="0" dirty="0">
                        <a:ln>
                          <a:noFill/>
                        </a:ln>
                        <a:solidFill>
                          <a:schemeClr val="tx1"/>
                        </a:solidFill>
                        <a:effectLst/>
                        <a:uLnTx/>
                        <a:uFillTx/>
                        <a:latin typeface="游ゴシック" panose="020B0400000000000000" pitchFamily="50" charset="-128"/>
                        <a:ea typeface="+mn-ea"/>
                        <a:cs typeface="+mn-cs"/>
                      </a:endParaRPr>
                    </a:p>
                    <a:p>
                      <a:pPr marL="0" marR="0" lvl="0" indent="0" algn="l" defTabSz="959937" rtl="0" eaLnBrk="1" fontAlgn="auto" latinLnBrk="0" hangingPunct="1">
                        <a:lnSpc>
                          <a:spcPct val="100000"/>
                        </a:lnSpc>
                        <a:spcBef>
                          <a:spcPts val="0"/>
                        </a:spcBef>
                        <a:spcAft>
                          <a:spcPts val="0"/>
                        </a:spcAft>
                        <a:buClrTx/>
                        <a:buSzTx/>
                        <a:buFont typeface="Wingdings" panose="05000000000000000000" pitchFamily="2" charset="2"/>
                        <a:buNone/>
                        <a:tabLst/>
                        <a:defRPr/>
                      </a:pPr>
                      <a:r>
                        <a:rPr kumimoji="1" lang="ja-JP" altLang="en-US" sz="1100" b="0" i="0" u="none" strike="noStrike" kern="1200" cap="none" spc="0" normalizeH="0" baseline="0" noProof="0" dirty="0">
                          <a:ln>
                            <a:noFill/>
                          </a:ln>
                          <a:solidFill>
                            <a:schemeClr val="tx1"/>
                          </a:solidFill>
                          <a:effectLst/>
                          <a:uLnTx/>
                          <a:uFillTx/>
                          <a:latin typeface="游ゴシック" panose="020B0400000000000000" pitchFamily="50" charset="-128"/>
                          <a:ea typeface="+mn-ea"/>
                          <a:cs typeface="+mn-cs"/>
                        </a:rPr>
                        <a:t>　 近畿運輸局と調整中</a:t>
                      </a:r>
                      <a:endParaRPr kumimoji="1" lang="en-US" altLang="ja-JP" sz="1100" b="0" i="0" u="none" strike="noStrike" kern="1200" cap="none" spc="0" normalizeH="0" baseline="0" noProof="0" dirty="0">
                        <a:ln>
                          <a:noFill/>
                        </a:ln>
                        <a:solidFill>
                          <a:schemeClr val="tx1"/>
                        </a:solidFill>
                        <a:effectLst/>
                        <a:uLnTx/>
                        <a:uFillTx/>
                        <a:latin typeface="游ゴシック" panose="020B0400000000000000" pitchFamily="50" charset="-128"/>
                        <a:ea typeface="+mn-ea"/>
                        <a:cs typeface="+mn-cs"/>
                      </a:endParaRPr>
                    </a:p>
                    <a:p>
                      <a:pPr marL="171450" marR="0" lvl="0" indent="-171450" algn="l" defTabSz="959937" rtl="0" eaLnBrk="1" fontAlgn="auto" latinLnBrk="0" hangingPunct="1">
                        <a:lnSpc>
                          <a:spcPct val="100000"/>
                        </a:lnSpc>
                        <a:spcBef>
                          <a:spcPts val="0"/>
                        </a:spcBef>
                        <a:spcAft>
                          <a:spcPts val="0"/>
                        </a:spcAft>
                        <a:buClrTx/>
                        <a:buSzTx/>
                        <a:buFont typeface="Wingdings" panose="05000000000000000000" pitchFamily="2" charset="2"/>
                        <a:buChar char="l"/>
                        <a:tabLst/>
                        <a:defRPr/>
                      </a:pPr>
                      <a:r>
                        <a:rPr kumimoji="1" lang="ja-JP" altLang="en-US" sz="1100" b="0" i="0" u="none" strike="noStrike" kern="1200" cap="none" spc="0" normalizeH="0" baseline="0" noProof="0" dirty="0">
                          <a:ln>
                            <a:noFill/>
                          </a:ln>
                          <a:solidFill>
                            <a:schemeClr val="tx1"/>
                          </a:solidFill>
                          <a:effectLst/>
                          <a:uLnTx/>
                          <a:uFillTx/>
                          <a:latin typeface="游ゴシック" panose="020B0400000000000000" pitchFamily="50" charset="-128"/>
                          <a:ea typeface="+mn-ea"/>
                          <a:cs typeface="+mn-cs"/>
                        </a:rPr>
                        <a:t>「日本博</a:t>
                      </a:r>
                      <a:r>
                        <a:rPr kumimoji="1" lang="en-US" altLang="ja-JP" sz="1100" b="0" i="0" u="none" strike="noStrike" kern="1200" cap="none" spc="0" normalizeH="0" baseline="0" noProof="0" dirty="0">
                          <a:ln>
                            <a:noFill/>
                          </a:ln>
                          <a:solidFill>
                            <a:schemeClr val="tx1"/>
                          </a:solidFill>
                          <a:effectLst/>
                          <a:uLnTx/>
                          <a:uFillTx/>
                          <a:latin typeface="游ゴシック" panose="020B0400000000000000" pitchFamily="50" charset="-128"/>
                          <a:ea typeface="+mn-ea"/>
                          <a:cs typeface="+mn-cs"/>
                        </a:rPr>
                        <a:t>2.0</a:t>
                      </a:r>
                      <a:r>
                        <a:rPr kumimoji="1" lang="ja-JP" altLang="en-US" sz="1100" b="0" i="0" u="none" strike="noStrike" kern="1200" cap="none" spc="0" normalizeH="0" baseline="0" noProof="0" dirty="0">
                          <a:ln>
                            <a:noFill/>
                          </a:ln>
                          <a:solidFill>
                            <a:schemeClr val="tx1"/>
                          </a:solidFill>
                          <a:effectLst/>
                          <a:uLnTx/>
                          <a:uFillTx/>
                          <a:latin typeface="游ゴシック" panose="020B0400000000000000" pitchFamily="50" charset="-128"/>
                          <a:ea typeface="+mn-ea"/>
                          <a:cs typeface="+mn-cs"/>
                        </a:rPr>
                        <a:t>」の活用について国と府・市で調整中</a:t>
                      </a:r>
                      <a:endParaRPr kumimoji="1" lang="en-US" altLang="ja-JP" sz="1100" b="0" i="0" u="none" strike="noStrike" kern="1200" cap="none" spc="0" normalizeH="0" baseline="0" noProof="0" dirty="0">
                        <a:ln>
                          <a:noFill/>
                        </a:ln>
                        <a:solidFill>
                          <a:schemeClr val="tx1"/>
                        </a:solidFill>
                        <a:effectLst/>
                        <a:uLnTx/>
                        <a:uFillTx/>
                        <a:latin typeface="游ゴシック" panose="020B0400000000000000" pitchFamily="50" charset="-128"/>
                        <a:ea typeface="+mn-ea"/>
                        <a:cs typeface="+mn-cs"/>
                      </a:endParaRPr>
                    </a:p>
                    <a:p>
                      <a:pPr marL="171450" marR="0" lvl="0" indent="-171450" algn="l" defTabSz="959937" rtl="0" eaLnBrk="1" fontAlgn="auto" latinLnBrk="0" hangingPunct="1">
                        <a:lnSpc>
                          <a:spcPct val="100000"/>
                        </a:lnSpc>
                        <a:spcBef>
                          <a:spcPts val="0"/>
                        </a:spcBef>
                        <a:spcAft>
                          <a:spcPts val="0"/>
                        </a:spcAft>
                        <a:buClrTx/>
                        <a:buSzTx/>
                        <a:buFont typeface="Wingdings" panose="05000000000000000000" pitchFamily="2" charset="2"/>
                        <a:buChar char="l"/>
                        <a:tabLst/>
                        <a:defRPr/>
                      </a:pPr>
                      <a:r>
                        <a:rPr kumimoji="1" lang="ja-JP" altLang="en-US" sz="1100" b="0" i="0" u="none" strike="noStrike" kern="1200" cap="none" spc="0" normalizeH="0" baseline="0" noProof="0" dirty="0">
                          <a:ln>
                            <a:noFill/>
                          </a:ln>
                          <a:solidFill>
                            <a:schemeClr val="tx1"/>
                          </a:solidFill>
                          <a:effectLst/>
                          <a:uLnTx/>
                          <a:uFillTx/>
                          <a:latin typeface="游ゴシック" panose="020B0400000000000000" pitchFamily="50" charset="-128"/>
                          <a:ea typeface="+mn-ea"/>
                          <a:cs typeface="+mn-cs"/>
                        </a:rPr>
                        <a:t>観光庁の観光再始動事業に、伝統芸能（文楽）と食を組み合わせたテストツアーが採択。引き続き観光魅力の磨き上げが必要。</a:t>
                      </a:r>
                    </a:p>
                  </a:txBody>
                  <a:tcPr marL="100806" marR="100806" marT="144000" marB="72000">
                    <a:lnL w="12700" cap="flat" cmpd="sng" algn="ctr">
                      <a:solidFill>
                        <a:schemeClr val="accent1"/>
                      </a:solidFill>
                      <a:prstDash val="sysDot"/>
                      <a:round/>
                      <a:headEnd type="none" w="med" len="med"/>
                      <a:tailEnd type="none" w="med" len="med"/>
                    </a:lnL>
                    <a:lnR w="12700" cap="flat" cmpd="sng" algn="ctr">
                      <a:solidFill>
                        <a:schemeClr val="accent1"/>
                      </a:solidFill>
                      <a:prstDash val="sysDot"/>
                      <a:round/>
                      <a:headEnd type="none" w="med" len="med"/>
                      <a:tailEnd type="none" w="med" len="med"/>
                    </a:lnR>
                    <a:lnT w="12700" cap="flat" cmpd="sng" algn="ctr">
                      <a:solidFill>
                        <a:schemeClr val="accent1"/>
                      </a:solidFill>
                      <a:prstDash val="sysDot"/>
                      <a:round/>
                      <a:headEnd type="none" w="med" len="med"/>
                      <a:tailEnd type="none" w="med" len="med"/>
                    </a:lnT>
                    <a:lnB w="12700" cap="flat" cmpd="sng" algn="ctr">
                      <a:solidFill>
                        <a:schemeClr val="accent1"/>
                      </a:solidFill>
                      <a:prstDash val="sysDot"/>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542566491"/>
                  </a:ext>
                </a:extLst>
              </a:tr>
            </a:tbl>
          </a:graphicData>
        </a:graphic>
      </p:graphicFrame>
    </p:spTree>
    <p:extLst>
      <p:ext uri="{BB962C8B-B14F-4D97-AF65-F5344CB8AC3E}">
        <p14:creationId xmlns:p14="http://schemas.microsoft.com/office/powerpoint/2010/main" val="49235468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a:xfrm>
            <a:off x="7832132" y="6860956"/>
            <a:ext cx="2268141" cy="383297"/>
          </a:xfrm>
        </p:spPr>
        <p:txBody>
          <a:bodyPr/>
          <a:lstStyle/>
          <a:p>
            <a:fld id="{4A29C0C3-80A2-4EDA-8DD4-D638D41F3C0E}" type="slidenum">
              <a:rPr kumimoji="1" lang="ja-JP" altLang="en-US" smtClean="0"/>
              <a:t>43</a:t>
            </a:fld>
            <a:endParaRPr kumimoji="1" lang="ja-JP" altLang="en-US" dirty="0"/>
          </a:p>
        </p:txBody>
      </p:sp>
      <p:sp>
        <p:nvSpPr>
          <p:cNvPr id="20" name="スライド番号プレースホルダー 7"/>
          <p:cNvSpPr txBox="1">
            <a:spLocks/>
          </p:cNvSpPr>
          <p:nvPr/>
        </p:nvSpPr>
        <p:spPr>
          <a:xfrm flipH="1">
            <a:off x="9719089" y="6839953"/>
            <a:ext cx="361536" cy="359360"/>
          </a:xfrm>
          <a:prstGeom prst="rect">
            <a:avLst/>
          </a:prstGeom>
        </p:spPr>
        <p:txBody>
          <a:bodyPr vert="horz" lIns="91440" tIns="45720" rIns="91440" bIns="45720" rtlCol="0" anchor="ctr"/>
          <a:lstStyle>
            <a:defPPr>
              <a:defRPr lang="en-US"/>
            </a:defPPr>
            <a:lvl1pPr marL="0" algn="r" defTabSz="457200" rtl="0" eaLnBrk="1" latinLnBrk="0" hangingPunct="1">
              <a:defRPr sz="126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kumimoji="1" lang="ja-JP" altLang="en-US" dirty="0"/>
          </a:p>
        </p:txBody>
      </p:sp>
      <p:sp>
        <p:nvSpPr>
          <p:cNvPr id="22" name="テキスト ボックス 21"/>
          <p:cNvSpPr txBox="1"/>
          <p:nvPr/>
        </p:nvSpPr>
        <p:spPr>
          <a:xfrm>
            <a:off x="251753" y="714310"/>
            <a:ext cx="1005403" cy="338554"/>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60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（参考）</a:t>
            </a:r>
            <a:endParaRPr kumimoji="1" lang="ja-JP" altLang="en-US" sz="100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p:txBody>
      </p:sp>
      <p:graphicFrame>
        <p:nvGraphicFramePr>
          <p:cNvPr id="17" name="表 16">
            <a:extLst>
              <a:ext uri="{FF2B5EF4-FFF2-40B4-BE49-F238E27FC236}">
                <a16:creationId xmlns:a16="http://schemas.microsoft.com/office/drawing/2014/main" id="{731D8736-1F24-4DDD-BAE5-3D26FC93D64E}"/>
              </a:ext>
            </a:extLst>
          </p:cNvPr>
          <p:cNvGraphicFramePr>
            <a:graphicFrameLocks noGrp="1"/>
          </p:cNvGraphicFramePr>
          <p:nvPr>
            <p:extLst>
              <p:ext uri="{D42A27DB-BD31-4B8C-83A1-F6EECF244321}">
                <p14:modId xmlns:p14="http://schemas.microsoft.com/office/powerpoint/2010/main" val="3398345562"/>
              </p:ext>
            </p:extLst>
          </p:nvPr>
        </p:nvGraphicFramePr>
        <p:xfrm>
          <a:off x="280329" y="1603262"/>
          <a:ext cx="9540000" cy="5362313"/>
        </p:xfrm>
        <a:graphic>
          <a:graphicData uri="http://schemas.openxmlformats.org/drawingml/2006/table">
            <a:tbl>
              <a:tblPr>
                <a:tableStyleId>{2D5ABB26-0587-4C30-8999-92F81FD0307C}</a:tableStyleId>
              </a:tblPr>
              <a:tblGrid>
                <a:gridCol w="3180000">
                  <a:extLst>
                    <a:ext uri="{9D8B030D-6E8A-4147-A177-3AD203B41FA5}">
                      <a16:colId xmlns:a16="http://schemas.microsoft.com/office/drawing/2014/main" val="901775203"/>
                    </a:ext>
                  </a:extLst>
                </a:gridCol>
                <a:gridCol w="3180000">
                  <a:extLst>
                    <a:ext uri="{9D8B030D-6E8A-4147-A177-3AD203B41FA5}">
                      <a16:colId xmlns:a16="http://schemas.microsoft.com/office/drawing/2014/main" val="2895380761"/>
                    </a:ext>
                  </a:extLst>
                </a:gridCol>
                <a:gridCol w="3180000">
                  <a:extLst>
                    <a:ext uri="{9D8B030D-6E8A-4147-A177-3AD203B41FA5}">
                      <a16:colId xmlns:a16="http://schemas.microsoft.com/office/drawing/2014/main" val="925580270"/>
                    </a:ext>
                  </a:extLst>
                </a:gridCol>
              </a:tblGrid>
              <a:tr h="5362313">
                <a:tc>
                  <a:txBody>
                    <a:bodyPr/>
                    <a:lstStyle/>
                    <a:p>
                      <a:pPr marL="0" indent="0" defTabSz="443194">
                        <a:lnSpc>
                          <a:spcPct val="100000"/>
                        </a:lnSpc>
                        <a:spcBef>
                          <a:spcPts val="0"/>
                        </a:spcBef>
                        <a:spcAft>
                          <a:spcPts val="0"/>
                        </a:spcAft>
                        <a:defRPr/>
                      </a:pPr>
                      <a:r>
                        <a:rPr lang="ja-JP" altLang="en-US" sz="1300" b="1" u="none" dirty="0">
                          <a:solidFill>
                            <a:schemeClr val="tx1"/>
                          </a:solidFill>
                          <a:latin typeface="BIZ UDPゴシック" panose="020B0400000000000000" pitchFamily="50" charset="-128"/>
                          <a:ea typeface="BIZ UDPゴシック" panose="020B0400000000000000" pitchFamily="50" charset="-128"/>
                        </a:rPr>
                        <a:t>□</a:t>
                      </a:r>
                      <a:r>
                        <a:rPr lang="ja-JP" altLang="en-US" sz="1300" b="1" u="none" strike="noStrike" baseline="0" dirty="0">
                          <a:solidFill>
                            <a:schemeClr val="tx1"/>
                          </a:solidFill>
                          <a:latin typeface="BIZ UDPゴシック" panose="020B0400000000000000" pitchFamily="50" charset="-128"/>
                          <a:ea typeface="BIZ UDPゴシック" panose="020B0400000000000000" pitchFamily="50" charset="-128"/>
                        </a:rPr>
                        <a:t>成長・飛躍</a:t>
                      </a:r>
                      <a:r>
                        <a:rPr lang="ja-JP" altLang="en-US" sz="1300" b="1" u="none" dirty="0">
                          <a:solidFill>
                            <a:schemeClr val="tx1"/>
                          </a:solidFill>
                          <a:latin typeface="BIZ UDPゴシック" panose="020B0400000000000000" pitchFamily="50" charset="-128"/>
                          <a:ea typeface="BIZ UDPゴシック" panose="020B0400000000000000" pitchFamily="50" charset="-128"/>
                        </a:rPr>
                        <a:t>に向けた取組みスタート</a:t>
                      </a:r>
                    </a:p>
                    <a:p>
                      <a:pPr marL="0" indent="0" defTabSz="443194">
                        <a:lnSpc>
                          <a:spcPct val="100000"/>
                        </a:lnSpc>
                        <a:spcBef>
                          <a:spcPts val="0"/>
                        </a:spcBef>
                        <a:spcAft>
                          <a:spcPts val="0"/>
                        </a:spcAft>
                        <a:defRPr/>
                      </a:pPr>
                      <a:r>
                        <a:rPr lang="ja-JP" altLang="en-US" sz="1100" b="0" u="none" strike="noStrike" dirty="0">
                          <a:solidFill>
                            <a:schemeClr val="tx1"/>
                          </a:solidFill>
                          <a:latin typeface="BIZ UDPゴシック" panose="020B0400000000000000" pitchFamily="50" charset="-128"/>
                          <a:ea typeface="BIZ UDPゴシック" panose="020B0400000000000000" pitchFamily="50" charset="-128"/>
                        </a:rPr>
                        <a:t>・</a:t>
                      </a:r>
                      <a:r>
                        <a:rPr lang="ja-JP" altLang="en-US" sz="1100" b="0" u="none" dirty="0">
                          <a:solidFill>
                            <a:schemeClr val="tx1"/>
                          </a:solidFill>
                          <a:latin typeface="BIZ UDPゴシック" panose="020B0400000000000000" pitchFamily="50" charset="-128"/>
                          <a:ea typeface="BIZ UDPゴシック" panose="020B0400000000000000" pitchFamily="50" charset="-128"/>
                        </a:rPr>
                        <a:t>新型コロナの水際対策の終了により、インバウンド需要が回復傾向</a:t>
                      </a:r>
                      <a:endParaRPr lang="en-US" altLang="ja-JP" sz="1100" b="0" u="none" dirty="0">
                        <a:solidFill>
                          <a:schemeClr val="tx1"/>
                        </a:solidFill>
                        <a:latin typeface="BIZ UDPゴシック" panose="020B0400000000000000" pitchFamily="50" charset="-128"/>
                        <a:ea typeface="BIZ UDPゴシック" panose="020B0400000000000000" pitchFamily="50" charset="-128"/>
                      </a:endParaRPr>
                    </a:p>
                    <a:p>
                      <a:pPr marL="0" indent="0" defTabSz="443194">
                        <a:lnSpc>
                          <a:spcPct val="100000"/>
                        </a:lnSpc>
                        <a:spcBef>
                          <a:spcPts val="0"/>
                        </a:spcBef>
                        <a:spcAft>
                          <a:spcPts val="0"/>
                        </a:spcAft>
                        <a:defRPr/>
                      </a:pPr>
                      <a:r>
                        <a:rPr lang="ja-JP" altLang="en-US" sz="1100" u="none" strike="noStrike" dirty="0">
                          <a:solidFill>
                            <a:schemeClr val="tx1"/>
                          </a:solidFill>
                          <a:latin typeface="BIZ UDPゴシック" panose="020B0400000000000000" pitchFamily="50" charset="-128"/>
                          <a:ea typeface="BIZ UDPゴシック" panose="020B0400000000000000" pitchFamily="50" charset="-128"/>
                        </a:rPr>
                        <a:t>・広域連携</a:t>
                      </a:r>
                      <a:r>
                        <a:rPr lang="en-US" altLang="ja-JP" sz="1100" u="none" strike="noStrike" dirty="0">
                          <a:solidFill>
                            <a:schemeClr val="tx1"/>
                          </a:solidFill>
                          <a:latin typeface="BIZ UDPゴシック" panose="020B0400000000000000" pitchFamily="50" charset="-128"/>
                          <a:ea typeface="BIZ UDPゴシック" panose="020B0400000000000000" pitchFamily="50" charset="-128"/>
                        </a:rPr>
                        <a:t>DMO</a:t>
                      </a:r>
                      <a:r>
                        <a:rPr lang="ja-JP" altLang="en-US" sz="1100" u="none" strike="noStrike" dirty="0">
                          <a:solidFill>
                            <a:schemeClr val="tx1"/>
                          </a:solidFill>
                          <a:latin typeface="BIZ UDPゴシック" panose="020B0400000000000000" pitchFamily="50" charset="-128"/>
                          <a:ea typeface="BIZ UDPゴシック" panose="020B0400000000000000" pitchFamily="50" charset="-128"/>
                        </a:rPr>
                        <a:t>「関西観光本部」による観光戦略</a:t>
                      </a:r>
                    </a:p>
                    <a:p>
                      <a:pPr marL="85725" indent="-85725" defTabSz="443194">
                        <a:lnSpc>
                          <a:spcPct val="100000"/>
                        </a:lnSpc>
                        <a:spcBef>
                          <a:spcPts val="0"/>
                        </a:spcBef>
                        <a:spcAft>
                          <a:spcPts val="0"/>
                        </a:spcAft>
                        <a:defRPr/>
                      </a:pPr>
                      <a:r>
                        <a:rPr lang="ja-JP" altLang="en-US" sz="1100" u="none" strike="noStrike" dirty="0">
                          <a:solidFill>
                            <a:schemeClr val="tx1"/>
                          </a:solidFill>
                          <a:latin typeface="BIZ UDPゴシック" panose="020B0400000000000000" pitchFamily="50" charset="-128"/>
                          <a:ea typeface="BIZ UDPゴシック" panose="020B0400000000000000" pitchFamily="50" charset="-128"/>
                        </a:rPr>
                        <a:t>「関西ツーリズムグランドデザイン</a:t>
                      </a:r>
                      <a:r>
                        <a:rPr lang="en-US" altLang="ja-JP" sz="1100" u="none" strike="noStrike" dirty="0">
                          <a:solidFill>
                            <a:schemeClr val="tx1"/>
                          </a:solidFill>
                          <a:latin typeface="BIZ UDPゴシック" panose="020B0400000000000000" pitchFamily="50" charset="-128"/>
                          <a:ea typeface="BIZ UDPゴシック" panose="020B0400000000000000" pitchFamily="50" charset="-128"/>
                        </a:rPr>
                        <a:t>2025</a:t>
                      </a:r>
                      <a:r>
                        <a:rPr lang="ja-JP" altLang="en-US" sz="1100" u="none" strike="noStrike" dirty="0">
                          <a:solidFill>
                            <a:schemeClr val="tx1"/>
                          </a:solidFill>
                          <a:latin typeface="BIZ UDPゴシック" panose="020B0400000000000000" pitchFamily="50" charset="-128"/>
                          <a:ea typeface="BIZ UDPゴシック" panose="020B0400000000000000" pitchFamily="50" charset="-128"/>
                        </a:rPr>
                        <a:t>」に基づ</a:t>
                      </a:r>
                    </a:p>
                    <a:p>
                      <a:pPr marL="85725" indent="-85725" defTabSz="443194">
                        <a:lnSpc>
                          <a:spcPct val="100000"/>
                        </a:lnSpc>
                        <a:spcBef>
                          <a:spcPts val="0"/>
                        </a:spcBef>
                        <a:spcAft>
                          <a:spcPts val="0"/>
                        </a:spcAft>
                        <a:defRPr/>
                      </a:pPr>
                      <a:r>
                        <a:rPr lang="ja-JP" altLang="en-US" sz="1100" u="none" strike="noStrike" dirty="0">
                          <a:solidFill>
                            <a:schemeClr val="tx1"/>
                          </a:solidFill>
                          <a:latin typeface="BIZ UDPゴシック" panose="020B0400000000000000" pitchFamily="50" charset="-128"/>
                          <a:ea typeface="BIZ UDPゴシック" panose="020B0400000000000000" pitchFamily="50" charset="-128"/>
                        </a:rPr>
                        <a:t>く各施策の推進。</a:t>
                      </a:r>
                    </a:p>
                    <a:p>
                      <a:pPr marL="85725" indent="-85725" defTabSz="443194">
                        <a:lnSpc>
                          <a:spcPct val="100000"/>
                        </a:lnSpc>
                        <a:spcBef>
                          <a:spcPts val="0"/>
                        </a:spcBef>
                        <a:spcAft>
                          <a:spcPts val="0"/>
                        </a:spcAft>
                        <a:defRPr/>
                      </a:pPr>
                      <a:r>
                        <a:rPr lang="ja-JP" altLang="en-US" sz="1100" u="none" strike="noStrike" dirty="0">
                          <a:solidFill>
                            <a:schemeClr val="tx1"/>
                          </a:solidFill>
                          <a:latin typeface="BIZ UDPゴシック" panose="020B0400000000000000" pitchFamily="50" charset="-128"/>
                          <a:ea typeface="BIZ UDPゴシック" panose="020B0400000000000000" pitchFamily="50" charset="-128"/>
                        </a:rPr>
                        <a:t>・「</a:t>
                      </a:r>
                      <a:r>
                        <a:rPr lang="en-US" altLang="ja-JP" sz="1100" u="none" strike="noStrike" dirty="0">
                          <a:solidFill>
                            <a:schemeClr val="tx1"/>
                          </a:solidFill>
                          <a:latin typeface="BIZ UDPゴシック" panose="020B0400000000000000" pitchFamily="50" charset="-128"/>
                          <a:ea typeface="BIZ UDPゴシック" panose="020B0400000000000000" pitchFamily="50" charset="-128"/>
                        </a:rPr>
                        <a:t>EXPO2025</a:t>
                      </a:r>
                      <a:r>
                        <a:rPr lang="ja-JP" altLang="en-US" sz="1100" u="none" strike="noStrike" dirty="0">
                          <a:solidFill>
                            <a:schemeClr val="tx1"/>
                          </a:solidFill>
                          <a:latin typeface="BIZ UDPゴシック" panose="020B0400000000000000" pitchFamily="50" charset="-128"/>
                          <a:ea typeface="BIZ UDPゴシック" panose="020B0400000000000000" pitchFamily="50" charset="-128"/>
                        </a:rPr>
                        <a:t>関西観光推進協議会」の発足</a:t>
                      </a:r>
                    </a:p>
                    <a:p>
                      <a:pPr marL="85725" indent="-85725" defTabSz="443194">
                        <a:lnSpc>
                          <a:spcPct val="100000"/>
                        </a:lnSpc>
                        <a:spcBef>
                          <a:spcPts val="0"/>
                        </a:spcBef>
                        <a:spcAft>
                          <a:spcPts val="0"/>
                        </a:spcAft>
                        <a:defRPr/>
                      </a:pPr>
                      <a:r>
                        <a:rPr lang="ja-JP" altLang="en-US" sz="1100" u="none" strike="noStrike" dirty="0">
                          <a:solidFill>
                            <a:schemeClr val="tx1"/>
                          </a:solidFill>
                          <a:latin typeface="BIZ UDPゴシック" panose="020B0400000000000000" pitchFamily="50" charset="-128"/>
                          <a:ea typeface="BIZ UDPゴシック" panose="020B0400000000000000" pitchFamily="50" charset="-128"/>
                        </a:rPr>
                        <a:t>（</a:t>
                      </a:r>
                      <a:r>
                        <a:rPr lang="en-US" altLang="ja-JP" sz="1100" u="none" strike="noStrike" dirty="0">
                          <a:solidFill>
                            <a:schemeClr val="tx1"/>
                          </a:solidFill>
                          <a:latin typeface="BIZ UDPゴシック" panose="020B0400000000000000" pitchFamily="50" charset="-128"/>
                          <a:ea typeface="BIZ UDPゴシック" panose="020B0400000000000000" pitchFamily="50" charset="-128"/>
                        </a:rPr>
                        <a:t>2023</a:t>
                      </a:r>
                      <a:r>
                        <a:rPr lang="ja-JP" altLang="en-US" sz="1100" u="none" strike="noStrike" dirty="0">
                          <a:solidFill>
                            <a:schemeClr val="tx1"/>
                          </a:solidFill>
                          <a:latin typeface="BIZ UDPゴシック" panose="020B0400000000000000" pitchFamily="50" charset="-128"/>
                          <a:ea typeface="BIZ UDPゴシック" panose="020B0400000000000000" pitchFamily="50" charset="-128"/>
                        </a:rPr>
                        <a:t>年</a:t>
                      </a:r>
                      <a:r>
                        <a:rPr lang="en-US" altLang="ja-JP" sz="1100" u="none" strike="noStrike" dirty="0">
                          <a:solidFill>
                            <a:schemeClr val="tx1"/>
                          </a:solidFill>
                          <a:latin typeface="BIZ UDPゴシック" panose="020B0400000000000000" pitchFamily="50" charset="-128"/>
                          <a:ea typeface="BIZ UDPゴシック" panose="020B0400000000000000" pitchFamily="50" charset="-128"/>
                        </a:rPr>
                        <a:t>3</a:t>
                      </a:r>
                      <a:r>
                        <a:rPr lang="ja-JP" altLang="en-US" sz="1100" u="none" strike="noStrike" dirty="0">
                          <a:solidFill>
                            <a:schemeClr val="tx1"/>
                          </a:solidFill>
                          <a:latin typeface="BIZ UDPゴシック" panose="020B0400000000000000" pitchFamily="50" charset="-128"/>
                          <a:ea typeface="BIZ UDPゴシック" panose="020B0400000000000000" pitchFamily="50" charset="-128"/>
                        </a:rPr>
                        <a:t>月、構成：関西</a:t>
                      </a:r>
                      <a:r>
                        <a:rPr lang="en-US" altLang="ja-JP" sz="1100" u="none" strike="noStrike" dirty="0">
                          <a:solidFill>
                            <a:schemeClr val="tx1"/>
                          </a:solidFill>
                          <a:latin typeface="BIZ UDPゴシック" panose="020B0400000000000000" pitchFamily="50" charset="-128"/>
                          <a:ea typeface="BIZ UDPゴシック" panose="020B0400000000000000" pitchFamily="50" charset="-128"/>
                        </a:rPr>
                        <a:t>2</a:t>
                      </a:r>
                      <a:r>
                        <a:rPr lang="ja-JP" altLang="en-US" sz="1100" u="none" strike="noStrike" dirty="0">
                          <a:solidFill>
                            <a:schemeClr val="tx1"/>
                          </a:solidFill>
                          <a:latin typeface="BIZ UDPゴシック" panose="020B0400000000000000" pitchFamily="50" charset="-128"/>
                          <a:ea typeface="BIZ UDPゴシック" panose="020B0400000000000000" pitchFamily="50" charset="-128"/>
                        </a:rPr>
                        <a:t>府</a:t>
                      </a:r>
                      <a:r>
                        <a:rPr lang="en-US" altLang="ja-JP" sz="1100" u="none" strike="noStrike" dirty="0">
                          <a:solidFill>
                            <a:schemeClr val="tx1"/>
                          </a:solidFill>
                          <a:latin typeface="BIZ UDPゴシック" panose="020B0400000000000000" pitchFamily="50" charset="-128"/>
                          <a:ea typeface="BIZ UDPゴシック" panose="020B0400000000000000" pitchFamily="50" charset="-128"/>
                        </a:rPr>
                        <a:t>8</a:t>
                      </a:r>
                      <a:r>
                        <a:rPr lang="ja-JP" altLang="en-US" sz="1100" u="none" strike="noStrike" dirty="0">
                          <a:solidFill>
                            <a:schemeClr val="tx1"/>
                          </a:solidFill>
                          <a:latin typeface="BIZ UDPゴシック" panose="020B0400000000000000" pitchFamily="50" charset="-128"/>
                          <a:ea typeface="BIZ UDPゴシック" panose="020B0400000000000000" pitchFamily="50" charset="-128"/>
                        </a:rPr>
                        <a:t>県</a:t>
                      </a:r>
                      <a:r>
                        <a:rPr lang="en-US" altLang="ja-JP" sz="1100" u="none" strike="noStrike" dirty="0">
                          <a:solidFill>
                            <a:schemeClr val="tx1"/>
                          </a:solidFill>
                          <a:latin typeface="BIZ UDPゴシック" panose="020B0400000000000000" pitchFamily="50" charset="-128"/>
                          <a:ea typeface="BIZ UDPゴシック" panose="020B0400000000000000" pitchFamily="50" charset="-128"/>
                        </a:rPr>
                        <a:t>4</a:t>
                      </a:r>
                      <a:r>
                        <a:rPr lang="ja-JP" altLang="en-US" sz="1100" u="none" strike="noStrike" dirty="0">
                          <a:solidFill>
                            <a:schemeClr val="tx1"/>
                          </a:solidFill>
                          <a:latin typeface="BIZ UDPゴシック" panose="020B0400000000000000" pitchFamily="50" charset="-128"/>
                          <a:ea typeface="BIZ UDPゴシック" panose="020B0400000000000000" pitchFamily="50" charset="-128"/>
                        </a:rPr>
                        <a:t>政令市、関</a:t>
                      </a:r>
                    </a:p>
                    <a:p>
                      <a:pPr marL="85725" indent="-85725" defTabSz="443194">
                        <a:lnSpc>
                          <a:spcPct val="100000"/>
                        </a:lnSpc>
                        <a:spcBef>
                          <a:spcPts val="0"/>
                        </a:spcBef>
                        <a:spcAft>
                          <a:spcPts val="0"/>
                        </a:spcAft>
                        <a:defRPr/>
                      </a:pPr>
                      <a:r>
                        <a:rPr lang="ja-JP" altLang="en-US" sz="1100" u="none" strike="noStrike" dirty="0">
                          <a:solidFill>
                            <a:schemeClr val="tx1"/>
                          </a:solidFill>
                          <a:latin typeface="BIZ UDPゴシック" panose="020B0400000000000000" pitchFamily="50" charset="-128"/>
                          <a:ea typeface="BIZ UDPゴシック" panose="020B0400000000000000" pitchFamily="50" charset="-128"/>
                        </a:rPr>
                        <a:t>西広域連合、関西経済連合会、企業・団体等、事</a:t>
                      </a:r>
                    </a:p>
                    <a:p>
                      <a:pPr marL="85725" indent="-85725" defTabSz="443194">
                        <a:lnSpc>
                          <a:spcPct val="100000"/>
                        </a:lnSpc>
                        <a:spcBef>
                          <a:spcPts val="0"/>
                        </a:spcBef>
                        <a:spcAft>
                          <a:spcPts val="0"/>
                        </a:spcAft>
                        <a:defRPr/>
                      </a:pPr>
                      <a:r>
                        <a:rPr lang="ja-JP" altLang="en-US" sz="1100" u="none" strike="noStrike" dirty="0">
                          <a:solidFill>
                            <a:schemeClr val="tx1"/>
                          </a:solidFill>
                          <a:latin typeface="BIZ UDPゴシック" panose="020B0400000000000000" pitchFamily="50" charset="-128"/>
                          <a:ea typeface="BIZ UDPゴシック" panose="020B0400000000000000" pitchFamily="50" charset="-128"/>
                        </a:rPr>
                        <a:t>務局：関西観光本部）</a:t>
                      </a:r>
                      <a:endParaRPr kumimoji="1" lang="en-US" altLang="ja-JP" sz="1100" b="0" i="0" u="none" strike="dbl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endParaRPr>
                    </a:p>
                    <a:p>
                      <a:pPr marL="0" marR="0" lvl="0" indent="0" algn="l" defTabSz="959937"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rPr>
                        <a:t>・大阪・関西を訪れる旅行者の安全・安心の確保、</a:t>
                      </a:r>
                      <a:r>
                        <a:rPr kumimoji="1" lang="en-US" altLang="ja-JP" sz="1100" b="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rPr>
                        <a:t>ICT</a:t>
                      </a:r>
                      <a:r>
                        <a:rPr kumimoji="1" lang="ja-JP" altLang="en-US" sz="1100" b="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rPr>
                        <a:t>活用・強化</a:t>
                      </a:r>
                      <a:endParaRPr kumimoji="1" lang="en-US" altLang="ja-JP" sz="1100" b="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endParaRPr>
                    </a:p>
                    <a:p>
                      <a:pPr marL="0" marR="0" lvl="0" indent="0" algn="l" defTabSz="959937"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rPr>
                        <a:t>・２０２３年</a:t>
                      </a:r>
                      <a:r>
                        <a:rPr kumimoji="1" lang="en-US" altLang="ja-JP" sz="1100" b="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rPr>
                        <a:t>G</a:t>
                      </a:r>
                      <a:r>
                        <a:rPr kumimoji="1" lang="ja-JP" altLang="en-US" sz="1100" b="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rPr>
                        <a:t>７貿易大臣会合の大阪府・堺市での開催</a:t>
                      </a:r>
                      <a:endParaRPr kumimoji="1" lang="en-US" altLang="ja-JP" sz="1100" b="0" i="0" u="none" strike="dbl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endParaRPr>
                    </a:p>
                    <a:p>
                      <a:pPr marL="0" marR="0" lvl="0" indent="0" algn="l" defTabSz="959937"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rPr>
                        <a:t>・大阪・関西の文化芸術活動の回復・活性化に向けた取組みの推進</a:t>
                      </a:r>
                      <a:endParaRPr kumimoji="1" lang="en-US" altLang="ja-JP" sz="1100" b="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endParaRPr>
                    </a:p>
                  </a:txBody>
                  <a:tcPr marL="108000" marR="108000" marT="252000" marB="48014">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marL="0" indent="0" defTabSz="443194">
                        <a:lnSpc>
                          <a:spcPct val="100000"/>
                        </a:lnSpc>
                        <a:spcBef>
                          <a:spcPts val="0"/>
                        </a:spcBef>
                        <a:spcAft>
                          <a:spcPts val="0"/>
                        </a:spcAft>
                        <a:defRPr/>
                      </a:pPr>
                      <a:r>
                        <a:rPr kumimoji="1" lang="ja-JP" altLang="en-US" sz="1300" b="1" dirty="0">
                          <a:solidFill>
                            <a:schemeClr val="tx1"/>
                          </a:solidFill>
                          <a:latin typeface="BIZ UDPゴシック" panose="020B0400000000000000" pitchFamily="50" charset="-128"/>
                          <a:ea typeface="BIZ UDPゴシック" panose="020B0400000000000000" pitchFamily="50" charset="-128"/>
                        </a:rPr>
                        <a:t>□</a:t>
                      </a:r>
                      <a:r>
                        <a:rPr lang="ja-JP" altLang="en-US" sz="1300" b="1" dirty="0">
                          <a:solidFill>
                            <a:schemeClr val="tx1"/>
                          </a:solidFill>
                          <a:latin typeface="BIZ UDPゴシック" panose="020B0400000000000000" pitchFamily="50" charset="-128"/>
                          <a:ea typeface="BIZ UDPゴシック" panose="020B0400000000000000" pitchFamily="50" charset="-128"/>
                        </a:rPr>
                        <a:t>世界第一級の文化・観光拠点を形成</a:t>
                      </a:r>
                      <a:endParaRPr lang="en-US" altLang="ja-JP" sz="1300" b="1" dirty="0">
                        <a:solidFill>
                          <a:schemeClr val="tx1"/>
                        </a:solidFill>
                        <a:latin typeface="BIZ UDPゴシック" panose="020B0400000000000000" pitchFamily="50" charset="-128"/>
                        <a:ea typeface="BIZ UDPゴシック" panose="020B0400000000000000" pitchFamily="50" charset="-128"/>
                      </a:endParaRPr>
                    </a:p>
                    <a:p>
                      <a:pPr marL="0" indent="0" defTabSz="443194">
                        <a:lnSpc>
                          <a:spcPct val="100000"/>
                        </a:lnSpc>
                        <a:spcBef>
                          <a:spcPts val="0"/>
                        </a:spcBef>
                        <a:spcAft>
                          <a:spcPts val="0"/>
                        </a:spcAft>
                        <a:defRPr/>
                      </a:pPr>
                      <a:r>
                        <a:rPr lang="ja-JP" altLang="en-US" sz="1100" b="0" dirty="0">
                          <a:solidFill>
                            <a:schemeClr val="tx1"/>
                          </a:solidFill>
                          <a:latin typeface="BIZ UDPゴシック" panose="020B0400000000000000" pitchFamily="50" charset="-128"/>
                          <a:ea typeface="BIZ UDPゴシック" panose="020B0400000000000000" pitchFamily="50" charset="-128"/>
                        </a:rPr>
                        <a:t>・全国最多の世界遺産、伝統芸能やアートなど、大阪・関西の歴史的資源や文化芸術の魅力発信</a:t>
                      </a:r>
                      <a:endParaRPr lang="en-US" altLang="ja-JP" sz="1100" b="0" dirty="0">
                        <a:solidFill>
                          <a:schemeClr val="tx1"/>
                        </a:solidFill>
                        <a:latin typeface="BIZ UDPゴシック" panose="020B0400000000000000" pitchFamily="50" charset="-128"/>
                        <a:ea typeface="BIZ UDPゴシック" panose="020B0400000000000000" pitchFamily="50" charset="-128"/>
                      </a:endParaRPr>
                    </a:p>
                    <a:p>
                      <a:pPr marL="0" indent="0" defTabSz="443194">
                        <a:lnSpc>
                          <a:spcPct val="100000"/>
                        </a:lnSpc>
                        <a:spcBef>
                          <a:spcPts val="0"/>
                        </a:spcBef>
                        <a:spcAft>
                          <a:spcPts val="0"/>
                        </a:spcAft>
                        <a:defRPr/>
                      </a:pPr>
                      <a:r>
                        <a:rPr lang="ja-JP" altLang="en-US" sz="1100" b="0" dirty="0">
                          <a:solidFill>
                            <a:schemeClr val="tx1"/>
                          </a:solidFill>
                          <a:latin typeface="BIZ UDPゴシック" panose="020B0400000000000000" pitchFamily="50" charset="-128"/>
                          <a:ea typeface="BIZ UDPゴシック" panose="020B0400000000000000" pitchFamily="50" charset="-128"/>
                        </a:rPr>
                        <a:t>・大阪・関西の魅力を体感できる観光</a:t>
                      </a:r>
                      <a:r>
                        <a:rPr lang="en-US" altLang="ja-JP" sz="1100" b="0" dirty="0">
                          <a:solidFill>
                            <a:schemeClr val="tx1"/>
                          </a:solidFill>
                          <a:latin typeface="BIZ UDPゴシック" panose="020B0400000000000000" pitchFamily="50" charset="-128"/>
                          <a:ea typeface="BIZ UDPゴシック" panose="020B0400000000000000" pitchFamily="50" charset="-128"/>
                        </a:rPr>
                        <a:t>DX</a:t>
                      </a:r>
                      <a:r>
                        <a:rPr lang="ja-JP" altLang="en-US" sz="1100" b="0" dirty="0">
                          <a:solidFill>
                            <a:schemeClr val="tx1"/>
                          </a:solidFill>
                          <a:latin typeface="BIZ UDPゴシック" panose="020B0400000000000000" pitchFamily="50" charset="-128"/>
                          <a:ea typeface="BIZ UDPゴシック" panose="020B0400000000000000" pitchFamily="50" charset="-128"/>
                        </a:rPr>
                        <a:t>の推進</a:t>
                      </a:r>
                      <a:endParaRPr lang="en-US" altLang="ja-JP" sz="1100" b="0" dirty="0">
                        <a:solidFill>
                          <a:schemeClr val="tx1"/>
                        </a:solidFill>
                        <a:latin typeface="BIZ UDPゴシック" panose="020B0400000000000000" pitchFamily="50" charset="-128"/>
                        <a:ea typeface="BIZ UDPゴシック" panose="020B0400000000000000" pitchFamily="50" charset="-128"/>
                      </a:endParaRPr>
                    </a:p>
                    <a:p>
                      <a:pPr marL="0" indent="0" defTabSz="443194">
                        <a:lnSpc>
                          <a:spcPct val="100000"/>
                        </a:lnSpc>
                        <a:spcBef>
                          <a:spcPts val="0"/>
                        </a:spcBef>
                        <a:spcAft>
                          <a:spcPts val="0"/>
                        </a:spcAft>
                        <a:defRPr/>
                      </a:pPr>
                      <a:r>
                        <a:rPr lang="ja-JP" altLang="en-US" sz="1100" b="0" u="none" strike="noStrike" dirty="0">
                          <a:solidFill>
                            <a:schemeClr val="tx1"/>
                          </a:solidFill>
                          <a:latin typeface="BIZ UDPゴシック" panose="020B0400000000000000" pitchFamily="50" charset="-128"/>
                          <a:ea typeface="BIZ UDPゴシック" panose="020B0400000000000000" pitchFamily="50" charset="-128"/>
                        </a:rPr>
                        <a:t>・安全・安心に滞在できる都市の実現</a:t>
                      </a:r>
                    </a:p>
                    <a:p>
                      <a:pPr marL="0" indent="0" defTabSz="443194">
                        <a:lnSpc>
                          <a:spcPct val="100000"/>
                        </a:lnSpc>
                        <a:spcBef>
                          <a:spcPts val="0"/>
                        </a:spcBef>
                        <a:spcAft>
                          <a:spcPts val="0"/>
                        </a:spcAft>
                        <a:defRPr/>
                      </a:pPr>
                      <a:endParaRPr lang="ja-JP" altLang="en-US" sz="1100" b="1" dirty="0">
                        <a:solidFill>
                          <a:schemeClr val="tx1"/>
                        </a:solidFill>
                        <a:latin typeface="BIZ UDPゴシック" panose="020B0400000000000000" pitchFamily="50" charset="-128"/>
                        <a:ea typeface="BIZ UDPゴシック" panose="020B0400000000000000" pitchFamily="50" charset="-128"/>
                      </a:endParaRPr>
                    </a:p>
                    <a:p>
                      <a:pPr marL="108000" indent="-457200" defTabSz="443194">
                        <a:lnSpc>
                          <a:spcPct val="100000"/>
                        </a:lnSpc>
                        <a:spcBef>
                          <a:spcPts val="0"/>
                        </a:spcBef>
                        <a:spcAft>
                          <a:spcPts val="0"/>
                        </a:spcAft>
                        <a:defRPr/>
                      </a:pPr>
                      <a:r>
                        <a:rPr lang="ja-JP" altLang="en-US" sz="1300" b="1" dirty="0">
                          <a:solidFill>
                            <a:schemeClr val="tx1"/>
                          </a:solidFill>
                          <a:latin typeface="BIZ UDPゴシック" panose="020B0400000000000000" pitchFamily="50" charset="-128"/>
                          <a:ea typeface="BIZ UDPゴシック" panose="020B0400000000000000" pitchFamily="50" charset="-128"/>
                        </a:rPr>
                        <a:t>□万博来訪者の大阪・関西、日本各地への周遊・滞在を促進</a:t>
                      </a:r>
                    </a:p>
                    <a:p>
                      <a:pPr marL="0" indent="0" defTabSz="443194">
                        <a:lnSpc>
                          <a:spcPct val="100000"/>
                        </a:lnSpc>
                        <a:spcBef>
                          <a:spcPts val="0"/>
                        </a:spcBef>
                        <a:spcAft>
                          <a:spcPts val="0"/>
                        </a:spcAft>
                        <a:defRPr/>
                      </a:pPr>
                      <a:r>
                        <a:rPr lang="ja-JP" altLang="en-US" sz="1100" b="0" dirty="0">
                          <a:solidFill>
                            <a:schemeClr val="tx1"/>
                          </a:solidFill>
                          <a:latin typeface="BIZ UDPゴシック" panose="020B0400000000000000" pitchFamily="50" charset="-128"/>
                          <a:ea typeface="BIZ UDPゴシック" panose="020B0400000000000000" pitchFamily="50" charset="-128"/>
                        </a:rPr>
                        <a:t>・食、歴史、文化芸術、スポーツ、エンタメ、</a:t>
                      </a:r>
                      <a:r>
                        <a:rPr lang="en-US" altLang="ja-JP" sz="1100" b="0" dirty="0">
                          <a:solidFill>
                            <a:schemeClr val="tx1"/>
                          </a:solidFill>
                          <a:latin typeface="BIZ UDPゴシック" panose="020B0400000000000000" pitchFamily="50" charset="-128"/>
                          <a:ea typeface="BIZ UDPゴシック" panose="020B0400000000000000" pitchFamily="50" charset="-128"/>
                        </a:rPr>
                        <a:t>SDG</a:t>
                      </a:r>
                      <a:r>
                        <a:rPr lang="ja-JP" altLang="en-US" sz="1100" b="0" dirty="0">
                          <a:solidFill>
                            <a:schemeClr val="tx1"/>
                          </a:solidFill>
                          <a:latin typeface="BIZ UDPゴシック" panose="020B0400000000000000" pitchFamily="50" charset="-128"/>
                          <a:ea typeface="BIZ UDPゴシック" panose="020B0400000000000000" pitchFamily="50" charset="-128"/>
                        </a:rPr>
                        <a:t>ｓなど大阪・関西の多種多様な地域資源を活かした周遊観光、滞在促進</a:t>
                      </a:r>
                      <a:endParaRPr lang="en-US" altLang="ja-JP" sz="1100" b="0" dirty="0">
                        <a:solidFill>
                          <a:schemeClr val="tx1"/>
                        </a:solidFill>
                        <a:latin typeface="BIZ UDPゴシック" panose="020B0400000000000000" pitchFamily="50" charset="-128"/>
                        <a:ea typeface="BIZ UDPゴシック" panose="020B0400000000000000" pitchFamily="50" charset="-128"/>
                      </a:endParaRPr>
                    </a:p>
                    <a:p>
                      <a:pPr marL="0" indent="0" defTabSz="443194">
                        <a:lnSpc>
                          <a:spcPct val="100000"/>
                        </a:lnSpc>
                        <a:spcBef>
                          <a:spcPts val="0"/>
                        </a:spcBef>
                        <a:spcAft>
                          <a:spcPts val="0"/>
                        </a:spcAft>
                        <a:defRPr/>
                      </a:pPr>
                      <a:r>
                        <a:rPr lang="ja-JP" altLang="en-US" sz="1100" b="0" dirty="0">
                          <a:solidFill>
                            <a:schemeClr val="tx1"/>
                          </a:solidFill>
                          <a:latin typeface="BIZ UDPゴシック" panose="020B0400000000000000" pitchFamily="50" charset="-128"/>
                          <a:ea typeface="BIZ UDPゴシック" panose="020B0400000000000000" pitchFamily="50" charset="-128"/>
                        </a:rPr>
                        <a:t>・広域周遊に繋げる観光ルートの整備・充実</a:t>
                      </a:r>
                    </a:p>
                    <a:p>
                      <a:pPr marL="0" indent="0" defTabSz="443194">
                        <a:lnSpc>
                          <a:spcPct val="100000"/>
                        </a:lnSpc>
                        <a:spcBef>
                          <a:spcPts val="0"/>
                        </a:spcBef>
                        <a:spcAft>
                          <a:spcPts val="0"/>
                        </a:spcAft>
                        <a:defRPr/>
                      </a:pPr>
                      <a:r>
                        <a:rPr kumimoji="1" lang="ja-JP" altLang="en-US" sz="1100" dirty="0">
                          <a:solidFill>
                            <a:schemeClr val="tx1"/>
                          </a:solidFill>
                          <a:latin typeface="BIZ UDPゴシック" panose="020B0400000000000000" pitchFamily="50" charset="-128"/>
                          <a:ea typeface="BIZ UDPゴシック" panose="020B0400000000000000" pitchFamily="50" charset="-128"/>
                        </a:rPr>
                        <a:t>・関西文化学術研究都市（けいはんな学研都市）等、関西の各拠点における連携イベントや国際会議の開催</a:t>
                      </a:r>
                      <a:endParaRPr kumimoji="1" lang="en-US" altLang="ja-JP" sz="1100" dirty="0">
                        <a:solidFill>
                          <a:schemeClr val="tx1"/>
                        </a:solidFill>
                        <a:latin typeface="BIZ UDPゴシック" panose="020B0400000000000000" pitchFamily="50" charset="-128"/>
                        <a:ea typeface="BIZ UDPゴシック" panose="020B0400000000000000" pitchFamily="50" charset="-128"/>
                      </a:endParaRPr>
                    </a:p>
                  </a:txBody>
                  <a:tcPr marL="108000" marR="108000" marT="252000" marB="48014">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4">
                        <a:lumMod val="40000"/>
                        <a:lumOff val="60000"/>
                      </a:schemeClr>
                    </a:solidFill>
                  </a:tcPr>
                </a:tc>
                <a:tc>
                  <a:txBody>
                    <a:bodyPr/>
                    <a:lstStyle/>
                    <a:p>
                      <a:pPr marL="0" indent="0">
                        <a:lnSpc>
                          <a:spcPct val="100000"/>
                        </a:lnSpc>
                        <a:spcBef>
                          <a:spcPts val="0"/>
                        </a:spcBef>
                        <a:spcAft>
                          <a:spcPts val="0"/>
                        </a:spcAft>
                      </a:pPr>
                      <a:r>
                        <a:rPr kumimoji="1" lang="ja-JP" altLang="en-US" sz="1300" b="1" u="none" dirty="0">
                          <a:solidFill>
                            <a:schemeClr val="tx1"/>
                          </a:solidFill>
                          <a:latin typeface="BIZ UDPゴシック" panose="020B0400000000000000" pitchFamily="50" charset="-128"/>
                          <a:ea typeface="BIZ UDPゴシック" panose="020B0400000000000000" pitchFamily="50" charset="-128"/>
                        </a:rPr>
                        <a:t>□</a:t>
                      </a:r>
                      <a:r>
                        <a:rPr kumimoji="1" lang="ja-JP" altLang="en-US" sz="1300" b="1" dirty="0">
                          <a:solidFill>
                            <a:schemeClr val="tx1"/>
                          </a:solidFill>
                          <a:latin typeface="BIZ UDPゴシック" panose="020B0400000000000000" pitchFamily="50" charset="-128"/>
                          <a:ea typeface="BIZ UDPゴシック" panose="020B0400000000000000" pitchFamily="50" charset="-128"/>
                        </a:rPr>
                        <a:t>訪日外客数</a:t>
                      </a:r>
                      <a:r>
                        <a:rPr kumimoji="1" lang="en-US" altLang="ja-JP" sz="1300" b="1" dirty="0">
                          <a:solidFill>
                            <a:schemeClr val="tx1"/>
                          </a:solidFill>
                          <a:latin typeface="BIZ UDPゴシック" panose="020B0400000000000000" pitchFamily="50" charset="-128"/>
                          <a:ea typeface="BIZ UDPゴシック" panose="020B0400000000000000" pitchFamily="50" charset="-128"/>
                        </a:rPr>
                        <a:t>6,000</a:t>
                      </a:r>
                      <a:r>
                        <a:rPr kumimoji="1" lang="ja-JP" altLang="en-US" sz="1300" b="1" dirty="0">
                          <a:solidFill>
                            <a:schemeClr val="tx1"/>
                          </a:solidFill>
                          <a:latin typeface="BIZ UDPゴシック" panose="020B0400000000000000" pitchFamily="50" charset="-128"/>
                          <a:ea typeface="BIZ UDPゴシック" panose="020B0400000000000000" pitchFamily="50" charset="-128"/>
                        </a:rPr>
                        <a:t>万人</a:t>
                      </a:r>
                      <a:r>
                        <a:rPr kumimoji="1" lang="ja-JP" altLang="en-US" sz="800" b="1" dirty="0">
                          <a:solidFill>
                            <a:schemeClr val="tx1"/>
                          </a:solidFill>
                          <a:latin typeface="BIZ UDPゴシック" panose="020B0400000000000000" pitchFamily="50" charset="-128"/>
                          <a:ea typeface="BIZ UDPゴシック" panose="020B0400000000000000" pitchFamily="50" charset="-128"/>
                        </a:rPr>
                        <a:t>＊</a:t>
                      </a:r>
                      <a:r>
                        <a:rPr kumimoji="1" lang="ja-JP" altLang="en-US" sz="1300" b="1" dirty="0">
                          <a:solidFill>
                            <a:schemeClr val="tx1"/>
                          </a:solidFill>
                          <a:latin typeface="BIZ UDPゴシック" panose="020B0400000000000000" pitchFamily="50" charset="-128"/>
                          <a:ea typeface="BIZ UDPゴシック" panose="020B0400000000000000" pitchFamily="50" charset="-128"/>
                        </a:rPr>
                        <a:t>の目標達成に向け、大阪・関西が牽引</a:t>
                      </a:r>
                      <a:endParaRPr kumimoji="1" lang="en-US" altLang="ja-JP" sz="1300" b="1" dirty="0">
                        <a:solidFill>
                          <a:schemeClr val="tx1"/>
                        </a:solidFill>
                        <a:latin typeface="BIZ UDPゴシック" panose="020B0400000000000000" pitchFamily="50" charset="-128"/>
                        <a:ea typeface="BIZ UDPゴシック" panose="020B0400000000000000" pitchFamily="50" charset="-128"/>
                      </a:endParaRPr>
                    </a:p>
                    <a:p>
                      <a:pPr marL="0" indent="0">
                        <a:lnSpc>
                          <a:spcPct val="100000"/>
                        </a:lnSpc>
                        <a:spcBef>
                          <a:spcPts val="0"/>
                        </a:spcBef>
                        <a:spcAft>
                          <a:spcPts val="0"/>
                        </a:spcAft>
                      </a:pPr>
                      <a:r>
                        <a:rPr kumimoji="1" lang="ja-JP" altLang="en-US" sz="800" b="1" dirty="0">
                          <a:solidFill>
                            <a:schemeClr val="tx1"/>
                          </a:solidFill>
                          <a:latin typeface="BIZ UDPゴシック" panose="020B0400000000000000" pitchFamily="50" charset="-128"/>
                          <a:ea typeface="BIZ UDPゴシック" panose="020B0400000000000000" pitchFamily="50" charset="-128"/>
                        </a:rPr>
                        <a:t>　＊「明日の日本を支える観光ビジョン」</a:t>
                      </a:r>
                      <a:endParaRPr kumimoji="1" lang="en-US" altLang="ja-JP" sz="800" b="1" dirty="0">
                        <a:solidFill>
                          <a:schemeClr val="tx1"/>
                        </a:solidFill>
                        <a:latin typeface="BIZ UDPゴシック" panose="020B0400000000000000" pitchFamily="50" charset="-128"/>
                        <a:ea typeface="BIZ UDPゴシック" panose="020B0400000000000000" pitchFamily="50" charset="-128"/>
                      </a:endParaRPr>
                    </a:p>
                    <a:p>
                      <a:pPr marL="0" indent="0">
                        <a:lnSpc>
                          <a:spcPct val="100000"/>
                        </a:lnSpc>
                        <a:spcBef>
                          <a:spcPts val="0"/>
                        </a:spcBef>
                        <a:spcAft>
                          <a:spcPts val="0"/>
                        </a:spcAft>
                      </a:pPr>
                      <a:endParaRPr kumimoji="1" lang="en-US" altLang="ja-JP" sz="800" b="1" dirty="0">
                        <a:solidFill>
                          <a:schemeClr val="tx1"/>
                        </a:solidFill>
                        <a:latin typeface="BIZ UDPゴシック" panose="020B0400000000000000" pitchFamily="50" charset="-128"/>
                        <a:ea typeface="BIZ UDPゴシック" panose="020B0400000000000000" pitchFamily="50" charset="-128"/>
                      </a:endParaRPr>
                    </a:p>
                    <a:p>
                      <a:pPr marL="0" indent="0">
                        <a:lnSpc>
                          <a:spcPct val="100000"/>
                        </a:lnSpc>
                        <a:spcBef>
                          <a:spcPts val="0"/>
                        </a:spcBef>
                        <a:spcAft>
                          <a:spcPts val="0"/>
                        </a:spcAft>
                      </a:pPr>
                      <a:endParaRPr kumimoji="1" lang="ja-JP" altLang="en-US" sz="400" b="1" dirty="0">
                        <a:solidFill>
                          <a:schemeClr val="tx1"/>
                        </a:solidFill>
                        <a:latin typeface="BIZ UDPゴシック" panose="020B0400000000000000" pitchFamily="50" charset="-128"/>
                        <a:ea typeface="BIZ UDPゴシック" panose="020B0400000000000000" pitchFamily="50" charset="-128"/>
                      </a:endParaRPr>
                    </a:p>
                    <a:p>
                      <a:pPr marL="0" indent="0">
                        <a:lnSpc>
                          <a:spcPct val="100000"/>
                        </a:lnSpc>
                        <a:spcBef>
                          <a:spcPts val="0"/>
                        </a:spcBef>
                        <a:spcAft>
                          <a:spcPts val="0"/>
                        </a:spcAft>
                      </a:pPr>
                      <a:r>
                        <a:rPr kumimoji="1" lang="ja-JP" altLang="en-US" sz="1100" b="0" dirty="0">
                          <a:solidFill>
                            <a:schemeClr val="tx1"/>
                          </a:solidFill>
                          <a:latin typeface="BIZ UDPゴシック" panose="020B0400000000000000" pitchFamily="50" charset="-128"/>
                          <a:ea typeface="BIZ UDPゴシック" panose="020B0400000000000000" pitchFamily="50" charset="-128"/>
                        </a:rPr>
                        <a:t>・世界基準の都市魅力発信拠点を整備</a:t>
                      </a:r>
                      <a:endParaRPr kumimoji="1" lang="en-US" altLang="ja-JP" sz="1100" b="0" dirty="0">
                        <a:solidFill>
                          <a:schemeClr val="tx1"/>
                        </a:solidFill>
                        <a:latin typeface="BIZ UDPゴシック" panose="020B0400000000000000" pitchFamily="50" charset="-128"/>
                        <a:ea typeface="BIZ UDPゴシック" panose="020B0400000000000000" pitchFamily="50" charset="-128"/>
                      </a:endParaRPr>
                    </a:p>
                    <a:p>
                      <a:r>
                        <a:rPr kumimoji="1" lang="ja-JP" altLang="en-US" sz="1100" dirty="0">
                          <a:solidFill>
                            <a:schemeClr val="tx1"/>
                          </a:solidFill>
                          <a:latin typeface="BIZ UDPゴシック" panose="020B0400000000000000" pitchFamily="50" charset="-128"/>
                          <a:ea typeface="BIZ UDPゴシック" panose="020B0400000000000000" pitchFamily="50" charset="-128"/>
                        </a:rPr>
                        <a:t>・世界最高水準の成長型</a:t>
                      </a:r>
                      <a:r>
                        <a:rPr kumimoji="1" lang="en-US" altLang="ja-JP" sz="1100" dirty="0">
                          <a:solidFill>
                            <a:schemeClr val="tx1"/>
                          </a:solidFill>
                          <a:latin typeface="BIZ UDPゴシック" panose="020B0400000000000000" pitchFamily="50" charset="-128"/>
                          <a:ea typeface="BIZ UDPゴシック" panose="020B0400000000000000" pitchFamily="50" charset="-128"/>
                        </a:rPr>
                        <a:t>IR</a:t>
                      </a:r>
                      <a:r>
                        <a:rPr kumimoji="1" lang="ja-JP" altLang="en-US" sz="1100" dirty="0">
                          <a:solidFill>
                            <a:schemeClr val="tx1"/>
                          </a:solidFill>
                          <a:latin typeface="BIZ UDPゴシック" panose="020B0400000000000000" pitchFamily="50" charset="-128"/>
                          <a:ea typeface="BIZ UDPゴシック" panose="020B0400000000000000" pitchFamily="50" charset="-128"/>
                        </a:rPr>
                        <a:t>（夢洲）</a:t>
                      </a:r>
                      <a:r>
                        <a:rPr kumimoji="1" lang="ja-JP" altLang="en-US" sz="1100" u="none" strike="noStrike" dirty="0">
                          <a:solidFill>
                            <a:schemeClr val="tx1"/>
                          </a:solidFill>
                          <a:latin typeface="BIZ UDPゴシック" panose="020B0400000000000000" pitchFamily="50" charset="-128"/>
                          <a:ea typeface="BIZ UDPゴシック" panose="020B0400000000000000" pitchFamily="50" charset="-128"/>
                        </a:rPr>
                        <a:t>の開業</a:t>
                      </a:r>
                      <a:endParaRPr kumimoji="1" lang="en-US" altLang="ja-JP" sz="1100" u="none" strike="noStrike" dirty="0">
                        <a:solidFill>
                          <a:schemeClr val="tx1"/>
                        </a:solidFill>
                        <a:latin typeface="BIZ UDPゴシック" panose="020B0400000000000000" pitchFamily="50" charset="-128"/>
                        <a:ea typeface="BIZ UDPゴシック" panose="020B0400000000000000" pitchFamily="50" charset="-128"/>
                      </a:endParaRPr>
                    </a:p>
                    <a:p>
                      <a:pPr marL="0" indent="0">
                        <a:lnSpc>
                          <a:spcPct val="100000"/>
                        </a:lnSpc>
                        <a:spcBef>
                          <a:spcPts val="0"/>
                        </a:spcBef>
                        <a:spcAft>
                          <a:spcPts val="0"/>
                        </a:spcAft>
                      </a:pPr>
                      <a:r>
                        <a:rPr kumimoji="1" lang="ja-JP" altLang="en-US" sz="1100" b="0" dirty="0">
                          <a:solidFill>
                            <a:schemeClr val="tx1"/>
                          </a:solidFill>
                          <a:latin typeface="BIZ UDPゴシック" panose="020B0400000000000000" pitchFamily="50" charset="-128"/>
                          <a:ea typeface="BIZ UDPゴシック" panose="020B0400000000000000" pitchFamily="50" charset="-128"/>
                        </a:rPr>
                        <a:t>・大規模アリーナを中核とした大阪・関西を代表する新たなスポーツ・文化の拠点（吹田市</a:t>
                      </a:r>
                      <a:r>
                        <a:rPr kumimoji="1" lang="en-US" altLang="ja-JP" sz="1100" b="0" dirty="0">
                          <a:solidFill>
                            <a:schemeClr val="tx1"/>
                          </a:solidFill>
                          <a:latin typeface="BIZ UDPゴシック" panose="020B0400000000000000" pitchFamily="50" charset="-128"/>
                          <a:ea typeface="BIZ UDPゴシック" panose="020B0400000000000000" pitchFamily="50" charset="-128"/>
                        </a:rPr>
                        <a:t>)</a:t>
                      </a:r>
                    </a:p>
                    <a:p>
                      <a:pPr marL="0" indent="0">
                        <a:lnSpc>
                          <a:spcPct val="100000"/>
                        </a:lnSpc>
                        <a:spcBef>
                          <a:spcPts val="0"/>
                        </a:spcBef>
                        <a:spcAft>
                          <a:spcPts val="0"/>
                        </a:spcAft>
                      </a:pPr>
                      <a:r>
                        <a:rPr kumimoji="1" lang="ja-JP" altLang="en-US" sz="1100" b="0" dirty="0">
                          <a:solidFill>
                            <a:schemeClr val="tx1"/>
                          </a:solidFill>
                          <a:latin typeface="BIZ UDPゴシック" panose="020B0400000000000000" pitchFamily="50" charset="-128"/>
                          <a:ea typeface="BIZ UDPゴシック" panose="020B0400000000000000" pitchFamily="50" charset="-128"/>
                        </a:rPr>
                        <a:t>　２０２</a:t>
                      </a:r>
                      <a:r>
                        <a:rPr kumimoji="1" lang="ja-JP" altLang="en-US" sz="1100" b="0" strike="noStrike" dirty="0">
                          <a:solidFill>
                            <a:schemeClr val="tx1"/>
                          </a:solidFill>
                          <a:latin typeface="BIZ UDPゴシック" panose="020B0400000000000000" pitchFamily="50" charset="-128"/>
                          <a:ea typeface="BIZ UDPゴシック" panose="020B0400000000000000" pitchFamily="50" charset="-128"/>
                        </a:rPr>
                        <a:t>９</a:t>
                      </a:r>
                      <a:r>
                        <a:rPr kumimoji="1" lang="ja-JP" altLang="en-US" sz="1100" b="0" dirty="0">
                          <a:solidFill>
                            <a:schemeClr val="tx1"/>
                          </a:solidFill>
                          <a:latin typeface="BIZ UDPゴシック" panose="020B0400000000000000" pitchFamily="50" charset="-128"/>
                          <a:ea typeface="BIZ UDPゴシック" panose="020B0400000000000000" pitchFamily="50" charset="-128"/>
                        </a:rPr>
                        <a:t>年</a:t>
                      </a:r>
                      <a:r>
                        <a:rPr kumimoji="1" lang="en-US" altLang="ja-JP" sz="1100" b="0" dirty="0">
                          <a:solidFill>
                            <a:schemeClr val="tx1"/>
                          </a:solidFill>
                          <a:latin typeface="BIZ UDPゴシック" panose="020B0400000000000000" pitchFamily="50" charset="-128"/>
                          <a:ea typeface="BIZ UDPゴシック" panose="020B0400000000000000" pitchFamily="50" charset="-128"/>
                        </a:rPr>
                        <a:t>1</a:t>
                      </a:r>
                      <a:r>
                        <a:rPr kumimoji="1" lang="ja-JP" altLang="en-US" sz="1100" b="0" dirty="0">
                          <a:solidFill>
                            <a:schemeClr val="tx1"/>
                          </a:solidFill>
                          <a:latin typeface="BIZ UDPゴシック" panose="020B0400000000000000" pitchFamily="50" charset="-128"/>
                          <a:ea typeface="BIZ UDPゴシック" panose="020B0400000000000000" pitchFamily="50" charset="-128"/>
                        </a:rPr>
                        <a:t>月　第</a:t>
                      </a:r>
                      <a:r>
                        <a:rPr kumimoji="1" lang="en-US" altLang="ja-JP" sz="1100" b="0" dirty="0">
                          <a:solidFill>
                            <a:schemeClr val="tx1"/>
                          </a:solidFill>
                          <a:latin typeface="BIZ UDPゴシック" panose="020B0400000000000000" pitchFamily="50" charset="-128"/>
                          <a:ea typeface="BIZ UDPゴシック" panose="020B0400000000000000" pitchFamily="50" charset="-128"/>
                        </a:rPr>
                        <a:t>Ⅰ</a:t>
                      </a:r>
                      <a:r>
                        <a:rPr kumimoji="1" lang="ja-JP" altLang="en-US" sz="1100" b="0" dirty="0">
                          <a:solidFill>
                            <a:schemeClr val="tx1"/>
                          </a:solidFill>
                          <a:latin typeface="BIZ UDPゴシック" panose="020B0400000000000000" pitchFamily="50" charset="-128"/>
                          <a:ea typeface="BIZ UDPゴシック" panose="020B0400000000000000" pitchFamily="50" charset="-128"/>
                        </a:rPr>
                        <a:t>期（アリーナ等）開業</a:t>
                      </a:r>
                    </a:p>
                    <a:p>
                      <a:pPr marL="0" indent="0">
                        <a:lnSpc>
                          <a:spcPct val="100000"/>
                        </a:lnSpc>
                        <a:spcBef>
                          <a:spcPts val="0"/>
                        </a:spcBef>
                        <a:spcAft>
                          <a:spcPts val="0"/>
                        </a:spcAft>
                      </a:pPr>
                      <a:r>
                        <a:rPr kumimoji="1" lang="ja-JP" altLang="en-US" sz="1100" b="0" dirty="0">
                          <a:solidFill>
                            <a:schemeClr val="tx1"/>
                          </a:solidFill>
                          <a:latin typeface="BIZ UDPゴシック" panose="020B0400000000000000" pitchFamily="50" charset="-128"/>
                          <a:ea typeface="BIZ UDPゴシック" panose="020B0400000000000000" pitchFamily="50" charset="-128"/>
                        </a:rPr>
                        <a:t>　</a:t>
                      </a:r>
                      <a:r>
                        <a:rPr kumimoji="1" lang="en-US" altLang="ja-JP" sz="1100" b="0" dirty="0">
                          <a:solidFill>
                            <a:schemeClr val="tx1"/>
                          </a:solidFill>
                          <a:latin typeface="BIZ UDPゴシック" panose="020B0400000000000000" pitchFamily="50" charset="-128"/>
                          <a:ea typeface="BIZ UDPゴシック" panose="020B0400000000000000" pitchFamily="50" charset="-128"/>
                        </a:rPr>
                        <a:t>2037</a:t>
                      </a:r>
                      <a:r>
                        <a:rPr kumimoji="1" lang="ja-JP" altLang="en-US" sz="1100" b="0" dirty="0">
                          <a:solidFill>
                            <a:schemeClr val="tx1"/>
                          </a:solidFill>
                          <a:latin typeface="BIZ UDPゴシック" panose="020B0400000000000000" pitchFamily="50" charset="-128"/>
                          <a:ea typeface="BIZ UDPゴシック" panose="020B0400000000000000" pitchFamily="50" charset="-128"/>
                        </a:rPr>
                        <a:t>年</a:t>
                      </a:r>
                      <a:r>
                        <a:rPr kumimoji="1" lang="en-US" altLang="ja-JP" sz="1100" b="0" dirty="0">
                          <a:solidFill>
                            <a:schemeClr val="tx1"/>
                          </a:solidFill>
                          <a:latin typeface="BIZ UDPゴシック" panose="020B0400000000000000" pitchFamily="50" charset="-128"/>
                          <a:ea typeface="BIZ UDPゴシック" panose="020B0400000000000000" pitchFamily="50" charset="-128"/>
                        </a:rPr>
                        <a:t>3</a:t>
                      </a:r>
                      <a:r>
                        <a:rPr kumimoji="1" lang="ja-JP" altLang="en-US" sz="1100" b="0" dirty="0">
                          <a:solidFill>
                            <a:schemeClr val="tx1"/>
                          </a:solidFill>
                          <a:latin typeface="BIZ UDPゴシック" panose="020B0400000000000000" pitchFamily="50" charset="-128"/>
                          <a:ea typeface="BIZ UDPゴシック" panose="020B0400000000000000" pitchFamily="50" charset="-128"/>
                        </a:rPr>
                        <a:t>月　</a:t>
                      </a:r>
                      <a:r>
                        <a:rPr kumimoji="1" lang="ja-JP" altLang="en-US" sz="1100" b="0" strike="noStrike" dirty="0">
                          <a:solidFill>
                            <a:schemeClr val="tx1"/>
                          </a:solidFill>
                          <a:latin typeface="BIZ UDPゴシック" panose="020B0400000000000000" pitchFamily="50" charset="-128"/>
                          <a:ea typeface="BIZ UDPゴシック" panose="020B0400000000000000" pitchFamily="50" charset="-128"/>
                        </a:rPr>
                        <a:t>全施設の</a:t>
                      </a:r>
                      <a:r>
                        <a:rPr kumimoji="1" lang="ja-JP" altLang="en-US" sz="1100" b="0" dirty="0">
                          <a:solidFill>
                            <a:schemeClr val="tx1"/>
                          </a:solidFill>
                          <a:latin typeface="BIZ UDPゴシック" panose="020B0400000000000000" pitchFamily="50" charset="-128"/>
                          <a:ea typeface="BIZ UDPゴシック" panose="020B0400000000000000" pitchFamily="50" charset="-128"/>
                        </a:rPr>
                        <a:t>開業（予定）</a:t>
                      </a:r>
                      <a:endParaRPr kumimoji="1" lang="en-US" altLang="ja-JP" sz="1100" b="0" dirty="0">
                        <a:solidFill>
                          <a:schemeClr val="tx1"/>
                        </a:solidFill>
                        <a:latin typeface="BIZ UDPゴシック" panose="020B0400000000000000" pitchFamily="50" charset="-128"/>
                        <a:ea typeface="BIZ UDPゴシック" panose="020B0400000000000000" pitchFamily="50" charset="-128"/>
                      </a:endParaRPr>
                    </a:p>
                    <a:p>
                      <a:pPr marL="0" indent="0" algn="l">
                        <a:lnSpc>
                          <a:spcPct val="100000"/>
                        </a:lnSpc>
                        <a:spcBef>
                          <a:spcPts val="0"/>
                        </a:spcBef>
                        <a:spcAft>
                          <a:spcPts val="0"/>
                        </a:spcAft>
                      </a:pPr>
                      <a:endParaRPr kumimoji="1" lang="en-US" altLang="ja-JP" sz="1100" dirty="0">
                        <a:solidFill>
                          <a:schemeClr val="tx1"/>
                        </a:solidFill>
                        <a:latin typeface="BIZ UDPゴシック" panose="020B0400000000000000" pitchFamily="50" charset="-128"/>
                        <a:ea typeface="BIZ UDPゴシック" panose="020B0400000000000000" pitchFamily="50" charset="-128"/>
                      </a:endParaRPr>
                    </a:p>
                    <a:p>
                      <a:pPr marL="0" indent="0" algn="l">
                        <a:lnSpc>
                          <a:spcPct val="100000"/>
                        </a:lnSpc>
                        <a:spcBef>
                          <a:spcPts val="0"/>
                        </a:spcBef>
                        <a:spcAft>
                          <a:spcPts val="0"/>
                        </a:spcAft>
                      </a:pPr>
                      <a:endParaRPr kumimoji="1" lang="en-US" altLang="ja-JP" sz="1100" dirty="0">
                        <a:solidFill>
                          <a:schemeClr val="tx1"/>
                        </a:solidFill>
                        <a:latin typeface="BIZ UDPゴシック" panose="020B0400000000000000" pitchFamily="50" charset="-128"/>
                        <a:ea typeface="BIZ UDPゴシック" panose="020B0400000000000000" pitchFamily="50" charset="-128"/>
                      </a:endParaRPr>
                    </a:p>
                    <a:p>
                      <a:pPr marL="0" indent="0" algn="l">
                        <a:lnSpc>
                          <a:spcPct val="100000"/>
                        </a:lnSpc>
                        <a:spcBef>
                          <a:spcPts val="0"/>
                        </a:spcBef>
                        <a:spcAft>
                          <a:spcPts val="0"/>
                        </a:spcAft>
                      </a:pPr>
                      <a:endParaRPr kumimoji="1" lang="en-US" altLang="ja-JP" sz="1100" dirty="0">
                        <a:solidFill>
                          <a:schemeClr val="tx1"/>
                        </a:solidFill>
                        <a:latin typeface="BIZ UDPゴシック" panose="020B0400000000000000" pitchFamily="50" charset="-128"/>
                        <a:ea typeface="BIZ UDPゴシック" panose="020B0400000000000000" pitchFamily="50" charset="-128"/>
                      </a:endParaRPr>
                    </a:p>
                    <a:p>
                      <a:pPr marL="0" indent="0" algn="l">
                        <a:lnSpc>
                          <a:spcPct val="100000"/>
                        </a:lnSpc>
                        <a:spcBef>
                          <a:spcPts val="0"/>
                        </a:spcBef>
                        <a:spcAft>
                          <a:spcPts val="0"/>
                        </a:spcAft>
                      </a:pPr>
                      <a:endParaRPr kumimoji="1" lang="en-US" altLang="ja-JP" sz="1100" dirty="0">
                        <a:solidFill>
                          <a:schemeClr val="tx1"/>
                        </a:solidFill>
                        <a:latin typeface="BIZ UDPゴシック" panose="020B0400000000000000" pitchFamily="50" charset="-128"/>
                        <a:ea typeface="BIZ UDPゴシック" panose="020B0400000000000000" pitchFamily="50" charset="-128"/>
                      </a:endParaRPr>
                    </a:p>
                    <a:p>
                      <a:pPr marL="0" indent="0" algn="l">
                        <a:lnSpc>
                          <a:spcPct val="100000"/>
                        </a:lnSpc>
                        <a:spcBef>
                          <a:spcPts val="0"/>
                        </a:spcBef>
                        <a:spcAft>
                          <a:spcPts val="0"/>
                        </a:spcAft>
                      </a:pPr>
                      <a:endParaRPr kumimoji="1" lang="en-US" altLang="ja-JP" sz="1100" dirty="0">
                        <a:solidFill>
                          <a:schemeClr val="tx1"/>
                        </a:solidFill>
                        <a:latin typeface="BIZ UDPゴシック" panose="020B0400000000000000" pitchFamily="50" charset="-128"/>
                        <a:ea typeface="BIZ UDPゴシック" panose="020B0400000000000000" pitchFamily="50" charset="-128"/>
                      </a:endParaRPr>
                    </a:p>
                    <a:p>
                      <a:pPr marL="0" indent="0" algn="l">
                        <a:lnSpc>
                          <a:spcPct val="100000"/>
                        </a:lnSpc>
                        <a:spcBef>
                          <a:spcPts val="0"/>
                        </a:spcBef>
                        <a:spcAft>
                          <a:spcPts val="0"/>
                        </a:spcAft>
                      </a:pPr>
                      <a:endParaRPr kumimoji="1" lang="en-US" altLang="ja-JP" sz="1100" dirty="0">
                        <a:solidFill>
                          <a:schemeClr val="tx1"/>
                        </a:solidFill>
                        <a:latin typeface="BIZ UDPゴシック" panose="020B0400000000000000" pitchFamily="50" charset="-128"/>
                        <a:ea typeface="BIZ UDPゴシック" panose="020B0400000000000000" pitchFamily="50" charset="-128"/>
                      </a:endParaRPr>
                    </a:p>
                    <a:p>
                      <a:pPr marL="0" indent="0" algn="l">
                        <a:lnSpc>
                          <a:spcPct val="100000"/>
                        </a:lnSpc>
                        <a:spcBef>
                          <a:spcPts val="0"/>
                        </a:spcBef>
                        <a:spcAft>
                          <a:spcPts val="0"/>
                        </a:spcAft>
                      </a:pPr>
                      <a:endParaRPr kumimoji="1" lang="en-US" altLang="ja-JP" sz="1100" dirty="0">
                        <a:solidFill>
                          <a:schemeClr val="tx1"/>
                        </a:solidFill>
                        <a:latin typeface="BIZ UDPゴシック" panose="020B0400000000000000" pitchFamily="50" charset="-128"/>
                        <a:ea typeface="BIZ UDPゴシック" panose="020B0400000000000000" pitchFamily="50" charset="-128"/>
                      </a:endParaRPr>
                    </a:p>
                    <a:p>
                      <a:pPr marL="0" indent="0" algn="l">
                        <a:lnSpc>
                          <a:spcPct val="100000"/>
                        </a:lnSpc>
                        <a:spcBef>
                          <a:spcPts val="0"/>
                        </a:spcBef>
                        <a:spcAft>
                          <a:spcPts val="0"/>
                        </a:spcAft>
                      </a:pPr>
                      <a:endParaRPr kumimoji="1" lang="en-US" altLang="ja-JP" sz="1100" dirty="0">
                        <a:solidFill>
                          <a:schemeClr val="tx1"/>
                        </a:solidFill>
                        <a:latin typeface="BIZ UDPゴシック" panose="020B0400000000000000" pitchFamily="50" charset="-128"/>
                        <a:ea typeface="BIZ UDPゴシック" panose="020B0400000000000000" pitchFamily="50" charset="-128"/>
                      </a:endParaRPr>
                    </a:p>
                    <a:p>
                      <a:pPr marL="0" indent="0" algn="l">
                        <a:lnSpc>
                          <a:spcPct val="100000"/>
                        </a:lnSpc>
                        <a:spcBef>
                          <a:spcPts val="0"/>
                        </a:spcBef>
                        <a:spcAft>
                          <a:spcPts val="0"/>
                        </a:spcAft>
                      </a:pPr>
                      <a:r>
                        <a:rPr kumimoji="1" lang="ja-JP" altLang="en-US" sz="1300" b="1" dirty="0">
                          <a:solidFill>
                            <a:schemeClr val="tx1"/>
                          </a:solidFill>
                          <a:latin typeface="BIZ UDPゴシック" panose="020B0400000000000000" pitchFamily="50" charset="-128"/>
                          <a:ea typeface="BIZ UDPゴシック" panose="020B0400000000000000" pitchFamily="50" charset="-128"/>
                        </a:rPr>
                        <a:t>□「グローバル・ツーリズム・デスティネーション“</a:t>
                      </a:r>
                      <a:r>
                        <a:rPr kumimoji="1" lang="en-US" altLang="ja-JP" sz="1300" b="1" dirty="0">
                          <a:solidFill>
                            <a:schemeClr val="tx1"/>
                          </a:solidFill>
                          <a:latin typeface="BIZ UDPゴシック" panose="020B0400000000000000" pitchFamily="50" charset="-128"/>
                          <a:ea typeface="BIZ UDPゴシック" panose="020B0400000000000000" pitchFamily="50" charset="-128"/>
                        </a:rPr>
                        <a:t>KANSAI”</a:t>
                      </a:r>
                      <a:r>
                        <a:rPr kumimoji="1" lang="ja-JP" altLang="en-US" sz="1300" b="1" dirty="0">
                          <a:solidFill>
                            <a:schemeClr val="tx1"/>
                          </a:solidFill>
                          <a:latin typeface="BIZ UDPゴシック" panose="020B0400000000000000" pitchFamily="50" charset="-128"/>
                          <a:ea typeface="BIZ UDPゴシック" panose="020B0400000000000000" pitchFamily="50" charset="-128"/>
                        </a:rPr>
                        <a:t>」の確立</a:t>
                      </a:r>
                    </a:p>
                    <a:p>
                      <a:pPr marL="0" indent="0" algn="l">
                        <a:lnSpc>
                          <a:spcPct val="100000"/>
                        </a:lnSpc>
                        <a:spcBef>
                          <a:spcPts val="0"/>
                        </a:spcBef>
                        <a:spcAft>
                          <a:spcPts val="0"/>
                        </a:spcAft>
                      </a:pPr>
                      <a:r>
                        <a:rPr kumimoji="1" lang="ja-JP" altLang="en-US" sz="1100" dirty="0">
                          <a:solidFill>
                            <a:schemeClr val="tx1"/>
                          </a:solidFill>
                          <a:latin typeface="BIZ UDPゴシック" panose="020B0400000000000000" pitchFamily="50" charset="-128"/>
                          <a:ea typeface="BIZ UDPゴシック" panose="020B0400000000000000" pitchFamily="50" charset="-128"/>
                        </a:rPr>
                        <a:t>・世界の人々に旅行の目的地として選ばれ、関西</a:t>
                      </a:r>
                    </a:p>
                    <a:p>
                      <a:pPr marL="0" indent="0" algn="l">
                        <a:lnSpc>
                          <a:spcPct val="100000"/>
                        </a:lnSpc>
                        <a:spcBef>
                          <a:spcPts val="0"/>
                        </a:spcBef>
                        <a:spcAft>
                          <a:spcPts val="0"/>
                        </a:spcAft>
                      </a:pPr>
                      <a:r>
                        <a:rPr kumimoji="1" lang="ja-JP" altLang="en-US" sz="1100" dirty="0">
                          <a:solidFill>
                            <a:schemeClr val="tx1"/>
                          </a:solidFill>
                          <a:latin typeface="BIZ UDPゴシック" panose="020B0400000000000000" pitchFamily="50" charset="-128"/>
                          <a:ea typeface="BIZ UDPゴシック" panose="020B0400000000000000" pitchFamily="50" charset="-128"/>
                        </a:rPr>
                        <a:t>観光の価値が共感される広域観光圏“</a:t>
                      </a:r>
                      <a:r>
                        <a:rPr kumimoji="1" lang="en-US" altLang="ja-JP" sz="1100" dirty="0">
                          <a:solidFill>
                            <a:schemeClr val="tx1"/>
                          </a:solidFill>
                          <a:latin typeface="BIZ UDPゴシック" panose="020B0400000000000000" pitchFamily="50" charset="-128"/>
                          <a:ea typeface="BIZ UDPゴシック" panose="020B0400000000000000" pitchFamily="50" charset="-128"/>
                        </a:rPr>
                        <a:t>KANSAI”</a:t>
                      </a:r>
                    </a:p>
                    <a:p>
                      <a:pPr marL="0" indent="0" algn="l">
                        <a:lnSpc>
                          <a:spcPct val="100000"/>
                        </a:lnSpc>
                        <a:spcBef>
                          <a:spcPts val="0"/>
                        </a:spcBef>
                        <a:spcAft>
                          <a:spcPts val="0"/>
                        </a:spcAft>
                      </a:pPr>
                      <a:r>
                        <a:rPr kumimoji="1" lang="ja-JP" altLang="en-US" sz="1100" dirty="0">
                          <a:solidFill>
                            <a:schemeClr val="tx1"/>
                          </a:solidFill>
                          <a:latin typeface="BIZ UDPゴシック" panose="020B0400000000000000" pitchFamily="50" charset="-128"/>
                          <a:ea typeface="BIZ UDPゴシック" panose="020B0400000000000000" pitchFamily="50" charset="-128"/>
                        </a:rPr>
                        <a:t>を確立し、「観光立国の実現」を大阪・関西がリー</a:t>
                      </a:r>
                    </a:p>
                    <a:p>
                      <a:pPr marL="0" indent="0" algn="l">
                        <a:lnSpc>
                          <a:spcPct val="100000"/>
                        </a:lnSpc>
                        <a:spcBef>
                          <a:spcPts val="0"/>
                        </a:spcBef>
                        <a:spcAft>
                          <a:spcPts val="0"/>
                        </a:spcAft>
                      </a:pPr>
                      <a:r>
                        <a:rPr kumimoji="1" lang="ja-JP" altLang="en-US" sz="1100" dirty="0">
                          <a:solidFill>
                            <a:schemeClr val="tx1"/>
                          </a:solidFill>
                          <a:latin typeface="BIZ UDPゴシック" panose="020B0400000000000000" pitchFamily="50" charset="-128"/>
                          <a:ea typeface="BIZ UDPゴシック" panose="020B0400000000000000" pitchFamily="50" charset="-128"/>
                        </a:rPr>
                        <a:t>ド</a:t>
                      </a:r>
                      <a:endParaRPr kumimoji="1" lang="en-US" altLang="ja-JP" sz="1100" dirty="0">
                        <a:solidFill>
                          <a:schemeClr val="tx1"/>
                        </a:solidFill>
                        <a:latin typeface="BIZ UDPゴシック" panose="020B0400000000000000" pitchFamily="50" charset="-128"/>
                        <a:ea typeface="BIZ UDPゴシック" panose="020B0400000000000000" pitchFamily="50" charset="-128"/>
                      </a:endParaRPr>
                    </a:p>
                  </a:txBody>
                  <a:tcPr marL="108000" marR="108000" marT="252000" marB="48014">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338179187"/>
                  </a:ext>
                </a:extLst>
              </a:tr>
            </a:tbl>
          </a:graphicData>
        </a:graphic>
      </p:graphicFrame>
      <p:grpSp>
        <p:nvGrpSpPr>
          <p:cNvPr id="18" name="グループ化 17">
            <a:extLst>
              <a:ext uri="{FF2B5EF4-FFF2-40B4-BE49-F238E27FC236}">
                <a16:creationId xmlns:a16="http://schemas.microsoft.com/office/drawing/2014/main" id="{B1406B80-BB7A-4E81-A06D-8F4FC87D64EF}"/>
              </a:ext>
            </a:extLst>
          </p:cNvPr>
          <p:cNvGrpSpPr/>
          <p:nvPr/>
        </p:nvGrpSpPr>
        <p:grpSpPr>
          <a:xfrm>
            <a:off x="251753" y="1222141"/>
            <a:ext cx="9720000" cy="381120"/>
            <a:chOff x="407938" y="886368"/>
            <a:chExt cx="6821672" cy="340159"/>
          </a:xfrm>
          <a:solidFill>
            <a:srgbClr val="953735"/>
          </a:solidFill>
        </p:grpSpPr>
        <p:sp>
          <p:nvSpPr>
            <p:cNvPr id="19" name="ホームベース 6">
              <a:extLst>
                <a:ext uri="{FF2B5EF4-FFF2-40B4-BE49-F238E27FC236}">
                  <a16:creationId xmlns:a16="http://schemas.microsoft.com/office/drawing/2014/main" id="{1B7629EA-ADB7-4C0E-8F66-00767F27E995}"/>
                </a:ext>
              </a:extLst>
            </p:cNvPr>
            <p:cNvSpPr/>
            <p:nvPr/>
          </p:nvSpPr>
          <p:spPr bwMode="gray">
            <a:xfrm>
              <a:off x="4706391" y="886368"/>
              <a:ext cx="2523219" cy="340159"/>
            </a:xfrm>
            <a:prstGeom prst="homePlate">
              <a:avLst/>
            </a:prstGeom>
            <a:solidFill>
              <a:srgbClr val="002060"/>
            </a:solidFill>
            <a:ln w="28575">
              <a:solidFill>
                <a:schemeClr val="bg1"/>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443194" rtl="0" eaLnBrk="1" fontAlgn="auto" latinLnBrk="0" hangingPunct="1">
                <a:lnSpc>
                  <a:spcPct val="100000"/>
                </a:lnSpc>
                <a:spcBef>
                  <a:spcPts val="0"/>
                </a:spcBef>
                <a:spcAft>
                  <a:spcPts val="0"/>
                </a:spcAft>
                <a:buClrTx/>
                <a:buSzTx/>
                <a:buFontTx/>
                <a:buNone/>
                <a:tabLst/>
                <a:defRPr/>
              </a:pPr>
              <a:r>
                <a:rPr kumimoji="1" lang="en-US" altLang="ja-JP" sz="1260" b="0" i="0" u="none" strike="noStrike" kern="120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n-cs"/>
                </a:rPr>
                <a:t>2030</a:t>
              </a:r>
              <a:r>
                <a:rPr kumimoji="1" lang="ja-JP" altLang="en-US" sz="1260" b="0" i="0" u="none" strike="noStrike" kern="120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n-cs"/>
                </a:rPr>
                <a:t>（万博後のめざす姿）</a:t>
              </a:r>
            </a:p>
          </p:txBody>
        </p:sp>
        <p:sp>
          <p:nvSpPr>
            <p:cNvPr id="26" name="ホームベース 5">
              <a:extLst>
                <a:ext uri="{FF2B5EF4-FFF2-40B4-BE49-F238E27FC236}">
                  <a16:creationId xmlns:a16="http://schemas.microsoft.com/office/drawing/2014/main" id="{AD85B09B-C151-4246-83FE-8C65C4C68421}"/>
                </a:ext>
              </a:extLst>
            </p:cNvPr>
            <p:cNvSpPr/>
            <p:nvPr/>
          </p:nvSpPr>
          <p:spPr bwMode="gray">
            <a:xfrm>
              <a:off x="2549230" y="886369"/>
              <a:ext cx="2484315" cy="340158"/>
            </a:xfrm>
            <a:prstGeom prst="homePlate">
              <a:avLst/>
            </a:prstGeom>
            <a:solidFill>
              <a:srgbClr val="002060"/>
            </a:solidFill>
            <a:ln w="28575">
              <a:solidFill>
                <a:schemeClr val="bg1"/>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443194" rtl="0" eaLnBrk="1" fontAlgn="auto" latinLnBrk="0" hangingPunct="1">
                <a:lnSpc>
                  <a:spcPct val="100000"/>
                </a:lnSpc>
                <a:spcBef>
                  <a:spcPts val="0"/>
                </a:spcBef>
                <a:spcAft>
                  <a:spcPts val="0"/>
                </a:spcAft>
                <a:buClrTx/>
                <a:buSzTx/>
                <a:buFontTx/>
                <a:buNone/>
                <a:tabLst/>
                <a:defRPr/>
              </a:pPr>
              <a:r>
                <a:rPr kumimoji="1" lang="en-US" altLang="ja-JP" sz="1551" b="1" i="0" u="none" strike="noStrike" kern="120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n-cs"/>
                </a:rPr>
                <a:t>2025</a:t>
              </a:r>
              <a:r>
                <a:rPr kumimoji="1" lang="ja-JP" altLang="en-US" sz="1551" b="1" i="0" u="none" strike="noStrike" kern="120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n-cs"/>
                </a:rPr>
                <a:t>（万博開催）</a:t>
              </a:r>
            </a:p>
          </p:txBody>
        </p:sp>
        <p:sp>
          <p:nvSpPr>
            <p:cNvPr id="27" name="ホームベース 4">
              <a:extLst>
                <a:ext uri="{FF2B5EF4-FFF2-40B4-BE49-F238E27FC236}">
                  <a16:creationId xmlns:a16="http://schemas.microsoft.com/office/drawing/2014/main" id="{51F0FD7C-A3F3-4D3F-9E7A-E2D8BBD297CC}"/>
                </a:ext>
              </a:extLst>
            </p:cNvPr>
            <p:cNvSpPr/>
            <p:nvPr/>
          </p:nvSpPr>
          <p:spPr bwMode="gray">
            <a:xfrm>
              <a:off x="407938" y="886368"/>
              <a:ext cx="2362526" cy="340159"/>
            </a:xfrm>
            <a:prstGeom prst="homePlate">
              <a:avLst/>
            </a:prstGeom>
            <a:solidFill>
              <a:srgbClr val="002060"/>
            </a:solidFill>
            <a:ln w="28575">
              <a:solidFill>
                <a:schemeClr val="bg1"/>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443194" rtl="0" eaLnBrk="1" fontAlgn="auto" latinLnBrk="0" hangingPunct="1">
                <a:lnSpc>
                  <a:spcPct val="100000"/>
                </a:lnSpc>
                <a:spcBef>
                  <a:spcPts val="0"/>
                </a:spcBef>
                <a:spcAft>
                  <a:spcPts val="0"/>
                </a:spcAft>
                <a:buClrTx/>
                <a:buSzTx/>
                <a:buFontTx/>
                <a:buNone/>
                <a:tabLst/>
                <a:defRPr/>
              </a:pPr>
              <a:r>
                <a:rPr kumimoji="1" lang="en-US" altLang="ja-JP" sz="1260" b="0" i="0" u="none" strike="noStrike" kern="120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n-cs"/>
                </a:rPr>
                <a:t>202</a:t>
              </a:r>
              <a:r>
                <a:rPr kumimoji="1" lang="ja-JP" altLang="en-US" sz="1260" b="0" i="0" u="none" strike="noStrike" kern="120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n-cs"/>
                </a:rPr>
                <a:t>３</a:t>
              </a:r>
              <a:r>
                <a:rPr kumimoji="1" lang="en-US" altLang="ja-JP" sz="1260" b="0" i="0" u="none" strike="noStrike" kern="120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n-cs"/>
                </a:rPr>
                <a:t>(</a:t>
              </a:r>
              <a:r>
                <a:rPr kumimoji="1" lang="ja-JP" altLang="en-US" sz="1260" b="0" i="0" u="none" strike="noStrike" kern="120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n-cs"/>
                </a:rPr>
                <a:t>現状</a:t>
              </a:r>
              <a:r>
                <a:rPr kumimoji="1" lang="en-US" altLang="ja-JP" sz="1260" b="0" i="0" u="none" strike="noStrike" kern="120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n-cs"/>
                </a:rPr>
                <a:t>)</a:t>
              </a:r>
              <a:endParaRPr kumimoji="1" lang="ja-JP" altLang="en-US" sz="1260" b="0" i="0" u="none" strike="noStrike" kern="120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n-cs"/>
              </a:endParaRPr>
            </a:p>
          </p:txBody>
        </p:sp>
      </p:grpSp>
      <p:pic>
        <p:nvPicPr>
          <p:cNvPr id="32" name="図 31">
            <a:extLst>
              <a:ext uri="{FF2B5EF4-FFF2-40B4-BE49-F238E27FC236}">
                <a16:creationId xmlns:a16="http://schemas.microsoft.com/office/drawing/2014/main" id="{A83389CB-4AB6-4770-8988-11D25DB5174F}"/>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787549" y="4641652"/>
            <a:ext cx="2525559" cy="1656000"/>
          </a:xfrm>
          <a:prstGeom prst="rect">
            <a:avLst/>
          </a:prstGeom>
        </p:spPr>
      </p:pic>
      <p:sp>
        <p:nvSpPr>
          <p:cNvPr id="33" name="ホームベース 32"/>
          <p:cNvSpPr/>
          <p:nvPr/>
        </p:nvSpPr>
        <p:spPr>
          <a:xfrm>
            <a:off x="3553198" y="6318655"/>
            <a:ext cx="2823294" cy="354533"/>
          </a:xfrm>
          <a:prstGeom prst="homePlate">
            <a:avLst>
              <a:gd name="adj" fmla="val 21053"/>
            </a:avLst>
          </a:prstGeom>
          <a:noFill/>
          <a:ln w="12700">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ts val="900"/>
              </a:lnSpc>
            </a:pPr>
            <a:r>
              <a:rPr kumimoji="1" lang="ja-JP" altLang="en-US" sz="800" dirty="0">
                <a:solidFill>
                  <a:srgbClr val="FF0000"/>
                </a:solidFill>
                <a:latin typeface="BIZ UDPゴシック" panose="020B0400000000000000" pitchFamily="50" charset="-128"/>
                <a:ea typeface="BIZ UDPゴシック" panose="020B0400000000000000" pitchFamily="50" charset="-128"/>
              </a:rPr>
              <a:t>　   </a:t>
            </a:r>
            <a:r>
              <a:rPr kumimoji="1" lang="ja-JP" altLang="en-US" sz="800" dirty="0">
                <a:solidFill>
                  <a:schemeClr val="tx1"/>
                </a:solidFill>
                <a:latin typeface="BIZ UDPゴシック" panose="020B0400000000000000" pitchFamily="50" charset="-128"/>
                <a:ea typeface="BIZ UDPゴシック" panose="020B0400000000000000" pitchFamily="50" charset="-128"/>
              </a:rPr>
              <a:t>＊関西観光本部「</a:t>
            </a:r>
            <a:r>
              <a:rPr kumimoji="1" lang="en-US" altLang="ja-JP" sz="800" dirty="0">
                <a:solidFill>
                  <a:schemeClr val="tx1"/>
                </a:solidFill>
                <a:latin typeface="BIZ UDPゴシック" panose="020B0400000000000000" pitchFamily="50" charset="-128"/>
                <a:ea typeface="BIZ UDPゴシック" panose="020B0400000000000000" pitchFamily="50" charset="-128"/>
              </a:rPr>
              <a:t>THE EXCITING KANSAI</a:t>
            </a:r>
            <a:r>
              <a:rPr kumimoji="1" lang="ja-JP" altLang="en-US" sz="800" dirty="0">
                <a:solidFill>
                  <a:schemeClr val="tx1"/>
                </a:solidFill>
                <a:latin typeface="BIZ UDPゴシック" panose="020B0400000000000000" pitchFamily="50" charset="-128"/>
                <a:ea typeface="BIZ UDPゴシック" panose="020B0400000000000000" pitchFamily="50" charset="-128"/>
              </a:rPr>
              <a:t>」に</a:t>
            </a:r>
            <a:endParaRPr kumimoji="1" lang="en-US" altLang="ja-JP" sz="800" dirty="0">
              <a:solidFill>
                <a:schemeClr val="tx1"/>
              </a:solidFill>
              <a:latin typeface="BIZ UDPゴシック" panose="020B0400000000000000" pitchFamily="50" charset="-128"/>
              <a:ea typeface="BIZ UDPゴシック" panose="020B0400000000000000" pitchFamily="50" charset="-128"/>
            </a:endParaRPr>
          </a:p>
          <a:p>
            <a:pPr>
              <a:lnSpc>
                <a:spcPts val="900"/>
              </a:lnSpc>
            </a:pPr>
            <a:r>
              <a:rPr kumimoji="1" lang="ja-JP" altLang="en-US" sz="800" dirty="0">
                <a:solidFill>
                  <a:schemeClr val="tx1"/>
                </a:solidFill>
                <a:latin typeface="BIZ UDPゴシック" panose="020B0400000000000000" pitchFamily="50" charset="-128"/>
                <a:ea typeface="BIZ UDPゴシック" panose="020B0400000000000000" pitchFamily="50" charset="-128"/>
              </a:rPr>
              <a:t>　　　　基づき府で作成</a:t>
            </a:r>
          </a:p>
        </p:txBody>
      </p:sp>
      <p:pic>
        <p:nvPicPr>
          <p:cNvPr id="34" name="図 33"/>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154023" y="3754231"/>
            <a:ext cx="2159058" cy="955756"/>
          </a:xfrm>
          <a:prstGeom prst="rect">
            <a:avLst/>
          </a:prstGeom>
        </p:spPr>
      </p:pic>
      <p:sp>
        <p:nvSpPr>
          <p:cNvPr id="36" name="ホームベース 35"/>
          <p:cNvSpPr/>
          <p:nvPr/>
        </p:nvSpPr>
        <p:spPr>
          <a:xfrm>
            <a:off x="7457670" y="4772383"/>
            <a:ext cx="1432899" cy="193758"/>
          </a:xfrm>
          <a:prstGeom prst="homePlate">
            <a:avLst>
              <a:gd name="adj" fmla="val 21053"/>
            </a:avLst>
          </a:prstGeom>
          <a:noFill/>
          <a:ln w="12700">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800" b="1" dirty="0">
                <a:solidFill>
                  <a:schemeClr val="tx1"/>
                </a:solidFill>
                <a:latin typeface="BIZ UDPゴシック" panose="020B0400000000000000" pitchFamily="50" charset="-128"/>
                <a:ea typeface="BIZ UDPゴシック" panose="020B0400000000000000" pitchFamily="50" charset="-128"/>
              </a:rPr>
              <a:t>▲アリーナ（イメージ）</a:t>
            </a:r>
          </a:p>
        </p:txBody>
      </p:sp>
    </p:spTree>
    <p:extLst>
      <p:ext uri="{BB962C8B-B14F-4D97-AF65-F5344CB8AC3E}">
        <p14:creationId xmlns:p14="http://schemas.microsoft.com/office/powerpoint/2010/main" val="346138647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正方形/長方形 8"/>
          <p:cNvSpPr/>
          <p:nvPr/>
        </p:nvSpPr>
        <p:spPr>
          <a:xfrm>
            <a:off x="2653468" y="5899255"/>
            <a:ext cx="5038725" cy="369332"/>
          </a:xfrm>
          <a:prstGeom prst="rect">
            <a:avLst/>
          </a:prstGeom>
        </p:spPr>
        <p:txBody>
          <a:bodyPr>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srgbClr val="FF0000"/>
              </a:solidFill>
              <a:effectLst/>
              <a:uLnTx/>
              <a:uFillTx/>
              <a:latin typeface="BIZ UDPゴシック" panose="020B0400000000000000" pitchFamily="50" charset="-128"/>
              <a:ea typeface="BIZ UDPゴシック" panose="020B0400000000000000" pitchFamily="50" charset="-128"/>
              <a:cs typeface="+mn-cs"/>
            </a:endParaRPr>
          </a:p>
        </p:txBody>
      </p:sp>
      <p:sp>
        <p:nvSpPr>
          <p:cNvPr id="12" name="テキスト ボックス 11"/>
          <p:cNvSpPr txBox="1"/>
          <p:nvPr/>
        </p:nvSpPr>
        <p:spPr>
          <a:xfrm>
            <a:off x="159853" y="1523170"/>
            <a:ext cx="3531736" cy="338554"/>
          </a:xfrm>
          <a:prstGeom prst="rect">
            <a:avLst/>
          </a:prstGeom>
          <a:noFill/>
        </p:spPr>
        <p:txBody>
          <a:bodyPr wrap="none" rtlCol="0">
            <a:spAutoFit/>
          </a:bodyPr>
          <a:lstStyle/>
          <a:p>
            <a:pPr lvl="0">
              <a:defRPr/>
            </a:pPr>
            <a:r>
              <a:rPr kumimoji="1" lang="ja-JP" altLang="en-US" sz="16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国への提案・要望</a:t>
            </a:r>
            <a:r>
              <a:rPr kumimoji="1" lang="ja-JP" altLang="en-US" sz="12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　</a:t>
            </a:r>
            <a:r>
              <a:rPr kumimoji="1" lang="en-US" altLang="ja-JP" sz="11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a:t>
            </a:r>
            <a:r>
              <a:rPr kumimoji="1" lang="ja-JP" altLang="en-US" sz="11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要望先</a:t>
            </a:r>
            <a:r>
              <a:rPr kumimoji="1" lang="zh-TW" altLang="en-US" sz="1100" dirty="0">
                <a:solidFill>
                  <a:prstClr val="black"/>
                </a:solidFill>
                <a:latin typeface="メイリオ" panose="020B0604030504040204" pitchFamily="50" charset="-128"/>
                <a:ea typeface="メイリオ" panose="020B0604030504040204" pitchFamily="50" charset="-128"/>
              </a:rPr>
              <a:t>（</a:t>
            </a:r>
            <a:r>
              <a:rPr kumimoji="1" lang="zh-CN" altLang="en-US" sz="1100" dirty="0">
                <a:latin typeface="メイリオ" panose="020B0604030504040204" pitchFamily="50" charset="-128"/>
                <a:ea typeface="メイリオ" panose="020B0604030504040204" pitchFamily="50" charset="-128"/>
              </a:rPr>
              <a:t>国土交通省</a:t>
            </a:r>
            <a:r>
              <a:rPr kumimoji="1" lang="zh-TW" altLang="en-US" sz="1100" dirty="0">
                <a:solidFill>
                  <a:prstClr val="black"/>
                </a:solidFill>
                <a:latin typeface="メイリオ" panose="020B0604030504040204" pitchFamily="50" charset="-128"/>
                <a:ea typeface="メイリオ" panose="020B0604030504040204" pitchFamily="50" charset="-128"/>
              </a:rPr>
              <a:t>）</a:t>
            </a:r>
            <a:endParaRPr kumimoji="1" lang="ja-JP" altLang="en-US" sz="10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p:txBody>
      </p:sp>
      <p:sp>
        <p:nvSpPr>
          <p:cNvPr id="23" name="スライド番号プレースホルダー 7"/>
          <p:cNvSpPr>
            <a:spLocks noGrp="1"/>
          </p:cNvSpPr>
          <p:nvPr>
            <p:ph type="sldNum" sz="quarter" idx="12"/>
          </p:nvPr>
        </p:nvSpPr>
        <p:spPr>
          <a:xfrm flipH="1">
            <a:off x="9719089" y="6839953"/>
            <a:ext cx="361536" cy="359360"/>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A29C0C3-80A2-4EDA-8DD4-D638D41F3C0E}" type="slidenum">
              <a:rPr kumimoji="1" lang="ja-JP" altLang="en-US" sz="1260" b="0" i="0" u="none" strike="noStrike" kern="1200" cap="none" spc="0" normalizeH="0" baseline="0" noProof="0" smtClean="0">
                <a:ln>
                  <a:noFill/>
                </a:ln>
                <a:solidFill>
                  <a:prstClr val="black">
                    <a:tint val="75000"/>
                  </a:prstClr>
                </a:solidFill>
                <a:effectLst/>
                <a:uLnTx/>
                <a:uFillTx/>
                <a:latin typeface="Calibri" panose="020F0502020204030204"/>
                <a:ea typeface="游ゴシック" panose="020B0400000000000000"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44</a:t>
            </a:fld>
            <a:endParaRPr kumimoji="1" lang="ja-JP" altLang="en-US" sz="1260" b="0" i="0" u="none" strike="noStrike" kern="1200" cap="none" spc="0" normalizeH="0" baseline="0" noProof="0" dirty="0">
              <a:ln>
                <a:noFill/>
              </a:ln>
              <a:solidFill>
                <a:prstClr val="black">
                  <a:tint val="75000"/>
                </a:prstClr>
              </a:solidFill>
              <a:effectLst/>
              <a:uLnTx/>
              <a:uFillTx/>
              <a:latin typeface="Calibri" panose="020F0502020204030204"/>
              <a:ea typeface="游ゴシック" panose="020B0400000000000000" pitchFamily="50" charset="-128"/>
              <a:cs typeface="+mn-cs"/>
            </a:endParaRPr>
          </a:p>
        </p:txBody>
      </p:sp>
      <p:sp>
        <p:nvSpPr>
          <p:cNvPr id="22" name="正方形/長方形 21">
            <a:extLst>
              <a:ext uri="{FF2B5EF4-FFF2-40B4-BE49-F238E27FC236}">
                <a16:creationId xmlns:a16="http://schemas.microsoft.com/office/drawing/2014/main" id="{E08629A6-829B-4394-A30A-5CB52C1BBB36}"/>
              </a:ext>
            </a:extLst>
          </p:cNvPr>
          <p:cNvSpPr/>
          <p:nvPr/>
        </p:nvSpPr>
        <p:spPr>
          <a:xfrm>
            <a:off x="179857" y="88937"/>
            <a:ext cx="9720000" cy="324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defRPr/>
            </a:pPr>
            <a:r>
              <a:rPr kumimoji="1" lang="ja-JP" altLang="en-US" b="1" dirty="0">
                <a:solidFill>
                  <a:prstClr val="white"/>
                </a:solidFill>
                <a:latin typeface="BIZ UDPゴシック" panose="020B0400000000000000" pitchFamily="50" charset="-128"/>
                <a:ea typeface="BIZ UDPゴシック" panose="020B0400000000000000" pitchFamily="50" charset="-128"/>
              </a:rPr>
              <a:t>５（１）　多様な都市魅力の創出・</a:t>
            </a:r>
            <a:r>
              <a:rPr kumimoji="1" lang="ja-JP" altLang="en-US" b="1" dirty="0">
                <a:solidFill>
                  <a:schemeClr val="bg1"/>
                </a:solidFill>
                <a:latin typeface="BIZ UDPゴシック" panose="020B0400000000000000" pitchFamily="50" charset="-128"/>
                <a:ea typeface="BIZ UDPゴシック" panose="020B0400000000000000" pitchFamily="50" charset="-128"/>
              </a:rPr>
              <a:t>発信</a:t>
            </a:r>
            <a:r>
              <a:rPr kumimoji="1" lang="ja-JP" altLang="en-US" sz="1600" b="1" dirty="0">
                <a:solidFill>
                  <a:schemeClr val="bg1"/>
                </a:solidFill>
                <a:latin typeface="BIZ UDPゴシック" panose="020B0400000000000000" pitchFamily="50" charset="-128"/>
                <a:ea typeface="BIZ UDPゴシック" panose="020B0400000000000000" pitchFamily="50" charset="-128"/>
              </a:rPr>
              <a:t>　～水上交通ネットワーク構築～</a:t>
            </a:r>
            <a:r>
              <a:rPr kumimoji="1" lang="ja-JP" altLang="en-US" sz="1600" b="1" dirty="0">
                <a:solidFill>
                  <a:srgbClr val="FF0000"/>
                </a:solidFill>
                <a:latin typeface="BIZ UDPゴシック" panose="020B0400000000000000" pitchFamily="50" charset="-128"/>
                <a:ea typeface="BIZ UDPゴシック" panose="020B0400000000000000" pitchFamily="50" charset="-128"/>
              </a:rPr>
              <a:t>　</a:t>
            </a:r>
            <a:endParaRPr kumimoji="1" lang="ja-JP" altLang="en-US" sz="1400" b="1" dirty="0">
              <a:solidFill>
                <a:srgbClr val="FF0000"/>
              </a:solidFill>
              <a:latin typeface="BIZ UDPゴシック" panose="020B0400000000000000" pitchFamily="50" charset="-128"/>
              <a:ea typeface="BIZ UDPゴシック" panose="020B0400000000000000" pitchFamily="50" charset="-128"/>
            </a:endParaRPr>
          </a:p>
        </p:txBody>
      </p:sp>
      <p:sp>
        <p:nvSpPr>
          <p:cNvPr id="25" name="テキスト ボックス 24">
            <a:extLst>
              <a:ext uri="{FF2B5EF4-FFF2-40B4-BE49-F238E27FC236}">
                <a16:creationId xmlns:a16="http://schemas.microsoft.com/office/drawing/2014/main" id="{B02F3C22-1443-46B7-A977-04475234F08A}"/>
              </a:ext>
            </a:extLst>
          </p:cNvPr>
          <p:cNvSpPr txBox="1"/>
          <p:nvPr/>
        </p:nvSpPr>
        <p:spPr>
          <a:xfrm>
            <a:off x="179089" y="500160"/>
            <a:ext cx="9540000" cy="523220"/>
          </a:xfrm>
          <a:prstGeom prst="rect">
            <a:avLst/>
          </a:prstGeom>
          <a:noFill/>
          <a:ln w="6350">
            <a:noFill/>
            <a:prstDash val="solid"/>
          </a:ln>
        </p:spPr>
        <p:txBody>
          <a:bodyPr wrap="square">
            <a:spAutoFit/>
          </a:bodyPr>
          <a:lstStyle/>
          <a:p>
            <a:pPr lvl="0">
              <a:defRPr/>
            </a:pPr>
            <a:r>
              <a:rPr lang="ja-JP" altLang="en-US" sz="1400" dirty="0">
                <a:solidFill>
                  <a:prstClr val="black"/>
                </a:solidFill>
                <a:latin typeface="BIZ UDPゴシック" panose="020B0400000000000000" pitchFamily="50" charset="-128"/>
                <a:ea typeface="BIZ UDPゴシック" panose="020B0400000000000000" pitchFamily="50" charset="-128"/>
              </a:rPr>
              <a:t>　</a:t>
            </a:r>
            <a:r>
              <a:rPr lang="ja-JP" altLang="en-US" sz="1400" dirty="0">
                <a:latin typeface="BIZ UDPゴシック" panose="020B0400000000000000" pitchFamily="50" charset="-128"/>
                <a:ea typeface="BIZ UDPゴシック" panose="020B0400000000000000" pitchFamily="50" charset="-128"/>
              </a:rPr>
              <a:t>海に囲まれた万博会場の立地特性を活かし、万博会場と大阪市内、大阪湾の運行拠点をつなぐ水上ネットワークの構築を進める。また、大阪湾・瀬戸内海におけるクルーズ航行等を活性化し、広域観光の促進につなげる。</a:t>
            </a:r>
          </a:p>
        </p:txBody>
      </p:sp>
      <p:sp>
        <p:nvSpPr>
          <p:cNvPr id="26" name="テキスト ボックス 25"/>
          <p:cNvSpPr txBox="1"/>
          <p:nvPr/>
        </p:nvSpPr>
        <p:spPr>
          <a:xfrm>
            <a:off x="140620" y="4243973"/>
            <a:ext cx="2236510" cy="338554"/>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600" b="1" i="0" u="none" strike="noStrike" kern="1200" cap="none" spc="0" normalizeH="0" baseline="0" noProof="0" dirty="0">
                <a:ln>
                  <a:noFill/>
                </a:ln>
                <a:effectLst/>
                <a:uLnTx/>
                <a:uFillTx/>
                <a:latin typeface="メイリオ" panose="020B0604030504040204" pitchFamily="50" charset="-128"/>
                <a:ea typeface="メイリオ" panose="020B0604030504040204" pitchFamily="50" charset="-128"/>
                <a:cs typeface="+mn-cs"/>
              </a:rPr>
              <a:t>国との協議の進捗状況</a:t>
            </a:r>
          </a:p>
        </p:txBody>
      </p:sp>
      <p:graphicFrame>
        <p:nvGraphicFramePr>
          <p:cNvPr id="15" name="表 14"/>
          <p:cNvGraphicFramePr>
            <a:graphicFrameLocks noGrp="1"/>
          </p:cNvGraphicFramePr>
          <p:nvPr>
            <p:extLst>
              <p:ext uri="{D42A27DB-BD31-4B8C-83A1-F6EECF244321}">
                <p14:modId xmlns:p14="http://schemas.microsoft.com/office/powerpoint/2010/main" val="3792837450"/>
              </p:ext>
            </p:extLst>
          </p:nvPr>
        </p:nvGraphicFramePr>
        <p:xfrm>
          <a:off x="179089" y="4582527"/>
          <a:ext cx="9288000" cy="1237932"/>
        </p:xfrm>
        <a:graphic>
          <a:graphicData uri="http://schemas.openxmlformats.org/drawingml/2006/table">
            <a:tbl>
              <a:tblPr bandRow="1">
                <a:tableStyleId>{5940675A-B579-460E-94D1-54222C63F5DA}</a:tableStyleId>
              </a:tblPr>
              <a:tblGrid>
                <a:gridCol w="2700000">
                  <a:extLst>
                    <a:ext uri="{9D8B030D-6E8A-4147-A177-3AD203B41FA5}">
                      <a16:colId xmlns:a16="http://schemas.microsoft.com/office/drawing/2014/main" val="525926817"/>
                    </a:ext>
                  </a:extLst>
                </a:gridCol>
                <a:gridCol w="6588000">
                  <a:extLst>
                    <a:ext uri="{9D8B030D-6E8A-4147-A177-3AD203B41FA5}">
                      <a16:colId xmlns:a16="http://schemas.microsoft.com/office/drawing/2014/main" val="1556401701"/>
                    </a:ext>
                  </a:extLst>
                </a:gridCol>
              </a:tblGrid>
              <a:tr h="288000">
                <a:tc>
                  <a:txBody>
                    <a:bodyPr/>
                    <a:lstStyle/>
                    <a:p>
                      <a:pPr marL="0" marR="0" lvl="0" indent="0" algn="l" defTabSz="959937" rtl="0" eaLnBrk="1" fontAlgn="auto" latinLnBrk="0" hangingPunct="1">
                        <a:lnSpc>
                          <a:spcPct val="100000"/>
                        </a:lnSpc>
                        <a:spcBef>
                          <a:spcPts val="0"/>
                        </a:spcBef>
                        <a:spcAft>
                          <a:spcPts val="0"/>
                        </a:spcAft>
                        <a:buClrTx/>
                        <a:buSzTx/>
                        <a:buFontTx/>
                        <a:buNone/>
                        <a:tabLst/>
                        <a:defRPr/>
                      </a:pPr>
                      <a:r>
                        <a:rPr lang="ja-JP" altLang="en-US" sz="1200" b="1" u="none" dirty="0">
                          <a:solidFill>
                            <a:schemeClr val="tx1"/>
                          </a:solidFill>
                          <a:latin typeface="+mn-ea"/>
                        </a:rPr>
                        <a:t>国「アクションプラン</a:t>
                      </a:r>
                      <a:r>
                        <a:rPr lang="en-US" altLang="ja-JP" sz="1200" b="1" u="none" dirty="0">
                          <a:solidFill>
                            <a:schemeClr val="tx1"/>
                          </a:solidFill>
                          <a:latin typeface="+mn-ea"/>
                        </a:rPr>
                        <a:t>Ver.4</a:t>
                      </a:r>
                      <a:r>
                        <a:rPr lang="ja-JP" altLang="en-US" sz="1200" b="1" u="none" dirty="0">
                          <a:solidFill>
                            <a:schemeClr val="tx1"/>
                          </a:solidFill>
                          <a:latin typeface="+mn-ea"/>
                        </a:rPr>
                        <a:t>」の</a:t>
                      </a:r>
                      <a:endParaRPr lang="en-US" altLang="ja-JP" sz="1200" b="1" u="none" dirty="0">
                        <a:solidFill>
                          <a:schemeClr val="tx1"/>
                        </a:solidFill>
                        <a:latin typeface="+mn-ea"/>
                      </a:endParaRPr>
                    </a:p>
                    <a:p>
                      <a:pPr marL="0" marR="0" lvl="0" indent="0" algn="l" defTabSz="959937" rtl="0" eaLnBrk="1" fontAlgn="auto" latinLnBrk="0" hangingPunct="1">
                        <a:lnSpc>
                          <a:spcPct val="100000"/>
                        </a:lnSpc>
                        <a:spcBef>
                          <a:spcPts val="0"/>
                        </a:spcBef>
                        <a:spcAft>
                          <a:spcPts val="0"/>
                        </a:spcAft>
                        <a:buClrTx/>
                        <a:buSzTx/>
                        <a:buFontTx/>
                        <a:buNone/>
                        <a:tabLst/>
                        <a:defRPr/>
                      </a:pPr>
                      <a:r>
                        <a:rPr lang="ja-JP" altLang="en-US" sz="1200" b="1" u="none" dirty="0">
                          <a:solidFill>
                            <a:schemeClr val="tx1"/>
                          </a:solidFill>
                          <a:latin typeface="+mn-ea"/>
                        </a:rPr>
                        <a:t>記載内容</a:t>
                      </a:r>
                      <a:endParaRPr kumimoji="1" lang="ja-JP" altLang="en-US" sz="1200" u="none" dirty="0">
                        <a:solidFill>
                          <a:schemeClr val="tx1"/>
                        </a:solidFill>
                        <a:latin typeface="BIZ UDPゴシック" panose="020B0400000000000000" pitchFamily="50" charset="-128"/>
                        <a:ea typeface="BIZ UDPゴシック" panose="020B0400000000000000" pitchFamily="50" charset="-128"/>
                      </a:endParaRPr>
                    </a:p>
                  </a:txBody>
                  <a:tcPr marL="100806" marR="100806" marT="50403" marB="50403">
                    <a:lnL w="12700" cap="flat" cmpd="sng" algn="ctr">
                      <a:solidFill>
                        <a:schemeClr val="accent1"/>
                      </a:solidFill>
                      <a:prstDash val="sysDot"/>
                      <a:round/>
                      <a:headEnd type="none" w="med" len="med"/>
                      <a:tailEnd type="none" w="med" len="med"/>
                    </a:lnL>
                    <a:lnR w="12700" cap="flat" cmpd="sng" algn="ctr">
                      <a:solidFill>
                        <a:schemeClr val="accent1"/>
                      </a:solidFill>
                      <a:prstDash val="sysDot"/>
                      <a:round/>
                      <a:headEnd type="none" w="med" len="med"/>
                      <a:tailEnd type="none" w="med" len="med"/>
                    </a:lnR>
                    <a:lnT w="12700" cap="flat" cmpd="sng" algn="ctr">
                      <a:solidFill>
                        <a:schemeClr val="accent1"/>
                      </a:solidFill>
                      <a:prstDash val="sysDot"/>
                      <a:round/>
                      <a:headEnd type="none" w="med" len="med"/>
                      <a:tailEnd type="none" w="med" len="med"/>
                    </a:lnT>
                    <a:lnB w="12700" cap="flat" cmpd="sng" algn="ctr">
                      <a:solidFill>
                        <a:schemeClr val="accent1"/>
                      </a:solidFill>
                      <a:prstDash val="sysDot"/>
                      <a:round/>
                      <a:headEnd type="none" w="med" len="med"/>
                      <a:tailEnd type="none" w="med" len="med"/>
                    </a:lnB>
                    <a:lnTlToBr w="12700" cmpd="sng">
                      <a:noFill/>
                      <a:prstDash val="solid"/>
                    </a:lnTlToBr>
                    <a:lnBlToTr w="12700" cmpd="sng">
                      <a:noFill/>
                      <a:prstDash val="solid"/>
                    </a:lnBlToTr>
                  </a:tcPr>
                </a:tc>
                <a:tc>
                  <a:txBody>
                    <a:bodyPr/>
                    <a:lstStyle/>
                    <a:p>
                      <a:pPr marL="171450" marR="0" lvl="0" indent="-171450" algn="l" defTabSz="959937" rtl="0" eaLnBrk="1" fontAlgn="auto" latinLnBrk="0" hangingPunct="1">
                        <a:lnSpc>
                          <a:spcPct val="100000"/>
                        </a:lnSpc>
                        <a:spcBef>
                          <a:spcPts val="0"/>
                        </a:spcBef>
                        <a:spcAft>
                          <a:spcPts val="0"/>
                        </a:spcAft>
                        <a:buClrTx/>
                        <a:buSzTx/>
                        <a:buFont typeface="Wingdings" panose="05000000000000000000" pitchFamily="2" charset="2"/>
                        <a:buChar char="l"/>
                        <a:tabLst/>
                        <a:defRPr/>
                      </a:pPr>
                      <a:r>
                        <a:rPr kumimoji="1" lang="ja-JP" altLang="en-US" sz="1100" dirty="0">
                          <a:solidFill>
                            <a:schemeClr val="tx1"/>
                          </a:solidFill>
                          <a:latin typeface="+mn-ea"/>
                        </a:rPr>
                        <a:t>記載なし</a:t>
                      </a:r>
                      <a:endParaRPr kumimoji="1" lang="en-US" altLang="ja-JP" sz="1100" b="0" i="0" u="none" strike="noStrike" kern="1200" cap="none" spc="0" normalizeH="0" baseline="0" noProof="0" dirty="0">
                        <a:ln>
                          <a:noFill/>
                        </a:ln>
                        <a:solidFill>
                          <a:schemeClr val="tx1"/>
                        </a:solidFill>
                        <a:effectLst/>
                        <a:uLnTx/>
                        <a:uFillTx/>
                        <a:latin typeface="游ゴシック" panose="020B0400000000000000" pitchFamily="50" charset="-128"/>
                        <a:ea typeface="+mn-ea"/>
                        <a:cs typeface="+mn-cs"/>
                      </a:endParaRPr>
                    </a:p>
                  </a:txBody>
                  <a:tcPr marL="100806" marR="100806" marT="50403" marB="50403">
                    <a:lnL w="12700" cap="flat" cmpd="sng" algn="ctr">
                      <a:solidFill>
                        <a:schemeClr val="accent1"/>
                      </a:solidFill>
                      <a:prstDash val="sysDot"/>
                      <a:round/>
                      <a:headEnd type="none" w="med" len="med"/>
                      <a:tailEnd type="none" w="med" len="med"/>
                    </a:lnL>
                    <a:lnR w="12700" cap="flat" cmpd="sng" algn="ctr">
                      <a:solidFill>
                        <a:schemeClr val="accent1"/>
                      </a:solidFill>
                      <a:prstDash val="sysDot"/>
                      <a:round/>
                      <a:headEnd type="none" w="med" len="med"/>
                      <a:tailEnd type="none" w="med" len="med"/>
                    </a:lnR>
                    <a:lnT w="12700" cap="flat" cmpd="sng" algn="ctr">
                      <a:solidFill>
                        <a:schemeClr val="accent1"/>
                      </a:solidFill>
                      <a:prstDash val="sysDot"/>
                      <a:round/>
                      <a:headEnd type="none" w="med" len="med"/>
                      <a:tailEnd type="none" w="med" len="med"/>
                    </a:lnT>
                    <a:lnB w="12700" cap="flat" cmpd="sng" algn="ctr">
                      <a:solidFill>
                        <a:schemeClr val="accent1"/>
                      </a:solidFill>
                      <a:prstDash val="sysDot"/>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508488957"/>
                  </a:ext>
                </a:extLst>
              </a:tr>
              <a:tr h="445710">
                <a:tc>
                  <a:txBody>
                    <a:bodyPr/>
                    <a:lstStyle/>
                    <a:p>
                      <a:pPr marL="0" marR="0" lvl="0" indent="0" algn="l" defTabSz="959937" rtl="0" eaLnBrk="1" fontAlgn="auto"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noProof="0" dirty="0">
                          <a:ln>
                            <a:noFill/>
                          </a:ln>
                          <a:solidFill>
                            <a:schemeClr val="tx1"/>
                          </a:solidFill>
                          <a:effectLst/>
                          <a:uLnTx/>
                          <a:uFillTx/>
                          <a:latin typeface="游ゴシック" panose="020B0400000000000000" pitchFamily="50" charset="-128"/>
                          <a:ea typeface="+mn-ea"/>
                          <a:cs typeface="+mn-cs"/>
                        </a:rPr>
                        <a:t>国との協議の進捗状況</a:t>
                      </a:r>
                      <a:endParaRPr kumimoji="1" lang="en-US" altLang="ja-JP" sz="1200" b="1" i="0" u="none" strike="noStrike" kern="1200" cap="none" spc="0" normalizeH="0" baseline="0" noProof="0" dirty="0">
                        <a:ln>
                          <a:noFill/>
                        </a:ln>
                        <a:solidFill>
                          <a:schemeClr val="tx1"/>
                        </a:solidFill>
                        <a:effectLst/>
                        <a:uLnTx/>
                        <a:uFillTx/>
                        <a:latin typeface="游ゴシック" panose="020B0400000000000000" pitchFamily="50" charset="-128"/>
                        <a:ea typeface="+mn-ea"/>
                        <a:cs typeface="+mn-cs"/>
                      </a:endParaRPr>
                    </a:p>
                    <a:p>
                      <a:pPr marL="0" marR="0" lvl="0" indent="0" algn="l" defTabSz="959937" rtl="0" eaLnBrk="1" fontAlgn="auto"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noProof="0" dirty="0">
                          <a:ln>
                            <a:noFill/>
                          </a:ln>
                          <a:solidFill>
                            <a:schemeClr val="tx1"/>
                          </a:solidFill>
                          <a:effectLst/>
                          <a:uLnTx/>
                          <a:uFillTx/>
                          <a:latin typeface="游ゴシック" panose="020B0400000000000000" pitchFamily="50" charset="-128"/>
                          <a:ea typeface="+mn-ea"/>
                          <a:cs typeface="+mn-cs"/>
                        </a:rPr>
                        <a:t>（取組みの成果）</a:t>
                      </a:r>
                      <a:endParaRPr kumimoji="1" lang="ja-JP" altLang="en-US" sz="1200" b="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endParaRPr>
                    </a:p>
                  </a:txBody>
                  <a:tcPr marL="100806" marR="100806" marT="50403" marB="50403" anchor="ctr">
                    <a:lnL w="12700" cap="flat" cmpd="sng" algn="ctr">
                      <a:solidFill>
                        <a:schemeClr val="accent1"/>
                      </a:solidFill>
                      <a:prstDash val="sysDot"/>
                      <a:round/>
                      <a:headEnd type="none" w="med" len="med"/>
                      <a:tailEnd type="none" w="med" len="med"/>
                    </a:lnL>
                    <a:lnR w="12700" cap="flat" cmpd="sng" algn="ctr">
                      <a:solidFill>
                        <a:schemeClr val="accent1"/>
                      </a:solidFill>
                      <a:prstDash val="sysDot"/>
                      <a:round/>
                      <a:headEnd type="none" w="med" len="med"/>
                      <a:tailEnd type="none" w="med" len="med"/>
                    </a:lnR>
                    <a:lnT w="12700" cap="flat" cmpd="sng" algn="ctr">
                      <a:solidFill>
                        <a:schemeClr val="accent1"/>
                      </a:solidFill>
                      <a:prstDash val="sysDot"/>
                      <a:round/>
                      <a:headEnd type="none" w="med" len="med"/>
                      <a:tailEnd type="none" w="med" len="med"/>
                    </a:lnT>
                    <a:lnB w="12700" cap="flat" cmpd="sng" algn="ctr">
                      <a:solidFill>
                        <a:schemeClr val="accent1"/>
                      </a:solidFill>
                      <a:prstDash val="sysDot"/>
                      <a:round/>
                      <a:headEnd type="none" w="med" len="med"/>
                      <a:tailEnd type="none" w="med" len="med"/>
                    </a:lnB>
                    <a:lnTlToBr w="12700" cmpd="sng">
                      <a:noFill/>
                      <a:prstDash val="solid"/>
                    </a:lnTlToBr>
                    <a:lnBlToTr w="12700" cmpd="sng">
                      <a:noFill/>
                      <a:prstDash val="solid"/>
                    </a:lnBlToTr>
                  </a:tcPr>
                </a:tc>
                <a:tc>
                  <a:txBody>
                    <a:bodyPr/>
                    <a:lstStyle/>
                    <a:p>
                      <a:pPr marL="171450" marR="0" lvl="0" indent="-171450" algn="l" defTabSz="959937" rtl="0" eaLnBrk="1" fontAlgn="auto" latinLnBrk="0" hangingPunct="1">
                        <a:lnSpc>
                          <a:spcPct val="100000"/>
                        </a:lnSpc>
                        <a:spcBef>
                          <a:spcPts val="0"/>
                        </a:spcBef>
                        <a:spcAft>
                          <a:spcPts val="0"/>
                        </a:spcAft>
                        <a:buClrTx/>
                        <a:buSzTx/>
                        <a:buFont typeface="Wingdings" panose="05000000000000000000" pitchFamily="2" charset="2"/>
                        <a:buChar char="l"/>
                        <a:tabLst/>
                        <a:defRPr/>
                      </a:pPr>
                      <a:r>
                        <a:rPr kumimoji="1" lang="ja-JP" altLang="en-US" sz="1100" b="0" i="0" u="none" strike="noStrike" kern="1200" cap="none" spc="0" normalizeH="0" baseline="0" noProof="0" dirty="0">
                          <a:ln>
                            <a:noFill/>
                          </a:ln>
                          <a:solidFill>
                            <a:schemeClr val="tx1"/>
                          </a:solidFill>
                          <a:effectLst/>
                          <a:uLnTx/>
                          <a:uFillTx/>
                          <a:latin typeface="游ゴシック" panose="020B0400000000000000" pitchFamily="50" charset="-128"/>
                          <a:ea typeface="+mn-ea"/>
                          <a:cs typeface="+mn-cs"/>
                        </a:rPr>
                        <a:t>観光商品造成に向け、観光庁の支援事業に採択され、社会実験を実施中。万博開催時に向けてさらなる磨き上げが必要。</a:t>
                      </a:r>
                      <a:endParaRPr kumimoji="1" lang="en-US" altLang="ja-JP" sz="1100" b="0" i="0" u="none" strike="noStrike" kern="1200" cap="none" spc="0" normalizeH="0" baseline="0" noProof="0" dirty="0">
                        <a:ln>
                          <a:noFill/>
                        </a:ln>
                        <a:solidFill>
                          <a:schemeClr val="tx1"/>
                        </a:solidFill>
                        <a:effectLst/>
                        <a:uLnTx/>
                        <a:uFillTx/>
                        <a:latin typeface="游ゴシック" panose="020B0400000000000000" pitchFamily="50" charset="-128"/>
                        <a:ea typeface="+mn-ea"/>
                        <a:cs typeface="+mn-cs"/>
                      </a:endParaRPr>
                    </a:p>
                    <a:p>
                      <a:pPr marL="171450" marR="0" lvl="0" indent="-171450" algn="l" defTabSz="959937" rtl="0" eaLnBrk="1" fontAlgn="auto" latinLnBrk="0" hangingPunct="1">
                        <a:lnSpc>
                          <a:spcPct val="100000"/>
                        </a:lnSpc>
                        <a:spcBef>
                          <a:spcPts val="0"/>
                        </a:spcBef>
                        <a:spcAft>
                          <a:spcPts val="0"/>
                        </a:spcAft>
                        <a:buClrTx/>
                        <a:buSzTx/>
                        <a:buFont typeface="Wingdings" panose="05000000000000000000" pitchFamily="2" charset="2"/>
                        <a:buChar char="l"/>
                        <a:tabLst/>
                        <a:defRPr/>
                      </a:pPr>
                      <a:r>
                        <a:rPr kumimoji="1" lang="ja-JP" altLang="en-US" sz="1100" b="0" i="0" u="none" strike="noStrike" kern="1200" cap="none" spc="0" normalizeH="0" baseline="0" noProof="0" dirty="0">
                          <a:ln>
                            <a:noFill/>
                          </a:ln>
                          <a:solidFill>
                            <a:schemeClr val="tx1"/>
                          </a:solidFill>
                          <a:effectLst/>
                          <a:uLnTx/>
                          <a:uFillTx/>
                          <a:latin typeface="游ゴシック" panose="020B0400000000000000" pitchFamily="50" charset="-128"/>
                          <a:ea typeface="+mn-ea"/>
                          <a:cs typeface="+mn-cs"/>
                        </a:rPr>
                        <a:t>国、府等が参画する淀川舟運活性化協議会において、万博に向けた具体的な目標を設定した</a:t>
                      </a:r>
                      <a:endParaRPr kumimoji="1" lang="en-US" altLang="ja-JP" sz="1100" b="0" i="0" u="none" strike="noStrike" kern="1200" cap="none" spc="0" normalizeH="0" baseline="0" noProof="0" dirty="0">
                        <a:ln>
                          <a:noFill/>
                        </a:ln>
                        <a:solidFill>
                          <a:schemeClr val="tx1"/>
                        </a:solidFill>
                        <a:effectLst/>
                        <a:uLnTx/>
                        <a:uFillTx/>
                        <a:latin typeface="游ゴシック" panose="020B0400000000000000" pitchFamily="50" charset="-128"/>
                        <a:ea typeface="+mn-ea"/>
                        <a:cs typeface="+mn-cs"/>
                      </a:endParaRPr>
                    </a:p>
                    <a:p>
                      <a:pPr marL="171450" marR="0" lvl="0" indent="-171450" algn="l" defTabSz="959937" rtl="0" eaLnBrk="1" fontAlgn="auto" latinLnBrk="0" hangingPunct="1">
                        <a:lnSpc>
                          <a:spcPct val="100000"/>
                        </a:lnSpc>
                        <a:spcBef>
                          <a:spcPts val="0"/>
                        </a:spcBef>
                        <a:spcAft>
                          <a:spcPts val="0"/>
                        </a:spcAft>
                        <a:buClrTx/>
                        <a:buSzTx/>
                        <a:buFont typeface="Wingdings" panose="05000000000000000000" pitchFamily="2" charset="2"/>
                        <a:buChar char="l"/>
                        <a:tabLst/>
                        <a:defRPr/>
                      </a:pPr>
                      <a:r>
                        <a:rPr kumimoji="1" lang="ja-JP" altLang="en-US" sz="1100" b="0" dirty="0">
                          <a:solidFill>
                            <a:schemeClr val="tx1"/>
                          </a:solidFill>
                          <a:latin typeface="+mn-ea"/>
                          <a:ea typeface="+mn-ea"/>
                        </a:rPr>
                        <a:t>海上運送法の「人の運送をする不定期航路事業」について、海事局との協議を予定</a:t>
                      </a:r>
                      <a:endParaRPr kumimoji="1" lang="ja-JP" altLang="en-US" sz="1100" b="0" i="0" u="none" strike="noStrike" kern="1200" cap="none" spc="0" normalizeH="0" baseline="0" noProof="0" dirty="0">
                        <a:ln>
                          <a:noFill/>
                        </a:ln>
                        <a:solidFill>
                          <a:schemeClr val="tx1"/>
                        </a:solidFill>
                        <a:effectLst/>
                        <a:uLnTx/>
                        <a:uFillTx/>
                        <a:latin typeface="+mn-ea"/>
                        <a:ea typeface="+mn-ea"/>
                        <a:cs typeface="+mn-cs"/>
                      </a:endParaRPr>
                    </a:p>
                  </a:txBody>
                  <a:tcPr marL="100806" marR="100806" marT="50403" marB="50403" anchor="ctr">
                    <a:lnL w="12700" cap="flat" cmpd="sng" algn="ctr">
                      <a:solidFill>
                        <a:schemeClr val="accent1"/>
                      </a:solidFill>
                      <a:prstDash val="sysDot"/>
                      <a:round/>
                      <a:headEnd type="none" w="med" len="med"/>
                      <a:tailEnd type="none" w="med" len="med"/>
                    </a:lnL>
                    <a:lnR w="12700" cap="flat" cmpd="sng" algn="ctr">
                      <a:solidFill>
                        <a:schemeClr val="accent1"/>
                      </a:solidFill>
                      <a:prstDash val="sysDot"/>
                      <a:round/>
                      <a:headEnd type="none" w="med" len="med"/>
                      <a:tailEnd type="none" w="med" len="med"/>
                    </a:lnR>
                    <a:lnT w="12700" cap="flat" cmpd="sng" algn="ctr">
                      <a:solidFill>
                        <a:schemeClr val="accent1"/>
                      </a:solidFill>
                      <a:prstDash val="sysDot"/>
                      <a:round/>
                      <a:headEnd type="none" w="med" len="med"/>
                      <a:tailEnd type="none" w="med" len="med"/>
                    </a:lnT>
                    <a:lnB w="12700" cap="flat" cmpd="sng" algn="ctr">
                      <a:solidFill>
                        <a:schemeClr val="accent1"/>
                      </a:solidFill>
                      <a:prstDash val="sysDot"/>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48277082"/>
                  </a:ext>
                </a:extLst>
              </a:tr>
            </a:tbl>
          </a:graphicData>
        </a:graphic>
      </p:graphicFrame>
      <p:sp>
        <p:nvSpPr>
          <p:cNvPr id="10" name="四角形: 角を丸くする 9">
            <a:extLst>
              <a:ext uri="{FF2B5EF4-FFF2-40B4-BE49-F238E27FC236}">
                <a16:creationId xmlns:a16="http://schemas.microsoft.com/office/drawing/2014/main" id="{999186D3-D4CD-427A-A466-257436975252}"/>
              </a:ext>
            </a:extLst>
          </p:cNvPr>
          <p:cNvSpPr/>
          <p:nvPr/>
        </p:nvSpPr>
        <p:spPr>
          <a:xfrm>
            <a:off x="159853" y="1929628"/>
            <a:ext cx="9759235" cy="1944539"/>
          </a:xfrm>
          <a:prstGeom prst="roundRect">
            <a:avLst>
              <a:gd name="adj" fmla="val 7865"/>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80975" lvl="0" indent="-180975" defTabSz="959937">
              <a:lnSpc>
                <a:spcPct val="150000"/>
              </a:lnSpc>
              <a:defRPr/>
            </a:pPr>
            <a:r>
              <a:rPr kumimoji="1" lang="ja-JP" altLang="en-US" sz="1400" b="1" dirty="0">
                <a:solidFill>
                  <a:schemeClr val="tx1"/>
                </a:solidFill>
              </a:rPr>
              <a:t>▷</a:t>
            </a:r>
            <a:r>
              <a:rPr kumimoji="1" lang="ja-JP" altLang="en-US" sz="1400" b="1" u="sng" dirty="0">
                <a:solidFill>
                  <a:schemeClr val="tx1"/>
                </a:solidFill>
                <a:latin typeface="BIZ UDPゴシック" panose="020B0400000000000000" pitchFamily="50" charset="-128"/>
                <a:ea typeface="BIZ UDPゴシック" panose="020B0400000000000000" pitchFamily="50" charset="-128"/>
              </a:rPr>
              <a:t>万博アクセス等で水上交通ネットワークを活用</a:t>
            </a:r>
            <a:endParaRPr kumimoji="1" lang="en-US" altLang="ja-JP" sz="1400" b="1" u="sng" dirty="0">
              <a:solidFill>
                <a:schemeClr val="tx1"/>
              </a:solidFill>
              <a:latin typeface="BIZ UDPゴシック" panose="020B0400000000000000" pitchFamily="50" charset="-128"/>
              <a:ea typeface="BIZ UDPゴシック" panose="020B0400000000000000" pitchFamily="50" charset="-128"/>
            </a:endParaRPr>
          </a:p>
          <a:p>
            <a:pPr marL="180975" lvl="0" indent="1588" defTabSz="959937">
              <a:spcBef>
                <a:spcPts val="300"/>
              </a:spcBef>
              <a:defRPr/>
            </a:pPr>
            <a:r>
              <a:rPr kumimoji="1" lang="ja-JP" altLang="en-US" sz="1200" dirty="0">
                <a:solidFill>
                  <a:schemeClr val="tx1"/>
                </a:solidFill>
                <a:latin typeface="BIZ UDPゴシック" panose="020B0400000000000000" pitchFamily="50" charset="-128"/>
                <a:ea typeface="BIZ UDPゴシック" panose="020B0400000000000000" pitchFamily="50" charset="-128"/>
              </a:rPr>
              <a:t>・夢洲と水都大阪の市内拠点を結ぶ新たな観光商品造成への</a:t>
            </a:r>
            <a:r>
              <a:rPr kumimoji="1" lang="ja-JP" altLang="en-US" sz="1200" b="0" i="0"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rPr>
              <a:t>さらなる</a:t>
            </a:r>
            <a:r>
              <a:rPr kumimoji="1" lang="ja-JP" altLang="en-US" sz="1200" dirty="0">
                <a:solidFill>
                  <a:schemeClr val="tx1"/>
                </a:solidFill>
                <a:latin typeface="BIZ UDPゴシック" panose="020B0400000000000000" pitchFamily="50" charset="-128"/>
                <a:ea typeface="BIZ UDPゴシック" panose="020B0400000000000000" pitchFamily="50" charset="-128"/>
              </a:rPr>
              <a:t>支援</a:t>
            </a:r>
            <a:r>
              <a:rPr kumimoji="1" lang="ja-JP" altLang="en-US" sz="1400" dirty="0">
                <a:solidFill>
                  <a:schemeClr val="tx1"/>
                </a:solidFill>
                <a:latin typeface="BIZ UDPゴシック" panose="020B0400000000000000" pitchFamily="50" charset="-128"/>
                <a:ea typeface="BIZ UDPゴシック" panose="020B0400000000000000" pitchFamily="50" charset="-128"/>
              </a:rPr>
              <a:t>　</a:t>
            </a:r>
            <a:r>
              <a:rPr kumimoji="1" lang="ja-JP" altLang="en-US" sz="900" dirty="0">
                <a:solidFill>
                  <a:schemeClr val="tx1"/>
                </a:solidFill>
                <a:latin typeface="游ゴシック" panose="020B0400000000000000" pitchFamily="50" charset="-128"/>
              </a:rPr>
              <a:t>＜大商・協会＞</a:t>
            </a:r>
          </a:p>
          <a:p>
            <a:pPr marL="180975" lvl="0" indent="1588" defTabSz="959937">
              <a:spcBef>
                <a:spcPts val="300"/>
              </a:spcBef>
              <a:defRPr/>
            </a:pPr>
            <a:r>
              <a:rPr kumimoji="1" lang="ja-JP" altLang="en-US" sz="1200" dirty="0">
                <a:solidFill>
                  <a:schemeClr val="tx1"/>
                </a:solidFill>
                <a:latin typeface="BIZ UDPゴシック" panose="020B0400000000000000" pitchFamily="50" charset="-128"/>
                <a:ea typeface="BIZ UDPゴシック" panose="020B0400000000000000" pitchFamily="50" charset="-128"/>
              </a:rPr>
              <a:t>・淀川舟運活性化に向けた、航路開拓等の取組みの推進</a:t>
            </a:r>
            <a:r>
              <a:rPr kumimoji="1" lang="ja-JP" altLang="en-US" sz="1400" dirty="0">
                <a:solidFill>
                  <a:schemeClr val="tx1"/>
                </a:solidFill>
                <a:latin typeface="BIZ UDPゴシック" panose="020B0400000000000000" pitchFamily="50" charset="-128"/>
                <a:ea typeface="BIZ UDPゴシック" panose="020B0400000000000000" pitchFamily="50" charset="-128"/>
              </a:rPr>
              <a:t>　</a:t>
            </a:r>
            <a:r>
              <a:rPr kumimoji="1" lang="ja-JP" altLang="en-US" sz="900" dirty="0">
                <a:solidFill>
                  <a:schemeClr val="tx1"/>
                </a:solidFill>
                <a:latin typeface="游ゴシック" panose="020B0400000000000000" pitchFamily="50" charset="-128"/>
              </a:rPr>
              <a:t>＜府・市・大商＞</a:t>
            </a:r>
            <a:endParaRPr kumimoji="1" lang="en-US" altLang="ja-JP" sz="900" dirty="0">
              <a:solidFill>
                <a:schemeClr val="tx1"/>
              </a:solidFill>
              <a:latin typeface="游ゴシック" panose="020B0400000000000000" pitchFamily="50" charset="-128"/>
            </a:endParaRPr>
          </a:p>
          <a:p>
            <a:pPr marL="180975" lvl="0" indent="1588" defTabSz="959937">
              <a:spcBef>
                <a:spcPts val="300"/>
              </a:spcBef>
              <a:defRPr/>
            </a:pPr>
            <a:endParaRPr kumimoji="1" lang="en-US" altLang="ja-JP" sz="900" dirty="0">
              <a:solidFill>
                <a:schemeClr val="tx1"/>
              </a:solidFill>
              <a:latin typeface="游ゴシック" panose="020B0400000000000000" pitchFamily="50" charset="-128"/>
            </a:endParaRPr>
          </a:p>
          <a:p>
            <a:pPr marL="180975" indent="-180975" defTabSz="959937">
              <a:defRPr/>
            </a:pPr>
            <a:r>
              <a:rPr kumimoji="1" lang="ja-JP" altLang="en-US" sz="1400" b="1" dirty="0">
                <a:solidFill>
                  <a:schemeClr val="tx1"/>
                </a:solidFill>
              </a:rPr>
              <a:t>▷</a:t>
            </a:r>
            <a:r>
              <a:rPr kumimoji="1" lang="ja-JP" altLang="en-US" sz="1400" b="1" u="sng" dirty="0">
                <a:solidFill>
                  <a:schemeClr val="tx1"/>
                </a:solidFill>
              </a:rPr>
              <a:t>海上運送法の不定期航路事業の特例措置延長及び対象事業拡大</a:t>
            </a:r>
            <a:endParaRPr kumimoji="1" lang="en-US" altLang="ja-JP" sz="1400" b="1" u="sng" dirty="0">
              <a:solidFill>
                <a:schemeClr val="tx1"/>
              </a:solidFill>
            </a:endParaRPr>
          </a:p>
          <a:p>
            <a:pPr marL="180975" indent="-180975" defTabSz="959937">
              <a:spcBef>
                <a:spcPts val="300"/>
              </a:spcBef>
              <a:defRPr/>
            </a:pPr>
            <a:r>
              <a:rPr kumimoji="1" lang="ja-JP" altLang="en-US" sz="1400" b="1" dirty="0">
                <a:solidFill>
                  <a:schemeClr val="tx1"/>
                </a:solidFill>
              </a:rPr>
              <a:t>　</a:t>
            </a:r>
            <a:r>
              <a:rPr kumimoji="1" lang="ja-JP" altLang="en-US" sz="1200" dirty="0">
                <a:solidFill>
                  <a:schemeClr val="tx1"/>
                </a:solidFill>
                <a:latin typeface="BIZ UDPゴシック" panose="020B0400000000000000" pitchFamily="50" charset="-128"/>
                <a:ea typeface="BIZ UDPゴシック" panose="020B0400000000000000" pitchFamily="50" charset="-128"/>
              </a:rPr>
              <a:t>・海上運送法の「人の運送をする不定期航路事業」における特例措置延長及び運航可能日数の拡大　 </a:t>
            </a:r>
            <a:r>
              <a:rPr kumimoji="1" lang="ja-JP" altLang="en-US" sz="900" dirty="0">
                <a:solidFill>
                  <a:schemeClr val="tx1"/>
                </a:solidFill>
                <a:latin typeface="+mn-ea"/>
              </a:rPr>
              <a:t>＜府・市、関経連、大商、協会＞ </a:t>
            </a:r>
            <a:endParaRPr kumimoji="1" lang="en-US" altLang="ja-JP" sz="1200" dirty="0">
              <a:solidFill>
                <a:schemeClr val="tx1"/>
              </a:solidFill>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48448271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 name="スライド番号プレースホルダー 7"/>
          <p:cNvSpPr>
            <a:spLocks noGrp="1"/>
          </p:cNvSpPr>
          <p:nvPr>
            <p:ph type="sldNum" sz="quarter" idx="12"/>
          </p:nvPr>
        </p:nvSpPr>
        <p:spPr>
          <a:xfrm flipH="1">
            <a:off x="9719089" y="6839953"/>
            <a:ext cx="361536" cy="359360"/>
          </a:xfrm>
        </p:spPr>
        <p:txBody>
          <a:bodyPr/>
          <a:lstStyle/>
          <a:p>
            <a:fld id="{4A29C0C3-80A2-4EDA-8DD4-D638D41F3C0E}" type="slidenum">
              <a:rPr kumimoji="1" lang="ja-JP" altLang="en-US" smtClean="0"/>
              <a:t>45</a:t>
            </a:fld>
            <a:endParaRPr kumimoji="1" lang="ja-JP" altLang="en-US" dirty="0"/>
          </a:p>
        </p:txBody>
      </p:sp>
      <p:sp>
        <p:nvSpPr>
          <p:cNvPr id="77" name="テキスト ボックス 76"/>
          <p:cNvSpPr txBox="1"/>
          <p:nvPr/>
        </p:nvSpPr>
        <p:spPr>
          <a:xfrm>
            <a:off x="203399" y="669522"/>
            <a:ext cx="1005403" cy="338554"/>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60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（参考）</a:t>
            </a:r>
            <a:endParaRPr kumimoji="1" lang="ja-JP" altLang="en-US" sz="100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p:txBody>
      </p:sp>
      <p:graphicFrame>
        <p:nvGraphicFramePr>
          <p:cNvPr id="70" name="表 69">
            <a:extLst>
              <a:ext uri="{FF2B5EF4-FFF2-40B4-BE49-F238E27FC236}">
                <a16:creationId xmlns:a16="http://schemas.microsoft.com/office/drawing/2014/main" id="{731D8736-1F24-4DDD-BAE5-3D26FC93D64E}"/>
              </a:ext>
            </a:extLst>
          </p:cNvPr>
          <p:cNvGraphicFramePr>
            <a:graphicFrameLocks noGrp="1"/>
          </p:cNvGraphicFramePr>
          <p:nvPr>
            <p:extLst>
              <p:ext uri="{D42A27DB-BD31-4B8C-83A1-F6EECF244321}">
                <p14:modId xmlns:p14="http://schemas.microsoft.com/office/powerpoint/2010/main" val="1803769271"/>
              </p:ext>
            </p:extLst>
          </p:nvPr>
        </p:nvGraphicFramePr>
        <p:xfrm>
          <a:off x="280329" y="1603262"/>
          <a:ext cx="9540000" cy="5212753"/>
        </p:xfrm>
        <a:graphic>
          <a:graphicData uri="http://schemas.openxmlformats.org/drawingml/2006/table">
            <a:tbl>
              <a:tblPr>
                <a:tableStyleId>{2D5ABB26-0587-4C30-8999-92F81FD0307C}</a:tableStyleId>
              </a:tblPr>
              <a:tblGrid>
                <a:gridCol w="3180000">
                  <a:extLst>
                    <a:ext uri="{9D8B030D-6E8A-4147-A177-3AD203B41FA5}">
                      <a16:colId xmlns:a16="http://schemas.microsoft.com/office/drawing/2014/main" val="901775203"/>
                    </a:ext>
                  </a:extLst>
                </a:gridCol>
                <a:gridCol w="3180000">
                  <a:extLst>
                    <a:ext uri="{9D8B030D-6E8A-4147-A177-3AD203B41FA5}">
                      <a16:colId xmlns:a16="http://schemas.microsoft.com/office/drawing/2014/main" val="2895380761"/>
                    </a:ext>
                  </a:extLst>
                </a:gridCol>
                <a:gridCol w="3180000">
                  <a:extLst>
                    <a:ext uri="{9D8B030D-6E8A-4147-A177-3AD203B41FA5}">
                      <a16:colId xmlns:a16="http://schemas.microsoft.com/office/drawing/2014/main" val="925580270"/>
                    </a:ext>
                  </a:extLst>
                </a:gridCol>
              </a:tblGrid>
              <a:tr h="5212753">
                <a:tc>
                  <a:txBody>
                    <a:bodyPr/>
                    <a:lstStyle/>
                    <a:p>
                      <a:pPr marL="0" indent="0" defTabSz="443194">
                        <a:lnSpc>
                          <a:spcPct val="100000"/>
                        </a:lnSpc>
                        <a:spcBef>
                          <a:spcPts val="0"/>
                        </a:spcBef>
                        <a:spcAft>
                          <a:spcPts val="0"/>
                        </a:spcAft>
                        <a:defRPr/>
                      </a:pPr>
                      <a:r>
                        <a:rPr lang="ja-JP" altLang="en-US" sz="1300" b="1" dirty="0">
                          <a:solidFill>
                            <a:schemeClr val="tx1"/>
                          </a:solidFill>
                          <a:latin typeface="BIZ UDPゴシック" panose="020B0400000000000000" pitchFamily="50" charset="-128"/>
                          <a:ea typeface="BIZ UDPゴシック" panose="020B0400000000000000" pitchFamily="50" charset="-128"/>
                        </a:rPr>
                        <a:t>□新たな水上交通ネットワークの開拓</a:t>
                      </a:r>
                    </a:p>
                    <a:p>
                      <a:pPr marL="0" indent="0">
                        <a:lnSpc>
                          <a:spcPct val="100000"/>
                        </a:lnSpc>
                        <a:spcBef>
                          <a:spcPts val="0"/>
                        </a:spcBef>
                        <a:spcAft>
                          <a:spcPts val="0"/>
                        </a:spcAft>
                        <a:defRPr/>
                      </a:pPr>
                      <a:r>
                        <a:rPr lang="ja-JP" altLang="en-US" sz="1100" u="none" dirty="0">
                          <a:solidFill>
                            <a:schemeClr val="tx1"/>
                          </a:solidFill>
                          <a:latin typeface="BIZ UDPゴシック" panose="020B0400000000000000" pitchFamily="50" charset="-128"/>
                          <a:ea typeface="BIZ UDPゴシック" panose="020B0400000000000000" pitchFamily="50" charset="-128"/>
                        </a:rPr>
                        <a:t>・海上交通の活性化に向けた社会実験を実施</a:t>
                      </a:r>
                      <a:endParaRPr lang="en-US" altLang="ja-JP" sz="1100" u="none" dirty="0">
                        <a:solidFill>
                          <a:schemeClr val="tx1"/>
                        </a:solidFill>
                        <a:latin typeface="BIZ UDPゴシック" panose="020B0400000000000000" pitchFamily="50" charset="-128"/>
                        <a:ea typeface="BIZ UDPゴシック" panose="020B0400000000000000" pitchFamily="50" charset="-128"/>
                      </a:endParaRPr>
                    </a:p>
                    <a:p>
                      <a:pPr marL="0" indent="0">
                        <a:lnSpc>
                          <a:spcPct val="100000"/>
                        </a:lnSpc>
                        <a:spcBef>
                          <a:spcPts val="0"/>
                        </a:spcBef>
                        <a:spcAft>
                          <a:spcPts val="0"/>
                        </a:spcAft>
                        <a:defRPr/>
                      </a:pPr>
                      <a:r>
                        <a:rPr lang="ja-JP" altLang="en-US" sz="1100" u="none" dirty="0">
                          <a:solidFill>
                            <a:schemeClr val="tx1"/>
                          </a:solidFill>
                          <a:latin typeface="BIZ UDPゴシック" panose="020B0400000000000000" pitchFamily="50" charset="-128"/>
                          <a:ea typeface="BIZ UDPゴシック" panose="020B0400000000000000" pitchFamily="50" charset="-128"/>
                        </a:rPr>
                        <a:t>（大阪市臨海部～</a:t>
                      </a:r>
                      <a:r>
                        <a:rPr lang="ja-JP" altLang="en-US" sz="1100" u="none" strike="noStrike" dirty="0">
                          <a:solidFill>
                            <a:schemeClr val="tx1"/>
                          </a:solidFill>
                          <a:latin typeface="BIZ UDPゴシック" panose="020B0400000000000000" pitchFamily="50" charset="-128"/>
                          <a:ea typeface="BIZ UDPゴシック" panose="020B0400000000000000" pitchFamily="50" charset="-128"/>
                        </a:rPr>
                        <a:t>堺旧港</a:t>
                      </a:r>
                      <a:r>
                        <a:rPr lang="en-US" altLang="ja-JP" sz="1100" u="none" dirty="0">
                          <a:solidFill>
                            <a:schemeClr val="tx1"/>
                          </a:solidFill>
                          <a:latin typeface="BIZ UDPゴシック" panose="020B0400000000000000" pitchFamily="50" charset="-128"/>
                          <a:ea typeface="BIZ UDPゴシック" panose="020B0400000000000000" pitchFamily="50" charset="-128"/>
                        </a:rPr>
                        <a:t>)</a:t>
                      </a:r>
                    </a:p>
                    <a:p>
                      <a:pPr marL="0" indent="0">
                        <a:lnSpc>
                          <a:spcPct val="100000"/>
                        </a:lnSpc>
                        <a:spcBef>
                          <a:spcPts val="0"/>
                        </a:spcBef>
                        <a:spcAft>
                          <a:spcPts val="0"/>
                        </a:spcAft>
                        <a:defRPr/>
                      </a:pPr>
                      <a:r>
                        <a:rPr lang="ja-JP" altLang="en-US" sz="1100" u="none" dirty="0">
                          <a:solidFill>
                            <a:schemeClr val="tx1"/>
                          </a:solidFill>
                          <a:latin typeface="BIZ UDPゴシック" panose="020B0400000000000000" pitchFamily="50" charset="-128"/>
                          <a:ea typeface="BIZ UDPゴシック" panose="020B0400000000000000" pitchFamily="50" charset="-128"/>
                        </a:rPr>
                        <a:t>・海と川の結節点としての中之島</a:t>
                      </a:r>
                      <a:r>
                        <a:rPr lang="en-US" altLang="ja-JP" sz="1100" u="none" dirty="0">
                          <a:solidFill>
                            <a:schemeClr val="tx1"/>
                          </a:solidFill>
                          <a:latin typeface="BIZ UDPゴシック" panose="020B0400000000000000" pitchFamily="50" charset="-128"/>
                          <a:ea typeface="BIZ UDPゴシック" panose="020B0400000000000000" pitchFamily="50" charset="-128"/>
                        </a:rPr>
                        <a:t>GATE</a:t>
                      </a:r>
                      <a:r>
                        <a:rPr lang="ja-JP" altLang="en-US" sz="1100" u="none" dirty="0">
                          <a:solidFill>
                            <a:schemeClr val="tx1"/>
                          </a:solidFill>
                          <a:latin typeface="BIZ UDPゴシック" panose="020B0400000000000000" pitchFamily="50" charset="-128"/>
                          <a:ea typeface="BIZ UDPゴシック" panose="020B0400000000000000" pitchFamily="50" charset="-128"/>
                        </a:rPr>
                        <a:t>ターミナルの整備</a:t>
                      </a:r>
                      <a:endParaRPr lang="en-US" altLang="ja-JP" sz="1100" u="none" strike="dblStrike" baseline="0" dirty="0">
                        <a:solidFill>
                          <a:schemeClr val="tx1"/>
                        </a:solidFill>
                        <a:latin typeface="BIZ UDPゴシック" panose="020B0400000000000000" pitchFamily="50" charset="-128"/>
                        <a:ea typeface="BIZ UDPゴシック" panose="020B0400000000000000" pitchFamily="50" charset="-128"/>
                      </a:endParaRPr>
                    </a:p>
                    <a:p>
                      <a:pPr marL="0" indent="0">
                        <a:lnSpc>
                          <a:spcPct val="100000"/>
                        </a:lnSpc>
                        <a:spcBef>
                          <a:spcPts val="0"/>
                        </a:spcBef>
                        <a:spcAft>
                          <a:spcPts val="0"/>
                        </a:spcAft>
                        <a:defRPr/>
                      </a:pPr>
                      <a:r>
                        <a:rPr lang="ja-JP" altLang="en-US" sz="1100" u="none" dirty="0">
                          <a:solidFill>
                            <a:schemeClr val="tx1"/>
                          </a:solidFill>
                          <a:latin typeface="BIZ UDPゴシック" panose="020B0400000000000000" pitchFamily="50" charset="-128"/>
                          <a:ea typeface="BIZ UDPゴシック" panose="020B0400000000000000" pitchFamily="50" charset="-128"/>
                        </a:rPr>
                        <a:t>・淀川大堰閘門整備工事（２０２２年～）</a:t>
                      </a:r>
                      <a:endParaRPr lang="en-US" altLang="ja-JP" sz="1100" u="none" dirty="0">
                        <a:solidFill>
                          <a:schemeClr val="tx1"/>
                        </a:solidFill>
                        <a:latin typeface="BIZ UDPゴシック" panose="020B0400000000000000" pitchFamily="50" charset="-128"/>
                        <a:ea typeface="BIZ UDPゴシック" panose="020B0400000000000000" pitchFamily="50" charset="-128"/>
                      </a:endParaRPr>
                    </a:p>
                    <a:p>
                      <a:pPr marL="0" marR="0" lvl="0" indent="0" algn="l" defTabSz="959937" rtl="0" eaLnBrk="1" fontAlgn="auto" latinLnBrk="0" hangingPunct="1">
                        <a:lnSpc>
                          <a:spcPts val="1500"/>
                        </a:lnSpc>
                        <a:spcBef>
                          <a:spcPts val="0"/>
                        </a:spcBef>
                        <a:spcAft>
                          <a:spcPts val="0"/>
                        </a:spcAft>
                        <a:buClrTx/>
                        <a:buSzTx/>
                        <a:buFontTx/>
                        <a:buNone/>
                        <a:tabLst/>
                        <a:defRPr/>
                      </a:pPr>
                      <a:r>
                        <a:rPr lang="ja-JP" altLang="en-US" sz="1100" u="none" dirty="0">
                          <a:solidFill>
                            <a:schemeClr val="tx1"/>
                          </a:solidFill>
                          <a:latin typeface="BIZ UDPゴシック" panose="020B0400000000000000" pitchFamily="50" charset="-128"/>
                          <a:ea typeface="BIZ UDPゴシック" panose="020B0400000000000000" pitchFamily="50" charset="-128"/>
                        </a:rPr>
                        <a:t>・</a:t>
                      </a:r>
                      <a:r>
                        <a:rPr kumimoji="1" lang="ja-JP" altLang="en-US" sz="1100" b="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rPr>
                        <a:t>淀川舟運活性化協議会（２０２２年～）</a:t>
                      </a:r>
                    </a:p>
                    <a:p>
                      <a:pPr marL="85725" indent="-85725" defTabSz="443194">
                        <a:lnSpc>
                          <a:spcPct val="100000"/>
                        </a:lnSpc>
                        <a:spcBef>
                          <a:spcPts val="0"/>
                        </a:spcBef>
                        <a:spcAft>
                          <a:spcPts val="0"/>
                        </a:spcAft>
                        <a:defRPr/>
                      </a:pPr>
                      <a:endParaRPr lang="en-US" altLang="ja-JP" sz="1100" u="none" strike="noStrike" dirty="0">
                        <a:solidFill>
                          <a:schemeClr val="tx1"/>
                        </a:solidFill>
                        <a:latin typeface="BIZ UDPゴシック" panose="020B0400000000000000" pitchFamily="50" charset="-128"/>
                        <a:ea typeface="BIZ UDPゴシック" panose="020B0400000000000000" pitchFamily="50" charset="-128"/>
                      </a:endParaRPr>
                    </a:p>
                  </a:txBody>
                  <a:tcPr marL="108000" marR="108000" marT="252000" marB="48014">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marL="0" marR="0" lvl="0" indent="0" algn="l" defTabSz="959937" rtl="0" eaLnBrk="1" fontAlgn="auto" latinLnBrk="0" hangingPunct="1">
                        <a:lnSpc>
                          <a:spcPct val="100000"/>
                        </a:lnSpc>
                        <a:spcBef>
                          <a:spcPts val="0"/>
                        </a:spcBef>
                        <a:spcAft>
                          <a:spcPts val="0"/>
                        </a:spcAft>
                        <a:buClrTx/>
                        <a:buSzTx/>
                        <a:buFontTx/>
                        <a:buNone/>
                        <a:tabLst/>
                        <a:defRPr/>
                      </a:pPr>
                      <a:r>
                        <a:rPr kumimoji="1" lang="ja-JP" altLang="en-US" sz="1300" b="1" dirty="0">
                          <a:solidFill>
                            <a:schemeClr val="tx1"/>
                          </a:solidFill>
                          <a:latin typeface="BIZ UDPゴシック" panose="020B0400000000000000" pitchFamily="50" charset="-128"/>
                          <a:ea typeface="BIZ UDPゴシック" panose="020B0400000000000000" pitchFamily="50" charset="-128"/>
                        </a:rPr>
                        <a:t>□</a:t>
                      </a:r>
                      <a:r>
                        <a:rPr kumimoji="1" lang="ja-JP" altLang="en-US" sz="1300" b="1"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rPr>
                        <a:t>万博会場を起点とした水上交通ネットワークの構築</a:t>
                      </a:r>
                      <a:endParaRPr kumimoji="1" lang="en-US" altLang="ja-JP" sz="1300" b="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endParaRPr>
                    </a:p>
                    <a:p>
                      <a:pPr marL="0" marR="0" lvl="0" indent="0" algn="l" defTabSz="959937"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rPr>
                        <a:t>・夢洲と大阪市内</a:t>
                      </a:r>
                      <a:r>
                        <a:rPr kumimoji="1" lang="en-US" altLang="ja-JP" sz="1100" b="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rPr>
                        <a:t>(</a:t>
                      </a:r>
                      <a:r>
                        <a:rPr kumimoji="1" lang="ja-JP" altLang="en-US" sz="1100" b="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rPr>
                        <a:t>水の回廊</a:t>
                      </a:r>
                      <a:r>
                        <a:rPr kumimoji="1" lang="en-US" altLang="ja-JP" sz="1100" b="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rPr>
                        <a:t>)</a:t>
                      </a:r>
                      <a:r>
                        <a:rPr kumimoji="1" lang="ja-JP" altLang="en-US" sz="1100" b="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rPr>
                        <a:t>、大阪湾内の拠点（関空、堺、兵庫エリア等）がつながることで、ベイエリアが活性化</a:t>
                      </a:r>
                      <a:br>
                        <a:rPr kumimoji="1" lang="en-US" altLang="ja-JP" sz="1100" b="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rPr>
                      </a:br>
                      <a:r>
                        <a:rPr kumimoji="1" lang="ja-JP" altLang="en-US" sz="1100" b="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rPr>
                        <a:t>・万博会場と京都方面がつながり、「淀川舟運」が活性化</a:t>
                      </a:r>
                    </a:p>
                    <a:p>
                      <a:pPr marL="0" indent="0" defTabSz="443194">
                        <a:lnSpc>
                          <a:spcPct val="100000"/>
                        </a:lnSpc>
                        <a:spcBef>
                          <a:spcPts val="0"/>
                        </a:spcBef>
                        <a:spcAft>
                          <a:spcPts val="0"/>
                        </a:spcAft>
                        <a:defRPr/>
                      </a:pPr>
                      <a:endParaRPr kumimoji="1" lang="en-US" altLang="ja-JP" sz="1200" dirty="0">
                        <a:solidFill>
                          <a:schemeClr val="tx1"/>
                        </a:solidFill>
                        <a:latin typeface="BIZ UDPゴシック" panose="020B0400000000000000" pitchFamily="50" charset="-128"/>
                        <a:ea typeface="BIZ UDPゴシック" panose="020B0400000000000000" pitchFamily="50" charset="-128"/>
                      </a:endParaRPr>
                    </a:p>
                  </a:txBody>
                  <a:tcPr marL="108000" marR="108000" marT="252000" marB="48014">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4">
                        <a:lumMod val="40000"/>
                        <a:lumOff val="60000"/>
                      </a:schemeClr>
                    </a:solidFill>
                  </a:tcPr>
                </a:tc>
                <a:tc>
                  <a:txBody>
                    <a:bodyPr/>
                    <a:lstStyle/>
                    <a:p>
                      <a:pPr marL="0" indent="0">
                        <a:lnSpc>
                          <a:spcPct val="100000"/>
                        </a:lnSpc>
                        <a:spcBef>
                          <a:spcPts val="0"/>
                        </a:spcBef>
                        <a:spcAft>
                          <a:spcPts val="0"/>
                        </a:spcAft>
                      </a:pPr>
                      <a:r>
                        <a:rPr kumimoji="1" lang="ja-JP" altLang="en-US" sz="1300" b="1" dirty="0">
                          <a:solidFill>
                            <a:schemeClr val="tx1"/>
                          </a:solidFill>
                          <a:latin typeface="BIZ UDPゴシック" panose="020B0400000000000000" pitchFamily="50" charset="-128"/>
                          <a:ea typeface="BIZ UDPゴシック" panose="020B0400000000000000" pitchFamily="50" charset="-128"/>
                        </a:rPr>
                        <a:t>□大阪と関西・西日本エリアとの水上交通ネットワーク形成</a:t>
                      </a:r>
                    </a:p>
                    <a:p>
                      <a:pPr marL="0" indent="0">
                        <a:lnSpc>
                          <a:spcPct val="100000"/>
                        </a:lnSpc>
                        <a:spcBef>
                          <a:spcPts val="0"/>
                        </a:spcBef>
                        <a:spcAft>
                          <a:spcPts val="0"/>
                        </a:spcAft>
                      </a:pPr>
                      <a:r>
                        <a:rPr kumimoji="1" lang="ja-JP" altLang="en-US" sz="1100" b="0" dirty="0">
                          <a:solidFill>
                            <a:schemeClr val="tx1"/>
                          </a:solidFill>
                          <a:latin typeface="BIZ UDPゴシック" panose="020B0400000000000000" pitchFamily="50" charset="-128"/>
                          <a:ea typeface="BIZ UDPゴシック" panose="020B0400000000000000" pitchFamily="50" charset="-128"/>
                        </a:rPr>
                        <a:t>・夢洲（</a:t>
                      </a:r>
                      <a:r>
                        <a:rPr kumimoji="1" lang="en-US" altLang="ja-JP" sz="1100" b="0" dirty="0">
                          <a:solidFill>
                            <a:schemeClr val="tx1"/>
                          </a:solidFill>
                          <a:latin typeface="BIZ UDPゴシック" panose="020B0400000000000000" pitchFamily="50" charset="-128"/>
                          <a:ea typeface="BIZ UDPゴシック" panose="020B0400000000000000" pitchFamily="50" charset="-128"/>
                        </a:rPr>
                        <a:t>IR</a:t>
                      </a:r>
                      <a:r>
                        <a:rPr kumimoji="1" lang="ja-JP" altLang="en-US" sz="1100" b="0" dirty="0">
                          <a:solidFill>
                            <a:schemeClr val="tx1"/>
                          </a:solidFill>
                          <a:latin typeface="BIZ UDPゴシック" panose="020B0400000000000000" pitchFamily="50" charset="-128"/>
                          <a:ea typeface="BIZ UDPゴシック" panose="020B0400000000000000" pitchFamily="50" charset="-128"/>
                        </a:rPr>
                        <a:t>）と関西・西日本等を結ぶ水上観光ルートが構築</a:t>
                      </a:r>
                    </a:p>
                    <a:p>
                      <a:pPr marL="0" indent="0" algn="l">
                        <a:lnSpc>
                          <a:spcPct val="100000"/>
                        </a:lnSpc>
                        <a:spcBef>
                          <a:spcPts val="0"/>
                        </a:spcBef>
                        <a:spcAft>
                          <a:spcPts val="0"/>
                        </a:spcAft>
                      </a:pPr>
                      <a:endParaRPr kumimoji="1" lang="en-US" altLang="ja-JP" sz="1100" dirty="0">
                        <a:solidFill>
                          <a:schemeClr val="tx1"/>
                        </a:solidFill>
                        <a:latin typeface="BIZ UDPゴシック" panose="020B0400000000000000" pitchFamily="50" charset="-128"/>
                        <a:ea typeface="BIZ UDPゴシック" panose="020B0400000000000000" pitchFamily="50" charset="-128"/>
                      </a:endParaRPr>
                    </a:p>
                  </a:txBody>
                  <a:tcPr marL="108000" marR="108000" marT="252000" marB="48014">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338179187"/>
                  </a:ext>
                </a:extLst>
              </a:tr>
            </a:tbl>
          </a:graphicData>
        </a:graphic>
      </p:graphicFrame>
      <p:grpSp>
        <p:nvGrpSpPr>
          <p:cNvPr id="71" name="グループ化 70">
            <a:extLst>
              <a:ext uri="{FF2B5EF4-FFF2-40B4-BE49-F238E27FC236}">
                <a16:creationId xmlns:a16="http://schemas.microsoft.com/office/drawing/2014/main" id="{B1406B80-BB7A-4E81-A06D-8F4FC87D64EF}"/>
              </a:ext>
            </a:extLst>
          </p:cNvPr>
          <p:cNvGrpSpPr/>
          <p:nvPr/>
        </p:nvGrpSpPr>
        <p:grpSpPr>
          <a:xfrm>
            <a:off x="251753" y="1222141"/>
            <a:ext cx="9720000" cy="381120"/>
            <a:chOff x="407938" y="886368"/>
            <a:chExt cx="6821672" cy="340159"/>
          </a:xfrm>
          <a:solidFill>
            <a:srgbClr val="953735"/>
          </a:solidFill>
        </p:grpSpPr>
        <p:sp>
          <p:nvSpPr>
            <p:cNvPr id="72" name="ホームベース 6">
              <a:extLst>
                <a:ext uri="{FF2B5EF4-FFF2-40B4-BE49-F238E27FC236}">
                  <a16:creationId xmlns:a16="http://schemas.microsoft.com/office/drawing/2014/main" id="{1B7629EA-ADB7-4C0E-8F66-00767F27E995}"/>
                </a:ext>
              </a:extLst>
            </p:cNvPr>
            <p:cNvSpPr/>
            <p:nvPr/>
          </p:nvSpPr>
          <p:spPr bwMode="gray">
            <a:xfrm>
              <a:off x="4706391" y="886368"/>
              <a:ext cx="2523219" cy="340159"/>
            </a:xfrm>
            <a:prstGeom prst="homePlate">
              <a:avLst/>
            </a:prstGeom>
            <a:solidFill>
              <a:srgbClr val="002060"/>
            </a:solidFill>
            <a:ln w="28575">
              <a:solidFill>
                <a:schemeClr val="bg1"/>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443194" rtl="0" eaLnBrk="1" fontAlgn="auto" latinLnBrk="0" hangingPunct="1">
                <a:lnSpc>
                  <a:spcPct val="100000"/>
                </a:lnSpc>
                <a:spcBef>
                  <a:spcPts val="0"/>
                </a:spcBef>
                <a:spcAft>
                  <a:spcPts val="0"/>
                </a:spcAft>
                <a:buClrTx/>
                <a:buSzTx/>
                <a:buFontTx/>
                <a:buNone/>
                <a:tabLst/>
                <a:defRPr/>
              </a:pPr>
              <a:r>
                <a:rPr kumimoji="1" lang="en-US" altLang="ja-JP" sz="1260" b="0" i="0" u="none" strike="noStrike" kern="120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n-cs"/>
                </a:rPr>
                <a:t>2030</a:t>
              </a:r>
              <a:r>
                <a:rPr kumimoji="1" lang="ja-JP" altLang="en-US" sz="1260" b="0" i="0" u="none" strike="noStrike" kern="120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n-cs"/>
                </a:rPr>
                <a:t>（万博後のめざす姿）</a:t>
              </a:r>
            </a:p>
          </p:txBody>
        </p:sp>
        <p:sp>
          <p:nvSpPr>
            <p:cNvPr id="73" name="ホームベース 5">
              <a:extLst>
                <a:ext uri="{FF2B5EF4-FFF2-40B4-BE49-F238E27FC236}">
                  <a16:creationId xmlns:a16="http://schemas.microsoft.com/office/drawing/2014/main" id="{AD85B09B-C151-4246-83FE-8C65C4C68421}"/>
                </a:ext>
              </a:extLst>
            </p:cNvPr>
            <p:cNvSpPr/>
            <p:nvPr/>
          </p:nvSpPr>
          <p:spPr bwMode="gray">
            <a:xfrm>
              <a:off x="2549230" y="886369"/>
              <a:ext cx="2484315" cy="340158"/>
            </a:xfrm>
            <a:prstGeom prst="homePlate">
              <a:avLst/>
            </a:prstGeom>
            <a:solidFill>
              <a:srgbClr val="002060"/>
            </a:solidFill>
            <a:ln w="28575">
              <a:solidFill>
                <a:schemeClr val="bg1"/>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443194" rtl="0" eaLnBrk="1" fontAlgn="auto" latinLnBrk="0" hangingPunct="1">
                <a:lnSpc>
                  <a:spcPct val="100000"/>
                </a:lnSpc>
                <a:spcBef>
                  <a:spcPts val="0"/>
                </a:spcBef>
                <a:spcAft>
                  <a:spcPts val="0"/>
                </a:spcAft>
                <a:buClrTx/>
                <a:buSzTx/>
                <a:buFontTx/>
                <a:buNone/>
                <a:tabLst/>
                <a:defRPr/>
              </a:pPr>
              <a:r>
                <a:rPr kumimoji="1" lang="en-US" altLang="ja-JP" sz="1551" b="1" i="0" u="none" strike="noStrike" kern="120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n-cs"/>
                </a:rPr>
                <a:t>2025</a:t>
              </a:r>
              <a:r>
                <a:rPr kumimoji="1" lang="ja-JP" altLang="en-US" sz="1551" b="1" i="0" u="none" strike="noStrike" kern="120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n-cs"/>
                </a:rPr>
                <a:t>（万博開催）</a:t>
              </a:r>
            </a:p>
          </p:txBody>
        </p:sp>
        <p:sp>
          <p:nvSpPr>
            <p:cNvPr id="75" name="ホームベース 4">
              <a:extLst>
                <a:ext uri="{FF2B5EF4-FFF2-40B4-BE49-F238E27FC236}">
                  <a16:creationId xmlns:a16="http://schemas.microsoft.com/office/drawing/2014/main" id="{51F0FD7C-A3F3-4D3F-9E7A-E2D8BBD297CC}"/>
                </a:ext>
              </a:extLst>
            </p:cNvPr>
            <p:cNvSpPr/>
            <p:nvPr/>
          </p:nvSpPr>
          <p:spPr bwMode="gray">
            <a:xfrm>
              <a:off x="407938" y="886368"/>
              <a:ext cx="2362526" cy="340159"/>
            </a:xfrm>
            <a:prstGeom prst="homePlate">
              <a:avLst/>
            </a:prstGeom>
            <a:solidFill>
              <a:srgbClr val="002060"/>
            </a:solidFill>
            <a:ln w="28575">
              <a:solidFill>
                <a:schemeClr val="bg1"/>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443194" rtl="0" eaLnBrk="1" fontAlgn="auto" latinLnBrk="0" hangingPunct="1">
                <a:lnSpc>
                  <a:spcPct val="100000"/>
                </a:lnSpc>
                <a:spcBef>
                  <a:spcPts val="0"/>
                </a:spcBef>
                <a:spcAft>
                  <a:spcPts val="0"/>
                </a:spcAft>
                <a:buClrTx/>
                <a:buSzTx/>
                <a:buFontTx/>
                <a:buNone/>
                <a:tabLst/>
                <a:defRPr/>
              </a:pPr>
              <a:r>
                <a:rPr kumimoji="1" lang="en-US" altLang="ja-JP" sz="1260" b="0" i="0" u="none" strike="noStrike" kern="120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n-cs"/>
                </a:rPr>
                <a:t>202</a:t>
              </a:r>
              <a:r>
                <a:rPr kumimoji="1" lang="ja-JP" altLang="en-US" sz="1260" b="0" i="0" u="none" strike="noStrike" kern="120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n-cs"/>
                </a:rPr>
                <a:t>３</a:t>
              </a:r>
              <a:r>
                <a:rPr kumimoji="1" lang="en-US" altLang="ja-JP" sz="1260" b="0" i="0" u="none" strike="noStrike" kern="120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n-cs"/>
                </a:rPr>
                <a:t>(</a:t>
              </a:r>
              <a:r>
                <a:rPr kumimoji="1" lang="ja-JP" altLang="en-US" sz="1260" b="0" i="0" u="none" strike="noStrike" kern="120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n-cs"/>
                </a:rPr>
                <a:t>現状</a:t>
              </a:r>
              <a:r>
                <a:rPr kumimoji="1" lang="en-US" altLang="ja-JP" sz="1260" b="0" i="0" u="none" strike="noStrike" kern="120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n-cs"/>
                </a:rPr>
                <a:t>)</a:t>
              </a:r>
              <a:endParaRPr kumimoji="1" lang="ja-JP" altLang="en-US" sz="1260" b="0" i="0" u="none" strike="noStrike" kern="120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n-cs"/>
              </a:endParaRPr>
            </a:p>
          </p:txBody>
        </p:sp>
      </p:grpSp>
      <p:grpSp>
        <p:nvGrpSpPr>
          <p:cNvPr id="93" name="グループ化 92"/>
          <p:cNvGrpSpPr/>
          <p:nvPr/>
        </p:nvGrpSpPr>
        <p:grpSpPr>
          <a:xfrm>
            <a:off x="578657" y="3829347"/>
            <a:ext cx="2447918" cy="2015289"/>
            <a:chOff x="1317274" y="4114689"/>
            <a:chExt cx="2447918" cy="2015289"/>
          </a:xfrm>
        </p:grpSpPr>
        <p:grpSp>
          <p:nvGrpSpPr>
            <p:cNvPr id="94" name="グループ化 93"/>
            <p:cNvGrpSpPr/>
            <p:nvPr/>
          </p:nvGrpSpPr>
          <p:grpSpPr>
            <a:xfrm>
              <a:off x="1317274" y="4125723"/>
              <a:ext cx="2390177" cy="2004255"/>
              <a:chOff x="1830228" y="2542072"/>
              <a:chExt cx="2390177" cy="1426013"/>
            </a:xfrm>
          </p:grpSpPr>
          <p:pic>
            <p:nvPicPr>
              <p:cNvPr id="112" name="図 111"/>
              <p:cNvPicPr>
                <a:picLocks noChangeAspect="1"/>
              </p:cNvPicPr>
              <p:nvPr/>
            </p:nvPicPr>
            <p:blipFill rotWithShape="1">
              <a:blip r:embed="rId3" cstate="email">
                <a:extLst>
                  <a:ext uri="{28A0092B-C50C-407E-A947-70E740481C1C}">
                    <a14:useLocalDpi xmlns:a14="http://schemas.microsoft.com/office/drawing/2010/main"/>
                  </a:ext>
                </a:extLst>
              </a:blip>
              <a:srcRect l="55997" t="2630" r="1" b="54484"/>
              <a:stretch/>
            </p:blipFill>
            <p:spPr>
              <a:xfrm>
                <a:off x="1830228" y="2542072"/>
                <a:ext cx="2390177" cy="1426013"/>
              </a:xfrm>
              <a:prstGeom prst="rect">
                <a:avLst/>
              </a:prstGeom>
              <a:ln>
                <a:noFill/>
              </a:ln>
            </p:spPr>
          </p:pic>
          <p:sp>
            <p:nvSpPr>
              <p:cNvPr id="113" name="正方形/長方形 112">
                <a:extLst>
                  <a:ext uri="{FF2B5EF4-FFF2-40B4-BE49-F238E27FC236}">
                    <a16:creationId xmlns:a16="http://schemas.microsoft.com/office/drawing/2014/main" id="{629137E7-C1B9-4208-BA8D-6F2122E10AF2}"/>
                  </a:ext>
                </a:extLst>
              </p:cNvPr>
              <p:cNvSpPr/>
              <p:nvPr/>
            </p:nvSpPr>
            <p:spPr>
              <a:xfrm>
                <a:off x="1983819" y="2793115"/>
                <a:ext cx="409459" cy="152133"/>
              </a:xfrm>
              <a:prstGeom prst="rect">
                <a:avLst/>
              </a:prstGeom>
              <a:solidFill>
                <a:schemeClr val="bg1">
                  <a:alpha val="70000"/>
                </a:schemeClr>
              </a:solidFill>
              <a:ln>
                <a:solidFill>
                  <a:srgbClr val="333F50"/>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kumimoji="1" lang="ja-JP" altLang="en-US" sz="900" b="1" dirty="0">
                    <a:solidFill>
                      <a:schemeClr val="tx1"/>
                    </a:solidFill>
                    <a:latin typeface="Meiryo UI" panose="020B0604030504040204" pitchFamily="50" charset="-128"/>
                    <a:ea typeface="Meiryo UI" panose="020B0604030504040204" pitchFamily="50" charset="-128"/>
                  </a:rPr>
                  <a:t>神戸</a:t>
                </a:r>
                <a:endParaRPr kumimoji="1" lang="en-US" altLang="ja-JP" sz="900" b="1" dirty="0">
                  <a:solidFill>
                    <a:schemeClr val="tx1"/>
                  </a:solidFill>
                  <a:latin typeface="Meiryo UI" panose="020B0604030504040204" pitchFamily="50" charset="-128"/>
                  <a:ea typeface="Meiryo UI" panose="020B0604030504040204" pitchFamily="50" charset="-128"/>
                </a:endParaRPr>
              </a:p>
            </p:txBody>
          </p:sp>
          <p:sp>
            <p:nvSpPr>
              <p:cNvPr id="114" name="正方形/長方形 113">
                <a:extLst>
                  <a:ext uri="{FF2B5EF4-FFF2-40B4-BE49-F238E27FC236}">
                    <a16:creationId xmlns:a16="http://schemas.microsoft.com/office/drawing/2014/main" id="{52585BD4-9DA7-4BD2-87C4-82F542D3C6A3}"/>
                  </a:ext>
                </a:extLst>
              </p:cNvPr>
              <p:cNvSpPr/>
              <p:nvPr/>
            </p:nvSpPr>
            <p:spPr>
              <a:xfrm>
                <a:off x="3858778" y="2660462"/>
                <a:ext cx="313475" cy="109542"/>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kumimoji="1" lang="ja-JP" altLang="en-US" sz="900" b="1" dirty="0">
                    <a:solidFill>
                      <a:schemeClr val="tx1"/>
                    </a:solidFill>
                    <a:latin typeface="Meiryo UI" panose="020B0604030504040204" pitchFamily="50" charset="-128"/>
                    <a:ea typeface="Meiryo UI" panose="020B0604030504040204" pitchFamily="50" charset="-128"/>
                  </a:rPr>
                  <a:t>京都</a:t>
                </a:r>
                <a:endParaRPr kumimoji="1" lang="en-US" altLang="ja-JP" sz="900" b="1" dirty="0">
                  <a:solidFill>
                    <a:schemeClr val="tx1"/>
                  </a:solidFill>
                  <a:latin typeface="Meiryo UI" panose="020B0604030504040204" pitchFamily="50" charset="-128"/>
                  <a:ea typeface="Meiryo UI" panose="020B0604030504040204" pitchFamily="50" charset="-128"/>
                </a:endParaRPr>
              </a:p>
            </p:txBody>
          </p:sp>
        </p:grpSp>
        <p:sp>
          <p:nvSpPr>
            <p:cNvPr id="95" name="正方形/長方形 94">
              <a:extLst>
                <a:ext uri="{FF2B5EF4-FFF2-40B4-BE49-F238E27FC236}">
                  <a16:creationId xmlns:a16="http://schemas.microsoft.com/office/drawing/2014/main" id="{629137E7-C1B9-4208-BA8D-6F2122E10AF2}"/>
                </a:ext>
              </a:extLst>
            </p:cNvPr>
            <p:cNvSpPr/>
            <p:nvPr/>
          </p:nvSpPr>
          <p:spPr>
            <a:xfrm>
              <a:off x="1915308" y="5548957"/>
              <a:ext cx="584576" cy="207765"/>
            </a:xfrm>
            <a:prstGeom prst="rect">
              <a:avLst/>
            </a:prstGeom>
            <a:solidFill>
              <a:schemeClr val="bg1">
                <a:alpha val="7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kumimoji="1" lang="ja-JP" altLang="en-US" sz="900" b="1" dirty="0">
                  <a:solidFill>
                    <a:schemeClr val="tx1"/>
                  </a:solidFill>
                  <a:latin typeface="Meiryo UI" panose="020B0604030504040204" pitchFamily="50" charset="-128"/>
                  <a:ea typeface="Meiryo UI" panose="020B0604030504040204" pitchFamily="50" charset="-128"/>
                </a:rPr>
                <a:t>堺旧港</a:t>
              </a:r>
              <a:endParaRPr kumimoji="1" lang="en-US" altLang="ja-JP" sz="900" b="1" dirty="0">
                <a:solidFill>
                  <a:schemeClr val="tx1"/>
                </a:solidFill>
                <a:latin typeface="Meiryo UI" panose="020B0604030504040204" pitchFamily="50" charset="-128"/>
                <a:ea typeface="Meiryo UI" panose="020B0604030504040204" pitchFamily="50" charset="-128"/>
              </a:endParaRPr>
            </a:p>
          </p:txBody>
        </p:sp>
        <p:sp>
          <p:nvSpPr>
            <p:cNvPr id="96" name="正方形/長方形 95">
              <a:extLst>
                <a:ext uri="{FF2B5EF4-FFF2-40B4-BE49-F238E27FC236}">
                  <a16:creationId xmlns:a16="http://schemas.microsoft.com/office/drawing/2014/main" id="{629137E7-C1B9-4208-BA8D-6F2122E10AF2}"/>
                </a:ext>
              </a:extLst>
            </p:cNvPr>
            <p:cNvSpPr/>
            <p:nvPr/>
          </p:nvSpPr>
          <p:spPr>
            <a:xfrm>
              <a:off x="2233508" y="4681136"/>
              <a:ext cx="331901" cy="151122"/>
            </a:xfrm>
            <a:prstGeom prst="rect">
              <a:avLst/>
            </a:prstGeom>
            <a:solidFill>
              <a:schemeClr val="bg1">
                <a:alpha val="7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kumimoji="1" lang="ja-JP" altLang="en-US" sz="900" b="1" dirty="0">
                  <a:solidFill>
                    <a:schemeClr val="tx1"/>
                  </a:solidFill>
                  <a:latin typeface="Meiryo UI" panose="020B0604030504040204" pitchFamily="50" charset="-128"/>
                  <a:ea typeface="Meiryo UI" panose="020B0604030504040204" pitchFamily="50" charset="-128"/>
                </a:rPr>
                <a:t>夢洲</a:t>
              </a:r>
              <a:endParaRPr kumimoji="1" lang="en-US" altLang="ja-JP" sz="900" b="1" dirty="0">
                <a:solidFill>
                  <a:schemeClr val="tx1"/>
                </a:solidFill>
                <a:latin typeface="Meiryo UI" panose="020B0604030504040204" pitchFamily="50" charset="-128"/>
                <a:ea typeface="Meiryo UI" panose="020B0604030504040204" pitchFamily="50" charset="-128"/>
              </a:endParaRPr>
            </a:p>
          </p:txBody>
        </p:sp>
        <p:sp>
          <p:nvSpPr>
            <p:cNvPr id="97" name="フリーフォーム 96"/>
            <p:cNvSpPr/>
            <p:nvPr/>
          </p:nvSpPr>
          <p:spPr>
            <a:xfrm rot="813609">
              <a:off x="1622288" y="4871050"/>
              <a:ext cx="759294" cy="48976"/>
            </a:xfrm>
            <a:custGeom>
              <a:avLst/>
              <a:gdLst>
                <a:gd name="connsiteX0" fmla="*/ 722812 w 722812"/>
                <a:gd name="connsiteY0" fmla="*/ 52251 h 52251"/>
                <a:gd name="connsiteX1" fmla="*/ 0 w 722812"/>
                <a:gd name="connsiteY1" fmla="*/ 0 h 52251"/>
                <a:gd name="connsiteX2" fmla="*/ 0 w 722812"/>
                <a:gd name="connsiteY2" fmla="*/ 0 h 52251"/>
              </a:gdLst>
              <a:ahLst/>
              <a:cxnLst>
                <a:cxn ang="0">
                  <a:pos x="connsiteX0" y="connsiteY0"/>
                </a:cxn>
                <a:cxn ang="0">
                  <a:pos x="connsiteX1" y="connsiteY1"/>
                </a:cxn>
                <a:cxn ang="0">
                  <a:pos x="connsiteX2" y="connsiteY2"/>
                </a:cxn>
              </a:cxnLst>
              <a:rect l="l" t="t" r="r" b="b"/>
              <a:pathLst>
                <a:path w="722812" h="52251">
                  <a:moveTo>
                    <a:pt x="722812" y="52251"/>
                  </a:moveTo>
                  <a:lnTo>
                    <a:pt x="0" y="0"/>
                  </a:lnTo>
                  <a:lnTo>
                    <a:pt x="0" y="0"/>
                  </a:lnTo>
                </a:path>
              </a:pathLst>
            </a:custGeom>
            <a:noFill/>
            <a:ln w="44450">
              <a:solidFill>
                <a:schemeClr val="accent6">
                  <a:lumMod val="75000"/>
                </a:schemeClr>
              </a:solidFill>
              <a:headEnd type="triangle"/>
              <a:tail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98" name="フリーフォーム 97"/>
            <p:cNvSpPr/>
            <p:nvPr/>
          </p:nvSpPr>
          <p:spPr>
            <a:xfrm flipV="1">
              <a:off x="2598493" y="4114689"/>
              <a:ext cx="967081" cy="765321"/>
            </a:xfrm>
            <a:custGeom>
              <a:avLst/>
              <a:gdLst>
                <a:gd name="connsiteX0" fmla="*/ 722812 w 722812"/>
                <a:gd name="connsiteY0" fmla="*/ 52251 h 52251"/>
                <a:gd name="connsiteX1" fmla="*/ 0 w 722812"/>
                <a:gd name="connsiteY1" fmla="*/ 0 h 52251"/>
                <a:gd name="connsiteX2" fmla="*/ 0 w 722812"/>
                <a:gd name="connsiteY2" fmla="*/ 0 h 52251"/>
              </a:gdLst>
              <a:ahLst/>
              <a:cxnLst>
                <a:cxn ang="0">
                  <a:pos x="connsiteX0" y="connsiteY0"/>
                </a:cxn>
                <a:cxn ang="0">
                  <a:pos x="connsiteX1" y="connsiteY1"/>
                </a:cxn>
                <a:cxn ang="0">
                  <a:pos x="connsiteX2" y="connsiteY2"/>
                </a:cxn>
              </a:cxnLst>
              <a:rect l="l" t="t" r="r" b="b"/>
              <a:pathLst>
                <a:path w="722812" h="52251">
                  <a:moveTo>
                    <a:pt x="722812" y="52251"/>
                  </a:moveTo>
                  <a:lnTo>
                    <a:pt x="0" y="0"/>
                  </a:lnTo>
                  <a:lnTo>
                    <a:pt x="0" y="0"/>
                  </a:lnTo>
                </a:path>
              </a:pathLst>
            </a:custGeom>
            <a:noFill/>
            <a:ln w="44450">
              <a:solidFill>
                <a:schemeClr val="accent6">
                  <a:lumMod val="75000"/>
                </a:schemeClr>
              </a:solidFill>
              <a:headEnd type="triangle"/>
              <a:tail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03" name="台形 102"/>
            <p:cNvSpPr/>
            <p:nvPr/>
          </p:nvSpPr>
          <p:spPr>
            <a:xfrm rot="3162618" flipV="1">
              <a:off x="3042124" y="4365838"/>
              <a:ext cx="233337" cy="77179"/>
            </a:xfrm>
            <a:prstGeom prst="trapezoid">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04" name="フリーフォーム 103"/>
            <p:cNvSpPr/>
            <p:nvPr/>
          </p:nvSpPr>
          <p:spPr>
            <a:xfrm>
              <a:off x="2247129" y="5056566"/>
              <a:ext cx="445559" cy="491450"/>
            </a:xfrm>
            <a:custGeom>
              <a:avLst/>
              <a:gdLst>
                <a:gd name="connsiteX0" fmla="*/ 147019 w 425693"/>
                <a:gd name="connsiteY0" fmla="*/ 0 h 435429"/>
                <a:gd name="connsiteX1" fmla="*/ 25099 w 425693"/>
                <a:gd name="connsiteY1" fmla="*/ 52251 h 435429"/>
                <a:gd name="connsiteX2" fmla="*/ 16390 w 425693"/>
                <a:gd name="connsiteY2" fmla="*/ 209006 h 435429"/>
                <a:gd name="connsiteX3" fmla="*/ 207979 w 425693"/>
                <a:gd name="connsiteY3" fmla="*/ 357051 h 435429"/>
                <a:gd name="connsiteX4" fmla="*/ 425693 w 425693"/>
                <a:gd name="connsiteY4" fmla="*/ 435429 h 435429"/>
                <a:gd name="connsiteX5" fmla="*/ 425693 w 425693"/>
                <a:gd name="connsiteY5" fmla="*/ 435429 h 4354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25693" h="435429">
                  <a:moveTo>
                    <a:pt x="147019" y="0"/>
                  </a:moveTo>
                  <a:cubicBezTo>
                    <a:pt x="96944" y="8708"/>
                    <a:pt x="46870" y="17417"/>
                    <a:pt x="25099" y="52251"/>
                  </a:cubicBezTo>
                  <a:cubicBezTo>
                    <a:pt x="3328" y="87085"/>
                    <a:pt x="-14090" y="158206"/>
                    <a:pt x="16390" y="209006"/>
                  </a:cubicBezTo>
                  <a:cubicBezTo>
                    <a:pt x="46870" y="259806"/>
                    <a:pt x="139762" y="319314"/>
                    <a:pt x="207979" y="357051"/>
                  </a:cubicBezTo>
                  <a:cubicBezTo>
                    <a:pt x="276196" y="394788"/>
                    <a:pt x="425693" y="435429"/>
                    <a:pt x="425693" y="435429"/>
                  </a:cubicBezTo>
                  <a:lnTo>
                    <a:pt x="425693" y="435429"/>
                  </a:lnTo>
                </a:path>
              </a:pathLst>
            </a:custGeom>
            <a:noFill/>
            <a:ln w="44450">
              <a:solidFill>
                <a:schemeClr val="accent6">
                  <a:lumMod val="75000"/>
                </a:schemeClr>
              </a:solidFill>
              <a:headEnd type="triangle"/>
              <a:tail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grpSp>
          <p:nvGrpSpPr>
            <p:cNvPr id="105" name="グループ化 104"/>
            <p:cNvGrpSpPr/>
            <p:nvPr/>
          </p:nvGrpSpPr>
          <p:grpSpPr>
            <a:xfrm>
              <a:off x="2732431" y="4485023"/>
              <a:ext cx="546452" cy="504408"/>
              <a:chOff x="5906813" y="3734328"/>
              <a:chExt cx="546452" cy="504408"/>
            </a:xfrm>
          </p:grpSpPr>
          <p:sp>
            <p:nvSpPr>
              <p:cNvPr id="110" name="フリーフォーム 109"/>
              <p:cNvSpPr/>
              <p:nvPr/>
            </p:nvSpPr>
            <p:spPr>
              <a:xfrm flipH="1">
                <a:off x="6407546" y="3734328"/>
                <a:ext cx="45719" cy="218279"/>
              </a:xfrm>
              <a:custGeom>
                <a:avLst/>
                <a:gdLst>
                  <a:gd name="connsiteX0" fmla="*/ 150019 w 150019"/>
                  <a:gd name="connsiteY0" fmla="*/ 0 h 111921"/>
                  <a:gd name="connsiteX1" fmla="*/ 150019 w 150019"/>
                  <a:gd name="connsiteY1" fmla="*/ 0 h 111921"/>
                  <a:gd name="connsiteX2" fmla="*/ 126206 w 150019"/>
                  <a:gd name="connsiteY2" fmla="*/ 16669 h 111921"/>
                  <a:gd name="connsiteX3" fmla="*/ 111919 w 150019"/>
                  <a:gd name="connsiteY3" fmla="*/ 26194 h 111921"/>
                  <a:gd name="connsiteX4" fmla="*/ 104775 w 150019"/>
                  <a:gd name="connsiteY4" fmla="*/ 28575 h 111921"/>
                  <a:gd name="connsiteX5" fmla="*/ 83344 w 150019"/>
                  <a:gd name="connsiteY5" fmla="*/ 38100 h 111921"/>
                  <a:gd name="connsiteX6" fmla="*/ 76200 w 150019"/>
                  <a:gd name="connsiteY6" fmla="*/ 40482 h 111921"/>
                  <a:gd name="connsiteX7" fmla="*/ 61912 w 150019"/>
                  <a:gd name="connsiteY7" fmla="*/ 47625 h 111921"/>
                  <a:gd name="connsiteX8" fmla="*/ 52387 w 150019"/>
                  <a:gd name="connsiteY8" fmla="*/ 59532 h 111921"/>
                  <a:gd name="connsiteX9" fmla="*/ 45244 w 150019"/>
                  <a:gd name="connsiteY9" fmla="*/ 66675 h 111921"/>
                  <a:gd name="connsiteX10" fmla="*/ 40481 w 150019"/>
                  <a:gd name="connsiteY10" fmla="*/ 73819 h 111921"/>
                  <a:gd name="connsiteX11" fmla="*/ 28575 w 150019"/>
                  <a:gd name="connsiteY11" fmla="*/ 95250 h 111921"/>
                  <a:gd name="connsiteX12" fmla="*/ 23812 w 150019"/>
                  <a:gd name="connsiteY12" fmla="*/ 102394 h 111921"/>
                  <a:gd name="connsiteX13" fmla="*/ 16669 w 150019"/>
                  <a:gd name="connsiteY13" fmla="*/ 107157 h 111921"/>
                  <a:gd name="connsiteX14" fmla="*/ 0 w 150019"/>
                  <a:gd name="connsiteY14" fmla="*/ 111919 h 111921"/>
                  <a:gd name="connsiteX0" fmla="*/ 150019 w 150019"/>
                  <a:gd name="connsiteY0" fmla="*/ 0 h 111921"/>
                  <a:gd name="connsiteX1" fmla="*/ 150019 w 150019"/>
                  <a:gd name="connsiteY1" fmla="*/ 0 h 111921"/>
                  <a:gd name="connsiteX2" fmla="*/ 126206 w 150019"/>
                  <a:gd name="connsiteY2" fmla="*/ 16669 h 111921"/>
                  <a:gd name="connsiteX3" fmla="*/ 111919 w 150019"/>
                  <a:gd name="connsiteY3" fmla="*/ 26194 h 111921"/>
                  <a:gd name="connsiteX4" fmla="*/ 104775 w 150019"/>
                  <a:gd name="connsiteY4" fmla="*/ 28575 h 111921"/>
                  <a:gd name="connsiteX5" fmla="*/ 83344 w 150019"/>
                  <a:gd name="connsiteY5" fmla="*/ 38100 h 111921"/>
                  <a:gd name="connsiteX6" fmla="*/ 76200 w 150019"/>
                  <a:gd name="connsiteY6" fmla="*/ 40482 h 111921"/>
                  <a:gd name="connsiteX7" fmla="*/ 61912 w 150019"/>
                  <a:gd name="connsiteY7" fmla="*/ 47625 h 111921"/>
                  <a:gd name="connsiteX8" fmla="*/ 52387 w 150019"/>
                  <a:gd name="connsiteY8" fmla="*/ 59532 h 111921"/>
                  <a:gd name="connsiteX9" fmla="*/ 45244 w 150019"/>
                  <a:gd name="connsiteY9" fmla="*/ 66675 h 111921"/>
                  <a:gd name="connsiteX10" fmla="*/ 28575 w 150019"/>
                  <a:gd name="connsiteY10" fmla="*/ 95250 h 111921"/>
                  <a:gd name="connsiteX11" fmla="*/ 23812 w 150019"/>
                  <a:gd name="connsiteY11" fmla="*/ 102394 h 111921"/>
                  <a:gd name="connsiteX12" fmla="*/ 16669 w 150019"/>
                  <a:gd name="connsiteY12" fmla="*/ 107157 h 111921"/>
                  <a:gd name="connsiteX13" fmla="*/ 0 w 150019"/>
                  <a:gd name="connsiteY13" fmla="*/ 111919 h 111921"/>
                  <a:gd name="connsiteX0" fmla="*/ 150019 w 150019"/>
                  <a:gd name="connsiteY0" fmla="*/ 0 h 111921"/>
                  <a:gd name="connsiteX1" fmla="*/ 150019 w 150019"/>
                  <a:gd name="connsiteY1" fmla="*/ 0 h 111921"/>
                  <a:gd name="connsiteX2" fmla="*/ 126206 w 150019"/>
                  <a:gd name="connsiteY2" fmla="*/ 16669 h 111921"/>
                  <a:gd name="connsiteX3" fmla="*/ 111919 w 150019"/>
                  <a:gd name="connsiteY3" fmla="*/ 26194 h 111921"/>
                  <a:gd name="connsiteX4" fmla="*/ 104775 w 150019"/>
                  <a:gd name="connsiteY4" fmla="*/ 28575 h 111921"/>
                  <a:gd name="connsiteX5" fmla="*/ 83344 w 150019"/>
                  <a:gd name="connsiteY5" fmla="*/ 38100 h 111921"/>
                  <a:gd name="connsiteX6" fmla="*/ 76200 w 150019"/>
                  <a:gd name="connsiteY6" fmla="*/ 40482 h 111921"/>
                  <a:gd name="connsiteX7" fmla="*/ 61912 w 150019"/>
                  <a:gd name="connsiteY7" fmla="*/ 47625 h 111921"/>
                  <a:gd name="connsiteX8" fmla="*/ 52387 w 150019"/>
                  <a:gd name="connsiteY8" fmla="*/ 59532 h 111921"/>
                  <a:gd name="connsiteX9" fmla="*/ 28575 w 150019"/>
                  <a:gd name="connsiteY9" fmla="*/ 95250 h 111921"/>
                  <a:gd name="connsiteX10" fmla="*/ 23812 w 150019"/>
                  <a:gd name="connsiteY10" fmla="*/ 102394 h 111921"/>
                  <a:gd name="connsiteX11" fmla="*/ 16669 w 150019"/>
                  <a:gd name="connsiteY11" fmla="*/ 107157 h 111921"/>
                  <a:gd name="connsiteX12" fmla="*/ 0 w 150019"/>
                  <a:gd name="connsiteY12" fmla="*/ 111919 h 111921"/>
                  <a:gd name="connsiteX0" fmla="*/ 150019 w 150019"/>
                  <a:gd name="connsiteY0" fmla="*/ 0 h 111921"/>
                  <a:gd name="connsiteX1" fmla="*/ 150019 w 150019"/>
                  <a:gd name="connsiteY1" fmla="*/ 0 h 111921"/>
                  <a:gd name="connsiteX2" fmla="*/ 126206 w 150019"/>
                  <a:gd name="connsiteY2" fmla="*/ 16669 h 111921"/>
                  <a:gd name="connsiteX3" fmla="*/ 111919 w 150019"/>
                  <a:gd name="connsiteY3" fmla="*/ 26194 h 111921"/>
                  <a:gd name="connsiteX4" fmla="*/ 104775 w 150019"/>
                  <a:gd name="connsiteY4" fmla="*/ 28575 h 111921"/>
                  <a:gd name="connsiteX5" fmla="*/ 83344 w 150019"/>
                  <a:gd name="connsiteY5" fmla="*/ 38100 h 111921"/>
                  <a:gd name="connsiteX6" fmla="*/ 76200 w 150019"/>
                  <a:gd name="connsiteY6" fmla="*/ 40482 h 111921"/>
                  <a:gd name="connsiteX7" fmla="*/ 61912 w 150019"/>
                  <a:gd name="connsiteY7" fmla="*/ 47625 h 111921"/>
                  <a:gd name="connsiteX8" fmla="*/ 28575 w 150019"/>
                  <a:gd name="connsiteY8" fmla="*/ 95250 h 111921"/>
                  <a:gd name="connsiteX9" fmla="*/ 23812 w 150019"/>
                  <a:gd name="connsiteY9" fmla="*/ 102394 h 111921"/>
                  <a:gd name="connsiteX10" fmla="*/ 16669 w 150019"/>
                  <a:gd name="connsiteY10" fmla="*/ 107157 h 111921"/>
                  <a:gd name="connsiteX11" fmla="*/ 0 w 150019"/>
                  <a:gd name="connsiteY11" fmla="*/ 111919 h 111921"/>
                  <a:gd name="connsiteX0" fmla="*/ 150019 w 150019"/>
                  <a:gd name="connsiteY0" fmla="*/ 0 h 111919"/>
                  <a:gd name="connsiteX1" fmla="*/ 150019 w 150019"/>
                  <a:gd name="connsiteY1" fmla="*/ 0 h 111919"/>
                  <a:gd name="connsiteX2" fmla="*/ 126206 w 150019"/>
                  <a:gd name="connsiteY2" fmla="*/ 16669 h 111919"/>
                  <a:gd name="connsiteX3" fmla="*/ 111919 w 150019"/>
                  <a:gd name="connsiteY3" fmla="*/ 26194 h 111919"/>
                  <a:gd name="connsiteX4" fmla="*/ 104775 w 150019"/>
                  <a:gd name="connsiteY4" fmla="*/ 28575 h 111919"/>
                  <a:gd name="connsiteX5" fmla="*/ 83344 w 150019"/>
                  <a:gd name="connsiteY5" fmla="*/ 38100 h 111919"/>
                  <a:gd name="connsiteX6" fmla="*/ 76200 w 150019"/>
                  <a:gd name="connsiteY6" fmla="*/ 40482 h 111919"/>
                  <a:gd name="connsiteX7" fmla="*/ 61912 w 150019"/>
                  <a:gd name="connsiteY7" fmla="*/ 47625 h 111919"/>
                  <a:gd name="connsiteX8" fmla="*/ 28575 w 150019"/>
                  <a:gd name="connsiteY8" fmla="*/ 95250 h 111919"/>
                  <a:gd name="connsiteX9" fmla="*/ 23812 w 150019"/>
                  <a:gd name="connsiteY9" fmla="*/ 102394 h 111919"/>
                  <a:gd name="connsiteX10" fmla="*/ 0 w 150019"/>
                  <a:gd name="connsiteY10" fmla="*/ 111919 h 111919"/>
                  <a:gd name="connsiteX0" fmla="*/ 150019 w 150019"/>
                  <a:gd name="connsiteY0" fmla="*/ 0 h 111919"/>
                  <a:gd name="connsiteX1" fmla="*/ 150019 w 150019"/>
                  <a:gd name="connsiteY1" fmla="*/ 0 h 111919"/>
                  <a:gd name="connsiteX2" fmla="*/ 126206 w 150019"/>
                  <a:gd name="connsiteY2" fmla="*/ 16669 h 111919"/>
                  <a:gd name="connsiteX3" fmla="*/ 111919 w 150019"/>
                  <a:gd name="connsiteY3" fmla="*/ 26194 h 111919"/>
                  <a:gd name="connsiteX4" fmla="*/ 104775 w 150019"/>
                  <a:gd name="connsiteY4" fmla="*/ 28575 h 111919"/>
                  <a:gd name="connsiteX5" fmla="*/ 83344 w 150019"/>
                  <a:gd name="connsiteY5" fmla="*/ 38100 h 111919"/>
                  <a:gd name="connsiteX6" fmla="*/ 76200 w 150019"/>
                  <a:gd name="connsiteY6" fmla="*/ 40482 h 111919"/>
                  <a:gd name="connsiteX7" fmla="*/ 50005 w 150019"/>
                  <a:gd name="connsiteY7" fmla="*/ 57150 h 111919"/>
                  <a:gd name="connsiteX8" fmla="*/ 28575 w 150019"/>
                  <a:gd name="connsiteY8" fmla="*/ 95250 h 111919"/>
                  <a:gd name="connsiteX9" fmla="*/ 23812 w 150019"/>
                  <a:gd name="connsiteY9" fmla="*/ 102394 h 111919"/>
                  <a:gd name="connsiteX10" fmla="*/ 0 w 150019"/>
                  <a:gd name="connsiteY10" fmla="*/ 111919 h 111919"/>
                  <a:gd name="connsiteX0" fmla="*/ 150019 w 150019"/>
                  <a:gd name="connsiteY0" fmla="*/ 0 h 111919"/>
                  <a:gd name="connsiteX1" fmla="*/ 150019 w 150019"/>
                  <a:gd name="connsiteY1" fmla="*/ 0 h 111919"/>
                  <a:gd name="connsiteX2" fmla="*/ 126206 w 150019"/>
                  <a:gd name="connsiteY2" fmla="*/ 16669 h 111919"/>
                  <a:gd name="connsiteX3" fmla="*/ 111919 w 150019"/>
                  <a:gd name="connsiteY3" fmla="*/ 26194 h 111919"/>
                  <a:gd name="connsiteX4" fmla="*/ 104775 w 150019"/>
                  <a:gd name="connsiteY4" fmla="*/ 28575 h 111919"/>
                  <a:gd name="connsiteX5" fmla="*/ 83344 w 150019"/>
                  <a:gd name="connsiteY5" fmla="*/ 38100 h 111919"/>
                  <a:gd name="connsiteX6" fmla="*/ 76200 w 150019"/>
                  <a:gd name="connsiteY6" fmla="*/ 40482 h 111919"/>
                  <a:gd name="connsiteX7" fmla="*/ 50005 w 150019"/>
                  <a:gd name="connsiteY7" fmla="*/ 57150 h 111919"/>
                  <a:gd name="connsiteX8" fmla="*/ 28575 w 150019"/>
                  <a:gd name="connsiteY8" fmla="*/ 95250 h 111919"/>
                  <a:gd name="connsiteX9" fmla="*/ 0 w 150019"/>
                  <a:gd name="connsiteY9" fmla="*/ 111919 h 111919"/>
                  <a:gd name="connsiteX0" fmla="*/ 150019 w 150019"/>
                  <a:gd name="connsiteY0" fmla="*/ 0 h 111919"/>
                  <a:gd name="connsiteX1" fmla="*/ 150019 w 150019"/>
                  <a:gd name="connsiteY1" fmla="*/ 0 h 111919"/>
                  <a:gd name="connsiteX2" fmla="*/ 126206 w 150019"/>
                  <a:gd name="connsiteY2" fmla="*/ 16669 h 111919"/>
                  <a:gd name="connsiteX3" fmla="*/ 111919 w 150019"/>
                  <a:gd name="connsiteY3" fmla="*/ 26194 h 111919"/>
                  <a:gd name="connsiteX4" fmla="*/ 104775 w 150019"/>
                  <a:gd name="connsiteY4" fmla="*/ 28575 h 111919"/>
                  <a:gd name="connsiteX5" fmla="*/ 83344 w 150019"/>
                  <a:gd name="connsiteY5" fmla="*/ 38100 h 111919"/>
                  <a:gd name="connsiteX6" fmla="*/ 50005 w 150019"/>
                  <a:gd name="connsiteY6" fmla="*/ 57150 h 111919"/>
                  <a:gd name="connsiteX7" fmla="*/ 28575 w 150019"/>
                  <a:gd name="connsiteY7" fmla="*/ 95250 h 111919"/>
                  <a:gd name="connsiteX8" fmla="*/ 0 w 150019"/>
                  <a:gd name="connsiteY8" fmla="*/ 111919 h 111919"/>
                  <a:gd name="connsiteX0" fmla="*/ 150019 w 150019"/>
                  <a:gd name="connsiteY0" fmla="*/ 0 h 111919"/>
                  <a:gd name="connsiteX1" fmla="*/ 150019 w 150019"/>
                  <a:gd name="connsiteY1" fmla="*/ 0 h 111919"/>
                  <a:gd name="connsiteX2" fmla="*/ 126206 w 150019"/>
                  <a:gd name="connsiteY2" fmla="*/ 16669 h 111919"/>
                  <a:gd name="connsiteX3" fmla="*/ 111919 w 150019"/>
                  <a:gd name="connsiteY3" fmla="*/ 26194 h 111919"/>
                  <a:gd name="connsiteX4" fmla="*/ 83344 w 150019"/>
                  <a:gd name="connsiteY4" fmla="*/ 38100 h 111919"/>
                  <a:gd name="connsiteX5" fmla="*/ 50005 w 150019"/>
                  <a:gd name="connsiteY5" fmla="*/ 57150 h 111919"/>
                  <a:gd name="connsiteX6" fmla="*/ 28575 w 150019"/>
                  <a:gd name="connsiteY6" fmla="*/ 95250 h 111919"/>
                  <a:gd name="connsiteX7" fmla="*/ 0 w 150019"/>
                  <a:gd name="connsiteY7" fmla="*/ 111919 h 111919"/>
                  <a:gd name="connsiteX0" fmla="*/ 150019 w 150019"/>
                  <a:gd name="connsiteY0" fmla="*/ 0 h 111919"/>
                  <a:gd name="connsiteX1" fmla="*/ 150019 w 150019"/>
                  <a:gd name="connsiteY1" fmla="*/ 0 h 111919"/>
                  <a:gd name="connsiteX2" fmla="*/ 126206 w 150019"/>
                  <a:gd name="connsiteY2" fmla="*/ 16669 h 111919"/>
                  <a:gd name="connsiteX3" fmla="*/ 83344 w 150019"/>
                  <a:gd name="connsiteY3" fmla="*/ 38100 h 111919"/>
                  <a:gd name="connsiteX4" fmla="*/ 50005 w 150019"/>
                  <a:gd name="connsiteY4" fmla="*/ 57150 h 111919"/>
                  <a:gd name="connsiteX5" fmla="*/ 28575 w 150019"/>
                  <a:gd name="connsiteY5" fmla="*/ 95250 h 111919"/>
                  <a:gd name="connsiteX6" fmla="*/ 0 w 150019"/>
                  <a:gd name="connsiteY6" fmla="*/ 111919 h 111919"/>
                  <a:gd name="connsiteX0" fmla="*/ 197644 w 197644"/>
                  <a:gd name="connsiteY0" fmla="*/ 0 h 147638"/>
                  <a:gd name="connsiteX1" fmla="*/ 197644 w 197644"/>
                  <a:gd name="connsiteY1" fmla="*/ 0 h 147638"/>
                  <a:gd name="connsiteX2" fmla="*/ 173831 w 197644"/>
                  <a:gd name="connsiteY2" fmla="*/ 16669 h 147638"/>
                  <a:gd name="connsiteX3" fmla="*/ 130969 w 197644"/>
                  <a:gd name="connsiteY3" fmla="*/ 38100 h 147638"/>
                  <a:gd name="connsiteX4" fmla="*/ 97630 w 197644"/>
                  <a:gd name="connsiteY4" fmla="*/ 57150 h 147638"/>
                  <a:gd name="connsiteX5" fmla="*/ 76200 w 197644"/>
                  <a:gd name="connsiteY5" fmla="*/ 95250 h 147638"/>
                  <a:gd name="connsiteX6" fmla="*/ 0 w 197644"/>
                  <a:gd name="connsiteY6" fmla="*/ 147638 h 147638"/>
                  <a:gd name="connsiteX0" fmla="*/ 197644 w 197644"/>
                  <a:gd name="connsiteY0" fmla="*/ 0 h 147638"/>
                  <a:gd name="connsiteX1" fmla="*/ 197644 w 197644"/>
                  <a:gd name="connsiteY1" fmla="*/ 0 h 147638"/>
                  <a:gd name="connsiteX2" fmla="*/ 173831 w 197644"/>
                  <a:gd name="connsiteY2" fmla="*/ 16669 h 147638"/>
                  <a:gd name="connsiteX3" fmla="*/ 130969 w 197644"/>
                  <a:gd name="connsiteY3" fmla="*/ 38100 h 147638"/>
                  <a:gd name="connsiteX4" fmla="*/ 97630 w 197644"/>
                  <a:gd name="connsiteY4" fmla="*/ 57150 h 147638"/>
                  <a:gd name="connsiteX5" fmla="*/ 57150 w 197644"/>
                  <a:gd name="connsiteY5" fmla="*/ 111919 h 147638"/>
                  <a:gd name="connsiteX6" fmla="*/ 0 w 197644"/>
                  <a:gd name="connsiteY6" fmla="*/ 147638 h 147638"/>
                  <a:gd name="connsiteX0" fmla="*/ 197644 w 197644"/>
                  <a:gd name="connsiteY0" fmla="*/ 0 h 147638"/>
                  <a:gd name="connsiteX1" fmla="*/ 197644 w 197644"/>
                  <a:gd name="connsiteY1" fmla="*/ 0 h 147638"/>
                  <a:gd name="connsiteX2" fmla="*/ 173831 w 197644"/>
                  <a:gd name="connsiteY2" fmla="*/ 16669 h 147638"/>
                  <a:gd name="connsiteX3" fmla="*/ 130969 w 197644"/>
                  <a:gd name="connsiteY3" fmla="*/ 38100 h 147638"/>
                  <a:gd name="connsiteX4" fmla="*/ 85724 w 197644"/>
                  <a:gd name="connsiteY4" fmla="*/ 71438 h 147638"/>
                  <a:gd name="connsiteX5" fmla="*/ 57150 w 197644"/>
                  <a:gd name="connsiteY5" fmla="*/ 111919 h 147638"/>
                  <a:gd name="connsiteX6" fmla="*/ 0 w 197644"/>
                  <a:gd name="connsiteY6" fmla="*/ 147638 h 147638"/>
                  <a:gd name="connsiteX0" fmla="*/ 197644 w 197644"/>
                  <a:gd name="connsiteY0" fmla="*/ 0 h 147638"/>
                  <a:gd name="connsiteX1" fmla="*/ 197644 w 197644"/>
                  <a:gd name="connsiteY1" fmla="*/ 0 h 147638"/>
                  <a:gd name="connsiteX2" fmla="*/ 173831 w 197644"/>
                  <a:gd name="connsiteY2" fmla="*/ 16669 h 147638"/>
                  <a:gd name="connsiteX3" fmla="*/ 123825 w 197644"/>
                  <a:gd name="connsiteY3" fmla="*/ 38100 h 147638"/>
                  <a:gd name="connsiteX4" fmla="*/ 85724 w 197644"/>
                  <a:gd name="connsiteY4" fmla="*/ 71438 h 147638"/>
                  <a:gd name="connsiteX5" fmla="*/ 57150 w 197644"/>
                  <a:gd name="connsiteY5" fmla="*/ 111919 h 147638"/>
                  <a:gd name="connsiteX6" fmla="*/ 0 w 197644"/>
                  <a:gd name="connsiteY6" fmla="*/ 147638 h 147638"/>
                  <a:gd name="connsiteX0" fmla="*/ 197644 w 197644"/>
                  <a:gd name="connsiteY0" fmla="*/ 9525 h 157163"/>
                  <a:gd name="connsiteX1" fmla="*/ 192882 w 197644"/>
                  <a:gd name="connsiteY1" fmla="*/ 0 h 157163"/>
                  <a:gd name="connsiteX2" fmla="*/ 173831 w 197644"/>
                  <a:gd name="connsiteY2" fmla="*/ 26194 h 157163"/>
                  <a:gd name="connsiteX3" fmla="*/ 123825 w 197644"/>
                  <a:gd name="connsiteY3" fmla="*/ 47625 h 157163"/>
                  <a:gd name="connsiteX4" fmla="*/ 85724 w 197644"/>
                  <a:gd name="connsiteY4" fmla="*/ 80963 h 157163"/>
                  <a:gd name="connsiteX5" fmla="*/ 57150 w 197644"/>
                  <a:gd name="connsiteY5" fmla="*/ 121444 h 157163"/>
                  <a:gd name="connsiteX6" fmla="*/ 0 w 197644"/>
                  <a:gd name="connsiteY6" fmla="*/ 157163 h 157163"/>
                  <a:gd name="connsiteX0" fmla="*/ 197644 w 197644"/>
                  <a:gd name="connsiteY0" fmla="*/ 0 h 147638"/>
                  <a:gd name="connsiteX1" fmla="*/ 173831 w 197644"/>
                  <a:gd name="connsiteY1" fmla="*/ 16669 h 147638"/>
                  <a:gd name="connsiteX2" fmla="*/ 123825 w 197644"/>
                  <a:gd name="connsiteY2" fmla="*/ 38100 h 147638"/>
                  <a:gd name="connsiteX3" fmla="*/ 85724 w 197644"/>
                  <a:gd name="connsiteY3" fmla="*/ 71438 h 147638"/>
                  <a:gd name="connsiteX4" fmla="*/ 57150 w 197644"/>
                  <a:gd name="connsiteY4" fmla="*/ 111919 h 147638"/>
                  <a:gd name="connsiteX5" fmla="*/ 0 w 197644"/>
                  <a:gd name="connsiteY5" fmla="*/ 147638 h 147638"/>
                  <a:gd name="connsiteX0" fmla="*/ 211932 w 211932"/>
                  <a:gd name="connsiteY0" fmla="*/ 0 h 161926"/>
                  <a:gd name="connsiteX1" fmla="*/ 173831 w 211932"/>
                  <a:gd name="connsiteY1" fmla="*/ 30957 h 161926"/>
                  <a:gd name="connsiteX2" fmla="*/ 123825 w 211932"/>
                  <a:gd name="connsiteY2" fmla="*/ 52388 h 161926"/>
                  <a:gd name="connsiteX3" fmla="*/ 85724 w 211932"/>
                  <a:gd name="connsiteY3" fmla="*/ 85726 h 161926"/>
                  <a:gd name="connsiteX4" fmla="*/ 57150 w 211932"/>
                  <a:gd name="connsiteY4" fmla="*/ 126207 h 161926"/>
                  <a:gd name="connsiteX5" fmla="*/ 0 w 211932"/>
                  <a:gd name="connsiteY5" fmla="*/ 161926 h 161926"/>
                  <a:gd name="connsiteX0" fmla="*/ 197645 w 197645"/>
                  <a:gd name="connsiteY0" fmla="*/ 0 h 192882"/>
                  <a:gd name="connsiteX1" fmla="*/ 173831 w 197645"/>
                  <a:gd name="connsiteY1" fmla="*/ 61913 h 192882"/>
                  <a:gd name="connsiteX2" fmla="*/ 123825 w 197645"/>
                  <a:gd name="connsiteY2" fmla="*/ 83344 h 192882"/>
                  <a:gd name="connsiteX3" fmla="*/ 85724 w 197645"/>
                  <a:gd name="connsiteY3" fmla="*/ 116682 h 192882"/>
                  <a:gd name="connsiteX4" fmla="*/ 57150 w 197645"/>
                  <a:gd name="connsiteY4" fmla="*/ 157163 h 192882"/>
                  <a:gd name="connsiteX5" fmla="*/ 0 w 197645"/>
                  <a:gd name="connsiteY5" fmla="*/ 192882 h 192882"/>
                  <a:gd name="connsiteX0" fmla="*/ 142830 w 142830"/>
                  <a:gd name="connsiteY0" fmla="*/ 0 h 238126"/>
                  <a:gd name="connsiteX1" fmla="*/ 119016 w 142830"/>
                  <a:gd name="connsiteY1" fmla="*/ 61913 h 238126"/>
                  <a:gd name="connsiteX2" fmla="*/ 69010 w 142830"/>
                  <a:gd name="connsiteY2" fmla="*/ 83344 h 238126"/>
                  <a:gd name="connsiteX3" fmla="*/ 30909 w 142830"/>
                  <a:gd name="connsiteY3" fmla="*/ 116682 h 238126"/>
                  <a:gd name="connsiteX4" fmla="*/ 2335 w 142830"/>
                  <a:gd name="connsiteY4" fmla="*/ 157163 h 238126"/>
                  <a:gd name="connsiteX5" fmla="*/ 97585 w 142830"/>
                  <a:gd name="connsiteY5" fmla="*/ 238126 h 238126"/>
                  <a:gd name="connsiteX0" fmla="*/ 112444 w 112444"/>
                  <a:gd name="connsiteY0" fmla="*/ 0 h 238126"/>
                  <a:gd name="connsiteX1" fmla="*/ 88630 w 112444"/>
                  <a:gd name="connsiteY1" fmla="*/ 61913 h 238126"/>
                  <a:gd name="connsiteX2" fmla="*/ 38624 w 112444"/>
                  <a:gd name="connsiteY2" fmla="*/ 83344 h 238126"/>
                  <a:gd name="connsiteX3" fmla="*/ 523 w 112444"/>
                  <a:gd name="connsiteY3" fmla="*/ 116682 h 238126"/>
                  <a:gd name="connsiteX4" fmla="*/ 88630 w 112444"/>
                  <a:gd name="connsiteY4" fmla="*/ 157163 h 238126"/>
                  <a:gd name="connsiteX5" fmla="*/ 67199 w 112444"/>
                  <a:gd name="connsiteY5" fmla="*/ 238126 h 238126"/>
                  <a:gd name="connsiteX0" fmla="*/ 112444 w 112444"/>
                  <a:gd name="connsiteY0" fmla="*/ 0 h 238126"/>
                  <a:gd name="connsiteX1" fmla="*/ 88630 w 112444"/>
                  <a:gd name="connsiteY1" fmla="*/ 61913 h 238126"/>
                  <a:gd name="connsiteX2" fmla="*/ 29099 w 112444"/>
                  <a:gd name="connsiteY2" fmla="*/ 50007 h 238126"/>
                  <a:gd name="connsiteX3" fmla="*/ 523 w 112444"/>
                  <a:gd name="connsiteY3" fmla="*/ 116682 h 238126"/>
                  <a:gd name="connsiteX4" fmla="*/ 88630 w 112444"/>
                  <a:gd name="connsiteY4" fmla="*/ 157163 h 238126"/>
                  <a:gd name="connsiteX5" fmla="*/ 67199 w 112444"/>
                  <a:gd name="connsiteY5" fmla="*/ 238126 h 238126"/>
                  <a:gd name="connsiteX0" fmla="*/ 83345 w 83345"/>
                  <a:gd name="connsiteY0" fmla="*/ 0 h 238126"/>
                  <a:gd name="connsiteX1" fmla="*/ 59531 w 83345"/>
                  <a:gd name="connsiteY1" fmla="*/ 61913 h 238126"/>
                  <a:gd name="connsiteX2" fmla="*/ 0 w 83345"/>
                  <a:gd name="connsiteY2" fmla="*/ 50007 h 238126"/>
                  <a:gd name="connsiteX3" fmla="*/ 59531 w 83345"/>
                  <a:gd name="connsiteY3" fmla="*/ 157163 h 238126"/>
                  <a:gd name="connsiteX4" fmla="*/ 38100 w 83345"/>
                  <a:gd name="connsiteY4" fmla="*/ 238126 h 238126"/>
                  <a:gd name="connsiteX0" fmla="*/ 45245 w 45245"/>
                  <a:gd name="connsiteY0" fmla="*/ 0 h 238126"/>
                  <a:gd name="connsiteX1" fmla="*/ 21431 w 45245"/>
                  <a:gd name="connsiteY1" fmla="*/ 61913 h 238126"/>
                  <a:gd name="connsiteX2" fmla="*/ 21431 w 45245"/>
                  <a:gd name="connsiteY2" fmla="*/ 157163 h 238126"/>
                  <a:gd name="connsiteX3" fmla="*/ 0 w 45245"/>
                  <a:gd name="connsiteY3" fmla="*/ 238126 h 238126"/>
                  <a:gd name="connsiteX0" fmla="*/ 111920 w 111920"/>
                  <a:gd name="connsiteY0" fmla="*/ 0 h 160563"/>
                  <a:gd name="connsiteX1" fmla="*/ 88106 w 111920"/>
                  <a:gd name="connsiteY1" fmla="*/ 61913 h 160563"/>
                  <a:gd name="connsiteX2" fmla="*/ 88106 w 111920"/>
                  <a:gd name="connsiteY2" fmla="*/ 157163 h 160563"/>
                  <a:gd name="connsiteX3" fmla="*/ 0 w 111920"/>
                  <a:gd name="connsiteY3" fmla="*/ 142876 h 160563"/>
                  <a:gd name="connsiteX0" fmla="*/ 11908 w 98388"/>
                  <a:gd name="connsiteY0" fmla="*/ 0 h 160563"/>
                  <a:gd name="connsiteX1" fmla="*/ 88106 w 98388"/>
                  <a:gd name="connsiteY1" fmla="*/ 61913 h 160563"/>
                  <a:gd name="connsiteX2" fmla="*/ 88106 w 98388"/>
                  <a:gd name="connsiteY2" fmla="*/ 157163 h 160563"/>
                  <a:gd name="connsiteX3" fmla="*/ 0 w 98388"/>
                  <a:gd name="connsiteY3" fmla="*/ 142876 h 160563"/>
                  <a:gd name="connsiteX0" fmla="*/ 23239 w 99449"/>
                  <a:gd name="connsiteY0" fmla="*/ 0 h 160708"/>
                  <a:gd name="connsiteX1" fmla="*/ 4187 w 99449"/>
                  <a:gd name="connsiteY1" fmla="*/ 59531 h 160708"/>
                  <a:gd name="connsiteX2" fmla="*/ 99437 w 99449"/>
                  <a:gd name="connsiteY2" fmla="*/ 157163 h 160708"/>
                  <a:gd name="connsiteX3" fmla="*/ 11331 w 99449"/>
                  <a:gd name="connsiteY3" fmla="*/ 142876 h 160708"/>
                  <a:gd name="connsiteX0" fmla="*/ 19370 w 19370"/>
                  <a:gd name="connsiteY0" fmla="*/ 0 h 142876"/>
                  <a:gd name="connsiteX1" fmla="*/ 318 w 19370"/>
                  <a:gd name="connsiteY1" fmla="*/ 59531 h 142876"/>
                  <a:gd name="connsiteX2" fmla="*/ 7462 w 19370"/>
                  <a:gd name="connsiteY2" fmla="*/ 107157 h 142876"/>
                  <a:gd name="connsiteX3" fmla="*/ 7462 w 19370"/>
                  <a:gd name="connsiteY3" fmla="*/ 142876 h 142876"/>
                </a:gdLst>
                <a:ahLst/>
                <a:cxnLst>
                  <a:cxn ang="0">
                    <a:pos x="connsiteX0" y="connsiteY0"/>
                  </a:cxn>
                  <a:cxn ang="0">
                    <a:pos x="connsiteX1" y="connsiteY1"/>
                  </a:cxn>
                  <a:cxn ang="0">
                    <a:pos x="connsiteX2" y="connsiteY2"/>
                  </a:cxn>
                  <a:cxn ang="0">
                    <a:pos x="connsiteX3" y="connsiteY3"/>
                  </a:cxn>
                </a:cxnLst>
                <a:rect l="l" t="t" r="r" b="b"/>
                <a:pathLst>
                  <a:path w="19370" h="142876">
                    <a:moveTo>
                      <a:pt x="19370" y="0"/>
                    </a:moveTo>
                    <a:cubicBezTo>
                      <a:pt x="6670" y="10319"/>
                      <a:pt x="2303" y="41672"/>
                      <a:pt x="318" y="59531"/>
                    </a:cubicBezTo>
                    <a:cubicBezTo>
                      <a:pt x="-1667" y="77390"/>
                      <a:pt x="6271" y="93266"/>
                      <a:pt x="7462" y="107157"/>
                    </a:cubicBezTo>
                    <a:cubicBezTo>
                      <a:pt x="8653" y="121048"/>
                      <a:pt x="13415" y="139403"/>
                      <a:pt x="7462" y="142876"/>
                    </a:cubicBezTo>
                  </a:path>
                </a:pathLst>
              </a:custGeom>
              <a:noFill/>
              <a:ln w="44450">
                <a:solidFill>
                  <a:schemeClr val="accent6">
                    <a:lumMod val="75000"/>
                  </a:schemeClr>
                </a:solidFill>
                <a:headEnd type="triangle" w="sm" len="sm"/>
                <a:tailEnd type="none" w="sm" len="s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11" name="フリーフォーム 110"/>
              <p:cNvSpPr/>
              <p:nvPr/>
            </p:nvSpPr>
            <p:spPr>
              <a:xfrm>
                <a:off x="5906813" y="4017665"/>
                <a:ext cx="296005" cy="221071"/>
              </a:xfrm>
              <a:custGeom>
                <a:avLst/>
                <a:gdLst>
                  <a:gd name="connsiteX0" fmla="*/ 150019 w 150019"/>
                  <a:gd name="connsiteY0" fmla="*/ 0 h 111921"/>
                  <a:gd name="connsiteX1" fmla="*/ 150019 w 150019"/>
                  <a:gd name="connsiteY1" fmla="*/ 0 h 111921"/>
                  <a:gd name="connsiteX2" fmla="*/ 126206 w 150019"/>
                  <a:gd name="connsiteY2" fmla="*/ 16669 h 111921"/>
                  <a:gd name="connsiteX3" fmla="*/ 111919 w 150019"/>
                  <a:gd name="connsiteY3" fmla="*/ 26194 h 111921"/>
                  <a:gd name="connsiteX4" fmla="*/ 104775 w 150019"/>
                  <a:gd name="connsiteY4" fmla="*/ 28575 h 111921"/>
                  <a:gd name="connsiteX5" fmla="*/ 83344 w 150019"/>
                  <a:gd name="connsiteY5" fmla="*/ 38100 h 111921"/>
                  <a:gd name="connsiteX6" fmla="*/ 76200 w 150019"/>
                  <a:gd name="connsiteY6" fmla="*/ 40482 h 111921"/>
                  <a:gd name="connsiteX7" fmla="*/ 61912 w 150019"/>
                  <a:gd name="connsiteY7" fmla="*/ 47625 h 111921"/>
                  <a:gd name="connsiteX8" fmla="*/ 52387 w 150019"/>
                  <a:gd name="connsiteY8" fmla="*/ 59532 h 111921"/>
                  <a:gd name="connsiteX9" fmla="*/ 45244 w 150019"/>
                  <a:gd name="connsiteY9" fmla="*/ 66675 h 111921"/>
                  <a:gd name="connsiteX10" fmla="*/ 40481 w 150019"/>
                  <a:gd name="connsiteY10" fmla="*/ 73819 h 111921"/>
                  <a:gd name="connsiteX11" fmla="*/ 28575 w 150019"/>
                  <a:gd name="connsiteY11" fmla="*/ 95250 h 111921"/>
                  <a:gd name="connsiteX12" fmla="*/ 23812 w 150019"/>
                  <a:gd name="connsiteY12" fmla="*/ 102394 h 111921"/>
                  <a:gd name="connsiteX13" fmla="*/ 16669 w 150019"/>
                  <a:gd name="connsiteY13" fmla="*/ 107157 h 111921"/>
                  <a:gd name="connsiteX14" fmla="*/ 0 w 150019"/>
                  <a:gd name="connsiteY14" fmla="*/ 111919 h 111921"/>
                  <a:gd name="connsiteX0" fmla="*/ 150019 w 150019"/>
                  <a:gd name="connsiteY0" fmla="*/ 0 h 111921"/>
                  <a:gd name="connsiteX1" fmla="*/ 150019 w 150019"/>
                  <a:gd name="connsiteY1" fmla="*/ 0 h 111921"/>
                  <a:gd name="connsiteX2" fmla="*/ 126206 w 150019"/>
                  <a:gd name="connsiteY2" fmla="*/ 16669 h 111921"/>
                  <a:gd name="connsiteX3" fmla="*/ 111919 w 150019"/>
                  <a:gd name="connsiteY3" fmla="*/ 26194 h 111921"/>
                  <a:gd name="connsiteX4" fmla="*/ 104775 w 150019"/>
                  <a:gd name="connsiteY4" fmla="*/ 28575 h 111921"/>
                  <a:gd name="connsiteX5" fmla="*/ 83344 w 150019"/>
                  <a:gd name="connsiteY5" fmla="*/ 38100 h 111921"/>
                  <a:gd name="connsiteX6" fmla="*/ 76200 w 150019"/>
                  <a:gd name="connsiteY6" fmla="*/ 40482 h 111921"/>
                  <a:gd name="connsiteX7" fmla="*/ 61912 w 150019"/>
                  <a:gd name="connsiteY7" fmla="*/ 47625 h 111921"/>
                  <a:gd name="connsiteX8" fmla="*/ 52387 w 150019"/>
                  <a:gd name="connsiteY8" fmla="*/ 59532 h 111921"/>
                  <a:gd name="connsiteX9" fmla="*/ 45244 w 150019"/>
                  <a:gd name="connsiteY9" fmla="*/ 66675 h 111921"/>
                  <a:gd name="connsiteX10" fmla="*/ 28575 w 150019"/>
                  <a:gd name="connsiteY10" fmla="*/ 95250 h 111921"/>
                  <a:gd name="connsiteX11" fmla="*/ 23812 w 150019"/>
                  <a:gd name="connsiteY11" fmla="*/ 102394 h 111921"/>
                  <a:gd name="connsiteX12" fmla="*/ 16669 w 150019"/>
                  <a:gd name="connsiteY12" fmla="*/ 107157 h 111921"/>
                  <a:gd name="connsiteX13" fmla="*/ 0 w 150019"/>
                  <a:gd name="connsiteY13" fmla="*/ 111919 h 111921"/>
                  <a:gd name="connsiteX0" fmla="*/ 150019 w 150019"/>
                  <a:gd name="connsiteY0" fmla="*/ 0 h 111921"/>
                  <a:gd name="connsiteX1" fmla="*/ 150019 w 150019"/>
                  <a:gd name="connsiteY1" fmla="*/ 0 h 111921"/>
                  <a:gd name="connsiteX2" fmla="*/ 126206 w 150019"/>
                  <a:gd name="connsiteY2" fmla="*/ 16669 h 111921"/>
                  <a:gd name="connsiteX3" fmla="*/ 111919 w 150019"/>
                  <a:gd name="connsiteY3" fmla="*/ 26194 h 111921"/>
                  <a:gd name="connsiteX4" fmla="*/ 104775 w 150019"/>
                  <a:gd name="connsiteY4" fmla="*/ 28575 h 111921"/>
                  <a:gd name="connsiteX5" fmla="*/ 83344 w 150019"/>
                  <a:gd name="connsiteY5" fmla="*/ 38100 h 111921"/>
                  <a:gd name="connsiteX6" fmla="*/ 76200 w 150019"/>
                  <a:gd name="connsiteY6" fmla="*/ 40482 h 111921"/>
                  <a:gd name="connsiteX7" fmla="*/ 61912 w 150019"/>
                  <a:gd name="connsiteY7" fmla="*/ 47625 h 111921"/>
                  <a:gd name="connsiteX8" fmla="*/ 52387 w 150019"/>
                  <a:gd name="connsiteY8" fmla="*/ 59532 h 111921"/>
                  <a:gd name="connsiteX9" fmla="*/ 28575 w 150019"/>
                  <a:gd name="connsiteY9" fmla="*/ 95250 h 111921"/>
                  <a:gd name="connsiteX10" fmla="*/ 23812 w 150019"/>
                  <a:gd name="connsiteY10" fmla="*/ 102394 h 111921"/>
                  <a:gd name="connsiteX11" fmla="*/ 16669 w 150019"/>
                  <a:gd name="connsiteY11" fmla="*/ 107157 h 111921"/>
                  <a:gd name="connsiteX12" fmla="*/ 0 w 150019"/>
                  <a:gd name="connsiteY12" fmla="*/ 111919 h 111921"/>
                  <a:gd name="connsiteX0" fmla="*/ 150019 w 150019"/>
                  <a:gd name="connsiteY0" fmla="*/ 0 h 111921"/>
                  <a:gd name="connsiteX1" fmla="*/ 150019 w 150019"/>
                  <a:gd name="connsiteY1" fmla="*/ 0 h 111921"/>
                  <a:gd name="connsiteX2" fmla="*/ 126206 w 150019"/>
                  <a:gd name="connsiteY2" fmla="*/ 16669 h 111921"/>
                  <a:gd name="connsiteX3" fmla="*/ 111919 w 150019"/>
                  <a:gd name="connsiteY3" fmla="*/ 26194 h 111921"/>
                  <a:gd name="connsiteX4" fmla="*/ 104775 w 150019"/>
                  <a:gd name="connsiteY4" fmla="*/ 28575 h 111921"/>
                  <a:gd name="connsiteX5" fmla="*/ 83344 w 150019"/>
                  <a:gd name="connsiteY5" fmla="*/ 38100 h 111921"/>
                  <a:gd name="connsiteX6" fmla="*/ 76200 w 150019"/>
                  <a:gd name="connsiteY6" fmla="*/ 40482 h 111921"/>
                  <a:gd name="connsiteX7" fmla="*/ 61912 w 150019"/>
                  <a:gd name="connsiteY7" fmla="*/ 47625 h 111921"/>
                  <a:gd name="connsiteX8" fmla="*/ 28575 w 150019"/>
                  <a:gd name="connsiteY8" fmla="*/ 95250 h 111921"/>
                  <a:gd name="connsiteX9" fmla="*/ 23812 w 150019"/>
                  <a:gd name="connsiteY9" fmla="*/ 102394 h 111921"/>
                  <a:gd name="connsiteX10" fmla="*/ 16669 w 150019"/>
                  <a:gd name="connsiteY10" fmla="*/ 107157 h 111921"/>
                  <a:gd name="connsiteX11" fmla="*/ 0 w 150019"/>
                  <a:gd name="connsiteY11" fmla="*/ 111919 h 111921"/>
                  <a:gd name="connsiteX0" fmla="*/ 150019 w 150019"/>
                  <a:gd name="connsiteY0" fmla="*/ 0 h 111919"/>
                  <a:gd name="connsiteX1" fmla="*/ 150019 w 150019"/>
                  <a:gd name="connsiteY1" fmla="*/ 0 h 111919"/>
                  <a:gd name="connsiteX2" fmla="*/ 126206 w 150019"/>
                  <a:gd name="connsiteY2" fmla="*/ 16669 h 111919"/>
                  <a:gd name="connsiteX3" fmla="*/ 111919 w 150019"/>
                  <a:gd name="connsiteY3" fmla="*/ 26194 h 111919"/>
                  <a:gd name="connsiteX4" fmla="*/ 104775 w 150019"/>
                  <a:gd name="connsiteY4" fmla="*/ 28575 h 111919"/>
                  <a:gd name="connsiteX5" fmla="*/ 83344 w 150019"/>
                  <a:gd name="connsiteY5" fmla="*/ 38100 h 111919"/>
                  <a:gd name="connsiteX6" fmla="*/ 76200 w 150019"/>
                  <a:gd name="connsiteY6" fmla="*/ 40482 h 111919"/>
                  <a:gd name="connsiteX7" fmla="*/ 61912 w 150019"/>
                  <a:gd name="connsiteY7" fmla="*/ 47625 h 111919"/>
                  <a:gd name="connsiteX8" fmla="*/ 28575 w 150019"/>
                  <a:gd name="connsiteY8" fmla="*/ 95250 h 111919"/>
                  <a:gd name="connsiteX9" fmla="*/ 23812 w 150019"/>
                  <a:gd name="connsiteY9" fmla="*/ 102394 h 111919"/>
                  <a:gd name="connsiteX10" fmla="*/ 0 w 150019"/>
                  <a:gd name="connsiteY10" fmla="*/ 111919 h 111919"/>
                  <a:gd name="connsiteX0" fmla="*/ 150019 w 150019"/>
                  <a:gd name="connsiteY0" fmla="*/ 0 h 111919"/>
                  <a:gd name="connsiteX1" fmla="*/ 150019 w 150019"/>
                  <a:gd name="connsiteY1" fmla="*/ 0 h 111919"/>
                  <a:gd name="connsiteX2" fmla="*/ 126206 w 150019"/>
                  <a:gd name="connsiteY2" fmla="*/ 16669 h 111919"/>
                  <a:gd name="connsiteX3" fmla="*/ 111919 w 150019"/>
                  <a:gd name="connsiteY3" fmla="*/ 26194 h 111919"/>
                  <a:gd name="connsiteX4" fmla="*/ 104775 w 150019"/>
                  <a:gd name="connsiteY4" fmla="*/ 28575 h 111919"/>
                  <a:gd name="connsiteX5" fmla="*/ 83344 w 150019"/>
                  <a:gd name="connsiteY5" fmla="*/ 38100 h 111919"/>
                  <a:gd name="connsiteX6" fmla="*/ 76200 w 150019"/>
                  <a:gd name="connsiteY6" fmla="*/ 40482 h 111919"/>
                  <a:gd name="connsiteX7" fmla="*/ 50005 w 150019"/>
                  <a:gd name="connsiteY7" fmla="*/ 57150 h 111919"/>
                  <a:gd name="connsiteX8" fmla="*/ 28575 w 150019"/>
                  <a:gd name="connsiteY8" fmla="*/ 95250 h 111919"/>
                  <a:gd name="connsiteX9" fmla="*/ 23812 w 150019"/>
                  <a:gd name="connsiteY9" fmla="*/ 102394 h 111919"/>
                  <a:gd name="connsiteX10" fmla="*/ 0 w 150019"/>
                  <a:gd name="connsiteY10" fmla="*/ 111919 h 111919"/>
                  <a:gd name="connsiteX0" fmla="*/ 150019 w 150019"/>
                  <a:gd name="connsiteY0" fmla="*/ 0 h 111919"/>
                  <a:gd name="connsiteX1" fmla="*/ 150019 w 150019"/>
                  <a:gd name="connsiteY1" fmla="*/ 0 h 111919"/>
                  <a:gd name="connsiteX2" fmla="*/ 126206 w 150019"/>
                  <a:gd name="connsiteY2" fmla="*/ 16669 h 111919"/>
                  <a:gd name="connsiteX3" fmla="*/ 111919 w 150019"/>
                  <a:gd name="connsiteY3" fmla="*/ 26194 h 111919"/>
                  <a:gd name="connsiteX4" fmla="*/ 104775 w 150019"/>
                  <a:gd name="connsiteY4" fmla="*/ 28575 h 111919"/>
                  <a:gd name="connsiteX5" fmla="*/ 83344 w 150019"/>
                  <a:gd name="connsiteY5" fmla="*/ 38100 h 111919"/>
                  <a:gd name="connsiteX6" fmla="*/ 76200 w 150019"/>
                  <a:gd name="connsiteY6" fmla="*/ 40482 h 111919"/>
                  <a:gd name="connsiteX7" fmla="*/ 50005 w 150019"/>
                  <a:gd name="connsiteY7" fmla="*/ 57150 h 111919"/>
                  <a:gd name="connsiteX8" fmla="*/ 28575 w 150019"/>
                  <a:gd name="connsiteY8" fmla="*/ 95250 h 111919"/>
                  <a:gd name="connsiteX9" fmla="*/ 0 w 150019"/>
                  <a:gd name="connsiteY9" fmla="*/ 111919 h 111919"/>
                  <a:gd name="connsiteX0" fmla="*/ 150019 w 150019"/>
                  <a:gd name="connsiteY0" fmla="*/ 0 h 111919"/>
                  <a:gd name="connsiteX1" fmla="*/ 150019 w 150019"/>
                  <a:gd name="connsiteY1" fmla="*/ 0 h 111919"/>
                  <a:gd name="connsiteX2" fmla="*/ 126206 w 150019"/>
                  <a:gd name="connsiteY2" fmla="*/ 16669 h 111919"/>
                  <a:gd name="connsiteX3" fmla="*/ 111919 w 150019"/>
                  <a:gd name="connsiteY3" fmla="*/ 26194 h 111919"/>
                  <a:gd name="connsiteX4" fmla="*/ 104775 w 150019"/>
                  <a:gd name="connsiteY4" fmla="*/ 28575 h 111919"/>
                  <a:gd name="connsiteX5" fmla="*/ 83344 w 150019"/>
                  <a:gd name="connsiteY5" fmla="*/ 38100 h 111919"/>
                  <a:gd name="connsiteX6" fmla="*/ 50005 w 150019"/>
                  <a:gd name="connsiteY6" fmla="*/ 57150 h 111919"/>
                  <a:gd name="connsiteX7" fmla="*/ 28575 w 150019"/>
                  <a:gd name="connsiteY7" fmla="*/ 95250 h 111919"/>
                  <a:gd name="connsiteX8" fmla="*/ 0 w 150019"/>
                  <a:gd name="connsiteY8" fmla="*/ 111919 h 111919"/>
                  <a:gd name="connsiteX0" fmla="*/ 150019 w 150019"/>
                  <a:gd name="connsiteY0" fmla="*/ 0 h 111919"/>
                  <a:gd name="connsiteX1" fmla="*/ 150019 w 150019"/>
                  <a:gd name="connsiteY1" fmla="*/ 0 h 111919"/>
                  <a:gd name="connsiteX2" fmla="*/ 126206 w 150019"/>
                  <a:gd name="connsiteY2" fmla="*/ 16669 h 111919"/>
                  <a:gd name="connsiteX3" fmla="*/ 111919 w 150019"/>
                  <a:gd name="connsiteY3" fmla="*/ 26194 h 111919"/>
                  <a:gd name="connsiteX4" fmla="*/ 83344 w 150019"/>
                  <a:gd name="connsiteY4" fmla="*/ 38100 h 111919"/>
                  <a:gd name="connsiteX5" fmla="*/ 50005 w 150019"/>
                  <a:gd name="connsiteY5" fmla="*/ 57150 h 111919"/>
                  <a:gd name="connsiteX6" fmla="*/ 28575 w 150019"/>
                  <a:gd name="connsiteY6" fmla="*/ 95250 h 111919"/>
                  <a:gd name="connsiteX7" fmla="*/ 0 w 150019"/>
                  <a:gd name="connsiteY7" fmla="*/ 111919 h 111919"/>
                  <a:gd name="connsiteX0" fmla="*/ 150019 w 150019"/>
                  <a:gd name="connsiteY0" fmla="*/ 0 h 111919"/>
                  <a:gd name="connsiteX1" fmla="*/ 150019 w 150019"/>
                  <a:gd name="connsiteY1" fmla="*/ 0 h 111919"/>
                  <a:gd name="connsiteX2" fmla="*/ 126206 w 150019"/>
                  <a:gd name="connsiteY2" fmla="*/ 16669 h 111919"/>
                  <a:gd name="connsiteX3" fmla="*/ 83344 w 150019"/>
                  <a:gd name="connsiteY3" fmla="*/ 38100 h 111919"/>
                  <a:gd name="connsiteX4" fmla="*/ 50005 w 150019"/>
                  <a:gd name="connsiteY4" fmla="*/ 57150 h 111919"/>
                  <a:gd name="connsiteX5" fmla="*/ 28575 w 150019"/>
                  <a:gd name="connsiteY5" fmla="*/ 95250 h 111919"/>
                  <a:gd name="connsiteX6" fmla="*/ 0 w 150019"/>
                  <a:gd name="connsiteY6" fmla="*/ 111919 h 111919"/>
                  <a:gd name="connsiteX0" fmla="*/ 197644 w 197644"/>
                  <a:gd name="connsiteY0" fmla="*/ 0 h 147638"/>
                  <a:gd name="connsiteX1" fmla="*/ 197644 w 197644"/>
                  <a:gd name="connsiteY1" fmla="*/ 0 h 147638"/>
                  <a:gd name="connsiteX2" fmla="*/ 173831 w 197644"/>
                  <a:gd name="connsiteY2" fmla="*/ 16669 h 147638"/>
                  <a:gd name="connsiteX3" fmla="*/ 130969 w 197644"/>
                  <a:gd name="connsiteY3" fmla="*/ 38100 h 147638"/>
                  <a:gd name="connsiteX4" fmla="*/ 97630 w 197644"/>
                  <a:gd name="connsiteY4" fmla="*/ 57150 h 147638"/>
                  <a:gd name="connsiteX5" fmla="*/ 76200 w 197644"/>
                  <a:gd name="connsiteY5" fmla="*/ 95250 h 147638"/>
                  <a:gd name="connsiteX6" fmla="*/ 0 w 197644"/>
                  <a:gd name="connsiteY6" fmla="*/ 147638 h 147638"/>
                  <a:gd name="connsiteX0" fmla="*/ 197644 w 197644"/>
                  <a:gd name="connsiteY0" fmla="*/ 0 h 147638"/>
                  <a:gd name="connsiteX1" fmla="*/ 197644 w 197644"/>
                  <a:gd name="connsiteY1" fmla="*/ 0 h 147638"/>
                  <a:gd name="connsiteX2" fmla="*/ 173831 w 197644"/>
                  <a:gd name="connsiteY2" fmla="*/ 16669 h 147638"/>
                  <a:gd name="connsiteX3" fmla="*/ 130969 w 197644"/>
                  <a:gd name="connsiteY3" fmla="*/ 38100 h 147638"/>
                  <a:gd name="connsiteX4" fmla="*/ 97630 w 197644"/>
                  <a:gd name="connsiteY4" fmla="*/ 57150 h 147638"/>
                  <a:gd name="connsiteX5" fmla="*/ 57150 w 197644"/>
                  <a:gd name="connsiteY5" fmla="*/ 111919 h 147638"/>
                  <a:gd name="connsiteX6" fmla="*/ 0 w 197644"/>
                  <a:gd name="connsiteY6" fmla="*/ 147638 h 147638"/>
                  <a:gd name="connsiteX0" fmla="*/ 197644 w 197644"/>
                  <a:gd name="connsiteY0" fmla="*/ 0 h 147638"/>
                  <a:gd name="connsiteX1" fmla="*/ 197644 w 197644"/>
                  <a:gd name="connsiteY1" fmla="*/ 0 h 147638"/>
                  <a:gd name="connsiteX2" fmla="*/ 173831 w 197644"/>
                  <a:gd name="connsiteY2" fmla="*/ 16669 h 147638"/>
                  <a:gd name="connsiteX3" fmla="*/ 130969 w 197644"/>
                  <a:gd name="connsiteY3" fmla="*/ 38100 h 147638"/>
                  <a:gd name="connsiteX4" fmla="*/ 85724 w 197644"/>
                  <a:gd name="connsiteY4" fmla="*/ 71438 h 147638"/>
                  <a:gd name="connsiteX5" fmla="*/ 57150 w 197644"/>
                  <a:gd name="connsiteY5" fmla="*/ 111919 h 147638"/>
                  <a:gd name="connsiteX6" fmla="*/ 0 w 197644"/>
                  <a:gd name="connsiteY6" fmla="*/ 147638 h 147638"/>
                  <a:gd name="connsiteX0" fmla="*/ 197644 w 197644"/>
                  <a:gd name="connsiteY0" fmla="*/ 0 h 147638"/>
                  <a:gd name="connsiteX1" fmla="*/ 197644 w 197644"/>
                  <a:gd name="connsiteY1" fmla="*/ 0 h 147638"/>
                  <a:gd name="connsiteX2" fmla="*/ 173831 w 197644"/>
                  <a:gd name="connsiteY2" fmla="*/ 16669 h 147638"/>
                  <a:gd name="connsiteX3" fmla="*/ 123825 w 197644"/>
                  <a:gd name="connsiteY3" fmla="*/ 38100 h 147638"/>
                  <a:gd name="connsiteX4" fmla="*/ 85724 w 197644"/>
                  <a:gd name="connsiteY4" fmla="*/ 71438 h 147638"/>
                  <a:gd name="connsiteX5" fmla="*/ 57150 w 197644"/>
                  <a:gd name="connsiteY5" fmla="*/ 111919 h 147638"/>
                  <a:gd name="connsiteX6" fmla="*/ 0 w 197644"/>
                  <a:gd name="connsiteY6" fmla="*/ 147638 h 147638"/>
                  <a:gd name="connsiteX0" fmla="*/ 197644 w 197644"/>
                  <a:gd name="connsiteY0" fmla="*/ 9525 h 157163"/>
                  <a:gd name="connsiteX1" fmla="*/ 192882 w 197644"/>
                  <a:gd name="connsiteY1" fmla="*/ 0 h 157163"/>
                  <a:gd name="connsiteX2" fmla="*/ 173831 w 197644"/>
                  <a:gd name="connsiteY2" fmla="*/ 26194 h 157163"/>
                  <a:gd name="connsiteX3" fmla="*/ 123825 w 197644"/>
                  <a:gd name="connsiteY3" fmla="*/ 47625 h 157163"/>
                  <a:gd name="connsiteX4" fmla="*/ 85724 w 197644"/>
                  <a:gd name="connsiteY4" fmla="*/ 80963 h 157163"/>
                  <a:gd name="connsiteX5" fmla="*/ 57150 w 197644"/>
                  <a:gd name="connsiteY5" fmla="*/ 121444 h 157163"/>
                  <a:gd name="connsiteX6" fmla="*/ 0 w 197644"/>
                  <a:gd name="connsiteY6" fmla="*/ 157163 h 157163"/>
                  <a:gd name="connsiteX0" fmla="*/ 197644 w 197644"/>
                  <a:gd name="connsiteY0" fmla="*/ 0 h 147638"/>
                  <a:gd name="connsiteX1" fmla="*/ 173831 w 197644"/>
                  <a:gd name="connsiteY1" fmla="*/ 16669 h 147638"/>
                  <a:gd name="connsiteX2" fmla="*/ 123825 w 197644"/>
                  <a:gd name="connsiteY2" fmla="*/ 38100 h 147638"/>
                  <a:gd name="connsiteX3" fmla="*/ 85724 w 197644"/>
                  <a:gd name="connsiteY3" fmla="*/ 71438 h 147638"/>
                  <a:gd name="connsiteX4" fmla="*/ 57150 w 197644"/>
                  <a:gd name="connsiteY4" fmla="*/ 111919 h 147638"/>
                  <a:gd name="connsiteX5" fmla="*/ 0 w 197644"/>
                  <a:gd name="connsiteY5" fmla="*/ 147638 h 147638"/>
                  <a:gd name="connsiteX0" fmla="*/ 211932 w 211932"/>
                  <a:gd name="connsiteY0" fmla="*/ 0 h 161926"/>
                  <a:gd name="connsiteX1" fmla="*/ 173831 w 211932"/>
                  <a:gd name="connsiteY1" fmla="*/ 30957 h 161926"/>
                  <a:gd name="connsiteX2" fmla="*/ 123825 w 211932"/>
                  <a:gd name="connsiteY2" fmla="*/ 52388 h 161926"/>
                  <a:gd name="connsiteX3" fmla="*/ 85724 w 211932"/>
                  <a:gd name="connsiteY3" fmla="*/ 85726 h 161926"/>
                  <a:gd name="connsiteX4" fmla="*/ 57150 w 211932"/>
                  <a:gd name="connsiteY4" fmla="*/ 126207 h 161926"/>
                  <a:gd name="connsiteX5" fmla="*/ 0 w 211932"/>
                  <a:gd name="connsiteY5" fmla="*/ 161926 h 1619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1932" h="161926">
                    <a:moveTo>
                      <a:pt x="211932" y="0"/>
                    </a:moveTo>
                    <a:cubicBezTo>
                      <a:pt x="199232" y="10319"/>
                      <a:pt x="188515" y="22226"/>
                      <a:pt x="173831" y="30957"/>
                    </a:cubicBezTo>
                    <a:cubicBezTo>
                      <a:pt x="159147" y="39688"/>
                      <a:pt x="138509" y="43260"/>
                      <a:pt x="123825" y="52388"/>
                    </a:cubicBezTo>
                    <a:cubicBezTo>
                      <a:pt x="109141" y="61516"/>
                      <a:pt x="94852" y="76201"/>
                      <a:pt x="85724" y="85726"/>
                    </a:cubicBezTo>
                    <a:cubicBezTo>
                      <a:pt x="77786" y="94854"/>
                      <a:pt x="71437" y="113507"/>
                      <a:pt x="57150" y="126207"/>
                    </a:cubicBezTo>
                    <a:cubicBezTo>
                      <a:pt x="42863" y="138907"/>
                      <a:pt x="5953" y="158453"/>
                      <a:pt x="0" y="161926"/>
                    </a:cubicBezTo>
                  </a:path>
                </a:pathLst>
              </a:custGeom>
              <a:noFill/>
              <a:ln w="44450">
                <a:solidFill>
                  <a:schemeClr val="accent6">
                    <a:lumMod val="75000"/>
                  </a:schemeClr>
                </a:solidFill>
                <a:headEnd type="none" w="sm" len="sm"/>
                <a:tailEnd type="triangle" w="sm" len="s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grpSp>
        <p:sp>
          <p:nvSpPr>
            <p:cNvPr id="106" name="フリーフォーム 105"/>
            <p:cNvSpPr/>
            <p:nvPr/>
          </p:nvSpPr>
          <p:spPr>
            <a:xfrm>
              <a:off x="3020717" y="4679171"/>
              <a:ext cx="231425" cy="243789"/>
            </a:xfrm>
            <a:custGeom>
              <a:avLst/>
              <a:gdLst>
                <a:gd name="connsiteX0" fmla="*/ 10631 w 155706"/>
                <a:gd name="connsiteY0" fmla="*/ 42863 h 146999"/>
                <a:gd name="connsiteX1" fmla="*/ 10631 w 155706"/>
                <a:gd name="connsiteY1" fmla="*/ 42863 h 146999"/>
                <a:gd name="connsiteX2" fmla="*/ 34443 w 155706"/>
                <a:gd name="connsiteY2" fmla="*/ 11907 h 146999"/>
                <a:gd name="connsiteX3" fmla="*/ 39206 w 155706"/>
                <a:gd name="connsiteY3" fmla="*/ 4763 h 146999"/>
                <a:gd name="connsiteX4" fmla="*/ 55875 w 155706"/>
                <a:gd name="connsiteY4" fmla="*/ 0 h 146999"/>
                <a:gd name="connsiteX5" fmla="*/ 79687 w 155706"/>
                <a:gd name="connsiteY5" fmla="*/ 4763 h 146999"/>
                <a:gd name="connsiteX6" fmla="*/ 96356 w 155706"/>
                <a:gd name="connsiteY6" fmla="*/ 9525 h 146999"/>
                <a:gd name="connsiteX7" fmla="*/ 136837 w 155706"/>
                <a:gd name="connsiteY7" fmla="*/ 14288 h 146999"/>
                <a:gd name="connsiteX8" fmla="*/ 151125 w 155706"/>
                <a:gd name="connsiteY8" fmla="*/ 16669 h 146999"/>
                <a:gd name="connsiteX9" fmla="*/ 153506 w 155706"/>
                <a:gd name="connsiteY9" fmla="*/ 23813 h 146999"/>
                <a:gd name="connsiteX10" fmla="*/ 3487 w 155706"/>
                <a:gd name="connsiteY10" fmla="*/ 138113 h 146999"/>
                <a:gd name="connsiteX11" fmla="*/ 3487 w 155706"/>
                <a:gd name="connsiteY11" fmla="*/ 104775 h 146999"/>
                <a:gd name="connsiteX12" fmla="*/ 8250 w 155706"/>
                <a:gd name="connsiteY12" fmla="*/ 97632 h 146999"/>
                <a:gd name="connsiteX13" fmla="*/ 10631 w 155706"/>
                <a:gd name="connsiteY13" fmla="*/ 42863 h 146999"/>
                <a:gd name="connsiteX0" fmla="*/ 10631 w 157704"/>
                <a:gd name="connsiteY0" fmla="*/ 42863 h 146243"/>
                <a:gd name="connsiteX1" fmla="*/ 10631 w 157704"/>
                <a:gd name="connsiteY1" fmla="*/ 42863 h 146243"/>
                <a:gd name="connsiteX2" fmla="*/ 34443 w 157704"/>
                <a:gd name="connsiteY2" fmla="*/ 11907 h 146243"/>
                <a:gd name="connsiteX3" fmla="*/ 39206 w 157704"/>
                <a:gd name="connsiteY3" fmla="*/ 4763 h 146243"/>
                <a:gd name="connsiteX4" fmla="*/ 55875 w 157704"/>
                <a:gd name="connsiteY4" fmla="*/ 0 h 146243"/>
                <a:gd name="connsiteX5" fmla="*/ 79687 w 157704"/>
                <a:gd name="connsiteY5" fmla="*/ 4763 h 146243"/>
                <a:gd name="connsiteX6" fmla="*/ 96356 w 157704"/>
                <a:gd name="connsiteY6" fmla="*/ 9525 h 146243"/>
                <a:gd name="connsiteX7" fmla="*/ 136837 w 157704"/>
                <a:gd name="connsiteY7" fmla="*/ 14288 h 146243"/>
                <a:gd name="connsiteX8" fmla="*/ 151125 w 157704"/>
                <a:gd name="connsiteY8" fmla="*/ 16669 h 146243"/>
                <a:gd name="connsiteX9" fmla="*/ 155887 w 157704"/>
                <a:gd name="connsiteY9" fmla="*/ 21432 h 146243"/>
                <a:gd name="connsiteX10" fmla="*/ 3487 w 157704"/>
                <a:gd name="connsiteY10" fmla="*/ 138113 h 146243"/>
                <a:gd name="connsiteX11" fmla="*/ 3487 w 157704"/>
                <a:gd name="connsiteY11" fmla="*/ 104775 h 146243"/>
                <a:gd name="connsiteX12" fmla="*/ 8250 w 157704"/>
                <a:gd name="connsiteY12" fmla="*/ 97632 h 146243"/>
                <a:gd name="connsiteX13" fmla="*/ 10631 w 157704"/>
                <a:gd name="connsiteY13" fmla="*/ 42863 h 146243"/>
                <a:gd name="connsiteX0" fmla="*/ 10631 w 157704"/>
                <a:gd name="connsiteY0" fmla="*/ 42863 h 146243"/>
                <a:gd name="connsiteX1" fmla="*/ 10631 w 157704"/>
                <a:gd name="connsiteY1" fmla="*/ 42863 h 146243"/>
                <a:gd name="connsiteX2" fmla="*/ 34443 w 157704"/>
                <a:gd name="connsiteY2" fmla="*/ 11907 h 146243"/>
                <a:gd name="connsiteX3" fmla="*/ 39206 w 157704"/>
                <a:gd name="connsiteY3" fmla="*/ 4763 h 146243"/>
                <a:gd name="connsiteX4" fmla="*/ 55875 w 157704"/>
                <a:gd name="connsiteY4" fmla="*/ 0 h 146243"/>
                <a:gd name="connsiteX5" fmla="*/ 79687 w 157704"/>
                <a:gd name="connsiteY5" fmla="*/ 4763 h 146243"/>
                <a:gd name="connsiteX6" fmla="*/ 96356 w 157704"/>
                <a:gd name="connsiteY6" fmla="*/ 9525 h 146243"/>
                <a:gd name="connsiteX7" fmla="*/ 136837 w 157704"/>
                <a:gd name="connsiteY7" fmla="*/ 14288 h 146243"/>
                <a:gd name="connsiteX8" fmla="*/ 151125 w 157704"/>
                <a:gd name="connsiteY8" fmla="*/ 16669 h 146243"/>
                <a:gd name="connsiteX9" fmla="*/ 155887 w 157704"/>
                <a:gd name="connsiteY9" fmla="*/ 21432 h 146243"/>
                <a:gd name="connsiteX10" fmla="*/ 3487 w 157704"/>
                <a:gd name="connsiteY10" fmla="*/ 138113 h 146243"/>
                <a:gd name="connsiteX11" fmla="*/ 3487 w 157704"/>
                <a:gd name="connsiteY11" fmla="*/ 104775 h 146243"/>
                <a:gd name="connsiteX12" fmla="*/ 10631 w 157704"/>
                <a:gd name="connsiteY12" fmla="*/ 42863 h 146243"/>
                <a:gd name="connsiteX0" fmla="*/ 17882 w 173811"/>
                <a:gd name="connsiteY0" fmla="*/ 42863 h 133417"/>
                <a:gd name="connsiteX1" fmla="*/ 17882 w 173811"/>
                <a:gd name="connsiteY1" fmla="*/ 42863 h 133417"/>
                <a:gd name="connsiteX2" fmla="*/ 41694 w 173811"/>
                <a:gd name="connsiteY2" fmla="*/ 11907 h 133417"/>
                <a:gd name="connsiteX3" fmla="*/ 46457 w 173811"/>
                <a:gd name="connsiteY3" fmla="*/ 4763 h 133417"/>
                <a:gd name="connsiteX4" fmla="*/ 63126 w 173811"/>
                <a:gd name="connsiteY4" fmla="*/ 0 h 133417"/>
                <a:gd name="connsiteX5" fmla="*/ 86938 w 173811"/>
                <a:gd name="connsiteY5" fmla="*/ 4763 h 133417"/>
                <a:gd name="connsiteX6" fmla="*/ 103607 w 173811"/>
                <a:gd name="connsiteY6" fmla="*/ 9525 h 133417"/>
                <a:gd name="connsiteX7" fmla="*/ 144088 w 173811"/>
                <a:gd name="connsiteY7" fmla="*/ 14288 h 133417"/>
                <a:gd name="connsiteX8" fmla="*/ 158376 w 173811"/>
                <a:gd name="connsiteY8" fmla="*/ 16669 h 133417"/>
                <a:gd name="connsiteX9" fmla="*/ 163138 w 173811"/>
                <a:gd name="connsiteY9" fmla="*/ 21432 h 133417"/>
                <a:gd name="connsiteX10" fmla="*/ 1213 w 173811"/>
                <a:gd name="connsiteY10" fmla="*/ 133351 h 133417"/>
                <a:gd name="connsiteX11" fmla="*/ 10738 w 173811"/>
                <a:gd name="connsiteY11" fmla="*/ 104775 h 133417"/>
                <a:gd name="connsiteX12" fmla="*/ 17882 w 173811"/>
                <a:gd name="connsiteY12" fmla="*/ 42863 h 133417"/>
                <a:gd name="connsiteX0" fmla="*/ 17882 w 163805"/>
                <a:gd name="connsiteY0" fmla="*/ 42863 h 146969"/>
                <a:gd name="connsiteX1" fmla="*/ 17882 w 163805"/>
                <a:gd name="connsiteY1" fmla="*/ 42863 h 146969"/>
                <a:gd name="connsiteX2" fmla="*/ 41694 w 163805"/>
                <a:gd name="connsiteY2" fmla="*/ 11907 h 146969"/>
                <a:gd name="connsiteX3" fmla="*/ 46457 w 163805"/>
                <a:gd name="connsiteY3" fmla="*/ 4763 h 146969"/>
                <a:gd name="connsiteX4" fmla="*/ 63126 w 163805"/>
                <a:gd name="connsiteY4" fmla="*/ 0 h 146969"/>
                <a:gd name="connsiteX5" fmla="*/ 86938 w 163805"/>
                <a:gd name="connsiteY5" fmla="*/ 4763 h 146969"/>
                <a:gd name="connsiteX6" fmla="*/ 103607 w 163805"/>
                <a:gd name="connsiteY6" fmla="*/ 9525 h 146969"/>
                <a:gd name="connsiteX7" fmla="*/ 144088 w 163805"/>
                <a:gd name="connsiteY7" fmla="*/ 14288 h 146969"/>
                <a:gd name="connsiteX8" fmla="*/ 158376 w 163805"/>
                <a:gd name="connsiteY8" fmla="*/ 16669 h 146969"/>
                <a:gd name="connsiteX9" fmla="*/ 163138 w 163805"/>
                <a:gd name="connsiteY9" fmla="*/ 21432 h 146969"/>
                <a:gd name="connsiteX10" fmla="*/ 141708 w 163805"/>
                <a:gd name="connsiteY10" fmla="*/ 140494 h 146969"/>
                <a:gd name="connsiteX11" fmla="*/ 1213 w 163805"/>
                <a:gd name="connsiteY11" fmla="*/ 133351 h 146969"/>
                <a:gd name="connsiteX12" fmla="*/ 10738 w 163805"/>
                <a:gd name="connsiteY12" fmla="*/ 104775 h 146969"/>
                <a:gd name="connsiteX13" fmla="*/ 17882 w 163805"/>
                <a:gd name="connsiteY13" fmla="*/ 42863 h 146969"/>
                <a:gd name="connsiteX0" fmla="*/ 17882 w 163669"/>
                <a:gd name="connsiteY0" fmla="*/ 42863 h 151048"/>
                <a:gd name="connsiteX1" fmla="*/ 17882 w 163669"/>
                <a:gd name="connsiteY1" fmla="*/ 42863 h 151048"/>
                <a:gd name="connsiteX2" fmla="*/ 41694 w 163669"/>
                <a:gd name="connsiteY2" fmla="*/ 11907 h 151048"/>
                <a:gd name="connsiteX3" fmla="*/ 46457 w 163669"/>
                <a:gd name="connsiteY3" fmla="*/ 4763 h 151048"/>
                <a:gd name="connsiteX4" fmla="*/ 63126 w 163669"/>
                <a:gd name="connsiteY4" fmla="*/ 0 h 151048"/>
                <a:gd name="connsiteX5" fmla="*/ 86938 w 163669"/>
                <a:gd name="connsiteY5" fmla="*/ 4763 h 151048"/>
                <a:gd name="connsiteX6" fmla="*/ 103607 w 163669"/>
                <a:gd name="connsiteY6" fmla="*/ 9525 h 151048"/>
                <a:gd name="connsiteX7" fmla="*/ 144088 w 163669"/>
                <a:gd name="connsiteY7" fmla="*/ 14288 h 151048"/>
                <a:gd name="connsiteX8" fmla="*/ 158376 w 163669"/>
                <a:gd name="connsiteY8" fmla="*/ 16669 h 151048"/>
                <a:gd name="connsiteX9" fmla="*/ 163138 w 163669"/>
                <a:gd name="connsiteY9" fmla="*/ 21432 h 151048"/>
                <a:gd name="connsiteX10" fmla="*/ 144089 w 163669"/>
                <a:gd name="connsiteY10" fmla="*/ 145257 h 151048"/>
                <a:gd name="connsiteX11" fmla="*/ 1213 w 163669"/>
                <a:gd name="connsiteY11" fmla="*/ 133351 h 151048"/>
                <a:gd name="connsiteX12" fmla="*/ 10738 w 163669"/>
                <a:gd name="connsiteY12" fmla="*/ 104775 h 151048"/>
                <a:gd name="connsiteX13" fmla="*/ 17882 w 163669"/>
                <a:gd name="connsiteY13" fmla="*/ 42863 h 151048"/>
                <a:gd name="connsiteX0" fmla="*/ 17882 w 163669"/>
                <a:gd name="connsiteY0" fmla="*/ 42863 h 151048"/>
                <a:gd name="connsiteX1" fmla="*/ 17882 w 163669"/>
                <a:gd name="connsiteY1" fmla="*/ 42863 h 151048"/>
                <a:gd name="connsiteX2" fmla="*/ 41694 w 163669"/>
                <a:gd name="connsiteY2" fmla="*/ 11907 h 151048"/>
                <a:gd name="connsiteX3" fmla="*/ 46457 w 163669"/>
                <a:gd name="connsiteY3" fmla="*/ 4763 h 151048"/>
                <a:gd name="connsiteX4" fmla="*/ 63126 w 163669"/>
                <a:gd name="connsiteY4" fmla="*/ 0 h 151048"/>
                <a:gd name="connsiteX5" fmla="*/ 86938 w 163669"/>
                <a:gd name="connsiteY5" fmla="*/ 4763 h 151048"/>
                <a:gd name="connsiteX6" fmla="*/ 103607 w 163669"/>
                <a:gd name="connsiteY6" fmla="*/ 9525 h 151048"/>
                <a:gd name="connsiteX7" fmla="*/ 144088 w 163669"/>
                <a:gd name="connsiteY7" fmla="*/ 14288 h 151048"/>
                <a:gd name="connsiteX8" fmla="*/ 158376 w 163669"/>
                <a:gd name="connsiteY8" fmla="*/ 16669 h 151048"/>
                <a:gd name="connsiteX9" fmla="*/ 163138 w 163669"/>
                <a:gd name="connsiteY9" fmla="*/ 21432 h 151048"/>
                <a:gd name="connsiteX10" fmla="*/ 144089 w 163669"/>
                <a:gd name="connsiteY10" fmla="*/ 145257 h 151048"/>
                <a:gd name="connsiteX11" fmla="*/ 1213 w 163669"/>
                <a:gd name="connsiteY11" fmla="*/ 133351 h 151048"/>
                <a:gd name="connsiteX12" fmla="*/ 10738 w 163669"/>
                <a:gd name="connsiteY12" fmla="*/ 104775 h 151048"/>
                <a:gd name="connsiteX13" fmla="*/ 17882 w 163669"/>
                <a:gd name="connsiteY13" fmla="*/ 42863 h 151048"/>
                <a:gd name="connsiteX0" fmla="*/ 17882 w 163669"/>
                <a:gd name="connsiteY0" fmla="*/ 42863 h 146617"/>
                <a:gd name="connsiteX1" fmla="*/ 17882 w 163669"/>
                <a:gd name="connsiteY1" fmla="*/ 42863 h 146617"/>
                <a:gd name="connsiteX2" fmla="*/ 41694 w 163669"/>
                <a:gd name="connsiteY2" fmla="*/ 11907 h 146617"/>
                <a:gd name="connsiteX3" fmla="*/ 46457 w 163669"/>
                <a:gd name="connsiteY3" fmla="*/ 4763 h 146617"/>
                <a:gd name="connsiteX4" fmla="*/ 63126 w 163669"/>
                <a:gd name="connsiteY4" fmla="*/ 0 h 146617"/>
                <a:gd name="connsiteX5" fmla="*/ 86938 w 163669"/>
                <a:gd name="connsiteY5" fmla="*/ 4763 h 146617"/>
                <a:gd name="connsiteX6" fmla="*/ 103607 w 163669"/>
                <a:gd name="connsiteY6" fmla="*/ 9525 h 146617"/>
                <a:gd name="connsiteX7" fmla="*/ 144088 w 163669"/>
                <a:gd name="connsiteY7" fmla="*/ 14288 h 146617"/>
                <a:gd name="connsiteX8" fmla="*/ 158376 w 163669"/>
                <a:gd name="connsiteY8" fmla="*/ 16669 h 146617"/>
                <a:gd name="connsiteX9" fmla="*/ 163138 w 163669"/>
                <a:gd name="connsiteY9" fmla="*/ 21432 h 146617"/>
                <a:gd name="connsiteX10" fmla="*/ 144089 w 163669"/>
                <a:gd name="connsiteY10" fmla="*/ 145257 h 146617"/>
                <a:gd name="connsiteX11" fmla="*/ 1213 w 163669"/>
                <a:gd name="connsiteY11" fmla="*/ 133351 h 146617"/>
                <a:gd name="connsiteX12" fmla="*/ 10738 w 163669"/>
                <a:gd name="connsiteY12" fmla="*/ 104775 h 146617"/>
                <a:gd name="connsiteX13" fmla="*/ 17882 w 163669"/>
                <a:gd name="connsiteY13" fmla="*/ 42863 h 146617"/>
                <a:gd name="connsiteX0" fmla="*/ 17882 w 163669"/>
                <a:gd name="connsiteY0" fmla="*/ 42863 h 146617"/>
                <a:gd name="connsiteX1" fmla="*/ 17882 w 163669"/>
                <a:gd name="connsiteY1" fmla="*/ 42863 h 146617"/>
                <a:gd name="connsiteX2" fmla="*/ 41694 w 163669"/>
                <a:gd name="connsiteY2" fmla="*/ 11907 h 146617"/>
                <a:gd name="connsiteX3" fmla="*/ 46457 w 163669"/>
                <a:gd name="connsiteY3" fmla="*/ 4763 h 146617"/>
                <a:gd name="connsiteX4" fmla="*/ 63126 w 163669"/>
                <a:gd name="connsiteY4" fmla="*/ 0 h 146617"/>
                <a:gd name="connsiteX5" fmla="*/ 86938 w 163669"/>
                <a:gd name="connsiteY5" fmla="*/ 4763 h 146617"/>
                <a:gd name="connsiteX6" fmla="*/ 103607 w 163669"/>
                <a:gd name="connsiteY6" fmla="*/ 9525 h 146617"/>
                <a:gd name="connsiteX7" fmla="*/ 144088 w 163669"/>
                <a:gd name="connsiteY7" fmla="*/ 14288 h 146617"/>
                <a:gd name="connsiteX8" fmla="*/ 158376 w 163669"/>
                <a:gd name="connsiteY8" fmla="*/ 16669 h 146617"/>
                <a:gd name="connsiteX9" fmla="*/ 163138 w 163669"/>
                <a:gd name="connsiteY9" fmla="*/ 21432 h 146617"/>
                <a:gd name="connsiteX10" fmla="*/ 144089 w 163669"/>
                <a:gd name="connsiteY10" fmla="*/ 145257 h 146617"/>
                <a:gd name="connsiteX11" fmla="*/ 1213 w 163669"/>
                <a:gd name="connsiteY11" fmla="*/ 133351 h 146617"/>
                <a:gd name="connsiteX12" fmla="*/ 10738 w 163669"/>
                <a:gd name="connsiteY12" fmla="*/ 85725 h 146617"/>
                <a:gd name="connsiteX13" fmla="*/ 17882 w 163669"/>
                <a:gd name="connsiteY13" fmla="*/ 42863 h 146617"/>
                <a:gd name="connsiteX0" fmla="*/ 15501 w 163669"/>
                <a:gd name="connsiteY0" fmla="*/ 47626 h 146617"/>
                <a:gd name="connsiteX1" fmla="*/ 17882 w 163669"/>
                <a:gd name="connsiteY1" fmla="*/ 42863 h 146617"/>
                <a:gd name="connsiteX2" fmla="*/ 41694 w 163669"/>
                <a:gd name="connsiteY2" fmla="*/ 11907 h 146617"/>
                <a:gd name="connsiteX3" fmla="*/ 46457 w 163669"/>
                <a:gd name="connsiteY3" fmla="*/ 4763 h 146617"/>
                <a:gd name="connsiteX4" fmla="*/ 63126 w 163669"/>
                <a:gd name="connsiteY4" fmla="*/ 0 h 146617"/>
                <a:gd name="connsiteX5" fmla="*/ 86938 w 163669"/>
                <a:gd name="connsiteY5" fmla="*/ 4763 h 146617"/>
                <a:gd name="connsiteX6" fmla="*/ 103607 w 163669"/>
                <a:gd name="connsiteY6" fmla="*/ 9525 h 146617"/>
                <a:gd name="connsiteX7" fmla="*/ 144088 w 163669"/>
                <a:gd name="connsiteY7" fmla="*/ 14288 h 146617"/>
                <a:gd name="connsiteX8" fmla="*/ 158376 w 163669"/>
                <a:gd name="connsiteY8" fmla="*/ 16669 h 146617"/>
                <a:gd name="connsiteX9" fmla="*/ 163138 w 163669"/>
                <a:gd name="connsiteY9" fmla="*/ 21432 h 146617"/>
                <a:gd name="connsiteX10" fmla="*/ 144089 w 163669"/>
                <a:gd name="connsiteY10" fmla="*/ 145257 h 146617"/>
                <a:gd name="connsiteX11" fmla="*/ 1213 w 163669"/>
                <a:gd name="connsiteY11" fmla="*/ 133351 h 146617"/>
                <a:gd name="connsiteX12" fmla="*/ 10738 w 163669"/>
                <a:gd name="connsiteY12" fmla="*/ 85725 h 146617"/>
                <a:gd name="connsiteX13" fmla="*/ 15501 w 163669"/>
                <a:gd name="connsiteY13" fmla="*/ 47626 h 146617"/>
                <a:gd name="connsiteX0" fmla="*/ 15501 w 163669"/>
                <a:gd name="connsiteY0" fmla="*/ 43615 h 142606"/>
                <a:gd name="connsiteX1" fmla="*/ 17882 w 163669"/>
                <a:gd name="connsiteY1" fmla="*/ 38852 h 142606"/>
                <a:gd name="connsiteX2" fmla="*/ 41694 w 163669"/>
                <a:gd name="connsiteY2" fmla="*/ 7896 h 142606"/>
                <a:gd name="connsiteX3" fmla="*/ 46457 w 163669"/>
                <a:gd name="connsiteY3" fmla="*/ 752 h 142606"/>
                <a:gd name="connsiteX4" fmla="*/ 86938 w 163669"/>
                <a:gd name="connsiteY4" fmla="*/ 752 h 142606"/>
                <a:gd name="connsiteX5" fmla="*/ 103607 w 163669"/>
                <a:gd name="connsiteY5" fmla="*/ 5514 h 142606"/>
                <a:gd name="connsiteX6" fmla="*/ 144088 w 163669"/>
                <a:gd name="connsiteY6" fmla="*/ 10277 h 142606"/>
                <a:gd name="connsiteX7" fmla="*/ 158376 w 163669"/>
                <a:gd name="connsiteY7" fmla="*/ 12658 h 142606"/>
                <a:gd name="connsiteX8" fmla="*/ 163138 w 163669"/>
                <a:gd name="connsiteY8" fmla="*/ 17421 h 142606"/>
                <a:gd name="connsiteX9" fmla="*/ 144089 w 163669"/>
                <a:gd name="connsiteY9" fmla="*/ 141246 h 142606"/>
                <a:gd name="connsiteX10" fmla="*/ 1213 w 163669"/>
                <a:gd name="connsiteY10" fmla="*/ 129340 h 142606"/>
                <a:gd name="connsiteX11" fmla="*/ 10738 w 163669"/>
                <a:gd name="connsiteY11" fmla="*/ 81714 h 142606"/>
                <a:gd name="connsiteX12" fmla="*/ 15501 w 163669"/>
                <a:gd name="connsiteY12" fmla="*/ 43615 h 142606"/>
                <a:gd name="connsiteX0" fmla="*/ 15501 w 163669"/>
                <a:gd name="connsiteY0" fmla="*/ 42893 h 141884"/>
                <a:gd name="connsiteX1" fmla="*/ 17882 w 163669"/>
                <a:gd name="connsiteY1" fmla="*/ 38130 h 141884"/>
                <a:gd name="connsiteX2" fmla="*/ 41694 w 163669"/>
                <a:gd name="connsiteY2" fmla="*/ 7174 h 141884"/>
                <a:gd name="connsiteX3" fmla="*/ 86938 w 163669"/>
                <a:gd name="connsiteY3" fmla="*/ 30 h 141884"/>
                <a:gd name="connsiteX4" fmla="*/ 103607 w 163669"/>
                <a:gd name="connsiteY4" fmla="*/ 4792 h 141884"/>
                <a:gd name="connsiteX5" fmla="*/ 144088 w 163669"/>
                <a:gd name="connsiteY5" fmla="*/ 9555 h 141884"/>
                <a:gd name="connsiteX6" fmla="*/ 158376 w 163669"/>
                <a:gd name="connsiteY6" fmla="*/ 11936 h 141884"/>
                <a:gd name="connsiteX7" fmla="*/ 163138 w 163669"/>
                <a:gd name="connsiteY7" fmla="*/ 16699 h 141884"/>
                <a:gd name="connsiteX8" fmla="*/ 144089 w 163669"/>
                <a:gd name="connsiteY8" fmla="*/ 140524 h 141884"/>
                <a:gd name="connsiteX9" fmla="*/ 1213 w 163669"/>
                <a:gd name="connsiteY9" fmla="*/ 128618 h 141884"/>
                <a:gd name="connsiteX10" fmla="*/ 10738 w 163669"/>
                <a:gd name="connsiteY10" fmla="*/ 80992 h 141884"/>
                <a:gd name="connsiteX11" fmla="*/ 15501 w 163669"/>
                <a:gd name="connsiteY11" fmla="*/ 42893 h 141884"/>
                <a:gd name="connsiteX0" fmla="*/ 15501 w 163669"/>
                <a:gd name="connsiteY0" fmla="*/ 42931 h 141922"/>
                <a:gd name="connsiteX1" fmla="*/ 17882 w 163669"/>
                <a:gd name="connsiteY1" fmla="*/ 38168 h 141922"/>
                <a:gd name="connsiteX2" fmla="*/ 41694 w 163669"/>
                <a:gd name="connsiteY2" fmla="*/ 7212 h 141922"/>
                <a:gd name="connsiteX3" fmla="*/ 86938 w 163669"/>
                <a:gd name="connsiteY3" fmla="*/ 68 h 141922"/>
                <a:gd name="connsiteX4" fmla="*/ 144088 w 163669"/>
                <a:gd name="connsiteY4" fmla="*/ 9593 h 141922"/>
                <a:gd name="connsiteX5" fmla="*/ 158376 w 163669"/>
                <a:gd name="connsiteY5" fmla="*/ 11974 h 141922"/>
                <a:gd name="connsiteX6" fmla="*/ 163138 w 163669"/>
                <a:gd name="connsiteY6" fmla="*/ 16737 h 141922"/>
                <a:gd name="connsiteX7" fmla="*/ 144089 w 163669"/>
                <a:gd name="connsiteY7" fmla="*/ 140562 h 141922"/>
                <a:gd name="connsiteX8" fmla="*/ 1213 w 163669"/>
                <a:gd name="connsiteY8" fmla="*/ 128656 h 141922"/>
                <a:gd name="connsiteX9" fmla="*/ 10738 w 163669"/>
                <a:gd name="connsiteY9" fmla="*/ 81030 h 141922"/>
                <a:gd name="connsiteX10" fmla="*/ 15501 w 163669"/>
                <a:gd name="connsiteY10" fmla="*/ 42931 h 141922"/>
                <a:gd name="connsiteX0" fmla="*/ 15501 w 166416"/>
                <a:gd name="connsiteY0" fmla="*/ 43051 h 142042"/>
                <a:gd name="connsiteX1" fmla="*/ 17882 w 166416"/>
                <a:gd name="connsiteY1" fmla="*/ 38288 h 142042"/>
                <a:gd name="connsiteX2" fmla="*/ 41694 w 166416"/>
                <a:gd name="connsiteY2" fmla="*/ 7332 h 142042"/>
                <a:gd name="connsiteX3" fmla="*/ 86938 w 166416"/>
                <a:gd name="connsiteY3" fmla="*/ 188 h 142042"/>
                <a:gd name="connsiteX4" fmla="*/ 158376 w 166416"/>
                <a:gd name="connsiteY4" fmla="*/ 12094 h 142042"/>
                <a:gd name="connsiteX5" fmla="*/ 163138 w 166416"/>
                <a:gd name="connsiteY5" fmla="*/ 16857 h 142042"/>
                <a:gd name="connsiteX6" fmla="*/ 144089 w 166416"/>
                <a:gd name="connsiteY6" fmla="*/ 140682 h 142042"/>
                <a:gd name="connsiteX7" fmla="*/ 1213 w 166416"/>
                <a:gd name="connsiteY7" fmla="*/ 128776 h 142042"/>
                <a:gd name="connsiteX8" fmla="*/ 10738 w 166416"/>
                <a:gd name="connsiteY8" fmla="*/ 81150 h 142042"/>
                <a:gd name="connsiteX9" fmla="*/ 15501 w 166416"/>
                <a:gd name="connsiteY9" fmla="*/ 43051 h 142042"/>
                <a:gd name="connsiteX0" fmla="*/ 15501 w 165397"/>
                <a:gd name="connsiteY0" fmla="*/ 43051 h 142042"/>
                <a:gd name="connsiteX1" fmla="*/ 17882 w 165397"/>
                <a:gd name="connsiteY1" fmla="*/ 38288 h 142042"/>
                <a:gd name="connsiteX2" fmla="*/ 41694 w 165397"/>
                <a:gd name="connsiteY2" fmla="*/ 7332 h 142042"/>
                <a:gd name="connsiteX3" fmla="*/ 86938 w 165397"/>
                <a:gd name="connsiteY3" fmla="*/ 188 h 142042"/>
                <a:gd name="connsiteX4" fmla="*/ 158376 w 165397"/>
                <a:gd name="connsiteY4" fmla="*/ 12094 h 142042"/>
                <a:gd name="connsiteX5" fmla="*/ 160757 w 165397"/>
                <a:gd name="connsiteY5" fmla="*/ 28764 h 142042"/>
                <a:gd name="connsiteX6" fmla="*/ 144089 w 165397"/>
                <a:gd name="connsiteY6" fmla="*/ 140682 h 142042"/>
                <a:gd name="connsiteX7" fmla="*/ 1213 w 165397"/>
                <a:gd name="connsiteY7" fmla="*/ 128776 h 142042"/>
                <a:gd name="connsiteX8" fmla="*/ 10738 w 165397"/>
                <a:gd name="connsiteY8" fmla="*/ 81150 h 142042"/>
                <a:gd name="connsiteX9" fmla="*/ 15501 w 165397"/>
                <a:gd name="connsiteY9" fmla="*/ 43051 h 142042"/>
                <a:gd name="connsiteX0" fmla="*/ 15501 w 165397"/>
                <a:gd name="connsiteY0" fmla="*/ 43051 h 142042"/>
                <a:gd name="connsiteX1" fmla="*/ 17882 w 165397"/>
                <a:gd name="connsiteY1" fmla="*/ 38288 h 142042"/>
                <a:gd name="connsiteX2" fmla="*/ 41694 w 165397"/>
                <a:gd name="connsiteY2" fmla="*/ 7332 h 142042"/>
                <a:gd name="connsiteX3" fmla="*/ 86938 w 165397"/>
                <a:gd name="connsiteY3" fmla="*/ 188 h 142042"/>
                <a:gd name="connsiteX4" fmla="*/ 158376 w 165397"/>
                <a:gd name="connsiteY4" fmla="*/ 12094 h 142042"/>
                <a:gd name="connsiteX5" fmla="*/ 160757 w 165397"/>
                <a:gd name="connsiteY5" fmla="*/ 26383 h 142042"/>
                <a:gd name="connsiteX6" fmla="*/ 144089 w 165397"/>
                <a:gd name="connsiteY6" fmla="*/ 140682 h 142042"/>
                <a:gd name="connsiteX7" fmla="*/ 1213 w 165397"/>
                <a:gd name="connsiteY7" fmla="*/ 128776 h 142042"/>
                <a:gd name="connsiteX8" fmla="*/ 10738 w 165397"/>
                <a:gd name="connsiteY8" fmla="*/ 81150 h 142042"/>
                <a:gd name="connsiteX9" fmla="*/ 15501 w 165397"/>
                <a:gd name="connsiteY9" fmla="*/ 43051 h 142042"/>
                <a:gd name="connsiteX0" fmla="*/ 15501 w 165397"/>
                <a:gd name="connsiteY0" fmla="*/ 39292 h 138283"/>
                <a:gd name="connsiteX1" fmla="*/ 17882 w 165397"/>
                <a:gd name="connsiteY1" fmla="*/ 34529 h 138283"/>
                <a:gd name="connsiteX2" fmla="*/ 41694 w 165397"/>
                <a:gd name="connsiteY2" fmla="*/ 3573 h 138283"/>
                <a:gd name="connsiteX3" fmla="*/ 89320 w 165397"/>
                <a:gd name="connsiteY3" fmla="*/ 1191 h 138283"/>
                <a:gd name="connsiteX4" fmla="*/ 158376 w 165397"/>
                <a:gd name="connsiteY4" fmla="*/ 8335 h 138283"/>
                <a:gd name="connsiteX5" fmla="*/ 160757 w 165397"/>
                <a:gd name="connsiteY5" fmla="*/ 22624 h 138283"/>
                <a:gd name="connsiteX6" fmla="*/ 144089 w 165397"/>
                <a:gd name="connsiteY6" fmla="*/ 136923 h 138283"/>
                <a:gd name="connsiteX7" fmla="*/ 1213 w 165397"/>
                <a:gd name="connsiteY7" fmla="*/ 125017 h 138283"/>
                <a:gd name="connsiteX8" fmla="*/ 10738 w 165397"/>
                <a:gd name="connsiteY8" fmla="*/ 77391 h 138283"/>
                <a:gd name="connsiteX9" fmla="*/ 15501 w 165397"/>
                <a:gd name="connsiteY9" fmla="*/ 39292 h 138283"/>
                <a:gd name="connsiteX0" fmla="*/ 15501 w 165397"/>
                <a:gd name="connsiteY0" fmla="*/ 38101 h 137092"/>
                <a:gd name="connsiteX1" fmla="*/ 17882 w 165397"/>
                <a:gd name="connsiteY1" fmla="*/ 33338 h 137092"/>
                <a:gd name="connsiteX2" fmla="*/ 34550 w 165397"/>
                <a:gd name="connsiteY2" fmla="*/ 7144 h 137092"/>
                <a:gd name="connsiteX3" fmla="*/ 89320 w 165397"/>
                <a:gd name="connsiteY3" fmla="*/ 0 h 137092"/>
                <a:gd name="connsiteX4" fmla="*/ 158376 w 165397"/>
                <a:gd name="connsiteY4" fmla="*/ 7144 h 137092"/>
                <a:gd name="connsiteX5" fmla="*/ 160757 w 165397"/>
                <a:gd name="connsiteY5" fmla="*/ 21433 h 137092"/>
                <a:gd name="connsiteX6" fmla="*/ 144089 w 165397"/>
                <a:gd name="connsiteY6" fmla="*/ 135732 h 137092"/>
                <a:gd name="connsiteX7" fmla="*/ 1213 w 165397"/>
                <a:gd name="connsiteY7" fmla="*/ 123826 h 137092"/>
                <a:gd name="connsiteX8" fmla="*/ 10738 w 165397"/>
                <a:gd name="connsiteY8" fmla="*/ 76200 h 137092"/>
                <a:gd name="connsiteX9" fmla="*/ 15501 w 165397"/>
                <a:gd name="connsiteY9" fmla="*/ 38101 h 137092"/>
                <a:gd name="connsiteX0" fmla="*/ 10738 w 165397"/>
                <a:gd name="connsiteY0" fmla="*/ 76200 h 137092"/>
                <a:gd name="connsiteX1" fmla="*/ 17882 w 165397"/>
                <a:gd name="connsiteY1" fmla="*/ 33338 h 137092"/>
                <a:gd name="connsiteX2" fmla="*/ 34550 w 165397"/>
                <a:gd name="connsiteY2" fmla="*/ 7144 h 137092"/>
                <a:gd name="connsiteX3" fmla="*/ 89320 w 165397"/>
                <a:gd name="connsiteY3" fmla="*/ 0 h 137092"/>
                <a:gd name="connsiteX4" fmla="*/ 158376 w 165397"/>
                <a:gd name="connsiteY4" fmla="*/ 7144 h 137092"/>
                <a:gd name="connsiteX5" fmla="*/ 160757 w 165397"/>
                <a:gd name="connsiteY5" fmla="*/ 21433 h 137092"/>
                <a:gd name="connsiteX6" fmla="*/ 144089 w 165397"/>
                <a:gd name="connsiteY6" fmla="*/ 135732 h 137092"/>
                <a:gd name="connsiteX7" fmla="*/ 1213 w 165397"/>
                <a:gd name="connsiteY7" fmla="*/ 123826 h 137092"/>
                <a:gd name="connsiteX8" fmla="*/ 10738 w 165397"/>
                <a:gd name="connsiteY8" fmla="*/ 76200 h 137092"/>
                <a:gd name="connsiteX0" fmla="*/ 10738 w 165397"/>
                <a:gd name="connsiteY0" fmla="*/ 69056 h 137092"/>
                <a:gd name="connsiteX1" fmla="*/ 17882 w 165397"/>
                <a:gd name="connsiteY1" fmla="*/ 33338 h 137092"/>
                <a:gd name="connsiteX2" fmla="*/ 34550 w 165397"/>
                <a:gd name="connsiteY2" fmla="*/ 7144 h 137092"/>
                <a:gd name="connsiteX3" fmla="*/ 89320 w 165397"/>
                <a:gd name="connsiteY3" fmla="*/ 0 h 137092"/>
                <a:gd name="connsiteX4" fmla="*/ 158376 w 165397"/>
                <a:gd name="connsiteY4" fmla="*/ 7144 h 137092"/>
                <a:gd name="connsiteX5" fmla="*/ 160757 w 165397"/>
                <a:gd name="connsiteY5" fmla="*/ 21433 h 137092"/>
                <a:gd name="connsiteX6" fmla="*/ 144089 w 165397"/>
                <a:gd name="connsiteY6" fmla="*/ 135732 h 137092"/>
                <a:gd name="connsiteX7" fmla="*/ 1213 w 165397"/>
                <a:gd name="connsiteY7" fmla="*/ 123826 h 137092"/>
                <a:gd name="connsiteX8" fmla="*/ 10738 w 165397"/>
                <a:gd name="connsiteY8" fmla="*/ 69056 h 137092"/>
                <a:gd name="connsiteX0" fmla="*/ 10738 w 194289"/>
                <a:gd name="connsiteY0" fmla="*/ 69056 h 148560"/>
                <a:gd name="connsiteX1" fmla="*/ 17882 w 194289"/>
                <a:gd name="connsiteY1" fmla="*/ 33338 h 148560"/>
                <a:gd name="connsiteX2" fmla="*/ 34550 w 194289"/>
                <a:gd name="connsiteY2" fmla="*/ 7144 h 148560"/>
                <a:gd name="connsiteX3" fmla="*/ 89320 w 194289"/>
                <a:gd name="connsiteY3" fmla="*/ 0 h 148560"/>
                <a:gd name="connsiteX4" fmla="*/ 158376 w 194289"/>
                <a:gd name="connsiteY4" fmla="*/ 7144 h 148560"/>
                <a:gd name="connsiteX5" fmla="*/ 160757 w 194289"/>
                <a:gd name="connsiteY5" fmla="*/ 21433 h 148560"/>
                <a:gd name="connsiteX6" fmla="*/ 191714 w 194289"/>
                <a:gd name="connsiteY6" fmla="*/ 147638 h 148560"/>
                <a:gd name="connsiteX7" fmla="*/ 1213 w 194289"/>
                <a:gd name="connsiteY7" fmla="*/ 123826 h 148560"/>
                <a:gd name="connsiteX8" fmla="*/ 10738 w 194289"/>
                <a:gd name="connsiteY8" fmla="*/ 69056 h 148560"/>
                <a:gd name="connsiteX0" fmla="*/ 10738 w 164930"/>
                <a:gd name="connsiteY0" fmla="*/ 69056 h 141637"/>
                <a:gd name="connsiteX1" fmla="*/ 17882 w 164930"/>
                <a:gd name="connsiteY1" fmla="*/ 33338 h 141637"/>
                <a:gd name="connsiteX2" fmla="*/ 34550 w 164930"/>
                <a:gd name="connsiteY2" fmla="*/ 7144 h 141637"/>
                <a:gd name="connsiteX3" fmla="*/ 89320 w 164930"/>
                <a:gd name="connsiteY3" fmla="*/ 0 h 141637"/>
                <a:gd name="connsiteX4" fmla="*/ 158376 w 164930"/>
                <a:gd name="connsiteY4" fmla="*/ 7144 h 141637"/>
                <a:gd name="connsiteX5" fmla="*/ 160757 w 164930"/>
                <a:gd name="connsiteY5" fmla="*/ 21433 h 141637"/>
                <a:gd name="connsiteX6" fmla="*/ 153614 w 164930"/>
                <a:gd name="connsiteY6" fmla="*/ 140494 h 141637"/>
                <a:gd name="connsiteX7" fmla="*/ 1213 w 164930"/>
                <a:gd name="connsiteY7" fmla="*/ 123826 h 141637"/>
                <a:gd name="connsiteX8" fmla="*/ 10738 w 164930"/>
                <a:gd name="connsiteY8" fmla="*/ 69056 h 141637"/>
                <a:gd name="connsiteX0" fmla="*/ 10738 w 201143"/>
                <a:gd name="connsiteY0" fmla="*/ 69056 h 164942"/>
                <a:gd name="connsiteX1" fmla="*/ 17882 w 201143"/>
                <a:gd name="connsiteY1" fmla="*/ 33338 h 164942"/>
                <a:gd name="connsiteX2" fmla="*/ 34550 w 201143"/>
                <a:gd name="connsiteY2" fmla="*/ 7144 h 164942"/>
                <a:gd name="connsiteX3" fmla="*/ 89320 w 201143"/>
                <a:gd name="connsiteY3" fmla="*/ 0 h 164942"/>
                <a:gd name="connsiteX4" fmla="*/ 158376 w 201143"/>
                <a:gd name="connsiteY4" fmla="*/ 7144 h 164942"/>
                <a:gd name="connsiteX5" fmla="*/ 160757 w 201143"/>
                <a:gd name="connsiteY5" fmla="*/ 21433 h 164942"/>
                <a:gd name="connsiteX6" fmla="*/ 198858 w 201143"/>
                <a:gd name="connsiteY6" fmla="*/ 164307 h 164942"/>
                <a:gd name="connsiteX7" fmla="*/ 1213 w 201143"/>
                <a:gd name="connsiteY7" fmla="*/ 123826 h 164942"/>
                <a:gd name="connsiteX8" fmla="*/ 10738 w 201143"/>
                <a:gd name="connsiteY8" fmla="*/ 69056 h 164942"/>
                <a:gd name="connsiteX0" fmla="*/ 10738 w 164712"/>
                <a:gd name="connsiteY0" fmla="*/ 69056 h 146242"/>
                <a:gd name="connsiteX1" fmla="*/ 17882 w 164712"/>
                <a:gd name="connsiteY1" fmla="*/ 33338 h 146242"/>
                <a:gd name="connsiteX2" fmla="*/ 34550 w 164712"/>
                <a:gd name="connsiteY2" fmla="*/ 7144 h 146242"/>
                <a:gd name="connsiteX3" fmla="*/ 89320 w 164712"/>
                <a:gd name="connsiteY3" fmla="*/ 0 h 146242"/>
                <a:gd name="connsiteX4" fmla="*/ 158376 w 164712"/>
                <a:gd name="connsiteY4" fmla="*/ 7144 h 146242"/>
                <a:gd name="connsiteX5" fmla="*/ 160757 w 164712"/>
                <a:gd name="connsiteY5" fmla="*/ 21433 h 146242"/>
                <a:gd name="connsiteX6" fmla="*/ 158377 w 164712"/>
                <a:gd name="connsiteY6" fmla="*/ 145257 h 146242"/>
                <a:gd name="connsiteX7" fmla="*/ 1213 w 164712"/>
                <a:gd name="connsiteY7" fmla="*/ 123826 h 146242"/>
                <a:gd name="connsiteX8" fmla="*/ 10738 w 164712"/>
                <a:gd name="connsiteY8" fmla="*/ 69056 h 146242"/>
                <a:gd name="connsiteX0" fmla="*/ 10738 w 166492"/>
                <a:gd name="connsiteY0" fmla="*/ 69056 h 139355"/>
                <a:gd name="connsiteX1" fmla="*/ 17882 w 166492"/>
                <a:gd name="connsiteY1" fmla="*/ 33338 h 139355"/>
                <a:gd name="connsiteX2" fmla="*/ 34550 w 166492"/>
                <a:gd name="connsiteY2" fmla="*/ 7144 h 139355"/>
                <a:gd name="connsiteX3" fmla="*/ 89320 w 166492"/>
                <a:gd name="connsiteY3" fmla="*/ 0 h 139355"/>
                <a:gd name="connsiteX4" fmla="*/ 158376 w 166492"/>
                <a:gd name="connsiteY4" fmla="*/ 7144 h 139355"/>
                <a:gd name="connsiteX5" fmla="*/ 160757 w 166492"/>
                <a:gd name="connsiteY5" fmla="*/ 21433 h 139355"/>
                <a:gd name="connsiteX6" fmla="*/ 160759 w 166492"/>
                <a:gd name="connsiteY6" fmla="*/ 138113 h 139355"/>
                <a:gd name="connsiteX7" fmla="*/ 1213 w 166492"/>
                <a:gd name="connsiteY7" fmla="*/ 123826 h 139355"/>
                <a:gd name="connsiteX8" fmla="*/ 10738 w 166492"/>
                <a:gd name="connsiteY8" fmla="*/ 69056 h 139355"/>
                <a:gd name="connsiteX0" fmla="*/ 10738 w 164728"/>
                <a:gd name="connsiteY0" fmla="*/ 69056 h 148901"/>
                <a:gd name="connsiteX1" fmla="*/ 17882 w 164728"/>
                <a:gd name="connsiteY1" fmla="*/ 33338 h 148901"/>
                <a:gd name="connsiteX2" fmla="*/ 34550 w 164728"/>
                <a:gd name="connsiteY2" fmla="*/ 7144 h 148901"/>
                <a:gd name="connsiteX3" fmla="*/ 89320 w 164728"/>
                <a:gd name="connsiteY3" fmla="*/ 0 h 148901"/>
                <a:gd name="connsiteX4" fmla="*/ 158376 w 164728"/>
                <a:gd name="connsiteY4" fmla="*/ 7144 h 148901"/>
                <a:gd name="connsiteX5" fmla="*/ 160757 w 164728"/>
                <a:gd name="connsiteY5" fmla="*/ 21433 h 148901"/>
                <a:gd name="connsiteX6" fmla="*/ 160759 w 164728"/>
                <a:gd name="connsiteY6" fmla="*/ 138113 h 148901"/>
                <a:gd name="connsiteX7" fmla="*/ 148852 w 164728"/>
                <a:gd name="connsiteY7" fmla="*/ 142874 h 148901"/>
                <a:gd name="connsiteX8" fmla="*/ 1213 w 164728"/>
                <a:gd name="connsiteY8" fmla="*/ 123826 h 148901"/>
                <a:gd name="connsiteX9" fmla="*/ 10738 w 164728"/>
                <a:gd name="connsiteY9" fmla="*/ 69056 h 148901"/>
                <a:gd name="connsiteX0" fmla="*/ 10738 w 164728"/>
                <a:gd name="connsiteY0" fmla="*/ 69056 h 154076"/>
                <a:gd name="connsiteX1" fmla="*/ 17882 w 164728"/>
                <a:gd name="connsiteY1" fmla="*/ 33338 h 154076"/>
                <a:gd name="connsiteX2" fmla="*/ 34550 w 164728"/>
                <a:gd name="connsiteY2" fmla="*/ 7144 h 154076"/>
                <a:gd name="connsiteX3" fmla="*/ 89320 w 164728"/>
                <a:gd name="connsiteY3" fmla="*/ 0 h 154076"/>
                <a:gd name="connsiteX4" fmla="*/ 158376 w 164728"/>
                <a:gd name="connsiteY4" fmla="*/ 7144 h 154076"/>
                <a:gd name="connsiteX5" fmla="*/ 160757 w 164728"/>
                <a:gd name="connsiteY5" fmla="*/ 21433 h 154076"/>
                <a:gd name="connsiteX6" fmla="*/ 160759 w 164728"/>
                <a:gd name="connsiteY6" fmla="*/ 138113 h 154076"/>
                <a:gd name="connsiteX7" fmla="*/ 136946 w 164728"/>
                <a:gd name="connsiteY7" fmla="*/ 152399 h 154076"/>
                <a:gd name="connsiteX8" fmla="*/ 1213 w 164728"/>
                <a:gd name="connsiteY8" fmla="*/ 123826 h 154076"/>
                <a:gd name="connsiteX9" fmla="*/ 10738 w 164728"/>
                <a:gd name="connsiteY9" fmla="*/ 69056 h 154076"/>
                <a:gd name="connsiteX0" fmla="*/ 10738 w 164728"/>
                <a:gd name="connsiteY0" fmla="*/ 69056 h 154076"/>
                <a:gd name="connsiteX1" fmla="*/ 17882 w 164728"/>
                <a:gd name="connsiteY1" fmla="*/ 33338 h 154076"/>
                <a:gd name="connsiteX2" fmla="*/ 34550 w 164728"/>
                <a:gd name="connsiteY2" fmla="*/ 7144 h 154076"/>
                <a:gd name="connsiteX3" fmla="*/ 89320 w 164728"/>
                <a:gd name="connsiteY3" fmla="*/ 0 h 154076"/>
                <a:gd name="connsiteX4" fmla="*/ 158376 w 164728"/>
                <a:gd name="connsiteY4" fmla="*/ 7144 h 154076"/>
                <a:gd name="connsiteX5" fmla="*/ 160757 w 164728"/>
                <a:gd name="connsiteY5" fmla="*/ 21433 h 154076"/>
                <a:gd name="connsiteX6" fmla="*/ 160759 w 164728"/>
                <a:gd name="connsiteY6" fmla="*/ 138113 h 154076"/>
                <a:gd name="connsiteX7" fmla="*/ 148852 w 164728"/>
                <a:gd name="connsiteY7" fmla="*/ 152399 h 154076"/>
                <a:gd name="connsiteX8" fmla="*/ 1213 w 164728"/>
                <a:gd name="connsiteY8" fmla="*/ 123826 h 154076"/>
                <a:gd name="connsiteX9" fmla="*/ 10738 w 164728"/>
                <a:gd name="connsiteY9" fmla="*/ 69056 h 154076"/>
                <a:gd name="connsiteX0" fmla="*/ 10738 w 164728"/>
                <a:gd name="connsiteY0" fmla="*/ 69056 h 148901"/>
                <a:gd name="connsiteX1" fmla="*/ 17882 w 164728"/>
                <a:gd name="connsiteY1" fmla="*/ 33338 h 148901"/>
                <a:gd name="connsiteX2" fmla="*/ 34550 w 164728"/>
                <a:gd name="connsiteY2" fmla="*/ 7144 h 148901"/>
                <a:gd name="connsiteX3" fmla="*/ 89320 w 164728"/>
                <a:gd name="connsiteY3" fmla="*/ 0 h 148901"/>
                <a:gd name="connsiteX4" fmla="*/ 158376 w 164728"/>
                <a:gd name="connsiteY4" fmla="*/ 7144 h 148901"/>
                <a:gd name="connsiteX5" fmla="*/ 160757 w 164728"/>
                <a:gd name="connsiteY5" fmla="*/ 21433 h 148901"/>
                <a:gd name="connsiteX6" fmla="*/ 160759 w 164728"/>
                <a:gd name="connsiteY6" fmla="*/ 138113 h 148901"/>
                <a:gd name="connsiteX7" fmla="*/ 148852 w 164728"/>
                <a:gd name="connsiteY7" fmla="*/ 142874 h 148901"/>
                <a:gd name="connsiteX8" fmla="*/ 1213 w 164728"/>
                <a:gd name="connsiteY8" fmla="*/ 123826 h 148901"/>
                <a:gd name="connsiteX9" fmla="*/ 10738 w 164728"/>
                <a:gd name="connsiteY9" fmla="*/ 69056 h 148901"/>
                <a:gd name="connsiteX0" fmla="*/ 10738 w 164728"/>
                <a:gd name="connsiteY0" fmla="*/ 69056 h 149901"/>
                <a:gd name="connsiteX1" fmla="*/ 17882 w 164728"/>
                <a:gd name="connsiteY1" fmla="*/ 33338 h 149901"/>
                <a:gd name="connsiteX2" fmla="*/ 34550 w 164728"/>
                <a:gd name="connsiteY2" fmla="*/ 7144 h 149901"/>
                <a:gd name="connsiteX3" fmla="*/ 89320 w 164728"/>
                <a:gd name="connsiteY3" fmla="*/ 0 h 149901"/>
                <a:gd name="connsiteX4" fmla="*/ 158376 w 164728"/>
                <a:gd name="connsiteY4" fmla="*/ 7144 h 149901"/>
                <a:gd name="connsiteX5" fmla="*/ 160757 w 164728"/>
                <a:gd name="connsiteY5" fmla="*/ 21433 h 149901"/>
                <a:gd name="connsiteX6" fmla="*/ 160759 w 164728"/>
                <a:gd name="connsiteY6" fmla="*/ 138113 h 149901"/>
                <a:gd name="connsiteX7" fmla="*/ 144090 w 164728"/>
                <a:gd name="connsiteY7" fmla="*/ 145255 h 149901"/>
                <a:gd name="connsiteX8" fmla="*/ 1213 w 164728"/>
                <a:gd name="connsiteY8" fmla="*/ 123826 h 149901"/>
                <a:gd name="connsiteX9" fmla="*/ 10738 w 164728"/>
                <a:gd name="connsiteY9" fmla="*/ 69056 h 149901"/>
                <a:gd name="connsiteX0" fmla="*/ 10738 w 164728"/>
                <a:gd name="connsiteY0" fmla="*/ 69056 h 148348"/>
                <a:gd name="connsiteX1" fmla="*/ 17882 w 164728"/>
                <a:gd name="connsiteY1" fmla="*/ 33338 h 148348"/>
                <a:gd name="connsiteX2" fmla="*/ 34550 w 164728"/>
                <a:gd name="connsiteY2" fmla="*/ 7144 h 148348"/>
                <a:gd name="connsiteX3" fmla="*/ 89320 w 164728"/>
                <a:gd name="connsiteY3" fmla="*/ 0 h 148348"/>
                <a:gd name="connsiteX4" fmla="*/ 158376 w 164728"/>
                <a:gd name="connsiteY4" fmla="*/ 7144 h 148348"/>
                <a:gd name="connsiteX5" fmla="*/ 160757 w 164728"/>
                <a:gd name="connsiteY5" fmla="*/ 21433 h 148348"/>
                <a:gd name="connsiteX6" fmla="*/ 160759 w 164728"/>
                <a:gd name="connsiteY6" fmla="*/ 138113 h 148348"/>
                <a:gd name="connsiteX7" fmla="*/ 144090 w 164728"/>
                <a:gd name="connsiteY7" fmla="*/ 145255 h 148348"/>
                <a:gd name="connsiteX8" fmla="*/ 1213 w 164728"/>
                <a:gd name="connsiteY8" fmla="*/ 123826 h 148348"/>
                <a:gd name="connsiteX9" fmla="*/ 10738 w 164728"/>
                <a:gd name="connsiteY9" fmla="*/ 69056 h 148348"/>
                <a:gd name="connsiteX0" fmla="*/ 10738 w 164728"/>
                <a:gd name="connsiteY0" fmla="*/ 69056 h 145255"/>
                <a:gd name="connsiteX1" fmla="*/ 17882 w 164728"/>
                <a:gd name="connsiteY1" fmla="*/ 33338 h 145255"/>
                <a:gd name="connsiteX2" fmla="*/ 34550 w 164728"/>
                <a:gd name="connsiteY2" fmla="*/ 7144 h 145255"/>
                <a:gd name="connsiteX3" fmla="*/ 89320 w 164728"/>
                <a:gd name="connsiteY3" fmla="*/ 0 h 145255"/>
                <a:gd name="connsiteX4" fmla="*/ 158376 w 164728"/>
                <a:gd name="connsiteY4" fmla="*/ 7144 h 145255"/>
                <a:gd name="connsiteX5" fmla="*/ 160757 w 164728"/>
                <a:gd name="connsiteY5" fmla="*/ 21433 h 145255"/>
                <a:gd name="connsiteX6" fmla="*/ 160759 w 164728"/>
                <a:gd name="connsiteY6" fmla="*/ 138113 h 145255"/>
                <a:gd name="connsiteX7" fmla="*/ 144090 w 164728"/>
                <a:gd name="connsiteY7" fmla="*/ 145255 h 145255"/>
                <a:gd name="connsiteX8" fmla="*/ 1213 w 164728"/>
                <a:gd name="connsiteY8" fmla="*/ 123826 h 145255"/>
                <a:gd name="connsiteX9" fmla="*/ 10738 w 164728"/>
                <a:gd name="connsiteY9" fmla="*/ 69056 h 145255"/>
                <a:gd name="connsiteX0" fmla="*/ 6636 w 160626"/>
                <a:gd name="connsiteY0" fmla="*/ 69056 h 162318"/>
                <a:gd name="connsiteX1" fmla="*/ 13780 w 160626"/>
                <a:gd name="connsiteY1" fmla="*/ 33338 h 162318"/>
                <a:gd name="connsiteX2" fmla="*/ 30448 w 160626"/>
                <a:gd name="connsiteY2" fmla="*/ 7144 h 162318"/>
                <a:gd name="connsiteX3" fmla="*/ 85218 w 160626"/>
                <a:gd name="connsiteY3" fmla="*/ 0 h 162318"/>
                <a:gd name="connsiteX4" fmla="*/ 154274 w 160626"/>
                <a:gd name="connsiteY4" fmla="*/ 7144 h 162318"/>
                <a:gd name="connsiteX5" fmla="*/ 156655 w 160626"/>
                <a:gd name="connsiteY5" fmla="*/ 21433 h 162318"/>
                <a:gd name="connsiteX6" fmla="*/ 156657 w 160626"/>
                <a:gd name="connsiteY6" fmla="*/ 138113 h 162318"/>
                <a:gd name="connsiteX7" fmla="*/ 139988 w 160626"/>
                <a:gd name="connsiteY7" fmla="*/ 145255 h 162318"/>
                <a:gd name="connsiteX8" fmla="*/ 1874 w 160626"/>
                <a:gd name="connsiteY8" fmla="*/ 159545 h 162318"/>
                <a:gd name="connsiteX9" fmla="*/ 6636 w 160626"/>
                <a:gd name="connsiteY9" fmla="*/ 69056 h 162318"/>
                <a:gd name="connsiteX0" fmla="*/ 948 w 154938"/>
                <a:gd name="connsiteY0" fmla="*/ 69056 h 145255"/>
                <a:gd name="connsiteX1" fmla="*/ 8092 w 154938"/>
                <a:gd name="connsiteY1" fmla="*/ 33338 h 145255"/>
                <a:gd name="connsiteX2" fmla="*/ 24760 w 154938"/>
                <a:gd name="connsiteY2" fmla="*/ 7144 h 145255"/>
                <a:gd name="connsiteX3" fmla="*/ 79530 w 154938"/>
                <a:gd name="connsiteY3" fmla="*/ 0 h 145255"/>
                <a:gd name="connsiteX4" fmla="*/ 148586 w 154938"/>
                <a:gd name="connsiteY4" fmla="*/ 7144 h 145255"/>
                <a:gd name="connsiteX5" fmla="*/ 150967 w 154938"/>
                <a:gd name="connsiteY5" fmla="*/ 21433 h 145255"/>
                <a:gd name="connsiteX6" fmla="*/ 150969 w 154938"/>
                <a:gd name="connsiteY6" fmla="*/ 138113 h 145255"/>
                <a:gd name="connsiteX7" fmla="*/ 134300 w 154938"/>
                <a:gd name="connsiteY7" fmla="*/ 145255 h 145255"/>
                <a:gd name="connsiteX8" fmla="*/ 15236 w 154938"/>
                <a:gd name="connsiteY8" fmla="*/ 135733 h 145255"/>
                <a:gd name="connsiteX9" fmla="*/ 948 w 154938"/>
                <a:gd name="connsiteY9" fmla="*/ 69056 h 145255"/>
                <a:gd name="connsiteX0" fmla="*/ 758 w 154748"/>
                <a:gd name="connsiteY0" fmla="*/ 69056 h 145255"/>
                <a:gd name="connsiteX1" fmla="*/ 7902 w 154748"/>
                <a:gd name="connsiteY1" fmla="*/ 33338 h 145255"/>
                <a:gd name="connsiteX2" fmla="*/ 24570 w 154748"/>
                <a:gd name="connsiteY2" fmla="*/ 7144 h 145255"/>
                <a:gd name="connsiteX3" fmla="*/ 79340 w 154748"/>
                <a:gd name="connsiteY3" fmla="*/ 0 h 145255"/>
                <a:gd name="connsiteX4" fmla="*/ 148396 w 154748"/>
                <a:gd name="connsiteY4" fmla="*/ 7144 h 145255"/>
                <a:gd name="connsiteX5" fmla="*/ 150777 w 154748"/>
                <a:gd name="connsiteY5" fmla="*/ 21433 h 145255"/>
                <a:gd name="connsiteX6" fmla="*/ 150779 w 154748"/>
                <a:gd name="connsiteY6" fmla="*/ 138113 h 145255"/>
                <a:gd name="connsiteX7" fmla="*/ 134110 w 154748"/>
                <a:gd name="connsiteY7" fmla="*/ 145255 h 145255"/>
                <a:gd name="connsiteX8" fmla="*/ 15046 w 154748"/>
                <a:gd name="connsiteY8" fmla="*/ 135733 h 145255"/>
                <a:gd name="connsiteX9" fmla="*/ 758 w 154748"/>
                <a:gd name="connsiteY9" fmla="*/ 69056 h 145255"/>
                <a:gd name="connsiteX0" fmla="*/ 3046 w 157036"/>
                <a:gd name="connsiteY0" fmla="*/ 69056 h 145255"/>
                <a:gd name="connsiteX1" fmla="*/ 10190 w 157036"/>
                <a:gd name="connsiteY1" fmla="*/ 33338 h 145255"/>
                <a:gd name="connsiteX2" fmla="*/ 26858 w 157036"/>
                <a:gd name="connsiteY2" fmla="*/ 7144 h 145255"/>
                <a:gd name="connsiteX3" fmla="*/ 81628 w 157036"/>
                <a:gd name="connsiteY3" fmla="*/ 0 h 145255"/>
                <a:gd name="connsiteX4" fmla="*/ 150684 w 157036"/>
                <a:gd name="connsiteY4" fmla="*/ 7144 h 145255"/>
                <a:gd name="connsiteX5" fmla="*/ 153065 w 157036"/>
                <a:gd name="connsiteY5" fmla="*/ 21433 h 145255"/>
                <a:gd name="connsiteX6" fmla="*/ 153067 w 157036"/>
                <a:gd name="connsiteY6" fmla="*/ 138113 h 145255"/>
                <a:gd name="connsiteX7" fmla="*/ 136398 w 157036"/>
                <a:gd name="connsiteY7" fmla="*/ 145255 h 145255"/>
                <a:gd name="connsiteX8" fmla="*/ 17334 w 157036"/>
                <a:gd name="connsiteY8" fmla="*/ 135733 h 145255"/>
                <a:gd name="connsiteX9" fmla="*/ 666 w 157036"/>
                <a:gd name="connsiteY9" fmla="*/ 133350 h 145255"/>
                <a:gd name="connsiteX10" fmla="*/ 3046 w 157036"/>
                <a:gd name="connsiteY10" fmla="*/ 69056 h 145255"/>
                <a:gd name="connsiteX0" fmla="*/ 3046 w 157036"/>
                <a:gd name="connsiteY0" fmla="*/ 69056 h 145255"/>
                <a:gd name="connsiteX1" fmla="*/ 10190 w 157036"/>
                <a:gd name="connsiteY1" fmla="*/ 33338 h 145255"/>
                <a:gd name="connsiteX2" fmla="*/ 26858 w 157036"/>
                <a:gd name="connsiteY2" fmla="*/ 7144 h 145255"/>
                <a:gd name="connsiteX3" fmla="*/ 81628 w 157036"/>
                <a:gd name="connsiteY3" fmla="*/ 0 h 145255"/>
                <a:gd name="connsiteX4" fmla="*/ 150684 w 157036"/>
                <a:gd name="connsiteY4" fmla="*/ 7144 h 145255"/>
                <a:gd name="connsiteX5" fmla="*/ 153065 w 157036"/>
                <a:gd name="connsiteY5" fmla="*/ 21433 h 145255"/>
                <a:gd name="connsiteX6" fmla="*/ 153067 w 157036"/>
                <a:gd name="connsiteY6" fmla="*/ 138113 h 145255"/>
                <a:gd name="connsiteX7" fmla="*/ 136398 w 157036"/>
                <a:gd name="connsiteY7" fmla="*/ 145255 h 145255"/>
                <a:gd name="connsiteX8" fmla="*/ 17334 w 157036"/>
                <a:gd name="connsiteY8" fmla="*/ 135733 h 145255"/>
                <a:gd name="connsiteX9" fmla="*/ 666 w 157036"/>
                <a:gd name="connsiteY9" fmla="*/ 133350 h 145255"/>
                <a:gd name="connsiteX10" fmla="*/ 3046 w 157036"/>
                <a:gd name="connsiteY10" fmla="*/ 69056 h 145255"/>
                <a:gd name="connsiteX0" fmla="*/ 0 w 153990"/>
                <a:gd name="connsiteY0" fmla="*/ 69056 h 145255"/>
                <a:gd name="connsiteX1" fmla="*/ 7144 w 153990"/>
                <a:gd name="connsiteY1" fmla="*/ 33338 h 145255"/>
                <a:gd name="connsiteX2" fmla="*/ 23812 w 153990"/>
                <a:gd name="connsiteY2" fmla="*/ 7144 h 145255"/>
                <a:gd name="connsiteX3" fmla="*/ 78582 w 153990"/>
                <a:gd name="connsiteY3" fmla="*/ 0 h 145255"/>
                <a:gd name="connsiteX4" fmla="*/ 147638 w 153990"/>
                <a:gd name="connsiteY4" fmla="*/ 7144 h 145255"/>
                <a:gd name="connsiteX5" fmla="*/ 150019 w 153990"/>
                <a:gd name="connsiteY5" fmla="*/ 21433 h 145255"/>
                <a:gd name="connsiteX6" fmla="*/ 150021 w 153990"/>
                <a:gd name="connsiteY6" fmla="*/ 138113 h 145255"/>
                <a:gd name="connsiteX7" fmla="*/ 133352 w 153990"/>
                <a:gd name="connsiteY7" fmla="*/ 145255 h 145255"/>
                <a:gd name="connsiteX8" fmla="*/ 14288 w 153990"/>
                <a:gd name="connsiteY8" fmla="*/ 135733 h 145255"/>
                <a:gd name="connsiteX9" fmla="*/ 7145 w 153990"/>
                <a:gd name="connsiteY9" fmla="*/ 133350 h 145255"/>
                <a:gd name="connsiteX10" fmla="*/ 0 w 153990"/>
                <a:gd name="connsiteY10" fmla="*/ 69056 h 145255"/>
                <a:gd name="connsiteX0" fmla="*/ 3046 w 157036"/>
                <a:gd name="connsiteY0" fmla="*/ 69056 h 145255"/>
                <a:gd name="connsiteX1" fmla="*/ 10190 w 157036"/>
                <a:gd name="connsiteY1" fmla="*/ 33338 h 145255"/>
                <a:gd name="connsiteX2" fmla="*/ 26858 w 157036"/>
                <a:gd name="connsiteY2" fmla="*/ 7144 h 145255"/>
                <a:gd name="connsiteX3" fmla="*/ 81628 w 157036"/>
                <a:gd name="connsiteY3" fmla="*/ 0 h 145255"/>
                <a:gd name="connsiteX4" fmla="*/ 150684 w 157036"/>
                <a:gd name="connsiteY4" fmla="*/ 7144 h 145255"/>
                <a:gd name="connsiteX5" fmla="*/ 153065 w 157036"/>
                <a:gd name="connsiteY5" fmla="*/ 21433 h 145255"/>
                <a:gd name="connsiteX6" fmla="*/ 153067 w 157036"/>
                <a:gd name="connsiteY6" fmla="*/ 138113 h 145255"/>
                <a:gd name="connsiteX7" fmla="*/ 136398 w 157036"/>
                <a:gd name="connsiteY7" fmla="*/ 145255 h 145255"/>
                <a:gd name="connsiteX8" fmla="*/ 17334 w 157036"/>
                <a:gd name="connsiteY8" fmla="*/ 135733 h 145255"/>
                <a:gd name="connsiteX9" fmla="*/ 666 w 157036"/>
                <a:gd name="connsiteY9" fmla="*/ 133350 h 145255"/>
                <a:gd name="connsiteX10" fmla="*/ 3046 w 157036"/>
                <a:gd name="connsiteY10" fmla="*/ 69056 h 145255"/>
                <a:gd name="connsiteX0" fmla="*/ 3046 w 157036"/>
                <a:gd name="connsiteY0" fmla="*/ 69056 h 145255"/>
                <a:gd name="connsiteX1" fmla="*/ 10190 w 157036"/>
                <a:gd name="connsiteY1" fmla="*/ 33338 h 145255"/>
                <a:gd name="connsiteX2" fmla="*/ 26858 w 157036"/>
                <a:gd name="connsiteY2" fmla="*/ 7144 h 145255"/>
                <a:gd name="connsiteX3" fmla="*/ 81628 w 157036"/>
                <a:gd name="connsiteY3" fmla="*/ 0 h 145255"/>
                <a:gd name="connsiteX4" fmla="*/ 150684 w 157036"/>
                <a:gd name="connsiteY4" fmla="*/ 7144 h 145255"/>
                <a:gd name="connsiteX5" fmla="*/ 153065 w 157036"/>
                <a:gd name="connsiteY5" fmla="*/ 21433 h 145255"/>
                <a:gd name="connsiteX6" fmla="*/ 153067 w 157036"/>
                <a:gd name="connsiteY6" fmla="*/ 138113 h 145255"/>
                <a:gd name="connsiteX7" fmla="*/ 136398 w 157036"/>
                <a:gd name="connsiteY7" fmla="*/ 145255 h 145255"/>
                <a:gd name="connsiteX8" fmla="*/ 17334 w 157036"/>
                <a:gd name="connsiteY8" fmla="*/ 135733 h 145255"/>
                <a:gd name="connsiteX9" fmla="*/ 666 w 157036"/>
                <a:gd name="connsiteY9" fmla="*/ 133350 h 145255"/>
                <a:gd name="connsiteX10" fmla="*/ 3046 w 157036"/>
                <a:gd name="connsiteY10" fmla="*/ 69056 h 145255"/>
                <a:gd name="connsiteX0" fmla="*/ 3046 w 157036"/>
                <a:gd name="connsiteY0" fmla="*/ 69056 h 146459"/>
                <a:gd name="connsiteX1" fmla="*/ 10190 w 157036"/>
                <a:gd name="connsiteY1" fmla="*/ 33338 h 146459"/>
                <a:gd name="connsiteX2" fmla="*/ 26858 w 157036"/>
                <a:gd name="connsiteY2" fmla="*/ 7144 h 146459"/>
                <a:gd name="connsiteX3" fmla="*/ 81628 w 157036"/>
                <a:gd name="connsiteY3" fmla="*/ 0 h 146459"/>
                <a:gd name="connsiteX4" fmla="*/ 150684 w 157036"/>
                <a:gd name="connsiteY4" fmla="*/ 7144 h 146459"/>
                <a:gd name="connsiteX5" fmla="*/ 153065 w 157036"/>
                <a:gd name="connsiteY5" fmla="*/ 21433 h 146459"/>
                <a:gd name="connsiteX6" fmla="*/ 153067 w 157036"/>
                <a:gd name="connsiteY6" fmla="*/ 138113 h 146459"/>
                <a:gd name="connsiteX7" fmla="*/ 136398 w 157036"/>
                <a:gd name="connsiteY7" fmla="*/ 145255 h 146459"/>
                <a:gd name="connsiteX8" fmla="*/ 22097 w 157036"/>
                <a:gd name="connsiteY8" fmla="*/ 140496 h 146459"/>
                <a:gd name="connsiteX9" fmla="*/ 666 w 157036"/>
                <a:gd name="connsiteY9" fmla="*/ 133350 h 146459"/>
                <a:gd name="connsiteX10" fmla="*/ 3046 w 157036"/>
                <a:gd name="connsiteY10" fmla="*/ 69056 h 146459"/>
                <a:gd name="connsiteX0" fmla="*/ 3046 w 157036"/>
                <a:gd name="connsiteY0" fmla="*/ 69056 h 146459"/>
                <a:gd name="connsiteX1" fmla="*/ 10190 w 157036"/>
                <a:gd name="connsiteY1" fmla="*/ 33338 h 146459"/>
                <a:gd name="connsiteX2" fmla="*/ 26858 w 157036"/>
                <a:gd name="connsiteY2" fmla="*/ 7144 h 146459"/>
                <a:gd name="connsiteX3" fmla="*/ 81628 w 157036"/>
                <a:gd name="connsiteY3" fmla="*/ 0 h 146459"/>
                <a:gd name="connsiteX4" fmla="*/ 150684 w 157036"/>
                <a:gd name="connsiteY4" fmla="*/ 7144 h 146459"/>
                <a:gd name="connsiteX5" fmla="*/ 153065 w 157036"/>
                <a:gd name="connsiteY5" fmla="*/ 21433 h 146459"/>
                <a:gd name="connsiteX6" fmla="*/ 153067 w 157036"/>
                <a:gd name="connsiteY6" fmla="*/ 138113 h 146459"/>
                <a:gd name="connsiteX7" fmla="*/ 136398 w 157036"/>
                <a:gd name="connsiteY7" fmla="*/ 145255 h 146459"/>
                <a:gd name="connsiteX8" fmla="*/ 22097 w 157036"/>
                <a:gd name="connsiteY8" fmla="*/ 140496 h 146459"/>
                <a:gd name="connsiteX9" fmla="*/ 666 w 157036"/>
                <a:gd name="connsiteY9" fmla="*/ 133350 h 146459"/>
                <a:gd name="connsiteX10" fmla="*/ 3046 w 157036"/>
                <a:gd name="connsiteY10" fmla="*/ 69056 h 146459"/>
                <a:gd name="connsiteX0" fmla="*/ 3046 w 157036"/>
                <a:gd name="connsiteY0" fmla="*/ 69056 h 146459"/>
                <a:gd name="connsiteX1" fmla="*/ 10190 w 157036"/>
                <a:gd name="connsiteY1" fmla="*/ 33338 h 146459"/>
                <a:gd name="connsiteX2" fmla="*/ 26858 w 157036"/>
                <a:gd name="connsiteY2" fmla="*/ 7144 h 146459"/>
                <a:gd name="connsiteX3" fmla="*/ 81628 w 157036"/>
                <a:gd name="connsiteY3" fmla="*/ 0 h 146459"/>
                <a:gd name="connsiteX4" fmla="*/ 150684 w 157036"/>
                <a:gd name="connsiteY4" fmla="*/ 7144 h 146459"/>
                <a:gd name="connsiteX5" fmla="*/ 153065 w 157036"/>
                <a:gd name="connsiteY5" fmla="*/ 21433 h 146459"/>
                <a:gd name="connsiteX6" fmla="*/ 153067 w 157036"/>
                <a:gd name="connsiteY6" fmla="*/ 138113 h 146459"/>
                <a:gd name="connsiteX7" fmla="*/ 136398 w 157036"/>
                <a:gd name="connsiteY7" fmla="*/ 145255 h 146459"/>
                <a:gd name="connsiteX8" fmla="*/ 22097 w 157036"/>
                <a:gd name="connsiteY8" fmla="*/ 140496 h 146459"/>
                <a:gd name="connsiteX9" fmla="*/ 666 w 157036"/>
                <a:gd name="connsiteY9" fmla="*/ 128587 h 146459"/>
                <a:gd name="connsiteX10" fmla="*/ 3046 w 157036"/>
                <a:gd name="connsiteY10" fmla="*/ 69056 h 146459"/>
                <a:gd name="connsiteX0" fmla="*/ 12173 w 156638"/>
                <a:gd name="connsiteY0" fmla="*/ 78581 h 146459"/>
                <a:gd name="connsiteX1" fmla="*/ 9792 w 156638"/>
                <a:gd name="connsiteY1" fmla="*/ 33338 h 146459"/>
                <a:gd name="connsiteX2" fmla="*/ 26460 w 156638"/>
                <a:gd name="connsiteY2" fmla="*/ 7144 h 146459"/>
                <a:gd name="connsiteX3" fmla="*/ 81230 w 156638"/>
                <a:gd name="connsiteY3" fmla="*/ 0 h 146459"/>
                <a:gd name="connsiteX4" fmla="*/ 150286 w 156638"/>
                <a:gd name="connsiteY4" fmla="*/ 7144 h 146459"/>
                <a:gd name="connsiteX5" fmla="*/ 152667 w 156638"/>
                <a:gd name="connsiteY5" fmla="*/ 21433 h 146459"/>
                <a:gd name="connsiteX6" fmla="*/ 152669 w 156638"/>
                <a:gd name="connsiteY6" fmla="*/ 138113 h 146459"/>
                <a:gd name="connsiteX7" fmla="*/ 136000 w 156638"/>
                <a:gd name="connsiteY7" fmla="*/ 145255 h 146459"/>
                <a:gd name="connsiteX8" fmla="*/ 21699 w 156638"/>
                <a:gd name="connsiteY8" fmla="*/ 140496 h 146459"/>
                <a:gd name="connsiteX9" fmla="*/ 268 w 156638"/>
                <a:gd name="connsiteY9" fmla="*/ 128587 h 146459"/>
                <a:gd name="connsiteX10" fmla="*/ 12173 w 156638"/>
                <a:gd name="connsiteY10" fmla="*/ 78581 h 146459"/>
                <a:gd name="connsiteX0" fmla="*/ 12173 w 156638"/>
                <a:gd name="connsiteY0" fmla="*/ 78581 h 146459"/>
                <a:gd name="connsiteX1" fmla="*/ 9792 w 156638"/>
                <a:gd name="connsiteY1" fmla="*/ 33338 h 146459"/>
                <a:gd name="connsiteX2" fmla="*/ 26460 w 156638"/>
                <a:gd name="connsiteY2" fmla="*/ 7144 h 146459"/>
                <a:gd name="connsiteX3" fmla="*/ 81230 w 156638"/>
                <a:gd name="connsiteY3" fmla="*/ 0 h 146459"/>
                <a:gd name="connsiteX4" fmla="*/ 150286 w 156638"/>
                <a:gd name="connsiteY4" fmla="*/ 7144 h 146459"/>
                <a:gd name="connsiteX5" fmla="*/ 152667 w 156638"/>
                <a:gd name="connsiteY5" fmla="*/ 21433 h 146459"/>
                <a:gd name="connsiteX6" fmla="*/ 152669 w 156638"/>
                <a:gd name="connsiteY6" fmla="*/ 138113 h 146459"/>
                <a:gd name="connsiteX7" fmla="*/ 136000 w 156638"/>
                <a:gd name="connsiteY7" fmla="*/ 145255 h 146459"/>
                <a:gd name="connsiteX8" fmla="*/ 21699 w 156638"/>
                <a:gd name="connsiteY8" fmla="*/ 140496 h 146459"/>
                <a:gd name="connsiteX9" fmla="*/ 268 w 156638"/>
                <a:gd name="connsiteY9" fmla="*/ 128587 h 146459"/>
                <a:gd name="connsiteX10" fmla="*/ 12173 w 156638"/>
                <a:gd name="connsiteY10" fmla="*/ 78581 h 146459"/>
                <a:gd name="connsiteX0" fmla="*/ 12173 w 156638"/>
                <a:gd name="connsiteY0" fmla="*/ 92868 h 160746"/>
                <a:gd name="connsiteX1" fmla="*/ 9792 w 156638"/>
                <a:gd name="connsiteY1" fmla="*/ 47625 h 160746"/>
                <a:gd name="connsiteX2" fmla="*/ 26460 w 156638"/>
                <a:gd name="connsiteY2" fmla="*/ 21431 h 160746"/>
                <a:gd name="connsiteX3" fmla="*/ 88374 w 156638"/>
                <a:gd name="connsiteY3" fmla="*/ 0 h 160746"/>
                <a:gd name="connsiteX4" fmla="*/ 150286 w 156638"/>
                <a:gd name="connsiteY4" fmla="*/ 21431 h 160746"/>
                <a:gd name="connsiteX5" fmla="*/ 152667 w 156638"/>
                <a:gd name="connsiteY5" fmla="*/ 35720 h 160746"/>
                <a:gd name="connsiteX6" fmla="*/ 152669 w 156638"/>
                <a:gd name="connsiteY6" fmla="*/ 152400 h 160746"/>
                <a:gd name="connsiteX7" fmla="*/ 136000 w 156638"/>
                <a:gd name="connsiteY7" fmla="*/ 159542 h 160746"/>
                <a:gd name="connsiteX8" fmla="*/ 21699 w 156638"/>
                <a:gd name="connsiteY8" fmla="*/ 154783 h 160746"/>
                <a:gd name="connsiteX9" fmla="*/ 268 w 156638"/>
                <a:gd name="connsiteY9" fmla="*/ 142874 h 160746"/>
                <a:gd name="connsiteX10" fmla="*/ 12173 w 156638"/>
                <a:gd name="connsiteY10" fmla="*/ 92868 h 160746"/>
                <a:gd name="connsiteX0" fmla="*/ 12173 w 156638"/>
                <a:gd name="connsiteY0" fmla="*/ 92878 h 160756"/>
                <a:gd name="connsiteX1" fmla="*/ 9792 w 156638"/>
                <a:gd name="connsiteY1" fmla="*/ 47635 h 160756"/>
                <a:gd name="connsiteX2" fmla="*/ 38366 w 156638"/>
                <a:gd name="connsiteY2" fmla="*/ 19060 h 160756"/>
                <a:gd name="connsiteX3" fmla="*/ 88374 w 156638"/>
                <a:gd name="connsiteY3" fmla="*/ 10 h 160756"/>
                <a:gd name="connsiteX4" fmla="*/ 150286 w 156638"/>
                <a:gd name="connsiteY4" fmla="*/ 21441 h 160756"/>
                <a:gd name="connsiteX5" fmla="*/ 152667 w 156638"/>
                <a:gd name="connsiteY5" fmla="*/ 35730 h 160756"/>
                <a:gd name="connsiteX6" fmla="*/ 152669 w 156638"/>
                <a:gd name="connsiteY6" fmla="*/ 152410 h 160756"/>
                <a:gd name="connsiteX7" fmla="*/ 136000 w 156638"/>
                <a:gd name="connsiteY7" fmla="*/ 159552 h 160756"/>
                <a:gd name="connsiteX8" fmla="*/ 21699 w 156638"/>
                <a:gd name="connsiteY8" fmla="*/ 154793 h 160756"/>
                <a:gd name="connsiteX9" fmla="*/ 268 w 156638"/>
                <a:gd name="connsiteY9" fmla="*/ 142884 h 160756"/>
                <a:gd name="connsiteX10" fmla="*/ 12173 w 156638"/>
                <a:gd name="connsiteY10" fmla="*/ 92878 h 1607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6638" h="160756">
                  <a:moveTo>
                    <a:pt x="12173" y="92878"/>
                  </a:moveTo>
                  <a:cubicBezTo>
                    <a:pt x="14951" y="77797"/>
                    <a:pt x="5427" y="59938"/>
                    <a:pt x="9792" y="47635"/>
                  </a:cubicBezTo>
                  <a:cubicBezTo>
                    <a:pt x="14158" y="35332"/>
                    <a:pt x="25269" y="26997"/>
                    <a:pt x="38366" y="19060"/>
                  </a:cubicBezTo>
                  <a:cubicBezTo>
                    <a:pt x="51463" y="11123"/>
                    <a:pt x="69721" y="-387"/>
                    <a:pt x="88374" y="10"/>
                  </a:cubicBezTo>
                  <a:cubicBezTo>
                    <a:pt x="107027" y="407"/>
                    <a:pt x="137586" y="18663"/>
                    <a:pt x="150286" y="21441"/>
                  </a:cubicBezTo>
                  <a:cubicBezTo>
                    <a:pt x="162986" y="24219"/>
                    <a:pt x="152270" y="13902"/>
                    <a:pt x="152667" y="35730"/>
                  </a:cubicBezTo>
                  <a:cubicBezTo>
                    <a:pt x="153064" y="57558"/>
                    <a:pt x="161400" y="132964"/>
                    <a:pt x="152669" y="152410"/>
                  </a:cubicBezTo>
                  <a:cubicBezTo>
                    <a:pt x="151082" y="152806"/>
                    <a:pt x="143541" y="157171"/>
                    <a:pt x="136000" y="159552"/>
                  </a:cubicBezTo>
                  <a:cubicBezTo>
                    <a:pt x="109409" y="157171"/>
                    <a:pt x="37971" y="166302"/>
                    <a:pt x="21699" y="154793"/>
                  </a:cubicBezTo>
                  <a:cubicBezTo>
                    <a:pt x="17334" y="165906"/>
                    <a:pt x="-2114" y="142091"/>
                    <a:pt x="268" y="142884"/>
                  </a:cubicBezTo>
                  <a:cubicBezTo>
                    <a:pt x="-2113" y="131771"/>
                    <a:pt x="12173" y="103594"/>
                    <a:pt x="12173" y="92878"/>
                  </a:cubicBezTo>
                  <a:close/>
                </a:path>
              </a:pathLst>
            </a:custGeom>
            <a:noFill/>
            <a:ln w="4445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07" name="正方形/長方形 106">
              <a:extLst>
                <a:ext uri="{FF2B5EF4-FFF2-40B4-BE49-F238E27FC236}">
                  <a16:creationId xmlns:a16="http://schemas.microsoft.com/office/drawing/2014/main" id="{629137E7-C1B9-4208-BA8D-6F2122E10AF2}"/>
                </a:ext>
              </a:extLst>
            </p:cNvPr>
            <p:cNvSpPr/>
            <p:nvPr/>
          </p:nvSpPr>
          <p:spPr>
            <a:xfrm>
              <a:off x="3313569" y="4728954"/>
              <a:ext cx="451623" cy="149941"/>
            </a:xfrm>
            <a:prstGeom prst="rect">
              <a:avLst/>
            </a:prstGeom>
            <a:solidFill>
              <a:schemeClr val="bg1">
                <a:alpha val="7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kumimoji="1" lang="ja-JP" altLang="en-US" sz="700" b="1" dirty="0">
                  <a:solidFill>
                    <a:schemeClr val="tx1"/>
                  </a:solidFill>
                  <a:latin typeface="Meiryo UI" panose="020B0604030504040204" pitchFamily="50" charset="-128"/>
                  <a:ea typeface="Meiryo UI" panose="020B0604030504040204" pitchFamily="50" charset="-128"/>
                </a:rPr>
                <a:t>水の回廊</a:t>
              </a:r>
              <a:endParaRPr kumimoji="1" lang="en-US" altLang="ja-JP" sz="700" b="1" dirty="0">
                <a:solidFill>
                  <a:schemeClr val="tx1"/>
                </a:solidFill>
                <a:latin typeface="Meiryo UI" panose="020B0604030504040204" pitchFamily="50" charset="-128"/>
                <a:ea typeface="Meiryo UI" panose="020B0604030504040204" pitchFamily="50" charset="-128"/>
              </a:endParaRPr>
            </a:p>
          </p:txBody>
        </p:sp>
        <p:cxnSp>
          <p:nvCxnSpPr>
            <p:cNvPr id="108" name="直線矢印コネクタ 107"/>
            <p:cNvCxnSpPr/>
            <p:nvPr/>
          </p:nvCxnSpPr>
          <p:spPr>
            <a:xfrm flipH="1" flipV="1">
              <a:off x="3013752" y="4772842"/>
              <a:ext cx="632448" cy="1232002"/>
            </a:xfrm>
            <a:prstGeom prst="straightConnector1">
              <a:avLst/>
            </a:prstGeom>
            <a:ln w="12700">
              <a:round/>
              <a:headEnd type="none"/>
              <a:tailEnd type="triangle"/>
            </a:ln>
          </p:spPr>
          <p:style>
            <a:lnRef idx="1">
              <a:schemeClr val="dk1"/>
            </a:lnRef>
            <a:fillRef idx="0">
              <a:schemeClr val="dk1"/>
            </a:fillRef>
            <a:effectRef idx="0">
              <a:schemeClr val="dk1"/>
            </a:effectRef>
            <a:fontRef idx="minor">
              <a:schemeClr val="tx1"/>
            </a:fontRef>
          </p:style>
        </p:cxnSp>
        <p:sp>
          <p:nvSpPr>
            <p:cNvPr id="109" name="楕円 57">
              <a:extLst>
                <a:ext uri="{FF2B5EF4-FFF2-40B4-BE49-F238E27FC236}">
                  <a16:creationId xmlns:a16="http://schemas.microsoft.com/office/drawing/2014/main" id="{B9D7130E-388E-494E-B1CF-69D594C9D490}"/>
                </a:ext>
              </a:extLst>
            </p:cNvPr>
            <p:cNvSpPr>
              <a:spLocks noChangeAspect="1"/>
            </p:cNvSpPr>
            <p:nvPr/>
          </p:nvSpPr>
          <p:spPr>
            <a:xfrm>
              <a:off x="2424330" y="4944506"/>
              <a:ext cx="167027" cy="152755"/>
            </a:xfrm>
            <a:prstGeom prst="ellipse">
              <a:avLst/>
            </a:prstGeom>
            <a:solidFill>
              <a:srgbClr val="FF0000">
                <a:alpha val="40000"/>
              </a:srgb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600" dirty="0">
                <a:latin typeface="Meiryo UI" panose="020B0604030504040204" pitchFamily="50" charset="-128"/>
                <a:ea typeface="Meiryo UI" panose="020B0604030504040204" pitchFamily="50" charset="-128"/>
              </a:endParaRPr>
            </a:p>
          </p:txBody>
        </p:sp>
      </p:grpSp>
      <p:grpSp>
        <p:nvGrpSpPr>
          <p:cNvPr id="115" name="グループ化 114"/>
          <p:cNvGrpSpPr>
            <a:grpSpLocks noChangeAspect="1"/>
          </p:cNvGrpSpPr>
          <p:nvPr/>
        </p:nvGrpSpPr>
        <p:grpSpPr>
          <a:xfrm>
            <a:off x="604054" y="5649885"/>
            <a:ext cx="2330344" cy="1166130"/>
            <a:chOff x="11636945" y="4850444"/>
            <a:chExt cx="1804087" cy="1007972"/>
          </a:xfrm>
        </p:grpSpPr>
        <p:sp>
          <p:nvSpPr>
            <p:cNvPr id="116" name="正方形/長方形 115"/>
            <p:cNvSpPr/>
            <p:nvPr/>
          </p:nvSpPr>
          <p:spPr>
            <a:xfrm>
              <a:off x="11888367" y="5627102"/>
              <a:ext cx="1427775" cy="23131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9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▲中之島</a:t>
              </a:r>
              <a:r>
                <a:rPr lang="en-US" altLang="ja-JP" sz="9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GATE</a:t>
              </a:r>
              <a:r>
                <a:rPr lang="ja-JP" altLang="en-US" sz="9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全体図</a:t>
              </a:r>
              <a:endParaRPr lang="en-US" altLang="ja-JP" sz="9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grpSp>
          <p:nvGrpSpPr>
            <p:cNvPr id="117" name="グループ化 116"/>
            <p:cNvGrpSpPr>
              <a:grpSpLocks noChangeAspect="1"/>
            </p:cNvGrpSpPr>
            <p:nvPr/>
          </p:nvGrpSpPr>
          <p:grpSpPr>
            <a:xfrm>
              <a:off x="11636945" y="4850444"/>
              <a:ext cx="1804087" cy="821214"/>
              <a:chOff x="60177" y="824041"/>
              <a:chExt cx="1904674" cy="876918"/>
            </a:xfrm>
          </p:grpSpPr>
          <p:grpSp>
            <p:nvGrpSpPr>
              <p:cNvPr id="118" name="グループ化 117">
                <a:extLst>
                  <a:ext uri="{FF2B5EF4-FFF2-40B4-BE49-F238E27FC236}">
                    <a16:creationId xmlns:a16="http://schemas.microsoft.com/office/drawing/2014/main" id="{6940BFB5-9847-4C4C-B7BF-76781C6D669C}"/>
                  </a:ext>
                </a:extLst>
              </p:cNvPr>
              <p:cNvGrpSpPr/>
              <p:nvPr/>
            </p:nvGrpSpPr>
            <p:grpSpPr>
              <a:xfrm>
                <a:off x="60177" y="824041"/>
                <a:ext cx="1904674" cy="876918"/>
                <a:chOff x="60177" y="824041"/>
                <a:chExt cx="1904674" cy="876918"/>
              </a:xfrm>
            </p:grpSpPr>
            <p:pic>
              <p:nvPicPr>
                <p:cNvPr id="120" name="図 119"/>
                <p:cNvPicPr preferRelativeResize="0">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98942" y="852035"/>
                  <a:ext cx="1865909" cy="848924"/>
                </a:xfrm>
                <a:prstGeom prst="rect">
                  <a:avLst/>
                </a:prstGeom>
              </p:spPr>
            </p:pic>
            <p:sp>
              <p:nvSpPr>
                <p:cNvPr id="121" name="テキスト ボックス 81"/>
                <p:cNvSpPr txBox="1"/>
                <p:nvPr/>
              </p:nvSpPr>
              <p:spPr>
                <a:xfrm>
                  <a:off x="674724" y="824041"/>
                  <a:ext cx="732724" cy="149371"/>
                </a:xfrm>
                <a:prstGeom prst="rect">
                  <a:avLst/>
                </a:prstGeom>
                <a:noFill/>
              </p:spPr>
              <p:txBody>
                <a:bodyPr wrap="none" rtlCol="0">
                  <a:spAutoFit/>
                </a:bodyPr>
                <a:lstStyle/>
                <a:p>
                  <a:pPr>
                    <a:spcAft>
                      <a:spcPts val="0"/>
                    </a:spcAft>
                  </a:pPr>
                  <a:r>
                    <a:rPr lang="ja-JP" sz="700" b="1" kern="1200" dirty="0">
                      <a:solidFill>
                        <a:srgbClr val="FFFFFF"/>
                      </a:solidFill>
                      <a:effectLst/>
                      <a:latin typeface="ＭＳ Ｐゴシック" panose="020B0600070205080204" pitchFamily="50" charset="-128"/>
                      <a:ea typeface="Meiryo UI" panose="020B0604030504040204" pitchFamily="50" charset="-128"/>
                      <a:cs typeface="Times New Roman" panose="02020603050405020304" pitchFamily="18" charset="0"/>
                    </a:rPr>
                    <a:t>大阪市中央卸売市場</a:t>
                  </a:r>
                  <a:endParaRPr lang="ja-JP" sz="1200" b="1" dirty="0">
                    <a:effectLst/>
                    <a:latin typeface="ＭＳ Ｐゴシック" panose="020B0600070205080204" pitchFamily="50" charset="-128"/>
                    <a:ea typeface="ＭＳ Ｐゴシック" panose="020B0600070205080204" pitchFamily="50" charset="-128"/>
                    <a:cs typeface="ＭＳ Ｐゴシック" panose="020B0600070205080204" pitchFamily="50" charset="-128"/>
                  </a:endParaRPr>
                </a:p>
              </p:txBody>
            </p:sp>
            <p:sp>
              <p:nvSpPr>
                <p:cNvPr id="122" name="テキスト ボックス 82"/>
                <p:cNvSpPr txBox="1"/>
                <p:nvPr/>
              </p:nvSpPr>
              <p:spPr>
                <a:xfrm>
                  <a:off x="1458100" y="1136546"/>
                  <a:ext cx="445620" cy="257613"/>
                </a:xfrm>
                <a:prstGeom prst="rect">
                  <a:avLst/>
                </a:prstGeom>
                <a:noFill/>
              </p:spPr>
              <p:txBody>
                <a:bodyPr wrap="none" rtlCol="0">
                  <a:spAutoFit/>
                </a:bodyPr>
                <a:lstStyle/>
                <a:p>
                  <a:pPr>
                    <a:spcAft>
                      <a:spcPts val="0"/>
                    </a:spcAft>
                  </a:pPr>
                  <a:r>
                    <a:rPr lang="ja-JP" sz="700" kern="1200" dirty="0">
                      <a:solidFill>
                        <a:srgbClr val="FFFFFF"/>
                      </a:solidFill>
                      <a:effectLst/>
                      <a:latin typeface="ＭＳ Ｐゴシック" panose="020B0600070205080204" pitchFamily="50" charset="-128"/>
                      <a:ea typeface="Meiryo UI" panose="020B0604030504040204" pitchFamily="50" charset="-128"/>
                      <a:cs typeface="Times New Roman" panose="02020603050405020304" pitchFamily="18" charset="0"/>
                    </a:rPr>
                    <a:t>ノースピア</a:t>
                  </a:r>
                  <a:endParaRPr lang="ja-JP" sz="1200" dirty="0">
                    <a:effectLst/>
                    <a:latin typeface="ＭＳ Ｐゴシック" panose="020B0600070205080204" pitchFamily="50" charset="-128"/>
                    <a:ea typeface="ＭＳ Ｐゴシック" panose="020B0600070205080204" pitchFamily="50" charset="-128"/>
                    <a:cs typeface="ＭＳ Ｐゴシック" panose="020B0600070205080204" pitchFamily="50" charset="-128"/>
                  </a:endParaRPr>
                </a:p>
              </p:txBody>
            </p:sp>
            <p:sp>
              <p:nvSpPr>
                <p:cNvPr id="123" name="テキスト ボックス 83"/>
                <p:cNvSpPr txBox="1"/>
                <p:nvPr/>
              </p:nvSpPr>
              <p:spPr>
                <a:xfrm>
                  <a:off x="60177" y="1223149"/>
                  <a:ext cx="517644" cy="257613"/>
                </a:xfrm>
                <a:prstGeom prst="rect">
                  <a:avLst/>
                </a:prstGeom>
                <a:noFill/>
              </p:spPr>
              <p:txBody>
                <a:bodyPr wrap="none" rtlCol="0">
                  <a:spAutoFit/>
                </a:bodyPr>
                <a:lstStyle/>
                <a:p>
                  <a:pPr>
                    <a:spcAft>
                      <a:spcPts val="0"/>
                    </a:spcAft>
                  </a:pPr>
                  <a:r>
                    <a:rPr lang="ja-JP" sz="800" b="1" kern="1200" dirty="0">
                      <a:solidFill>
                        <a:srgbClr val="FFFFFF"/>
                      </a:solidFill>
                      <a:effectLst/>
                      <a:latin typeface="ＭＳ Ｐゴシック" panose="020B0600070205080204" pitchFamily="50" charset="-128"/>
                      <a:ea typeface="Meiryo UI" panose="020B0604030504040204" pitchFamily="50" charset="-128"/>
                      <a:cs typeface="Times New Roman" panose="02020603050405020304" pitchFamily="18" charset="0"/>
                    </a:rPr>
                    <a:t>サウスピア</a:t>
                  </a:r>
                  <a:endParaRPr lang="ja-JP" sz="1200" dirty="0">
                    <a:effectLst/>
                    <a:latin typeface="ＭＳ Ｐゴシック" panose="020B0600070205080204" pitchFamily="50" charset="-128"/>
                    <a:ea typeface="ＭＳ Ｐゴシック" panose="020B0600070205080204" pitchFamily="50" charset="-128"/>
                    <a:cs typeface="ＭＳ Ｐゴシック" panose="020B0600070205080204" pitchFamily="50" charset="-128"/>
                  </a:endParaRPr>
                </a:p>
              </p:txBody>
            </p:sp>
          </p:grpSp>
          <p:sp>
            <p:nvSpPr>
              <p:cNvPr id="119" name="テキスト ボックス 118"/>
              <p:cNvSpPr txBox="1"/>
              <p:nvPr/>
            </p:nvSpPr>
            <p:spPr>
              <a:xfrm>
                <a:off x="781319" y="1146045"/>
                <a:ext cx="438006" cy="257613"/>
              </a:xfrm>
              <a:prstGeom prst="rect">
                <a:avLst/>
              </a:prstGeom>
              <a:noFill/>
            </p:spPr>
            <p:txBody>
              <a:bodyPr wrap="none" rtlCol="0">
                <a:spAutoFit/>
              </a:bodyPr>
              <a:lstStyle/>
              <a:p>
                <a:pPr>
                  <a:spcAft>
                    <a:spcPts val="0"/>
                  </a:spcAft>
                </a:pPr>
                <a:r>
                  <a:rPr lang="ja-JP" sz="600" kern="1200" dirty="0">
                    <a:solidFill>
                      <a:srgbClr val="FFFFFF"/>
                    </a:solidFill>
                    <a:effectLst/>
                    <a:latin typeface="ＭＳ Ｐゴシック" panose="020B0600070205080204" pitchFamily="50" charset="-128"/>
                    <a:ea typeface="Meiryo UI" panose="020B0604030504040204" pitchFamily="50" charset="-128"/>
                    <a:cs typeface="Times New Roman" panose="02020603050405020304" pitchFamily="18" charset="0"/>
                  </a:rPr>
                  <a:t>← 安治川</a:t>
                </a:r>
                <a:endParaRPr lang="ja-JP" sz="1200" dirty="0">
                  <a:effectLst/>
                  <a:latin typeface="ＭＳ Ｐゴシック" panose="020B0600070205080204" pitchFamily="50" charset="-128"/>
                  <a:ea typeface="ＭＳ Ｐゴシック" panose="020B0600070205080204" pitchFamily="50" charset="-128"/>
                  <a:cs typeface="ＭＳ Ｐゴシック" panose="020B0600070205080204" pitchFamily="50" charset="-128"/>
                </a:endParaRPr>
              </a:p>
            </p:txBody>
          </p:sp>
        </p:grpSp>
      </p:grpSp>
      <p:sp>
        <p:nvSpPr>
          <p:cNvPr id="124" name="ホームベース 123"/>
          <p:cNvSpPr/>
          <p:nvPr/>
        </p:nvSpPr>
        <p:spPr>
          <a:xfrm>
            <a:off x="2055409" y="3103951"/>
            <a:ext cx="1145808" cy="527724"/>
          </a:xfrm>
          <a:prstGeom prst="homePlate">
            <a:avLst>
              <a:gd name="adj" fmla="val 0"/>
            </a:avLst>
          </a:prstGeom>
          <a:noFill/>
          <a:ln w="12700">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800" b="1" dirty="0">
                <a:solidFill>
                  <a:schemeClr val="tx1"/>
                </a:solidFill>
                <a:latin typeface="BIZ UDPゴシック" panose="020B0400000000000000" pitchFamily="50" charset="-128"/>
                <a:ea typeface="BIZ UDPゴシック" panose="020B0400000000000000" pitchFamily="50" charset="-128"/>
              </a:rPr>
              <a:t>▲淀川大堰閘門</a:t>
            </a:r>
            <a:endParaRPr kumimoji="1" lang="en-US" altLang="ja-JP" sz="800" b="1" dirty="0">
              <a:solidFill>
                <a:schemeClr val="tx1"/>
              </a:solidFill>
              <a:latin typeface="BIZ UDPゴシック" panose="020B0400000000000000" pitchFamily="50" charset="-128"/>
              <a:ea typeface="BIZ UDPゴシック" panose="020B0400000000000000" pitchFamily="50" charset="-128"/>
            </a:endParaRPr>
          </a:p>
          <a:p>
            <a:pPr algn="ctr"/>
            <a:r>
              <a:rPr kumimoji="1" lang="ja-JP" altLang="en-US" sz="800" b="1" dirty="0">
                <a:solidFill>
                  <a:schemeClr val="tx1"/>
                </a:solidFill>
                <a:latin typeface="BIZ UDPゴシック" panose="020B0400000000000000" pitchFamily="50" charset="-128"/>
                <a:ea typeface="BIZ UDPゴシック" panose="020B0400000000000000" pitchFamily="50" charset="-128"/>
              </a:rPr>
              <a:t>完成イメージ</a:t>
            </a:r>
            <a:endParaRPr kumimoji="1" lang="en-US" altLang="ja-JP" sz="800" b="1" dirty="0">
              <a:solidFill>
                <a:schemeClr val="tx1"/>
              </a:solidFill>
              <a:latin typeface="BIZ UDPゴシック" panose="020B0400000000000000" pitchFamily="50" charset="-128"/>
              <a:ea typeface="BIZ UDPゴシック" panose="020B0400000000000000" pitchFamily="50" charset="-128"/>
            </a:endParaRPr>
          </a:p>
          <a:p>
            <a:pPr algn="ctr"/>
            <a:r>
              <a:rPr kumimoji="1" lang="ja-JP" altLang="en-US" sz="700" dirty="0">
                <a:solidFill>
                  <a:schemeClr val="tx1"/>
                </a:solidFill>
                <a:latin typeface="BIZ UDPゴシック" panose="020B0400000000000000" pitchFamily="50" charset="-128"/>
                <a:ea typeface="BIZ UDPゴシック" panose="020B0400000000000000" pitchFamily="50" charset="-128"/>
              </a:rPr>
              <a:t>　　　（出典）国土交通省</a:t>
            </a:r>
          </a:p>
        </p:txBody>
      </p:sp>
      <p:pic>
        <p:nvPicPr>
          <p:cNvPr id="125" name="図 124">
            <a:extLst>
              <a:ext uri="{FF2B5EF4-FFF2-40B4-BE49-F238E27FC236}">
                <a16:creationId xmlns:a16="http://schemas.microsoft.com/office/drawing/2014/main" id="{4E5E93D2-EFE1-4567-BC51-B510E22BF5DB}"/>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598849" y="3147842"/>
            <a:ext cx="1634490" cy="821259"/>
          </a:xfrm>
          <a:prstGeom prst="rect">
            <a:avLst/>
          </a:prstGeom>
        </p:spPr>
      </p:pic>
      <p:grpSp>
        <p:nvGrpSpPr>
          <p:cNvPr id="126" name="グループ化 125"/>
          <p:cNvGrpSpPr/>
          <p:nvPr/>
        </p:nvGrpSpPr>
        <p:grpSpPr>
          <a:xfrm>
            <a:off x="3766342" y="3276479"/>
            <a:ext cx="2532089" cy="2568157"/>
            <a:chOff x="4619147" y="3296413"/>
            <a:chExt cx="2532089" cy="2568157"/>
          </a:xfrm>
        </p:grpSpPr>
        <p:pic>
          <p:nvPicPr>
            <p:cNvPr id="127" name="図 126"/>
            <p:cNvPicPr>
              <a:picLocks noChangeAspect="1"/>
            </p:cNvPicPr>
            <p:nvPr/>
          </p:nvPicPr>
          <p:blipFill rotWithShape="1">
            <a:blip r:embed="rId6" cstate="email">
              <a:extLst>
                <a:ext uri="{28A0092B-C50C-407E-A947-70E740481C1C}">
                  <a14:useLocalDpi xmlns:a14="http://schemas.microsoft.com/office/drawing/2010/main"/>
                </a:ext>
              </a:extLst>
            </a:blip>
            <a:srcRect l="28430" t="2631" b="19531"/>
            <a:stretch/>
          </p:blipFill>
          <p:spPr>
            <a:xfrm>
              <a:off x="4619147" y="3296413"/>
              <a:ext cx="2532089" cy="2317228"/>
            </a:xfrm>
            <a:prstGeom prst="rect">
              <a:avLst/>
            </a:prstGeom>
            <a:ln>
              <a:noFill/>
            </a:ln>
          </p:spPr>
        </p:pic>
        <p:grpSp>
          <p:nvGrpSpPr>
            <p:cNvPr id="128" name="グループ化 127"/>
            <p:cNvGrpSpPr/>
            <p:nvPr/>
          </p:nvGrpSpPr>
          <p:grpSpPr>
            <a:xfrm>
              <a:off x="4671446" y="3522101"/>
              <a:ext cx="950623" cy="1388308"/>
              <a:chOff x="901464" y="-1276204"/>
              <a:chExt cx="950623" cy="1320367"/>
            </a:xfrm>
          </p:grpSpPr>
          <p:sp>
            <p:nvSpPr>
              <p:cNvPr id="190" name="正方形/長方形 189">
                <a:extLst>
                  <a:ext uri="{FF2B5EF4-FFF2-40B4-BE49-F238E27FC236}">
                    <a16:creationId xmlns:a16="http://schemas.microsoft.com/office/drawing/2014/main" id="{728163EB-F6AF-4BA7-9676-F7DEB6E0B0E0}"/>
                  </a:ext>
                </a:extLst>
              </p:cNvPr>
              <p:cNvSpPr/>
              <p:nvPr/>
            </p:nvSpPr>
            <p:spPr>
              <a:xfrm>
                <a:off x="901464" y="-91799"/>
                <a:ext cx="476512" cy="135962"/>
              </a:xfrm>
              <a:prstGeom prst="rect">
                <a:avLst/>
              </a:prstGeom>
              <a:solidFill>
                <a:schemeClr val="bg1">
                  <a:alpha val="7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kumimoji="1" lang="ja-JP" altLang="en-US" sz="900" b="1" dirty="0">
                    <a:solidFill>
                      <a:schemeClr val="tx1"/>
                    </a:solidFill>
                    <a:latin typeface="Meiryo UI" panose="020B0604030504040204" pitchFamily="50" charset="-128"/>
                    <a:ea typeface="Meiryo UI" panose="020B0604030504040204" pitchFamily="50" charset="-128"/>
                  </a:rPr>
                  <a:t>淡路島</a:t>
                </a:r>
                <a:endParaRPr kumimoji="1" lang="en-US" altLang="ja-JP" sz="900" b="1" dirty="0">
                  <a:solidFill>
                    <a:schemeClr val="tx1"/>
                  </a:solidFill>
                  <a:latin typeface="Meiryo UI" panose="020B0604030504040204" pitchFamily="50" charset="-128"/>
                  <a:ea typeface="Meiryo UI" panose="020B0604030504040204" pitchFamily="50" charset="-128"/>
                </a:endParaRPr>
              </a:p>
            </p:txBody>
          </p:sp>
          <p:sp>
            <p:nvSpPr>
              <p:cNvPr id="191" name="正方形/長方形 190">
                <a:extLst>
                  <a:ext uri="{FF2B5EF4-FFF2-40B4-BE49-F238E27FC236}">
                    <a16:creationId xmlns:a16="http://schemas.microsoft.com/office/drawing/2014/main" id="{629137E7-C1B9-4208-BA8D-6F2122E10AF2}"/>
                  </a:ext>
                </a:extLst>
              </p:cNvPr>
              <p:cNvSpPr/>
              <p:nvPr/>
            </p:nvSpPr>
            <p:spPr>
              <a:xfrm>
                <a:off x="1543619" y="-1276204"/>
                <a:ext cx="308468" cy="144272"/>
              </a:xfrm>
              <a:prstGeom prst="rect">
                <a:avLst/>
              </a:prstGeom>
              <a:solidFill>
                <a:schemeClr val="bg1">
                  <a:alpha val="7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kumimoji="1" lang="ja-JP" altLang="en-US" sz="900" b="1" dirty="0">
                    <a:solidFill>
                      <a:schemeClr val="tx1"/>
                    </a:solidFill>
                    <a:latin typeface="Meiryo UI" panose="020B0604030504040204" pitchFamily="50" charset="-128"/>
                    <a:ea typeface="Meiryo UI" panose="020B0604030504040204" pitchFamily="50" charset="-128"/>
                  </a:rPr>
                  <a:t>神戸</a:t>
                </a:r>
                <a:endParaRPr kumimoji="1" lang="en-US" altLang="ja-JP" sz="900" b="1" dirty="0">
                  <a:solidFill>
                    <a:schemeClr val="tx1"/>
                  </a:solidFill>
                  <a:latin typeface="Meiryo UI" panose="020B0604030504040204" pitchFamily="50" charset="-128"/>
                  <a:ea typeface="Meiryo UI" panose="020B0604030504040204" pitchFamily="50" charset="-128"/>
                </a:endParaRPr>
              </a:p>
            </p:txBody>
          </p:sp>
        </p:grpSp>
        <p:sp>
          <p:nvSpPr>
            <p:cNvPr id="129" name="正方形/長方形 128">
              <a:extLst>
                <a:ext uri="{FF2B5EF4-FFF2-40B4-BE49-F238E27FC236}">
                  <a16:creationId xmlns:a16="http://schemas.microsoft.com/office/drawing/2014/main" id="{42AB246C-D6C3-4324-A739-9AC17F6C0836}"/>
                </a:ext>
              </a:extLst>
            </p:cNvPr>
            <p:cNvSpPr/>
            <p:nvPr/>
          </p:nvSpPr>
          <p:spPr>
            <a:xfrm>
              <a:off x="4931225" y="5521350"/>
              <a:ext cx="2201849" cy="343220"/>
            </a:xfrm>
            <a:prstGeom prst="rect">
              <a:avLst/>
            </a:prstGeom>
            <a:solidFill>
              <a:schemeClr val="bg1"/>
            </a:solidFill>
            <a:ln w="9525" cmpd="dbl">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nchorCtr="0"/>
            <a:lstStyle/>
            <a:p>
              <a:pPr lvl="0" defTabSz="959937">
                <a:lnSpc>
                  <a:spcPts val="1200"/>
                </a:lnSpc>
                <a:defRPr/>
              </a:pPr>
              <a:r>
                <a:rPr kumimoji="1" lang="ja-JP" altLang="en-US" sz="1000" dirty="0">
                  <a:solidFill>
                    <a:prstClr val="black"/>
                  </a:solidFill>
                  <a:latin typeface="BIZ UDPゴシック" panose="020B0400000000000000" pitchFamily="50" charset="-128"/>
                  <a:ea typeface="BIZ UDPゴシック" panose="020B0400000000000000" pitchFamily="50" charset="-128"/>
                </a:rPr>
                <a:t>・船着場周辺の賑わい創出</a:t>
              </a:r>
              <a:endParaRPr kumimoji="1" lang="en-US" altLang="ja-JP" sz="1000" dirty="0">
                <a:solidFill>
                  <a:prstClr val="black"/>
                </a:solidFill>
                <a:latin typeface="BIZ UDPゴシック" panose="020B0400000000000000" pitchFamily="50" charset="-128"/>
                <a:ea typeface="BIZ UDPゴシック" panose="020B0400000000000000" pitchFamily="50" charset="-128"/>
              </a:endParaRPr>
            </a:p>
            <a:p>
              <a:pPr lvl="0" defTabSz="959937">
                <a:lnSpc>
                  <a:spcPts val="1200"/>
                </a:lnSpc>
                <a:defRPr/>
              </a:pPr>
              <a:r>
                <a:rPr kumimoji="1" lang="ja-JP" altLang="en-US" sz="1000" dirty="0">
                  <a:solidFill>
                    <a:prstClr val="black"/>
                  </a:solidFill>
                  <a:latin typeface="BIZ UDPゴシック" panose="020B0400000000000000" pitchFamily="50" charset="-128"/>
                  <a:ea typeface="BIZ UDPゴシック" panose="020B0400000000000000" pitchFamily="50" charset="-128"/>
                </a:rPr>
                <a:t>・地域資源を活かした内陸部への周遊</a:t>
              </a:r>
            </a:p>
          </p:txBody>
        </p:sp>
        <p:sp>
          <p:nvSpPr>
            <p:cNvPr id="130" name="楕円 57">
              <a:extLst>
                <a:ext uri="{FF2B5EF4-FFF2-40B4-BE49-F238E27FC236}">
                  <a16:creationId xmlns:a16="http://schemas.microsoft.com/office/drawing/2014/main" id="{B9D7130E-388E-494E-B1CF-69D594C9D490}"/>
                </a:ext>
              </a:extLst>
            </p:cNvPr>
            <p:cNvSpPr>
              <a:spLocks noChangeAspect="1"/>
            </p:cNvSpPr>
            <p:nvPr/>
          </p:nvSpPr>
          <p:spPr>
            <a:xfrm>
              <a:off x="6290722" y="3833185"/>
              <a:ext cx="129771" cy="118682"/>
            </a:xfrm>
            <a:prstGeom prst="ellipse">
              <a:avLst/>
            </a:prstGeom>
            <a:solidFill>
              <a:srgbClr val="FF0000">
                <a:alpha val="40000"/>
              </a:srgb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600" dirty="0">
                <a:latin typeface="Meiryo UI" panose="020B0604030504040204" pitchFamily="50" charset="-128"/>
                <a:ea typeface="Meiryo UI" panose="020B0604030504040204" pitchFamily="50" charset="-128"/>
              </a:endParaRPr>
            </a:p>
          </p:txBody>
        </p:sp>
        <p:sp>
          <p:nvSpPr>
            <p:cNvPr id="131" name="正方形/長方形 130">
              <a:extLst>
                <a:ext uri="{FF2B5EF4-FFF2-40B4-BE49-F238E27FC236}">
                  <a16:creationId xmlns:a16="http://schemas.microsoft.com/office/drawing/2014/main" id="{629137E7-C1B9-4208-BA8D-6F2122E10AF2}"/>
                </a:ext>
              </a:extLst>
            </p:cNvPr>
            <p:cNvSpPr/>
            <p:nvPr/>
          </p:nvSpPr>
          <p:spPr>
            <a:xfrm>
              <a:off x="6088524" y="3627417"/>
              <a:ext cx="331971" cy="160594"/>
            </a:xfrm>
            <a:prstGeom prst="rect">
              <a:avLst/>
            </a:prstGeom>
            <a:solidFill>
              <a:schemeClr val="bg1">
                <a:alpha val="7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kumimoji="1" lang="ja-JP" altLang="en-US" sz="900" b="1" dirty="0">
                  <a:solidFill>
                    <a:schemeClr val="tx1"/>
                  </a:solidFill>
                  <a:latin typeface="Meiryo UI" panose="020B0604030504040204" pitchFamily="50" charset="-128"/>
                  <a:ea typeface="Meiryo UI" panose="020B0604030504040204" pitchFamily="50" charset="-128"/>
                </a:rPr>
                <a:t>夢洲</a:t>
              </a:r>
              <a:endParaRPr kumimoji="1" lang="en-US" altLang="ja-JP" sz="900" b="1" dirty="0">
                <a:solidFill>
                  <a:schemeClr val="tx1"/>
                </a:solidFill>
                <a:latin typeface="Meiryo UI" panose="020B0604030504040204" pitchFamily="50" charset="-128"/>
                <a:ea typeface="Meiryo UI" panose="020B0604030504040204" pitchFamily="50" charset="-128"/>
              </a:endParaRPr>
            </a:p>
          </p:txBody>
        </p:sp>
        <p:cxnSp>
          <p:nvCxnSpPr>
            <p:cNvPr id="132" name="直線矢印コネクタ 131"/>
            <p:cNvCxnSpPr>
              <a:cxnSpLocks/>
            </p:cNvCxnSpPr>
            <p:nvPr/>
          </p:nvCxnSpPr>
          <p:spPr>
            <a:xfrm flipV="1">
              <a:off x="6458071" y="3423694"/>
              <a:ext cx="393116" cy="336002"/>
            </a:xfrm>
            <a:prstGeom prst="straightConnector1">
              <a:avLst/>
            </a:prstGeom>
            <a:ln w="25400" cap="rnd">
              <a:solidFill>
                <a:schemeClr val="accent6">
                  <a:lumMod val="75000"/>
                </a:schemeClr>
              </a:solidFill>
              <a:bevel/>
              <a:headEnd type="triangle" w="med" len="med"/>
              <a:tailEnd type="triangle"/>
            </a:ln>
          </p:spPr>
          <p:style>
            <a:lnRef idx="1">
              <a:schemeClr val="accent1"/>
            </a:lnRef>
            <a:fillRef idx="0">
              <a:schemeClr val="accent1"/>
            </a:fillRef>
            <a:effectRef idx="0">
              <a:schemeClr val="accent1"/>
            </a:effectRef>
            <a:fontRef idx="minor">
              <a:schemeClr val="tx1"/>
            </a:fontRef>
          </p:style>
        </p:cxnSp>
        <p:sp>
          <p:nvSpPr>
            <p:cNvPr id="179" name="正方形/長方形 178">
              <a:extLst>
                <a:ext uri="{FF2B5EF4-FFF2-40B4-BE49-F238E27FC236}">
                  <a16:creationId xmlns:a16="http://schemas.microsoft.com/office/drawing/2014/main" id="{52585BD4-9DA7-4BD2-87C4-82F542D3C6A3}"/>
                </a:ext>
              </a:extLst>
            </p:cNvPr>
            <p:cNvSpPr/>
            <p:nvPr/>
          </p:nvSpPr>
          <p:spPr>
            <a:xfrm>
              <a:off x="6828958" y="3309791"/>
              <a:ext cx="304131" cy="133021"/>
            </a:xfrm>
            <a:prstGeom prst="rect">
              <a:avLst/>
            </a:prstGeom>
            <a:solidFill>
              <a:schemeClr val="bg1">
                <a:alpha val="7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kumimoji="1" lang="ja-JP" altLang="en-US" sz="900" b="1" dirty="0">
                  <a:solidFill>
                    <a:schemeClr val="tx1"/>
                  </a:solidFill>
                  <a:latin typeface="Meiryo UI" panose="020B0604030504040204" pitchFamily="50" charset="-128"/>
                  <a:ea typeface="Meiryo UI" panose="020B0604030504040204" pitchFamily="50" charset="-128"/>
                </a:rPr>
                <a:t>京都</a:t>
              </a:r>
              <a:endParaRPr kumimoji="1" lang="en-US" altLang="ja-JP" sz="900" b="1" dirty="0">
                <a:solidFill>
                  <a:schemeClr val="tx1"/>
                </a:solidFill>
                <a:latin typeface="Meiryo UI" panose="020B0604030504040204" pitchFamily="50" charset="-128"/>
                <a:ea typeface="Meiryo UI" panose="020B0604030504040204" pitchFamily="50" charset="-128"/>
              </a:endParaRPr>
            </a:p>
          </p:txBody>
        </p:sp>
        <p:sp>
          <p:nvSpPr>
            <p:cNvPr id="180" name="フリーフォーム 179"/>
            <p:cNvSpPr/>
            <p:nvPr/>
          </p:nvSpPr>
          <p:spPr>
            <a:xfrm rot="16718153" flipH="1">
              <a:off x="5936596" y="3607645"/>
              <a:ext cx="80154" cy="379032"/>
            </a:xfrm>
            <a:custGeom>
              <a:avLst/>
              <a:gdLst>
                <a:gd name="connsiteX0" fmla="*/ 0 w 235131"/>
                <a:gd name="connsiteY0" fmla="*/ 0 h 209006"/>
                <a:gd name="connsiteX1" fmla="*/ 235131 w 235131"/>
                <a:gd name="connsiteY1" fmla="*/ 209006 h 209006"/>
                <a:gd name="connsiteX2" fmla="*/ 235131 w 235131"/>
                <a:gd name="connsiteY2" fmla="*/ 209006 h 209006"/>
              </a:gdLst>
              <a:ahLst/>
              <a:cxnLst>
                <a:cxn ang="0">
                  <a:pos x="connsiteX0" y="connsiteY0"/>
                </a:cxn>
                <a:cxn ang="0">
                  <a:pos x="connsiteX1" y="connsiteY1"/>
                </a:cxn>
                <a:cxn ang="0">
                  <a:pos x="connsiteX2" y="connsiteY2"/>
                </a:cxn>
              </a:cxnLst>
              <a:rect l="l" t="t" r="r" b="b"/>
              <a:pathLst>
                <a:path w="235131" h="209006">
                  <a:moveTo>
                    <a:pt x="0" y="0"/>
                  </a:moveTo>
                  <a:lnTo>
                    <a:pt x="235131" y="209006"/>
                  </a:lnTo>
                  <a:lnTo>
                    <a:pt x="235131" y="209006"/>
                  </a:lnTo>
                </a:path>
              </a:pathLst>
            </a:custGeom>
            <a:noFill/>
            <a:ln w="25400">
              <a:solidFill>
                <a:schemeClr val="accent6">
                  <a:lumMod val="75000"/>
                </a:schemeClr>
              </a:solidFill>
              <a:headEnd type="triangle"/>
              <a:tail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82" name="フリーフォーム 181"/>
            <p:cNvSpPr/>
            <p:nvPr/>
          </p:nvSpPr>
          <p:spPr>
            <a:xfrm flipV="1">
              <a:off x="5002669" y="3914591"/>
              <a:ext cx="1172999" cy="677267"/>
            </a:xfrm>
            <a:custGeom>
              <a:avLst/>
              <a:gdLst>
                <a:gd name="connsiteX0" fmla="*/ 0 w 235131"/>
                <a:gd name="connsiteY0" fmla="*/ 0 h 209006"/>
                <a:gd name="connsiteX1" fmla="*/ 235131 w 235131"/>
                <a:gd name="connsiteY1" fmla="*/ 209006 h 209006"/>
                <a:gd name="connsiteX2" fmla="*/ 235131 w 235131"/>
                <a:gd name="connsiteY2" fmla="*/ 209006 h 209006"/>
              </a:gdLst>
              <a:ahLst/>
              <a:cxnLst>
                <a:cxn ang="0">
                  <a:pos x="connsiteX0" y="connsiteY0"/>
                </a:cxn>
                <a:cxn ang="0">
                  <a:pos x="connsiteX1" y="connsiteY1"/>
                </a:cxn>
                <a:cxn ang="0">
                  <a:pos x="connsiteX2" y="connsiteY2"/>
                </a:cxn>
              </a:cxnLst>
              <a:rect l="l" t="t" r="r" b="b"/>
              <a:pathLst>
                <a:path w="235131" h="209006">
                  <a:moveTo>
                    <a:pt x="0" y="0"/>
                  </a:moveTo>
                  <a:lnTo>
                    <a:pt x="235131" y="209006"/>
                  </a:lnTo>
                  <a:lnTo>
                    <a:pt x="235131" y="209006"/>
                  </a:lnTo>
                </a:path>
              </a:pathLst>
            </a:custGeom>
            <a:noFill/>
            <a:ln w="25400">
              <a:solidFill>
                <a:schemeClr val="accent6">
                  <a:lumMod val="75000"/>
                </a:schemeClr>
              </a:solidFill>
              <a:headEnd type="triangle"/>
              <a:tail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83" name="フリーフォーム 182"/>
            <p:cNvSpPr/>
            <p:nvPr/>
          </p:nvSpPr>
          <p:spPr>
            <a:xfrm>
              <a:off x="6713281" y="3654242"/>
              <a:ext cx="114170" cy="133770"/>
            </a:xfrm>
            <a:custGeom>
              <a:avLst/>
              <a:gdLst>
                <a:gd name="connsiteX0" fmla="*/ 10631 w 155706"/>
                <a:gd name="connsiteY0" fmla="*/ 42863 h 146999"/>
                <a:gd name="connsiteX1" fmla="*/ 10631 w 155706"/>
                <a:gd name="connsiteY1" fmla="*/ 42863 h 146999"/>
                <a:gd name="connsiteX2" fmla="*/ 34443 w 155706"/>
                <a:gd name="connsiteY2" fmla="*/ 11907 h 146999"/>
                <a:gd name="connsiteX3" fmla="*/ 39206 w 155706"/>
                <a:gd name="connsiteY3" fmla="*/ 4763 h 146999"/>
                <a:gd name="connsiteX4" fmla="*/ 55875 w 155706"/>
                <a:gd name="connsiteY4" fmla="*/ 0 h 146999"/>
                <a:gd name="connsiteX5" fmla="*/ 79687 w 155706"/>
                <a:gd name="connsiteY5" fmla="*/ 4763 h 146999"/>
                <a:gd name="connsiteX6" fmla="*/ 96356 w 155706"/>
                <a:gd name="connsiteY6" fmla="*/ 9525 h 146999"/>
                <a:gd name="connsiteX7" fmla="*/ 136837 w 155706"/>
                <a:gd name="connsiteY7" fmla="*/ 14288 h 146999"/>
                <a:gd name="connsiteX8" fmla="*/ 151125 w 155706"/>
                <a:gd name="connsiteY8" fmla="*/ 16669 h 146999"/>
                <a:gd name="connsiteX9" fmla="*/ 153506 w 155706"/>
                <a:gd name="connsiteY9" fmla="*/ 23813 h 146999"/>
                <a:gd name="connsiteX10" fmla="*/ 3487 w 155706"/>
                <a:gd name="connsiteY10" fmla="*/ 138113 h 146999"/>
                <a:gd name="connsiteX11" fmla="*/ 3487 w 155706"/>
                <a:gd name="connsiteY11" fmla="*/ 104775 h 146999"/>
                <a:gd name="connsiteX12" fmla="*/ 8250 w 155706"/>
                <a:gd name="connsiteY12" fmla="*/ 97632 h 146999"/>
                <a:gd name="connsiteX13" fmla="*/ 10631 w 155706"/>
                <a:gd name="connsiteY13" fmla="*/ 42863 h 146999"/>
                <a:gd name="connsiteX0" fmla="*/ 10631 w 157704"/>
                <a:gd name="connsiteY0" fmla="*/ 42863 h 146243"/>
                <a:gd name="connsiteX1" fmla="*/ 10631 w 157704"/>
                <a:gd name="connsiteY1" fmla="*/ 42863 h 146243"/>
                <a:gd name="connsiteX2" fmla="*/ 34443 w 157704"/>
                <a:gd name="connsiteY2" fmla="*/ 11907 h 146243"/>
                <a:gd name="connsiteX3" fmla="*/ 39206 w 157704"/>
                <a:gd name="connsiteY3" fmla="*/ 4763 h 146243"/>
                <a:gd name="connsiteX4" fmla="*/ 55875 w 157704"/>
                <a:gd name="connsiteY4" fmla="*/ 0 h 146243"/>
                <a:gd name="connsiteX5" fmla="*/ 79687 w 157704"/>
                <a:gd name="connsiteY5" fmla="*/ 4763 h 146243"/>
                <a:gd name="connsiteX6" fmla="*/ 96356 w 157704"/>
                <a:gd name="connsiteY6" fmla="*/ 9525 h 146243"/>
                <a:gd name="connsiteX7" fmla="*/ 136837 w 157704"/>
                <a:gd name="connsiteY7" fmla="*/ 14288 h 146243"/>
                <a:gd name="connsiteX8" fmla="*/ 151125 w 157704"/>
                <a:gd name="connsiteY8" fmla="*/ 16669 h 146243"/>
                <a:gd name="connsiteX9" fmla="*/ 155887 w 157704"/>
                <a:gd name="connsiteY9" fmla="*/ 21432 h 146243"/>
                <a:gd name="connsiteX10" fmla="*/ 3487 w 157704"/>
                <a:gd name="connsiteY10" fmla="*/ 138113 h 146243"/>
                <a:gd name="connsiteX11" fmla="*/ 3487 w 157704"/>
                <a:gd name="connsiteY11" fmla="*/ 104775 h 146243"/>
                <a:gd name="connsiteX12" fmla="*/ 8250 w 157704"/>
                <a:gd name="connsiteY12" fmla="*/ 97632 h 146243"/>
                <a:gd name="connsiteX13" fmla="*/ 10631 w 157704"/>
                <a:gd name="connsiteY13" fmla="*/ 42863 h 146243"/>
                <a:gd name="connsiteX0" fmla="*/ 10631 w 157704"/>
                <a:gd name="connsiteY0" fmla="*/ 42863 h 146243"/>
                <a:gd name="connsiteX1" fmla="*/ 10631 w 157704"/>
                <a:gd name="connsiteY1" fmla="*/ 42863 h 146243"/>
                <a:gd name="connsiteX2" fmla="*/ 34443 w 157704"/>
                <a:gd name="connsiteY2" fmla="*/ 11907 h 146243"/>
                <a:gd name="connsiteX3" fmla="*/ 39206 w 157704"/>
                <a:gd name="connsiteY3" fmla="*/ 4763 h 146243"/>
                <a:gd name="connsiteX4" fmla="*/ 55875 w 157704"/>
                <a:gd name="connsiteY4" fmla="*/ 0 h 146243"/>
                <a:gd name="connsiteX5" fmla="*/ 79687 w 157704"/>
                <a:gd name="connsiteY5" fmla="*/ 4763 h 146243"/>
                <a:gd name="connsiteX6" fmla="*/ 96356 w 157704"/>
                <a:gd name="connsiteY6" fmla="*/ 9525 h 146243"/>
                <a:gd name="connsiteX7" fmla="*/ 136837 w 157704"/>
                <a:gd name="connsiteY7" fmla="*/ 14288 h 146243"/>
                <a:gd name="connsiteX8" fmla="*/ 151125 w 157704"/>
                <a:gd name="connsiteY8" fmla="*/ 16669 h 146243"/>
                <a:gd name="connsiteX9" fmla="*/ 155887 w 157704"/>
                <a:gd name="connsiteY9" fmla="*/ 21432 h 146243"/>
                <a:gd name="connsiteX10" fmla="*/ 3487 w 157704"/>
                <a:gd name="connsiteY10" fmla="*/ 138113 h 146243"/>
                <a:gd name="connsiteX11" fmla="*/ 3487 w 157704"/>
                <a:gd name="connsiteY11" fmla="*/ 104775 h 146243"/>
                <a:gd name="connsiteX12" fmla="*/ 10631 w 157704"/>
                <a:gd name="connsiteY12" fmla="*/ 42863 h 146243"/>
                <a:gd name="connsiteX0" fmla="*/ 17882 w 173811"/>
                <a:gd name="connsiteY0" fmla="*/ 42863 h 133417"/>
                <a:gd name="connsiteX1" fmla="*/ 17882 w 173811"/>
                <a:gd name="connsiteY1" fmla="*/ 42863 h 133417"/>
                <a:gd name="connsiteX2" fmla="*/ 41694 w 173811"/>
                <a:gd name="connsiteY2" fmla="*/ 11907 h 133417"/>
                <a:gd name="connsiteX3" fmla="*/ 46457 w 173811"/>
                <a:gd name="connsiteY3" fmla="*/ 4763 h 133417"/>
                <a:gd name="connsiteX4" fmla="*/ 63126 w 173811"/>
                <a:gd name="connsiteY4" fmla="*/ 0 h 133417"/>
                <a:gd name="connsiteX5" fmla="*/ 86938 w 173811"/>
                <a:gd name="connsiteY5" fmla="*/ 4763 h 133417"/>
                <a:gd name="connsiteX6" fmla="*/ 103607 w 173811"/>
                <a:gd name="connsiteY6" fmla="*/ 9525 h 133417"/>
                <a:gd name="connsiteX7" fmla="*/ 144088 w 173811"/>
                <a:gd name="connsiteY7" fmla="*/ 14288 h 133417"/>
                <a:gd name="connsiteX8" fmla="*/ 158376 w 173811"/>
                <a:gd name="connsiteY8" fmla="*/ 16669 h 133417"/>
                <a:gd name="connsiteX9" fmla="*/ 163138 w 173811"/>
                <a:gd name="connsiteY9" fmla="*/ 21432 h 133417"/>
                <a:gd name="connsiteX10" fmla="*/ 1213 w 173811"/>
                <a:gd name="connsiteY10" fmla="*/ 133351 h 133417"/>
                <a:gd name="connsiteX11" fmla="*/ 10738 w 173811"/>
                <a:gd name="connsiteY11" fmla="*/ 104775 h 133417"/>
                <a:gd name="connsiteX12" fmla="*/ 17882 w 173811"/>
                <a:gd name="connsiteY12" fmla="*/ 42863 h 133417"/>
                <a:gd name="connsiteX0" fmla="*/ 17882 w 163805"/>
                <a:gd name="connsiteY0" fmla="*/ 42863 h 146969"/>
                <a:gd name="connsiteX1" fmla="*/ 17882 w 163805"/>
                <a:gd name="connsiteY1" fmla="*/ 42863 h 146969"/>
                <a:gd name="connsiteX2" fmla="*/ 41694 w 163805"/>
                <a:gd name="connsiteY2" fmla="*/ 11907 h 146969"/>
                <a:gd name="connsiteX3" fmla="*/ 46457 w 163805"/>
                <a:gd name="connsiteY3" fmla="*/ 4763 h 146969"/>
                <a:gd name="connsiteX4" fmla="*/ 63126 w 163805"/>
                <a:gd name="connsiteY4" fmla="*/ 0 h 146969"/>
                <a:gd name="connsiteX5" fmla="*/ 86938 w 163805"/>
                <a:gd name="connsiteY5" fmla="*/ 4763 h 146969"/>
                <a:gd name="connsiteX6" fmla="*/ 103607 w 163805"/>
                <a:gd name="connsiteY6" fmla="*/ 9525 h 146969"/>
                <a:gd name="connsiteX7" fmla="*/ 144088 w 163805"/>
                <a:gd name="connsiteY7" fmla="*/ 14288 h 146969"/>
                <a:gd name="connsiteX8" fmla="*/ 158376 w 163805"/>
                <a:gd name="connsiteY8" fmla="*/ 16669 h 146969"/>
                <a:gd name="connsiteX9" fmla="*/ 163138 w 163805"/>
                <a:gd name="connsiteY9" fmla="*/ 21432 h 146969"/>
                <a:gd name="connsiteX10" fmla="*/ 141708 w 163805"/>
                <a:gd name="connsiteY10" fmla="*/ 140494 h 146969"/>
                <a:gd name="connsiteX11" fmla="*/ 1213 w 163805"/>
                <a:gd name="connsiteY11" fmla="*/ 133351 h 146969"/>
                <a:gd name="connsiteX12" fmla="*/ 10738 w 163805"/>
                <a:gd name="connsiteY12" fmla="*/ 104775 h 146969"/>
                <a:gd name="connsiteX13" fmla="*/ 17882 w 163805"/>
                <a:gd name="connsiteY13" fmla="*/ 42863 h 146969"/>
                <a:gd name="connsiteX0" fmla="*/ 17882 w 163669"/>
                <a:gd name="connsiteY0" fmla="*/ 42863 h 151048"/>
                <a:gd name="connsiteX1" fmla="*/ 17882 w 163669"/>
                <a:gd name="connsiteY1" fmla="*/ 42863 h 151048"/>
                <a:gd name="connsiteX2" fmla="*/ 41694 w 163669"/>
                <a:gd name="connsiteY2" fmla="*/ 11907 h 151048"/>
                <a:gd name="connsiteX3" fmla="*/ 46457 w 163669"/>
                <a:gd name="connsiteY3" fmla="*/ 4763 h 151048"/>
                <a:gd name="connsiteX4" fmla="*/ 63126 w 163669"/>
                <a:gd name="connsiteY4" fmla="*/ 0 h 151048"/>
                <a:gd name="connsiteX5" fmla="*/ 86938 w 163669"/>
                <a:gd name="connsiteY5" fmla="*/ 4763 h 151048"/>
                <a:gd name="connsiteX6" fmla="*/ 103607 w 163669"/>
                <a:gd name="connsiteY6" fmla="*/ 9525 h 151048"/>
                <a:gd name="connsiteX7" fmla="*/ 144088 w 163669"/>
                <a:gd name="connsiteY7" fmla="*/ 14288 h 151048"/>
                <a:gd name="connsiteX8" fmla="*/ 158376 w 163669"/>
                <a:gd name="connsiteY8" fmla="*/ 16669 h 151048"/>
                <a:gd name="connsiteX9" fmla="*/ 163138 w 163669"/>
                <a:gd name="connsiteY9" fmla="*/ 21432 h 151048"/>
                <a:gd name="connsiteX10" fmla="*/ 144089 w 163669"/>
                <a:gd name="connsiteY10" fmla="*/ 145257 h 151048"/>
                <a:gd name="connsiteX11" fmla="*/ 1213 w 163669"/>
                <a:gd name="connsiteY11" fmla="*/ 133351 h 151048"/>
                <a:gd name="connsiteX12" fmla="*/ 10738 w 163669"/>
                <a:gd name="connsiteY12" fmla="*/ 104775 h 151048"/>
                <a:gd name="connsiteX13" fmla="*/ 17882 w 163669"/>
                <a:gd name="connsiteY13" fmla="*/ 42863 h 151048"/>
                <a:gd name="connsiteX0" fmla="*/ 17882 w 163669"/>
                <a:gd name="connsiteY0" fmla="*/ 42863 h 151048"/>
                <a:gd name="connsiteX1" fmla="*/ 17882 w 163669"/>
                <a:gd name="connsiteY1" fmla="*/ 42863 h 151048"/>
                <a:gd name="connsiteX2" fmla="*/ 41694 w 163669"/>
                <a:gd name="connsiteY2" fmla="*/ 11907 h 151048"/>
                <a:gd name="connsiteX3" fmla="*/ 46457 w 163669"/>
                <a:gd name="connsiteY3" fmla="*/ 4763 h 151048"/>
                <a:gd name="connsiteX4" fmla="*/ 63126 w 163669"/>
                <a:gd name="connsiteY4" fmla="*/ 0 h 151048"/>
                <a:gd name="connsiteX5" fmla="*/ 86938 w 163669"/>
                <a:gd name="connsiteY5" fmla="*/ 4763 h 151048"/>
                <a:gd name="connsiteX6" fmla="*/ 103607 w 163669"/>
                <a:gd name="connsiteY6" fmla="*/ 9525 h 151048"/>
                <a:gd name="connsiteX7" fmla="*/ 144088 w 163669"/>
                <a:gd name="connsiteY7" fmla="*/ 14288 h 151048"/>
                <a:gd name="connsiteX8" fmla="*/ 158376 w 163669"/>
                <a:gd name="connsiteY8" fmla="*/ 16669 h 151048"/>
                <a:gd name="connsiteX9" fmla="*/ 163138 w 163669"/>
                <a:gd name="connsiteY9" fmla="*/ 21432 h 151048"/>
                <a:gd name="connsiteX10" fmla="*/ 144089 w 163669"/>
                <a:gd name="connsiteY10" fmla="*/ 145257 h 151048"/>
                <a:gd name="connsiteX11" fmla="*/ 1213 w 163669"/>
                <a:gd name="connsiteY11" fmla="*/ 133351 h 151048"/>
                <a:gd name="connsiteX12" fmla="*/ 10738 w 163669"/>
                <a:gd name="connsiteY12" fmla="*/ 104775 h 151048"/>
                <a:gd name="connsiteX13" fmla="*/ 17882 w 163669"/>
                <a:gd name="connsiteY13" fmla="*/ 42863 h 151048"/>
                <a:gd name="connsiteX0" fmla="*/ 17882 w 163669"/>
                <a:gd name="connsiteY0" fmla="*/ 42863 h 146617"/>
                <a:gd name="connsiteX1" fmla="*/ 17882 w 163669"/>
                <a:gd name="connsiteY1" fmla="*/ 42863 h 146617"/>
                <a:gd name="connsiteX2" fmla="*/ 41694 w 163669"/>
                <a:gd name="connsiteY2" fmla="*/ 11907 h 146617"/>
                <a:gd name="connsiteX3" fmla="*/ 46457 w 163669"/>
                <a:gd name="connsiteY3" fmla="*/ 4763 h 146617"/>
                <a:gd name="connsiteX4" fmla="*/ 63126 w 163669"/>
                <a:gd name="connsiteY4" fmla="*/ 0 h 146617"/>
                <a:gd name="connsiteX5" fmla="*/ 86938 w 163669"/>
                <a:gd name="connsiteY5" fmla="*/ 4763 h 146617"/>
                <a:gd name="connsiteX6" fmla="*/ 103607 w 163669"/>
                <a:gd name="connsiteY6" fmla="*/ 9525 h 146617"/>
                <a:gd name="connsiteX7" fmla="*/ 144088 w 163669"/>
                <a:gd name="connsiteY7" fmla="*/ 14288 h 146617"/>
                <a:gd name="connsiteX8" fmla="*/ 158376 w 163669"/>
                <a:gd name="connsiteY8" fmla="*/ 16669 h 146617"/>
                <a:gd name="connsiteX9" fmla="*/ 163138 w 163669"/>
                <a:gd name="connsiteY9" fmla="*/ 21432 h 146617"/>
                <a:gd name="connsiteX10" fmla="*/ 144089 w 163669"/>
                <a:gd name="connsiteY10" fmla="*/ 145257 h 146617"/>
                <a:gd name="connsiteX11" fmla="*/ 1213 w 163669"/>
                <a:gd name="connsiteY11" fmla="*/ 133351 h 146617"/>
                <a:gd name="connsiteX12" fmla="*/ 10738 w 163669"/>
                <a:gd name="connsiteY12" fmla="*/ 104775 h 146617"/>
                <a:gd name="connsiteX13" fmla="*/ 17882 w 163669"/>
                <a:gd name="connsiteY13" fmla="*/ 42863 h 146617"/>
                <a:gd name="connsiteX0" fmla="*/ 17882 w 163669"/>
                <a:gd name="connsiteY0" fmla="*/ 42863 h 146617"/>
                <a:gd name="connsiteX1" fmla="*/ 17882 w 163669"/>
                <a:gd name="connsiteY1" fmla="*/ 42863 h 146617"/>
                <a:gd name="connsiteX2" fmla="*/ 41694 w 163669"/>
                <a:gd name="connsiteY2" fmla="*/ 11907 h 146617"/>
                <a:gd name="connsiteX3" fmla="*/ 46457 w 163669"/>
                <a:gd name="connsiteY3" fmla="*/ 4763 h 146617"/>
                <a:gd name="connsiteX4" fmla="*/ 63126 w 163669"/>
                <a:gd name="connsiteY4" fmla="*/ 0 h 146617"/>
                <a:gd name="connsiteX5" fmla="*/ 86938 w 163669"/>
                <a:gd name="connsiteY5" fmla="*/ 4763 h 146617"/>
                <a:gd name="connsiteX6" fmla="*/ 103607 w 163669"/>
                <a:gd name="connsiteY6" fmla="*/ 9525 h 146617"/>
                <a:gd name="connsiteX7" fmla="*/ 144088 w 163669"/>
                <a:gd name="connsiteY7" fmla="*/ 14288 h 146617"/>
                <a:gd name="connsiteX8" fmla="*/ 158376 w 163669"/>
                <a:gd name="connsiteY8" fmla="*/ 16669 h 146617"/>
                <a:gd name="connsiteX9" fmla="*/ 163138 w 163669"/>
                <a:gd name="connsiteY9" fmla="*/ 21432 h 146617"/>
                <a:gd name="connsiteX10" fmla="*/ 144089 w 163669"/>
                <a:gd name="connsiteY10" fmla="*/ 145257 h 146617"/>
                <a:gd name="connsiteX11" fmla="*/ 1213 w 163669"/>
                <a:gd name="connsiteY11" fmla="*/ 133351 h 146617"/>
                <a:gd name="connsiteX12" fmla="*/ 10738 w 163669"/>
                <a:gd name="connsiteY12" fmla="*/ 85725 h 146617"/>
                <a:gd name="connsiteX13" fmla="*/ 17882 w 163669"/>
                <a:gd name="connsiteY13" fmla="*/ 42863 h 146617"/>
                <a:gd name="connsiteX0" fmla="*/ 15501 w 163669"/>
                <a:gd name="connsiteY0" fmla="*/ 47626 h 146617"/>
                <a:gd name="connsiteX1" fmla="*/ 17882 w 163669"/>
                <a:gd name="connsiteY1" fmla="*/ 42863 h 146617"/>
                <a:gd name="connsiteX2" fmla="*/ 41694 w 163669"/>
                <a:gd name="connsiteY2" fmla="*/ 11907 h 146617"/>
                <a:gd name="connsiteX3" fmla="*/ 46457 w 163669"/>
                <a:gd name="connsiteY3" fmla="*/ 4763 h 146617"/>
                <a:gd name="connsiteX4" fmla="*/ 63126 w 163669"/>
                <a:gd name="connsiteY4" fmla="*/ 0 h 146617"/>
                <a:gd name="connsiteX5" fmla="*/ 86938 w 163669"/>
                <a:gd name="connsiteY5" fmla="*/ 4763 h 146617"/>
                <a:gd name="connsiteX6" fmla="*/ 103607 w 163669"/>
                <a:gd name="connsiteY6" fmla="*/ 9525 h 146617"/>
                <a:gd name="connsiteX7" fmla="*/ 144088 w 163669"/>
                <a:gd name="connsiteY7" fmla="*/ 14288 h 146617"/>
                <a:gd name="connsiteX8" fmla="*/ 158376 w 163669"/>
                <a:gd name="connsiteY8" fmla="*/ 16669 h 146617"/>
                <a:gd name="connsiteX9" fmla="*/ 163138 w 163669"/>
                <a:gd name="connsiteY9" fmla="*/ 21432 h 146617"/>
                <a:gd name="connsiteX10" fmla="*/ 144089 w 163669"/>
                <a:gd name="connsiteY10" fmla="*/ 145257 h 146617"/>
                <a:gd name="connsiteX11" fmla="*/ 1213 w 163669"/>
                <a:gd name="connsiteY11" fmla="*/ 133351 h 146617"/>
                <a:gd name="connsiteX12" fmla="*/ 10738 w 163669"/>
                <a:gd name="connsiteY12" fmla="*/ 85725 h 146617"/>
                <a:gd name="connsiteX13" fmla="*/ 15501 w 163669"/>
                <a:gd name="connsiteY13" fmla="*/ 47626 h 146617"/>
                <a:gd name="connsiteX0" fmla="*/ 15501 w 163669"/>
                <a:gd name="connsiteY0" fmla="*/ 43615 h 142606"/>
                <a:gd name="connsiteX1" fmla="*/ 17882 w 163669"/>
                <a:gd name="connsiteY1" fmla="*/ 38852 h 142606"/>
                <a:gd name="connsiteX2" fmla="*/ 41694 w 163669"/>
                <a:gd name="connsiteY2" fmla="*/ 7896 h 142606"/>
                <a:gd name="connsiteX3" fmla="*/ 46457 w 163669"/>
                <a:gd name="connsiteY3" fmla="*/ 752 h 142606"/>
                <a:gd name="connsiteX4" fmla="*/ 86938 w 163669"/>
                <a:gd name="connsiteY4" fmla="*/ 752 h 142606"/>
                <a:gd name="connsiteX5" fmla="*/ 103607 w 163669"/>
                <a:gd name="connsiteY5" fmla="*/ 5514 h 142606"/>
                <a:gd name="connsiteX6" fmla="*/ 144088 w 163669"/>
                <a:gd name="connsiteY6" fmla="*/ 10277 h 142606"/>
                <a:gd name="connsiteX7" fmla="*/ 158376 w 163669"/>
                <a:gd name="connsiteY7" fmla="*/ 12658 h 142606"/>
                <a:gd name="connsiteX8" fmla="*/ 163138 w 163669"/>
                <a:gd name="connsiteY8" fmla="*/ 17421 h 142606"/>
                <a:gd name="connsiteX9" fmla="*/ 144089 w 163669"/>
                <a:gd name="connsiteY9" fmla="*/ 141246 h 142606"/>
                <a:gd name="connsiteX10" fmla="*/ 1213 w 163669"/>
                <a:gd name="connsiteY10" fmla="*/ 129340 h 142606"/>
                <a:gd name="connsiteX11" fmla="*/ 10738 w 163669"/>
                <a:gd name="connsiteY11" fmla="*/ 81714 h 142606"/>
                <a:gd name="connsiteX12" fmla="*/ 15501 w 163669"/>
                <a:gd name="connsiteY12" fmla="*/ 43615 h 142606"/>
                <a:gd name="connsiteX0" fmla="*/ 15501 w 163669"/>
                <a:gd name="connsiteY0" fmla="*/ 42893 h 141884"/>
                <a:gd name="connsiteX1" fmla="*/ 17882 w 163669"/>
                <a:gd name="connsiteY1" fmla="*/ 38130 h 141884"/>
                <a:gd name="connsiteX2" fmla="*/ 41694 w 163669"/>
                <a:gd name="connsiteY2" fmla="*/ 7174 h 141884"/>
                <a:gd name="connsiteX3" fmla="*/ 86938 w 163669"/>
                <a:gd name="connsiteY3" fmla="*/ 30 h 141884"/>
                <a:gd name="connsiteX4" fmla="*/ 103607 w 163669"/>
                <a:gd name="connsiteY4" fmla="*/ 4792 h 141884"/>
                <a:gd name="connsiteX5" fmla="*/ 144088 w 163669"/>
                <a:gd name="connsiteY5" fmla="*/ 9555 h 141884"/>
                <a:gd name="connsiteX6" fmla="*/ 158376 w 163669"/>
                <a:gd name="connsiteY6" fmla="*/ 11936 h 141884"/>
                <a:gd name="connsiteX7" fmla="*/ 163138 w 163669"/>
                <a:gd name="connsiteY7" fmla="*/ 16699 h 141884"/>
                <a:gd name="connsiteX8" fmla="*/ 144089 w 163669"/>
                <a:gd name="connsiteY8" fmla="*/ 140524 h 141884"/>
                <a:gd name="connsiteX9" fmla="*/ 1213 w 163669"/>
                <a:gd name="connsiteY9" fmla="*/ 128618 h 141884"/>
                <a:gd name="connsiteX10" fmla="*/ 10738 w 163669"/>
                <a:gd name="connsiteY10" fmla="*/ 80992 h 141884"/>
                <a:gd name="connsiteX11" fmla="*/ 15501 w 163669"/>
                <a:gd name="connsiteY11" fmla="*/ 42893 h 141884"/>
                <a:gd name="connsiteX0" fmla="*/ 15501 w 163669"/>
                <a:gd name="connsiteY0" fmla="*/ 42931 h 141922"/>
                <a:gd name="connsiteX1" fmla="*/ 17882 w 163669"/>
                <a:gd name="connsiteY1" fmla="*/ 38168 h 141922"/>
                <a:gd name="connsiteX2" fmla="*/ 41694 w 163669"/>
                <a:gd name="connsiteY2" fmla="*/ 7212 h 141922"/>
                <a:gd name="connsiteX3" fmla="*/ 86938 w 163669"/>
                <a:gd name="connsiteY3" fmla="*/ 68 h 141922"/>
                <a:gd name="connsiteX4" fmla="*/ 144088 w 163669"/>
                <a:gd name="connsiteY4" fmla="*/ 9593 h 141922"/>
                <a:gd name="connsiteX5" fmla="*/ 158376 w 163669"/>
                <a:gd name="connsiteY5" fmla="*/ 11974 h 141922"/>
                <a:gd name="connsiteX6" fmla="*/ 163138 w 163669"/>
                <a:gd name="connsiteY6" fmla="*/ 16737 h 141922"/>
                <a:gd name="connsiteX7" fmla="*/ 144089 w 163669"/>
                <a:gd name="connsiteY7" fmla="*/ 140562 h 141922"/>
                <a:gd name="connsiteX8" fmla="*/ 1213 w 163669"/>
                <a:gd name="connsiteY8" fmla="*/ 128656 h 141922"/>
                <a:gd name="connsiteX9" fmla="*/ 10738 w 163669"/>
                <a:gd name="connsiteY9" fmla="*/ 81030 h 141922"/>
                <a:gd name="connsiteX10" fmla="*/ 15501 w 163669"/>
                <a:gd name="connsiteY10" fmla="*/ 42931 h 141922"/>
                <a:gd name="connsiteX0" fmla="*/ 15501 w 166416"/>
                <a:gd name="connsiteY0" fmla="*/ 43051 h 142042"/>
                <a:gd name="connsiteX1" fmla="*/ 17882 w 166416"/>
                <a:gd name="connsiteY1" fmla="*/ 38288 h 142042"/>
                <a:gd name="connsiteX2" fmla="*/ 41694 w 166416"/>
                <a:gd name="connsiteY2" fmla="*/ 7332 h 142042"/>
                <a:gd name="connsiteX3" fmla="*/ 86938 w 166416"/>
                <a:gd name="connsiteY3" fmla="*/ 188 h 142042"/>
                <a:gd name="connsiteX4" fmla="*/ 158376 w 166416"/>
                <a:gd name="connsiteY4" fmla="*/ 12094 h 142042"/>
                <a:gd name="connsiteX5" fmla="*/ 163138 w 166416"/>
                <a:gd name="connsiteY5" fmla="*/ 16857 h 142042"/>
                <a:gd name="connsiteX6" fmla="*/ 144089 w 166416"/>
                <a:gd name="connsiteY6" fmla="*/ 140682 h 142042"/>
                <a:gd name="connsiteX7" fmla="*/ 1213 w 166416"/>
                <a:gd name="connsiteY7" fmla="*/ 128776 h 142042"/>
                <a:gd name="connsiteX8" fmla="*/ 10738 w 166416"/>
                <a:gd name="connsiteY8" fmla="*/ 81150 h 142042"/>
                <a:gd name="connsiteX9" fmla="*/ 15501 w 166416"/>
                <a:gd name="connsiteY9" fmla="*/ 43051 h 142042"/>
                <a:gd name="connsiteX0" fmla="*/ 15501 w 165397"/>
                <a:gd name="connsiteY0" fmla="*/ 43051 h 142042"/>
                <a:gd name="connsiteX1" fmla="*/ 17882 w 165397"/>
                <a:gd name="connsiteY1" fmla="*/ 38288 h 142042"/>
                <a:gd name="connsiteX2" fmla="*/ 41694 w 165397"/>
                <a:gd name="connsiteY2" fmla="*/ 7332 h 142042"/>
                <a:gd name="connsiteX3" fmla="*/ 86938 w 165397"/>
                <a:gd name="connsiteY3" fmla="*/ 188 h 142042"/>
                <a:gd name="connsiteX4" fmla="*/ 158376 w 165397"/>
                <a:gd name="connsiteY4" fmla="*/ 12094 h 142042"/>
                <a:gd name="connsiteX5" fmla="*/ 160757 w 165397"/>
                <a:gd name="connsiteY5" fmla="*/ 28764 h 142042"/>
                <a:gd name="connsiteX6" fmla="*/ 144089 w 165397"/>
                <a:gd name="connsiteY6" fmla="*/ 140682 h 142042"/>
                <a:gd name="connsiteX7" fmla="*/ 1213 w 165397"/>
                <a:gd name="connsiteY7" fmla="*/ 128776 h 142042"/>
                <a:gd name="connsiteX8" fmla="*/ 10738 w 165397"/>
                <a:gd name="connsiteY8" fmla="*/ 81150 h 142042"/>
                <a:gd name="connsiteX9" fmla="*/ 15501 w 165397"/>
                <a:gd name="connsiteY9" fmla="*/ 43051 h 142042"/>
                <a:gd name="connsiteX0" fmla="*/ 15501 w 165397"/>
                <a:gd name="connsiteY0" fmla="*/ 43051 h 142042"/>
                <a:gd name="connsiteX1" fmla="*/ 17882 w 165397"/>
                <a:gd name="connsiteY1" fmla="*/ 38288 h 142042"/>
                <a:gd name="connsiteX2" fmla="*/ 41694 w 165397"/>
                <a:gd name="connsiteY2" fmla="*/ 7332 h 142042"/>
                <a:gd name="connsiteX3" fmla="*/ 86938 w 165397"/>
                <a:gd name="connsiteY3" fmla="*/ 188 h 142042"/>
                <a:gd name="connsiteX4" fmla="*/ 158376 w 165397"/>
                <a:gd name="connsiteY4" fmla="*/ 12094 h 142042"/>
                <a:gd name="connsiteX5" fmla="*/ 160757 w 165397"/>
                <a:gd name="connsiteY5" fmla="*/ 26383 h 142042"/>
                <a:gd name="connsiteX6" fmla="*/ 144089 w 165397"/>
                <a:gd name="connsiteY6" fmla="*/ 140682 h 142042"/>
                <a:gd name="connsiteX7" fmla="*/ 1213 w 165397"/>
                <a:gd name="connsiteY7" fmla="*/ 128776 h 142042"/>
                <a:gd name="connsiteX8" fmla="*/ 10738 w 165397"/>
                <a:gd name="connsiteY8" fmla="*/ 81150 h 142042"/>
                <a:gd name="connsiteX9" fmla="*/ 15501 w 165397"/>
                <a:gd name="connsiteY9" fmla="*/ 43051 h 142042"/>
                <a:gd name="connsiteX0" fmla="*/ 15501 w 165397"/>
                <a:gd name="connsiteY0" fmla="*/ 39292 h 138283"/>
                <a:gd name="connsiteX1" fmla="*/ 17882 w 165397"/>
                <a:gd name="connsiteY1" fmla="*/ 34529 h 138283"/>
                <a:gd name="connsiteX2" fmla="*/ 41694 w 165397"/>
                <a:gd name="connsiteY2" fmla="*/ 3573 h 138283"/>
                <a:gd name="connsiteX3" fmla="*/ 89320 w 165397"/>
                <a:gd name="connsiteY3" fmla="*/ 1191 h 138283"/>
                <a:gd name="connsiteX4" fmla="*/ 158376 w 165397"/>
                <a:gd name="connsiteY4" fmla="*/ 8335 h 138283"/>
                <a:gd name="connsiteX5" fmla="*/ 160757 w 165397"/>
                <a:gd name="connsiteY5" fmla="*/ 22624 h 138283"/>
                <a:gd name="connsiteX6" fmla="*/ 144089 w 165397"/>
                <a:gd name="connsiteY6" fmla="*/ 136923 h 138283"/>
                <a:gd name="connsiteX7" fmla="*/ 1213 w 165397"/>
                <a:gd name="connsiteY7" fmla="*/ 125017 h 138283"/>
                <a:gd name="connsiteX8" fmla="*/ 10738 w 165397"/>
                <a:gd name="connsiteY8" fmla="*/ 77391 h 138283"/>
                <a:gd name="connsiteX9" fmla="*/ 15501 w 165397"/>
                <a:gd name="connsiteY9" fmla="*/ 39292 h 138283"/>
                <a:gd name="connsiteX0" fmla="*/ 15501 w 165397"/>
                <a:gd name="connsiteY0" fmla="*/ 38101 h 137092"/>
                <a:gd name="connsiteX1" fmla="*/ 17882 w 165397"/>
                <a:gd name="connsiteY1" fmla="*/ 33338 h 137092"/>
                <a:gd name="connsiteX2" fmla="*/ 34550 w 165397"/>
                <a:gd name="connsiteY2" fmla="*/ 7144 h 137092"/>
                <a:gd name="connsiteX3" fmla="*/ 89320 w 165397"/>
                <a:gd name="connsiteY3" fmla="*/ 0 h 137092"/>
                <a:gd name="connsiteX4" fmla="*/ 158376 w 165397"/>
                <a:gd name="connsiteY4" fmla="*/ 7144 h 137092"/>
                <a:gd name="connsiteX5" fmla="*/ 160757 w 165397"/>
                <a:gd name="connsiteY5" fmla="*/ 21433 h 137092"/>
                <a:gd name="connsiteX6" fmla="*/ 144089 w 165397"/>
                <a:gd name="connsiteY6" fmla="*/ 135732 h 137092"/>
                <a:gd name="connsiteX7" fmla="*/ 1213 w 165397"/>
                <a:gd name="connsiteY7" fmla="*/ 123826 h 137092"/>
                <a:gd name="connsiteX8" fmla="*/ 10738 w 165397"/>
                <a:gd name="connsiteY8" fmla="*/ 76200 h 137092"/>
                <a:gd name="connsiteX9" fmla="*/ 15501 w 165397"/>
                <a:gd name="connsiteY9" fmla="*/ 38101 h 137092"/>
                <a:gd name="connsiteX0" fmla="*/ 10738 w 165397"/>
                <a:gd name="connsiteY0" fmla="*/ 76200 h 137092"/>
                <a:gd name="connsiteX1" fmla="*/ 17882 w 165397"/>
                <a:gd name="connsiteY1" fmla="*/ 33338 h 137092"/>
                <a:gd name="connsiteX2" fmla="*/ 34550 w 165397"/>
                <a:gd name="connsiteY2" fmla="*/ 7144 h 137092"/>
                <a:gd name="connsiteX3" fmla="*/ 89320 w 165397"/>
                <a:gd name="connsiteY3" fmla="*/ 0 h 137092"/>
                <a:gd name="connsiteX4" fmla="*/ 158376 w 165397"/>
                <a:gd name="connsiteY4" fmla="*/ 7144 h 137092"/>
                <a:gd name="connsiteX5" fmla="*/ 160757 w 165397"/>
                <a:gd name="connsiteY5" fmla="*/ 21433 h 137092"/>
                <a:gd name="connsiteX6" fmla="*/ 144089 w 165397"/>
                <a:gd name="connsiteY6" fmla="*/ 135732 h 137092"/>
                <a:gd name="connsiteX7" fmla="*/ 1213 w 165397"/>
                <a:gd name="connsiteY7" fmla="*/ 123826 h 137092"/>
                <a:gd name="connsiteX8" fmla="*/ 10738 w 165397"/>
                <a:gd name="connsiteY8" fmla="*/ 76200 h 137092"/>
                <a:gd name="connsiteX0" fmla="*/ 10738 w 165397"/>
                <a:gd name="connsiteY0" fmla="*/ 69056 h 137092"/>
                <a:gd name="connsiteX1" fmla="*/ 17882 w 165397"/>
                <a:gd name="connsiteY1" fmla="*/ 33338 h 137092"/>
                <a:gd name="connsiteX2" fmla="*/ 34550 w 165397"/>
                <a:gd name="connsiteY2" fmla="*/ 7144 h 137092"/>
                <a:gd name="connsiteX3" fmla="*/ 89320 w 165397"/>
                <a:gd name="connsiteY3" fmla="*/ 0 h 137092"/>
                <a:gd name="connsiteX4" fmla="*/ 158376 w 165397"/>
                <a:gd name="connsiteY4" fmla="*/ 7144 h 137092"/>
                <a:gd name="connsiteX5" fmla="*/ 160757 w 165397"/>
                <a:gd name="connsiteY5" fmla="*/ 21433 h 137092"/>
                <a:gd name="connsiteX6" fmla="*/ 144089 w 165397"/>
                <a:gd name="connsiteY6" fmla="*/ 135732 h 137092"/>
                <a:gd name="connsiteX7" fmla="*/ 1213 w 165397"/>
                <a:gd name="connsiteY7" fmla="*/ 123826 h 137092"/>
                <a:gd name="connsiteX8" fmla="*/ 10738 w 165397"/>
                <a:gd name="connsiteY8" fmla="*/ 69056 h 137092"/>
                <a:gd name="connsiteX0" fmla="*/ 10738 w 194289"/>
                <a:gd name="connsiteY0" fmla="*/ 69056 h 148560"/>
                <a:gd name="connsiteX1" fmla="*/ 17882 w 194289"/>
                <a:gd name="connsiteY1" fmla="*/ 33338 h 148560"/>
                <a:gd name="connsiteX2" fmla="*/ 34550 w 194289"/>
                <a:gd name="connsiteY2" fmla="*/ 7144 h 148560"/>
                <a:gd name="connsiteX3" fmla="*/ 89320 w 194289"/>
                <a:gd name="connsiteY3" fmla="*/ 0 h 148560"/>
                <a:gd name="connsiteX4" fmla="*/ 158376 w 194289"/>
                <a:gd name="connsiteY4" fmla="*/ 7144 h 148560"/>
                <a:gd name="connsiteX5" fmla="*/ 160757 w 194289"/>
                <a:gd name="connsiteY5" fmla="*/ 21433 h 148560"/>
                <a:gd name="connsiteX6" fmla="*/ 191714 w 194289"/>
                <a:gd name="connsiteY6" fmla="*/ 147638 h 148560"/>
                <a:gd name="connsiteX7" fmla="*/ 1213 w 194289"/>
                <a:gd name="connsiteY7" fmla="*/ 123826 h 148560"/>
                <a:gd name="connsiteX8" fmla="*/ 10738 w 194289"/>
                <a:gd name="connsiteY8" fmla="*/ 69056 h 148560"/>
                <a:gd name="connsiteX0" fmla="*/ 10738 w 164930"/>
                <a:gd name="connsiteY0" fmla="*/ 69056 h 141637"/>
                <a:gd name="connsiteX1" fmla="*/ 17882 w 164930"/>
                <a:gd name="connsiteY1" fmla="*/ 33338 h 141637"/>
                <a:gd name="connsiteX2" fmla="*/ 34550 w 164930"/>
                <a:gd name="connsiteY2" fmla="*/ 7144 h 141637"/>
                <a:gd name="connsiteX3" fmla="*/ 89320 w 164930"/>
                <a:gd name="connsiteY3" fmla="*/ 0 h 141637"/>
                <a:gd name="connsiteX4" fmla="*/ 158376 w 164930"/>
                <a:gd name="connsiteY4" fmla="*/ 7144 h 141637"/>
                <a:gd name="connsiteX5" fmla="*/ 160757 w 164930"/>
                <a:gd name="connsiteY5" fmla="*/ 21433 h 141637"/>
                <a:gd name="connsiteX6" fmla="*/ 153614 w 164930"/>
                <a:gd name="connsiteY6" fmla="*/ 140494 h 141637"/>
                <a:gd name="connsiteX7" fmla="*/ 1213 w 164930"/>
                <a:gd name="connsiteY7" fmla="*/ 123826 h 141637"/>
                <a:gd name="connsiteX8" fmla="*/ 10738 w 164930"/>
                <a:gd name="connsiteY8" fmla="*/ 69056 h 141637"/>
                <a:gd name="connsiteX0" fmla="*/ 10738 w 201143"/>
                <a:gd name="connsiteY0" fmla="*/ 69056 h 164942"/>
                <a:gd name="connsiteX1" fmla="*/ 17882 w 201143"/>
                <a:gd name="connsiteY1" fmla="*/ 33338 h 164942"/>
                <a:gd name="connsiteX2" fmla="*/ 34550 w 201143"/>
                <a:gd name="connsiteY2" fmla="*/ 7144 h 164942"/>
                <a:gd name="connsiteX3" fmla="*/ 89320 w 201143"/>
                <a:gd name="connsiteY3" fmla="*/ 0 h 164942"/>
                <a:gd name="connsiteX4" fmla="*/ 158376 w 201143"/>
                <a:gd name="connsiteY4" fmla="*/ 7144 h 164942"/>
                <a:gd name="connsiteX5" fmla="*/ 160757 w 201143"/>
                <a:gd name="connsiteY5" fmla="*/ 21433 h 164942"/>
                <a:gd name="connsiteX6" fmla="*/ 198858 w 201143"/>
                <a:gd name="connsiteY6" fmla="*/ 164307 h 164942"/>
                <a:gd name="connsiteX7" fmla="*/ 1213 w 201143"/>
                <a:gd name="connsiteY7" fmla="*/ 123826 h 164942"/>
                <a:gd name="connsiteX8" fmla="*/ 10738 w 201143"/>
                <a:gd name="connsiteY8" fmla="*/ 69056 h 164942"/>
                <a:gd name="connsiteX0" fmla="*/ 10738 w 164712"/>
                <a:gd name="connsiteY0" fmla="*/ 69056 h 146242"/>
                <a:gd name="connsiteX1" fmla="*/ 17882 w 164712"/>
                <a:gd name="connsiteY1" fmla="*/ 33338 h 146242"/>
                <a:gd name="connsiteX2" fmla="*/ 34550 w 164712"/>
                <a:gd name="connsiteY2" fmla="*/ 7144 h 146242"/>
                <a:gd name="connsiteX3" fmla="*/ 89320 w 164712"/>
                <a:gd name="connsiteY3" fmla="*/ 0 h 146242"/>
                <a:gd name="connsiteX4" fmla="*/ 158376 w 164712"/>
                <a:gd name="connsiteY4" fmla="*/ 7144 h 146242"/>
                <a:gd name="connsiteX5" fmla="*/ 160757 w 164712"/>
                <a:gd name="connsiteY5" fmla="*/ 21433 h 146242"/>
                <a:gd name="connsiteX6" fmla="*/ 158377 w 164712"/>
                <a:gd name="connsiteY6" fmla="*/ 145257 h 146242"/>
                <a:gd name="connsiteX7" fmla="*/ 1213 w 164712"/>
                <a:gd name="connsiteY7" fmla="*/ 123826 h 146242"/>
                <a:gd name="connsiteX8" fmla="*/ 10738 w 164712"/>
                <a:gd name="connsiteY8" fmla="*/ 69056 h 146242"/>
                <a:gd name="connsiteX0" fmla="*/ 10738 w 166492"/>
                <a:gd name="connsiteY0" fmla="*/ 69056 h 139355"/>
                <a:gd name="connsiteX1" fmla="*/ 17882 w 166492"/>
                <a:gd name="connsiteY1" fmla="*/ 33338 h 139355"/>
                <a:gd name="connsiteX2" fmla="*/ 34550 w 166492"/>
                <a:gd name="connsiteY2" fmla="*/ 7144 h 139355"/>
                <a:gd name="connsiteX3" fmla="*/ 89320 w 166492"/>
                <a:gd name="connsiteY3" fmla="*/ 0 h 139355"/>
                <a:gd name="connsiteX4" fmla="*/ 158376 w 166492"/>
                <a:gd name="connsiteY4" fmla="*/ 7144 h 139355"/>
                <a:gd name="connsiteX5" fmla="*/ 160757 w 166492"/>
                <a:gd name="connsiteY5" fmla="*/ 21433 h 139355"/>
                <a:gd name="connsiteX6" fmla="*/ 160759 w 166492"/>
                <a:gd name="connsiteY6" fmla="*/ 138113 h 139355"/>
                <a:gd name="connsiteX7" fmla="*/ 1213 w 166492"/>
                <a:gd name="connsiteY7" fmla="*/ 123826 h 139355"/>
                <a:gd name="connsiteX8" fmla="*/ 10738 w 166492"/>
                <a:gd name="connsiteY8" fmla="*/ 69056 h 139355"/>
                <a:gd name="connsiteX0" fmla="*/ 10738 w 164728"/>
                <a:gd name="connsiteY0" fmla="*/ 69056 h 148901"/>
                <a:gd name="connsiteX1" fmla="*/ 17882 w 164728"/>
                <a:gd name="connsiteY1" fmla="*/ 33338 h 148901"/>
                <a:gd name="connsiteX2" fmla="*/ 34550 w 164728"/>
                <a:gd name="connsiteY2" fmla="*/ 7144 h 148901"/>
                <a:gd name="connsiteX3" fmla="*/ 89320 w 164728"/>
                <a:gd name="connsiteY3" fmla="*/ 0 h 148901"/>
                <a:gd name="connsiteX4" fmla="*/ 158376 w 164728"/>
                <a:gd name="connsiteY4" fmla="*/ 7144 h 148901"/>
                <a:gd name="connsiteX5" fmla="*/ 160757 w 164728"/>
                <a:gd name="connsiteY5" fmla="*/ 21433 h 148901"/>
                <a:gd name="connsiteX6" fmla="*/ 160759 w 164728"/>
                <a:gd name="connsiteY6" fmla="*/ 138113 h 148901"/>
                <a:gd name="connsiteX7" fmla="*/ 148852 w 164728"/>
                <a:gd name="connsiteY7" fmla="*/ 142874 h 148901"/>
                <a:gd name="connsiteX8" fmla="*/ 1213 w 164728"/>
                <a:gd name="connsiteY8" fmla="*/ 123826 h 148901"/>
                <a:gd name="connsiteX9" fmla="*/ 10738 w 164728"/>
                <a:gd name="connsiteY9" fmla="*/ 69056 h 148901"/>
                <a:gd name="connsiteX0" fmla="*/ 10738 w 164728"/>
                <a:gd name="connsiteY0" fmla="*/ 69056 h 154076"/>
                <a:gd name="connsiteX1" fmla="*/ 17882 w 164728"/>
                <a:gd name="connsiteY1" fmla="*/ 33338 h 154076"/>
                <a:gd name="connsiteX2" fmla="*/ 34550 w 164728"/>
                <a:gd name="connsiteY2" fmla="*/ 7144 h 154076"/>
                <a:gd name="connsiteX3" fmla="*/ 89320 w 164728"/>
                <a:gd name="connsiteY3" fmla="*/ 0 h 154076"/>
                <a:gd name="connsiteX4" fmla="*/ 158376 w 164728"/>
                <a:gd name="connsiteY4" fmla="*/ 7144 h 154076"/>
                <a:gd name="connsiteX5" fmla="*/ 160757 w 164728"/>
                <a:gd name="connsiteY5" fmla="*/ 21433 h 154076"/>
                <a:gd name="connsiteX6" fmla="*/ 160759 w 164728"/>
                <a:gd name="connsiteY6" fmla="*/ 138113 h 154076"/>
                <a:gd name="connsiteX7" fmla="*/ 136946 w 164728"/>
                <a:gd name="connsiteY7" fmla="*/ 152399 h 154076"/>
                <a:gd name="connsiteX8" fmla="*/ 1213 w 164728"/>
                <a:gd name="connsiteY8" fmla="*/ 123826 h 154076"/>
                <a:gd name="connsiteX9" fmla="*/ 10738 w 164728"/>
                <a:gd name="connsiteY9" fmla="*/ 69056 h 154076"/>
                <a:gd name="connsiteX0" fmla="*/ 10738 w 164728"/>
                <a:gd name="connsiteY0" fmla="*/ 69056 h 154076"/>
                <a:gd name="connsiteX1" fmla="*/ 17882 w 164728"/>
                <a:gd name="connsiteY1" fmla="*/ 33338 h 154076"/>
                <a:gd name="connsiteX2" fmla="*/ 34550 w 164728"/>
                <a:gd name="connsiteY2" fmla="*/ 7144 h 154076"/>
                <a:gd name="connsiteX3" fmla="*/ 89320 w 164728"/>
                <a:gd name="connsiteY3" fmla="*/ 0 h 154076"/>
                <a:gd name="connsiteX4" fmla="*/ 158376 w 164728"/>
                <a:gd name="connsiteY4" fmla="*/ 7144 h 154076"/>
                <a:gd name="connsiteX5" fmla="*/ 160757 w 164728"/>
                <a:gd name="connsiteY5" fmla="*/ 21433 h 154076"/>
                <a:gd name="connsiteX6" fmla="*/ 160759 w 164728"/>
                <a:gd name="connsiteY6" fmla="*/ 138113 h 154076"/>
                <a:gd name="connsiteX7" fmla="*/ 148852 w 164728"/>
                <a:gd name="connsiteY7" fmla="*/ 152399 h 154076"/>
                <a:gd name="connsiteX8" fmla="*/ 1213 w 164728"/>
                <a:gd name="connsiteY8" fmla="*/ 123826 h 154076"/>
                <a:gd name="connsiteX9" fmla="*/ 10738 w 164728"/>
                <a:gd name="connsiteY9" fmla="*/ 69056 h 154076"/>
                <a:gd name="connsiteX0" fmla="*/ 10738 w 164728"/>
                <a:gd name="connsiteY0" fmla="*/ 69056 h 148901"/>
                <a:gd name="connsiteX1" fmla="*/ 17882 w 164728"/>
                <a:gd name="connsiteY1" fmla="*/ 33338 h 148901"/>
                <a:gd name="connsiteX2" fmla="*/ 34550 w 164728"/>
                <a:gd name="connsiteY2" fmla="*/ 7144 h 148901"/>
                <a:gd name="connsiteX3" fmla="*/ 89320 w 164728"/>
                <a:gd name="connsiteY3" fmla="*/ 0 h 148901"/>
                <a:gd name="connsiteX4" fmla="*/ 158376 w 164728"/>
                <a:gd name="connsiteY4" fmla="*/ 7144 h 148901"/>
                <a:gd name="connsiteX5" fmla="*/ 160757 w 164728"/>
                <a:gd name="connsiteY5" fmla="*/ 21433 h 148901"/>
                <a:gd name="connsiteX6" fmla="*/ 160759 w 164728"/>
                <a:gd name="connsiteY6" fmla="*/ 138113 h 148901"/>
                <a:gd name="connsiteX7" fmla="*/ 148852 w 164728"/>
                <a:gd name="connsiteY7" fmla="*/ 142874 h 148901"/>
                <a:gd name="connsiteX8" fmla="*/ 1213 w 164728"/>
                <a:gd name="connsiteY8" fmla="*/ 123826 h 148901"/>
                <a:gd name="connsiteX9" fmla="*/ 10738 w 164728"/>
                <a:gd name="connsiteY9" fmla="*/ 69056 h 148901"/>
                <a:gd name="connsiteX0" fmla="*/ 10738 w 164728"/>
                <a:gd name="connsiteY0" fmla="*/ 69056 h 149901"/>
                <a:gd name="connsiteX1" fmla="*/ 17882 w 164728"/>
                <a:gd name="connsiteY1" fmla="*/ 33338 h 149901"/>
                <a:gd name="connsiteX2" fmla="*/ 34550 w 164728"/>
                <a:gd name="connsiteY2" fmla="*/ 7144 h 149901"/>
                <a:gd name="connsiteX3" fmla="*/ 89320 w 164728"/>
                <a:gd name="connsiteY3" fmla="*/ 0 h 149901"/>
                <a:gd name="connsiteX4" fmla="*/ 158376 w 164728"/>
                <a:gd name="connsiteY4" fmla="*/ 7144 h 149901"/>
                <a:gd name="connsiteX5" fmla="*/ 160757 w 164728"/>
                <a:gd name="connsiteY5" fmla="*/ 21433 h 149901"/>
                <a:gd name="connsiteX6" fmla="*/ 160759 w 164728"/>
                <a:gd name="connsiteY6" fmla="*/ 138113 h 149901"/>
                <a:gd name="connsiteX7" fmla="*/ 144090 w 164728"/>
                <a:gd name="connsiteY7" fmla="*/ 145255 h 149901"/>
                <a:gd name="connsiteX8" fmla="*/ 1213 w 164728"/>
                <a:gd name="connsiteY8" fmla="*/ 123826 h 149901"/>
                <a:gd name="connsiteX9" fmla="*/ 10738 w 164728"/>
                <a:gd name="connsiteY9" fmla="*/ 69056 h 149901"/>
                <a:gd name="connsiteX0" fmla="*/ 10738 w 164728"/>
                <a:gd name="connsiteY0" fmla="*/ 69056 h 148348"/>
                <a:gd name="connsiteX1" fmla="*/ 17882 w 164728"/>
                <a:gd name="connsiteY1" fmla="*/ 33338 h 148348"/>
                <a:gd name="connsiteX2" fmla="*/ 34550 w 164728"/>
                <a:gd name="connsiteY2" fmla="*/ 7144 h 148348"/>
                <a:gd name="connsiteX3" fmla="*/ 89320 w 164728"/>
                <a:gd name="connsiteY3" fmla="*/ 0 h 148348"/>
                <a:gd name="connsiteX4" fmla="*/ 158376 w 164728"/>
                <a:gd name="connsiteY4" fmla="*/ 7144 h 148348"/>
                <a:gd name="connsiteX5" fmla="*/ 160757 w 164728"/>
                <a:gd name="connsiteY5" fmla="*/ 21433 h 148348"/>
                <a:gd name="connsiteX6" fmla="*/ 160759 w 164728"/>
                <a:gd name="connsiteY6" fmla="*/ 138113 h 148348"/>
                <a:gd name="connsiteX7" fmla="*/ 144090 w 164728"/>
                <a:gd name="connsiteY7" fmla="*/ 145255 h 148348"/>
                <a:gd name="connsiteX8" fmla="*/ 1213 w 164728"/>
                <a:gd name="connsiteY8" fmla="*/ 123826 h 148348"/>
                <a:gd name="connsiteX9" fmla="*/ 10738 w 164728"/>
                <a:gd name="connsiteY9" fmla="*/ 69056 h 148348"/>
                <a:gd name="connsiteX0" fmla="*/ 10738 w 164728"/>
                <a:gd name="connsiteY0" fmla="*/ 69056 h 145255"/>
                <a:gd name="connsiteX1" fmla="*/ 17882 w 164728"/>
                <a:gd name="connsiteY1" fmla="*/ 33338 h 145255"/>
                <a:gd name="connsiteX2" fmla="*/ 34550 w 164728"/>
                <a:gd name="connsiteY2" fmla="*/ 7144 h 145255"/>
                <a:gd name="connsiteX3" fmla="*/ 89320 w 164728"/>
                <a:gd name="connsiteY3" fmla="*/ 0 h 145255"/>
                <a:gd name="connsiteX4" fmla="*/ 158376 w 164728"/>
                <a:gd name="connsiteY4" fmla="*/ 7144 h 145255"/>
                <a:gd name="connsiteX5" fmla="*/ 160757 w 164728"/>
                <a:gd name="connsiteY5" fmla="*/ 21433 h 145255"/>
                <a:gd name="connsiteX6" fmla="*/ 160759 w 164728"/>
                <a:gd name="connsiteY6" fmla="*/ 138113 h 145255"/>
                <a:gd name="connsiteX7" fmla="*/ 144090 w 164728"/>
                <a:gd name="connsiteY7" fmla="*/ 145255 h 145255"/>
                <a:gd name="connsiteX8" fmla="*/ 1213 w 164728"/>
                <a:gd name="connsiteY8" fmla="*/ 123826 h 145255"/>
                <a:gd name="connsiteX9" fmla="*/ 10738 w 164728"/>
                <a:gd name="connsiteY9" fmla="*/ 69056 h 145255"/>
                <a:gd name="connsiteX0" fmla="*/ 6636 w 160626"/>
                <a:gd name="connsiteY0" fmla="*/ 69056 h 162318"/>
                <a:gd name="connsiteX1" fmla="*/ 13780 w 160626"/>
                <a:gd name="connsiteY1" fmla="*/ 33338 h 162318"/>
                <a:gd name="connsiteX2" fmla="*/ 30448 w 160626"/>
                <a:gd name="connsiteY2" fmla="*/ 7144 h 162318"/>
                <a:gd name="connsiteX3" fmla="*/ 85218 w 160626"/>
                <a:gd name="connsiteY3" fmla="*/ 0 h 162318"/>
                <a:gd name="connsiteX4" fmla="*/ 154274 w 160626"/>
                <a:gd name="connsiteY4" fmla="*/ 7144 h 162318"/>
                <a:gd name="connsiteX5" fmla="*/ 156655 w 160626"/>
                <a:gd name="connsiteY5" fmla="*/ 21433 h 162318"/>
                <a:gd name="connsiteX6" fmla="*/ 156657 w 160626"/>
                <a:gd name="connsiteY6" fmla="*/ 138113 h 162318"/>
                <a:gd name="connsiteX7" fmla="*/ 139988 w 160626"/>
                <a:gd name="connsiteY7" fmla="*/ 145255 h 162318"/>
                <a:gd name="connsiteX8" fmla="*/ 1874 w 160626"/>
                <a:gd name="connsiteY8" fmla="*/ 159545 h 162318"/>
                <a:gd name="connsiteX9" fmla="*/ 6636 w 160626"/>
                <a:gd name="connsiteY9" fmla="*/ 69056 h 162318"/>
                <a:gd name="connsiteX0" fmla="*/ 948 w 154938"/>
                <a:gd name="connsiteY0" fmla="*/ 69056 h 145255"/>
                <a:gd name="connsiteX1" fmla="*/ 8092 w 154938"/>
                <a:gd name="connsiteY1" fmla="*/ 33338 h 145255"/>
                <a:gd name="connsiteX2" fmla="*/ 24760 w 154938"/>
                <a:gd name="connsiteY2" fmla="*/ 7144 h 145255"/>
                <a:gd name="connsiteX3" fmla="*/ 79530 w 154938"/>
                <a:gd name="connsiteY3" fmla="*/ 0 h 145255"/>
                <a:gd name="connsiteX4" fmla="*/ 148586 w 154938"/>
                <a:gd name="connsiteY4" fmla="*/ 7144 h 145255"/>
                <a:gd name="connsiteX5" fmla="*/ 150967 w 154938"/>
                <a:gd name="connsiteY5" fmla="*/ 21433 h 145255"/>
                <a:gd name="connsiteX6" fmla="*/ 150969 w 154938"/>
                <a:gd name="connsiteY6" fmla="*/ 138113 h 145255"/>
                <a:gd name="connsiteX7" fmla="*/ 134300 w 154938"/>
                <a:gd name="connsiteY7" fmla="*/ 145255 h 145255"/>
                <a:gd name="connsiteX8" fmla="*/ 15236 w 154938"/>
                <a:gd name="connsiteY8" fmla="*/ 135733 h 145255"/>
                <a:gd name="connsiteX9" fmla="*/ 948 w 154938"/>
                <a:gd name="connsiteY9" fmla="*/ 69056 h 145255"/>
                <a:gd name="connsiteX0" fmla="*/ 758 w 154748"/>
                <a:gd name="connsiteY0" fmla="*/ 69056 h 145255"/>
                <a:gd name="connsiteX1" fmla="*/ 7902 w 154748"/>
                <a:gd name="connsiteY1" fmla="*/ 33338 h 145255"/>
                <a:gd name="connsiteX2" fmla="*/ 24570 w 154748"/>
                <a:gd name="connsiteY2" fmla="*/ 7144 h 145255"/>
                <a:gd name="connsiteX3" fmla="*/ 79340 w 154748"/>
                <a:gd name="connsiteY3" fmla="*/ 0 h 145255"/>
                <a:gd name="connsiteX4" fmla="*/ 148396 w 154748"/>
                <a:gd name="connsiteY4" fmla="*/ 7144 h 145255"/>
                <a:gd name="connsiteX5" fmla="*/ 150777 w 154748"/>
                <a:gd name="connsiteY5" fmla="*/ 21433 h 145255"/>
                <a:gd name="connsiteX6" fmla="*/ 150779 w 154748"/>
                <a:gd name="connsiteY6" fmla="*/ 138113 h 145255"/>
                <a:gd name="connsiteX7" fmla="*/ 134110 w 154748"/>
                <a:gd name="connsiteY7" fmla="*/ 145255 h 145255"/>
                <a:gd name="connsiteX8" fmla="*/ 15046 w 154748"/>
                <a:gd name="connsiteY8" fmla="*/ 135733 h 145255"/>
                <a:gd name="connsiteX9" fmla="*/ 758 w 154748"/>
                <a:gd name="connsiteY9" fmla="*/ 69056 h 145255"/>
                <a:gd name="connsiteX0" fmla="*/ 3046 w 157036"/>
                <a:gd name="connsiteY0" fmla="*/ 69056 h 145255"/>
                <a:gd name="connsiteX1" fmla="*/ 10190 w 157036"/>
                <a:gd name="connsiteY1" fmla="*/ 33338 h 145255"/>
                <a:gd name="connsiteX2" fmla="*/ 26858 w 157036"/>
                <a:gd name="connsiteY2" fmla="*/ 7144 h 145255"/>
                <a:gd name="connsiteX3" fmla="*/ 81628 w 157036"/>
                <a:gd name="connsiteY3" fmla="*/ 0 h 145255"/>
                <a:gd name="connsiteX4" fmla="*/ 150684 w 157036"/>
                <a:gd name="connsiteY4" fmla="*/ 7144 h 145255"/>
                <a:gd name="connsiteX5" fmla="*/ 153065 w 157036"/>
                <a:gd name="connsiteY5" fmla="*/ 21433 h 145255"/>
                <a:gd name="connsiteX6" fmla="*/ 153067 w 157036"/>
                <a:gd name="connsiteY6" fmla="*/ 138113 h 145255"/>
                <a:gd name="connsiteX7" fmla="*/ 136398 w 157036"/>
                <a:gd name="connsiteY7" fmla="*/ 145255 h 145255"/>
                <a:gd name="connsiteX8" fmla="*/ 17334 w 157036"/>
                <a:gd name="connsiteY8" fmla="*/ 135733 h 145255"/>
                <a:gd name="connsiteX9" fmla="*/ 666 w 157036"/>
                <a:gd name="connsiteY9" fmla="*/ 133350 h 145255"/>
                <a:gd name="connsiteX10" fmla="*/ 3046 w 157036"/>
                <a:gd name="connsiteY10" fmla="*/ 69056 h 145255"/>
                <a:gd name="connsiteX0" fmla="*/ 3046 w 157036"/>
                <a:gd name="connsiteY0" fmla="*/ 69056 h 145255"/>
                <a:gd name="connsiteX1" fmla="*/ 10190 w 157036"/>
                <a:gd name="connsiteY1" fmla="*/ 33338 h 145255"/>
                <a:gd name="connsiteX2" fmla="*/ 26858 w 157036"/>
                <a:gd name="connsiteY2" fmla="*/ 7144 h 145255"/>
                <a:gd name="connsiteX3" fmla="*/ 81628 w 157036"/>
                <a:gd name="connsiteY3" fmla="*/ 0 h 145255"/>
                <a:gd name="connsiteX4" fmla="*/ 150684 w 157036"/>
                <a:gd name="connsiteY4" fmla="*/ 7144 h 145255"/>
                <a:gd name="connsiteX5" fmla="*/ 153065 w 157036"/>
                <a:gd name="connsiteY5" fmla="*/ 21433 h 145255"/>
                <a:gd name="connsiteX6" fmla="*/ 153067 w 157036"/>
                <a:gd name="connsiteY6" fmla="*/ 138113 h 145255"/>
                <a:gd name="connsiteX7" fmla="*/ 136398 w 157036"/>
                <a:gd name="connsiteY7" fmla="*/ 145255 h 145255"/>
                <a:gd name="connsiteX8" fmla="*/ 17334 w 157036"/>
                <a:gd name="connsiteY8" fmla="*/ 135733 h 145255"/>
                <a:gd name="connsiteX9" fmla="*/ 666 w 157036"/>
                <a:gd name="connsiteY9" fmla="*/ 133350 h 145255"/>
                <a:gd name="connsiteX10" fmla="*/ 3046 w 157036"/>
                <a:gd name="connsiteY10" fmla="*/ 69056 h 145255"/>
                <a:gd name="connsiteX0" fmla="*/ 0 w 153990"/>
                <a:gd name="connsiteY0" fmla="*/ 69056 h 145255"/>
                <a:gd name="connsiteX1" fmla="*/ 7144 w 153990"/>
                <a:gd name="connsiteY1" fmla="*/ 33338 h 145255"/>
                <a:gd name="connsiteX2" fmla="*/ 23812 w 153990"/>
                <a:gd name="connsiteY2" fmla="*/ 7144 h 145255"/>
                <a:gd name="connsiteX3" fmla="*/ 78582 w 153990"/>
                <a:gd name="connsiteY3" fmla="*/ 0 h 145255"/>
                <a:gd name="connsiteX4" fmla="*/ 147638 w 153990"/>
                <a:gd name="connsiteY4" fmla="*/ 7144 h 145255"/>
                <a:gd name="connsiteX5" fmla="*/ 150019 w 153990"/>
                <a:gd name="connsiteY5" fmla="*/ 21433 h 145255"/>
                <a:gd name="connsiteX6" fmla="*/ 150021 w 153990"/>
                <a:gd name="connsiteY6" fmla="*/ 138113 h 145255"/>
                <a:gd name="connsiteX7" fmla="*/ 133352 w 153990"/>
                <a:gd name="connsiteY7" fmla="*/ 145255 h 145255"/>
                <a:gd name="connsiteX8" fmla="*/ 14288 w 153990"/>
                <a:gd name="connsiteY8" fmla="*/ 135733 h 145255"/>
                <a:gd name="connsiteX9" fmla="*/ 7145 w 153990"/>
                <a:gd name="connsiteY9" fmla="*/ 133350 h 145255"/>
                <a:gd name="connsiteX10" fmla="*/ 0 w 153990"/>
                <a:gd name="connsiteY10" fmla="*/ 69056 h 145255"/>
                <a:gd name="connsiteX0" fmla="*/ 3046 w 157036"/>
                <a:gd name="connsiteY0" fmla="*/ 69056 h 145255"/>
                <a:gd name="connsiteX1" fmla="*/ 10190 w 157036"/>
                <a:gd name="connsiteY1" fmla="*/ 33338 h 145255"/>
                <a:gd name="connsiteX2" fmla="*/ 26858 w 157036"/>
                <a:gd name="connsiteY2" fmla="*/ 7144 h 145255"/>
                <a:gd name="connsiteX3" fmla="*/ 81628 w 157036"/>
                <a:gd name="connsiteY3" fmla="*/ 0 h 145255"/>
                <a:gd name="connsiteX4" fmla="*/ 150684 w 157036"/>
                <a:gd name="connsiteY4" fmla="*/ 7144 h 145255"/>
                <a:gd name="connsiteX5" fmla="*/ 153065 w 157036"/>
                <a:gd name="connsiteY5" fmla="*/ 21433 h 145255"/>
                <a:gd name="connsiteX6" fmla="*/ 153067 w 157036"/>
                <a:gd name="connsiteY6" fmla="*/ 138113 h 145255"/>
                <a:gd name="connsiteX7" fmla="*/ 136398 w 157036"/>
                <a:gd name="connsiteY7" fmla="*/ 145255 h 145255"/>
                <a:gd name="connsiteX8" fmla="*/ 17334 w 157036"/>
                <a:gd name="connsiteY8" fmla="*/ 135733 h 145255"/>
                <a:gd name="connsiteX9" fmla="*/ 666 w 157036"/>
                <a:gd name="connsiteY9" fmla="*/ 133350 h 145255"/>
                <a:gd name="connsiteX10" fmla="*/ 3046 w 157036"/>
                <a:gd name="connsiteY10" fmla="*/ 69056 h 145255"/>
                <a:gd name="connsiteX0" fmla="*/ 3046 w 157036"/>
                <a:gd name="connsiteY0" fmla="*/ 69056 h 145255"/>
                <a:gd name="connsiteX1" fmla="*/ 10190 w 157036"/>
                <a:gd name="connsiteY1" fmla="*/ 33338 h 145255"/>
                <a:gd name="connsiteX2" fmla="*/ 26858 w 157036"/>
                <a:gd name="connsiteY2" fmla="*/ 7144 h 145255"/>
                <a:gd name="connsiteX3" fmla="*/ 81628 w 157036"/>
                <a:gd name="connsiteY3" fmla="*/ 0 h 145255"/>
                <a:gd name="connsiteX4" fmla="*/ 150684 w 157036"/>
                <a:gd name="connsiteY4" fmla="*/ 7144 h 145255"/>
                <a:gd name="connsiteX5" fmla="*/ 153065 w 157036"/>
                <a:gd name="connsiteY5" fmla="*/ 21433 h 145255"/>
                <a:gd name="connsiteX6" fmla="*/ 153067 w 157036"/>
                <a:gd name="connsiteY6" fmla="*/ 138113 h 145255"/>
                <a:gd name="connsiteX7" fmla="*/ 136398 w 157036"/>
                <a:gd name="connsiteY7" fmla="*/ 145255 h 145255"/>
                <a:gd name="connsiteX8" fmla="*/ 17334 w 157036"/>
                <a:gd name="connsiteY8" fmla="*/ 135733 h 145255"/>
                <a:gd name="connsiteX9" fmla="*/ 666 w 157036"/>
                <a:gd name="connsiteY9" fmla="*/ 133350 h 145255"/>
                <a:gd name="connsiteX10" fmla="*/ 3046 w 157036"/>
                <a:gd name="connsiteY10" fmla="*/ 69056 h 145255"/>
                <a:gd name="connsiteX0" fmla="*/ 3046 w 157036"/>
                <a:gd name="connsiteY0" fmla="*/ 69056 h 146459"/>
                <a:gd name="connsiteX1" fmla="*/ 10190 w 157036"/>
                <a:gd name="connsiteY1" fmla="*/ 33338 h 146459"/>
                <a:gd name="connsiteX2" fmla="*/ 26858 w 157036"/>
                <a:gd name="connsiteY2" fmla="*/ 7144 h 146459"/>
                <a:gd name="connsiteX3" fmla="*/ 81628 w 157036"/>
                <a:gd name="connsiteY3" fmla="*/ 0 h 146459"/>
                <a:gd name="connsiteX4" fmla="*/ 150684 w 157036"/>
                <a:gd name="connsiteY4" fmla="*/ 7144 h 146459"/>
                <a:gd name="connsiteX5" fmla="*/ 153065 w 157036"/>
                <a:gd name="connsiteY5" fmla="*/ 21433 h 146459"/>
                <a:gd name="connsiteX6" fmla="*/ 153067 w 157036"/>
                <a:gd name="connsiteY6" fmla="*/ 138113 h 146459"/>
                <a:gd name="connsiteX7" fmla="*/ 136398 w 157036"/>
                <a:gd name="connsiteY7" fmla="*/ 145255 h 146459"/>
                <a:gd name="connsiteX8" fmla="*/ 22097 w 157036"/>
                <a:gd name="connsiteY8" fmla="*/ 140496 h 146459"/>
                <a:gd name="connsiteX9" fmla="*/ 666 w 157036"/>
                <a:gd name="connsiteY9" fmla="*/ 133350 h 146459"/>
                <a:gd name="connsiteX10" fmla="*/ 3046 w 157036"/>
                <a:gd name="connsiteY10" fmla="*/ 69056 h 146459"/>
                <a:gd name="connsiteX0" fmla="*/ 3046 w 157036"/>
                <a:gd name="connsiteY0" fmla="*/ 69056 h 146459"/>
                <a:gd name="connsiteX1" fmla="*/ 10190 w 157036"/>
                <a:gd name="connsiteY1" fmla="*/ 33338 h 146459"/>
                <a:gd name="connsiteX2" fmla="*/ 26858 w 157036"/>
                <a:gd name="connsiteY2" fmla="*/ 7144 h 146459"/>
                <a:gd name="connsiteX3" fmla="*/ 81628 w 157036"/>
                <a:gd name="connsiteY3" fmla="*/ 0 h 146459"/>
                <a:gd name="connsiteX4" fmla="*/ 150684 w 157036"/>
                <a:gd name="connsiteY4" fmla="*/ 7144 h 146459"/>
                <a:gd name="connsiteX5" fmla="*/ 153065 w 157036"/>
                <a:gd name="connsiteY5" fmla="*/ 21433 h 146459"/>
                <a:gd name="connsiteX6" fmla="*/ 153067 w 157036"/>
                <a:gd name="connsiteY6" fmla="*/ 138113 h 146459"/>
                <a:gd name="connsiteX7" fmla="*/ 136398 w 157036"/>
                <a:gd name="connsiteY7" fmla="*/ 145255 h 146459"/>
                <a:gd name="connsiteX8" fmla="*/ 22097 w 157036"/>
                <a:gd name="connsiteY8" fmla="*/ 140496 h 146459"/>
                <a:gd name="connsiteX9" fmla="*/ 666 w 157036"/>
                <a:gd name="connsiteY9" fmla="*/ 133350 h 146459"/>
                <a:gd name="connsiteX10" fmla="*/ 3046 w 157036"/>
                <a:gd name="connsiteY10" fmla="*/ 69056 h 146459"/>
                <a:gd name="connsiteX0" fmla="*/ 3046 w 157036"/>
                <a:gd name="connsiteY0" fmla="*/ 69056 h 146459"/>
                <a:gd name="connsiteX1" fmla="*/ 10190 w 157036"/>
                <a:gd name="connsiteY1" fmla="*/ 33338 h 146459"/>
                <a:gd name="connsiteX2" fmla="*/ 26858 w 157036"/>
                <a:gd name="connsiteY2" fmla="*/ 7144 h 146459"/>
                <a:gd name="connsiteX3" fmla="*/ 81628 w 157036"/>
                <a:gd name="connsiteY3" fmla="*/ 0 h 146459"/>
                <a:gd name="connsiteX4" fmla="*/ 150684 w 157036"/>
                <a:gd name="connsiteY4" fmla="*/ 7144 h 146459"/>
                <a:gd name="connsiteX5" fmla="*/ 153065 w 157036"/>
                <a:gd name="connsiteY5" fmla="*/ 21433 h 146459"/>
                <a:gd name="connsiteX6" fmla="*/ 153067 w 157036"/>
                <a:gd name="connsiteY6" fmla="*/ 138113 h 146459"/>
                <a:gd name="connsiteX7" fmla="*/ 136398 w 157036"/>
                <a:gd name="connsiteY7" fmla="*/ 145255 h 146459"/>
                <a:gd name="connsiteX8" fmla="*/ 22097 w 157036"/>
                <a:gd name="connsiteY8" fmla="*/ 140496 h 146459"/>
                <a:gd name="connsiteX9" fmla="*/ 666 w 157036"/>
                <a:gd name="connsiteY9" fmla="*/ 128587 h 146459"/>
                <a:gd name="connsiteX10" fmla="*/ 3046 w 157036"/>
                <a:gd name="connsiteY10" fmla="*/ 69056 h 146459"/>
                <a:gd name="connsiteX0" fmla="*/ 12173 w 156638"/>
                <a:gd name="connsiteY0" fmla="*/ 78581 h 146459"/>
                <a:gd name="connsiteX1" fmla="*/ 9792 w 156638"/>
                <a:gd name="connsiteY1" fmla="*/ 33338 h 146459"/>
                <a:gd name="connsiteX2" fmla="*/ 26460 w 156638"/>
                <a:gd name="connsiteY2" fmla="*/ 7144 h 146459"/>
                <a:gd name="connsiteX3" fmla="*/ 81230 w 156638"/>
                <a:gd name="connsiteY3" fmla="*/ 0 h 146459"/>
                <a:gd name="connsiteX4" fmla="*/ 150286 w 156638"/>
                <a:gd name="connsiteY4" fmla="*/ 7144 h 146459"/>
                <a:gd name="connsiteX5" fmla="*/ 152667 w 156638"/>
                <a:gd name="connsiteY5" fmla="*/ 21433 h 146459"/>
                <a:gd name="connsiteX6" fmla="*/ 152669 w 156638"/>
                <a:gd name="connsiteY6" fmla="*/ 138113 h 146459"/>
                <a:gd name="connsiteX7" fmla="*/ 136000 w 156638"/>
                <a:gd name="connsiteY7" fmla="*/ 145255 h 146459"/>
                <a:gd name="connsiteX8" fmla="*/ 21699 w 156638"/>
                <a:gd name="connsiteY8" fmla="*/ 140496 h 146459"/>
                <a:gd name="connsiteX9" fmla="*/ 268 w 156638"/>
                <a:gd name="connsiteY9" fmla="*/ 128587 h 146459"/>
                <a:gd name="connsiteX10" fmla="*/ 12173 w 156638"/>
                <a:gd name="connsiteY10" fmla="*/ 78581 h 146459"/>
                <a:gd name="connsiteX0" fmla="*/ 12173 w 156638"/>
                <a:gd name="connsiteY0" fmla="*/ 78581 h 146459"/>
                <a:gd name="connsiteX1" fmla="*/ 9792 w 156638"/>
                <a:gd name="connsiteY1" fmla="*/ 33338 h 146459"/>
                <a:gd name="connsiteX2" fmla="*/ 26460 w 156638"/>
                <a:gd name="connsiteY2" fmla="*/ 7144 h 146459"/>
                <a:gd name="connsiteX3" fmla="*/ 81230 w 156638"/>
                <a:gd name="connsiteY3" fmla="*/ 0 h 146459"/>
                <a:gd name="connsiteX4" fmla="*/ 150286 w 156638"/>
                <a:gd name="connsiteY4" fmla="*/ 7144 h 146459"/>
                <a:gd name="connsiteX5" fmla="*/ 152667 w 156638"/>
                <a:gd name="connsiteY5" fmla="*/ 21433 h 146459"/>
                <a:gd name="connsiteX6" fmla="*/ 152669 w 156638"/>
                <a:gd name="connsiteY6" fmla="*/ 138113 h 146459"/>
                <a:gd name="connsiteX7" fmla="*/ 136000 w 156638"/>
                <a:gd name="connsiteY7" fmla="*/ 145255 h 146459"/>
                <a:gd name="connsiteX8" fmla="*/ 21699 w 156638"/>
                <a:gd name="connsiteY8" fmla="*/ 140496 h 146459"/>
                <a:gd name="connsiteX9" fmla="*/ 268 w 156638"/>
                <a:gd name="connsiteY9" fmla="*/ 128587 h 146459"/>
                <a:gd name="connsiteX10" fmla="*/ 12173 w 156638"/>
                <a:gd name="connsiteY10" fmla="*/ 78581 h 146459"/>
                <a:gd name="connsiteX0" fmla="*/ 12173 w 156638"/>
                <a:gd name="connsiteY0" fmla="*/ 92868 h 160746"/>
                <a:gd name="connsiteX1" fmla="*/ 9792 w 156638"/>
                <a:gd name="connsiteY1" fmla="*/ 47625 h 160746"/>
                <a:gd name="connsiteX2" fmla="*/ 26460 w 156638"/>
                <a:gd name="connsiteY2" fmla="*/ 21431 h 160746"/>
                <a:gd name="connsiteX3" fmla="*/ 88374 w 156638"/>
                <a:gd name="connsiteY3" fmla="*/ 0 h 160746"/>
                <a:gd name="connsiteX4" fmla="*/ 150286 w 156638"/>
                <a:gd name="connsiteY4" fmla="*/ 21431 h 160746"/>
                <a:gd name="connsiteX5" fmla="*/ 152667 w 156638"/>
                <a:gd name="connsiteY5" fmla="*/ 35720 h 160746"/>
                <a:gd name="connsiteX6" fmla="*/ 152669 w 156638"/>
                <a:gd name="connsiteY6" fmla="*/ 152400 h 160746"/>
                <a:gd name="connsiteX7" fmla="*/ 136000 w 156638"/>
                <a:gd name="connsiteY7" fmla="*/ 159542 h 160746"/>
                <a:gd name="connsiteX8" fmla="*/ 21699 w 156638"/>
                <a:gd name="connsiteY8" fmla="*/ 154783 h 160746"/>
                <a:gd name="connsiteX9" fmla="*/ 268 w 156638"/>
                <a:gd name="connsiteY9" fmla="*/ 142874 h 160746"/>
                <a:gd name="connsiteX10" fmla="*/ 12173 w 156638"/>
                <a:gd name="connsiteY10" fmla="*/ 92868 h 160746"/>
                <a:gd name="connsiteX0" fmla="*/ 12173 w 156638"/>
                <a:gd name="connsiteY0" fmla="*/ 92878 h 160756"/>
                <a:gd name="connsiteX1" fmla="*/ 9792 w 156638"/>
                <a:gd name="connsiteY1" fmla="*/ 47635 h 160756"/>
                <a:gd name="connsiteX2" fmla="*/ 38366 w 156638"/>
                <a:gd name="connsiteY2" fmla="*/ 19060 h 160756"/>
                <a:gd name="connsiteX3" fmla="*/ 88374 w 156638"/>
                <a:gd name="connsiteY3" fmla="*/ 10 h 160756"/>
                <a:gd name="connsiteX4" fmla="*/ 150286 w 156638"/>
                <a:gd name="connsiteY4" fmla="*/ 21441 h 160756"/>
                <a:gd name="connsiteX5" fmla="*/ 152667 w 156638"/>
                <a:gd name="connsiteY5" fmla="*/ 35730 h 160756"/>
                <a:gd name="connsiteX6" fmla="*/ 152669 w 156638"/>
                <a:gd name="connsiteY6" fmla="*/ 152410 h 160756"/>
                <a:gd name="connsiteX7" fmla="*/ 136000 w 156638"/>
                <a:gd name="connsiteY7" fmla="*/ 159552 h 160756"/>
                <a:gd name="connsiteX8" fmla="*/ 21699 w 156638"/>
                <a:gd name="connsiteY8" fmla="*/ 154793 h 160756"/>
                <a:gd name="connsiteX9" fmla="*/ 268 w 156638"/>
                <a:gd name="connsiteY9" fmla="*/ 142884 h 160756"/>
                <a:gd name="connsiteX10" fmla="*/ 12173 w 156638"/>
                <a:gd name="connsiteY10" fmla="*/ 92878 h 1607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6638" h="160756">
                  <a:moveTo>
                    <a:pt x="12173" y="92878"/>
                  </a:moveTo>
                  <a:cubicBezTo>
                    <a:pt x="14951" y="77797"/>
                    <a:pt x="5427" y="59938"/>
                    <a:pt x="9792" y="47635"/>
                  </a:cubicBezTo>
                  <a:cubicBezTo>
                    <a:pt x="14158" y="35332"/>
                    <a:pt x="25269" y="26997"/>
                    <a:pt x="38366" y="19060"/>
                  </a:cubicBezTo>
                  <a:cubicBezTo>
                    <a:pt x="51463" y="11123"/>
                    <a:pt x="69721" y="-387"/>
                    <a:pt x="88374" y="10"/>
                  </a:cubicBezTo>
                  <a:cubicBezTo>
                    <a:pt x="107027" y="407"/>
                    <a:pt x="137586" y="18663"/>
                    <a:pt x="150286" y="21441"/>
                  </a:cubicBezTo>
                  <a:cubicBezTo>
                    <a:pt x="162986" y="24219"/>
                    <a:pt x="152270" y="13902"/>
                    <a:pt x="152667" y="35730"/>
                  </a:cubicBezTo>
                  <a:cubicBezTo>
                    <a:pt x="153064" y="57558"/>
                    <a:pt x="161400" y="132964"/>
                    <a:pt x="152669" y="152410"/>
                  </a:cubicBezTo>
                  <a:cubicBezTo>
                    <a:pt x="151082" y="152806"/>
                    <a:pt x="143541" y="157171"/>
                    <a:pt x="136000" y="159552"/>
                  </a:cubicBezTo>
                  <a:cubicBezTo>
                    <a:pt x="109409" y="157171"/>
                    <a:pt x="37971" y="166302"/>
                    <a:pt x="21699" y="154793"/>
                  </a:cubicBezTo>
                  <a:cubicBezTo>
                    <a:pt x="17334" y="165906"/>
                    <a:pt x="-2114" y="142091"/>
                    <a:pt x="268" y="142884"/>
                  </a:cubicBezTo>
                  <a:cubicBezTo>
                    <a:pt x="-2113" y="131771"/>
                    <a:pt x="12173" y="103594"/>
                    <a:pt x="12173" y="92878"/>
                  </a:cubicBezTo>
                  <a:close/>
                </a:path>
              </a:pathLst>
            </a:custGeom>
            <a:noFill/>
            <a:ln w="2540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84" name="正方形/長方形 183">
              <a:extLst>
                <a:ext uri="{FF2B5EF4-FFF2-40B4-BE49-F238E27FC236}">
                  <a16:creationId xmlns:a16="http://schemas.microsoft.com/office/drawing/2014/main" id="{629137E7-C1B9-4208-BA8D-6F2122E10AF2}"/>
                </a:ext>
              </a:extLst>
            </p:cNvPr>
            <p:cNvSpPr/>
            <p:nvPr/>
          </p:nvSpPr>
          <p:spPr>
            <a:xfrm>
              <a:off x="6619450" y="3829560"/>
              <a:ext cx="451623" cy="149941"/>
            </a:xfrm>
            <a:prstGeom prst="rect">
              <a:avLst/>
            </a:prstGeom>
            <a:solidFill>
              <a:schemeClr val="bg1">
                <a:alpha val="7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kumimoji="1" lang="ja-JP" altLang="en-US" sz="700" b="1" dirty="0">
                  <a:solidFill>
                    <a:schemeClr val="tx1"/>
                  </a:solidFill>
                  <a:latin typeface="Meiryo UI" panose="020B0604030504040204" pitchFamily="50" charset="-128"/>
                  <a:ea typeface="Meiryo UI" panose="020B0604030504040204" pitchFamily="50" charset="-128"/>
                </a:rPr>
                <a:t>水の回廊</a:t>
              </a:r>
              <a:endParaRPr kumimoji="1" lang="en-US" altLang="ja-JP" sz="700" b="1" dirty="0">
                <a:solidFill>
                  <a:schemeClr val="tx1"/>
                </a:solidFill>
                <a:latin typeface="Meiryo UI" panose="020B0604030504040204" pitchFamily="50" charset="-128"/>
                <a:ea typeface="Meiryo UI" panose="020B0604030504040204" pitchFamily="50" charset="-128"/>
              </a:endParaRPr>
            </a:p>
          </p:txBody>
        </p:sp>
        <p:sp>
          <p:nvSpPr>
            <p:cNvPr id="185" name="フリーフォーム 184"/>
            <p:cNvSpPr/>
            <p:nvPr/>
          </p:nvSpPr>
          <p:spPr>
            <a:xfrm flipH="1">
              <a:off x="6817335" y="3556715"/>
              <a:ext cx="45719" cy="119900"/>
            </a:xfrm>
            <a:custGeom>
              <a:avLst/>
              <a:gdLst>
                <a:gd name="connsiteX0" fmla="*/ 150019 w 150019"/>
                <a:gd name="connsiteY0" fmla="*/ 0 h 111921"/>
                <a:gd name="connsiteX1" fmla="*/ 150019 w 150019"/>
                <a:gd name="connsiteY1" fmla="*/ 0 h 111921"/>
                <a:gd name="connsiteX2" fmla="*/ 126206 w 150019"/>
                <a:gd name="connsiteY2" fmla="*/ 16669 h 111921"/>
                <a:gd name="connsiteX3" fmla="*/ 111919 w 150019"/>
                <a:gd name="connsiteY3" fmla="*/ 26194 h 111921"/>
                <a:gd name="connsiteX4" fmla="*/ 104775 w 150019"/>
                <a:gd name="connsiteY4" fmla="*/ 28575 h 111921"/>
                <a:gd name="connsiteX5" fmla="*/ 83344 w 150019"/>
                <a:gd name="connsiteY5" fmla="*/ 38100 h 111921"/>
                <a:gd name="connsiteX6" fmla="*/ 76200 w 150019"/>
                <a:gd name="connsiteY6" fmla="*/ 40482 h 111921"/>
                <a:gd name="connsiteX7" fmla="*/ 61912 w 150019"/>
                <a:gd name="connsiteY7" fmla="*/ 47625 h 111921"/>
                <a:gd name="connsiteX8" fmla="*/ 52387 w 150019"/>
                <a:gd name="connsiteY8" fmla="*/ 59532 h 111921"/>
                <a:gd name="connsiteX9" fmla="*/ 45244 w 150019"/>
                <a:gd name="connsiteY9" fmla="*/ 66675 h 111921"/>
                <a:gd name="connsiteX10" fmla="*/ 40481 w 150019"/>
                <a:gd name="connsiteY10" fmla="*/ 73819 h 111921"/>
                <a:gd name="connsiteX11" fmla="*/ 28575 w 150019"/>
                <a:gd name="connsiteY11" fmla="*/ 95250 h 111921"/>
                <a:gd name="connsiteX12" fmla="*/ 23812 w 150019"/>
                <a:gd name="connsiteY12" fmla="*/ 102394 h 111921"/>
                <a:gd name="connsiteX13" fmla="*/ 16669 w 150019"/>
                <a:gd name="connsiteY13" fmla="*/ 107157 h 111921"/>
                <a:gd name="connsiteX14" fmla="*/ 0 w 150019"/>
                <a:gd name="connsiteY14" fmla="*/ 111919 h 111921"/>
                <a:gd name="connsiteX0" fmla="*/ 150019 w 150019"/>
                <a:gd name="connsiteY0" fmla="*/ 0 h 111921"/>
                <a:gd name="connsiteX1" fmla="*/ 150019 w 150019"/>
                <a:gd name="connsiteY1" fmla="*/ 0 h 111921"/>
                <a:gd name="connsiteX2" fmla="*/ 126206 w 150019"/>
                <a:gd name="connsiteY2" fmla="*/ 16669 h 111921"/>
                <a:gd name="connsiteX3" fmla="*/ 111919 w 150019"/>
                <a:gd name="connsiteY3" fmla="*/ 26194 h 111921"/>
                <a:gd name="connsiteX4" fmla="*/ 104775 w 150019"/>
                <a:gd name="connsiteY4" fmla="*/ 28575 h 111921"/>
                <a:gd name="connsiteX5" fmla="*/ 83344 w 150019"/>
                <a:gd name="connsiteY5" fmla="*/ 38100 h 111921"/>
                <a:gd name="connsiteX6" fmla="*/ 76200 w 150019"/>
                <a:gd name="connsiteY6" fmla="*/ 40482 h 111921"/>
                <a:gd name="connsiteX7" fmla="*/ 61912 w 150019"/>
                <a:gd name="connsiteY7" fmla="*/ 47625 h 111921"/>
                <a:gd name="connsiteX8" fmla="*/ 52387 w 150019"/>
                <a:gd name="connsiteY8" fmla="*/ 59532 h 111921"/>
                <a:gd name="connsiteX9" fmla="*/ 45244 w 150019"/>
                <a:gd name="connsiteY9" fmla="*/ 66675 h 111921"/>
                <a:gd name="connsiteX10" fmla="*/ 28575 w 150019"/>
                <a:gd name="connsiteY10" fmla="*/ 95250 h 111921"/>
                <a:gd name="connsiteX11" fmla="*/ 23812 w 150019"/>
                <a:gd name="connsiteY11" fmla="*/ 102394 h 111921"/>
                <a:gd name="connsiteX12" fmla="*/ 16669 w 150019"/>
                <a:gd name="connsiteY12" fmla="*/ 107157 h 111921"/>
                <a:gd name="connsiteX13" fmla="*/ 0 w 150019"/>
                <a:gd name="connsiteY13" fmla="*/ 111919 h 111921"/>
                <a:gd name="connsiteX0" fmla="*/ 150019 w 150019"/>
                <a:gd name="connsiteY0" fmla="*/ 0 h 111921"/>
                <a:gd name="connsiteX1" fmla="*/ 150019 w 150019"/>
                <a:gd name="connsiteY1" fmla="*/ 0 h 111921"/>
                <a:gd name="connsiteX2" fmla="*/ 126206 w 150019"/>
                <a:gd name="connsiteY2" fmla="*/ 16669 h 111921"/>
                <a:gd name="connsiteX3" fmla="*/ 111919 w 150019"/>
                <a:gd name="connsiteY3" fmla="*/ 26194 h 111921"/>
                <a:gd name="connsiteX4" fmla="*/ 104775 w 150019"/>
                <a:gd name="connsiteY4" fmla="*/ 28575 h 111921"/>
                <a:gd name="connsiteX5" fmla="*/ 83344 w 150019"/>
                <a:gd name="connsiteY5" fmla="*/ 38100 h 111921"/>
                <a:gd name="connsiteX6" fmla="*/ 76200 w 150019"/>
                <a:gd name="connsiteY6" fmla="*/ 40482 h 111921"/>
                <a:gd name="connsiteX7" fmla="*/ 61912 w 150019"/>
                <a:gd name="connsiteY7" fmla="*/ 47625 h 111921"/>
                <a:gd name="connsiteX8" fmla="*/ 52387 w 150019"/>
                <a:gd name="connsiteY8" fmla="*/ 59532 h 111921"/>
                <a:gd name="connsiteX9" fmla="*/ 28575 w 150019"/>
                <a:gd name="connsiteY9" fmla="*/ 95250 h 111921"/>
                <a:gd name="connsiteX10" fmla="*/ 23812 w 150019"/>
                <a:gd name="connsiteY10" fmla="*/ 102394 h 111921"/>
                <a:gd name="connsiteX11" fmla="*/ 16669 w 150019"/>
                <a:gd name="connsiteY11" fmla="*/ 107157 h 111921"/>
                <a:gd name="connsiteX12" fmla="*/ 0 w 150019"/>
                <a:gd name="connsiteY12" fmla="*/ 111919 h 111921"/>
                <a:gd name="connsiteX0" fmla="*/ 150019 w 150019"/>
                <a:gd name="connsiteY0" fmla="*/ 0 h 111921"/>
                <a:gd name="connsiteX1" fmla="*/ 150019 w 150019"/>
                <a:gd name="connsiteY1" fmla="*/ 0 h 111921"/>
                <a:gd name="connsiteX2" fmla="*/ 126206 w 150019"/>
                <a:gd name="connsiteY2" fmla="*/ 16669 h 111921"/>
                <a:gd name="connsiteX3" fmla="*/ 111919 w 150019"/>
                <a:gd name="connsiteY3" fmla="*/ 26194 h 111921"/>
                <a:gd name="connsiteX4" fmla="*/ 104775 w 150019"/>
                <a:gd name="connsiteY4" fmla="*/ 28575 h 111921"/>
                <a:gd name="connsiteX5" fmla="*/ 83344 w 150019"/>
                <a:gd name="connsiteY5" fmla="*/ 38100 h 111921"/>
                <a:gd name="connsiteX6" fmla="*/ 76200 w 150019"/>
                <a:gd name="connsiteY6" fmla="*/ 40482 h 111921"/>
                <a:gd name="connsiteX7" fmla="*/ 61912 w 150019"/>
                <a:gd name="connsiteY7" fmla="*/ 47625 h 111921"/>
                <a:gd name="connsiteX8" fmla="*/ 28575 w 150019"/>
                <a:gd name="connsiteY8" fmla="*/ 95250 h 111921"/>
                <a:gd name="connsiteX9" fmla="*/ 23812 w 150019"/>
                <a:gd name="connsiteY9" fmla="*/ 102394 h 111921"/>
                <a:gd name="connsiteX10" fmla="*/ 16669 w 150019"/>
                <a:gd name="connsiteY10" fmla="*/ 107157 h 111921"/>
                <a:gd name="connsiteX11" fmla="*/ 0 w 150019"/>
                <a:gd name="connsiteY11" fmla="*/ 111919 h 111921"/>
                <a:gd name="connsiteX0" fmla="*/ 150019 w 150019"/>
                <a:gd name="connsiteY0" fmla="*/ 0 h 111919"/>
                <a:gd name="connsiteX1" fmla="*/ 150019 w 150019"/>
                <a:gd name="connsiteY1" fmla="*/ 0 h 111919"/>
                <a:gd name="connsiteX2" fmla="*/ 126206 w 150019"/>
                <a:gd name="connsiteY2" fmla="*/ 16669 h 111919"/>
                <a:gd name="connsiteX3" fmla="*/ 111919 w 150019"/>
                <a:gd name="connsiteY3" fmla="*/ 26194 h 111919"/>
                <a:gd name="connsiteX4" fmla="*/ 104775 w 150019"/>
                <a:gd name="connsiteY4" fmla="*/ 28575 h 111919"/>
                <a:gd name="connsiteX5" fmla="*/ 83344 w 150019"/>
                <a:gd name="connsiteY5" fmla="*/ 38100 h 111919"/>
                <a:gd name="connsiteX6" fmla="*/ 76200 w 150019"/>
                <a:gd name="connsiteY6" fmla="*/ 40482 h 111919"/>
                <a:gd name="connsiteX7" fmla="*/ 61912 w 150019"/>
                <a:gd name="connsiteY7" fmla="*/ 47625 h 111919"/>
                <a:gd name="connsiteX8" fmla="*/ 28575 w 150019"/>
                <a:gd name="connsiteY8" fmla="*/ 95250 h 111919"/>
                <a:gd name="connsiteX9" fmla="*/ 23812 w 150019"/>
                <a:gd name="connsiteY9" fmla="*/ 102394 h 111919"/>
                <a:gd name="connsiteX10" fmla="*/ 0 w 150019"/>
                <a:gd name="connsiteY10" fmla="*/ 111919 h 111919"/>
                <a:gd name="connsiteX0" fmla="*/ 150019 w 150019"/>
                <a:gd name="connsiteY0" fmla="*/ 0 h 111919"/>
                <a:gd name="connsiteX1" fmla="*/ 150019 w 150019"/>
                <a:gd name="connsiteY1" fmla="*/ 0 h 111919"/>
                <a:gd name="connsiteX2" fmla="*/ 126206 w 150019"/>
                <a:gd name="connsiteY2" fmla="*/ 16669 h 111919"/>
                <a:gd name="connsiteX3" fmla="*/ 111919 w 150019"/>
                <a:gd name="connsiteY3" fmla="*/ 26194 h 111919"/>
                <a:gd name="connsiteX4" fmla="*/ 104775 w 150019"/>
                <a:gd name="connsiteY4" fmla="*/ 28575 h 111919"/>
                <a:gd name="connsiteX5" fmla="*/ 83344 w 150019"/>
                <a:gd name="connsiteY5" fmla="*/ 38100 h 111919"/>
                <a:gd name="connsiteX6" fmla="*/ 76200 w 150019"/>
                <a:gd name="connsiteY6" fmla="*/ 40482 h 111919"/>
                <a:gd name="connsiteX7" fmla="*/ 50005 w 150019"/>
                <a:gd name="connsiteY7" fmla="*/ 57150 h 111919"/>
                <a:gd name="connsiteX8" fmla="*/ 28575 w 150019"/>
                <a:gd name="connsiteY8" fmla="*/ 95250 h 111919"/>
                <a:gd name="connsiteX9" fmla="*/ 23812 w 150019"/>
                <a:gd name="connsiteY9" fmla="*/ 102394 h 111919"/>
                <a:gd name="connsiteX10" fmla="*/ 0 w 150019"/>
                <a:gd name="connsiteY10" fmla="*/ 111919 h 111919"/>
                <a:gd name="connsiteX0" fmla="*/ 150019 w 150019"/>
                <a:gd name="connsiteY0" fmla="*/ 0 h 111919"/>
                <a:gd name="connsiteX1" fmla="*/ 150019 w 150019"/>
                <a:gd name="connsiteY1" fmla="*/ 0 h 111919"/>
                <a:gd name="connsiteX2" fmla="*/ 126206 w 150019"/>
                <a:gd name="connsiteY2" fmla="*/ 16669 h 111919"/>
                <a:gd name="connsiteX3" fmla="*/ 111919 w 150019"/>
                <a:gd name="connsiteY3" fmla="*/ 26194 h 111919"/>
                <a:gd name="connsiteX4" fmla="*/ 104775 w 150019"/>
                <a:gd name="connsiteY4" fmla="*/ 28575 h 111919"/>
                <a:gd name="connsiteX5" fmla="*/ 83344 w 150019"/>
                <a:gd name="connsiteY5" fmla="*/ 38100 h 111919"/>
                <a:gd name="connsiteX6" fmla="*/ 76200 w 150019"/>
                <a:gd name="connsiteY6" fmla="*/ 40482 h 111919"/>
                <a:gd name="connsiteX7" fmla="*/ 50005 w 150019"/>
                <a:gd name="connsiteY7" fmla="*/ 57150 h 111919"/>
                <a:gd name="connsiteX8" fmla="*/ 28575 w 150019"/>
                <a:gd name="connsiteY8" fmla="*/ 95250 h 111919"/>
                <a:gd name="connsiteX9" fmla="*/ 0 w 150019"/>
                <a:gd name="connsiteY9" fmla="*/ 111919 h 111919"/>
                <a:gd name="connsiteX0" fmla="*/ 150019 w 150019"/>
                <a:gd name="connsiteY0" fmla="*/ 0 h 111919"/>
                <a:gd name="connsiteX1" fmla="*/ 150019 w 150019"/>
                <a:gd name="connsiteY1" fmla="*/ 0 h 111919"/>
                <a:gd name="connsiteX2" fmla="*/ 126206 w 150019"/>
                <a:gd name="connsiteY2" fmla="*/ 16669 h 111919"/>
                <a:gd name="connsiteX3" fmla="*/ 111919 w 150019"/>
                <a:gd name="connsiteY3" fmla="*/ 26194 h 111919"/>
                <a:gd name="connsiteX4" fmla="*/ 104775 w 150019"/>
                <a:gd name="connsiteY4" fmla="*/ 28575 h 111919"/>
                <a:gd name="connsiteX5" fmla="*/ 83344 w 150019"/>
                <a:gd name="connsiteY5" fmla="*/ 38100 h 111919"/>
                <a:gd name="connsiteX6" fmla="*/ 50005 w 150019"/>
                <a:gd name="connsiteY6" fmla="*/ 57150 h 111919"/>
                <a:gd name="connsiteX7" fmla="*/ 28575 w 150019"/>
                <a:gd name="connsiteY7" fmla="*/ 95250 h 111919"/>
                <a:gd name="connsiteX8" fmla="*/ 0 w 150019"/>
                <a:gd name="connsiteY8" fmla="*/ 111919 h 111919"/>
                <a:gd name="connsiteX0" fmla="*/ 150019 w 150019"/>
                <a:gd name="connsiteY0" fmla="*/ 0 h 111919"/>
                <a:gd name="connsiteX1" fmla="*/ 150019 w 150019"/>
                <a:gd name="connsiteY1" fmla="*/ 0 h 111919"/>
                <a:gd name="connsiteX2" fmla="*/ 126206 w 150019"/>
                <a:gd name="connsiteY2" fmla="*/ 16669 h 111919"/>
                <a:gd name="connsiteX3" fmla="*/ 111919 w 150019"/>
                <a:gd name="connsiteY3" fmla="*/ 26194 h 111919"/>
                <a:gd name="connsiteX4" fmla="*/ 83344 w 150019"/>
                <a:gd name="connsiteY4" fmla="*/ 38100 h 111919"/>
                <a:gd name="connsiteX5" fmla="*/ 50005 w 150019"/>
                <a:gd name="connsiteY5" fmla="*/ 57150 h 111919"/>
                <a:gd name="connsiteX6" fmla="*/ 28575 w 150019"/>
                <a:gd name="connsiteY6" fmla="*/ 95250 h 111919"/>
                <a:gd name="connsiteX7" fmla="*/ 0 w 150019"/>
                <a:gd name="connsiteY7" fmla="*/ 111919 h 111919"/>
                <a:gd name="connsiteX0" fmla="*/ 150019 w 150019"/>
                <a:gd name="connsiteY0" fmla="*/ 0 h 111919"/>
                <a:gd name="connsiteX1" fmla="*/ 150019 w 150019"/>
                <a:gd name="connsiteY1" fmla="*/ 0 h 111919"/>
                <a:gd name="connsiteX2" fmla="*/ 126206 w 150019"/>
                <a:gd name="connsiteY2" fmla="*/ 16669 h 111919"/>
                <a:gd name="connsiteX3" fmla="*/ 83344 w 150019"/>
                <a:gd name="connsiteY3" fmla="*/ 38100 h 111919"/>
                <a:gd name="connsiteX4" fmla="*/ 50005 w 150019"/>
                <a:gd name="connsiteY4" fmla="*/ 57150 h 111919"/>
                <a:gd name="connsiteX5" fmla="*/ 28575 w 150019"/>
                <a:gd name="connsiteY5" fmla="*/ 95250 h 111919"/>
                <a:gd name="connsiteX6" fmla="*/ 0 w 150019"/>
                <a:gd name="connsiteY6" fmla="*/ 111919 h 111919"/>
                <a:gd name="connsiteX0" fmla="*/ 197644 w 197644"/>
                <a:gd name="connsiteY0" fmla="*/ 0 h 147638"/>
                <a:gd name="connsiteX1" fmla="*/ 197644 w 197644"/>
                <a:gd name="connsiteY1" fmla="*/ 0 h 147638"/>
                <a:gd name="connsiteX2" fmla="*/ 173831 w 197644"/>
                <a:gd name="connsiteY2" fmla="*/ 16669 h 147638"/>
                <a:gd name="connsiteX3" fmla="*/ 130969 w 197644"/>
                <a:gd name="connsiteY3" fmla="*/ 38100 h 147638"/>
                <a:gd name="connsiteX4" fmla="*/ 97630 w 197644"/>
                <a:gd name="connsiteY4" fmla="*/ 57150 h 147638"/>
                <a:gd name="connsiteX5" fmla="*/ 76200 w 197644"/>
                <a:gd name="connsiteY5" fmla="*/ 95250 h 147638"/>
                <a:gd name="connsiteX6" fmla="*/ 0 w 197644"/>
                <a:gd name="connsiteY6" fmla="*/ 147638 h 147638"/>
                <a:gd name="connsiteX0" fmla="*/ 197644 w 197644"/>
                <a:gd name="connsiteY0" fmla="*/ 0 h 147638"/>
                <a:gd name="connsiteX1" fmla="*/ 197644 w 197644"/>
                <a:gd name="connsiteY1" fmla="*/ 0 h 147638"/>
                <a:gd name="connsiteX2" fmla="*/ 173831 w 197644"/>
                <a:gd name="connsiteY2" fmla="*/ 16669 h 147638"/>
                <a:gd name="connsiteX3" fmla="*/ 130969 w 197644"/>
                <a:gd name="connsiteY3" fmla="*/ 38100 h 147638"/>
                <a:gd name="connsiteX4" fmla="*/ 97630 w 197644"/>
                <a:gd name="connsiteY4" fmla="*/ 57150 h 147638"/>
                <a:gd name="connsiteX5" fmla="*/ 57150 w 197644"/>
                <a:gd name="connsiteY5" fmla="*/ 111919 h 147638"/>
                <a:gd name="connsiteX6" fmla="*/ 0 w 197644"/>
                <a:gd name="connsiteY6" fmla="*/ 147638 h 147638"/>
                <a:gd name="connsiteX0" fmla="*/ 197644 w 197644"/>
                <a:gd name="connsiteY0" fmla="*/ 0 h 147638"/>
                <a:gd name="connsiteX1" fmla="*/ 197644 w 197644"/>
                <a:gd name="connsiteY1" fmla="*/ 0 h 147638"/>
                <a:gd name="connsiteX2" fmla="*/ 173831 w 197644"/>
                <a:gd name="connsiteY2" fmla="*/ 16669 h 147638"/>
                <a:gd name="connsiteX3" fmla="*/ 130969 w 197644"/>
                <a:gd name="connsiteY3" fmla="*/ 38100 h 147638"/>
                <a:gd name="connsiteX4" fmla="*/ 85724 w 197644"/>
                <a:gd name="connsiteY4" fmla="*/ 71438 h 147638"/>
                <a:gd name="connsiteX5" fmla="*/ 57150 w 197644"/>
                <a:gd name="connsiteY5" fmla="*/ 111919 h 147638"/>
                <a:gd name="connsiteX6" fmla="*/ 0 w 197644"/>
                <a:gd name="connsiteY6" fmla="*/ 147638 h 147638"/>
                <a:gd name="connsiteX0" fmla="*/ 197644 w 197644"/>
                <a:gd name="connsiteY0" fmla="*/ 0 h 147638"/>
                <a:gd name="connsiteX1" fmla="*/ 197644 w 197644"/>
                <a:gd name="connsiteY1" fmla="*/ 0 h 147638"/>
                <a:gd name="connsiteX2" fmla="*/ 173831 w 197644"/>
                <a:gd name="connsiteY2" fmla="*/ 16669 h 147638"/>
                <a:gd name="connsiteX3" fmla="*/ 123825 w 197644"/>
                <a:gd name="connsiteY3" fmla="*/ 38100 h 147638"/>
                <a:gd name="connsiteX4" fmla="*/ 85724 w 197644"/>
                <a:gd name="connsiteY4" fmla="*/ 71438 h 147638"/>
                <a:gd name="connsiteX5" fmla="*/ 57150 w 197644"/>
                <a:gd name="connsiteY5" fmla="*/ 111919 h 147638"/>
                <a:gd name="connsiteX6" fmla="*/ 0 w 197644"/>
                <a:gd name="connsiteY6" fmla="*/ 147638 h 147638"/>
                <a:gd name="connsiteX0" fmla="*/ 197644 w 197644"/>
                <a:gd name="connsiteY0" fmla="*/ 9525 h 157163"/>
                <a:gd name="connsiteX1" fmla="*/ 192882 w 197644"/>
                <a:gd name="connsiteY1" fmla="*/ 0 h 157163"/>
                <a:gd name="connsiteX2" fmla="*/ 173831 w 197644"/>
                <a:gd name="connsiteY2" fmla="*/ 26194 h 157163"/>
                <a:gd name="connsiteX3" fmla="*/ 123825 w 197644"/>
                <a:gd name="connsiteY3" fmla="*/ 47625 h 157163"/>
                <a:gd name="connsiteX4" fmla="*/ 85724 w 197644"/>
                <a:gd name="connsiteY4" fmla="*/ 80963 h 157163"/>
                <a:gd name="connsiteX5" fmla="*/ 57150 w 197644"/>
                <a:gd name="connsiteY5" fmla="*/ 121444 h 157163"/>
                <a:gd name="connsiteX6" fmla="*/ 0 w 197644"/>
                <a:gd name="connsiteY6" fmla="*/ 157163 h 157163"/>
                <a:gd name="connsiteX0" fmla="*/ 197644 w 197644"/>
                <a:gd name="connsiteY0" fmla="*/ 0 h 147638"/>
                <a:gd name="connsiteX1" fmla="*/ 173831 w 197644"/>
                <a:gd name="connsiteY1" fmla="*/ 16669 h 147638"/>
                <a:gd name="connsiteX2" fmla="*/ 123825 w 197644"/>
                <a:gd name="connsiteY2" fmla="*/ 38100 h 147638"/>
                <a:gd name="connsiteX3" fmla="*/ 85724 w 197644"/>
                <a:gd name="connsiteY3" fmla="*/ 71438 h 147638"/>
                <a:gd name="connsiteX4" fmla="*/ 57150 w 197644"/>
                <a:gd name="connsiteY4" fmla="*/ 111919 h 147638"/>
                <a:gd name="connsiteX5" fmla="*/ 0 w 197644"/>
                <a:gd name="connsiteY5" fmla="*/ 147638 h 147638"/>
                <a:gd name="connsiteX0" fmla="*/ 211932 w 211932"/>
                <a:gd name="connsiteY0" fmla="*/ 0 h 161926"/>
                <a:gd name="connsiteX1" fmla="*/ 173831 w 211932"/>
                <a:gd name="connsiteY1" fmla="*/ 30957 h 161926"/>
                <a:gd name="connsiteX2" fmla="*/ 123825 w 211932"/>
                <a:gd name="connsiteY2" fmla="*/ 52388 h 161926"/>
                <a:gd name="connsiteX3" fmla="*/ 85724 w 211932"/>
                <a:gd name="connsiteY3" fmla="*/ 85726 h 161926"/>
                <a:gd name="connsiteX4" fmla="*/ 57150 w 211932"/>
                <a:gd name="connsiteY4" fmla="*/ 126207 h 161926"/>
                <a:gd name="connsiteX5" fmla="*/ 0 w 211932"/>
                <a:gd name="connsiteY5" fmla="*/ 161926 h 161926"/>
                <a:gd name="connsiteX0" fmla="*/ 197645 w 197645"/>
                <a:gd name="connsiteY0" fmla="*/ 0 h 192882"/>
                <a:gd name="connsiteX1" fmla="*/ 173831 w 197645"/>
                <a:gd name="connsiteY1" fmla="*/ 61913 h 192882"/>
                <a:gd name="connsiteX2" fmla="*/ 123825 w 197645"/>
                <a:gd name="connsiteY2" fmla="*/ 83344 h 192882"/>
                <a:gd name="connsiteX3" fmla="*/ 85724 w 197645"/>
                <a:gd name="connsiteY3" fmla="*/ 116682 h 192882"/>
                <a:gd name="connsiteX4" fmla="*/ 57150 w 197645"/>
                <a:gd name="connsiteY4" fmla="*/ 157163 h 192882"/>
                <a:gd name="connsiteX5" fmla="*/ 0 w 197645"/>
                <a:gd name="connsiteY5" fmla="*/ 192882 h 192882"/>
                <a:gd name="connsiteX0" fmla="*/ 142830 w 142830"/>
                <a:gd name="connsiteY0" fmla="*/ 0 h 238126"/>
                <a:gd name="connsiteX1" fmla="*/ 119016 w 142830"/>
                <a:gd name="connsiteY1" fmla="*/ 61913 h 238126"/>
                <a:gd name="connsiteX2" fmla="*/ 69010 w 142830"/>
                <a:gd name="connsiteY2" fmla="*/ 83344 h 238126"/>
                <a:gd name="connsiteX3" fmla="*/ 30909 w 142830"/>
                <a:gd name="connsiteY3" fmla="*/ 116682 h 238126"/>
                <a:gd name="connsiteX4" fmla="*/ 2335 w 142830"/>
                <a:gd name="connsiteY4" fmla="*/ 157163 h 238126"/>
                <a:gd name="connsiteX5" fmla="*/ 97585 w 142830"/>
                <a:gd name="connsiteY5" fmla="*/ 238126 h 238126"/>
                <a:gd name="connsiteX0" fmla="*/ 112444 w 112444"/>
                <a:gd name="connsiteY0" fmla="*/ 0 h 238126"/>
                <a:gd name="connsiteX1" fmla="*/ 88630 w 112444"/>
                <a:gd name="connsiteY1" fmla="*/ 61913 h 238126"/>
                <a:gd name="connsiteX2" fmla="*/ 38624 w 112444"/>
                <a:gd name="connsiteY2" fmla="*/ 83344 h 238126"/>
                <a:gd name="connsiteX3" fmla="*/ 523 w 112444"/>
                <a:gd name="connsiteY3" fmla="*/ 116682 h 238126"/>
                <a:gd name="connsiteX4" fmla="*/ 88630 w 112444"/>
                <a:gd name="connsiteY4" fmla="*/ 157163 h 238126"/>
                <a:gd name="connsiteX5" fmla="*/ 67199 w 112444"/>
                <a:gd name="connsiteY5" fmla="*/ 238126 h 238126"/>
                <a:gd name="connsiteX0" fmla="*/ 112444 w 112444"/>
                <a:gd name="connsiteY0" fmla="*/ 0 h 238126"/>
                <a:gd name="connsiteX1" fmla="*/ 88630 w 112444"/>
                <a:gd name="connsiteY1" fmla="*/ 61913 h 238126"/>
                <a:gd name="connsiteX2" fmla="*/ 29099 w 112444"/>
                <a:gd name="connsiteY2" fmla="*/ 50007 h 238126"/>
                <a:gd name="connsiteX3" fmla="*/ 523 w 112444"/>
                <a:gd name="connsiteY3" fmla="*/ 116682 h 238126"/>
                <a:gd name="connsiteX4" fmla="*/ 88630 w 112444"/>
                <a:gd name="connsiteY4" fmla="*/ 157163 h 238126"/>
                <a:gd name="connsiteX5" fmla="*/ 67199 w 112444"/>
                <a:gd name="connsiteY5" fmla="*/ 238126 h 238126"/>
                <a:gd name="connsiteX0" fmla="*/ 83345 w 83345"/>
                <a:gd name="connsiteY0" fmla="*/ 0 h 238126"/>
                <a:gd name="connsiteX1" fmla="*/ 59531 w 83345"/>
                <a:gd name="connsiteY1" fmla="*/ 61913 h 238126"/>
                <a:gd name="connsiteX2" fmla="*/ 0 w 83345"/>
                <a:gd name="connsiteY2" fmla="*/ 50007 h 238126"/>
                <a:gd name="connsiteX3" fmla="*/ 59531 w 83345"/>
                <a:gd name="connsiteY3" fmla="*/ 157163 h 238126"/>
                <a:gd name="connsiteX4" fmla="*/ 38100 w 83345"/>
                <a:gd name="connsiteY4" fmla="*/ 238126 h 238126"/>
                <a:gd name="connsiteX0" fmla="*/ 45245 w 45245"/>
                <a:gd name="connsiteY0" fmla="*/ 0 h 238126"/>
                <a:gd name="connsiteX1" fmla="*/ 21431 w 45245"/>
                <a:gd name="connsiteY1" fmla="*/ 61913 h 238126"/>
                <a:gd name="connsiteX2" fmla="*/ 21431 w 45245"/>
                <a:gd name="connsiteY2" fmla="*/ 157163 h 238126"/>
                <a:gd name="connsiteX3" fmla="*/ 0 w 45245"/>
                <a:gd name="connsiteY3" fmla="*/ 238126 h 238126"/>
                <a:gd name="connsiteX0" fmla="*/ 111920 w 111920"/>
                <a:gd name="connsiteY0" fmla="*/ 0 h 160563"/>
                <a:gd name="connsiteX1" fmla="*/ 88106 w 111920"/>
                <a:gd name="connsiteY1" fmla="*/ 61913 h 160563"/>
                <a:gd name="connsiteX2" fmla="*/ 88106 w 111920"/>
                <a:gd name="connsiteY2" fmla="*/ 157163 h 160563"/>
                <a:gd name="connsiteX3" fmla="*/ 0 w 111920"/>
                <a:gd name="connsiteY3" fmla="*/ 142876 h 160563"/>
                <a:gd name="connsiteX0" fmla="*/ 11908 w 98388"/>
                <a:gd name="connsiteY0" fmla="*/ 0 h 160563"/>
                <a:gd name="connsiteX1" fmla="*/ 88106 w 98388"/>
                <a:gd name="connsiteY1" fmla="*/ 61913 h 160563"/>
                <a:gd name="connsiteX2" fmla="*/ 88106 w 98388"/>
                <a:gd name="connsiteY2" fmla="*/ 157163 h 160563"/>
                <a:gd name="connsiteX3" fmla="*/ 0 w 98388"/>
                <a:gd name="connsiteY3" fmla="*/ 142876 h 160563"/>
                <a:gd name="connsiteX0" fmla="*/ 23239 w 99449"/>
                <a:gd name="connsiteY0" fmla="*/ 0 h 160708"/>
                <a:gd name="connsiteX1" fmla="*/ 4187 w 99449"/>
                <a:gd name="connsiteY1" fmla="*/ 59531 h 160708"/>
                <a:gd name="connsiteX2" fmla="*/ 99437 w 99449"/>
                <a:gd name="connsiteY2" fmla="*/ 157163 h 160708"/>
                <a:gd name="connsiteX3" fmla="*/ 11331 w 99449"/>
                <a:gd name="connsiteY3" fmla="*/ 142876 h 160708"/>
                <a:gd name="connsiteX0" fmla="*/ 19370 w 19370"/>
                <a:gd name="connsiteY0" fmla="*/ 0 h 142876"/>
                <a:gd name="connsiteX1" fmla="*/ 318 w 19370"/>
                <a:gd name="connsiteY1" fmla="*/ 59531 h 142876"/>
                <a:gd name="connsiteX2" fmla="*/ 7462 w 19370"/>
                <a:gd name="connsiteY2" fmla="*/ 107157 h 142876"/>
                <a:gd name="connsiteX3" fmla="*/ 7462 w 19370"/>
                <a:gd name="connsiteY3" fmla="*/ 142876 h 142876"/>
              </a:gdLst>
              <a:ahLst/>
              <a:cxnLst>
                <a:cxn ang="0">
                  <a:pos x="connsiteX0" y="connsiteY0"/>
                </a:cxn>
                <a:cxn ang="0">
                  <a:pos x="connsiteX1" y="connsiteY1"/>
                </a:cxn>
                <a:cxn ang="0">
                  <a:pos x="connsiteX2" y="connsiteY2"/>
                </a:cxn>
                <a:cxn ang="0">
                  <a:pos x="connsiteX3" y="connsiteY3"/>
                </a:cxn>
              </a:cxnLst>
              <a:rect l="l" t="t" r="r" b="b"/>
              <a:pathLst>
                <a:path w="19370" h="142876">
                  <a:moveTo>
                    <a:pt x="19370" y="0"/>
                  </a:moveTo>
                  <a:cubicBezTo>
                    <a:pt x="6670" y="10319"/>
                    <a:pt x="2303" y="41672"/>
                    <a:pt x="318" y="59531"/>
                  </a:cubicBezTo>
                  <a:cubicBezTo>
                    <a:pt x="-1667" y="77390"/>
                    <a:pt x="6271" y="93266"/>
                    <a:pt x="7462" y="107157"/>
                  </a:cubicBezTo>
                  <a:cubicBezTo>
                    <a:pt x="8653" y="121048"/>
                    <a:pt x="13415" y="139403"/>
                    <a:pt x="7462" y="142876"/>
                  </a:cubicBezTo>
                </a:path>
              </a:pathLst>
            </a:custGeom>
            <a:noFill/>
            <a:ln w="25400">
              <a:solidFill>
                <a:schemeClr val="accent6">
                  <a:lumMod val="75000"/>
                </a:schemeClr>
              </a:solidFill>
              <a:headEnd type="triangle" w="sm" len="sm"/>
              <a:tailEnd type="none" w="sm" len="s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86" name="フリーフォーム 185"/>
            <p:cNvSpPr/>
            <p:nvPr/>
          </p:nvSpPr>
          <p:spPr>
            <a:xfrm>
              <a:off x="6555246" y="3720033"/>
              <a:ext cx="157835" cy="113152"/>
            </a:xfrm>
            <a:custGeom>
              <a:avLst/>
              <a:gdLst>
                <a:gd name="connsiteX0" fmla="*/ 150019 w 150019"/>
                <a:gd name="connsiteY0" fmla="*/ 0 h 111921"/>
                <a:gd name="connsiteX1" fmla="*/ 150019 w 150019"/>
                <a:gd name="connsiteY1" fmla="*/ 0 h 111921"/>
                <a:gd name="connsiteX2" fmla="*/ 126206 w 150019"/>
                <a:gd name="connsiteY2" fmla="*/ 16669 h 111921"/>
                <a:gd name="connsiteX3" fmla="*/ 111919 w 150019"/>
                <a:gd name="connsiteY3" fmla="*/ 26194 h 111921"/>
                <a:gd name="connsiteX4" fmla="*/ 104775 w 150019"/>
                <a:gd name="connsiteY4" fmla="*/ 28575 h 111921"/>
                <a:gd name="connsiteX5" fmla="*/ 83344 w 150019"/>
                <a:gd name="connsiteY5" fmla="*/ 38100 h 111921"/>
                <a:gd name="connsiteX6" fmla="*/ 76200 w 150019"/>
                <a:gd name="connsiteY6" fmla="*/ 40482 h 111921"/>
                <a:gd name="connsiteX7" fmla="*/ 61912 w 150019"/>
                <a:gd name="connsiteY7" fmla="*/ 47625 h 111921"/>
                <a:gd name="connsiteX8" fmla="*/ 52387 w 150019"/>
                <a:gd name="connsiteY8" fmla="*/ 59532 h 111921"/>
                <a:gd name="connsiteX9" fmla="*/ 45244 w 150019"/>
                <a:gd name="connsiteY9" fmla="*/ 66675 h 111921"/>
                <a:gd name="connsiteX10" fmla="*/ 40481 w 150019"/>
                <a:gd name="connsiteY10" fmla="*/ 73819 h 111921"/>
                <a:gd name="connsiteX11" fmla="*/ 28575 w 150019"/>
                <a:gd name="connsiteY11" fmla="*/ 95250 h 111921"/>
                <a:gd name="connsiteX12" fmla="*/ 23812 w 150019"/>
                <a:gd name="connsiteY12" fmla="*/ 102394 h 111921"/>
                <a:gd name="connsiteX13" fmla="*/ 16669 w 150019"/>
                <a:gd name="connsiteY13" fmla="*/ 107157 h 111921"/>
                <a:gd name="connsiteX14" fmla="*/ 0 w 150019"/>
                <a:gd name="connsiteY14" fmla="*/ 111919 h 111921"/>
                <a:gd name="connsiteX0" fmla="*/ 150019 w 150019"/>
                <a:gd name="connsiteY0" fmla="*/ 0 h 111921"/>
                <a:gd name="connsiteX1" fmla="*/ 150019 w 150019"/>
                <a:gd name="connsiteY1" fmla="*/ 0 h 111921"/>
                <a:gd name="connsiteX2" fmla="*/ 126206 w 150019"/>
                <a:gd name="connsiteY2" fmla="*/ 16669 h 111921"/>
                <a:gd name="connsiteX3" fmla="*/ 111919 w 150019"/>
                <a:gd name="connsiteY3" fmla="*/ 26194 h 111921"/>
                <a:gd name="connsiteX4" fmla="*/ 104775 w 150019"/>
                <a:gd name="connsiteY4" fmla="*/ 28575 h 111921"/>
                <a:gd name="connsiteX5" fmla="*/ 83344 w 150019"/>
                <a:gd name="connsiteY5" fmla="*/ 38100 h 111921"/>
                <a:gd name="connsiteX6" fmla="*/ 76200 w 150019"/>
                <a:gd name="connsiteY6" fmla="*/ 40482 h 111921"/>
                <a:gd name="connsiteX7" fmla="*/ 61912 w 150019"/>
                <a:gd name="connsiteY7" fmla="*/ 47625 h 111921"/>
                <a:gd name="connsiteX8" fmla="*/ 52387 w 150019"/>
                <a:gd name="connsiteY8" fmla="*/ 59532 h 111921"/>
                <a:gd name="connsiteX9" fmla="*/ 45244 w 150019"/>
                <a:gd name="connsiteY9" fmla="*/ 66675 h 111921"/>
                <a:gd name="connsiteX10" fmla="*/ 28575 w 150019"/>
                <a:gd name="connsiteY10" fmla="*/ 95250 h 111921"/>
                <a:gd name="connsiteX11" fmla="*/ 23812 w 150019"/>
                <a:gd name="connsiteY11" fmla="*/ 102394 h 111921"/>
                <a:gd name="connsiteX12" fmla="*/ 16669 w 150019"/>
                <a:gd name="connsiteY12" fmla="*/ 107157 h 111921"/>
                <a:gd name="connsiteX13" fmla="*/ 0 w 150019"/>
                <a:gd name="connsiteY13" fmla="*/ 111919 h 111921"/>
                <a:gd name="connsiteX0" fmla="*/ 150019 w 150019"/>
                <a:gd name="connsiteY0" fmla="*/ 0 h 111921"/>
                <a:gd name="connsiteX1" fmla="*/ 150019 w 150019"/>
                <a:gd name="connsiteY1" fmla="*/ 0 h 111921"/>
                <a:gd name="connsiteX2" fmla="*/ 126206 w 150019"/>
                <a:gd name="connsiteY2" fmla="*/ 16669 h 111921"/>
                <a:gd name="connsiteX3" fmla="*/ 111919 w 150019"/>
                <a:gd name="connsiteY3" fmla="*/ 26194 h 111921"/>
                <a:gd name="connsiteX4" fmla="*/ 104775 w 150019"/>
                <a:gd name="connsiteY4" fmla="*/ 28575 h 111921"/>
                <a:gd name="connsiteX5" fmla="*/ 83344 w 150019"/>
                <a:gd name="connsiteY5" fmla="*/ 38100 h 111921"/>
                <a:gd name="connsiteX6" fmla="*/ 76200 w 150019"/>
                <a:gd name="connsiteY6" fmla="*/ 40482 h 111921"/>
                <a:gd name="connsiteX7" fmla="*/ 61912 w 150019"/>
                <a:gd name="connsiteY7" fmla="*/ 47625 h 111921"/>
                <a:gd name="connsiteX8" fmla="*/ 52387 w 150019"/>
                <a:gd name="connsiteY8" fmla="*/ 59532 h 111921"/>
                <a:gd name="connsiteX9" fmla="*/ 28575 w 150019"/>
                <a:gd name="connsiteY9" fmla="*/ 95250 h 111921"/>
                <a:gd name="connsiteX10" fmla="*/ 23812 w 150019"/>
                <a:gd name="connsiteY10" fmla="*/ 102394 h 111921"/>
                <a:gd name="connsiteX11" fmla="*/ 16669 w 150019"/>
                <a:gd name="connsiteY11" fmla="*/ 107157 h 111921"/>
                <a:gd name="connsiteX12" fmla="*/ 0 w 150019"/>
                <a:gd name="connsiteY12" fmla="*/ 111919 h 111921"/>
                <a:gd name="connsiteX0" fmla="*/ 150019 w 150019"/>
                <a:gd name="connsiteY0" fmla="*/ 0 h 111921"/>
                <a:gd name="connsiteX1" fmla="*/ 150019 w 150019"/>
                <a:gd name="connsiteY1" fmla="*/ 0 h 111921"/>
                <a:gd name="connsiteX2" fmla="*/ 126206 w 150019"/>
                <a:gd name="connsiteY2" fmla="*/ 16669 h 111921"/>
                <a:gd name="connsiteX3" fmla="*/ 111919 w 150019"/>
                <a:gd name="connsiteY3" fmla="*/ 26194 h 111921"/>
                <a:gd name="connsiteX4" fmla="*/ 104775 w 150019"/>
                <a:gd name="connsiteY4" fmla="*/ 28575 h 111921"/>
                <a:gd name="connsiteX5" fmla="*/ 83344 w 150019"/>
                <a:gd name="connsiteY5" fmla="*/ 38100 h 111921"/>
                <a:gd name="connsiteX6" fmla="*/ 76200 w 150019"/>
                <a:gd name="connsiteY6" fmla="*/ 40482 h 111921"/>
                <a:gd name="connsiteX7" fmla="*/ 61912 w 150019"/>
                <a:gd name="connsiteY7" fmla="*/ 47625 h 111921"/>
                <a:gd name="connsiteX8" fmla="*/ 28575 w 150019"/>
                <a:gd name="connsiteY8" fmla="*/ 95250 h 111921"/>
                <a:gd name="connsiteX9" fmla="*/ 23812 w 150019"/>
                <a:gd name="connsiteY9" fmla="*/ 102394 h 111921"/>
                <a:gd name="connsiteX10" fmla="*/ 16669 w 150019"/>
                <a:gd name="connsiteY10" fmla="*/ 107157 h 111921"/>
                <a:gd name="connsiteX11" fmla="*/ 0 w 150019"/>
                <a:gd name="connsiteY11" fmla="*/ 111919 h 111921"/>
                <a:gd name="connsiteX0" fmla="*/ 150019 w 150019"/>
                <a:gd name="connsiteY0" fmla="*/ 0 h 111919"/>
                <a:gd name="connsiteX1" fmla="*/ 150019 w 150019"/>
                <a:gd name="connsiteY1" fmla="*/ 0 h 111919"/>
                <a:gd name="connsiteX2" fmla="*/ 126206 w 150019"/>
                <a:gd name="connsiteY2" fmla="*/ 16669 h 111919"/>
                <a:gd name="connsiteX3" fmla="*/ 111919 w 150019"/>
                <a:gd name="connsiteY3" fmla="*/ 26194 h 111919"/>
                <a:gd name="connsiteX4" fmla="*/ 104775 w 150019"/>
                <a:gd name="connsiteY4" fmla="*/ 28575 h 111919"/>
                <a:gd name="connsiteX5" fmla="*/ 83344 w 150019"/>
                <a:gd name="connsiteY5" fmla="*/ 38100 h 111919"/>
                <a:gd name="connsiteX6" fmla="*/ 76200 w 150019"/>
                <a:gd name="connsiteY6" fmla="*/ 40482 h 111919"/>
                <a:gd name="connsiteX7" fmla="*/ 61912 w 150019"/>
                <a:gd name="connsiteY7" fmla="*/ 47625 h 111919"/>
                <a:gd name="connsiteX8" fmla="*/ 28575 w 150019"/>
                <a:gd name="connsiteY8" fmla="*/ 95250 h 111919"/>
                <a:gd name="connsiteX9" fmla="*/ 23812 w 150019"/>
                <a:gd name="connsiteY9" fmla="*/ 102394 h 111919"/>
                <a:gd name="connsiteX10" fmla="*/ 0 w 150019"/>
                <a:gd name="connsiteY10" fmla="*/ 111919 h 111919"/>
                <a:gd name="connsiteX0" fmla="*/ 150019 w 150019"/>
                <a:gd name="connsiteY0" fmla="*/ 0 h 111919"/>
                <a:gd name="connsiteX1" fmla="*/ 150019 w 150019"/>
                <a:gd name="connsiteY1" fmla="*/ 0 h 111919"/>
                <a:gd name="connsiteX2" fmla="*/ 126206 w 150019"/>
                <a:gd name="connsiteY2" fmla="*/ 16669 h 111919"/>
                <a:gd name="connsiteX3" fmla="*/ 111919 w 150019"/>
                <a:gd name="connsiteY3" fmla="*/ 26194 h 111919"/>
                <a:gd name="connsiteX4" fmla="*/ 104775 w 150019"/>
                <a:gd name="connsiteY4" fmla="*/ 28575 h 111919"/>
                <a:gd name="connsiteX5" fmla="*/ 83344 w 150019"/>
                <a:gd name="connsiteY5" fmla="*/ 38100 h 111919"/>
                <a:gd name="connsiteX6" fmla="*/ 76200 w 150019"/>
                <a:gd name="connsiteY6" fmla="*/ 40482 h 111919"/>
                <a:gd name="connsiteX7" fmla="*/ 50005 w 150019"/>
                <a:gd name="connsiteY7" fmla="*/ 57150 h 111919"/>
                <a:gd name="connsiteX8" fmla="*/ 28575 w 150019"/>
                <a:gd name="connsiteY8" fmla="*/ 95250 h 111919"/>
                <a:gd name="connsiteX9" fmla="*/ 23812 w 150019"/>
                <a:gd name="connsiteY9" fmla="*/ 102394 h 111919"/>
                <a:gd name="connsiteX10" fmla="*/ 0 w 150019"/>
                <a:gd name="connsiteY10" fmla="*/ 111919 h 111919"/>
                <a:gd name="connsiteX0" fmla="*/ 150019 w 150019"/>
                <a:gd name="connsiteY0" fmla="*/ 0 h 111919"/>
                <a:gd name="connsiteX1" fmla="*/ 150019 w 150019"/>
                <a:gd name="connsiteY1" fmla="*/ 0 h 111919"/>
                <a:gd name="connsiteX2" fmla="*/ 126206 w 150019"/>
                <a:gd name="connsiteY2" fmla="*/ 16669 h 111919"/>
                <a:gd name="connsiteX3" fmla="*/ 111919 w 150019"/>
                <a:gd name="connsiteY3" fmla="*/ 26194 h 111919"/>
                <a:gd name="connsiteX4" fmla="*/ 104775 w 150019"/>
                <a:gd name="connsiteY4" fmla="*/ 28575 h 111919"/>
                <a:gd name="connsiteX5" fmla="*/ 83344 w 150019"/>
                <a:gd name="connsiteY5" fmla="*/ 38100 h 111919"/>
                <a:gd name="connsiteX6" fmla="*/ 76200 w 150019"/>
                <a:gd name="connsiteY6" fmla="*/ 40482 h 111919"/>
                <a:gd name="connsiteX7" fmla="*/ 50005 w 150019"/>
                <a:gd name="connsiteY7" fmla="*/ 57150 h 111919"/>
                <a:gd name="connsiteX8" fmla="*/ 28575 w 150019"/>
                <a:gd name="connsiteY8" fmla="*/ 95250 h 111919"/>
                <a:gd name="connsiteX9" fmla="*/ 0 w 150019"/>
                <a:gd name="connsiteY9" fmla="*/ 111919 h 111919"/>
                <a:gd name="connsiteX0" fmla="*/ 150019 w 150019"/>
                <a:gd name="connsiteY0" fmla="*/ 0 h 111919"/>
                <a:gd name="connsiteX1" fmla="*/ 150019 w 150019"/>
                <a:gd name="connsiteY1" fmla="*/ 0 h 111919"/>
                <a:gd name="connsiteX2" fmla="*/ 126206 w 150019"/>
                <a:gd name="connsiteY2" fmla="*/ 16669 h 111919"/>
                <a:gd name="connsiteX3" fmla="*/ 111919 w 150019"/>
                <a:gd name="connsiteY3" fmla="*/ 26194 h 111919"/>
                <a:gd name="connsiteX4" fmla="*/ 104775 w 150019"/>
                <a:gd name="connsiteY4" fmla="*/ 28575 h 111919"/>
                <a:gd name="connsiteX5" fmla="*/ 83344 w 150019"/>
                <a:gd name="connsiteY5" fmla="*/ 38100 h 111919"/>
                <a:gd name="connsiteX6" fmla="*/ 50005 w 150019"/>
                <a:gd name="connsiteY6" fmla="*/ 57150 h 111919"/>
                <a:gd name="connsiteX7" fmla="*/ 28575 w 150019"/>
                <a:gd name="connsiteY7" fmla="*/ 95250 h 111919"/>
                <a:gd name="connsiteX8" fmla="*/ 0 w 150019"/>
                <a:gd name="connsiteY8" fmla="*/ 111919 h 111919"/>
                <a:gd name="connsiteX0" fmla="*/ 150019 w 150019"/>
                <a:gd name="connsiteY0" fmla="*/ 0 h 111919"/>
                <a:gd name="connsiteX1" fmla="*/ 150019 w 150019"/>
                <a:gd name="connsiteY1" fmla="*/ 0 h 111919"/>
                <a:gd name="connsiteX2" fmla="*/ 126206 w 150019"/>
                <a:gd name="connsiteY2" fmla="*/ 16669 h 111919"/>
                <a:gd name="connsiteX3" fmla="*/ 111919 w 150019"/>
                <a:gd name="connsiteY3" fmla="*/ 26194 h 111919"/>
                <a:gd name="connsiteX4" fmla="*/ 83344 w 150019"/>
                <a:gd name="connsiteY4" fmla="*/ 38100 h 111919"/>
                <a:gd name="connsiteX5" fmla="*/ 50005 w 150019"/>
                <a:gd name="connsiteY5" fmla="*/ 57150 h 111919"/>
                <a:gd name="connsiteX6" fmla="*/ 28575 w 150019"/>
                <a:gd name="connsiteY6" fmla="*/ 95250 h 111919"/>
                <a:gd name="connsiteX7" fmla="*/ 0 w 150019"/>
                <a:gd name="connsiteY7" fmla="*/ 111919 h 111919"/>
                <a:gd name="connsiteX0" fmla="*/ 150019 w 150019"/>
                <a:gd name="connsiteY0" fmla="*/ 0 h 111919"/>
                <a:gd name="connsiteX1" fmla="*/ 150019 w 150019"/>
                <a:gd name="connsiteY1" fmla="*/ 0 h 111919"/>
                <a:gd name="connsiteX2" fmla="*/ 126206 w 150019"/>
                <a:gd name="connsiteY2" fmla="*/ 16669 h 111919"/>
                <a:gd name="connsiteX3" fmla="*/ 83344 w 150019"/>
                <a:gd name="connsiteY3" fmla="*/ 38100 h 111919"/>
                <a:gd name="connsiteX4" fmla="*/ 50005 w 150019"/>
                <a:gd name="connsiteY4" fmla="*/ 57150 h 111919"/>
                <a:gd name="connsiteX5" fmla="*/ 28575 w 150019"/>
                <a:gd name="connsiteY5" fmla="*/ 95250 h 111919"/>
                <a:gd name="connsiteX6" fmla="*/ 0 w 150019"/>
                <a:gd name="connsiteY6" fmla="*/ 111919 h 111919"/>
                <a:gd name="connsiteX0" fmla="*/ 197644 w 197644"/>
                <a:gd name="connsiteY0" fmla="*/ 0 h 147638"/>
                <a:gd name="connsiteX1" fmla="*/ 197644 w 197644"/>
                <a:gd name="connsiteY1" fmla="*/ 0 h 147638"/>
                <a:gd name="connsiteX2" fmla="*/ 173831 w 197644"/>
                <a:gd name="connsiteY2" fmla="*/ 16669 h 147638"/>
                <a:gd name="connsiteX3" fmla="*/ 130969 w 197644"/>
                <a:gd name="connsiteY3" fmla="*/ 38100 h 147638"/>
                <a:gd name="connsiteX4" fmla="*/ 97630 w 197644"/>
                <a:gd name="connsiteY4" fmla="*/ 57150 h 147638"/>
                <a:gd name="connsiteX5" fmla="*/ 76200 w 197644"/>
                <a:gd name="connsiteY5" fmla="*/ 95250 h 147638"/>
                <a:gd name="connsiteX6" fmla="*/ 0 w 197644"/>
                <a:gd name="connsiteY6" fmla="*/ 147638 h 147638"/>
                <a:gd name="connsiteX0" fmla="*/ 197644 w 197644"/>
                <a:gd name="connsiteY0" fmla="*/ 0 h 147638"/>
                <a:gd name="connsiteX1" fmla="*/ 197644 w 197644"/>
                <a:gd name="connsiteY1" fmla="*/ 0 h 147638"/>
                <a:gd name="connsiteX2" fmla="*/ 173831 w 197644"/>
                <a:gd name="connsiteY2" fmla="*/ 16669 h 147638"/>
                <a:gd name="connsiteX3" fmla="*/ 130969 w 197644"/>
                <a:gd name="connsiteY3" fmla="*/ 38100 h 147638"/>
                <a:gd name="connsiteX4" fmla="*/ 97630 w 197644"/>
                <a:gd name="connsiteY4" fmla="*/ 57150 h 147638"/>
                <a:gd name="connsiteX5" fmla="*/ 57150 w 197644"/>
                <a:gd name="connsiteY5" fmla="*/ 111919 h 147638"/>
                <a:gd name="connsiteX6" fmla="*/ 0 w 197644"/>
                <a:gd name="connsiteY6" fmla="*/ 147638 h 147638"/>
                <a:gd name="connsiteX0" fmla="*/ 197644 w 197644"/>
                <a:gd name="connsiteY0" fmla="*/ 0 h 147638"/>
                <a:gd name="connsiteX1" fmla="*/ 197644 w 197644"/>
                <a:gd name="connsiteY1" fmla="*/ 0 h 147638"/>
                <a:gd name="connsiteX2" fmla="*/ 173831 w 197644"/>
                <a:gd name="connsiteY2" fmla="*/ 16669 h 147638"/>
                <a:gd name="connsiteX3" fmla="*/ 130969 w 197644"/>
                <a:gd name="connsiteY3" fmla="*/ 38100 h 147638"/>
                <a:gd name="connsiteX4" fmla="*/ 85724 w 197644"/>
                <a:gd name="connsiteY4" fmla="*/ 71438 h 147638"/>
                <a:gd name="connsiteX5" fmla="*/ 57150 w 197644"/>
                <a:gd name="connsiteY5" fmla="*/ 111919 h 147638"/>
                <a:gd name="connsiteX6" fmla="*/ 0 w 197644"/>
                <a:gd name="connsiteY6" fmla="*/ 147638 h 147638"/>
                <a:gd name="connsiteX0" fmla="*/ 197644 w 197644"/>
                <a:gd name="connsiteY0" fmla="*/ 0 h 147638"/>
                <a:gd name="connsiteX1" fmla="*/ 197644 w 197644"/>
                <a:gd name="connsiteY1" fmla="*/ 0 h 147638"/>
                <a:gd name="connsiteX2" fmla="*/ 173831 w 197644"/>
                <a:gd name="connsiteY2" fmla="*/ 16669 h 147638"/>
                <a:gd name="connsiteX3" fmla="*/ 123825 w 197644"/>
                <a:gd name="connsiteY3" fmla="*/ 38100 h 147638"/>
                <a:gd name="connsiteX4" fmla="*/ 85724 w 197644"/>
                <a:gd name="connsiteY4" fmla="*/ 71438 h 147638"/>
                <a:gd name="connsiteX5" fmla="*/ 57150 w 197644"/>
                <a:gd name="connsiteY5" fmla="*/ 111919 h 147638"/>
                <a:gd name="connsiteX6" fmla="*/ 0 w 197644"/>
                <a:gd name="connsiteY6" fmla="*/ 147638 h 147638"/>
                <a:gd name="connsiteX0" fmla="*/ 197644 w 197644"/>
                <a:gd name="connsiteY0" fmla="*/ 9525 h 157163"/>
                <a:gd name="connsiteX1" fmla="*/ 192882 w 197644"/>
                <a:gd name="connsiteY1" fmla="*/ 0 h 157163"/>
                <a:gd name="connsiteX2" fmla="*/ 173831 w 197644"/>
                <a:gd name="connsiteY2" fmla="*/ 26194 h 157163"/>
                <a:gd name="connsiteX3" fmla="*/ 123825 w 197644"/>
                <a:gd name="connsiteY3" fmla="*/ 47625 h 157163"/>
                <a:gd name="connsiteX4" fmla="*/ 85724 w 197644"/>
                <a:gd name="connsiteY4" fmla="*/ 80963 h 157163"/>
                <a:gd name="connsiteX5" fmla="*/ 57150 w 197644"/>
                <a:gd name="connsiteY5" fmla="*/ 121444 h 157163"/>
                <a:gd name="connsiteX6" fmla="*/ 0 w 197644"/>
                <a:gd name="connsiteY6" fmla="*/ 157163 h 157163"/>
                <a:gd name="connsiteX0" fmla="*/ 197644 w 197644"/>
                <a:gd name="connsiteY0" fmla="*/ 0 h 147638"/>
                <a:gd name="connsiteX1" fmla="*/ 173831 w 197644"/>
                <a:gd name="connsiteY1" fmla="*/ 16669 h 147638"/>
                <a:gd name="connsiteX2" fmla="*/ 123825 w 197644"/>
                <a:gd name="connsiteY2" fmla="*/ 38100 h 147638"/>
                <a:gd name="connsiteX3" fmla="*/ 85724 w 197644"/>
                <a:gd name="connsiteY3" fmla="*/ 71438 h 147638"/>
                <a:gd name="connsiteX4" fmla="*/ 57150 w 197644"/>
                <a:gd name="connsiteY4" fmla="*/ 111919 h 147638"/>
                <a:gd name="connsiteX5" fmla="*/ 0 w 197644"/>
                <a:gd name="connsiteY5" fmla="*/ 147638 h 147638"/>
                <a:gd name="connsiteX0" fmla="*/ 211932 w 211932"/>
                <a:gd name="connsiteY0" fmla="*/ 0 h 161926"/>
                <a:gd name="connsiteX1" fmla="*/ 173831 w 211932"/>
                <a:gd name="connsiteY1" fmla="*/ 30957 h 161926"/>
                <a:gd name="connsiteX2" fmla="*/ 123825 w 211932"/>
                <a:gd name="connsiteY2" fmla="*/ 52388 h 161926"/>
                <a:gd name="connsiteX3" fmla="*/ 85724 w 211932"/>
                <a:gd name="connsiteY3" fmla="*/ 85726 h 161926"/>
                <a:gd name="connsiteX4" fmla="*/ 57150 w 211932"/>
                <a:gd name="connsiteY4" fmla="*/ 126207 h 161926"/>
                <a:gd name="connsiteX5" fmla="*/ 0 w 211932"/>
                <a:gd name="connsiteY5" fmla="*/ 161926 h 1619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1932" h="161926">
                  <a:moveTo>
                    <a:pt x="211932" y="0"/>
                  </a:moveTo>
                  <a:cubicBezTo>
                    <a:pt x="199232" y="10319"/>
                    <a:pt x="188515" y="22226"/>
                    <a:pt x="173831" y="30957"/>
                  </a:cubicBezTo>
                  <a:cubicBezTo>
                    <a:pt x="159147" y="39688"/>
                    <a:pt x="138509" y="43260"/>
                    <a:pt x="123825" y="52388"/>
                  </a:cubicBezTo>
                  <a:cubicBezTo>
                    <a:pt x="109141" y="61516"/>
                    <a:pt x="94852" y="76201"/>
                    <a:pt x="85724" y="85726"/>
                  </a:cubicBezTo>
                  <a:cubicBezTo>
                    <a:pt x="77786" y="94854"/>
                    <a:pt x="71437" y="113507"/>
                    <a:pt x="57150" y="126207"/>
                  </a:cubicBezTo>
                  <a:cubicBezTo>
                    <a:pt x="42863" y="138907"/>
                    <a:pt x="5953" y="158453"/>
                    <a:pt x="0" y="161926"/>
                  </a:cubicBezTo>
                </a:path>
              </a:pathLst>
            </a:custGeom>
            <a:noFill/>
            <a:ln w="25400">
              <a:solidFill>
                <a:schemeClr val="accent6">
                  <a:lumMod val="75000"/>
                </a:schemeClr>
              </a:solidFill>
              <a:headEnd type="none" w="sm" len="sm"/>
              <a:tailEnd type="triangle" w="sm" len="s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87" name="フリーフォーム 186"/>
            <p:cNvSpPr/>
            <p:nvPr/>
          </p:nvSpPr>
          <p:spPr>
            <a:xfrm rot="20537271" flipV="1">
              <a:off x="5749107" y="4039536"/>
              <a:ext cx="640731" cy="852916"/>
            </a:xfrm>
            <a:custGeom>
              <a:avLst/>
              <a:gdLst>
                <a:gd name="connsiteX0" fmla="*/ 0 w 235131"/>
                <a:gd name="connsiteY0" fmla="*/ 0 h 209006"/>
                <a:gd name="connsiteX1" fmla="*/ 235131 w 235131"/>
                <a:gd name="connsiteY1" fmla="*/ 209006 h 209006"/>
                <a:gd name="connsiteX2" fmla="*/ 235131 w 235131"/>
                <a:gd name="connsiteY2" fmla="*/ 209006 h 209006"/>
              </a:gdLst>
              <a:ahLst/>
              <a:cxnLst>
                <a:cxn ang="0">
                  <a:pos x="connsiteX0" y="connsiteY0"/>
                </a:cxn>
                <a:cxn ang="0">
                  <a:pos x="connsiteX1" y="connsiteY1"/>
                </a:cxn>
                <a:cxn ang="0">
                  <a:pos x="connsiteX2" y="connsiteY2"/>
                </a:cxn>
              </a:cxnLst>
              <a:rect l="l" t="t" r="r" b="b"/>
              <a:pathLst>
                <a:path w="235131" h="209006">
                  <a:moveTo>
                    <a:pt x="0" y="0"/>
                  </a:moveTo>
                  <a:lnTo>
                    <a:pt x="235131" y="209006"/>
                  </a:lnTo>
                  <a:lnTo>
                    <a:pt x="235131" y="209006"/>
                  </a:lnTo>
                </a:path>
              </a:pathLst>
            </a:custGeom>
            <a:noFill/>
            <a:ln w="25400">
              <a:solidFill>
                <a:schemeClr val="accent6">
                  <a:lumMod val="75000"/>
                </a:schemeClr>
              </a:solidFill>
              <a:headEnd type="triangle"/>
              <a:tail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88" name="正方形/長方形 187">
              <a:extLst>
                <a:ext uri="{FF2B5EF4-FFF2-40B4-BE49-F238E27FC236}">
                  <a16:creationId xmlns:a16="http://schemas.microsoft.com/office/drawing/2014/main" id="{54E66EB1-CD38-471C-A42F-1DD9C2F84DF3}"/>
                </a:ext>
              </a:extLst>
            </p:cNvPr>
            <p:cNvSpPr/>
            <p:nvPr/>
          </p:nvSpPr>
          <p:spPr>
            <a:xfrm>
              <a:off x="5510336" y="4888838"/>
              <a:ext cx="319353" cy="161732"/>
            </a:xfrm>
            <a:prstGeom prst="rect">
              <a:avLst/>
            </a:prstGeom>
            <a:solidFill>
              <a:schemeClr val="bg1">
                <a:alpha val="7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kumimoji="1" lang="ja-JP" altLang="en-US" sz="900" b="1" dirty="0">
                  <a:solidFill>
                    <a:schemeClr val="tx1"/>
                  </a:solidFill>
                  <a:latin typeface="Meiryo UI" panose="020B0604030504040204" pitchFamily="50" charset="-128"/>
                  <a:ea typeface="Meiryo UI" panose="020B0604030504040204" pitchFamily="50" charset="-128"/>
                </a:rPr>
                <a:t>関空</a:t>
              </a:r>
              <a:endParaRPr kumimoji="1" lang="en-US" altLang="ja-JP" sz="900" b="1" dirty="0">
                <a:solidFill>
                  <a:schemeClr val="tx1"/>
                </a:solidFill>
                <a:latin typeface="Meiryo UI" panose="020B0604030504040204" pitchFamily="50" charset="-128"/>
                <a:ea typeface="Meiryo UI" panose="020B0604030504040204" pitchFamily="50" charset="-128"/>
              </a:endParaRPr>
            </a:p>
          </p:txBody>
        </p:sp>
      </p:grpSp>
      <p:grpSp>
        <p:nvGrpSpPr>
          <p:cNvPr id="194" name="グループ化 193"/>
          <p:cNvGrpSpPr/>
          <p:nvPr/>
        </p:nvGrpSpPr>
        <p:grpSpPr>
          <a:xfrm>
            <a:off x="6964563" y="3325338"/>
            <a:ext cx="2531095" cy="2285739"/>
            <a:chOff x="7248661" y="2945053"/>
            <a:chExt cx="2531095" cy="2285739"/>
          </a:xfrm>
        </p:grpSpPr>
        <p:pic>
          <p:nvPicPr>
            <p:cNvPr id="195" name="図 194"/>
            <p:cNvPicPr>
              <a:picLocks noChangeAspect="1"/>
            </p:cNvPicPr>
            <p:nvPr/>
          </p:nvPicPr>
          <p:blipFill rotWithShape="1">
            <a:blip r:embed="rId7">
              <a:extLst>
                <a:ext uri="{28A0092B-C50C-407E-A947-70E740481C1C}">
                  <a14:useLocalDpi xmlns:a14="http://schemas.microsoft.com/office/drawing/2010/main" val="0"/>
                </a:ext>
              </a:extLst>
            </a:blip>
            <a:srcRect l="35959" t="7508" b="17490"/>
            <a:stretch/>
          </p:blipFill>
          <p:spPr>
            <a:xfrm>
              <a:off x="7248661" y="2945053"/>
              <a:ext cx="2531095" cy="2285739"/>
            </a:xfrm>
            <a:prstGeom prst="rect">
              <a:avLst/>
            </a:prstGeom>
            <a:ln>
              <a:noFill/>
            </a:ln>
          </p:spPr>
        </p:pic>
        <p:sp>
          <p:nvSpPr>
            <p:cNvPr id="196" name="楕円 57">
              <a:extLst>
                <a:ext uri="{FF2B5EF4-FFF2-40B4-BE49-F238E27FC236}">
                  <a16:creationId xmlns:a16="http://schemas.microsoft.com/office/drawing/2014/main" id="{B9D7130E-388E-494E-B1CF-69D594C9D490}"/>
                </a:ext>
              </a:extLst>
            </p:cNvPr>
            <p:cNvSpPr>
              <a:spLocks noChangeAspect="1"/>
            </p:cNvSpPr>
            <p:nvPr/>
          </p:nvSpPr>
          <p:spPr>
            <a:xfrm>
              <a:off x="9167252" y="3827587"/>
              <a:ext cx="139721" cy="127782"/>
            </a:xfrm>
            <a:prstGeom prst="ellipse">
              <a:avLst/>
            </a:prstGeom>
            <a:solidFill>
              <a:srgbClr val="FF0000">
                <a:alpha val="40000"/>
              </a:srgb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600" dirty="0">
                <a:latin typeface="Meiryo UI" panose="020B0604030504040204" pitchFamily="50" charset="-128"/>
                <a:ea typeface="Meiryo UI" panose="020B0604030504040204" pitchFamily="50" charset="-128"/>
              </a:endParaRPr>
            </a:p>
          </p:txBody>
        </p:sp>
        <p:sp>
          <p:nvSpPr>
            <p:cNvPr id="197" name="正方形/長方形 196">
              <a:extLst>
                <a:ext uri="{FF2B5EF4-FFF2-40B4-BE49-F238E27FC236}">
                  <a16:creationId xmlns:a16="http://schemas.microsoft.com/office/drawing/2014/main" id="{629137E7-C1B9-4208-BA8D-6F2122E10AF2}"/>
                </a:ext>
              </a:extLst>
            </p:cNvPr>
            <p:cNvSpPr/>
            <p:nvPr/>
          </p:nvSpPr>
          <p:spPr>
            <a:xfrm>
              <a:off x="9313492" y="3973333"/>
              <a:ext cx="380929" cy="308667"/>
            </a:xfrm>
            <a:prstGeom prst="rect">
              <a:avLst/>
            </a:prstGeom>
            <a:solidFill>
              <a:schemeClr val="bg1">
                <a:alpha val="7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kumimoji="1" lang="ja-JP" altLang="en-US" sz="900" b="1" dirty="0">
                  <a:solidFill>
                    <a:schemeClr val="tx1"/>
                  </a:solidFill>
                  <a:latin typeface="Meiryo UI" panose="020B0604030504040204" pitchFamily="50" charset="-128"/>
                  <a:ea typeface="Meiryo UI" panose="020B0604030504040204" pitchFamily="50" charset="-128"/>
                </a:rPr>
                <a:t>夢洲</a:t>
              </a:r>
              <a:endParaRPr kumimoji="1" lang="en-US" altLang="ja-JP" sz="900" b="1" dirty="0">
                <a:solidFill>
                  <a:schemeClr val="tx1"/>
                </a:solidFill>
                <a:latin typeface="Meiryo UI" panose="020B0604030504040204" pitchFamily="50" charset="-128"/>
                <a:ea typeface="Meiryo UI" panose="020B0604030504040204" pitchFamily="50" charset="-128"/>
              </a:endParaRPr>
            </a:p>
            <a:p>
              <a:pPr algn="ctr"/>
              <a:r>
                <a:rPr kumimoji="1" lang="en-US" altLang="ja-JP" sz="900" b="1" dirty="0">
                  <a:solidFill>
                    <a:schemeClr val="tx1"/>
                  </a:solidFill>
                  <a:latin typeface="Meiryo UI" panose="020B0604030504040204" pitchFamily="50" charset="-128"/>
                  <a:ea typeface="Meiryo UI" panose="020B0604030504040204" pitchFamily="50" charset="-128"/>
                </a:rPr>
                <a:t>(IR)</a:t>
              </a:r>
            </a:p>
          </p:txBody>
        </p:sp>
        <p:sp>
          <p:nvSpPr>
            <p:cNvPr id="198" name="正方形/長方形 197">
              <a:extLst>
                <a:ext uri="{FF2B5EF4-FFF2-40B4-BE49-F238E27FC236}">
                  <a16:creationId xmlns:a16="http://schemas.microsoft.com/office/drawing/2014/main" id="{629137E7-C1B9-4208-BA8D-6F2122E10AF2}"/>
                </a:ext>
              </a:extLst>
            </p:cNvPr>
            <p:cNvSpPr/>
            <p:nvPr/>
          </p:nvSpPr>
          <p:spPr>
            <a:xfrm>
              <a:off x="8315743" y="4310392"/>
              <a:ext cx="380929" cy="171983"/>
            </a:xfrm>
            <a:prstGeom prst="rect">
              <a:avLst/>
            </a:prstGeom>
            <a:solidFill>
              <a:schemeClr val="bg1">
                <a:alpha val="7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kumimoji="1" lang="ja-JP" altLang="en-US" sz="900" b="1" dirty="0">
                  <a:solidFill>
                    <a:schemeClr val="tx1"/>
                  </a:solidFill>
                  <a:latin typeface="Meiryo UI" panose="020B0604030504040204" pitchFamily="50" charset="-128"/>
                  <a:ea typeface="Meiryo UI" panose="020B0604030504040204" pitchFamily="50" charset="-128"/>
                </a:rPr>
                <a:t>四国</a:t>
              </a:r>
              <a:endParaRPr kumimoji="1" lang="en-US" altLang="ja-JP" sz="900" b="1" dirty="0">
                <a:solidFill>
                  <a:schemeClr val="tx1"/>
                </a:solidFill>
                <a:latin typeface="Meiryo UI" panose="020B0604030504040204" pitchFamily="50" charset="-128"/>
                <a:ea typeface="Meiryo UI" panose="020B0604030504040204" pitchFamily="50" charset="-128"/>
              </a:endParaRPr>
            </a:p>
          </p:txBody>
        </p:sp>
        <p:sp>
          <p:nvSpPr>
            <p:cNvPr id="199" name="正方形/長方形 198">
              <a:extLst>
                <a:ext uri="{FF2B5EF4-FFF2-40B4-BE49-F238E27FC236}">
                  <a16:creationId xmlns:a16="http://schemas.microsoft.com/office/drawing/2014/main" id="{629137E7-C1B9-4208-BA8D-6F2122E10AF2}"/>
                </a:ext>
              </a:extLst>
            </p:cNvPr>
            <p:cNvSpPr/>
            <p:nvPr/>
          </p:nvSpPr>
          <p:spPr>
            <a:xfrm>
              <a:off x="7461960" y="4554835"/>
              <a:ext cx="380929" cy="171983"/>
            </a:xfrm>
            <a:prstGeom prst="rect">
              <a:avLst/>
            </a:prstGeom>
            <a:solidFill>
              <a:schemeClr val="bg1">
                <a:alpha val="7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kumimoji="1" lang="ja-JP" altLang="en-US" sz="900" b="1" dirty="0">
                  <a:solidFill>
                    <a:schemeClr val="tx1"/>
                  </a:solidFill>
                  <a:latin typeface="Meiryo UI" panose="020B0604030504040204" pitchFamily="50" charset="-128"/>
                  <a:ea typeface="Meiryo UI" panose="020B0604030504040204" pitchFamily="50" charset="-128"/>
                </a:rPr>
                <a:t>九州</a:t>
              </a:r>
              <a:endParaRPr kumimoji="1" lang="en-US" altLang="ja-JP" sz="900" b="1" dirty="0">
                <a:solidFill>
                  <a:schemeClr val="tx1"/>
                </a:solidFill>
                <a:latin typeface="Meiryo UI" panose="020B0604030504040204" pitchFamily="50" charset="-128"/>
                <a:ea typeface="Meiryo UI" panose="020B0604030504040204" pitchFamily="50" charset="-128"/>
              </a:endParaRPr>
            </a:p>
          </p:txBody>
        </p:sp>
        <p:sp>
          <p:nvSpPr>
            <p:cNvPr id="200" name="フリーフォーム 199"/>
            <p:cNvSpPr/>
            <p:nvPr/>
          </p:nvSpPr>
          <p:spPr>
            <a:xfrm>
              <a:off x="7694813" y="3905593"/>
              <a:ext cx="1428234" cy="404799"/>
            </a:xfrm>
            <a:custGeom>
              <a:avLst/>
              <a:gdLst>
                <a:gd name="connsiteX0" fmla="*/ 1722475 w 1722475"/>
                <a:gd name="connsiteY0" fmla="*/ 53719 h 415360"/>
                <a:gd name="connsiteX1" fmla="*/ 1382233 w 1722475"/>
                <a:gd name="connsiteY1" fmla="*/ 11189 h 415360"/>
                <a:gd name="connsiteX2" fmla="*/ 914400 w 1722475"/>
                <a:gd name="connsiteY2" fmla="*/ 234473 h 415360"/>
                <a:gd name="connsiteX3" fmla="*/ 372140 w 1722475"/>
                <a:gd name="connsiteY3" fmla="*/ 415226 h 415360"/>
                <a:gd name="connsiteX4" fmla="*/ 0 w 1722475"/>
                <a:gd name="connsiteY4" fmla="*/ 266371 h 415360"/>
                <a:gd name="connsiteX5" fmla="*/ 0 w 1722475"/>
                <a:gd name="connsiteY5" fmla="*/ 266371 h 415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22475" h="415360">
                  <a:moveTo>
                    <a:pt x="1722475" y="53719"/>
                  </a:moveTo>
                  <a:cubicBezTo>
                    <a:pt x="1619693" y="17391"/>
                    <a:pt x="1516912" y="-18937"/>
                    <a:pt x="1382233" y="11189"/>
                  </a:cubicBezTo>
                  <a:cubicBezTo>
                    <a:pt x="1247554" y="41315"/>
                    <a:pt x="1082749" y="167134"/>
                    <a:pt x="914400" y="234473"/>
                  </a:cubicBezTo>
                  <a:cubicBezTo>
                    <a:pt x="746051" y="301812"/>
                    <a:pt x="524540" y="409910"/>
                    <a:pt x="372140" y="415226"/>
                  </a:cubicBezTo>
                  <a:cubicBezTo>
                    <a:pt x="219740" y="420542"/>
                    <a:pt x="0" y="266371"/>
                    <a:pt x="0" y="266371"/>
                  </a:cubicBezTo>
                  <a:lnTo>
                    <a:pt x="0" y="266371"/>
                  </a:lnTo>
                </a:path>
              </a:pathLst>
            </a:custGeom>
            <a:noFill/>
            <a:ln w="25400">
              <a:solidFill>
                <a:schemeClr val="accent6">
                  <a:lumMod val="75000"/>
                </a:schemeClr>
              </a:solidFill>
              <a:headEnd type="triangle"/>
              <a:tail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201" name="正方形/長方形 200">
              <a:extLst>
                <a:ext uri="{FF2B5EF4-FFF2-40B4-BE49-F238E27FC236}">
                  <a16:creationId xmlns:a16="http://schemas.microsoft.com/office/drawing/2014/main" id="{629137E7-C1B9-4208-BA8D-6F2122E10AF2}"/>
                </a:ext>
              </a:extLst>
            </p:cNvPr>
            <p:cNvSpPr/>
            <p:nvPr/>
          </p:nvSpPr>
          <p:spPr>
            <a:xfrm>
              <a:off x="7959188" y="3888451"/>
              <a:ext cx="541574" cy="166248"/>
            </a:xfrm>
            <a:prstGeom prst="rect">
              <a:avLst/>
            </a:prstGeom>
            <a:solidFill>
              <a:schemeClr val="bg1">
                <a:alpha val="7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kumimoji="1" lang="ja-JP" altLang="en-US" sz="900" b="1" dirty="0">
                  <a:solidFill>
                    <a:schemeClr val="tx1"/>
                  </a:solidFill>
                  <a:latin typeface="Meiryo UI" panose="020B0604030504040204" pitchFamily="50" charset="-128"/>
                  <a:ea typeface="Meiryo UI" panose="020B0604030504040204" pitchFamily="50" charset="-128"/>
                </a:rPr>
                <a:t>瀬戸内</a:t>
              </a:r>
              <a:endParaRPr kumimoji="1" lang="en-US" altLang="ja-JP" sz="900" b="1" dirty="0">
                <a:solidFill>
                  <a:schemeClr val="tx1"/>
                </a:solidFill>
                <a:latin typeface="Meiryo UI" panose="020B0604030504040204" pitchFamily="50" charset="-128"/>
                <a:ea typeface="Meiryo UI" panose="020B0604030504040204" pitchFamily="50" charset="-128"/>
              </a:endParaRPr>
            </a:p>
          </p:txBody>
        </p:sp>
        <p:sp>
          <p:nvSpPr>
            <p:cNvPr id="202" name="フリーフォーム 201"/>
            <p:cNvSpPr/>
            <p:nvPr/>
          </p:nvSpPr>
          <p:spPr>
            <a:xfrm>
              <a:off x="8056188" y="4238165"/>
              <a:ext cx="1088526" cy="885382"/>
            </a:xfrm>
            <a:custGeom>
              <a:avLst/>
              <a:gdLst>
                <a:gd name="connsiteX0" fmla="*/ 1136936 w 1143619"/>
                <a:gd name="connsiteY0" fmla="*/ 0 h 945146"/>
                <a:gd name="connsiteX1" fmla="*/ 1076778 w 1143619"/>
                <a:gd name="connsiteY1" fmla="*/ 300789 h 945146"/>
                <a:gd name="connsiteX2" fmla="*/ 655673 w 1143619"/>
                <a:gd name="connsiteY2" fmla="*/ 661736 h 945146"/>
                <a:gd name="connsiteX3" fmla="*/ 54094 w 1143619"/>
                <a:gd name="connsiteY3" fmla="*/ 926431 h 945146"/>
                <a:gd name="connsiteX4" fmla="*/ 66126 w 1143619"/>
                <a:gd name="connsiteY4" fmla="*/ 902368 h 9451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43619" h="945146">
                  <a:moveTo>
                    <a:pt x="1136936" y="0"/>
                  </a:moveTo>
                  <a:cubicBezTo>
                    <a:pt x="1146962" y="95250"/>
                    <a:pt x="1156988" y="190500"/>
                    <a:pt x="1076778" y="300789"/>
                  </a:cubicBezTo>
                  <a:cubicBezTo>
                    <a:pt x="996568" y="411078"/>
                    <a:pt x="826120" y="557462"/>
                    <a:pt x="655673" y="661736"/>
                  </a:cubicBezTo>
                  <a:cubicBezTo>
                    <a:pt x="485226" y="766010"/>
                    <a:pt x="152352" y="886326"/>
                    <a:pt x="54094" y="926431"/>
                  </a:cubicBezTo>
                  <a:cubicBezTo>
                    <a:pt x="-44164" y="966536"/>
                    <a:pt x="10981" y="934452"/>
                    <a:pt x="66126" y="902368"/>
                  </a:cubicBezTo>
                </a:path>
              </a:pathLst>
            </a:custGeom>
            <a:noFill/>
            <a:ln w="25400">
              <a:solidFill>
                <a:schemeClr val="accent6">
                  <a:lumMod val="75000"/>
                </a:schemeClr>
              </a:solidFill>
              <a:headEnd type="triangle"/>
              <a:tail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cxnSp>
          <p:nvCxnSpPr>
            <p:cNvPr id="203" name="直線矢印コネクタ 202"/>
            <p:cNvCxnSpPr>
              <a:cxnSpLocks/>
            </p:cNvCxnSpPr>
            <p:nvPr/>
          </p:nvCxnSpPr>
          <p:spPr>
            <a:xfrm flipV="1">
              <a:off x="9263005" y="3617480"/>
              <a:ext cx="206381" cy="215994"/>
            </a:xfrm>
            <a:prstGeom prst="straightConnector1">
              <a:avLst/>
            </a:prstGeom>
            <a:ln w="25400" cap="rnd">
              <a:solidFill>
                <a:schemeClr val="accent6">
                  <a:lumMod val="75000"/>
                </a:schemeClr>
              </a:solidFill>
              <a:bevel/>
              <a:headEnd type="triangle" w="med" len="med"/>
              <a:tailEnd type="triangle"/>
            </a:ln>
          </p:spPr>
          <p:style>
            <a:lnRef idx="1">
              <a:schemeClr val="accent1"/>
            </a:lnRef>
            <a:fillRef idx="0">
              <a:schemeClr val="accent1"/>
            </a:fillRef>
            <a:effectRef idx="0">
              <a:schemeClr val="accent1"/>
            </a:effectRef>
            <a:fontRef idx="minor">
              <a:schemeClr val="tx1"/>
            </a:fontRef>
          </p:style>
        </p:cxnSp>
      </p:grpSp>
      <p:sp>
        <p:nvSpPr>
          <p:cNvPr id="76" name="正方形/長方形 75">
            <a:extLst>
              <a:ext uri="{FF2B5EF4-FFF2-40B4-BE49-F238E27FC236}">
                <a16:creationId xmlns:a16="http://schemas.microsoft.com/office/drawing/2014/main" id="{0DF5B2F1-5CD6-4E91-85C0-5FE8EFDE175E}"/>
              </a:ext>
            </a:extLst>
          </p:cNvPr>
          <p:cNvSpPr/>
          <p:nvPr/>
        </p:nvSpPr>
        <p:spPr>
          <a:xfrm>
            <a:off x="5784965" y="4279108"/>
            <a:ext cx="308468" cy="151696"/>
          </a:xfrm>
          <a:prstGeom prst="rect">
            <a:avLst/>
          </a:prstGeom>
          <a:solidFill>
            <a:schemeClr val="bg1">
              <a:alpha val="7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kumimoji="1" lang="ja-JP" altLang="en-US" sz="900" b="1" dirty="0">
                <a:solidFill>
                  <a:schemeClr val="tx1"/>
                </a:solidFill>
                <a:latin typeface="Meiryo UI" panose="020B0604030504040204" pitchFamily="50" charset="-128"/>
                <a:ea typeface="Meiryo UI" panose="020B0604030504040204" pitchFamily="50" charset="-128"/>
              </a:rPr>
              <a:t>堺</a:t>
            </a:r>
            <a:endParaRPr kumimoji="1" lang="en-US" altLang="ja-JP" sz="900" b="1" dirty="0">
              <a:solidFill>
                <a:schemeClr val="tx1"/>
              </a:solidFill>
              <a:latin typeface="Meiryo UI" panose="020B0604030504040204" pitchFamily="50" charset="-128"/>
              <a:ea typeface="Meiryo UI" panose="020B0604030504040204" pitchFamily="50" charset="-128"/>
            </a:endParaRPr>
          </a:p>
        </p:txBody>
      </p:sp>
      <p:sp>
        <p:nvSpPr>
          <p:cNvPr id="78" name="フリーフォーム 180">
            <a:extLst>
              <a:ext uri="{FF2B5EF4-FFF2-40B4-BE49-F238E27FC236}">
                <a16:creationId xmlns:a16="http://schemas.microsoft.com/office/drawing/2014/main" id="{98870ACE-17C7-4C99-9A94-2CFFCC0EC0B1}"/>
              </a:ext>
            </a:extLst>
          </p:cNvPr>
          <p:cNvSpPr/>
          <p:nvPr/>
        </p:nvSpPr>
        <p:spPr>
          <a:xfrm rot="19477191">
            <a:off x="5636893" y="3894338"/>
            <a:ext cx="45719" cy="339634"/>
          </a:xfrm>
          <a:custGeom>
            <a:avLst/>
            <a:gdLst>
              <a:gd name="connsiteX0" fmla="*/ 0 w 235131"/>
              <a:gd name="connsiteY0" fmla="*/ 0 h 209006"/>
              <a:gd name="connsiteX1" fmla="*/ 235131 w 235131"/>
              <a:gd name="connsiteY1" fmla="*/ 209006 h 209006"/>
              <a:gd name="connsiteX2" fmla="*/ 235131 w 235131"/>
              <a:gd name="connsiteY2" fmla="*/ 209006 h 209006"/>
            </a:gdLst>
            <a:ahLst/>
            <a:cxnLst>
              <a:cxn ang="0">
                <a:pos x="connsiteX0" y="connsiteY0"/>
              </a:cxn>
              <a:cxn ang="0">
                <a:pos x="connsiteX1" y="connsiteY1"/>
              </a:cxn>
              <a:cxn ang="0">
                <a:pos x="connsiteX2" y="connsiteY2"/>
              </a:cxn>
            </a:cxnLst>
            <a:rect l="l" t="t" r="r" b="b"/>
            <a:pathLst>
              <a:path w="235131" h="209006">
                <a:moveTo>
                  <a:pt x="0" y="0"/>
                </a:moveTo>
                <a:lnTo>
                  <a:pt x="235131" y="209006"/>
                </a:lnTo>
                <a:lnTo>
                  <a:pt x="235131" y="209006"/>
                </a:lnTo>
              </a:path>
            </a:pathLst>
          </a:custGeom>
          <a:noFill/>
          <a:ln w="25400">
            <a:solidFill>
              <a:srgbClr val="FF0000"/>
            </a:solidFill>
            <a:headEnd type="triangle"/>
            <a:tail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solidFill>
                <a:srgbClr val="FF0000"/>
              </a:solidFill>
            </a:endParaRPr>
          </a:p>
        </p:txBody>
      </p:sp>
    </p:spTree>
    <p:extLst>
      <p:ext uri="{BB962C8B-B14F-4D97-AF65-F5344CB8AC3E}">
        <p14:creationId xmlns:p14="http://schemas.microsoft.com/office/powerpoint/2010/main" val="170692695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四角形: 角を丸くする 2">
            <a:extLst>
              <a:ext uri="{FF2B5EF4-FFF2-40B4-BE49-F238E27FC236}">
                <a16:creationId xmlns:a16="http://schemas.microsoft.com/office/drawing/2014/main" id="{FF1169B4-0354-4C2C-8470-F16E797B7616}"/>
              </a:ext>
            </a:extLst>
          </p:cNvPr>
          <p:cNvSpPr/>
          <p:nvPr/>
        </p:nvSpPr>
        <p:spPr>
          <a:xfrm>
            <a:off x="140620" y="2146070"/>
            <a:ext cx="9759235" cy="1188000"/>
          </a:xfrm>
          <a:prstGeom prst="roundRect">
            <a:avLst>
              <a:gd name="adj" fmla="val 7865"/>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80975" lvl="0" indent="-180975" defTabSz="959937">
              <a:defRPr/>
            </a:pPr>
            <a:r>
              <a:rPr kumimoji="1" lang="ja-JP" altLang="en-US" sz="1400" b="1" dirty="0">
                <a:solidFill>
                  <a:prstClr val="black"/>
                </a:solidFill>
              </a:rPr>
              <a:t>▷</a:t>
            </a:r>
            <a:r>
              <a:rPr kumimoji="1" lang="ja-JP" altLang="en-US" sz="1400" b="1" u="sng" dirty="0">
                <a:solidFill>
                  <a:prstClr val="black"/>
                </a:solidFill>
                <a:latin typeface="BIZ UDPゴシック" panose="020B0400000000000000" pitchFamily="50" charset="-128"/>
                <a:ea typeface="BIZ UDPゴシック" panose="020B0400000000000000" pitchFamily="50" charset="-128"/>
              </a:rPr>
              <a:t>道路や水辺などの都市空間を活用した大阪の食や伝統文化、最先端技術やアートなどの祭典、都市空間のパーク展開などの都市プロモーションについて、道路や河川空間の使用に対する規制緩和や財政支援</a:t>
            </a:r>
            <a:r>
              <a:rPr kumimoji="1" lang="ja-JP" altLang="en-US" sz="1400" b="1" dirty="0">
                <a:solidFill>
                  <a:prstClr val="black"/>
                </a:solidFill>
                <a:latin typeface="BIZ UDPゴシック" panose="020B0400000000000000" pitchFamily="50" charset="-128"/>
                <a:ea typeface="BIZ UDPゴシック" panose="020B0400000000000000" pitchFamily="50" charset="-128"/>
              </a:rPr>
              <a:t>　</a:t>
            </a:r>
            <a:r>
              <a:rPr kumimoji="1" lang="ja-JP" altLang="en-US" sz="900" dirty="0">
                <a:solidFill>
                  <a:prstClr val="black"/>
                </a:solidFill>
                <a:latin typeface="游ゴシック" panose="020B0400000000000000" pitchFamily="50" charset="-128"/>
              </a:rPr>
              <a:t>＜関経連・大商・同友会＞</a:t>
            </a:r>
          </a:p>
          <a:p>
            <a:pPr marL="180975" lvl="0" indent="-180975" defTabSz="959937">
              <a:defRPr/>
            </a:pPr>
            <a:endParaRPr kumimoji="1" lang="en-US" altLang="ja-JP" sz="600" b="1" dirty="0">
              <a:solidFill>
                <a:prstClr val="black"/>
              </a:solidFill>
            </a:endParaRPr>
          </a:p>
        </p:txBody>
      </p:sp>
      <p:sp>
        <p:nvSpPr>
          <p:cNvPr id="12" name="テキスト ボックス 11"/>
          <p:cNvSpPr txBox="1"/>
          <p:nvPr/>
        </p:nvSpPr>
        <p:spPr>
          <a:xfrm>
            <a:off x="179089" y="1776773"/>
            <a:ext cx="3531736" cy="338554"/>
          </a:xfrm>
          <a:prstGeom prst="rect">
            <a:avLst/>
          </a:prstGeom>
          <a:noFill/>
        </p:spPr>
        <p:txBody>
          <a:bodyPr wrap="none" rtlCol="0">
            <a:spAutoFit/>
          </a:bodyPr>
          <a:lstStyle/>
          <a:p>
            <a:pPr lvl="0">
              <a:defRPr/>
            </a:pPr>
            <a:r>
              <a:rPr kumimoji="1" lang="ja-JP" altLang="en-US" sz="16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国への提案・要望</a:t>
            </a:r>
            <a:r>
              <a:rPr kumimoji="1" lang="ja-JP" altLang="en-US" sz="12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　</a:t>
            </a:r>
            <a:r>
              <a:rPr kumimoji="1" lang="en-US" altLang="ja-JP" sz="11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a:t>
            </a:r>
            <a:r>
              <a:rPr kumimoji="1" lang="ja-JP" altLang="en-US" sz="11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要望先</a:t>
            </a:r>
            <a:r>
              <a:rPr kumimoji="1" lang="zh-TW" altLang="en-US" sz="1100" dirty="0">
                <a:solidFill>
                  <a:prstClr val="black"/>
                </a:solidFill>
                <a:latin typeface="メイリオ" panose="020B0604030504040204" pitchFamily="50" charset="-128"/>
                <a:ea typeface="メイリオ" panose="020B0604030504040204" pitchFamily="50" charset="-128"/>
              </a:rPr>
              <a:t>（</a:t>
            </a:r>
            <a:r>
              <a:rPr kumimoji="1" lang="zh-CN" altLang="en-US" sz="1100" dirty="0">
                <a:latin typeface="メイリオ" panose="020B0604030504040204" pitchFamily="50" charset="-128"/>
                <a:ea typeface="メイリオ" panose="020B0604030504040204" pitchFamily="50" charset="-128"/>
              </a:rPr>
              <a:t>国土交通省</a:t>
            </a:r>
            <a:r>
              <a:rPr kumimoji="1" lang="zh-TW" altLang="en-US" sz="1100" dirty="0">
                <a:solidFill>
                  <a:prstClr val="black"/>
                </a:solidFill>
                <a:latin typeface="メイリオ" panose="020B0604030504040204" pitchFamily="50" charset="-128"/>
                <a:ea typeface="メイリオ" panose="020B0604030504040204" pitchFamily="50" charset="-128"/>
              </a:rPr>
              <a:t>）</a:t>
            </a:r>
            <a:endParaRPr kumimoji="1" lang="ja-JP" altLang="en-US" sz="10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p:txBody>
      </p:sp>
      <p:sp>
        <p:nvSpPr>
          <p:cNvPr id="23" name="スライド番号プレースホルダー 7"/>
          <p:cNvSpPr>
            <a:spLocks noGrp="1"/>
          </p:cNvSpPr>
          <p:nvPr>
            <p:ph type="sldNum" sz="quarter" idx="12"/>
          </p:nvPr>
        </p:nvSpPr>
        <p:spPr>
          <a:xfrm flipH="1">
            <a:off x="9719089" y="6839953"/>
            <a:ext cx="361536" cy="359360"/>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A29C0C3-80A2-4EDA-8DD4-D638D41F3C0E}" type="slidenum">
              <a:rPr kumimoji="1" lang="ja-JP" altLang="en-US" sz="1260" b="0" i="0" u="none" strike="noStrike" kern="1200" cap="none" spc="0" normalizeH="0" baseline="0" noProof="0" smtClean="0">
                <a:ln>
                  <a:noFill/>
                </a:ln>
                <a:solidFill>
                  <a:prstClr val="black">
                    <a:tint val="75000"/>
                  </a:prstClr>
                </a:solidFill>
                <a:effectLst/>
                <a:uLnTx/>
                <a:uFillTx/>
                <a:latin typeface="Calibri" panose="020F0502020204030204"/>
                <a:ea typeface="游ゴシック" panose="020B0400000000000000"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46</a:t>
            </a:fld>
            <a:endParaRPr kumimoji="1" lang="ja-JP" altLang="en-US" sz="1260" b="0" i="0" u="none" strike="noStrike" kern="1200" cap="none" spc="0" normalizeH="0" baseline="0" noProof="0" dirty="0">
              <a:ln>
                <a:noFill/>
              </a:ln>
              <a:solidFill>
                <a:prstClr val="black">
                  <a:tint val="75000"/>
                </a:prstClr>
              </a:solidFill>
              <a:effectLst/>
              <a:uLnTx/>
              <a:uFillTx/>
              <a:latin typeface="Calibri" panose="020F0502020204030204"/>
              <a:ea typeface="游ゴシック" panose="020B0400000000000000" pitchFamily="50" charset="-128"/>
              <a:cs typeface="+mn-cs"/>
            </a:endParaRPr>
          </a:p>
        </p:txBody>
      </p:sp>
      <p:sp>
        <p:nvSpPr>
          <p:cNvPr id="22" name="正方形/長方形 21">
            <a:extLst>
              <a:ext uri="{FF2B5EF4-FFF2-40B4-BE49-F238E27FC236}">
                <a16:creationId xmlns:a16="http://schemas.microsoft.com/office/drawing/2014/main" id="{E08629A6-829B-4394-A30A-5CB52C1BBB36}"/>
              </a:ext>
            </a:extLst>
          </p:cNvPr>
          <p:cNvSpPr/>
          <p:nvPr/>
        </p:nvSpPr>
        <p:spPr>
          <a:xfrm>
            <a:off x="179857" y="88937"/>
            <a:ext cx="9720000" cy="324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defRPr/>
            </a:pPr>
            <a:r>
              <a:rPr kumimoji="1" lang="ja-JP" altLang="en-US" b="1" dirty="0">
                <a:solidFill>
                  <a:prstClr val="white"/>
                </a:solidFill>
                <a:latin typeface="BIZ UDPゴシック" panose="020B0400000000000000" pitchFamily="50" charset="-128"/>
                <a:ea typeface="BIZ UDPゴシック" panose="020B0400000000000000" pitchFamily="50" charset="-128"/>
              </a:rPr>
              <a:t>５（１）　多様な都市魅力の創出・発信</a:t>
            </a:r>
            <a:r>
              <a:rPr kumimoji="1" lang="ja-JP" altLang="en-US" sz="1600" b="1" dirty="0">
                <a:solidFill>
                  <a:srgbClr val="FF0000"/>
                </a:solidFill>
                <a:latin typeface="BIZ UDPゴシック" panose="020B0400000000000000" pitchFamily="50" charset="-128"/>
                <a:ea typeface="BIZ UDPゴシック" panose="020B0400000000000000" pitchFamily="50" charset="-128"/>
              </a:rPr>
              <a:t>　</a:t>
            </a:r>
            <a:r>
              <a:rPr kumimoji="1" lang="ja-JP" altLang="en-US" sz="1600" b="1" dirty="0">
                <a:solidFill>
                  <a:schemeClr val="bg1"/>
                </a:solidFill>
                <a:latin typeface="BIZ UDPゴシック" panose="020B0400000000000000" pitchFamily="50" charset="-128"/>
                <a:ea typeface="BIZ UDPゴシック" panose="020B0400000000000000" pitchFamily="50" charset="-128"/>
              </a:rPr>
              <a:t>～都市空間を活用した大阪・関西の魅力発信・体感～</a:t>
            </a:r>
            <a:r>
              <a:rPr kumimoji="1" lang="ja-JP" altLang="en-US" sz="1600" b="1" dirty="0">
                <a:solidFill>
                  <a:srgbClr val="FF0000"/>
                </a:solidFill>
                <a:latin typeface="BIZ UDPゴシック" panose="020B0400000000000000" pitchFamily="50" charset="-128"/>
                <a:ea typeface="BIZ UDPゴシック" panose="020B0400000000000000" pitchFamily="50" charset="-128"/>
              </a:rPr>
              <a:t>　</a:t>
            </a:r>
            <a:endParaRPr kumimoji="1" lang="ja-JP" altLang="en-US" sz="1400" b="1" dirty="0">
              <a:solidFill>
                <a:srgbClr val="FF0000"/>
              </a:solidFill>
              <a:latin typeface="BIZ UDPゴシック" panose="020B0400000000000000" pitchFamily="50" charset="-128"/>
              <a:ea typeface="BIZ UDPゴシック" panose="020B0400000000000000" pitchFamily="50" charset="-128"/>
            </a:endParaRPr>
          </a:p>
        </p:txBody>
      </p:sp>
      <p:sp>
        <p:nvSpPr>
          <p:cNvPr id="25" name="テキスト ボックス 24">
            <a:extLst>
              <a:ext uri="{FF2B5EF4-FFF2-40B4-BE49-F238E27FC236}">
                <a16:creationId xmlns:a16="http://schemas.microsoft.com/office/drawing/2014/main" id="{B02F3C22-1443-46B7-A977-04475234F08A}"/>
              </a:ext>
            </a:extLst>
          </p:cNvPr>
          <p:cNvSpPr txBox="1"/>
          <p:nvPr/>
        </p:nvSpPr>
        <p:spPr>
          <a:xfrm>
            <a:off x="179089" y="500160"/>
            <a:ext cx="9540000" cy="738664"/>
          </a:xfrm>
          <a:prstGeom prst="rect">
            <a:avLst/>
          </a:prstGeom>
          <a:noFill/>
          <a:ln w="6350">
            <a:noFill/>
            <a:prstDash val="solid"/>
          </a:ln>
        </p:spPr>
        <p:txBody>
          <a:bodyPr wrap="square">
            <a:spAutoFit/>
          </a:bodyPr>
          <a:lstStyle/>
          <a:p>
            <a:pPr lvl="0">
              <a:defRPr/>
            </a:pPr>
            <a:r>
              <a:rPr lang="ja-JP" altLang="en-US" sz="1400" dirty="0">
                <a:solidFill>
                  <a:prstClr val="black"/>
                </a:solidFill>
                <a:latin typeface="BIZ UDPゴシック" panose="020B0400000000000000" pitchFamily="50" charset="-128"/>
                <a:ea typeface="BIZ UDPゴシック" panose="020B0400000000000000" pitchFamily="50" charset="-128"/>
              </a:rPr>
              <a:t>　</a:t>
            </a:r>
            <a:r>
              <a:rPr lang="ja-JP" altLang="en-US" sz="1400" dirty="0">
                <a:latin typeface="BIZ UDPゴシック" panose="020B0400000000000000" pitchFamily="50" charset="-128"/>
                <a:ea typeface="BIZ UDPゴシック" panose="020B0400000000000000" pitchFamily="50" charset="-128"/>
              </a:rPr>
              <a:t>世界が注目する大阪・関西万博を好機ととらえ、“場”が人を育て、人が“場”をつくる循環を生む大阪都心の実現をめざして、大阪ならではの官民共創スタイルのもと「</a:t>
            </a:r>
            <a:r>
              <a:rPr lang="en-US" altLang="ja-JP" sz="1400" dirty="0">
                <a:latin typeface="BIZ UDPゴシック" panose="020B0400000000000000" pitchFamily="50" charset="-128"/>
                <a:ea typeface="BIZ UDPゴシック" panose="020B0400000000000000" pitchFamily="50" charset="-128"/>
              </a:rPr>
              <a:t>P</a:t>
            </a:r>
            <a:r>
              <a:rPr lang="ja-JP" altLang="en-US" sz="1400" dirty="0">
                <a:latin typeface="BIZ UDPゴシック" panose="020B0400000000000000" pitchFamily="50" charset="-128"/>
                <a:ea typeface="BIZ UDPゴシック" panose="020B0400000000000000" pitchFamily="50" charset="-128"/>
              </a:rPr>
              <a:t>･</a:t>
            </a:r>
            <a:r>
              <a:rPr lang="en-US" altLang="ja-JP" sz="1400" dirty="0">
                <a:latin typeface="BIZ UDPゴシック" panose="020B0400000000000000" pitchFamily="50" charset="-128"/>
                <a:ea typeface="BIZ UDPゴシック" panose="020B0400000000000000" pitchFamily="50" charset="-128"/>
              </a:rPr>
              <a:t>A</a:t>
            </a:r>
            <a:r>
              <a:rPr lang="ja-JP" altLang="en-US" sz="1400" dirty="0">
                <a:latin typeface="BIZ UDPゴシック" panose="020B0400000000000000" pitchFamily="50" charset="-128"/>
                <a:ea typeface="BIZ UDPゴシック" panose="020B0400000000000000" pitchFamily="50" charset="-128"/>
              </a:rPr>
              <a:t>･</a:t>
            </a:r>
            <a:r>
              <a:rPr lang="en-US" altLang="ja-JP" sz="1400" dirty="0">
                <a:latin typeface="BIZ UDPゴシック" panose="020B0400000000000000" pitchFamily="50" charset="-128"/>
                <a:ea typeface="BIZ UDPゴシック" panose="020B0400000000000000" pitchFamily="50" charset="-128"/>
              </a:rPr>
              <a:t>R</a:t>
            </a:r>
            <a:r>
              <a:rPr lang="ja-JP" altLang="en-US" sz="1400" dirty="0">
                <a:latin typeface="BIZ UDPゴシック" panose="020B0400000000000000" pitchFamily="50" charset="-128"/>
                <a:ea typeface="BIZ UDPゴシック" panose="020B0400000000000000" pitchFamily="50" charset="-128"/>
              </a:rPr>
              <a:t>･</a:t>
            </a:r>
            <a:r>
              <a:rPr lang="en-US" altLang="ja-JP" sz="1400" dirty="0">
                <a:latin typeface="BIZ UDPゴシック" panose="020B0400000000000000" pitchFamily="50" charset="-128"/>
                <a:ea typeface="BIZ UDPゴシック" panose="020B0400000000000000" pitchFamily="50" charset="-128"/>
              </a:rPr>
              <a:t>K</a:t>
            </a:r>
            <a:r>
              <a:rPr lang="ja-JP" altLang="en-US" sz="1400" dirty="0">
                <a:latin typeface="BIZ UDPゴシック" panose="020B0400000000000000" pitchFamily="50" charset="-128"/>
                <a:ea typeface="BIZ UDPゴシック" panose="020B0400000000000000" pitchFamily="50" charset="-128"/>
              </a:rPr>
              <a:t>な大阪都心」の実践としてのエリア</a:t>
            </a:r>
            <a:r>
              <a:rPr lang="en-US" altLang="ja-JP" sz="1400" dirty="0">
                <a:latin typeface="BIZ UDPゴシック" panose="020B0400000000000000" pitchFamily="50" charset="-128"/>
                <a:ea typeface="BIZ UDPゴシック" panose="020B0400000000000000" pitchFamily="50" charset="-128"/>
              </a:rPr>
              <a:t>MICE</a:t>
            </a:r>
            <a:r>
              <a:rPr lang="ja-JP" altLang="en-US" sz="1400" dirty="0">
                <a:latin typeface="BIZ UDPゴシック" panose="020B0400000000000000" pitchFamily="50" charset="-128"/>
                <a:ea typeface="BIZ UDPゴシック" panose="020B0400000000000000" pitchFamily="50" charset="-128"/>
              </a:rPr>
              <a:t>活動に取り組むことで、各エリアの魅力を活かした新たなコンテンツ創出や商品化、それらをパッケージとした情報発信の仕組みづくりを行う。</a:t>
            </a:r>
          </a:p>
        </p:txBody>
      </p:sp>
      <p:sp>
        <p:nvSpPr>
          <p:cNvPr id="26" name="テキスト ボックス 25"/>
          <p:cNvSpPr txBox="1"/>
          <p:nvPr/>
        </p:nvSpPr>
        <p:spPr>
          <a:xfrm>
            <a:off x="140620" y="4243973"/>
            <a:ext cx="2236510" cy="338554"/>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600" b="1" i="0" u="none" strike="noStrike" kern="1200" cap="none" spc="0" normalizeH="0" baseline="0" noProof="0" dirty="0">
                <a:ln>
                  <a:noFill/>
                </a:ln>
                <a:effectLst/>
                <a:uLnTx/>
                <a:uFillTx/>
                <a:latin typeface="メイリオ" panose="020B0604030504040204" pitchFamily="50" charset="-128"/>
                <a:ea typeface="メイリオ" panose="020B0604030504040204" pitchFamily="50" charset="-128"/>
                <a:cs typeface="+mn-cs"/>
              </a:rPr>
              <a:t>国との協議の進捗状況</a:t>
            </a:r>
          </a:p>
        </p:txBody>
      </p:sp>
      <p:graphicFrame>
        <p:nvGraphicFramePr>
          <p:cNvPr id="14" name="表 13"/>
          <p:cNvGraphicFramePr>
            <a:graphicFrameLocks noGrp="1"/>
          </p:cNvGraphicFramePr>
          <p:nvPr>
            <p:extLst>
              <p:ext uri="{D42A27DB-BD31-4B8C-83A1-F6EECF244321}">
                <p14:modId xmlns:p14="http://schemas.microsoft.com/office/powerpoint/2010/main" val="3720879367"/>
              </p:ext>
            </p:extLst>
          </p:nvPr>
        </p:nvGraphicFramePr>
        <p:xfrm>
          <a:off x="159853" y="4644014"/>
          <a:ext cx="9288000" cy="466566"/>
        </p:xfrm>
        <a:graphic>
          <a:graphicData uri="http://schemas.openxmlformats.org/drawingml/2006/table">
            <a:tbl>
              <a:tblPr bandRow="1">
                <a:tableStyleId>{5940675A-B579-460E-94D1-54222C63F5DA}</a:tableStyleId>
              </a:tblPr>
              <a:tblGrid>
                <a:gridCol w="2700000">
                  <a:extLst>
                    <a:ext uri="{9D8B030D-6E8A-4147-A177-3AD203B41FA5}">
                      <a16:colId xmlns:a16="http://schemas.microsoft.com/office/drawing/2014/main" val="525926817"/>
                    </a:ext>
                  </a:extLst>
                </a:gridCol>
                <a:gridCol w="6588000">
                  <a:extLst>
                    <a:ext uri="{9D8B030D-6E8A-4147-A177-3AD203B41FA5}">
                      <a16:colId xmlns:a16="http://schemas.microsoft.com/office/drawing/2014/main" val="1556401701"/>
                    </a:ext>
                  </a:extLst>
                </a:gridCol>
              </a:tblGrid>
              <a:tr h="288000">
                <a:tc>
                  <a:txBody>
                    <a:bodyPr/>
                    <a:lstStyle/>
                    <a:p>
                      <a:pPr marL="0" marR="0" lvl="0" indent="0" algn="l" defTabSz="959937" rtl="0" eaLnBrk="1" fontAlgn="auto" latinLnBrk="0" hangingPunct="1">
                        <a:lnSpc>
                          <a:spcPct val="100000"/>
                        </a:lnSpc>
                        <a:spcBef>
                          <a:spcPts val="0"/>
                        </a:spcBef>
                        <a:spcAft>
                          <a:spcPts val="0"/>
                        </a:spcAft>
                        <a:buClrTx/>
                        <a:buSzTx/>
                        <a:buFontTx/>
                        <a:buNone/>
                        <a:tabLst/>
                        <a:defRPr/>
                      </a:pPr>
                      <a:r>
                        <a:rPr lang="ja-JP" altLang="en-US" sz="1200" b="1" dirty="0">
                          <a:solidFill>
                            <a:schemeClr val="tx1"/>
                          </a:solidFill>
                          <a:latin typeface="+mn-ea"/>
                        </a:rPr>
                        <a:t>国「アクションプラン</a:t>
                      </a:r>
                      <a:r>
                        <a:rPr lang="en-US" altLang="ja-JP" sz="1200" b="1" dirty="0">
                          <a:solidFill>
                            <a:schemeClr val="tx1"/>
                          </a:solidFill>
                          <a:latin typeface="+mn-ea"/>
                        </a:rPr>
                        <a:t>Ver.</a:t>
                      </a:r>
                      <a:r>
                        <a:rPr lang="en-US" altLang="ja-JP" sz="1200" b="1" u="none" dirty="0">
                          <a:solidFill>
                            <a:schemeClr val="tx1"/>
                          </a:solidFill>
                          <a:latin typeface="+mn-ea"/>
                        </a:rPr>
                        <a:t>4</a:t>
                      </a:r>
                      <a:r>
                        <a:rPr lang="ja-JP" altLang="en-US" sz="1200" b="1" dirty="0">
                          <a:solidFill>
                            <a:schemeClr val="tx1"/>
                          </a:solidFill>
                          <a:latin typeface="+mn-ea"/>
                        </a:rPr>
                        <a:t>」の</a:t>
                      </a:r>
                      <a:endParaRPr lang="en-US" altLang="ja-JP" sz="1200" b="1" dirty="0">
                        <a:solidFill>
                          <a:schemeClr val="tx1"/>
                        </a:solidFill>
                        <a:latin typeface="+mn-ea"/>
                      </a:endParaRPr>
                    </a:p>
                    <a:p>
                      <a:pPr marL="0" marR="0" lvl="0" indent="0" algn="l" defTabSz="959937" rtl="0" eaLnBrk="1" fontAlgn="auto" latinLnBrk="0" hangingPunct="1">
                        <a:lnSpc>
                          <a:spcPct val="100000"/>
                        </a:lnSpc>
                        <a:spcBef>
                          <a:spcPts val="0"/>
                        </a:spcBef>
                        <a:spcAft>
                          <a:spcPts val="0"/>
                        </a:spcAft>
                        <a:buClrTx/>
                        <a:buSzTx/>
                        <a:buFontTx/>
                        <a:buNone/>
                        <a:tabLst/>
                        <a:defRPr/>
                      </a:pPr>
                      <a:r>
                        <a:rPr lang="ja-JP" altLang="en-US" sz="1200" b="1" dirty="0">
                          <a:solidFill>
                            <a:schemeClr val="tx1"/>
                          </a:solidFill>
                          <a:latin typeface="+mn-ea"/>
                        </a:rPr>
                        <a:t>記載内容</a:t>
                      </a:r>
                      <a:endParaRPr kumimoji="1" lang="ja-JP" altLang="en-US" sz="1200" dirty="0">
                        <a:solidFill>
                          <a:schemeClr val="tx1"/>
                        </a:solidFill>
                        <a:latin typeface="BIZ UDPゴシック" panose="020B0400000000000000" pitchFamily="50" charset="-128"/>
                        <a:ea typeface="BIZ UDPゴシック" panose="020B0400000000000000" pitchFamily="50" charset="-128"/>
                      </a:endParaRPr>
                    </a:p>
                  </a:txBody>
                  <a:tcPr marL="100806" marR="100806" marT="50403" marB="50403">
                    <a:lnL w="12700" cap="flat" cmpd="sng" algn="ctr">
                      <a:solidFill>
                        <a:schemeClr val="accent1"/>
                      </a:solidFill>
                      <a:prstDash val="sysDot"/>
                      <a:round/>
                      <a:headEnd type="none" w="med" len="med"/>
                      <a:tailEnd type="none" w="med" len="med"/>
                    </a:lnL>
                    <a:lnR w="12700" cap="flat" cmpd="sng" algn="ctr">
                      <a:solidFill>
                        <a:schemeClr val="accent1"/>
                      </a:solidFill>
                      <a:prstDash val="sysDot"/>
                      <a:round/>
                      <a:headEnd type="none" w="med" len="med"/>
                      <a:tailEnd type="none" w="med" len="med"/>
                    </a:lnR>
                    <a:lnT w="12700" cap="flat" cmpd="sng" algn="ctr">
                      <a:solidFill>
                        <a:schemeClr val="accent1"/>
                      </a:solidFill>
                      <a:prstDash val="sysDot"/>
                      <a:round/>
                      <a:headEnd type="none" w="med" len="med"/>
                      <a:tailEnd type="none" w="med" len="med"/>
                    </a:lnT>
                    <a:lnB w="12700" cap="flat" cmpd="sng" algn="ctr">
                      <a:solidFill>
                        <a:schemeClr val="accent1"/>
                      </a:solidFill>
                      <a:prstDash val="sysDot"/>
                      <a:round/>
                      <a:headEnd type="none" w="med" len="med"/>
                      <a:tailEnd type="none" w="med" len="med"/>
                    </a:lnB>
                    <a:lnTlToBr w="12700" cmpd="sng">
                      <a:noFill/>
                      <a:prstDash val="solid"/>
                    </a:lnTlToBr>
                    <a:lnBlToTr w="12700" cmpd="sng">
                      <a:noFill/>
                      <a:prstDash val="solid"/>
                    </a:lnBlToTr>
                  </a:tcPr>
                </a:tc>
                <a:tc>
                  <a:txBody>
                    <a:bodyPr/>
                    <a:lstStyle/>
                    <a:p>
                      <a:pPr marL="171450" marR="0" lvl="0" indent="-171450" algn="l" defTabSz="959937" rtl="0" eaLnBrk="1" fontAlgn="auto" latinLnBrk="0" hangingPunct="1">
                        <a:lnSpc>
                          <a:spcPct val="100000"/>
                        </a:lnSpc>
                        <a:spcBef>
                          <a:spcPts val="0"/>
                        </a:spcBef>
                        <a:spcAft>
                          <a:spcPts val="0"/>
                        </a:spcAft>
                        <a:buClrTx/>
                        <a:buSzTx/>
                        <a:buFont typeface="Wingdings" panose="05000000000000000000" pitchFamily="2" charset="2"/>
                        <a:buChar char="l"/>
                        <a:tabLst/>
                        <a:defRPr/>
                      </a:pPr>
                      <a:r>
                        <a:rPr kumimoji="1" lang="ja-JP" altLang="en-US" sz="1100" b="0" i="0" u="none" strike="noStrike" kern="1200" cap="none" spc="0" normalizeH="0" baseline="0" noProof="0" dirty="0">
                          <a:ln>
                            <a:noFill/>
                          </a:ln>
                          <a:solidFill>
                            <a:schemeClr val="tx1"/>
                          </a:solidFill>
                          <a:effectLst/>
                          <a:uLnTx/>
                          <a:uFillTx/>
                          <a:latin typeface="游ゴシック" panose="020B0400000000000000" pitchFamily="50" charset="-128"/>
                          <a:ea typeface="+mn-ea"/>
                          <a:cs typeface="+mn-cs"/>
                        </a:rPr>
                        <a:t>記載なし</a:t>
                      </a:r>
                      <a:endParaRPr kumimoji="1" lang="en-US" altLang="ja-JP" sz="1100" b="0" i="0" u="none" strike="noStrike" kern="1200" cap="none" spc="0" normalizeH="0" baseline="0" noProof="0" dirty="0">
                        <a:ln>
                          <a:noFill/>
                        </a:ln>
                        <a:solidFill>
                          <a:schemeClr val="tx1"/>
                        </a:solidFill>
                        <a:effectLst/>
                        <a:uLnTx/>
                        <a:uFillTx/>
                        <a:latin typeface="游ゴシック" panose="020B0400000000000000" pitchFamily="50" charset="-128"/>
                        <a:ea typeface="+mn-ea"/>
                        <a:cs typeface="+mn-cs"/>
                      </a:endParaRPr>
                    </a:p>
                  </a:txBody>
                  <a:tcPr marL="100806" marR="100806" marT="50403" marB="50403">
                    <a:lnL w="12700" cap="flat" cmpd="sng" algn="ctr">
                      <a:solidFill>
                        <a:schemeClr val="accent1"/>
                      </a:solidFill>
                      <a:prstDash val="sysDot"/>
                      <a:round/>
                      <a:headEnd type="none" w="med" len="med"/>
                      <a:tailEnd type="none" w="med" len="med"/>
                    </a:lnL>
                    <a:lnR w="12700" cap="flat" cmpd="sng" algn="ctr">
                      <a:solidFill>
                        <a:schemeClr val="accent1"/>
                      </a:solidFill>
                      <a:prstDash val="sysDot"/>
                      <a:round/>
                      <a:headEnd type="none" w="med" len="med"/>
                      <a:tailEnd type="none" w="med" len="med"/>
                    </a:lnR>
                    <a:lnT w="12700" cap="flat" cmpd="sng" algn="ctr">
                      <a:solidFill>
                        <a:schemeClr val="accent1"/>
                      </a:solidFill>
                      <a:prstDash val="sysDot"/>
                      <a:round/>
                      <a:headEnd type="none" w="med" len="med"/>
                      <a:tailEnd type="none" w="med" len="med"/>
                    </a:lnT>
                    <a:lnB w="12700" cap="flat" cmpd="sng" algn="ctr">
                      <a:solidFill>
                        <a:schemeClr val="accent1"/>
                      </a:solidFill>
                      <a:prstDash val="sysDot"/>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508488957"/>
                  </a:ext>
                </a:extLst>
              </a:tr>
            </a:tbl>
          </a:graphicData>
        </a:graphic>
      </p:graphicFrame>
    </p:spTree>
    <p:extLst>
      <p:ext uri="{BB962C8B-B14F-4D97-AF65-F5344CB8AC3E}">
        <p14:creationId xmlns:p14="http://schemas.microsoft.com/office/powerpoint/2010/main" val="399752733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 name="表 12">
            <a:extLst>
              <a:ext uri="{FF2B5EF4-FFF2-40B4-BE49-F238E27FC236}">
                <a16:creationId xmlns:a16="http://schemas.microsoft.com/office/drawing/2014/main" id="{731D8736-1F24-4DDD-BAE5-3D26FC93D64E}"/>
              </a:ext>
            </a:extLst>
          </p:cNvPr>
          <p:cNvGraphicFramePr>
            <a:graphicFrameLocks noGrp="1"/>
          </p:cNvGraphicFramePr>
          <p:nvPr>
            <p:extLst>
              <p:ext uri="{D42A27DB-BD31-4B8C-83A1-F6EECF244321}">
                <p14:modId xmlns:p14="http://schemas.microsoft.com/office/powerpoint/2010/main" val="1278508750"/>
              </p:ext>
            </p:extLst>
          </p:nvPr>
        </p:nvGraphicFramePr>
        <p:xfrm>
          <a:off x="270310" y="898541"/>
          <a:ext cx="9692706" cy="5685139"/>
        </p:xfrm>
        <a:graphic>
          <a:graphicData uri="http://schemas.openxmlformats.org/drawingml/2006/table">
            <a:tbl>
              <a:tblPr>
                <a:tableStyleId>{2D5ABB26-0587-4C30-8999-92F81FD0307C}</a:tableStyleId>
              </a:tblPr>
              <a:tblGrid>
                <a:gridCol w="3230902">
                  <a:extLst>
                    <a:ext uri="{9D8B030D-6E8A-4147-A177-3AD203B41FA5}">
                      <a16:colId xmlns:a16="http://schemas.microsoft.com/office/drawing/2014/main" val="901775203"/>
                    </a:ext>
                  </a:extLst>
                </a:gridCol>
                <a:gridCol w="3230902">
                  <a:extLst>
                    <a:ext uri="{9D8B030D-6E8A-4147-A177-3AD203B41FA5}">
                      <a16:colId xmlns:a16="http://schemas.microsoft.com/office/drawing/2014/main" val="2895380761"/>
                    </a:ext>
                  </a:extLst>
                </a:gridCol>
                <a:gridCol w="3230902">
                  <a:extLst>
                    <a:ext uri="{9D8B030D-6E8A-4147-A177-3AD203B41FA5}">
                      <a16:colId xmlns:a16="http://schemas.microsoft.com/office/drawing/2014/main" val="925580270"/>
                    </a:ext>
                  </a:extLst>
                </a:gridCol>
              </a:tblGrid>
              <a:tr h="5685139">
                <a:tc>
                  <a:txBody>
                    <a:bodyPr/>
                    <a:lstStyle/>
                    <a:p>
                      <a:pPr marL="277813" marR="0" lvl="0" indent="-555625" algn="l" defTabSz="914400" rtl="0" eaLnBrk="1" fontAlgn="auto" latinLnBrk="0" hangingPunct="1">
                        <a:lnSpc>
                          <a:spcPct val="100000"/>
                        </a:lnSpc>
                        <a:spcBef>
                          <a:spcPts val="0"/>
                        </a:spcBef>
                        <a:spcAft>
                          <a:spcPts val="0"/>
                        </a:spcAft>
                        <a:buClrTx/>
                        <a:buSzTx/>
                        <a:buFontTx/>
                        <a:buNone/>
                        <a:tabLst/>
                        <a:defRPr/>
                      </a:pPr>
                      <a:r>
                        <a:rPr lang="ja-JP" altLang="en-US" sz="1300" b="1" dirty="0">
                          <a:solidFill>
                            <a:schemeClr val="tx1"/>
                          </a:solidFill>
                          <a:latin typeface="BIZ UDPゴシック" panose="020B0400000000000000" pitchFamily="50" charset="-128"/>
                          <a:ea typeface="BIZ UDPゴシック" panose="020B0400000000000000" pitchFamily="50" charset="-128"/>
                        </a:rPr>
                        <a:t>□</a:t>
                      </a:r>
                      <a:r>
                        <a:rPr kumimoji="1" lang="ja-JP" altLang="en-US" sz="1300" b="1"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rPr>
                        <a:t>「居心地が良く歩きたくなる」</a:t>
                      </a:r>
                      <a:endParaRPr kumimoji="1" lang="en-US" altLang="ja-JP" sz="1300" b="1"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endParaRPr>
                    </a:p>
                    <a:p>
                      <a:pPr marL="277813" marR="0" lvl="0" indent="-555625" algn="l" defTabSz="914400" rtl="0" eaLnBrk="1" fontAlgn="auto" latinLnBrk="0" hangingPunct="1">
                        <a:lnSpc>
                          <a:spcPct val="100000"/>
                        </a:lnSpc>
                        <a:spcBef>
                          <a:spcPts val="0"/>
                        </a:spcBef>
                        <a:spcAft>
                          <a:spcPts val="0"/>
                        </a:spcAft>
                        <a:buClrTx/>
                        <a:buSzTx/>
                        <a:buFontTx/>
                        <a:buNone/>
                        <a:tabLst/>
                        <a:defRPr/>
                      </a:pPr>
                      <a:r>
                        <a:rPr kumimoji="1" lang="ja-JP" altLang="en-US" sz="1300" b="1"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rPr>
                        <a:t>   まちなかづくりの推進</a:t>
                      </a:r>
                      <a:endParaRPr kumimoji="1" lang="en-US" altLang="ja-JP" sz="1300" b="1"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endParaRPr>
                    </a:p>
                    <a:p>
                      <a:pPr marL="0" indent="0" defTabSz="443194">
                        <a:lnSpc>
                          <a:spcPct val="100000"/>
                        </a:lnSpc>
                        <a:spcBef>
                          <a:spcPts val="0"/>
                        </a:spcBef>
                        <a:spcAft>
                          <a:spcPts val="0"/>
                        </a:spcAft>
                        <a:defRPr/>
                      </a:pPr>
                      <a:endParaRPr lang="en-US" altLang="ja-JP" sz="400" b="0" dirty="0">
                        <a:solidFill>
                          <a:schemeClr val="tx1"/>
                        </a:solidFill>
                        <a:latin typeface="BIZ UDPゴシック" panose="020B0400000000000000" pitchFamily="50" charset="-128"/>
                        <a:ea typeface="BIZ UDPゴシック" panose="020B0400000000000000" pitchFamily="50" charset="-128"/>
                      </a:endParaRPr>
                    </a:p>
                    <a:p>
                      <a:pPr marL="72000" marR="0" lvl="0" indent="-457200" algn="l" defTabSz="914400"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rPr>
                        <a:t>・「都市再生特別措置法等の一部を改正する法律」</a:t>
                      </a:r>
                      <a:endParaRPr kumimoji="1" lang="en-US" altLang="ja-JP" sz="1100" b="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endParaRPr>
                    </a:p>
                    <a:p>
                      <a:pPr marL="72000" marR="0" lvl="0" indent="-457200" algn="l" defTabSz="914400"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rPr>
                        <a:t>で、まちなかでの交流・滞在空間の創出に向けた官</a:t>
                      </a:r>
                      <a:endParaRPr kumimoji="1" lang="en-US" altLang="ja-JP" sz="1100" b="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endParaRPr>
                    </a:p>
                    <a:p>
                      <a:pPr marL="72000" marR="0" lvl="0" indent="-457200" algn="l" defTabSz="914400"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rPr>
                        <a:t>民の取組を市町村のまちづくり計画に位置付ける</a:t>
                      </a:r>
                      <a:endParaRPr kumimoji="1" lang="en-US" altLang="ja-JP" sz="1100" b="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endParaRPr>
                    </a:p>
                    <a:p>
                      <a:pPr marL="72000" marR="0" lvl="0" indent="-457200" algn="l" defTabSz="914400"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rPr>
                        <a:t>ことが可能に</a:t>
                      </a:r>
                      <a:endParaRPr kumimoji="1" lang="en-US" altLang="ja-JP" sz="1100" b="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endParaRPr>
                    </a:p>
                    <a:p>
                      <a:pPr marL="72000" marR="0" lvl="0" indent="-457200" algn="l" defTabSz="914400"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rPr>
                        <a:t>・国土交通省では、こうした地域の取組に対して、法</a:t>
                      </a:r>
                      <a:endParaRPr kumimoji="1" lang="en-US" altLang="ja-JP" sz="1100" b="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endParaRPr>
                    </a:p>
                    <a:p>
                      <a:pPr marL="72000" marR="0" lvl="0" indent="-457200" algn="l" defTabSz="914400"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rPr>
                        <a:t>律・予算・税制のパッケージで支援し、「居心地が良</a:t>
                      </a:r>
                      <a:endParaRPr kumimoji="1" lang="en-US" altLang="ja-JP" sz="1100" b="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endParaRPr>
                    </a:p>
                    <a:p>
                      <a:pPr marL="72000" marR="0" lvl="0" indent="-457200" algn="l" defTabSz="914400"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rPr>
                        <a:t>く歩きたくなる」空間づくりを推進</a:t>
                      </a:r>
                    </a:p>
                    <a:p>
                      <a:pPr marL="277813" marR="0" lvl="0" indent="-555625" algn="l" defTabSz="914400" rtl="0" eaLnBrk="1" fontAlgn="auto" latinLnBrk="0" hangingPunct="1">
                        <a:lnSpc>
                          <a:spcPct val="100000"/>
                        </a:lnSpc>
                        <a:spcBef>
                          <a:spcPts val="0"/>
                        </a:spcBef>
                        <a:spcAft>
                          <a:spcPts val="0"/>
                        </a:spcAft>
                        <a:buClrTx/>
                        <a:buSzTx/>
                        <a:buFontTx/>
                        <a:buNone/>
                        <a:tabLst/>
                        <a:defRPr/>
                      </a:pPr>
                      <a:endParaRPr kumimoji="1" lang="en-US" altLang="ja-JP" sz="1300" b="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endParaRPr>
                    </a:p>
                    <a:p>
                      <a:pPr marL="277813" marR="0" lvl="0" indent="-555625" algn="l" defTabSz="914400" rtl="0" eaLnBrk="1" fontAlgn="auto" latinLnBrk="0" hangingPunct="1">
                        <a:lnSpc>
                          <a:spcPct val="100000"/>
                        </a:lnSpc>
                        <a:spcBef>
                          <a:spcPts val="0"/>
                        </a:spcBef>
                        <a:spcAft>
                          <a:spcPts val="0"/>
                        </a:spcAft>
                        <a:buClrTx/>
                        <a:buSzTx/>
                        <a:buFontTx/>
                        <a:buNone/>
                        <a:tabLst/>
                        <a:defRPr/>
                      </a:pPr>
                      <a:endParaRPr kumimoji="1" lang="en-US" altLang="ja-JP" sz="1300" b="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endParaRPr>
                    </a:p>
                    <a:p>
                      <a:pPr marL="277813" marR="0" lvl="0" indent="-555625" algn="l" defTabSz="914400" rtl="0" eaLnBrk="1" fontAlgn="auto" latinLnBrk="0" hangingPunct="1">
                        <a:lnSpc>
                          <a:spcPct val="100000"/>
                        </a:lnSpc>
                        <a:spcBef>
                          <a:spcPts val="0"/>
                        </a:spcBef>
                        <a:spcAft>
                          <a:spcPts val="0"/>
                        </a:spcAft>
                        <a:buClrTx/>
                        <a:buSzTx/>
                        <a:buFontTx/>
                        <a:buNone/>
                        <a:tabLst/>
                        <a:defRPr/>
                      </a:pPr>
                      <a:endParaRPr kumimoji="1" lang="en-US" altLang="ja-JP" sz="1300" b="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endParaRPr>
                    </a:p>
                    <a:p>
                      <a:pPr marL="277813" marR="0" lvl="0" indent="-555625" algn="l" defTabSz="914400" rtl="0" eaLnBrk="1" fontAlgn="auto" latinLnBrk="0" hangingPunct="1">
                        <a:lnSpc>
                          <a:spcPct val="100000"/>
                        </a:lnSpc>
                        <a:spcBef>
                          <a:spcPts val="0"/>
                        </a:spcBef>
                        <a:spcAft>
                          <a:spcPts val="0"/>
                        </a:spcAft>
                        <a:buClrTx/>
                        <a:buSzTx/>
                        <a:buFontTx/>
                        <a:buNone/>
                        <a:tabLst/>
                        <a:defRPr/>
                      </a:pPr>
                      <a:endParaRPr kumimoji="1" lang="en-US" altLang="ja-JP" sz="1300" b="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endParaRPr>
                    </a:p>
                    <a:p>
                      <a:pPr marL="277813" marR="0" lvl="0" indent="-555625" algn="l" defTabSz="914400" rtl="0" eaLnBrk="1" fontAlgn="auto" latinLnBrk="0" hangingPunct="1">
                        <a:lnSpc>
                          <a:spcPct val="100000"/>
                        </a:lnSpc>
                        <a:spcBef>
                          <a:spcPts val="0"/>
                        </a:spcBef>
                        <a:spcAft>
                          <a:spcPts val="0"/>
                        </a:spcAft>
                        <a:buClrTx/>
                        <a:buSzTx/>
                        <a:buFontTx/>
                        <a:buNone/>
                        <a:tabLst/>
                        <a:defRPr/>
                      </a:pPr>
                      <a:endParaRPr kumimoji="1" lang="en-US" altLang="ja-JP" sz="1300" b="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endParaRPr>
                    </a:p>
                    <a:p>
                      <a:pPr marL="277813" marR="0" lvl="0" indent="-555625" algn="l" defTabSz="914400" rtl="0" eaLnBrk="1" fontAlgn="auto" latinLnBrk="0" hangingPunct="1">
                        <a:lnSpc>
                          <a:spcPct val="100000"/>
                        </a:lnSpc>
                        <a:spcBef>
                          <a:spcPts val="900"/>
                        </a:spcBef>
                        <a:spcAft>
                          <a:spcPts val="0"/>
                        </a:spcAft>
                        <a:buClrTx/>
                        <a:buSzTx/>
                        <a:buFontTx/>
                        <a:buNone/>
                        <a:tabLst/>
                        <a:defRPr/>
                      </a:pPr>
                      <a:endParaRPr kumimoji="1" lang="en-US" altLang="ja-JP" sz="1300" b="1"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endParaRPr>
                    </a:p>
                    <a:p>
                      <a:pPr marL="277813" marR="0" lvl="0" indent="-555625" algn="l" defTabSz="914400" rtl="0" eaLnBrk="1" fontAlgn="auto" latinLnBrk="0" hangingPunct="1">
                        <a:lnSpc>
                          <a:spcPct val="100000"/>
                        </a:lnSpc>
                        <a:spcBef>
                          <a:spcPts val="900"/>
                        </a:spcBef>
                        <a:spcAft>
                          <a:spcPts val="0"/>
                        </a:spcAft>
                        <a:buClrTx/>
                        <a:buSzTx/>
                        <a:buFontTx/>
                        <a:buNone/>
                        <a:tabLst/>
                        <a:defRPr/>
                      </a:pPr>
                      <a:r>
                        <a:rPr kumimoji="1" lang="ja-JP" altLang="en-US" sz="1300" b="1"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rPr>
                        <a:t>□歩行者利便増進道路制度</a:t>
                      </a:r>
                    </a:p>
                    <a:p>
                      <a:pPr marL="277813" marR="0" lvl="0" indent="-555625" algn="l" defTabSz="914400" rtl="0" eaLnBrk="1" fontAlgn="auto" latinLnBrk="0" hangingPunct="1">
                        <a:lnSpc>
                          <a:spcPct val="100000"/>
                        </a:lnSpc>
                        <a:spcBef>
                          <a:spcPts val="0"/>
                        </a:spcBef>
                        <a:spcAft>
                          <a:spcPts val="0"/>
                        </a:spcAft>
                        <a:buClrTx/>
                        <a:buSzTx/>
                        <a:buFontTx/>
                        <a:buNone/>
                        <a:tabLst/>
                        <a:defRPr/>
                      </a:pPr>
                      <a:endParaRPr kumimoji="1" lang="en-US" altLang="ja-JP" sz="400" b="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endParaRPr>
                    </a:p>
                    <a:p>
                      <a:pPr marL="72000" marR="0" lvl="0" indent="-555625" algn="l" defTabSz="914400"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rPr>
                        <a:t>・賑わいのある道路空間を構築するための道路の</a:t>
                      </a:r>
                      <a:endParaRPr kumimoji="1" lang="en-US" altLang="ja-JP" sz="1100" b="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endParaRPr>
                    </a:p>
                    <a:p>
                      <a:pPr marL="72000" marR="0" lvl="0" indent="-555625" algn="l" defTabSz="914400"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rPr>
                        <a:t>指定制度</a:t>
                      </a:r>
                      <a:endParaRPr kumimoji="1" lang="en-US" altLang="ja-JP" sz="1100" b="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endParaRPr>
                    </a:p>
                    <a:p>
                      <a:pPr marL="277813" marR="0" lvl="0" indent="-555625" algn="l" defTabSz="914400" rtl="0" eaLnBrk="1" fontAlgn="auto" latinLnBrk="0" hangingPunct="1">
                        <a:lnSpc>
                          <a:spcPct val="100000"/>
                        </a:lnSpc>
                        <a:spcBef>
                          <a:spcPts val="0"/>
                        </a:spcBef>
                        <a:spcAft>
                          <a:spcPts val="0"/>
                        </a:spcAft>
                        <a:buClrTx/>
                        <a:buSzTx/>
                        <a:buFontTx/>
                        <a:buNone/>
                        <a:tabLst/>
                        <a:defRPr/>
                      </a:pPr>
                      <a:endParaRPr kumimoji="1" lang="en-US" altLang="ja-JP" sz="700" b="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endParaRPr>
                    </a:p>
                    <a:p>
                      <a:pPr marL="277813" marR="0" lvl="0" indent="-555625" algn="l" defTabSz="914400" rtl="0" eaLnBrk="1" fontAlgn="auto" latinLnBrk="0" hangingPunct="1">
                        <a:lnSpc>
                          <a:spcPct val="100000"/>
                        </a:lnSpc>
                        <a:spcBef>
                          <a:spcPts val="0"/>
                        </a:spcBef>
                        <a:spcAft>
                          <a:spcPts val="0"/>
                        </a:spcAft>
                        <a:buClrTx/>
                        <a:buSzTx/>
                        <a:buFontTx/>
                        <a:buNone/>
                        <a:tabLst/>
                        <a:defRPr/>
                      </a:pPr>
                      <a:r>
                        <a:rPr kumimoji="1" lang="ja-JP" altLang="en-US" sz="1300" b="1"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rPr>
                        <a:t>□かわまち大賞</a:t>
                      </a:r>
                      <a:endParaRPr kumimoji="1" lang="en-US" altLang="ja-JP" sz="1300" b="1"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endParaRPr>
                    </a:p>
                    <a:p>
                      <a:pPr marL="277813" marR="0" lvl="0" indent="-555625" algn="l" defTabSz="914400" rtl="0" eaLnBrk="1" fontAlgn="auto" latinLnBrk="0" hangingPunct="1">
                        <a:lnSpc>
                          <a:spcPct val="100000"/>
                        </a:lnSpc>
                        <a:spcBef>
                          <a:spcPts val="0"/>
                        </a:spcBef>
                        <a:spcAft>
                          <a:spcPts val="0"/>
                        </a:spcAft>
                        <a:buClrTx/>
                        <a:buSzTx/>
                        <a:buFontTx/>
                        <a:buNone/>
                        <a:tabLst/>
                        <a:defRPr/>
                      </a:pPr>
                      <a:endParaRPr kumimoji="1" lang="en-US" altLang="ja-JP" sz="400" b="1"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endParaRPr>
                    </a:p>
                    <a:p>
                      <a:pPr marL="72000" marR="0" lvl="0" indent="-555625" algn="l" defTabSz="914400"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rPr>
                        <a:t>・河川空間を活用し、地域の賑わいを創出した、他</a:t>
                      </a:r>
                      <a:endParaRPr kumimoji="1" lang="en-US" altLang="ja-JP" sz="1100" b="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endParaRPr>
                    </a:p>
                    <a:p>
                      <a:pPr marL="72000" marR="0" lvl="0" indent="-555625" algn="l" defTabSz="914400"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rPr>
                        <a:t>の模範となる先進的な「かわまちづくり」を国土交</a:t>
                      </a:r>
                      <a:endParaRPr kumimoji="1" lang="en-US" altLang="ja-JP" sz="1100" b="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endParaRPr>
                    </a:p>
                    <a:p>
                      <a:pPr marL="72000" marR="0" lvl="0" indent="-555625" algn="l" defTabSz="914400"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rPr>
                        <a:t>通大臣が表彰</a:t>
                      </a:r>
                      <a:endParaRPr kumimoji="1" lang="en-US" altLang="ja-JP" sz="1100" b="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ja-JP" sz="1100" b="0" dirty="0">
                        <a:solidFill>
                          <a:schemeClr val="tx1"/>
                        </a:solidFill>
                        <a:latin typeface="BIZ UDPゴシック" panose="020B0400000000000000" pitchFamily="50" charset="-128"/>
                        <a:ea typeface="BIZ UDPゴシック" panose="020B0400000000000000" pitchFamily="50" charset="-128"/>
                      </a:endParaRPr>
                    </a:p>
                  </a:txBody>
                  <a:tcPr marL="72000" marR="72000" marT="252000" marB="48014">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marL="180000" marR="0" lvl="0" indent="-457200" algn="l" defTabSz="959937" rtl="0" eaLnBrk="1" fontAlgn="auto" latinLnBrk="0" hangingPunct="1">
                        <a:lnSpc>
                          <a:spcPct val="100000"/>
                        </a:lnSpc>
                        <a:spcBef>
                          <a:spcPts val="0"/>
                        </a:spcBef>
                        <a:spcAft>
                          <a:spcPts val="0"/>
                        </a:spcAft>
                        <a:buClrTx/>
                        <a:buSzTx/>
                        <a:buFontTx/>
                        <a:buNone/>
                        <a:tabLst/>
                        <a:defRPr/>
                      </a:pPr>
                      <a:r>
                        <a:rPr kumimoji="1" lang="ja-JP" altLang="en-US" sz="1300" b="1"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rPr>
                        <a:t>□</a:t>
                      </a:r>
                      <a:r>
                        <a:rPr kumimoji="1" lang="ja-JP" altLang="en-US" sz="1300" b="1"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eiryo UI" panose="020B0604030504040204" pitchFamily="50" charset="-128"/>
                        </a:rPr>
                        <a:t>大阪の魅力を発信するエリア</a:t>
                      </a:r>
                      <a:r>
                        <a:rPr kumimoji="1" lang="en-US" altLang="ja-JP" sz="1300" b="1"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eiryo UI" panose="020B0604030504040204" pitchFamily="50" charset="-128"/>
                        </a:rPr>
                        <a:t>MICE</a:t>
                      </a:r>
                      <a:r>
                        <a:rPr kumimoji="1" lang="ja-JP" altLang="en-US" sz="1300" b="1"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eiryo UI" panose="020B0604030504040204" pitchFamily="50" charset="-128"/>
                        </a:rPr>
                        <a:t>活動</a:t>
                      </a:r>
                      <a:endParaRPr kumimoji="1" lang="en-US" altLang="ja-JP" sz="1300" b="1"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eiryo UI" panose="020B0604030504040204" pitchFamily="50" charset="-128"/>
                      </a:endParaRPr>
                    </a:p>
                    <a:p>
                      <a:pPr marL="180000" marR="0" lvl="0" indent="-457200" algn="l" defTabSz="959937" rtl="0" eaLnBrk="1" fontAlgn="auto" latinLnBrk="0" hangingPunct="1">
                        <a:lnSpc>
                          <a:spcPct val="100000"/>
                        </a:lnSpc>
                        <a:spcBef>
                          <a:spcPts val="0"/>
                        </a:spcBef>
                        <a:spcAft>
                          <a:spcPts val="0"/>
                        </a:spcAft>
                        <a:buClrTx/>
                        <a:buSzTx/>
                        <a:buFontTx/>
                        <a:buNone/>
                        <a:tabLst/>
                        <a:defRPr/>
                      </a:pPr>
                      <a:endParaRPr lang="en-US" altLang="ja-JP" sz="400" dirty="0">
                        <a:solidFill>
                          <a:schemeClr val="tx1"/>
                        </a:solidFill>
                        <a:latin typeface="BIZ UDPゴシック" panose="020B0400000000000000" pitchFamily="50" charset="-128"/>
                        <a:ea typeface="BIZ UDPゴシック" panose="020B0400000000000000" pitchFamily="50" charset="-128"/>
                        <a:cs typeface="Meiryo UI" panose="020B0604030504040204" pitchFamily="50" charset="-128"/>
                      </a:endParaRPr>
                    </a:p>
                    <a:p>
                      <a:pPr marL="84138" marR="0" lvl="0" indent="-84138" algn="l" defTabSz="959937" rtl="0" eaLnBrk="1" fontAlgn="auto" latinLnBrk="0" hangingPunct="1">
                        <a:lnSpc>
                          <a:spcPct val="100000"/>
                        </a:lnSpc>
                        <a:spcBef>
                          <a:spcPts val="0"/>
                        </a:spcBef>
                        <a:spcAft>
                          <a:spcPts val="0"/>
                        </a:spcAft>
                        <a:buClrTx/>
                        <a:buSzTx/>
                        <a:buFontTx/>
                        <a:buNone/>
                        <a:tabLst/>
                        <a:defRPr/>
                      </a:pPr>
                      <a:r>
                        <a:rPr lang="ja-JP" altLang="en-US" sz="1100" dirty="0">
                          <a:solidFill>
                            <a:schemeClr val="tx1"/>
                          </a:solidFill>
                          <a:latin typeface="BIZ UDPゴシック" panose="020B0400000000000000" pitchFamily="50" charset="-128"/>
                          <a:ea typeface="BIZ UDPゴシック" panose="020B0400000000000000" pitchFamily="50" charset="-128"/>
                          <a:cs typeface="Meiryo UI" panose="020B0604030504040204" pitchFamily="50" charset="-128"/>
                        </a:rPr>
                        <a:t>・“場”が人を育て、人が“場”をつくる循環を生む</a:t>
                      </a:r>
                      <a:endParaRPr lang="en-US" altLang="ja-JP" sz="1100" dirty="0">
                        <a:solidFill>
                          <a:schemeClr val="tx1"/>
                        </a:solidFill>
                        <a:latin typeface="BIZ UDPゴシック" panose="020B0400000000000000" pitchFamily="50" charset="-128"/>
                        <a:ea typeface="BIZ UDPゴシック" panose="020B0400000000000000" pitchFamily="50" charset="-128"/>
                        <a:cs typeface="Meiryo UI" panose="020B0604030504040204" pitchFamily="50" charset="-128"/>
                      </a:endParaRPr>
                    </a:p>
                    <a:p>
                      <a:pPr marL="84138" marR="0" lvl="0" indent="-84138" algn="l" defTabSz="959937" rtl="0" eaLnBrk="1" fontAlgn="auto" latinLnBrk="0" hangingPunct="1">
                        <a:lnSpc>
                          <a:spcPct val="100000"/>
                        </a:lnSpc>
                        <a:spcBef>
                          <a:spcPts val="0"/>
                        </a:spcBef>
                        <a:spcAft>
                          <a:spcPts val="0"/>
                        </a:spcAft>
                        <a:buClrTx/>
                        <a:buSzTx/>
                        <a:buFontTx/>
                        <a:buNone/>
                        <a:tabLst/>
                        <a:defRPr/>
                      </a:pPr>
                      <a:r>
                        <a:rPr lang="ja-JP" altLang="en-US" sz="1100" dirty="0">
                          <a:solidFill>
                            <a:schemeClr val="tx1"/>
                          </a:solidFill>
                          <a:latin typeface="BIZ UDPゴシック" panose="020B0400000000000000" pitchFamily="50" charset="-128"/>
                          <a:ea typeface="BIZ UDPゴシック" panose="020B0400000000000000" pitchFamily="50" charset="-128"/>
                          <a:cs typeface="Meiryo UI" panose="020B0604030504040204" pitchFamily="50" charset="-128"/>
                        </a:rPr>
                        <a:t>「Ｐ･</a:t>
                      </a:r>
                      <a:r>
                        <a:rPr lang="en-US" altLang="ja-JP" sz="1100" dirty="0">
                          <a:solidFill>
                            <a:schemeClr val="tx1"/>
                          </a:solidFill>
                          <a:latin typeface="BIZ UDPゴシック" panose="020B0400000000000000" pitchFamily="50" charset="-128"/>
                          <a:ea typeface="BIZ UDPゴシック" panose="020B0400000000000000" pitchFamily="50" charset="-128"/>
                          <a:cs typeface="Meiryo UI" panose="020B0604030504040204" pitchFamily="50" charset="-128"/>
                        </a:rPr>
                        <a:t>A</a:t>
                      </a:r>
                      <a:r>
                        <a:rPr lang="ja-JP" altLang="en-US" sz="1100" dirty="0">
                          <a:solidFill>
                            <a:schemeClr val="tx1"/>
                          </a:solidFill>
                          <a:latin typeface="BIZ UDPゴシック" panose="020B0400000000000000" pitchFamily="50" charset="-128"/>
                          <a:ea typeface="BIZ UDPゴシック" panose="020B0400000000000000" pitchFamily="50" charset="-128"/>
                          <a:cs typeface="Meiryo UI" panose="020B0604030504040204" pitchFamily="50" charset="-128"/>
                        </a:rPr>
                        <a:t>･Ｒ･Ｋな大阪都心」の実現に向けて、梅田や難</a:t>
                      </a:r>
                      <a:endParaRPr lang="en-US" altLang="ja-JP" sz="1100" dirty="0">
                        <a:solidFill>
                          <a:schemeClr val="tx1"/>
                        </a:solidFill>
                        <a:latin typeface="BIZ UDPゴシック" panose="020B0400000000000000" pitchFamily="50" charset="-128"/>
                        <a:ea typeface="BIZ UDPゴシック" panose="020B0400000000000000" pitchFamily="50" charset="-128"/>
                        <a:cs typeface="Meiryo UI" panose="020B0604030504040204" pitchFamily="50" charset="-128"/>
                      </a:endParaRPr>
                    </a:p>
                    <a:p>
                      <a:pPr marL="84138" marR="0" lvl="0" indent="-84138" algn="l" defTabSz="959937" rtl="0" eaLnBrk="1" fontAlgn="auto" latinLnBrk="0" hangingPunct="1">
                        <a:lnSpc>
                          <a:spcPct val="100000"/>
                        </a:lnSpc>
                        <a:spcBef>
                          <a:spcPts val="0"/>
                        </a:spcBef>
                        <a:spcAft>
                          <a:spcPts val="0"/>
                        </a:spcAft>
                        <a:buClrTx/>
                        <a:buSzTx/>
                        <a:buFontTx/>
                        <a:buNone/>
                        <a:tabLst/>
                        <a:defRPr/>
                      </a:pPr>
                      <a:r>
                        <a:rPr lang="ja-JP" altLang="en-US" sz="1100" dirty="0">
                          <a:solidFill>
                            <a:schemeClr val="tx1"/>
                          </a:solidFill>
                          <a:latin typeface="BIZ UDPゴシック" panose="020B0400000000000000" pitchFamily="50" charset="-128"/>
                          <a:ea typeface="BIZ UDPゴシック" panose="020B0400000000000000" pitchFamily="50" charset="-128"/>
                          <a:cs typeface="Meiryo UI" panose="020B0604030504040204" pitchFamily="50" charset="-128"/>
                        </a:rPr>
                        <a:t>波、御堂筋など大阪都心を象徴する各エリアにおい</a:t>
                      </a:r>
                      <a:endParaRPr lang="en-US" altLang="ja-JP" sz="1100" dirty="0">
                        <a:solidFill>
                          <a:schemeClr val="tx1"/>
                        </a:solidFill>
                        <a:latin typeface="BIZ UDPゴシック" panose="020B0400000000000000" pitchFamily="50" charset="-128"/>
                        <a:ea typeface="BIZ UDPゴシック" panose="020B0400000000000000" pitchFamily="50" charset="-128"/>
                        <a:cs typeface="Meiryo UI" panose="020B0604030504040204" pitchFamily="50" charset="-128"/>
                      </a:endParaRPr>
                    </a:p>
                    <a:p>
                      <a:pPr marL="84138" marR="0" lvl="0" indent="-84138" algn="l" defTabSz="959937" rtl="0" eaLnBrk="1" fontAlgn="auto" latinLnBrk="0" hangingPunct="1">
                        <a:lnSpc>
                          <a:spcPct val="100000"/>
                        </a:lnSpc>
                        <a:spcBef>
                          <a:spcPts val="0"/>
                        </a:spcBef>
                        <a:spcAft>
                          <a:spcPts val="0"/>
                        </a:spcAft>
                        <a:buClrTx/>
                        <a:buSzTx/>
                        <a:buFontTx/>
                        <a:buNone/>
                        <a:tabLst/>
                        <a:defRPr/>
                      </a:pPr>
                      <a:r>
                        <a:rPr lang="ja-JP" altLang="en-US" sz="1100" dirty="0">
                          <a:solidFill>
                            <a:schemeClr val="tx1"/>
                          </a:solidFill>
                          <a:latin typeface="BIZ UDPゴシック" panose="020B0400000000000000" pitchFamily="50" charset="-128"/>
                          <a:ea typeface="BIZ UDPゴシック" panose="020B0400000000000000" pitchFamily="50" charset="-128"/>
                          <a:cs typeface="Meiryo UI" panose="020B0604030504040204" pitchFamily="50" charset="-128"/>
                        </a:rPr>
                        <a:t>て、独自の魅力を活かした新たなコンテンツ創出や</a:t>
                      </a:r>
                      <a:endParaRPr lang="en-US" altLang="ja-JP" sz="1100" dirty="0">
                        <a:solidFill>
                          <a:schemeClr val="tx1"/>
                        </a:solidFill>
                        <a:latin typeface="BIZ UDPゴシック" panose="020B0400000000000000" pitchFamily="50" charset="-128"/>
                        <a:ea typeface="BIZ UDPゴシック" panose="020B0400000000000000" pitchFamily="50" charset="-128"/>
                        <a:cs typeface="Meiryo UI" panose="020B0604030504040204" pitchFamily="50" charset="-128"/>
                      </a:endParaRPr>
                    </a:p>
                    <a:p>
                      <a:pPr marL="84138" marR="0" lvl="0" indent="-84138" algn="l" defTabSz="959937" rtl="0" eaLnBrk="1" fontAlgn="auto" latinLnBrk="0" hangingPunct="1">
                        <a:lnSpc>
                          <a:spcPct val="100000"/>
                        </a:lnSpc>
                        <a:spcBef>
                          <a:spcPts val="0"/>
                        </a:spcBef>
                        <a:spcAft>
                          <a:spcPts val="0"/>
                        </a:spcAft>
                        <a:buClrTx/>
                        <a:buSzTx/>
                        <a:buFontTx/>
                        <a:buNone/>
                        <a:tabLst/>
                        <a:defRPr/>
                      </a:pPr>
                      <a:r>
                        <a:rPr lang="ja-JP" altLang="en-US" sz="1100" dirty="0">
                          <a:solidFill>
                            <a:schemeClr val="tx1"/>
                          </a:solidFill>
                          <a:latin typeface="BIZ UDPゴシック" panose="020B0400000000000000" pitchFamily="50" charset="-128"/>
                          <a:ea typeface="BIZ UDPゴシック" panose="020B0400000000000000" pitchFamily="50" charset="-128"/>
                          <a:cs typeface="Meiryo UI" panose="020B0604030504040204" pitchFamily="50" charset="-128"/>
                        </a:rPr>
                        <a:t>商品化を行うとともに、都心全体でそれらをパッ</a:t>
                      </a:r>
                      <a:endParaRPr lang="en-US" altLang="ja-JP" sz="1100" dirty="0">
                        <a:solidFill>
                          <a:schemeClr val="tx1"/>
                        </a:solidFill>
                        <a:latin typeface="BIZ UDPゴシック" panose="020B0400000000000000" pitchFamily="50" charset="-128"/>
                        <a:ea typeface="BIZ UDPゴシック" panose="020B0400000000000000" pitchFamily="50" charset="-128"/>
                        <a:cs typeface="Meiryo UI" panose="020B0604030504040204" pitchFamily="50" charset="-128"/>
                      </a:endParaRPr>
                    </a:p>
                    <a:p>
                      <a:pPr marL="84138" marR="0" lvl="0" indent="-84138" algn="l" defTabSz="959937" rtl="0" eaLnBrk="1" fontAlgn="auto" latinLnBrk="0" hangingPunct="1">
                        <a:lnSpc>
                          <a:spcPct val="100000"/>
                        </a:lnSpc>
                        <a:spcBef>
                          <a:spcPts val="0"/>
                        </a:spcBef>
                        <a:spcAft>
                          <a:spcPts val="0"/>
                        </a:spcAft>
                        <a:buClrTx/>
                        <a:buSzTx/>
                        <a:buFontTx/>
                        <a:buNone/>
                        <a:tabLst/>
                        <a:defRPr/>
                      </a:pPr>
                      <a:r>
                        <a:rPr lang="ja-JP" altLang="en-US" sz="1100" dirty="0">
                          <a:solidFill>
                            <a:schemeClr val="tx1"/>
                          </a:solidFill>
                          <a:latin typeface="BIZ UDPゴシック" panose="020B0400000000000000" pitchFamily="50" charset="-128"/>
                          <a:ea typeface="BIZ UDPゴシック" panose="020B0400000000000000" pitchFamily="50" charset="-128"/>
                          <a:cs typeface="Meiryo UI" panose="020B0604030504040204" pitchFamily="50" charset="-128"/>
                        </a:rPr>
                        <a:t>ケージとして情報発信</a:t>
                      </a:r>
                      <a:endParaRPr kumimoji="1" lang="en-US" altLang="ja-JP" sz="1100" dirty="0">
                        <a:solidFill>
                          <a:schemeClr val="tx1"/>
                        </a:solidFill>
                        <a:latin typeface="BIZ UDPゴシック" panose="020B0400000000000000" pitchFamily="50" charset="-128"/>
                        <a:ea typeface="BIZ UDPゴシック" panose="020B0400000000000000" pitchFamily="50" charset="-128"/>
                      </a:endParaRPr>
                    </a:p>
                  </a:txBody>
                  <a:tcPr marL="72000" marR="72000" marT="252000" marB="48014">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4">
                        <a:lumMod val="40000"/>
                        <a:lumOff val="6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300" b="1" dirty="0">
                          <a:solidFill>
                            <a:schemeClr val="tx1"/>
                          </a:solidFill>
                          <a:latin typeface="BIZ UDPゴシック" panose="020B0400000000000000" pitchFamily="50" charset="-128"/>
                          <a:ea typeface="BIZ UDPゴシック" panose="020B0400000000000000" pitchFamily="50" charset="-128"/>
                        </a:rPr>
                        <a:t>□“場”が人を育て、人が“場”をつくる循環を生む「</a:t>
                      </a:r>
                      <a:r>
                        <a:rPr kumimoji="1" lang="en-US" altLang="ja-JP" sz="1300" b="1"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rPr>
                        <a:t>P</a:t>
                      </a:r>
                      <a:r>
                        <a:rPr kumimoji="1" lang="ja-JP" altLang="en-US" sz="1300" b="1"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rPr>
                        <a:t>・</a:t>
                      </a:r>
                      <a:r>
                        <a:rPr kumimoji="1" lang="en-US" altLang="ja-JP" sz="1300" b="1"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rPr>
                        <a:t>A</a:t>
                      </a:r>
                      <a:r>
                        <a:rPr kumimoji="1" lang="ja-JP" altLang="en-US" sz="1300" b="1"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rPr>
                        <a:t>・</a:t>
                      </a:r>
                      <a:r>
                        <a:rPr kumimoji="1" lang="en-US" altLang="ja-JP" sz="1300" b="1"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rPr>
                        <a:t>R</a:t>
                      </a:r>
                      <a:r>
                        <a:rPr kumimoji="1" lang="ja-JP" altLang="en-US" sz="1300" b="1"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rPr>
                        <a:t>・</a:t>
                      </a:r>
                      <a:r>
                        <a:rPr kumimoji="1" lang="en-US" altLang="ja-JP" sz="1300" b="1"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rPr>
                        <a:t>K</a:t>
                      </a:r>
                      <a:r>
                        <a:rPr kumimoji="1" lang="ja-JP" altLang="en-US" sz="1300" b="1"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rPr>
                        <a:t>な大阪都心」の実現による大阪の国際競争力の強化</a:t>
                      </a:r>
                      <a:endParaRPr kumimoji="1" lang="en-US" altLang="ja-JP" sz="1300" b="1"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endParaRPr>
                    </a:p>
                    <a:p>
                      <a:pPr marL="0" indent="0">
                        <a:lnSpc>
                          <a:spcPct val="100000"/>
                        </a:lnSpc>
                        <a:spcBef>
                          <a:spcPts val="0"/>
                        </a:spcBef>
                        <a:spcAft>
                          <a:spcPts val="0"/>
                        </a:spcAft>
                      </a:pPr>
                      <a:endParaRPr kumimoji="1" lang="en-US" altLang="ja-JP" sz="400" dirty="0">
                        <a:solidFill>
                          <a:schemeClr val="tx1"/>
                        </a:solidFill>
                        <a:latin typeface="BIZ UDPゴシック" panose="020B0400000000000000" pitchFamily="50" charset="-128"/>
                        <a:ea typeface="BIZ UDPゴシック" panose="020B0400000000000000" pitchFamily="50" charset="-128"/>
                      </a:endParaRPr>
                    </a:p>
                    <a:p>
                      <a:pPr marL="84138" indent="-84138" algn="l">
                        <a:lnSpc>
                          <a:spcPts val="1300"/>
                        </a:lnSpc>
                      </a:pPr>
                      <a:r>
                        <a:rPr kumimoji="1" lang="ja-JP" altLang="en-US" sz="1100" b="0" u="none" dirty="0">
                          <a:solidFill>
                            <a:schemeClr val="tx1"/>
                          </a:solidFill>
                          <a:latin typeface="BIZ UDPゴシック" panose="020B0400000000000000" pitchFamily="50" charset="-128"/>
                          <a:ea typeface="BIZ UDPゴシック" panose="020B0400000000000000" pitchFamily="50" charset="-128"/>
                        </a:rPr>
                        <a:t>・企業立地の促進（オフィス需要の増大、商業集積</a:t>
                      </a:r>
                      <a:endParaRPr kumimoji="1" lang="en-US" altLang="ja-JP" sz="1100" b="0" u="none" dirty="0">
                        <a:solidFill>
                          <a:schemeClr val="tx1"/>
                        </a:solidFill>
                        <a:latin typeface="BIZ UDPゴシック" panose="020B0400000000000000" pitchFamily="50" charset="-128"/>
                        <a:ea typeface="BIZ UDPゴシック" panose="020B0400000000000000" pitchFamily="50" charset="-128"/>
                      </a:endParaRPr>
                    </a:p>
                    <a:p>
                      <a:pPr marL="84138" indent="-84138" algn="l">
                        <a:lnSpc>
                          <a:spcPts val="1300"/>
                        </a:lnSpc>
                      </a:pPr>
                      <a:r>
                        <a:rPr kumimoji="1" lang="ja-JP" altLang="en-US" sz="1100" b="0" u="none" dirty="0">
                          <a:solidFill>
                            <a:schemeClr val="tx1"/>
                          </a:solidFill>
                          <a:latin typeface="BIZ UDPゴシック" panose="020B0400000000000000" pitchFamily="50" charset="-128"/>
                          <a:ea typeface="BIZ UDPゴシック" panose="020B0400000000000000" pitchFamily="50" charset="-128"/>
                        </a:rPr>
                        <a:t>の発展）</a:t>
                      </a:r>
                      <a:endParaRPr kumimoji="1" lang="en-US" altLang="ja-JP" sz="1100" b="0" u="none" dirty="0">
                        <a:solidFill>
                          <a:schemeClr val="tx1"/>
                        </a:solidFill>
                        <a:latin typeface="BIZ UDPゴシック" panose="020B0400000000000000" pitchFamily="50" charset="-128"/>
                        <a:ea typeface="BIZ UDPゴシック" panose="020B0400000000000000" pitchFamily="50" charset="-128"/>
                      </a:endParaRPr>
                    </a:p>
                    <a:p>
                      <a:pPr marL="180000" indent="-457200" algn="l">
                        <a:lnSpc>
                          <a:spcPts val="1300"/>
                        </a:lnSpc>
                      </a:pPr>
                      <a:r>
                        <a:rPr kumimoji="1" lang="ja-JP" altLang="en-US" sz="1100" b="0" u="none" dirty="0">
                          <a:solidFill>
                            <a:schemeClr val="tx1"/>
                          </a:solidFill>
                          <a:latin typeface="BIZ UDPゴシック" panose="020B0400000000000000" pitchFamily="50" charset="-128"/>
                          <a:ea typeface="BIZ UDPゴシック" panose="020B0400000000000000" pitchFamily="50" charset="-128"/>
                        </a:rPr>
                        <a:t>・民間による公益活動の活性化</a:t>
                      </a:r>
                      <a:endParaRPr kumimoji="1" lang="en-US" altLang="ja-JP" sz="1100" b="0" u="none" dirty="0">
                        <a:solidFill>
                          <a:schemeClr val="tx1"/>
                        </a:solidFill>
                        <a:latin typeface="BIZ UDPゴシック" panose="020B0400000000000000" pitchFamily="50" charset="-128"/>
                        <a:ea typeface="BIZ UDPゴシック" panose="020B0400000000000000" pitchFamily="50" charset="-128"/>
                      </a:endParaRPr>
                    </a:p>
                    <a:p>
                      <a:pPr marL="180000" indent="-457200" algn="l">
                        <a:lnSpc>
                          <a:spcPts val="1300"/>
                        </a:lnSpc>
                      </a:pPr>
                      <a:r>
                        <a:rPr kumimoji="1" lang="ja-JP" altLang="en-US" sz="1100" b="0" u="none" dirty="0">
                          <a:solidFill>
                            <a:schemeClr val="tx1"/>
                          </a:solidFill>
                          <a:latin typeface="BIZ UDPゴシック" panose="020B0400000000000000" pitchFamily="50" charset="-128"/>
                          <a:ea typeface="BIZ UDPゴシック" panose="020B0400000000000000" pitchFamily="50" charset="-128"/>
                        </a:rPr>
                        <a:t>・新たな価値創造による都市基盤の変容</a:t>
                      </a:r>
                      <a:endParaRPr kumimoji="1" lang="en-US" altLang="ja-JP" sz="1100" b="0" u="none" dirty="0">
                        <a:solidFill>
                          <a:schemeClr val="tx1"/>
                        </a:solidFill>
                        <a:latin typeface="BIZ UDPゴシック" panose="020B0400000000000000" pitchFamily="50" charset="-128"/>
                        <a:ea typeface="BIZ UDPゴシック" panose="020B0400000000000000" pitchFamily="50" charset="-128"/>
                      </a:endParaRPr>
                    </a:p>
                    <a:p>
                      <a:pPr marL="180000" indent="-457200" algn="l">
                        <a:lnSpc>
                          <a:spcPts val="1300"/>
                        </a:lnSpc>
                      </a:pPr>
                      <a:r>
                        <a:rPr kumimoji="1" lang="ja-JP" altLang="en-US" sz="1100" b="0" u="none" dirty="0">
                          <a:solidFill>
                            <a:schemeClr val="tx1"/>
                          </a:solidFill>
                          <a:latin typeface="BIZ UDPゴシック" panose="020B0400000000000000" pitchFamily="50" charset="-128"/>
                          <a:ea typeface="BIZ UDPゴシック" panose="020B0400000000000000" pitchFamily="50" charset="-128"/>
                        </a:rPr>
                        <a:t>・持続的に新たな都市文化の創出</a:t>
                      </a:r>
                      <a:endParaRPr kumimoji="1" lang="en-US" altLang="ja-JP" sz="1100" b="0" u="none" dirty="0">
                        <a:solidFill>
                          <a:schemeClr val="tx1"/>
                        </a:solidFill>
                        <a:latin typeface="BIZ UDPゴシック" panose="020B0400000000000000" pitchFamily="50" charset="-128"/>
                        <a:ea typeface="BIZ UDPゴシック" panose="020B0400000000000000" pitchFamily="50" charset="-128"/>
                      </a:endParaRPr>
                    </a:p>
                    <a:p>
                      <a:pPr marL="180000" indent="-457200" algn="l">
                        <a:lnSpc>
                          <a:spcPts val="1300"/>
                        </a:lnSpc>
                      </a:pPr>
                      <a:r>
                        <a:rPr kumimoji="1" lang="ja-JP" altLang="en-US" sz="1100" b="0" u="none" dirty="0">
                          <a:solidFill>
                            <a:schemeClr val="tx1"/>
                          </a:solidFill>
                          <a:latin typeface="BIZ UDPゴシック" panose="020B0400000000000000" pitchFamily="50" charset="-128"/>
                          <a:ea typeface="BIZ UDPゴシック" panose="020B0400000000000000" pitchFamily="50" charset="-128"/>
                        </a:rPr>
                        <a:t>・安全性の向上</a:t>
                      </a:r>
                      <a:endParaRPr kumimoji="1" lang="en-US" altLang="ja-JP" sz="1100" b="0" u="none" dirty="0">
                        <a:solidFill>
                          <a:schemeClr val="tx1"/>
                        </a:solidFill>
                        <a:latin typeface="BIZ UDPゴシック" panose="020B0400000000000000" pitchFamily="50" charset="-128"/>
                        <a:ea typeface="BIZ UDPゴシック" panose="020B0400000000000000" pitchFamily="50" charset="-128"/>
                      </a:endParaRPr>
                    </a:p>
                    <a:p>
                      <a:pPr marL="180000" indent="-457200" algn="l">
                        <a:lnSpc>
                          <a:spcPts val="1300"/>
                        </a:lnSpc>
                      </a:pPr>
                      <a:r>
                        <a:rPr kumimoji="1" lang="ja-JP" altLang="en-US" sz="1100" b="0" u="none" dirty="0">
                          <a:solidFill>
                            <a:schemeClr val="tx1"/>
                          </a:solidFill>
                          <a:latin typeface="BIZ UDPゴシック" panose="020B0400000000000000" pitchFamily="50" charset="-128"/>
                          <a:ea typeface="BIZ UDPゴシック" panose="020B0400000000000000" pitchFamily="50" charset="-128"/>
                        </a:rPr>
                        <a:t>・各エリアの更なる特色化</a:t>
                      </a:r>
                      <a:endParaRPr kumimoji="1" lang="en-US" altLang="ja-JP" sz="1100" b="0" u="none" dirty="0">
                        <a:solidFill>
                          <a:schemeClr val="tx1"/>
                        </a:solidFill>
                        <a:latin typeface="BIZ UDPゴシック" panose="020B0400000000000000" pitchFamily="50" charset="-128"/>
                        <a:ea typeface="BIZ UDPゴシック" panose="020B0400000000000000" pitchFamily="50" charset="-128"/>
                      </a:endParaRPr>
                    </a:p>
                    <a:p>
                      <a:pPr marL="180000" indent="-457200" algn="l">
                        <a:lnSpc>
                          <a:spcPts val="1300"/>
                        </a:lnSpc>
                      </a:pPr>
                      <a:r>
                        <a:rPr kumimoji="1" lang="ja-JP" altLang="en-US" sz="1100" b="0" u="none" dirty="0">
                          <a:solidFill>
                            <a:schemeClr val="tx1"/>
                          </a:solidFill>
                          <a:latin typeface="BIZ UDPゴシック" panose="020B0400000000000000" pitchFamily="50" charset="-128"/>
                          <a:ea typeface="BIZ UDPゴシック" panose="020B0400000000000000" pitchFamily="50" charset="-128"/>
                        </a:rPr>
                        <a:t>・国際集客の促進</a:t>
                      </a:r>
                      <a:endParaRPr kumimoji="1" lang="en-US" altLang="ja-JP" sz="1100" b="0" u="none" dirty="0">
                        <a:solidFill>
                          <a:schemeClr val="tx1"/>
                        </a:solidFill>
                        <a:latin typeface="BIZ UDPゴシック" panose="020B0400000000000000" pitchFamily="50" charset="-128"/>
                        <a:ea typeface="BIZ UDPゴシック" panose="020B0400000000000000" pitchFamily="50" charset="-128"/>
                      </a:endParaRPr>
                    </a:p>
                    <a:p>
                      <a:pPr marL="180000" indent="-457200" algn="l">
                        <a:lnSpc>
                          <a:spcPts val="1300"/>
                        </a:lnSpc>
                      </a:pPr>
                      <a:r>
                        <a:rPr kumimoji="1" lang="ja-JP" altLang="en-US" sz="1100" b="0" u="none" dirty="0">
                          <a:solidFill>
                            <a:schemeClr val="tx1"/>
                          </a:solidFill>
                          <a:latin typeface="BIZ UDPゴシック" panose="020B0400000000000000" pitchFamily="50" charset="-128"/>
                          <a:ea typeface="BIZ UDPゴシック" panose="020B0400000000000000" pitchFamily="50" charset="-128"/>
                        </a:rPr>
                        <a:t>・関係人口・交流人口の増大</a:t>
                      </a:r>
                      <a:endParaRPr kumimoji="1" lang="en-US" altLang="ja-JP" sz="1100" b="0" u="none" dirty="0">
                        <a:solidFill>
                          <a:schemeClr val="tx1"/>
                        </a:solidFill>
                        <a:latin typeface="BIZ UDPゴシック" panose="020B0400000000000000" pitchFamily="50" charset="-128"/>
                        <a:ea typeface="BIZ UDPゴシック" panose="020B0400000000000000" pitchFamily="50" charset="-128"/>
                      </a:endParaRPr>
                    </a:p>
                    <a:p>
                      <a:pPr marL="180000" indent="-457200" algn="l">
                        <a:lnSpc>
                          <a:spcPts val="1300"/>
                        </a:lnSpc>
                      </a:pPr>
                      <a:r>
                        <a:rPr kumimoji="1" lang="ja-JP" altLang="en-US" sz="1100" b="0" u="none" dirty="0">
                          <a:solidFill>
                            <a:schemeClr val="tx1"/>
                          </a:solidFill>
                          <a:latin typeface="BIZ UDPゴシック" panose="020B0400000000000000" pitchFamily="50" charset="-128"/>
                          <a:ea typeface="BIZ UDPゴシック" panose="020B0400000000000000" pitchFamily="50" charset="-128"/>
                        </a:rPr>
                        <a:t>・観光・</a:t>
                      </a:r>
                      <a:r>
                        <a:rPr kumimoji="1" lang="en-US" altLang="ja-JP" sz="1100" b="0" u="none" dirty="0">
                          <a:solidFill>
                            <a:schemeClr val="tx1"/>
                          </a:solidFill>
                          <a:latin typeface="BIZ UDPゴシック" panose="020B0400000000000000" pitchFamily="50" charset="-128"/>
                          <a:ea typeface="BIZ UDPゴシック" panose="020B0400000000000000" pitchFamily="50" charset="-128"/>
                        </a:rPr>
                        <a:t>MICE</a:t>
                      </a:r>
                      <a:r>
                        <a:rPr kumimoji="1" lang="ja-JP" altLang="en-US" sz="1100" b="0" u="none" dirty="0">
                          <a:solidFill>
                            <a:schemeClr val="tx1"/>
                          </a:solidFill>
                          <a:latin typeface="BIZ UDPゴシック" panose="020B0400000000000000" pitchFamily="50" charset="-128"/>
                          <a:ea typeface="BIZ UDPゴシック" panose="020B0400000000000000" pitchFamily="50" charset="-128"/>
                        </a:rPr>
                        <a:t>需要の増大</a:t>
                      </a:r>
                      <a:endParaRPr kumimoji="1" lang="en-US" altLang="ja-JP" sz="1100" b="0" u="none" dirty="0">
                        <a:solidFill>
                          <a:schemeClr val="tx1"/>
                        </a:solidFill>
                        <a:latin typeface="BIZ UDPゴシック" panose="020B0400000000000000" pitchFamily="50" charset="-128"/>
                        <a:ea typeface="BIZ UDPゴシック" panose="020B0400000000000000" pitchFamily="50" charset="-128"/>
                      </a:endParaRPr>
                    </a:p>
                    <a:p>
                      <a:pPr marL="0" indent="0">
                        <a:lnSpc>
                          <a:spcPct val="100000"/>
                        </a:lnSpc>
                        <a:spcBef>
                          <a:spcPts val="0"/>
                        </a:spcBef>
                        <a:spcAft>
                          <a:spcPts val="0"/>
                        </a:spcAft>
                      </a:pPr>
                      <a:endParaRPr kumimoji="1" lang="en-US" altLang="ja-JP" sz="1100" dirty="0">
                        <a:solidFill>
                          <a:schemeClr val="tx1"/>
                        </a:solidFill>
                        <a:latin typeface="BIZ UDPゴシック" panose="020B0400000000000000" pitchFamily="50" charset="-128"/>
                        <a:ea typeface="BIZ UDPゴシック" panose="020B0400000000000000" pitchFamily="50" charset="-128"/>
                      </a:endParaRPr>
                    </a:p>
                  </a:txBody>
                  <a:tcPr marL="72000" marR="72000" marT="252000" marB="48014">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338179187"/>
                  </a:ext>
                </a:extLst>
              </a:tr>
            </a:tbl>
          </a:graphicData>
        </a:graphic>
      </p:graphicFrame>
      <p:grpSp>
        <p:nvGrpSpPr>
          <p:cNvPr id="94" name="グループ化 93">
            <a:extLst>
              <a:ext uri="{FF2B5EF4-FFF2-40B4-BE49-F238E27FC236}">
                <a16:creationId xmlns:a16="http://schemas.microsoft.com/office/drawing/2014/main" id="{B1406B80-BB7A-4E81-A06D-8F4FC87D64EF}"/>
              </a:ext>
            </a:extLst>
          </p:cNvPr>
          <p:cNvGrpSpPr/>
          <p:nvPr/>
        </p:nvGrpSpPr>
        <p:grpSpPr>
          <a:xfrm>
            <a:off x="270313" y="684732"/>
            <a:ext cx="9692704" cy="381120"/>
            <a:chOff x="407938" y="886368"/>
            <a:chExt cx="6821672" cy="340159"/>
          </a:xfrm>
          <a:solidFill>
            <a:srgbClr val="953735"/>
          </a:solidFill>
        </p:grpSpPr>
        <p:sp>
          <p:nvSpPr>
            <p:cNvPr id="96" name="ホームベース 6">
              <a:extLst>
                <a:ext uri="{FF2B5EF4-FFF2-40B4-BE49-F238E27FC236}">
                  <a16:creationId xmlns:a16="http://schemas.microsoft.com/office/drawing/2014/main" id="{1B7629EA-ADB7-4C0E-8F66-00767F27E995}"/>
                </a:ext>
              </a:extLst>
            </p:cNvPr>
            <p:cNvSpPr/>
            <p:nvPr/>
          </p:nvSpPr>
          <p:spPr bwMode="gray">
            <a:xfrm>
              <a:off x="4706391" y="886368"/>
              <a:ext cx="2523219" cy="340159"/>
            </a:xfrm>
            <a:prstGeom prst="homePlate">
              <a:avLst/>
            </a:prstGeom>
            <a:solidFill>
              <a:srgbClr val="002060"/>
            </a:solidFill>
            <a:ln w="28575">
              <a:solidFill>
                <a:schemeClr val="bg1"/>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defTabSz="443194">
                <a:defRPr/>
              </a:pPr>
              <a:r>
                <a:rPr kumimoji="1" lang="en-US" altLang="ja-JP" sz="1260" dirty="0">
                  <a:solidFill>
                    <a:prstClr val="white"/>
                  </a:solidFill>
                  <a:latin typeface="BIZ UDPゴシック" panose="020B0400000000000000" pitchFamily="50" charset="-128"/>
                  <a:ea typeface="BIZ UDPゴシック" panose="020B0400000000000000" pitchFamily="50" charset="-128"/>
                </a:rPr>
                <a:t>2030</a:t>
              </a:r>
              <a:r>
                <a:rPr kumimoji="1" lang="ja-JP" altLang="en-US" sz="1260" dirty="0">
                  <a:solidFill>
                    <a:prstClr val="white"/>
                  </a:solidFill>
                  <a:latin typeface="BIZ UDPゴシック" panose="020B0400000000000000" pitchFamily="50" charset="-128"/>
                  <a:ea typeface="BIZ UDPゴシック" panose="020B0400000000000000" pitchFamily="50" charset="-128"/>
                </a:rPr>
                <a:t>（万博後のめざす姿）</a:t>
              </a:r>
            </a:p>
          </p:txBody>
        </p:sp>
        <p:sp>
          <p:nvSpPr>
            <p:cNvPr id="97" name="ホームベース 5">
              <a:extLst>
                <a:ext uri="{FF2B5EF4-FFF2-40B4-BE49-F238E27FC236}">
                  <a16:creationId xmlns:a16="http://schemas.microsoft.com/office/drawing/2014/main" id="{AD85B09B-C151-4246-83FE-8C65C4C68421}"/>
                </a:ext>
              </a:extLst>
            </p:cNvPr>
            <p:cNvSpPr/>
            <p:nvPr/>
          </p:nvSpPr>
          <p:spPr bwMode="gray">
            <a:xfrm>
              <a:off x="2549230" y="886369"/>
              <a:ext cx="2484315" cy="340158"/>
            </a:xfrm>
            <a:prstGeom prst="homePlate">
              <a:avLst/>
            </a:prstGeom>
            <a:solidFill>
              <a:srgbClr val="002060"/>
            </a:solidFill>
            <a:ln w="28575">
              <a:solidFill>
                <a:schemeClr val="bg1"/>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defTabSz="443194">
                <a:defRPr/>
              </a:pPr>
              <a:r>
                <a:rPr kumimoji="1" lang="en-US" altLang="ja-JP" sz="1551" b="1" dirty="0">
                  <a:solidFill>
                    <a:prstClr val="white"/>
                  </a:solidFill>
                  <a:latin typeface="BIZ UDPゴシック" panose="020B0400000000000000" pitchFamily="50" charset="-128"/>
                  <a:ea typeface="BIZ UDPゴシック" panose="020B0400000000000000" pitchFamily="50" charset="-128"/>
                </a:rPr>
                <a:t>2025</a:t>
              </a:r>
              <a:r>
                <a:rPr kumimoji="1" lang="ja-JP" altLang="en-US" sz="1551" b="1" dirty="0">
                  <a:solidFill>
                    <a:prstClr val="white"/>
                  </a:solidFill>
                  <a:latin typeface="BIZ UDPゴシック" panose="020B0400000000000000" pitchFamily="50" charset="-128"/>
                  <a:ea typeface="BIZ UDPゴシック" panose="020B0400000000000000" pitchFamily="50" charset="-128"/>
                </a:rPr>
                <a:t>（万博開催）</a:t>
              </a:r>
            </a:p>
          </p:txBody>
        </p:sp>
        <p:sp>
          <p:nvSpPr>
            <p:cNvPr id="98" name="ホームベース 4">
              <a:extLst>
                <a:ext uri="{FF2B5EF4-FFF2-40B4-BE49-F238E27FC236}">
                  <a16:creationId xmlns:a16="http://schemas.microsoft.com/office/drawing/2014/main" id="{51F0FD7C-A3F3-4D3F-9E7A-E2D8BBD297CC}"/>
                </a:ext>
              </a:extLst>
            </p:cNvPr>
            <p:cNvSpPr/>
            <p:nvPr/>
          </p:nvSpPr>
          <p:spPr bwMode="gray">
            <a:xfrm>
              <a:off x="407938" y="886368"/>
              <a:ext cx="2362526" cy="340159"/>
            </a:xfrm>
            <a:prstGeom prst="homePlate">
              <a:avLst/>
            </a:prstGeom>
            <a:solidFill>
              <a:srgbClr val="002060"/>
            </a:solidFill>
            <a:ln w="28575">
              <a:solidFill>
                <a:schemeClr val="bg1"/>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defTabSz="443194">
                <a:defRPr/>
              </a:pPr>
              <a:r>
                <a:rPr kumimoji="1" lang="en-US" altLang="ja-JP" sz="1260" dirty="0">
                  <a:solidFill>
                    <a:schemeClr val="bg1"/>
                  </a:solidFill>
                  <a:latin typeface="BIZ UDPゴシック" panose="020B0400000000000000" pitchFamily="50" charset="-128"/>
                  <a:ea typeface="BIZ UDPゴシック" panose="020B0400000000000000" pitchFamily="50" charset="-128"/>
                </a:rPr>
                <a:t>2023(</a:t>
              </a:r>
              <a:r>
                <a:rPr kumimoji="1" lang="ja-JP" altLang="en-US" sz="1260" dirty="0">
                  <a:solidFill>
                    <a:schemeClr val="bg1"/>
                  </a:solidFill>
                  <a:latin typeface="BIZ UDPゴシック" panose="020B0400000000000000" pitchFamily="50" charset="-128"/>
                  <a:ea typeface="BIZ UDPゴシック" panose="020B0400000000000000" pitchFamily="50" charset="-128"/>
                </a:rPr>
                <a:t>現状</a:t>
              </a:r>
              <a:r>
                <a:rPr kumimoji="1" lang="en-US" altLang="ja-JP" sz="1260" dirty="0">
                  <a:solidFill>
                    <a:schemeClr val="bg1"/>
                  </a:solidFill>
                  <a:latin typeface="BIZ UDPゴシック" panose="020B0400000000000000" pitchFamily="50" charset="-128"/>
                  <a:ea typeface="BIZ UDPゴシック" panose="020B0400000000000000" pitchFamily="50" charset="-128"/>
                </a:rPr>
                <a:t>)</a:t>
              </a:r>
              <a:endParaRPr kumimoji="1" lang="ja-JP" altLang="en-US" sz="1260" dirty="0">
                <a:solidFill>
                  <a:schemeClr val="bg1"/>
                </a:solidFill>
                <a:latin typeface="BIZ UDPゴシック" panose="020B0400000000000000" pitchFamily="50" charset="-128"/>
                <a:ea typeface="BIZ UDPゴシック" panose="020B0400000000000000" pitchFamily="50" charset="-128"/>
              </a:endParaRPr>
            </a:p>
          </p:txBody>
        </p:sp>
      </p:grpSp>
      <p:pic>
        <p:nvPicPr>
          <p:cNvPr id="72" name="図 71"/>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45663" y="2907607"/>
            <a:ext cx="1368685" cy="873818"/>
          </a:xfrm>
          <a:prstGeom prst="rect">
            <a:avLst/>
          </a:prstGeom>
        </p:spPr>
      </p:pic>
      <p:sp>
        <p:nvSpPr>
          <p:cNvPr id="74" name="正方形/長方形 73"/>
          <p:cNvSpPr/>
          <p:nvPr/>
        </p:nvSpPr>
        <p:spPr>
          <a:xfrm>
            <a:off x="528171" y="3779789"/>
            <a:ext cx="2473754" cy="215444"/>
          </a:xfrm>
          <a:prstGeom prst="rect">
            <a:avLst/>
          </a:prstGeom>
        </p:spPr>
        <p:txBody>
          <a:bodyPr wrap="none">
            <a:spAutoFit/>
          </a:bodyPr>
          <a:lstStyle/>
          <a:p>
            <a:r>
              <a:rPr lang="ja-JP" altLang="en-US" sz="800" b="1" dirty="0">
                <a:latin typeface="BIZ UDPゴシック" panose="020B0400000000000000" pitchFamily="50" charset="-128"/>
                <a:ea typeface="BIZ UDPゴシック" panose="020B0400000000000000" pitchFamily="50" charset="-128"/>
              </a:rPr>
              <a:t>▲「居心地が良く歩きたくなる」まちなかのイメージ</a:t>
            </a:r>
          </a:p>
        </p:txBody>
      </p:sp>
      <p:sp>
        <p:nvSpPr>
          <p:cNvPr id="75" name="テキスト ボックス 74">
            <a:extLst>
              <a:ext uri="{FF2B5EF4-FFF2-40B4-BE49-F238E27FC236}">
                <a16:creationId xmlns:a16="http://schemas.microsoft.com/office/drawing/2014/main" id="{233774CE-BB03-49E5-94E8-1F2C71E354FD}"/>
              </a:ext>
            </a:extLst>
          </p:cNvPr>
          <p:cNvSpPr txBox="1"/>
          <p:nvPr/>
        </p:nvSpPr>
        <p:spPr>
          <a:xfrm>
            <a:off x="1971372" y="3405344"/>
            <a:ext cx="1655782" cy="376081"/>
          </a:xfrm>
          <a:prstGeom prst="rect">
            <a:avLst/>
          </a:prstGeom>
          <a:noFill/>
        </p:spPr>
        <p:txBody>
          <a:bodyPr wrap="square" lIns="0" tIns="0" rIns="0" bIns="0" rtlCol="0" anchor="ctr" anchorCtr="0">
            <a:noAutofit/>
          </a:bodyPr>
          <a:lstStyle/>
          <a:p>
            <a:r>
              <a:rPr lang="ja-JP" altLang="en-US" sz="857" dirty="0">
                <a:latin typeface="Meiryo UI" panose="020B0604030504040204" pitchFamily="50" charset="-128"/>
                <a:ea typeface="Meiryo UI" panose="020B0604030504040204" pitchFamily="50" charset="-128"/>
                <a:cs typeface="Meiryo UI" panose="020B0604030504040204" pitchFamily="50" charset="-128"/>
              </a:rPr>
              <a:t>（出典）</a:t>
            </a:r>
            <a:r>
              <a:rPr lang="zh-CN" altLang="en-US" sz="857" dirty="0">
                <a:latin typeface="Meiryo UI" panose="020B0604030504040204" pitchFamily="50" charset="-128"/>
                <a:ea typeface="Meiryo UI" panose="020B0604030504040204" pitchFamily="50" charset="-128"/>
                <a:cs typeface="Meiryo UI" panose="020B0604030504040204" pitchFamily="50" charset="-128"/>
              </a:rPr>
              <a:t>国土交通省</a:t>
            </a:r>
            <a:endParaRPr lang="en-US" altLang="zh-CN" sz="857"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857" dirty="0">
                <a:latin typeface="Meiryo UI" panose="020B0604030504040204" pitchFamily="50" charset="-128"/>
                <a:ea typeface="Meiryo UI" panose="020B0604030504040204" pitchFamily="50" charset="-128"/>
                <a:cs typeface="Meiryo UI" panose="020B0604030504040204" pitchFamily="50" charset="-128"/>
              </a:rPr>
              <a:t>　　　　　　都市局</a:t>
            </a:r>
            <a:endParaRPr lang="en-US" altLang="zh-CN" sz="857"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77" name="正方形/長方形 76"/>
          <p:cNvSpPr/>
          <p:nvPr/>
        </p:nvSpPr>
        <p:spPr>
          <a:xfrm>
            <a:off x="4412401" y="2529731"/>
            <a:ext cx="1249060" cy="215444"/>
          </a:xfrm>
          <a:prstGeom prst="rect">
            <a:avLst/>
          </a:prstGeom>
        </p:spPr>
        <p:txBody>
          <a:bodyPr wrap="none">
            <a:spAutoFit/>
          </a:bodyPr>
          <a:lstStyle/>
          <a:p>
            <a:pPr algn="ctr"/>
            <a:r>
              <a:rPr lang="ja-JP" altLang="en-US" sz="800" b="1" dirty="0">
                <a:latin typeface="Meiryo UI" panose="020B0604030504040204" pitchFamily="50" charset="-128"/>
                <a:ea typeface="Meiryo UI" panose="020B0604030504040204" pitchFamily="50" charset="-128"/>
              </a:rPr>
              <a:t>▼</a:t>
            </a:r>
            <a:r>
              <a:rPr lang="en-US" altLang="ja-JP" sz="800" b="1" dirty="0">
                <a:latin typeface="Meiryo UI" panose="020B0604030504040204" pitchFamily="50" charset="-128"/>
                <a:ea typeface="Meiryo UI" panose="020B0604030504040204" pitchFamily="50" charset="-128"/>
              </a:rPr>
              <a:t>P</a:t>
            </a:r>
            <a:r>
              <a:rPr lang="ja-JP" altLang="en-US" sz="800" b="1" dirty="0">
                <a:latin typeface="Meiryo UI" panose="020B0604030504040204" pitchFamily="50" charset="-128"/>
                <a:ea typeface="Meiryo UI" panose="020B0604030504040204" pitchFamily="50" charset="-128"/>
              </a:rPr>
              <a:t>・</a:t>
            </a:r>
            <a:r>
              <a:rPr lang="en-US" altLang="ja-JP" sz="800" b="1" dirty="0">
                <a:latin typeface="Meiryo UI" panose="020B0604030504040204" pitchFamily="50" charset="-128"/>
                <a:ea typeface="Meiryo UI" panose="020B0604030504040204" pitchFamily="50" charset="-128"/>
              </a:rPr>
              <a:t>A</a:t>
            </a:r>
            <a:r>
              <a:rPr lang="ja-JP" altLang="en-US" sz="800" b="1" dirty="0">
                <a:latin typeface="Meiryo UI" panose="020B0604030504040204" pitchFamily="50" charset="-128"/>
                <a:ea typeface="Meiryo UI" panose="020B0604030504040204" pitchFamily="50" charset="-128"/>
              </a:rPr>
              <a:t>・</a:t>
            </a:r>
            <a:r>
              <a:rPr lang="en-US" altLang="ja-JP" sz="800" b="1" dirty="0">
                <a:latin typeface="Meiryo UI" panose="020B0604030504040204" pitchFamily="50" charset="-128"/>
                <a:ea typeface="Meiryo UI" panose="020B0604030504040204" pitchFamily="50" charset="-128"/>
              </a:rPr>
              <a:t>R</a:t>
            </a:r>
            <a:r>
              <a:rPr lang="ja-JP" altLang="en-US" sz="800" b="1" dirty="0">
                <a:latin typeface="Meiryo UI" panose="020B0604030504040204" pitchFamily="50" charset="-128"/>
                <a:ea typeface="Meiryo UI" panose="020B0604030504040204" pitchFamily="50" charset="-128"/>
              </a:rPr>
              <a:t>・</a:t>
            </a:r>
            <a:r>
              <a:rPr lang="en-US" altLang="ja-JP" sz="800" b="1" dirty="0">
                <a:latin typeface="Meiryo UI" panose="020B0604030504040204" pitchFamily="50" charset="-128"/>
                <a:ea typeface="Meiryo UI" panose="020B0604030504040204" pitchFamily="50" charset="-128"/>
              </a:rPr>
              <a:t>K</a:t>
            </a:r>
            <a:r>
              <a:rPr lang="ja-JP" altLang="en-US" sz="800" b="1" dirty="0">
                <a:latin typeface="Meiryo UI" panose="020B0604030504040204" pitchFamily="50" charset="-128"/>
                <a:ea typeface="Meiryo UI" panose="020B0604030504040204" pitchFamily="50" charset="-128"/>
              </a:rPr>
              <a:t>な大阪都心</a:t>
            </a:r>
          </a:p>
        </p:txBody>
      </p:sp>
      <p:sp>
        <p:nvSpPr>
          <p:cNvPr id="78" name="テキスト ボックス 77">
            <a:extLst>
              <a:ext uri="{FF2B5EF4-FFF2-40B4-BE49-F238E27FC236}">
                <a16:creationId xmlns:a16="http://schemas.microsoft.com/office/drawing/2014/main" id="{233774CE-BB03-49E5-94E8-1F2C71E354FD}"/>
              </a:ext>
            </a:extLst>
          </p:cNvPr>
          <p:cNvSpPr txBox="1"/>
          <p:nvPr/>
        </p:nvSpPr>
        <p:spPr>
          <a:xfrm>
            <a:off x="4250155" y="2745175"/>
            <a:ext cx="1573552" cy="797638"/>
          </a:xfrm>
          <a:prstGeom prst="rect">
            <a:avLst/>
          </a:prstGeom>
          <a:noFill/>
          <a:ln>
            <a:solidFill>
              <a:schemeClr val="accent1"/>
            </a:solidFill>
            <a:prstDash val="sysDash"/>
          </a:ln>
        </p:spPr>
        <p:txBody>
          <a:bodyPr wrap="square" lIns="0" tIns="0" rIns="0" bIns="0" rtlCol="0" anchor="ctr" anchorCtr="0">
            <a:noAutofit/>
          </a:bodyPr>
          <a:lstStyle/>
          <a:p>
            <a:pPr marL="180000" lvl="0" indent="-457200" defTabSz="959937">
              <a:defRPr/>
            </a:pPr>
            <a:r>
              <a:rPr lang="ja-JP" altLang="en-US" sz="900" dirty="0">
                <a:solidFill>
                  <a:srgbClr val="C00000"/>
                </a:solidFill>
                <a:latin typeface="BIZ UDPゴシック" panose="020B0400000000000000" pitchFamily="50" charset="-128"/>
                <a:ea typeface="BIZ UDPゴシック" panose="020B0400000000000000" pitchFamily="50" charset="-128"/>
                <a:cs typeface="Meiryo UI" panose="020B0604030504040204" pitchFamily="50" charset="-128"/>
              </a:rPr>
              <a:t>　</a:t>
            </a:r>
            <a:r>
              <a:rPr lang="en-US" altLang="ja-JP" sz="900" dirty="0">
                <a:solidFill>
                  <a:srgbClr val="C00000"/>
                </a:solidFill>
                <a:latin typeface="BIZ UDPゴシック" panose="020B0400000000000000" pitchFamily="50" charset="-128"/>
                <a:ea typeface="BIZ UDPゴシック" panose="020B0400000000000000" pitchFamily="50" charset="-128"/>
                <a:cs typeface="Meiryo UI" panose="020B0604030504040204" pitchFamily="50" charset="-128"/>
              </a:rPr>
              <a:t>P</a:t>
            </a:r>
            <a:r>
              <a:rPr lang="en-US" altLang="ja-JP" sz="900" dirty="0">
                <a:solidFill>
                  <a:prstClr val="black"/>
                </a:solidFill>
                <a:latin typeface="BIZ UDPゴシック" panose="020B0400000000000000" pitchFamily="50" charset="-128"/>
                <a:ea typeface="BIZ UDPゴシック" panose="020B0400000000000000" pitchFamily="50" charset="-128"/>
                <a:cs typeface="Meiryo UI" panose="020B0604030504040204" pitchFamily="50" charset="-128"/>
              </a:rPr>
              <a:t>ublic / </a:t>
            </a:r>
            <a:r>
              <a:rPr lang="en-US" altLang="ja-JP" sz="900" dirty="0">
                <a:solidFill>
                  <a:srgbClr val="C00000"/>
                </a:solidFill>
                <a:latin typeface="BIZ UDPゴシック" panose="020B0400000000000000" pitchFamily="50" charset="-128"/>
                <a:ea typeface="BIZ UDPゴシック" panose="020B0400000000000000" pitchFamily="50" charset="-128"/>
                <a:cs typeface="Meiryo UI" panose="020B0604030504040204" pitchFamily="50" charset="-128"/>
              </a:rPr>
              <a:t>P</a:t>
            </a:r>
            <a:r>
              <a:rPr lang="en-US" altLang="ja-JP" sz="900" dirty="0">
                <a:solidFill>
                  <a:prstClr val="black"/>
                </a:solidFill>
                <a:latin typeface="BIZ UDPゴシック" panose="020B0400000000000000" pitchFamily="50" charset="-128"/>
                <a:ea typeface="BIZ UDPゴシック" panose="020B0400000000000000" pitchFamily="50" charset="-128"/>
                <a:cs typeface="Meiryo UI" panose="020B0604030504040204" pitchFamily="50" charset="-128"/>
              </a:rPr>
              <a:t>rivate</a:t>
            </a:r>
          </a:p>
          <a:p>
            <a:pPr marL="180000" lvl="0" indent="-457200" defTabSz="959937">
              <a:defRPr/>
            </a:pPr>
            <a:r>
              <a:rPr lang="ja-JP" altLang="en-US" sz="900" dirty="0">
                <a:solidFill>
                  <a:srgbClr val="C00000"/>
                </a:solidFill>
                <a:latin typeface="BIZ UDPゴシック" panose="020B0400000000000000" pitchFamily="50" charset="-128"/>
                <a:ea typeface="BIZ UDPゴシック" panose="020B0400000000000000" pitchFamily="50" charset="-128"/>
                <a:cs typeface="Meiryo UI" panose="020B0604030504040204" pitchFamily="50" charset="-128"/>
              </a:rPr>
              <a:t>　</a:t>
            </a:r>
            <a:r>
              <a:rPr lang="en-US" altLang="ja-JP" sz="900" dirty="0">
                <a:solidFill>
                  <a:srgbClr val="C00000"/>
                </a:solidFill>
                <a:latin typeface="BIZ UDPゴシック" panose="020B0400000000000000" pitchFamily="50" charset="-128"/>
                <a:ea typeface="BIZ UDPゴシック" panose="020B0400000000000000" pitchFamily="50" charset="-128"/>
                <a:cs typeface="Meiryo UI" panose="020B0604030504040204" pitchFamily="50" charset="-128"/>
              </a:rPr>
              <a:t>A</a:t>
            </a:r>
            <a:r>
              <a:rPr lang="en-US" altLang="ja-JP" sz="900" dirty="0">
                <a:latin typeface="BIZ UDPゴシック" panose="020B0400000000000000" pitchFamily="50" charset="-128"/>
                <a:ea typeface="BIZ UDPゴシック" panose="020B0400000000000000" pitchFamily="50" charset="-128"/>
                <a:cs typeface="Meiryo UI" panose="020B0604030504040204" pitchFamily="50" charset="-128"/>
              </a:rPr>
              <a:t>rea /</a:t>
            </a:r>
            <a:r>
              <a:rPr lang="en-US" altLang="ja-JP" sz="900" dirty="0">
                <a:solidFill>
                  <a:srgbClr val="C00000"/>
                </a:solidFill>
                <a:latin typeface="BIZ UDPゴシック" panose="020B0400000000000000" pitchFamily="50" charset="-128"/>
                <a:ea typeface="BIZ UDPゴシック" panose="020B0400000000000000" pitchFamily="50" charset="-128"/>
                <a:cs typeface="Meiryo UI" panose="020B0604030504040204" pitchFamily="50" charset="-128"/>
              </a:rPr>
              <a:t> A</a:t>
            </a:r>
            <a:r>
              <a:rPr lang="en-US" altLang="ja-JP" sz="900" dirty="0">
                <a:solidFill>
                  <a:prstClr val="black"/>
                </a:solidFill>
                <a:latin typeface="BIZ UDPゴシック" panose="020B0400000000000000" pitchFamily="50" charset="-128"/>
                <a:ea typeface="BIZ UDPゴシック" panose="020B0400000000000000" pitchFamily="50" charset="-128"/>
                <a:cs typeface="Meiryo UI" panose="020B0604030504040204" pitchFamily="50" charset="-128"/>
              </a:rPr>
              <a:t>ctivity</a:t>
            </a:r>
          </a:p>
          <a:p>
            <a:pPr marL="180000" lvl="0" indent="-457200" defTabSz="959937">
              <a:defRPr/>
            </a:pPr>
            <a:r>
              <a:rPr lang="ja-JP" altLang="en-US" sz="900" dirty="0">
                <a:solidFill>
                  <a:srgbClr val="C00000"/>
                </a:solidFill>
                <a:latin typeface="BIZ UDPゴシック" panose="020B0400000000000000" pitchFamily="50" charset="-128"/>
                <a:ea typeface="BIZ UDPゴシック" panose="020B0400000000000000" pitchFamily="50" charset="-128"/>
                <a:cs typeface="Meiryo UI" panose="020B0604030504040204" pitchFamily="50" charset="-128"/>
              </a:rPr>
              <a:t>　</a:t>
            </a:r>
            <a:r>
              <a:rPr lang="en-US" altLang="ja-JP" sz="900" dirty="0">
                <a:solidFill>
                  <a:srgbClr val="C00000"/>
                </a:solidFill>
                <a:latin typeface="BIZ UDPゴシック" panose="020B0400000000000000" pitchFamily="50" charset="-128"/>
                <a:ea typeface="BIZ UDPゴシック" panose="020B0400000000000000" pitchFamily="50" charset="-128"/>
                <a:cs typeface="Meiryo UI" panose="020B0604030504040204" pitchFamily="50" charset="-128"/>
              </a:rPr>
              <a:t>R</a:t>
            </a:r>
            <a:r>
              <a:rPr lang="en-US" altLang="ja-JP" sz="900" dirty="0">
                <a:solidFill>
                  <a:prstClr val="black"/>
                </a:solidFill>
                <a:latin typeface="BIZ UDPゴシック" panose="020B0400000000000000" pitchFamily="50" charset="-128"/>
                <a:ea typeface="BIZ UDPゴシック" panose="020B0400000000000000" pitchFamily="50" charset="-128"/>
                <a:cs typeface="Meiryo UI" panose="020B0604030504040204" pitchFamily="50" charset="-128"/>
              </a:rPr>
              <a:t>elation / </a:t>
            </a:r>
            <a:r>
              <a:rPr lang="en-US" altLang="ja-JP" sz="900" dirty="0">
                <a:solidFill>
                  <a:srgbClr val="C00000"/>
                </a:solidFill>
                <a:latin typeface="BIZ UDPゴシック" panose="020B0400000000000000" pitchFamily="50" charset="-128"/>
                <a:ea typeface="BIZ UDPゴシック" panose="020B0400000000000000" pitchFamily="50" charset="-128"/>
                <a:cs typeface="Meiryo UI" panose="020B0604030504040204" pitchFamily="50" charset="-128"/>
              </a:rPr>
              <a:t>R</a:t>
            </a:r>
            <a:r>
              <a:rPr lang="en-US" altLang="ja-JP" sz="900" dirty="0">
                <a:solidFill>
                  <a:prstClr val="black"/>
                </a:solidFill>
                <a:latin typeface="BIZ UDPゴシック" panose="020B0400000000000000" pitchFamily="50" charset="-128"/>
                <a:ea typeface="BIZ UDPゴシック" panose="020B0400000000000000" pitchFamily="50" charset="-128"/>
                <a:cs typeface="Meiryo UI" panose="020B0604030504040204" pitchFamily="50" charset="-128"/>
              </a:rPr>
              <a:t>esource</a:t>
            </a:r>
          </a:p>
          <a:p>
            <a:pPr marL="180000" lvl="0" indent="-457200" defTabSz="959937">
              <a:defRPr/>
            </a:pPr>
            <a:r>
              <a:rPr lang="ja-JP" altLang="en-US" sz="900" dirty="0">
                <a:solidFill>
                  <a:srgbClr val="C00000"/>
                </a:solidFill>
                <a:latin typeface="BIZ UDPゴシック" panose="020B0400000000000000" pitchFamily="50" charset="-128"/>
                <a:ea typeface="BIZ UDPゴシック" panose="020B0400000000000000" pitchFamily="50" charset="-128"/>
                <a:cs typeface="Meiryo UI" panose="020B0604030504040204" pitchFamily="50" charset="-128"/>
              </a:rPr>
              <a:t>　</a:t>
            </a:r>
            <a:r>
              <a:rPr lang="en-US" altLang="ja-JP" sz="900" dirty="0">
                <a:solidFill>
                  <a:srgbClr val="C00000"/>
                </a:solidFill>
                <a:latin typeface="BIZ UDPゴシック" panose="020B0400000000000000" pitchFamily="50" charset="-128"/>
                <a:ea typeface="BIZ UDPゴシック" panose="020B0400000000000000" pitchFamily="50" charset="-128"/>
                <a:cs typeface="Meiryo UI" panose="020B0604030504040204" pitchFamily="50" charset="-128"/>
              </a:rPr>
              <a:t>K</a:t>
            </a:r>
            <a:r>
              <a:rPr lang="en-US" altLang="ja-JP" sz="900" dirty="0">
                <a:solidFill>
                  <a:prstClr val="black"/>
                </a:solidFill>
                <a:latin typeface="BIZ UDPゴシック" panose="020B0400000000000000" pitchFamily="50" charset="-128"/>
                <a:ea typeface="BIZ UDPゴシック" panose="020B0400000000000000" pitchFamily="50" charset="-128"/>
                <a:cs typeface="Meiryo UI" panose="020B0604030504040204" pitchFamily="50" charset="-128"/>
              </a:rPr>
              <a:t>nowledge / </a:t>
            </a:r>
            <a:r>
              <a:rPr lang="en-US" altLang="ja-JP" sz="900" dirty="0">
                <a:solidFill>
                  <a:srgbClr val="C00000"/>
                </a:solidFill>
                <a:latin typeface="BIZ UDPゴシック" panose="020B0400000000000000" pitchFamily="50" charset="-128"/>
                <a:ea typeface="BIZ UDPゴシック" panose="020B0400000000000000" pitchFamily="50" charset="-128"/>
                <a:cs typeface="Meiryo UI" panose="020B0604030504040204" pitchFamily="50" charset="-128"/>
              </a:rPr>
              <a:t>K</a:t>
            </a:r>
            <a:r>
              <a:rPr lang="en-US" altLang="ja-JP" sz="900" dirty="0">
                <a:solidFill>
                  <a:prstClr val="black"/>
                </a:solidFill>
                <a:latin typeface="BIZ UDPゴシック" panose="020B0400000000000000" pitchFamily="50" charset="-128"/>
                <a:ea typeface="BIZ UDPゴシック" panose="020B0400000000000000" pitchFamily="50" charset="-128"/>
                <a:cs typeface="Meiryo UI" panose="020B0604030504040204" pitchFamily="50" charset="-128"/>
              </a:rPr>
              <a:t>indness</a:t>
            </a:r>
          </a:p>
        </p:txBody>
      </p:sp>
      <p:sp>
        <p:nvSpPr>
          <p:cNvPr id="22" name="スライド番号プレースホルダー 7"/>
          <p:cNvSpPr>
            <a:spLocks noGrp="1"/>
          </p:cNvSpPr>
          <p:nvPr>
            <p:ph type="sldNum" sz="quarter" idx="12"/>
          </p:nvPr>
        </p:nvSpPr>
        <p:spPr>
          <a:xfrm flipH="1">
            <a:off x="9719089" y="6839953"/>
            <a:ext cx="361536" cy="359360"/>
          </a:xfrm>
        </p:spPr>
        <p:txBody>
          <a:bodyPr/>
          <a:lstStyle/>
          <a:p>
            <a:fld id="{4A29C0C3-80A2-4EDA-8DD4-D638D41F3C0E}" type="slidenum">
              <a:rPr kumimoji="1" lang="ja-JP" altLang="en-US" smtClean="0"/>
              <a:t>47</a:t>
            </a:fld>
            <a:endParaRPr kumimoji="1" lang="ja-JP" altLang="en-US" dirty="0"/>
          </a:p>
        </p:txBody>
      </p:sp>
      <p:sp>
        <p:nvSpPr>
          <p:cNvPr id="20" name="正方形/長方形 19"/>
          <p:cNvSpPr/>
          <p:nvPr/>
        </p:nvSpPr>
        <p:spPr>
          <a:xfrm>
            <a:off x="373599" y="6335397"/>
            <a:ext cx="2425664" cy="215444"/>
          </a:xfrm>
          <a:prstGeom prst="rect">
            <a:avLst/>
          </a:prstGeom>
        </p:spPr>
        <p:txBody>
          <a:bodyPr wrap="none">
            <a:spAutoFit/>
          </a:bodyPr>
          <a:lstStyle/>
          <a:p>
            <a:r>
              <a:rPr lang="ja-JP" altLang="en-US" sz="800" b="1" dirty="0">
                <a:latin typeface="BIZ UDPゴシック" panose="020B0400000000000000" pitchFamily="50" charset="-128"/>
                <a:ea typeface="BIZ UDPゴシック" panose="020B0400000000000000" pitchFamily="50" charset="-128"/>
              </a:rPr>
              <a:t>▲令和３年度</a:t>
            </a:r>
            <a:r>
              <a:rPr lang="en-US" altLang="ja-JP" sz="800" b="1" dirty="0">
                <a:latin typeface="BIZ UDPゴシック" panose="020B0400000000000000" pitchFamily="50" charset="-128"/>
                <a:ea typeface="BIZ UDPゴシック" panose="020B0400000000000000" pitchFamily="50" charset="-128"/>
              </a:rPr>
              <a:t>『</a:t>
            </a:r>
            <a:r>
              <a:rPr lang="ja-JP" altLang="en-US" sz="800" b="1" dirty="0">
                <a:latin typeface="BIZ UDPゴシック" panose="020B0400000000000000" pitchFamily="50" charset="-128"/>
                <a:ea typeface="BIZ UDPゴシック" panose="020B0400000000000000" pitchFamily="50" charset="-128"/>
              </a:rPr>
              <a:t>かわまち大賞</a:t>
            </a:r>
            <a:r>
              <a:rPr lang="en-US" altLang="ja-JP" sz="800" b="1" dirty="0">
                <a:latin typeface="BIZ UDPゴシック" panose="020B0400000000000000" pitchFamily="50" charset="-128"/>
                <a:ea typeface="BIZ UDPゴシック" panose="020B0400000000000000" pitchFamily="50" charset="-128"/>
              </a:rPr>
              <a:t>』  </a:t>
            </a:r>
            <a:r>
              <a:rPr lang="ja-JP" altLang="en-US" sz="800" b="1" dirty="0">
                <a:latin typeface="BIZ UDPゴシック" panose="020B0400000000000000" pitchFamily="50" charset="-128"/>
                <a:ea typeface="BIZ UDPゴシック" panose="020B0400000000000000" pitchFamily="50" charset="-128"/>
              </a:rPr>
              <a:t>淀川水系・道頓堀川</a:t>
            </a:r>
          </a:p>
        </p:txBody>
      </p:sp>
      <p:pic>
        <p:nvPicPr>
          <p:cNvPr id="21" name="図 20"/>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60614" y="5731629"/>
            <a:ext cx="1357064" cy="605404"/>
          </a:xfrm>
          <a:prstGeom prst="rect">
            <a:avLst/>
          </a:prstGeom>
        </p:spPr>
      </p:pic>
      <p:sp>
        <p:nvSpPr>
          <p:cNvPr id="23" name="テキスト ボックス 22">
            <a:extLst>
              <a:ext uri="{FF2B5EF4-FFF2-40B4-BE49-F238E27FC236}">
                <a16:creationId xmlns:a16="http://schemas.microsoft.com/office/drawing/2014/main" id="{233774CE-BB03-49E5-94E8-1F2C71E354FD}"/>
              </a:ext>
            </a:extLst>
          </p:cNvPr>
          <p:cNvSpPr txBox="1"/>
          <p:nvPr/>
        </p:nvSpPr>
        <p:spPr>
          <a:xfrm>
            <a:off x="1817678" y="6084954"/>
            <a:ext cx="1355492" cy="182906"/>
          </a:xfrm>
          <a:prstGeom prst="rect">
            <a:avLst/>
          </a:prstGeom>
          <a:noFill/>
        </p:spPr>
        <p:txBody>
          <a:bodyPr wrap="square" lIns="0" tIns="0" rIns="0" bIns="0" rtlCol="0" anchor="ctr" anchorCtr="0">
            <a:noAutofit/>
          </a:bodyPr>
          <a:lstStyle/>
          <a:p>
            <a:r>
              <a:rPr lang="ja-JP" altLang="en-US" sz="857" dirty="0">
                <a:latin typeface="Meiryo UI" panose="020B0604030504040204" pitchFamily="50" charset="-128"/>
                <a:ea typeface="Meiryo UI" panose="020B0604030504040204" pitchFamily="50" charset="-128"/>
                <a:cs typeface="Meiryo UI" panose="020B0604030504040204" pitchFamily="50" charset="-128"/>
              </a:rPr>
              <a:t>（出典）</a:t>
            </a:r>
            <a:r>
              <a:rPr lang="zh-CN" altLang="en-US" sz="857" dirty="0">
                <a:latin typeface="Meiryo UI" panose="020B0604030504040204" pitchFamily="50" charset="-128"/>
                <a:ea typeface="Meiryo UI" panose="020B0604030504040204" pitchFamily="50" charset="-128"/>
                <a:cs typeface="Meiryo UI" panose="020B0604030504040204" pitchFamily="50" charset="-128"/>
              </a:rPr>
              <a:t>国土交通省</a:t>
            </a:r>
            <a:endParaRPr lang="ja-JP" altLang="en-US" sz="857" dirty="0">
              <a:latin typeface="Meiryo UI" panose="020B0604030504040204" pitchFamily="50" charset="-128"/>
              <a:ea typeface="Meiryo UI" panose="020B0604030504040204" pitchFamily="50" charset="-128"/>
              <a:cs typeface="Meiryo UI" panose="020B0604030504040204" pitchFamily="50" charset="-128"/>
            </a:endParaRPr>
          </a:p>
        </p:txBody>
      </p:sp>
      <p:pic>
        <p:nvPicPr>
          <p:cNvPr id="25" name="図 24">
            <a:extLst>
              <a:ext uri="{FF2B5EF4-FFF2-40B4-BE49-F238E27FC236}">
                <a16:creationId xmlns:a16="http://schemas.microsoft.com/office/drawing/2014/main" id="{4A830897-1F4E-4076-AEE7-334DD8492517}"/>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3998285" y="3732557"/>
            <a:ext cx="2073904" cy="2721660"/>
          </a:xfrm>
          <a:prstGeom prst="rect">
            <a:avLst/>
          </a:prstGeom>
        </p:spPr>
      </p:pic>
      <p:sp>
        <p:nvSpPr>
          <p:cNvPr id="24" name="テキスト ボックス 23"/>
          <p:cNvSpPr txBox="1"/>
          <p:nvPr/>
        </p:nvSpPr>
        <p:spPr>
          <a:xfrm>
            <a:off x="203399" y="341574"/>
            <a:ext cx="1005403" cy="338554"/>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60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（参考）</a:t>
            </a:r>
            <a:endParaRPr kumimoji="1" lang="ja-JP" altLang="en-US" sz="100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p:txBody>
      </p:sp>
    </p:spTree>
    <p:extLst>
      <p:ext uri="{BB962C8B-B14F-4D97-AF65-F5344CB8AC3E}">
        <p14:creationId xmlns:p14="http://schemas.microsoft.com/office/powerpoint/2010/main" val="243486820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四角形: 角を丸くする 2">
            <a:extLst>
              <a:ext uri="{FF2B5EF4-FFF2-40B4-BE49-F238E27FC236}">
                <a16:creationId xmlns:a16="http://schemas.microsoft.com/office/drawing/2014/main" id="{FF1169B4-0354-4C2C-8470-F16E797B7616}"/>
              </a:ext>
            </a:extLst>
          </p:cNvPr>
          <p:cNvSpPr/>
          <p:nvPr/>
        </p:nvSpPr>
        <p:spPr>
          <a:xfrm>
            <a:off x="140620" y="2065964"/>
            <a:ext cx="9759235" cy="1707509"/>
          </a:xfrm>
          <a:prstGeom prst="roundRect">
            <a:avLst>
              <a:gd name="adj" fmla="val 7865"/>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80975" lvl="0" indent="-180975" defTabSz="959937">
              <a:defRPr/>
            </a:pPr>
            <a:r>
              <a:rPr kumimoji="1" lang="ja-JP" altLang="en-US" sz="1400" b="1" dirty="0">
                <a:solidFill>
                  <a:prstClr val="black"/>
                </a:solidFill>
              </a:rPr>
              <a:t>▷</a:t>
            </a:r>
            <a:r>
              <a:rPr kumimoji="1" lang="ja-JP" altLang="en-US" sz="1400" b="1" u="sng" dirty="0">
                <a:solidFill>
                  <a:prstClr val="black"/>
                </a:solidFill>
                <a:latin typeface="BIZ UDPゴシック" panose="020B0400000000000000" pitchFamily="50" charset="-128"/>
                <a:ea typeface="BIZ UDPゴシック" panose="020B0400000000000000" pitchFamily="50" charset="-128"/>
              </a:rPr>
              <a:t>万博の来場者を関西各地に誘導するため、関西各地の歴史・文化・自然・食など魅力ある情報発信や観光案内などを行うゲートウェイ機能の整備に対する財政支援 </a:t>
            </a:r>
            <a:r>
              <a:rPr kumimoji="1" lang="ja-JP" altLang="en-US" sz="1400" b="1" dirty="0">
                <a:solidFill>
                  <a:prstClr val="black"/>
                </a:solidFill>
                <a:latin typeface="BIZ UDPゴシック" panose="020B0400000000000000" pitchFamily="50" charset="-128"/>
                <a:ea typeface="BIZ UDPゴシック" panose="020B0400000000000000" pitchFamily="50" charset="-128"/>
              </a:rPr>
              <a:t>　</a:t>
            </a:r>
            <a:r>
              <a:rPr kumimoji="1" lang="ja-JP" altLang="en-US" sz="900" dirty="0">
                <a:solidFill>
                  <a:prstClr val="black"/>
                </a:solidFill>
                <a:latin typeface="游ゴシック" panose="020B0400000000000000" pitchFamily="50" charset="-128"/>
              </a:rPr>
              <a:t>＜広域連合＞</a:t>
            </a:r>
          </a:p>
          <a:p>
            <a:pPr marL="180975" lvl="0" indent="-180975" defTabSz="959937">
              <a:defRPr/>
            </a:pPr>
            <a:endParaRPr kumimoji="1" lang="en-US" altLang="ja-JP" sz="600" b="1" dirty="0">
              <a:solidFill>
                <a:prstClr val="black"/>
              </a:solidFill>
            </a:endParaRPr>
          </a:p>
          <a:p>
            <a:pPr marL="180975" lvl="0" indent="-180975" defTabSz="959937">
              <a:spcBef>
                <a:spcPts val="300"/>
              </a:spcBef>
              <a:defRPr/>
            </a:pPr>
            <a:r>
              <a:rPr kumimoji="1" lang="ja-JP" altLang="en-US" sz="1400" b="1" dirty="0">
                <a:solidFill>
                  <a:prstClr val="black"/>
                </a:solidFill>
              </a:rPr>
              <a:t>▷</a:t>
            </a:r>
            <a:r>
              <a:rPr kumimoji="1" lang="ja-JP" altLang="en-US" sz="1400" b="1" u="sng" dirty="0">
                <a:solidFill>
                  <a:prstClr val="black"/>
                </a:solidFill>
                <a:latin typeface="BIZ UDPゴシック" panose="020B0400000000000000" pitchFamily="50" charset="-128"/>
                <a:ea typeface="BIZ UDPゴシック" panose="020B0400000000000000" pitchFamily="50" charset="-128"/>
              </a:rPr>
              <a:t>パビリオンの設置・運営、展示企画、国事業との連携等に係る技術的助言やノウハウの提供</a:t>
            </a:r>
            <a:r>
              <a:rPr kumimoji="1" lang="ja-JP" altLang="en-US" sz="800" b="1" dirty="0">
                <a:solidFill>
                  <a:prstClr val="black"/>
                </a:solidFill>
                <a:latin typeface="BIZ UDPゴシック" panose="020B0400000000000000" pitchFamily="50" charset="-128"/>
                <a:ea typeface="BIZ UDPゴシック" panose="020B0400000000000000" pitchFamily="50" charset="-128"/>
              </a:rPr>
              <a:t>　</a:t>
            </a:r>
            <a:r>
              <a:rPr kumimoji="1" lang="ja-JP" altLang="en-US" sz="900" dirty="0">
                <a:solidFill>
                  <a:prstClr val="black"/>
                </a:solidFill>
                <a:latin typeface="游ゴシック" panose="020B0400000000000000" pitchFamily="50" charset="-128"/>
              </a:rPr>
              <a:t>＜広域連合＞</a:t>
            </a:r>
          </a:p>
          <a:p>
            <a:pPr marL="180975" lvl="0" indent="-180975" defTabSz="959937">
              <a:defRPr/>
            </a:pPr>
            <a:endParaRPr kumimoji="1" lang="en-US" altLang="ja-JP" sz="600" b="1" dirty="0">
              <a:solidFill>
                <a:prstClr val="black"/>
              </a:solidFill>
            </a:endParaRPr>
          </a:p>
        </p:txBody>
      </p:sp>
      <p:sp>
        <p:nvSpPr>
          <p:cNvPr id="9" name="正方形/長方形 8"/>
          <p:cNvSpPr/>
          <p:nvPr/>
        </p:nvSpPr>
        <p:spPr>
          <a:xfrm>
            <a:off x="2653468" y="5899255"/>
            <a:ext cx="5038725" cy="369332"/>
          </a:xfrm>
          <a:prstGeom prst="rect">
            <a:avLst/>
          </a:prstGeom>
        </p:spPr>
        <p:txBody>
          <a:bodyPr>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srgbClr val="FF0000"/>
              </a:solidFill>
              <a:effectLst/>
              <a:uLnTx/>
              <a:uFillTx/>
              <a:latin typeface="BIZ UDPゴシック" panose="020B0400000000000000" pitchFamily="50" charset="-128"/>
              <a:ea typeface="BIZ UDPゴシック" panose="020B0400000000000000" pitchFamily="50" charset="-128"/>
              <a:cs typeface="+mn-cs"/>
            </a:endParaRPr>
          </a:p>
        </p:txBody>
      </p:sp>
      <p:sp>
        <p:nvSpPr>
          <p:cNvPr id="12" name="テキスト ボックス 11"/>
          <p:cNvSpPr txBox="1"/>
          <p:nvPr/>
        </p:nvSpPr>
        <p:spPr>
          <a:xfrm>
            <a:off x="159853" y="1675570"/>
            <a:ext cx="5788764" cy="338554"/>
          </a:xfrm>
          <a:prstGeom prst="rect">
            <a:avLst/>
          </a:prstGeom>
          <a:noFill/>
        </p:spPr>
        <p:txBody>
          <a:bodyPr wrap="none" rtlCol="0">
            <a:spAutoFit/>
          </a:bodyPr>
          <a:lstStyle/>
          <a:p>
            <a:pPr lvl="0">
              <a:defRPr/>
            </a:pPr>
            <a:r>
              <a:rPr kumimoji="1" lang="ja-JP" altLang="en-US" sz="16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国への提案・要望</a:t>
            </a:r>
            <a:r>
              <a:rPr kumimoji="1" lang="ja-JP" altLang="en-US" sz="12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　</a:t>
            </a:r>
            <a:r>
              <a:rPr kumimoji="1" lang="en-US" altLang="ja-JP" sz="11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a:t>
            </a:r>
            <a:r>
              <a:rPr kumimoji="1" lang="ja-JP" altLang="en-US" sz="11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要望先</a:t>
            </a:r>
            <a:r>
              <a:rPr kumimoji="1" lang="zh-TW" altLang="en-US" sz="1100" dirty="0">
                <a:solidFill>
                  <a:prstClr val="black"/>
                </a:solidFill>
                <a:latin typeface="メイリオ" panose="020B0604030504040204" pitchFamily="50" charset="-128"/>
                <a:ea typeface="メイリオ" panose="020B0604030504040204" pitchFamily="50" charset="-128"/>
              </a:rPr>
              <a:t>（</a:t>
            </a:r>
            <a:r>
              <a:rPr kumimoji="1" lang="ja-JP" altLang="en-US" sz="1100" dirty="0">
                <a:solidFill>
                  <a:prstClr val="black"/>
                </a:solidFill>
                <a:latin typeface="メイリオ" panose="020B0604030504040204" pitchFamily="50" charset="-128"/>
                <a:ea typeface="メイリオ" panose="020B0604030504040204" pitchFamily="50" charset="-128"/>
              </a:rPr>
              <a:t>内閣官房、</a:t>
            </a:r>
            <a:r>
              <a:rPr kumimoji="1" lang="zh-CN" altLang="en-US" sz="1100" dirty="0">
                <a:latin typeface="メイリオ" panose="020B0604030504040204" pitchFamily="50" charset="-128"/>
                <a:ea typeface="メイリオ" panose="020B0604030504040204" pitchFamily="50" charset="-128"/>
              </a:rPr>
              <a:t>内閣府、文部科学省、農林水産省</a:t>
            </a:r>
            <a:r>
              <a:rPr kumimoji="1" lang="zh-TW" altLang="en-US" sz="1100" dirty="0">
                <a:solidFill>
                  <a:prstClr val="black"/>
                </a:solidFill>
                <a:latin typeface="メイリオ" panose="020B0604030504040204" pitchFamily="50" charset="-128"/>
                <a:ea typeface="メイリオ" panose="020B0604030504040204" pitchFamily="50" charset="-128"/>
              </a:rPr>
              <a:t>）</a:t>
            </a:r>
            <a:endParaRPr kumimoji="1" lang="ja-JP" altLang="en-US" sz="10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p:txBody>
      </p:sp>
      <p:sp>
        <p:nvSpPr>
          <p:cNvPr id="23" name="スライド番号プレースホルダー 7"/>
          <p:cNvSpPr>
            <a:spLocks noGrp="1"/>
          </p:cNvSpPr>
          <p:nvPr>
            <p:ph type="sldNum" sz="quarter" idx="12"/>
          </p:nvPr>
        </p:nvSpPr>
        <p:spPr>
          <a:xfrm flipH="1">
            <a:off x="9719089" y="6839953"/>
            <a:ext cx="361536" cy="359360"/>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A29C0C3-80A2-4EDA-8DD4-D638D41F3C0E}" type="slidenum">
              <a:rPr kumimoji="1" lang="ja-JP" altLang="en-US" sz="1260" b="0" i="0" u="none" strike="noStrike" kern="1200" cap="none" spc="0" normalizeH="0" baseline="0" noProof="0" smtClean="0">
                <a:ln>
                  <a:noFill/>
                </a:ln>
                <a:solidFill>
                  <a:prstClr val="black">
                    <a:tint val="75000"/>
                  </a:prstClr>
                </a:solidFill>
                <a:effectLst/>
                <a:uLnTx/>
                <a:uFillTx/>
                <a:latin typeface="Calibri" panose="020F0502020204030204"/>
                <a:ea typeface="游ゴシック" panose="020B0400000000000000"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48</a:t>
            </a:fld>
            <a:endParaRPr kumimoji="1" lang="ja-JP" altLang="en-US" sz="1260" b="0" i="0" u="none" strike="noStrike" kern="1200" cap="none" spc="0" normalizeH="0" baseline="0" noProof="0" dirty="0">
              <a:ln>
                <a:noFill/>
              </a:ln>
              <a:solidFill>
                <a:prstClr val="black">
                  <a:tint val="75000"/>
                </a:prstClr>
              </a:solidFill>
              <a:effectLst/>
              <a:uLnTx/>
              <a:uFillTx/>
              <a:latin typeface="Calibri" panose="020F0502020204030204"/>
              <a:ea typeface="游ゴシック" panose="020B0400000000000000" pitchFamily="50" charset="-128"/>
              <a:cs typeface="+mn-cs"/>
            </a:endParaRPr>
          </a:p>
        </p:txBody>
      </p:sp>
      <p:sp>
        <p:nvSpPr>
          <p:cNvPr id="22" name="正方形/長方形 21">
            <a:extLst>
              <a:ext uri="{FF2B5EF4-FFF2-40B4-BE49-F238E27FC236}">
                <a16:creationId xmlns:a16="http://schemas.microsoft.com/office/drawing/2014/main" id="{E08629A6-829B-4394-A30A-5CB52C1BBB36}"/>
              </a:ext>
            </a:extLst>
          </p:cNvPr>
          <p:cNvSpPr/>
          <p:nvPr/>
        </p:nvSpPr>
        <p:spPr>
          <a:xfrm>
            <a:off x="179857" y="88937"/>
            <a:ext cx="9720000" cy="324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defRPr/>
            </a:pPr>
            <a:r>
              <a:rPr kumimoji="1" lang="ja-JP" altLang="en-US" b="1" dirty="0">
                <a:solidFill>
                  <a:prstClr val="white"/>
                </a:solidFill>
                <a:latin typeface="BIZ UDPゴシック" panose="020B0400000000000000" pitchFamily="50" charset="-128"/>
                <a:ea typeface="BIZ UDPゴシック" panose="020B0400000000000000" pitchFamily="50" charset="-128"/>
              </a:rPr>
              <a:t>５（１）　多様な都市魅力の創出・</a:t>
            </a:r>
            <a:r>
              <a:rPr kumimoji="1" lang="ja-JP" altLang="en-US" b="1" dirty="0">
                <a:solidFill>
                  <a:schemeClr val="bg1"/>
                </a:solidFill>
                <a:latin typeface="BIZ UDPゴシック" panose="020B0400000000000000" pitchFamily="50" charset="-128"/>
                <a:ea typeface="BIZ UDPゴシック" panose="020B0400000000000000" pitchFamily="50" charset="-128"/>
              </a:rPr>
              <a:t>発信</a:t>
            </a:r>
            <a:r>
              <a:rPr kumimoji="1" lang="ja-JP" altLang="en-US" sz="1600" b="1" dirty="0">
                <a:solidFill>
                  <a:schemeClr val="bg1"/>
                </a:solidFill>
                <a:latin typeface="BIZ UDPゴシック" panose="020B0400000000000000" pitchFamily="50" charset="-128"/>
                <a:ea typeface="BIZ UDPゴシック" panose="020B0400000000000000" pitchFamily="50" charset="-128"/>
              </a:rPr>
              <a:t>　～関西パビリオンの設置・運営～</a:t>
            </a:r>
            <a:r>
              <a:rPr kumimoji="1" lang="ja-JP" altLang="en-US" sz="1600" b="1" dirty="0">
                <a:solidFill>
                  <a:srgbClr val="FF0000"/>
                </a:solidFill>
                <a:latin typeface="BIZ UDPゴシック" panose="020B0400000000000000" pitchFamily="50" charset="-128"/>
                <a:ea typeface="BIZ UDPゴシック" panose="020B0400000000000000" pitchFamily="50" charset="-128"/>
              </a:rPr>
              <a:t>　</a:t>
            </a:r>
            <a:endParaRPr kumimoji="1" lang="ja-JP" altLang="en-US" sz="1400" b="1" dirty="0">
              <a:solidFill>
                <a:srgbClr val="FF0000"/>
              </a:solidFill>
              <a:latin typeface="BIZ UDPゴシック" panose="020B0400000000000000" pitchFamily="50" charset="-128"/>
              <a:ea typeface="BIZ UDPゴシック" panose="020B0400000000000000" pitchFamily="50" charset="-128"/>
            </a:endParaRPr>
          </a:p>
        </p:txBody>
      </p:sp>
      <p:sp>
        <p:nvSpPr>
          <p:cNvPr id="25" name="テキスト ボックス 24">
            <a:extLst>
              <a:ext uri="{FF2B5EF4-FFF2-40B4-BE49-F238E27FC236}">
                <a16:creationId xmlns:a16="http://schemas.microsoft.com/office/drawing/2014/main" id="{B02F3C22-1443-46B7-A977-04475234F08A}"/>
              </a:ext>
            </a:extLst>
          </p:cNvPr>
          <p:cNvSpPr txBox="1"/>
          <p:nvPr/>
        </p:nvSpPr>
        <p:spPr>
          <a:xfrm>
            <a:off x="179089" y="500160"/>
            <a:ext cx="9540000" cy="738664"/>
          </a:xfrm>
          <a:prstGeom prst="rect">
            <a:avLst/>
          </a:prstGeom>
          <a:noFill/>
          <a:ln w="6350">
            <a:noFill/>
            <a:prstDash val="solid"/>
          </a:ln>
        </p:spPr>
        <p:txBody>
          <a:bodyPr wrap="square">
            <a:spAutoFit/>
          </a:bodyPr>
          <a:lstStyle/>
          <a:p>
            <a:pPr lvl="0">
              <a:defRPr/>
            </a:pPr>
            <a:r>
              <a:rPr lang="ja-JP" altLang="en-US" sz="1400" dirty="0">
                <a:solidFill>
                  <a:prstClr val="black"/>
                </a:solidFill>
                <a:latin typeface="BIZ UDPゴシック" panose="020B0400000000000000" pitchFamily="50" charset="-128"/>
                <a:ea typeface="BIZ UDPゴシック" panose="020B0400000000000000" pitchFamily="50" charset="-128"/>
              </a:rPr>
              <a:t>　</a:t>
            </a:r>
            <a:r>
              <a:rPr lang="ja-JP" altLang="en-US" sz="1400" dirty="0">
                <a:latin typeface="BIZ UDPゴシック" panose="020B0400000000000000" pitchFamily="50" charset="-128"/>
                <a:ea typeface="BIZ UDPゴシック" panose="020B0400000000000000" pitchFamily="50" charset="-128"/>
              </a:rPr>
              <a:t>万博の来場者をより効果的に関西各地に誘導するためには、関西各地の歴史・文化・自然・食など魅力ある情報発信や観光案内などを行うゲートウェイ機能を有する施設（関西パビリオン）が必要であり、関西各地で万博と連携して実施する展示やイベント等とつなぐことにより観光需要を喚起し、地域活性化・地方創生を促進する。</a:t>
            </a:r>
          </a:p>
        </p:txBody>
      </p:sp>
      <p:sp>
        <p:nvSpPr>
          <p:cNvPr id="26" name="テキスト ボックス 25"/>
          <p:cNvSpPr txBox="1"/>
          <p:nvPr/>
        </p:nvSpPr>
        <p:spPr>
          <a:xfrm>
            <a:off x="140620" y="4243973"/>
            <a:ext cx="2236510" cy="338554"/>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600" b="1" i="0" u="none" strike="noStrike" kern="1200" cap="none" spc="0" normalizeH="0" baseline="0" noProof="0" dirty="0">
                <a:ln>
                  <a:noFill/>
                </a:ln>
                <a:effectLst/>
                <a:uLnTx/>
                <a:uFillTx/>
                <a:latin typeface="メイリオ" panose="020B0604030504040204" pitchFamily="50" charset="-128"/>
                <a:ea typeface="メイリオ" panose="020B0604030504040204" pitchFamily="50" charset="-128"/>
                <a:cs typeface="+mn-cs"/>
              </a:rPr>
              <a:t>国との協議の進捗状況</a:t>
            </a:r>
          </a:p>
        </p:txBody>
      </p:sp>
      <p:graphicFrame>
        <p:nvGraphicFramePr>
          <p:cNvPr id="15" name="表 14"/>
          <p:cNvGraphicFramePr>
            <a:graphicFrameLocks noGrp="1"/>
          </p:cNvGraphicFramePr>
          <p:nvPr>
            <p:extLst>
              <p:ext uri="{D42A27DB-BD31-4B8C-83A1-F6EECF244321}">
                <p14:modId xmlns:p14="http://schemas.microsoft.com/office/powerpoint/2010/main" val="688640585"/>
              </p:ext>
            </p:extLst>
          </p:nvPr>
        </p:nvGraphicFramePr>
        <p:xfrm>
          <a:off x="179089" y="4682053"/>
          <a:ext cx="9288000" cy="466566"/>
        </p:xfrm>
        <a:graphic>
          <a:graphicData uri="http://schemas.openxmlformats.org/drawingml/2006/table">
            <a:tbl>
              <a:tblPr bandRow="1">
                <a:tableStyleId>{5940675A-B579-460E-94D1-54222C63F5DA}</a:tableStyleId>
              </a:tblPr>
              <a:tblGrid>
                <a:gridCol w="2700000">
                  <a:extLst>
                    <a:ext uri="{9D8B030D-6E8A-4147-A177-3AD203B41FA5}">
                      <a16:colId xmlns:a16="http://schemas.microsoft.com/office/drawing/2014/main" val="525926817"/>
                    </a:ext>
                  </a:extLst>
                </a:gridCol>
                <a:gridCol w="6588000">
                  <a:extLst>
                    <a:ext uri="{9D8B030D-6E8A-4147-A177-3AD203B41FA5}">
                      <a16:colId xmlns:a16="http://schemas.microsoft.com/office/drawing/2014/main" val="1556401701"/>
                    </a:ext>
                  </a:extLst>
                </a:gridCol>
              </a:tblGrid>
              <a:tr h="288000">
                <a:tc>
                  <a:txBody>
                    <a:bodyPr/>
                    <a:lstStyle/>
                    <a:p>
                      <a:pPr marL="0" marR="0" lvl="0" indent="0" algn="l" defTabSz="959937" rtl="0" eaLnBrk="1" fontAlgn="auto" latinLnBrk="0" hangingPunct="1">
                        <a:lnSpc>
                          <a:spcPct val="100000"/>
                        </a:lnSpc>
                        <a:spcBef>
                          <a:spcPts val="0"/>
                        </a:spcBef>
                        <a:spcAft>
                          <a:spcPts val="0"/>
                        </a:spcAft>
                        <a:buClrTx/>
                        <a:buSzTx/>
                        <a:buFontTx/>
                        <a:buNone/>
                        <a:tabLst/>
                        <a:defRPr/>
                      </a:pPr>
                      <a:r>
                        <a:rPr lang="ja-JP" altLang="en-US" sz="1200" b="1" dirty="0">
                          <a:solidFill>
                            <a:schemeClr val="tx1"/>
                          </a:solidFill>
                          <a:latin typeface="+mn-ea"/>
                        </a:rPr>
                        <a:t>国「アクションプラン</a:t>
                      </a:r>
                      <a:r>
                        <a:rPr lang="en-US" altLang="ja-JP" sz="1200" b="1" dirty="0">
                          <a:solidFill>
                            <a:schemeClr val="tx1"/>
                          </a:solidFill>
                          <a:latin typeface="+mn-ea"/>
                        </a:rPr>
                        <a:t>Ver.</a:t>
                      </a:r>
                      <a:r>
                        <a:rPr lang="en-US" altLang="ja-JP" sz="1200" b="1" u="none" dirty="0">
                          <a:solidFill>
                            <a:schemeClr val="tx1"/>
                          </a:solidFill>
                          <a:latin typeface="+mn-ea"/>
                        </a:rPr>
                        <a:t>4</a:t>
                      </a:r>
                      <a:r>
                        <a:rPr lang="ja-JP" altLang="en-US" sz="1200" b="1" dirty="0">
                          <a:solidFill>
                            <a:schemeClr val="tx1"/>
                          </a:solidFill>
                          <a:latin typeface="+mn-ea"/>
                        </a:rPr>
                        <a:t>」の</a:t>
                      </a:r>
                      <a:endParaRPr lang="en-US" altLang="ja-JP" sz="1200" b="1" dirty="0">
                        <a:solidFill>
                          <a:schemeClr val="tx1"/>
                        </a:solidFill>
                        <a:latin typeface="+mn-ea"/>
                      </a:endParaRPr>
                    </a:p>
                    <a:p>
                      <a:pPr marL="0" marR="0" lvl="0" indent="0" algn="l" defTabSz="959937" rtl="0" eaLnBrk="1" fontAlgn="auto" latinLnBrk="0" hangingPunct="1">
                        <a:lnSpc>
                          <a:spcPct val="100000"/>
                        </a:lnSpc>
                        <a:spcBef>
                          <a:spcPts val="0"/>
                        </a:spcBef>
                        <a:spcAft>
                          <a:spcPts val="0"/>
                        </a:spcAft>
                        <a:buClrTx/>
                        <a:buSzTx/>
                        <a:buFontTx/>
                        <a:buNone/>
                        <a:tabLst/>
                        <a:defRPr/>
                      </a:pPr>
                      <a:r>
                        <a:rPr lang="ja-JP" altLang="en-US" sz="1200" b="1" dirty="0">
                          <a:solidFill>
                            <a:schemeClr val="tx1"/>
                          </a:solidFill>
                          <a:latin typeface="+mn-ea"/>
                        </a:rPr>
                        <a:t>記載内容</a:t>
                      </a:r>
                      <a:endParaRPr kumimoji="1" lang="ja-JP" altLang="en-US" sz="1200" dirty="0">
                        <a:solidFill>
                          <a:schemeClr val="tx1"/>
                        </a:solidFill>
                        <a:latin typeface="BIZ UDPゴシック" panose="020B0400000000000000" pitchFamily="50" charset="-128"/>
                        <a:ea typeface="BIZ UDPゴシック" panose="020B0400000000000000" pitchFamily="50" charset="-128"/>
                      </a:endParaRPr>
                    </a:p>
                  </a:txBody>
                  <a:tcPr marL="100806" marR="100806" marT="50403" marB="50403">
                    <a:lnL w="12700" cap="flat" cmpd="sng" algn="ctr">
                      <a:solidFill>
                        <a:schemeClr val="accent1"/>
                      </a:solidFill>
                      <a:prstDash val="sysDot"/>
                      <a:round/>
                      <a:headEnd type="none" w="med" len="med"/>
                      <a:tailEnd type="none" w="med" len="med"/>
                    </a:lnL>
                    <a:lnR w="12700" cap="flat" cmpd="sng" algn="ctr">
                      <a:solidFill>
                        <a:schemeClr val="accent1"/>
                      </a:solidFill>
                      <a:prstDash val="sysDot"/>
                      <a:round/>
                      <a:headEnd type="none" w="med" len="med"/>
                      <a:tailEnd type="none" w="med" len="med"/>
                    </a:lnR>
                    <a:lnT w="12700" cap="flat" cmpd="sng" algn="ctr">
                      <a:solidFill>
                        <a:schemeClr val="accent1"/>
                      </a:solidFill>
                      <a:prstDash val="sysDot"/>
                      <a:round/>
                      <a:headEnd type="none" w="med" len="med"/>
                      <a:tailEnd type="none" w="med" len="med"/>
                    </a:lnT>
                    <a:lnB w="12700" cap="flat" cmpd="sng" algn="ctr">
                      <a:solidFill>
                        <a:schemeClr val="accent1"/>
                      </a:solidFill>
                      <a:prstDash val="sysDot"/>
                      <a:round/>
                      <a:headEnd type="none" w="med" len="med"/>
                      <a:tailEnd type="none" w="med" len="med"/>
                    </a:lnB>
                    <a:lnTlToBr w="12700" cmpd="sng">
                      <a:noFill/>
                      <a:prstDash val="solid"/>
                    </a:lnTlToBr>
                    <a:lnBlToTr w="12700" cmpd="sng">
                      <a:noFill/>
                      <a:prstDash val="solid"/>
                    </a:lnBlToTr>
                  </a:tcPr>
                </a:tc>
                <a:tc>
                  <a:txBody>
                    <a:bodyPr/>
                    <a:lstStyle/>
                    <a:p>
                      <a:pPr marL="171450" marR="0" lvl="0" indent="-171450" algn="l" defTabSz="959937" rtl="0" eaLnBrk="1" fontAlgn="auto" latinLnBrk="0" hangingPunct="1">
                        <a:lnSpc>
                          <a:spcPct val="100000"/>
                        </a:lnSpc>
                        <a:spcBef>
                          <a:spcPts val="0"/>
                        </a:spcBef>
                        <a:spcAft>
                          <a:spcPts val="0"/>
                        </a:spcAft>
                        <a:buClrTx/>
                        <a:buSzTx/>
                        <a:buFont typeface="Wingdings" panose="05000000000000000000" pitchFamily="2" charset="2"/>
                        <a:buChar char="l"/>
                        <a:tabLst/>
                        <a:defRPr/>
                      </a:pPr>
                      <a:r>
                        <a:rPr kumimoji="1" lang="ja-JP" altLang="en-US" sz="1100" b="0" i="0" u="none" strike="noStrike" kern="1200" cap="none" spc="0" normalizeH="0" baseline="0" noProof="0" dirty="0">
                          <a:ln>
                            <a:noFill/>
                          </a:ln>
                          <a:solidFill>
                            <a:schemeClr val="tx1"/>
                          </a:solidFill>
                          <a:effectLst/>
                          <a:uLnTx/>
                          <a:uFillTx/>
                          <a:latin typeface="游ゴシック" panose="020B0400000000000000" pitchFamily="50" charset="-128"/>
                          <a:ea typeface="+mn-ea"/>
                          <a:cs typeface="+mn-cs"/>
                        </a:rPr>
                        <a:t>大阪・関西万博を契機とした全国への誘客促進＜内閣官房（万博）、国交省＞</a:t>
                      </a:r>
                    </a:p>
                    <a:p>
                      <a:pPr marL="171450" marR="0" lvl="0" indent="-171450" algn="l" defTabSz="959937" rtl="0" eaLnBrk="1" fontAlgn="auto" latinLnBrk="0" hangingPunct="1">
                        <a:lnSpc>
                          <a:spcPct val="100000"/>
                        </a:lnSpc>
                        <a:spcBef>
                          <a:spcPts val="0"/>
                        </a:spcBef>
                        <a:spcAft>
                          <a:spcPts val="0"/>
                        </a:spcAft>
                        <a:buClrTx/>
                        <a:buSzTx/>
                        <a:buFont typeface="Wingdings" panose="05000000000000000000" pitchFamily="2" charset="2"/>
                        <a:buChar char="l"/>
                        <a:tabLst/>
                        <a:defRPr/>
                      </a:pPr>
                      <a:r>
                        <a:rPr kumimoji="1" lang="ja-JP" altLang="en-US" sz="1100" b="0" i="0" u="none" strike="noStrike" kern="1200" cap="none" spc="0" normalizeH="0" baseline="0" noProof="0" dirty="0">
                          <a:ln>
                            <a:noFill/>
                          </a:ln>
                          <a:solidFill>
                            <a:schemeClr val="tx1"/>
                          </a:solidFill>
                          <a:effectLst/>
                          <a:uLnTx/>
                          <a:uFillTx/>
                          <a:latin typeface="游ゴシック" panose="020B0400000000000000" pitchFamily="50" charset="-128"/>
                          <a:ea typeface="+mn-ea"/>
                          <a:cs typeface="+mn-cs"/>
                        </a:rPr>
                        <a:t>⽇本の食⽂化の発信 ／「日本博</a:t>
                      </a:r>
                      <a:r>
                        <a:rPr kumimoji="1" lang="en-US" altLang="ja-JP" sz="1100" b="0" i="0" u="none" strike="noStrike" kern="1200" cap="none" spc="0" normalizeH="0" baseline="0" noProof="0" dirty="0">
                          <a:ln>
                            <a:noFill/>
                          </a:ln>
                          <a:solidFill>
                            <a:schemeClr val="tx1"/>
                          </a:solidFill>
                          <a:effectLst/>
                          <a:uLnTx/>
                          <a:uFillTx/>
                          <a:latin typeface="游ゴシック" panose="020B0400000000000000" pitchFamily="50" charset="-128"/>
                          <a:ea typeface="+mn-ea"/>
                          <a:cs typeface="+mn-cs"/>
                        </a:rPr>
                        <a:t>2.0</a:t>
                      </a:r>
                      <a:r>
                        <a:rPr kumimoji="1" lang="ja-JP" altLang="en-US" sz="1100" b="0" i="0" u="none" strike="noStrike" kern="1200" cap="none" spc="0" normalizeH="0" baseline="0" noProof="0" dirty="0">
                          <a:ln>
                            <a:noFill/>
                          </a:ln>
                          <a:solidFill>
                            <a:schemeClr val="tx1"/>
                          </a:solidFill>
                          <a:effectLst/>
                          <a:uLnTx/>
                          <a:uFillTx/>
                          <a:latin typeface="游ゴシック" panose="020B0400000000000000" pitchFamily="50" charset="-128"/>
                          <a:ea typeface="+mn-ea"/>
                          <a:cs typeface="+mn-cs"/>
                        </a:rPr>
                        <a:t>」の展開＜文科省＞</a:t>
                      </a:r>
                    </a:p>
                  </a:txBody>
                  <a:tcPr marL="100806" marR="100806" marT="50403" marB="50403">
                    <a:lnL w="12700" cap="flat" cmpd="sng" algn="ctr">
                      <a:solidFill>
                        <a:schemeClr val="accent1"/>
                      </a:solidFill>
                      <a:prstDash val="sysDot"/>
                      <a:round/>
                      <a:headEnd type="none" w="med" len="med"/>
                      <a:tailEnd type="none" w="med" len="med"/>
                    </a:lnL>
                    <a:lnR w="12700" cap="flat" cmpd="sng" algn="ctr">
                      <a:solidFill>
                        <a:schemeClr val="accent1"/>
                      </a:solidFill>
                      <a:prstDash val="sysDot"/>
                      <a:round/>
                      <a:headEnd type="none" w="med" len="med"/>
                      <a:tailEnd type="none" w="med" len="med"/>
                    </a:lnR>
                    <a:lnT w="12700" cap="flat" cmpd="sng" algn="ctr">
                      <a:solidFill>
                        <a:schemeClr val="accent1"/>
                      </a:solidFill>
                      <a:prstDash val="sysDot"/>
                      <a:round/>
                      <a:headEnd type="none" w="med" len="med"/>
                      <a:tailEnd type="none" w="med" len="med"/>
                    </a:lnT>
                    <a:lnB w="12700" cap="flat" cmpd="sng" algn="ctr">
                      <a:solidFill>
                        <a:schemeClr val="accent1"/>
                      </a:solidFill>
                      <a:prstDash val="sysDot"/>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508488957"/>
                  </a:ext>
                </a:extLst>
              </a:tr>
            </a:tbl>
          </a:graphicData>
        </a:graphic>
      </p:graphicFrame>
    </p:spTree>
    <p:extLst>
      <p:ext uri="{BB962C8B-B14F-4D97-AF65-F5344CB8AC3E}">
        <p14:creationId xmlns:p14="http://schemas.microsoft.com/office/powerpoint/2010/main" val="2447531763"/>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 name="表 12">
            <a:extLst>
              <a:ext uri="{FF2B5EF4-FFF2-40B4-BE49-F238E27FC236}">
                <a16:creationId xmlns:a16="http://schemas.microsoft.com/office/drawing/2014/main" id="{731D8736-1F24-4DDD-BAE5-3D26FC93D64E}"/>
              </a:ext>
            </a:extLst>
          </p:cNvPr>
          <p:cNvGraphicFramePr>
            <a:graphicFrameLocks noGrp="1"/>
          </p:cNvGraphicFramePr>
          <p:nvPr>
            <p:extLst>
              <p:ext uri="{D42A27DB-BD31-4B8C-83A1-F6EECF244321}">
                <p14:modId xmlns:p14="http://schemas.microsoft.com/office/powerpoint/2010/main" val="1330439483"/>
              </p:ext>
            </p:extLst>
          </p:nvPr>
        </p:nvGraphicFramePr>
        <p:xfrm>
          <a:off x="270312" y="1106289"/>
          <a:ext cx="9692706" cy="5459799"/>
        </p:xfrm>
        <a:graphic>
          <a:graphicData uri="http://schemas.openxmlformats.org/drawingml/2006/table">
            <a:tbl>
              <a:tblPr>
                <a:tableStyleId>{2D5ABB26-0587-4C30-8999-92F81FD0307C}</a:tableStyleId>
              </a:tblPr>
              <a:tblGrid>
                <a:gridCol w="3230902">
                  <a:extLst>
                    <a:ext uri="{9D8B030D-6E8A-4147-A177-3AD203B41FA5}">
                      <a16:colId xmlns:a16="http://schemas.microsoft.com/office/drawing/2014/main" val="901775203"/>
                    </a:ext>
                  </a:extLst>
                </a:gridCol>
                <a:gridCol w="3230902">
                  <a:extLst>
                    <a:ext uri="{9D8B030D-6E8A-4147-A177-3AD203B41FA5}">
                      <a16:colId xmlns:a16="http://schemas.microsoft.com/office/drawing/2014/main" val="2895380761"/>
                    </a:ext>
                  </a:extLst>
                </a:gridCol>
                <a:gridCol w="3230902">
                  <a:extLst>
                    <a:ext uri="{9D8B030D-6E8A-4147-A177-3AD203B41FA5}">
                      <a16:colId xmlns:a16="http://schemas.microsoft.com/office/drawing/2014/main" val="925580270"/>
                    </a:ext>
                  </a:extLst>
                </a:gridCol>
              </a:tblGrid>
              <a:tr h="5459799">
                <a:tc>
                  <a:txBody>
                    <a:bodyPr/>
                    <a:lstStyle/>
                    <a:p>
                      <a:pPr marL="185738" indent="-185738" defTabSz="443194">
                        <a:lnSpc>
                          <a:spcPct val="100000"/>
                        </a:lnSpc>
                        <a:spcBef>
                          <a:spcPts val="0"/>
                        </a:spcBef>
                        <a:spcAft>
                          <a:spcPts val="0"/>
                        </a:spcAft>
                        <a:defRPr/>
                      </a:pPr>
                      <a:r>
                        <a:rPr lang="ja-JP" altLang="en-US" sz="1300" b="1" dirty="0">
                          <a:solidFill>
                            <a:schemeClr val="tx1"/>
                          </a:solidFill>
                          <a:latin typeface="BIZ UDPゴシック" panose="020B0400000000000000" pitchFamily="50" charset="-128"/>
                          <a:ea typeface="BIZ UDPゴシック" panose="020B0400000000000000" pitchFamily="50" charset="-128"/>
                        </a:rPr>
                        <a:t>□出展に向けた準備</a:t>
                      </a:r>
                    </a:p>
                    <a:p>
                      <a:pPr marL="0" indent="0" defTabSz="443194">
                        <a:lnSpc>
                          <a:spcPct val="100000"/>
                        </a:lnSpc>
                        <a:spcBef>
                          <a:spcPts val="0"/>
                        </a:spcBef>
                        <a:spcAft>
                          <a:spcPts val="0"/>
                        </a:spcAft>
                        <a:defRPr/>
                      </a:pPr>
                      <a:endParaRPr lang="ja-JP" altLang="en-US" sz="400" b="1" dirty="0">
                        <a:solidFill>
                          <a:schemeClr val="tx1"/>
                        </a:solidFill>
                        <a:latin typeface="BIZ UDPゴシック" panose="020B0400000000000000" pitchFamily="50" charset="-128"/>
                        <a:ea typeface="BIZ UDPゴシック" panose="020B0400000000000000" pitchFamily="50" charset="-128"/>
                      </a:endParaRPr>
                    </a:p>
                    <a:p>
                      <a:pPr marL="0" indent="0">
                        <a:lnSpc>
                          <a:spcPct val="100000"/>
                        </a:lnSpc>
                        <a:spcBef>
                          <a:spcPts val="0"/>
                        </a:spcBef>
                        <a:spcAft>
                          <a:spcPts val="0"/>
                        </a:spcAft>
                        <a:defRPr/>
                      </a:pPr>
                      <a:r>
                        <a:rPr lang="ja-JP" altLang="en-US" sz="1100" dirty="0">
                          <a:solidFill>
                            <a:schemeClr val="tx1"/>
                          </a:solidFill>
                          <a:latin typeface="BIZ UDPゴシック" panose="020B0400000000000000" pitchFamily="50" charset="-128"/>
                          <a:ea typeface="BIZ UDPゴシック" panose="020B0400000000000000" pitchFamily="50" charset="-128"/>
                        </a:rPr>
                        <a:t>・パビリオン設計・建築</a:t>
                      </a:r>
                    </a:p>
                    <a:p>
                      <a:pPr marL="85725" indent="-85725">
                        <a:lnSpc>
                          <a:spcPct val="100000"/>
                        </a:lnSpc>
                        <a:spcBef>
                          <a:spcPts val="0"/>
                        </a:spcBef>
                        <a:spcAft>
                          <a:spcPts val="0"/>
                        </a:spcAft>
                        <a:defRPr/>
                      </a:pPr>
                      <a:r>
                        <a:rPr lang="ja-JP" altLang="en-US" sz="1100" dirty="0">
                          <a:solidFill>
                            <a:schemeClr val="tx1"/>
                          </a:solidFill>
                          <a:latin typeface="BIZ UDPゴシック" panose="020B0400000000000000" pitchFamily="50" charset="-128"/>
                          <a:ea typeface="BIZ UDPゴシック" panose="020B0400000000000000" pitchFamily="50" charset="-128"/>
                        </a:rPr>
                        <a:t>・展示企画・設計・制作において、各地の歴史・文化</a:t>
                      </a:r>
                      <a:endParaRPr lang="en-US" altLang="ja-JP" sz="1100" dirty="0">
                        <a:solidFill>
                          <a:schemeClr val="tx1"/>
                        </a:solidFill>
                        <a:latin typeface="BIZ UDPゴシック" panose="020B0400000000000000" pitchFamily="50" charset="-128"/>
                        <a:ea typeface="BIZ UDPゴシック" panose="020B0400000000000000" pitchFamily="50" charset="-128"/>
                      </a:endParaRPr>
                    </a:p>
                    <a:p>
                      <a:pPr marL="85725" indent="-85725">
                        <a:lnSpc>
                          <a:spcPct val="100000"/>
                        </a:lnSpc>
                        <a:spcBef>
                          <a:spcPts val="0"/>
                        </a:spcBef>
                        <a:spcAft>
                          <a:spcPts val="0"/>
                        </a:spcAft>
                        <a:defRPr/>
                      </a:pPr>
                      <a:r>
                        <a:rPr lang="ja-JP" altLang="en-US" sz="1100" dirty="0">
                          <a:solidFill>
                            <a:schemeClr val="tx1"/>
                          </a:solidFill>
                          <a:latin typeface="BIZ UDPゴシック" panose="020B0400000000000000" pitchFamily="50" charset="-128"/>
                          <a:ea typeface="BIZ UDPゴシック" panose="020B0400000000000000" pitchFamily="50" charset="-128"/>
                        </a:rPr>
                        <a:t>等の魅力の掘り起こし・再発見</a:t>
                      </a:r>
                      <a:endParaRPr lang="en-US" altLang="ja-JP" sz="1100" dirty="0">
                        <a:solidFill>
                          <a:schemeClr val="tx1"/>
                        </a:solidFill>
                        <a:latin typeface="BIZ UDPゴシック" panose="020B0400000000000000" pitchFamily="50" charset="-128"/>
                        <a:ea typeface="BIZ UDPゴシック" panose="020B0400000000000000" pitchFamily="50" charset="-128"/>
                      </a:endParaRPr>
                    </a:p>
                    <a:p>
                      <a:pPr marL="85725" indent="-85725">
                        <a:lnSpc>
                          <a:spcPct val="100000"/>
                        </a:lnSpc>
                        <a:spcBef>
                          <a:spcPts val="0"/>
                        </a:spcBef>
                        <a:spcAft>
                          <a:spcPts val="0"/>
                        </a:spcAft>
                        <a:defRPr/>
                      </a:pPr>
                      <a:r>
                        <a:rPr lang="ja-JP" altLang="en-US" sz="1100" dirty="0">
                          <a:solidFill>
                            <a:schemeClr val="tx1"/>
                          </a:solidFill>
                          <a:latin typeface="BIZ UDPゴシック" panose="020B0400000000000000" pitchFamily="50" charset="-128"/>
                          <a:ea typeface="BIZ UDPゴシック" panose="020B0400000000000000" pitchFamily="50" charset="-128"/>
                        </a:rPr>
                        <a:t>　</a:t>
                      </a:r>
                      <a:r>
                        <a:rPr lang="en-US" altLang="ja-JP" sz="1100" dirty="0">
                          <a:solidFill>
                            <a:schemeClr val="tx1"/>
                          </a:solidFill>
                          <a:latin typeface="BIZ UDPゴシック" panose="020B0400000000000000" pitchFamily="50" charset="-128"/>
                          <a:ea typeface="BIZ UDPゴシック" panose="020B0400000000000000" pitchFamily="50" charset="-128"/>
                        </a:rPr>
                        <a:t>ex.</a:t>
                      </a:r>
                      <a:r>
                        <a:rPr lang="ja-JP" altLang="en-US" sz="1100" dirty="0">
                          <a:solidFill>
                            <a:schemeClr val="tx1"/>
                          </a:solidFill>
                          <a:latin typeface="BIZ UDPゴシック" panose="020B0400000000000000" pitchFamily="50" charset="-128"/>
                          <a:ea typeface="BIZ UDPゴシック" panose="020B0400000000000000" pitchFamily="50" charset="-128"/>
                        </a:rPr>
                        <a:t>関西各府県での官民連携による協議会等の</a:t>
                      </a:r>
                      <a:endParaRPr lang="en-US" altLang="ja-JP" sz="1100" dirty="0">
                        <a:solidFill>
                          <a:schemeClr val="tx1"/>
                        </a:solidFill>
                        <a:latin typeface="BIZ UDPゴシック" panose="020B0400000000000000" pitchFamily="50" charset="-128"/>
                        <a:ea typeface="BIZ UDPゴシック" panose="020B0400000000000000" pitchFamily="50" charset="-128"/>
                      </a:endParaRPr>
                    </a:p>
                    <a:p>
                      <a:pPr marL="85725" indent="-85725">
                        <a:lnSpc>
                          <a:spcPct val="100000"/>
                        </a:lnSpc>
                        <a:spcBef>
                          <a:spcPts val="0"/>
                        </a:spcBef>
                        <a:spcAft>
                          <a:spcPts val="0"/>
                        </a:spcAft>
                        <a:defRPr/>
                      </a:pPr>
                      <a:r>
                        <a:rPr lang="ja-JP" altLang="en-US" sz="1100" dirty="0">
                          <a:solidFill>
                            <a:schemeClr val="tx1"/>
                          </a:solidFill>
                          <a:latin typeface="BIZ UDPゴシック" panose="020B0400000000000000" pitchFamily="50" charset="-128"/>
                          <a:ea typeface="BIZ UDPゴシック" panose="020B0400000000000000" pitchFamily="50" charset="-128"/>
                        </a:rPr>
                        <a:t>　　　設置、アクションプランの作成等</a:t>
                      </a:r>
                    </a:p>
                    <a:p>
                      <a:pPr marL="0" indent="0">
                        <a:lnSpc>
                          <a:spcPct val="100000"/>
                        </a:lnSpc>
                        <a:spcBef>
                          <a:spcPts val="0"/>
                        </a:spcBef>
                        <a:spcAft>
                          <a:spcPts val="0"/>
                        </a:spcAft>
                        <a:defRPr/>
                      </a:pPr>
                      <a:r>
                        <a:rPr lang="ja-JP" altLang="en-US" sz="1100" dirty="0">
                          <a:solidFill>
                            <a:schemeClr val="tx1"/>
                          </a:solidFill>
                          <a:latin typeface="BIZ UDPゴシック" panose="020B0400000000000000" pitchFamily="50" charset="-128"/>
                          <a:ea typeface="BIZ UDPゴシック" panose="020B0400000000000000" pitchFamily="50" charset="-128"/>
                        </a:rPr>
                        <a:t>・運営計画策定・運営準備</a:t>
                      </a:r>
                    </a:p>
                    <a:p>
                      <a:pPr marL="0" indent="0">
                        <a:lnSpc>
                          <a:spcPct val="100000"/>
                        </a:lnSpc>
                        <a:spcBef>
                          <a:spcPts val="0"/>
                        </a:spcBef>
                        <a:spcAft>
                          <a:spcPts val="0"/>
                        </a:spcAft>
                        <a:defRPr/>
                      </a:pPr>
                      <a:r>
                        <a:rPr lang="ja-JP" altLang="en-US" sz="1100" dirty="0">
                          <a:solidFill>
                            <a:schemeClr val="tx1"/>
                          </a:solidFill>
                          <a:latin typeface="BIZ UDPゴシック" panose="020B0400000000000000" pitchFamily="50" charset="-128"/>
                          <a:ea typeface="BIZ UDPゴシック" panose="020B0400000000000000" pitchFamily="50" charset="-128"/>
                        </a:rPr>
                        <a:t>・ＷＥＢパビリオンの先行開設</a:t>
                      </a:r>
                    </a:p>
                    <a:p>
                      <a:pPr marL="85725" indent="-85725">
                        <a:lnSpc>
                          <a:spcPct val="100000"/>
                        </a:lnSpc>
                        <a:spcBef>
                          <a:spcPts val="0"/>
                        </a:spcBef>
                        <a:spcAft>
                          <a:spcPts val="0"/>
                        </a:spcAft>
                        <a:defRPr/>
                      </a:pPr>
                      <a:r>
                        <a:rPr lang="ja-JP" altLang="en-US" sz="1100" dirty="0">
                          <a:solidFill>
                            <a:schemeClr val="tx1"/>
                          </a:solidFill>
                          <a:latin typeface="BIZ UDPゴシック" panose="020B0400000000000000" pitchFamily="50" charset="-128"/>
                          <a:ea typeface="BIZ UDPゴシック" panose="020B0400000000000000" pitchFamily="50" charset="-128"/>
                        </a:rPr>
                        <a:t>・関西パビリオン出展と連動した機運醸成の取組</a:t>
                      </a:r>
                      <a:endParaRPr lang="en-US" altLang="ja-JP" sz="800" dirty="0">
                        <a:solidFill>
                          <a:schemeClr val="tx1"/>
                        </a:solidFill>
                        <a:latin typeface="BIZ UDPゴシック" panose="020B0400000000000000" pitchFamily="50" charset="-128"/>
                        <a:ea typeface="BIZ UDPゴシック" panose="020B0400000000000000" pitchFamily="50" charset="-128"/>
                      </a:endParaRPr>
                    </a:p>
                    <a:p>
                      <a:pPr marL="0" marR="0" lvl="0" indent="0" algn="l" defTabSz="959937" rtl="0" eaLnBrk="1" fontAlgn="auto" latinLnBrk="0" hangingPunct="1">
                        <a:lnSpc>
                          <a:spcPct val="100000"/>
                        </a:lnSpc>
                        <a:spcBef>
                          <a:spcPts val="0"/>
                        </a:spcBef>
                        <a:spcAft>
                          <a:spcPts val="0"/>
                        </a:spcAft>
                        <a:buClrTx/>
                        <a:buSzTx/>
                        <a:buFontTx/>
                        <a:buNone/>
                        <a:tabLst/>
                        <a:defRPr/>
                      </a:pPr>
                      <a:endParaRPr lang="en-US" altLang="ja-JP" sz="1100" b="0" dirty="0">
                        <a:solidFill>
                          <a:schemeClr val="tx1"/>
                        </a:solidFill>
                        <a:latin typeface="BIZ UDPゴシック" panose="020B0400000000000000" pitchFamily="50" charset="-128"/>
                        <a:ea typeface="BIZ UDPゴシック" panose="020B0400000000000000" pitchFamily="50" charset="-128"/>
                      </a:endParaRPr>
                    </a:p>
                    <a:p>
                      <a:pPr marL="0" marR="0" lvl="0" indent="0" algn="l" defTabSz="959937" rtl="0" eaLnBrk="1" fontAlgn="auto" latinLnBrk="0" hangingPunct="1">
                        <a:lnSpc>
                          <a:spcPct val="100000"/>
                        </a:lnSpc>
                        <a:spcBef>
                          <a:spcPts val="0"/>
                        </a:spcBef>
                        <a:spcAft>
                          <a:spcPts val="0"/>
                        </a:spcAft>
                        <a:buClrTx/>
                        <a:buSzTx/>
                        <a:buFontTx/>
                        <a:buNone/>
                        <a:tabLst/>
                        <a:defRPr/>
                      </a:pPr>
                      <a:endParaRPr lang="en-US" altLang="ja-JP" sz="1100" b="0" dirty="0">
                        <a:solidFill>
                          <a:schemeClr val="tx1"/>
                        </a:solidFill>
                        <a:latin typeface="BIZ UDPゴシック" panose="020B0400000000000000" pitchFamily="50" charset="-128"/>
                        <a:ea typeface="BIZ UDPゴシック" panose="020B0400000000000000" pitchFamily="50" charset="-128"/>
                      </a:endParaRPr>
                    </a:p>
                    <a:p>
                      <a:pPr marL="0" marR="0" lvl="0" indent="0" algn="l" defTabSz="959937" rtl="0" eaLnBrk="1" fontAlgn="auto" latinLnBrk="0" hangingPunct="1">
                        <a:lnSpc>
                          <a:spcPct val="100000"/>
                        </a:lnSpc>
                        <a:spcBef>
                          <a:spcPts val="0"/>
                        </a:spcBef>
                        <a:spcAft>
                          <a:spcPts val="0"/>
                        </a:spcAft>
                        <a:buClrTx/>
                        <a:buSzTx/>
                        <a:buFontTx/>
                        <a:buNone/>
                        <a:tabLst/>
                        <a:defRPr/>
                      </a:pPr>
                      <a:endParaRPr lang="en-US" altLang="ja-JP" sz="1100" b="0" dirty="0">
                        <a:solidFill>
                          <a:schemeClr val="tx1"/>
                        </a:solidFill>
                        <a:latin typeface="BIZ UDPゴシック" panose="020B0400000000000000" pitchFamily="50" charset="-128"/>
                        <a:ea typeface="BIZ UDPゴシック" panose="020B0400000000000000" pitchFamily="50" charset="-128"/>
                      </a:endParaRPr>
                    </a:p>
                  </a:txBody>
                  <a:tcPr marL="72000" marR="72000" marT="252000" marB="48014">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marL="185738" marR="0" lvl="0" indent="-185738" algn="l" defTabSz="959937" rtl="0" eaLnBrk="1" fontAlgn="auto" latinLnBrk="0" hangingPunct="1">
                        <a:lnSpc>
                          <a:spcPct val="100000"/>
                        </a:lnSpc>
                        <a:spcBef>
                          <a:spcPts val="0"/>
                        </a:spcBef>
                        <a:spcAft>
                          <a:spcPts val="0"/>
                        </a:spcAft>
                        <a:buClrTx/>
                        <a:buSzTx/>
                        <a:buFontTx/>
                        <a:buNone/>
                        <a:tabLst/>
                        <a:defRPr/>
                      </a:pPr>
                      <a:endParaRPr kumimoji="1" lang="en-US" altLang="ja-JP" sz="1300" b="1"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endParaRPr>
                    </a:p>
                    <a:p>
                      <a:pPr marL="185738" marR="0" lvl="0" indent="-185738" algn="l" defTabSz="959937" rtl="0" eaLnBrk="1" fontAlgn="auto" latinLnBrk="0" hangingPunct="1">
                        <a:lnSpc>
                          <a:spcPct val="100000"/>
                        </a:lnSpc>
                        <a:spcBef>
                          <a:spcPts val="0"/>
                        </a:spcBef>
                        <a:spcAft>
                          <a:spcPts val="0"/>
                        </a:spcAft>
                        <a:buClrTx/>
                        <a:buSzTx/>
                        <a:buFontTx/>
                        <a:buNone/>
                        <a:tabLst/>
                        <a:defRPr/>
                      </a:pPr>
                      <a:endParaRPr kumimoji="1" lang="en-US" altLang="ja-JP" sz="1300" b="1"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endParaRPr>
                    </a:p>
                    <a:p>
                      <a:pPr marL="185738" marR="0" lvl="0" indent="-185738" algn="l" defTabSz="959937" rtl="0" eaLnBrk="1" fontAlgn="auto" latinLnBrk="0" hangingPunct="1">
                        <a:lnSpc>
                          <a:spcPct val="100000"/>
                        </a:lnSpc>
                        <a:spcBef>
                          <a:spcPts val="0"/>
                        </a:spcBef>
                        <a:spcAft>
                          <a:spcPts val="0"/>
                        </a:spcAft>
                        <a:buClrTx/>
                        <a:buSzTx/>
                        <a:buFontTx/>
                        <a:buNone/>
                        <a:tabLst/>
                        <a:defRPr/>
                      </a:pPr>
                      <a:endParaRPr kumimoji="1" lang="en-US" altLang="ja-JP" sz="1300" b="1"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endParaRPr>
                    </a:p>
                    <a:p>
                      <a:pPr marL="185738" marR="0" lvl="0" indent="-185738" algn="l" defTabSz="959937" rtl="0" eaLnBrk="1" fontAlgn="auto" latinLnBrk="0" hangingPunct="1">
                        <a:lnSpc>
                          <a:spcPct val="100000"/>
                        </a:lnSpc>
                        <a:spcBef>
                          <a:spcPts val="0"/>
                        </a:spcBef>
                        <a:spcAft>
                          <a:spcPts val="0"/>
                        </a:spcAft>
                        <a:buClrTx/>
                        <a:buSzTx/>
                        <a:buFontTx/>
                        <a:buNone/>
                        <a:tabLst/>
                        <a:defRPr/>
                      </a:pPr>
                      <a:endParaRPr kumimoji="1" lang="en-US" altLang="ja-JP" sz="1300" b="1"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endParaRPr>
                    </a:p>
                    <a:p>
                      <a:pPr marL="185738" marR="0" lvl="0" indent="-185738" algn="l" defTabSz="959937" rtl="0" eaLnBrk="1" fontAlgn="auto" latinLnBrk="0" hangingPunct="1">
                        <a:lnSpc>
                          <a:spcPct val="100000"/>
                        </a:lnSpc>
                        <a:spcBef>
                          <a:spcPts val="0"/>
                        </a:spcBef>
                        <a:spcAft>
                          <a:spcPts val="0"/>
                        </a:spcAft>
                        <a:buClrTx/>
                        <a:buSzTx/>
                        <a:buFontTx/>
                        <a:buNone/>
                        <a:tabLst/>
                        <a:defRPr/>
                      </a:pPr>
                      <a:endParaRPr kumimoji="1" lang="en-US" altLang="ja-JP" sz="1300" b="1"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endParaRPr>
                    </a:p>
                    <a:p>
                      <a:pPr marL="185738" marR="0" lvl="0" indent="-185738" algn="l" defTabSz="959937" rtl="0" eaLnBrk="1" fontAlgn="auto" latinLnBrk="0" hangingPunct="1">
                        <a:lnSpc>
                          <a:spcPct val="100000"/>
                        </a:lnSpc>
                        <a:spcBef>
                          <a:spcPts val="0"/>
                        </a:spcBef>
                        <a:spcAft>
                          <a:spcPts val="0"/>
                        </a:spcAft>
                        <a:buClrTx/>
                        <a:buSzTx/>
                        <a:buFontTx/>
                        <a:buNone/>
                        <a:tabLst/>
                        <a:defRPr/>
                      </a:pPr>
                      <a:r>
                        <a:rPr kumimoji="1" lang="ja-JP" altLang="en-US" sz="1300" b="1"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rPr>
                        <a:t>□関西パビリオンを通じた周遊促進</a:t>
                      </a:r>
                      <a:endParaRPr kumimoji="1" lang="en-US" altLang="ja-JP" sz="1300" b="1"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endParaRPr>
                    </a:p>
                    <a:p>
                      <a:pPr marL="0" marR="0" lvl="0" indent="0" algn="l" defTabSz="959937" rtl="0" eaLnBrk="1" fontAlgn="auto" latinLnBrk="0" hangingPunct="1">
                        <a:lnSpc>
                          <a:spcPct val="100000"/>
                        </a:lnSpc>
                        <a:spcBef>
                          <a:spcPts val="0"/>
                        </a:spcBef>
                        <a:spcAft>
                          <a:spcPts val="0"/>
                        </a:spcAft>
                        <a:buClrTx/>
                        <a:buSzTx/>
                        <a:buFontTx/>
                        <a:buNone/>
                        <a:tabLst/>
                        <a:defRPr/>
                      </a:pPr>
                      <a:endParaRPr kumimoji="1" lang="en-US" altLang="ja-JP" sz="400" b="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endParaRPr>
                    </a:p>
                    <a:p>
                      <a:pPr marL="85725" marR="0" lvl="0" indent="-85725" algn="l" defTabSz="959937"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rPr>
                        <a:t>・関西全体の情報発信</a:t>
                      </a:r>
                    </a:p>
                    <a:p>
                      <a:pPr marL="85725" marR="0" lvl="0" indent="-85725" algn="l" defTabSz="959937"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rPr>
                        <a:t>・関西各府県の創意工夫による魅力発信</a:t>
                      </a:r>
                    </a:p>
                    <a:p>
                      <a:pPr marL="85725" marR="0" lvl="0" indent="-85725" algn="l" defTabSz="959937"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rPr>
                        <a:t>・体験型・参加型の展示企画や地域における万博と連携した取組などの現地に訪れたくなる仕掛けづくり</a:t>
                      </a:r>
                      <a:endParaRPr kumimoji="1" lang="en-US" altLang="ja-JP" sz="1100" b="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endParaRPr>
                    </a:p>
                    <a:p>
                      <a:pPr marL="85725" marR="0" lvl="0" indent="-85725" algn="l" defTabSz="959937" rtl="0" eaLnBrk="1" fontAlgn="auto" latinLnBrk="0" hangingPunct="1">
                        <a:lnSpc>
                          <a:spcPct val="100000"/>
                        </a:lnSpc>
                        <a:spcBef>
                          <a:spcPts val="0"/>
                        </a:spcBef>
                        <a:spcAft>
                          <a:spcPts val="0"/>
                        </a:spcAft>
                        <a:buClrTx/>
                        <a:buSzTx/>
                        <a:buFontTx/>
                        <a:buNone/>
                        <a:tabLst/>
                        <a:defRPr/>
                      </a:pPr>
                      <a:r>
                        <a:rPr kumimoji="1" lang="en-US" altLang="ja-JP" sz="1100" b="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rPr>
                        <a:t> ex.</a:t>
                      </a:r>
                      <a:r>
                        <a:rPr kumimoji="1" lang="ja-JP" altLang="en-US" sz="1100" b="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rPr>
                        <a:t>万博開催期間中における徳島まるごとパビリ　</a:t>
                      </a:r>
                      <a:endParaRPr kumimoji="1" lang="en-US" altLang="ja-JP" sz="1100" b="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endParaRPr>
                    </a:p>
                    <a:p>
                      <a:pPr marL="85725" marR="0" lvl="0" indent="-85725" algn="l" defTabSz="959937"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rPr>
                        <a:t>　　　オンとの連動</a:t>
                      </a:r>
                    </a:p>
                    <a:p>
                      <a:pPr marL="85725" marR="0" lvl="0" indent="-85725" algn="l" defTabSz="959937"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rPr>
                        <a:t>・万博を契機とした関西広域の周遊環境整備</a:t>
                      </a:r>
                      <a:endParaRPr kumimoji="1" lang="en-US" altLang="ja-JP" sz="1100" b="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endParaRPr>
                    </a:p>
                    <a:p>
                      <a:pPr marL="85725" marR="0" lvl="0" indent="-85725" algn="l" defTabSz="959937"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rPr>
                        <a:t>　</a:t>
                      </a:r>
                      <a:r>
                        <a:rPr kumimoji="1" lang="en-US" altLang="ja-JP" sz="1100" b="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rPr>
                        <a:t>ex.</a:t>
                      </a:r>
                      <a:r>
                        <a:rPr kumimoji="1" lang="ja-JP" altLang="en-US" sz="1100" b="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rPr>
                        <a:t>和歌山県での空飛ぶクルマの試験飛行</a:t>
                      </a:r>
                      <a:endParaRPr kumimoji="1" lang="en-US" altLang="ja-JP" sz="1100" b="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endParaRPr>
                    </a:p>
                    <a:p>
                      <a:pPr marL="85725" marR="0" lvl="0" indent="-85725" algn="l" defTabSz="959937"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rPr>
                        <a:t>　　　 琵琶湖疎水船の航路延伸・活性化</a:t>
                      </a:r>
                    </a:p>
                    <a:p>
                      <a:pPr marL="0" indent="0">
                        <a:lnSpc>
                          <a:spcPct val="100000"/>
                        </a:lnSpc>
                        <a:spcBef>
                          <a:spcPts val="0"/>
                        </a:spcBef>
                        <a:spcAft>
                          <a:spcPts val="0"/>
                        </a:spcAft>
                      </a:pPr>
                      <a:endParaRPr kumimoji="1" lang="en-US" altLang="ja-JP" sz="1200" dirty="0">
                        <a:solidFill>
                          <a:schemeClr val="tx1"/>
                        </a:solidFill>
                        <a:latin typeface="BIZ UDPゴシック" panose="020B0400000000000000" pitchFamily="50" charset="-128"/>
                        <a:ea typeface="BIZ UDPゴシック" panose="020B0400000000000000" pitchFamily="50" charset="-128"/>
                      </a:endParaRPr>
                    </a:p>
                  </a:txBody>
                  <a:tcPr marL="72000" marR="72000" marT="252000" marB="48014">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4">
                        <a:lumMod val="40000"/>
                        <a:lumOff val="60000"/>
                      </a:schemeClr>
                    </a:solidFill>
                  </a:tcPr>
                </a:tc>
                <a:tc>
                  <a:txBody>
                    <a:bodyPr/>
                    <a:lstStyle/>
                    <a:p>
                      <a:pPr marL="0" indent="0">
                        <a:lnSpc>
                          <a:spcPct val="100000"/>
                        </a:lnSpc>
                        <a:spcBef>
                          <a:spcPts val="0"/>
                        </a:spcBef>
                        <a:spcAft>
                          <a:spcPts val="0"/>
                        </a:spcAft>
                      </a:pPr>
                      <a:r>
                        <a:rPr kumimoji="1" lang="ja-JP" altLang="en-US" sz="1300" b="1" dirty="0">
                          <a:solidFill>
                            <a:schemeClr val="tx1"/>
                          </a:solidFill>
                          <a:latin typeface="BIZ UDPゴシック" panose="020B0400000000000000" pitchFamily="50" charset="-128"/>
                          <a:ea typeface="BIZ UDPゴシック" panose="020B0400000000000000" pitchFamily="50" charset="-128"/>
                        </a:rPr>
                        <a:t>□“関西”を世界へ！</a:t>
                      </a:r>
                    </a:p>
                    <a:p>
                      <a:pPr marL="0" indent="0">
                        <a:lnSpc>
                          <a:spcPct val="100000"/>
                        </a:lnSpc>
                        <a:spcBef>
                          <a:spcPts val="0"/>
                        </a:spcBef>
                        <a:spcAft>
                          <a:spcPts val="0"/>
                        </a:spcAft>
                      </a:pPr>
                      <a:endParaRPr kumimoji="1" lang="ja-JP" altLang="en-US" sz="400" b="1" dirty="0">
                        <a:solidFill>
                          <a:schemeClr val="tx1"/>
                        </a:solidFill>
                        <a:latin typeface="BIZ UDPゴシック" panose="020B0400000000000000" pitchFamily="50" charset="-128"/>
                        <a:ea typeface="BIZ UDPゴシック" panose="020B0400000000000000" pitchFamily="50" charset="-128"/>
                      </a:endParaRPr>
                    </a:p>
                    <a:p>
                      <a:pPr marL="85725" indent="-85725">
                        <a:lnSpc>
                          <a:spcPct val="100000"/>
                        </a:lnSpc>
                        <a:spcBef>
                          <a:spcPts val="0"/>
                        </a:spcBef>
                        <a:spcAft>
                          <a:spcPts val="0"/>
                        </a:spcAft>
                      </a:pPr>
                      <a:r>
                        <a:rPr kumimoji="1" lang="ja-JP" altLang="en-US" sz="1100" b="0" dirty="0">
                          <a:solidFill>
                            <a:schemeClr val="tx1"/>
                          </a:solidFill>
                          <a:latin typeface="BIZ UDPゴシック" panose="020B0400000000000000" pitchFamily="50" charset="-128"/>
                          <a:ea typeface="BIZ UDPゴシック" panose="020B0400000000000000" pitchFamily="50" charset="-128"/>
                        </a:rPr>
                        <a:t>・世界から注目される“関西”ブランドの確立により</a:t>
                      </a:r>
                      <a:endParaRPr kumimoji="1" lang="en-US" altLang="ja-JP" sz="1100" b="0" dirty="0">
                        <a:solidFill>
                          <a:schemeClr val="tx1"/>
                        </a:solidFill>
                        <a:latin typeface="BIZ UDPゴシック" panose="020B0400000000000000" pitchFamily="50" charset="-128"/>
                        <a:ea typeface="BIZ UDPゴシック" panose="020B0400000000000000" pitchFamily="50" charset="-128"/>
                      </a:endParaRPr>
                    </a:p>
                    <a:p>
                      <a:pPr marL="85725" indent="-85725">
                        <a:lnSpc>
                          <a:spcPct val="100000"/>
                        </a:lnSpc>
                        <a:spcBef>
                          <a:spcPts val="0"/>
                        </a:spcBef>
                        <a:spcAft>
                          <a:spcPts val="0"/>
                        </a:spcAft>
                      </a:pPr>
                      <a:r>
                        <a:rPr kumimoji="1" lang="ja-JP" altLang="en-US" sz="1100" b="0" dirty="0">
                          <a:solidFill>
                            <a:schemeClr val="tx1"/>
                          </a:solidFill>
                          <a:latin typeface="BIZ UDPゴシック" panose="020B0400000000000000" pitchFamily="50" charset="-128"/>
                          <a:ea typeface="BIZ UDPゴシック" panose="020B0400000000000000" pitchFamily="50" charset="-128"/>
                        </a:rPr>
                        <a:t>国内外の観光需要を喚起し、観光立国を実現する</a:t>
                      </a:r>
                    </a:p>
                    <a:p>
                      <a:pPr marL="0" indent="0">
                        <a:lnSpc>
                          <a:spcPct val="100000"/>
                        </a:lnSpc>
                        <a:spcBef>
                          <a:spcPts val="0"/>
                        </a:spcBef>
                        <a:spcAft>
                          <a:spcPts val="0"/>
                        </a:spcAft>
                      </a:pPr>
                      <a:endParaRPr kumimoji="1" lang="en-US" altLang="ja-JP" sz="1300" b="1" dirty="0">
                        <a:solidFill>
                          <a:schemeClr val="tx1"/>
                        </a:solidFill>
                        <a:latin typeface="BIZ UDPゴシック" panose="020B0400000000000000" pitchFamily="50" charset="-128"/>
                        <a:ea typeface="BIZ UDPゴシック" panose="020B0400000000000000" pitchFamily="50" charset="-128"/>
                      </a:endParaRPr>
                    </a:p>
                    <a:p>
                      <a:pPr marL="0" indent="0">
                        <a:lnSpc>
                          <a:spcPct val="100000"/>
                        </a:lnSpc>
                        <a:spcBef>
                          <a:spcPts val="0"/>
                        </a:spcBef>
                        <a:spcAft>
                          <a:spcPts val="0"/>
                        </a:spcAft>
                      </a:pPr>
                      <a:r>
                        <a:rPr kumimoji="1" lang="ja-JP" altLang="en-US" sz="1300" b="1" dirty="0">
                          <a:solidFill>
                            <a:schemeClr val="tx1"/>
                          </a:solidFill>
                          <a:latin typeface="BIZ UDPゴシック" panose="020B0400000000000000" pitchFamily="50" charset="-128"/>
                          <a:ea typeface="BIZ UDPゴシック" panose="020B0400000000000000" pitchFamily="50" charset="-128"/>
                        </a:rPr>
                        <a:t>□万博レガシーを活用した</a:t>
                      </a:r>
                    </a:p>
                    <a:p>
                      <a:pPr marL="0" indent="0">
                        <a:lnSpc>
                          <a:spcPct val="100000"/>
                        </a:lnSpc>
                        <a:spcBef>
                          <a:spcPts val="0"/>
                        </a:spcBef>
                        <a:spcAft>
                          <a:spcPts val="0"/>
                        </a:spcAft>
                      </a:pPr>
                      <a:r>
                        <a:rPr kumimoji="1" lang="ja-JP" altLang="en-US" sz="1300" b="1" dirty="0">
                          <a:solidFill>
                            <a:schemeClr val="tx1"/>
                          </a:solidFill>
                          <a:latin typeface="BIZ UDPゴシック" panose="020B0400000000000000" pitchFamily="50" charset="-128"/>
                          <a:ea typeface="BIZ UDPゴシック" panose="020B0400000000000000" pitchFamily="50" charset="-128"/>
                        </a:rPr>
                        <a:t>　 地方創生</a:t>
                      </a:r>
                    </a:p>
                    <a:p>
                      <a:pPr marL="0" indent="0">
                        <a:lnSpc>
                          <a:spcPct val="100000"/>
                        </a:lnSpc>
                        <a:spcBef>
                          <a:spcPts val="0"/>
                        </a:spcBef>
                        <a:spcAft>
                          <a:spcPts val="0"/>
                        </a:spcAft>
                      </a:pPr>
                      <a:endParaRPr kumimoji="1" lang="ja-JP" altLang="en-US" sz="400" b="1" dirty="0">
                        <a:solidFill>
                          <a:schemeClr val="tx1"/>
                        </a:solidFill>
                        <a:latin typeface="BIZ UDPゴシック" panose="020B0400000000000000" pitchFamily="50" charset="-128"/>
                        <a:ea typeface="BIZ UDPゴシック" panose="020B0400000000000000" pitchFamily="50" charset="-128"/>
                      </a:endParaRPr>
                    </a:p>
                    <a:p>
                      <a:pPr marL="85725" indent="-85725">
                        <a:lnSpc>
                          <a:spcPct val="100000"/>
                        </a:lnSpc>
                        <a:spcBef>
                          <a:spcPts val="0"/>
                        </a:spcBef>
                        <a:spcAft>
                          <a:spcPts val="0"/>
                        </a:spcAft>
                      </a:pPr>
                      <a:r>
                        <a:rPr kumimoji="1" lang="ja-JP" altLang="en-US" sz="1100" b="0" dirty="0">
                          <a:solidFill>
                            <a:schemeClr val="tx1"/>
                          </a:solidFill>
                          <a:latin typeface="BIZ UDPゴシック" panose="020B0400000000000000" pitchFamily="50" charset="-128"/>
                          <a:ea typeface="BIZ UDPゴシック" panose="020B0400000000000000" pitchFamily="50" charset="-128"/>
                        </a:rPr>
                        <a:t>・国内外における“関西”のブランド力向上</a:t>
                      </a:r>
                    </a:p>
                    <a:p>
                      <a:pPr marL="85725" indent="-85725">
                        <a:lnSpc>
                          <a:spcPct val="100000"/>
                        </a:lnSpc>
                        <a:spcBef>
                          <a:spcPts val="0"/>
                        </a:spcBef>
                        <a:spcAft>
                          <a:spcPts val="0"/>
                        </a:spcAft>
                      </a:pPr>
                      <a:r>
                        <a:rPr kumimoji="1" lang="ja-JP" altLang="en-US" sz="1100" b="0" dirty="0">
                          <a:solidFill>
                            <a:schemeClr val="tx1"/>
                          </a:solidFill>
                          <a:latin typeface="BIZ UDPゴシック" panose="020B0400000000000000" pitchFamily="50" charset="-128"/>
                          <a:ea typeface="BIZ UDPゴシック" panose="020B0400000000000000" pitchFamily="50" charset="-128"/>
                        </a:rPr>
                        <a:t>・ 万博を契機に構築したＷＥＢコンテンツや周遊</a:t>
                      </a:r>
                      <a:endParaRPr kumimoji="1" lang="en-US" altLang="ja-JP" sz="1100" b="0" dirty="0">
                        <a:solidFill>
                          <a:schemeClr val="tx1"/>
                        </a:solidFill>
                        <a:latin typeface="BIZ UDPゴシック" panose="020B0400000000000000" pitchFamily="50" charset="-128"/>
                        <a:ea typeface="BIZ UDPゴシック" panose="020B0400000000000000" pitchFamily="50" charset="-128"/>
                      </a:endParaRPr>
                    </a:p>
                    <a:p>
                      <a:pPr marL="85725" indent="-85725">
                        <a:lnSpc>
                          <a:spcPct val="100000"/>
                        </a:lnSpc>
                        <a:spcBef>
                          <a:spcPts val="0"/>
                        </a:spcBef>
                        <a:spcAft>
                          <a:spcPts val="0"/>
                        </a:spcAft>
                      </a:pPr>
                      <a:r>
                        <a:rPr kumimoji="1" lang="ja-JP" altLang="en-US" sz="1100" b="0" dirty="0">
                          <a:solidFill>
                            <a:schemeClr val="tx1"/>
                          </a:solidFill>
                          <a:latin typeface="BIZ UDPゴシック" panose="020B0400000000000000" pitchFamily="50" charset="-128"/>
                          <a:ea typeface="BIZ UDPゴシック" panose="020B0400000000000000" pitchFamily="50" charset="-128"/>
                        </a:rPr>
                        <a:t>ルートの活用</a:t>
                      </a:r>
                    </a:p>
                    <a:p>
                      <a:pPr marL="85725" indent="-85725">
                        <a:lnSpc>
                          <a:spcPct val="100000"/>
                        </a:lnSpc>
                        <a:spcBef>
                          <a:spcPts val="0"/>
                        </a:spcBef>
                        <a:spcAft>
                          <a:spcPts val="0"/>
                        </a:spcAft>
                      </a:pPr>
                      <a:r>
                        <a:rPr kumimoji="1" lang="ja-JP" altLang="en-US" sz="1100" b="0" dirty="0">
                          <a:solidFill>
                            <a:schemeClr val="tx1"/>
                          </a:solidFill>
                          <a:latin typeface="BIZ UDPゴシック" panose="020B0400000000000000" pitchFamily="50" charset="-128"/>
                          <a:ea typeface="BIZ UDPゴシック" panose="020B0400000000000000" pitchFamily="50" charset="-128"/>
                        </a:rPr>
                        <a:t>・地域の魅力の掘り起こしによる地域活性化</a:t>
                      </a:r>
                      <a:endParaRPr kumimoji="1" lang="en-US" altLang="ja-JP" sz="1100" b="0" dirty="0">
                        <a:solidFill>
                          <a:schemeClr val="tx1"/>
                        </a:solidFill>
                        <a:latin typeface="BIZ UDPゴシック" panose="020B0400000000000000" pitchFamily="50" charset="-128"/>
                        <a:ea typeface="BIZ UDPゴシック" panose="020B0400000000000000" pitchFamily="50" charset="-128"/>
                      </a:endParaRPr>
                    </a:p>
                    <a:p>
                      <a:pPr marL="85725" indent="-85725">
                        <a:lnSpc>
                          <a:spcPct val="100000"/>
                        </a:lnSpc>
                        <a:spcBef>
                          <a:spcPts val="0"/>
                        </a:spcBef>
                        <a:spcAft>
                          <a:spcPts val="0"/>
                        </a:spcAft>
                      </a:pPr>
                      <a:r>
                        <a:rPr kumimoji="1" lang="ja-JP" altLang="en-US" sz="1100" b="0" dirty="0">
                          <a:solidFill>
                            <a:schemeClr val="tx1"/>
                          </a:solidFill>
                          <a:latin typeface="BIZ UDPゴシック" panose="020B0400000000000000" pitchFamily="50" charset="-128"/>
                          <a:ea typeface="BIZ UDPゴシック" panose="020B0400000000000000" pitchFamily="50" charset="-128"/>
                        </a:rPr>
                        <a:t>　</a:t>
                      </a:r>
                      <a:r>
                        <a:rPr kumimoji="1" lang="en-US" altLang="ja-JP" sz="1100" b="0" dirty="0">
                          <a:solidFill>
                            <a:schemeClr val="tx1"/>
                          </a:solidFill>
                          <a:latin typeface="BIZ UDPゴシック" panose="020B0400000000000000" pitchFamily="50" charset="-128"/>
                          <a:ea typeface="BIZ UDPゴシック" panose="020B0400000000000000" pitchFamily="50" charset="-128"/>
                        </a:rPr>
                        <a:t>ex.</a:t>
                      </a:r>
                      <a:r>
                        <a:rPr kumimoji="1" lang="ja-JP" altLang="en-US" sz="1100" b="0" dirty="0">
                          <a:solidFill>
                            <a:schemeClr val="tx1"/>
                          </a:solidFill>
                          <a:latin typeface="BIZ UDPゴシック" panose="020B0400000000000000" pitchFamily="50" charset="-128"/>
                          <a:ea typeface="BIZ UDPゴシック" panose="020B0400000000000000" pitchFamily="50" charset="-128"/>
                        </a:rPr>
                        <a:t>徳島まるごとパビリオンの取組を活かした</a:t>
                      </a:r>
                      <a:endParaRPr kumimoji="1" lang="en-US" altLang="ja-JP" sz="1100" b="0" dirty="0">
                        <a:solidFill>
                          <a:schemeClr val="tx1"/>
                        </a:solidFill>
                        <a:latin typeface="BIZ UDPゴシック" panose="020B0400000000000000" pitchFamily="50" charset="-128"/>
                        <a:ea typeface="BIZ UDPゴシック" panose="020B0400000000000000" pitchFamily="50" charset="-128"/>
                      </a:endParaRPr>
                    </a:p>
                    <a:p>
                      <a:pPr marL="85725" indent="-85725">
                        <a:lnSpc>
                          <a:spcPct val="100000"/>
                        </a:lnSpc>
                        <a:spcBef>
                          <a:spcPts val="0"/>
                        </a:spcBef>
                        <a:spcAft>
                          <a:spcPts val="0"/>
                        </a:spcAft>
                      </a:pPr>
                      <a:r>
                        <a:rPr kumimoji="1" lang="ja-JP" altLang="en-US" sz="1100" b="0" dirty="0">
                          <a:solidFill>
                            <a:schemeClr val="tx1"/>
                          </a:solidFill>
                          <a:latin typeface="BIZ UDPゴシック" panose="020B0400000000000000" pitchFamily="50" charset="-128"/>
                          <a:ea typeface="BIZ UDPゴシック" panose="020B0400000000000000" pitchFamily="50" charset="-128"/>
                        </a:rPr>
                        <a:t>　　　更なる展開</a:t>
                      </a:r>
                      <a:endParaRPr kumimoji="1" lang="en-US" altLang="ja-JP" sz="1100" b="0" dirty="0">
                        <a:solidFill>
                          <a:schemeClr val="tx1"/>
                        </a:solidFill>
                        <a:latin typeface="BIZ UDPゴシック" panose="020B0400000000000000" pitchFamily="50" charset="-128"/>
                        <a:ea typeface="BIZ UDPゴシック" panose="020B0400000000000000" pitchFamily="50" charset="-128"/>
                      </a:endParaRPr>
                    </a:p>
                    <a:p>
                      <a:pPr marL="85725" indent="-85725">
                        <a:lnSpc>
                          <a:spcPct val="100000"/>
                        </a:lnSpc>
                        <a:spcBef>
                          <a:spcPts val="0"/>
                        </a:spcBef>
                        <a:spcAft>
                          <a:spcPts val="0"/>
                        </a:spcAft>
                      </a:pPr>
                      <a:r>
                        <a:rPr kumimoji="1" lang="ja-JP" altLang="en-US" sz="1100" b="0" dirty="0">
                          <a:solidFill>
                            <a:schemeClr val="tx1"/>
                          </a:solidFill>
                          <a:latin typeface="BIZ UDPゴシック" panose="020B0400000000000000" pitchFamily="50" charset="-128"/>
                          <a:ea typeface="BIZ UDPゴシック" panose="020B0400000000000000" pitchFamily="50" charset="-128"/>
                        </a:rPr>
                        <a:t>・万博を契機に整備した周遊環境を活かした</a:t>
                      </a:r>
                      <a:endParaRPr kumimoji="1" lang="en-US" altLang="ja-JP" sz="1100" b="0" dirty="0">
                        <a:solidFill>
                          <a:schemeClr val="tx1"/>
                        </a:solidFill>
                        <a:latin typeface="BIZ UDPゴシック" panose="020B0400000000000000" pitchFamily="50" charset="-128"/>
                        <a:ea typeface="BIZ UDPゴシック" panose="020B0400000000000000" pitchFamily="50" charset="-128"/>
                      </a:endParaRPr>
                    </a:p>
                    <a:p>
                      <a:pPr marL="85725" indent="-85725">
                        <a:lnSpc>
                          <a:spcPct val="100000"/>
                        </a:lnSpc>
                        <a:spcBef>
                          <a:spcPts val="0"/>
                        </a:spcBef>
                        <a:spcAft>
                          <a:spcPts val="0"/>
                        </a:spcAft>
                      </a:pPr>
                      <a:r>
                        <a:rPr kumimoji="1" lang="ja-JP" altLang="en-US" sz="1100" b="0" dirty="0">
                          <a:solidFill>
                            <a:schemeClr val="tx1"/>
                          </a:solidFill>
                          <a:latin typeface="BIZ UDPゴシック" panose="020B0400000000000000" pitchFamily="50" charset="-128"/>
                          <a:ea typeface="BIZ UDPゴシック" panose="020B0400000000000000" pitchFamily="50" charset="-128"/>
                        </a:rPr>
                        <a:t>地域創生</a:t>
                      </a:r>
                    </a:p>
                    <a:p>
                      <a:pPr marL="0" indent="0">
                        <a:lnSpc>
                          <a:spcPct val="100000"/>
                        </a:lnSpc>
                        <a:spcBef>
                          <a:spcPts val="0"/>
                        </a:spcBef>
                        <a:spcAft>
                          <a:spcPts val="0"/>
                        </a:spcAft>
                      </a:pPr>
                      <a:r>
                        <a:rPr kumimoji="1" lang="ja-JP" altLang="en-US" sz="1100" dirty="0">
                          <a:solidFill>
                            <a:schemeClr val="tx1"/>
                          </a:solidFill>
                          <a:latin typeface="BIZ UDPゴシック" panose="020B0400000000000000" pitchFamily="50" charset="-128"/>
                          <a:ea typeface="BIZ UDPゴシック" panose="020B0400000000000000" pitchFamily="50" charset="-128"/>
                        </a:rPr>
                        <a:t>　</a:t>
                      </a:r>
                      <a:r>
                        <a:rPr kumimoji="1" lang="en-US" altLang="ja-JP" sz="1100" dirty="0">
                          <a:solidFill>
                            <a:schemeClr val="tx1"/>
                          </a:solidFill>
                          <a:latin typeface="BIZ UDPゴシック" panose="020B0400000000000000" pitchFamily="50" charset="-128"/>
                          <a:ea typeface="BIZ UDPゴシック" panose="020B0400000000000000" pitchFamily="50" charset="-128"/>
                        </a:rPr>
                        <a:t>ex.</a:t>
                      </a:r>
                      <a:r>
                        <a:rPr kumimoji="1" lang="ja-JP" altLang="en-US" sz="1100" dirty="0">
                          <a:solidFill>
                            <a:schemeClr val="tx1"/>
                          </a:solidFill>
                          <a:latin typeface="BIZ UDPゴシック" panose="020B0400000000000000" pitchFamily="50" charset="-128"/>
                          <a:ea typeface="BIZ UDPゴシック" panose="020B0400000000000000" pitchFamily="50" charset="-128"/>
                        </a:rPr>
                        <a:t>関西広域での空飛ぶクルマの商用運航</a:t>
                      </a:r>
                      <a:endParaRPr kumimoji="1" lang="en-US" altLang="ja-JP" sz="1100" dirty="0">
                        <a:solidFill>
                          <a:schemeClr val="tx1"/>
                        </a:solidFill>
                        <a:latin typeface="BIZ UDPゴシック" panose="020B0400000000000000" pitchFamily="50" charset="-128"/>
                        <a:ea typeface="BIZ UDPゴシック" panose="020B0400000000000000" pitchFamily="50" charset="-128"/>
                      </a:endParaRPr>
                    </a:p>
                    <a:p>
                      <a:pPr marL="0" indent="0">
                        <a:lnSpc>
                          <a:spcPct val="100000"/>
                        </a:lnSpc>
                        <a:spcBef>
                          <a:spcPts val="0"/>
                        </a:spcBef>
                        <a:spcAft>
                          <a:spcPts val="0"/>
                        </a:spcAft>
                      </a:pPr>
                      <a:r>
                        <a:rPr kumimoji="1" lang="ja-JP" altLang="en-US" sz="1100" dirty="0">
                          <a:solidFill>
                            <a:schemeClr val="tx1"/>
                          </a:solidFill>
                          <a:latin typeface="BIZ UDPゴシック" panose="020B0400000000000000" pitchFamily="50" charset="-128"/>
                          <a:ea typeface="BIZ UDPゴシック" panose="020B0400000000000000" pitchFamily="50" charset="-128"/>
                        </a:rPr>
                        <a:t>　　　琵琶湖疎水船等の舟運の拡大</a:t>
                      </a:r>
                      <a:endParaRPr kumimoji="1" lang="en-US" altLang="ja-JP" sz="1100" dirty="0">
                        <a:solidFill>
                          <a:schemeClr val="tx1"/>
                        </a:solidFill>
                        <a:latin typeface="BIZ UDPゴシック" panose="020B0400000000000000" pitchFamily="50" charset="-128"/>
                        <a:ea typeface="BIZ UDPゴシック" panose="020B0400000000000000" pitchFamily="50" charset="-128"/>
                      </a:endParaRPr>
                    </a:p>
                    <a:p>
                      <a:pPr marL="0" indent="0">
                        <a:lnSpc>
                          <a:spcPct val="100000"/>
                        </a:lnSpc>
                        <a:spcBef>
                          <a:spcPts val="0"/>
                        </a:spcBef>
                        <a:spcAft>
                          <a:spcPts val="0"/>
                        </a:spcAft>
                      </a:pPr>
                      <a:r>
                        <a:rPr kumimoji="1" lang="ja-JP" altLang="en-US" sz="1100" dirty="0">
                          <a:solidFill>
                            <a:schemeClr val="tx1"/>
                          </a:solidFill>
                          <a:latin typeface="BIZ UDPゴシック" panose="020B0400000000000000" pitchFamily="50" charset="-128"/>
                          <a:ea typeface="BIZ UDPゴシック" panose="020B0400000000000000" pitchFamily="50" charset="-128"/>
                        </a:rPr>
                        <a:t>　　　広域インフラの充実による周遊の活性化</a:t>
                      </a:r>
                      <a:endParaRPr kumimoji="1" lang="en-US" altLang="ja-JP" sz="1100" dirty="0">
                        <a:solidFill>
                          <a:schemeClr val="tx1"/>
                        </a:solidFill>
                        <a:latin typeface="BIZ UDPゴシック" panose="020B0400000000000000" pitchFamily="50" charset="-128"/>
                        <a:ea typeface="BIZ UDPゴシック" panose="020B0400000000000000" pitchFamily="50" charset="-128"/>
                      </a:endParaRPr>
                    </a:p>
                    <a:p>
                      <a:pPr marL="0" indent="0">
                        <a:lnSpc>
                          <a:spcPct val="100000"/>
                        </a:lnSpc>
                        <a:spcBef>
                          <a:spcPts val="0"/>
                        </a:spcBef>
                        <a:spcAft>
                          <a:spcPts val="0"/>
                        </a:spcAft>
                      </a:pPr>
                      <a:endParaRPr kumimoji="1" lang="en-US" altLang="ja-JP" sz="1100" dirty="0">
                        <a:solidFill>
                          <a:schemeClr val="tx1"/>
                        </a:solidFill>
                        <a:latin typeface="BIZ UDPゴシック" panose="020B0400000000000000" pitchFamily="50" charset="-128"/>
                        <a:ea typeface="BIZ UDPゴシック" panose="020B0400000000000000" pitchFamily="50" charset="-128"/>
                      </a:endParaRPr>
                    </a:p>
                  </a:txBody>
                  <a:tcPr marL="72000" marR="72000" marT="252000" marB="48014">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338179187"/>
                  </a:ext>
                </a:extLst>
              </a:tr>
            </a:tbl>
          </a:graphicData>
        </a:graphic>
      </p:graphicFrame>
      <p:grpSp>
        <p:nvGrpSpPr>
          <p:cNvPr id="94" name="グループ化 93">
            <a:extLst>
              <a:ext uri="{FF2B5EF4-FFF2-40B4-BE49-F238E27FC236}">
                <a16:creationId xmlns:a16="http://schemas.microsoft.com/office/drawing/2014/main" id="{B1406B80-BB7A-4E81-A06D-8F4FC87D64EF}"/>
              </a:ext>
            </a:extLst>
          </p:cNvPr>
          <p:cNvGrpSpPr/>
          <p:nvPr/>
        </p:nvGrpSpPr>
        <p:grpSpPr>
          <a:xfrm>
            <a:off x="270312" y="801823"/>
            <a:ext cx="9759617" cy="381120"/>
            <a:chOff x="407938" y="886368"/>
            <a:chExt cx="6868765" cy="340159"/>
          </a:xfrm>
          <a:solidFill>
            <a:srgbClr val="953735"/>
          </a:solidFill>
        </p:grpSpPr>
        <p:sp>
          <p:nvSpPr>
            <p:cNvPr id="96" name="ホームベース 6">
              <a:extLst>
                <a:ext uri="{FF2B5EF4-FFF2-40B4-BE49-F238E27FC236}">
                  <a16:creationId xmlns:a16="http://schemas.microsoft.com/office/drawing/2014/main" id="{1B7629EA-ADB7-4C0E-8F66-00767F27E995}"/>
                </a:ext>
              </a:extLst>
            </p:cNvPr>
            <p:cNvSpPr/>
            <p:nvPr/>
          </p:nvSpPr>
          <p:spPr bwMode="gray">
            <a:xfrm>
              <a:off x="4706391" y="886368"/>
              <a:ext cx="2570312" cy="340159"/>
            </a:xfrm>
            <a:prstGeom prst="homePlate">
              <a:avLst/>
            </a:prstGeom>
            <a:solidFill>
              <a:srgbClr val="002060"/>
            </a:solidFill>
            <a:ln w="28575">
              <a:solidFill>
                <a:schemeClr val="bg1"/>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defTabSz="443194">
                <a:defRPr/>
              </a:pPr>
              <a:r>
                <a:rPr kumimoji="1" lang="en-US" altLang="ja-JP" sz="1260" dirty="0">
                  <a:solidFill>
                    <a:prstClr val="white"/>
                  </a:solidFill>
                  <a:latin typeface="BIZ UDPゴシック" panose="020B0400000000000000" pitchFamily="50" charset="-128"/>
                  <a:ea typeface="BIZ UDPゴシック" panose="020B0400000000000000" pitchFamily="50" charset="-128"/>
                </a:rPr>
                <a:t>2030</a:t>
              </a:r>
              <a:r>
                <a:rPr kumimoji="1" lang="ja-JP" altLang="en-US" sz="1260" dirty="0">
                  <a:solidFill>
                    <a:prstClr val="white"/>
                  </a:solidFill>
                  <a:latin typeface="BIZ UDPゴシック" panose="020B0400000000000000" pitchFamily="50" charset="-128"/>
                  <a:ea typeface="BIZ UDPゴシック" panose="020B0400000000000000" pitchFamily="50" charset="-128"/>
                </a:rPr>
                <a:t>（万博後のめざす姿）</a:t>
              </a:r>
            </a:p>
          </p:txBody>
        </p:sp>
        <p:sp>
          <p:nvSpPr>
            <p:cNvPr id="97" name="ホームベース 5">
              <a:extLst>
                <a:ext uri="{FF2B5EF4-FFF2-40B4-BE49-F238E27FC236}">
                  <a16:creationId xmlns:a16="http://schemas.microsoft.com/office/drawing/2014/main" id="{AD85B09B-C151-4246-83FE-8C65C4C68421}"/>
                </a:ext>
              </a:extLst>
            </p:cNvPr>
            <p:cNvSpPr/>
            <p:nvPr/>
          </p:nvSpPr>
          <p:spPr bwMode="gray">
            <a:xfrm>
              <a:off x="2549230" y="886369"/>
              <a:ext cx="2484315" cy="340158"/>
            </a:xfrm>
            <a:prstGeom prst="homePlate">
              <a:avLst/>
            </a:prstGeom>
            <a:solidFill>
              <a:srgbClr val="002060"/>
            </a:solidFill>
            <a:ln w="28575">
              <a:solidFill>
                <a:schemeClr val="bg1"/>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443194" rtl="0" eaLnBrk="1" fontAlgn="auto" latinLnBrk="0" hangingPunct="1">
                <a:lnSpc>
                  <a:spcPct val="100000"/>
                </a:lnSpc>
                <a:spcBef>
                  <a:spcPts val="0"/>
                </a:spcBef>
                <a:spcAft>
                  <a:spcPts val="0"/>
                </a:spcAft>
                <a:buClrTx/>
                <a:buSzTx/>
                <a:buFontTx/>
                <a:buNone/>
                <a:tabLst/>
                <a:defRPr/>
              </a:pPr>
              <a:r>
                <a:rPr kumimoji="1" lang="en-US" altLang="ja-JP" sz="1551" b="1" i="0" u="none" strike="noStrike" kern="120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n-cs"/>
                </a:rPr>
                <a:t>2025</a:t>
              </a:r>
              <a:r>
                <a:rPr kumimoji="1" lang="ja-JP" altLang="en-US" sz="1551" b="1" i="0" u="none" strike="noStrike" kern="120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n-cs"/>
                </a:rPr>
                <a:t>（万博開催）</a:t>
              </a:r>
            </a:p>
          </p:txBody>
        </p:sp>
        <p:sp>
          <p:nvSpPr>
            <p:cNvPr id="98" name="ホームベース 4">
              <a:extLst>
                <a:ext uri="{FF2B5EF4-FFF2-40B4-BE49-F238E27FC236}">
                  <a16:creationId xmlns:a16="http://schemas.microsoft.com/office/drawing/2014/main" id="{51F0FD7C-A3F3-4D3F-9E7A-E2D8BBD297CC}"/>
                </a:ext>
              </a:extLst>
            </p:cNvPr>
            <p:cNvSpPr/>
            <p:nvPr/>
          </p:nvSpPr>
          <p:spPr bwMode="gray">
            <a:xfrm>
              <a:off x="407938" y="886368"/>
              <a:ext cx="2362526" cy="340159"/>
            </a:xfrm>
            <a:prstGeom prst="homePlate">
              <a:avLst/>
            </a:prstGeom>
            <a:solidFill>
              <a:srgbClr val="002060"/>
            </a:solidFill>
            <a:ln w="28575">
              <a:solidFill>
                <a:schemeClr val="bg1"/>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lvl="0" algn="ctr" defTabSz="443194">
                <a:defRPr/>
              </a:pPr>
              <a:r>
                <a:rPr kumimoji="1" lang="en-US" altLang="ja-JP" sz="1260" dirty="0">
                  <a:solidFill>
                    <a:schemeClr val="bg1"/>
                  </a:solidFill>
                  <a:latin typeface="BIZ UDPゴシック" panose="020B0400000000000000" pitchFamily="50" charset="-128"/>
                  <a:ea typeface="BIZ UDPゴシック" panose="020B0400000000000000" pitchFamily="50" charset="-128"/>
                </a:rPr>
                <a:t>2023</a:t>
              </a:r>
              <a:r>
                <a:rPr kumimoji="1" lang="en-US" altLang="ja-JP" sz="1260" b="0" i="0" u="none" strike="noStrike" kern="1200" cap="none" spc="0" normalizeH="0" baseline="0" noProof="0" dirty="0">
                  <a:ln>
                    <a:noFill/>
                  </a:ln>
                  <a:solidFill>
                    <a:schemeClr val="bg1"/>
                  </a:solidFill>
                  <a:effectLst/>
                  <a:uLnTx/>
                  <a:uFillTx/>
                  <a:latin typeface="BIZ UDPゴシック" panose="020B0400000000000000" pitchFamily="50" charset="-128"/>
                  <a:ea typeface="BIZ UDPゴシック" panose="020B0400000000000000" pitchFamily="50" charset="-128"/>
                  <a:cs typeface="+mn-cs"/>
                </a:rPr>
                <a:t>(</a:t>
              </a:r>
              <a:r>
                <a:rPr kumimoji="1" lang="ja-JP" altLang="en-US" sz="1260" b="0" i="0" u="none" strike="noStrike" kern="1200" cap="none" spc="0" normalizeH="0" baseline="0" noProof="0" dirty="0">
                  <a:ln>
                    <a:noFill/>
                  </a:ln>
                  <a:solidFill>
                    <a:schemeClr val="bg1"/>
                  </a:solidFill>
                  <a:effectLst/>
                  <a:uLnTx/>
                  <a:uFillTx/>
                  <a:latin typeface="BIZ UDPゴシック" panose="020B0400000000000000" pitchFamily="50" charset="-128"/>
                  <a:ea typeface="BIZ UDPゴシック" panose="020B0400000000000000" pitchFamily="50" charset="-128"/>
                  <a:cs typeface="+mn-cs"/>
                </a:rPr>
                <a:t>現状</a:t>
              </a:r>
              <a:r>
                <a:rPr kumimoji="1" lang="en-US" altLang="ja-JP" sz="1260" b="0" i="0" u="none" strike="noStrike" kern="1200" cap="none" spc="0" normalizeH="0" baseline="0" noProof="0" dirty="0">
                  <a:ln>
                    <a:noFill/>
                  </a:ln>
                  <a:solidFill>
                    <a:schemeClr val="bg1"/>
                  </a:solidFill>
                  <a:effectLst/>
                  <a:uLnTx/>
                  <a:uFillTx/>
                  <a:latin typeface="BIZ UDPゴシック" panose="020B0400000000000000" pitchFamily="50" charset="-128"/>
                  <a:ea typeface="BIZ UDPゴシック" panose="020B0400000000000000" pitchFamily="50" charset="-128"/>
                  <a:cs typeface="+mn-cs"/>
                </a:rPr>
                <a:t>)</a:t>
              </a:r>
              <a:endParaRPr kumimoji="1" lang="ja-JP" altLang="en-US" sz="1260" b="0" i="0" u="none" strike="noStrike" kern="1200" cap="none" spc="0" normalizeH="0" baseline="0" noProof="0" dirty="0">
                <a:ln>
                  <a:noFill/>
                </a:ln>
                <a:solidFill>
                  <a:schemeClr val="bg1"/>
                </a:solidFill>
                <a:effectLst/>
                <a:uLnTx/>
                <a:uFillTx/>
                <a:latin typeface="BIZ UDPゴシック" panose="020B0400000000000000" pitchFamily="50" charset="-128"/>
                <a:ea typeface="BIZ UDPゴシック" panose="020B0400000000000000" pitchFamily="50" charset="-128"/>
                <a:cs typeface="+mn-cs"/>
              </a:endParaRPr>
            </a:p>
          </p:txBody>
        </p:sp>
      </p:grpSp>
      <p:sp>
        <p:nvSpPr>
          <p:cNvPr id="14" name="正方形/長方形 13">
            <a:extLst>
              <a:ext uri="{FF2B5EF4-FFF2-40B4-BE49-F238E27FC236}">
                <a16:creationId xmlns:a16="http://schemas.microsoft.com/office/drawing/2014/main" id="{42AB246C-D6C3-4324-A739-9AC17F6C0836}"/>
              </a:ext>
            </a:extLst>
          </p:cNvPr>
          <p:cNvSpPr/>
          <p:nvPr/>
        </p:nvSpPr>
        <p:spPr>
          <a:xfrm>
            <a:off x="3760088" y="1406475"/>
            <a:ext cx="2727960" cy="900790"/>
          </a:xfrm>
          <a:prstGeom prst="rect">
            <a:avLst/>
          </a:prstGeom>
          <a:solidFill>
            <a:schemeClr val="bg1"/>
          </a:solidFill>
          <a:ln w="19050" cmpd="dbl">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72000" tIns="216000" rIns="36000" bIns="36000" rtlCol="0" anchor="t" anchorCtr="0"/>
          <a:lstStyle/>
          <a:p>
            <a:pPr defTabSz="930530">
              <a:defRPr/>
            </a:pPr>
            <a:r>
              <a:rPr kumimoji="1" lang="ja-JP" altLang="en-US" sz="1300" b="1" dirty="0">
                <a:solidFill>
                  <a:prstClr val="black"/>
                </a:solidFill>
                <a:latin typeface="BIZ UDPゴシック" panose="020B0400000000000000" pitchFamily="50" charset="-128"/>
                <a:ea typeface="BIZ UDPゴシック" panose="020B0400000000000000" pitchFamily="50" charset="-128"/>
              </a:rPr>
              <a:t>万博会場のパビリオン及び</a:t>
            </a:r>
            <a:r>
              <a:rPr kumimoji="1" lang="en-US" altLang="ja-JP" sz="1300" b="1" dirty="0">
                <a:solidFill>
                  <a:prstClr val="black"/>
                </a:solidFill>
                <a:latin typeface="BIZ UDPゴシック" panose="020B0400000000000000" pitchFamily="50" charset="-128"/>
                <a:ea typeface="BIZ UDPゴシック" panose="020B0400000000000000" pitchFamily="50" charset="-128"/>
              </a:rPr>
              <a:t>WEB</a:t>
            </a:r>
            <a:r>
              <a:rPr kumimoji="1" lang="ja-JP" altLang="en-US" sz="1300" b="1" dirty="0">
                <a:solidFill>
                  <a:prstClr val="black"/>
                </a:solidFill>
                <a:latin typeface="BIZ UDPゴシック" panose="020B0400000000000000" pitchFamily="50" charset="-128"/>
                <a:ea typeface="BIZ UDPゴシック" panose="020B0400000000000000" pitchFamily="50" charset="-128"/>
              </a:rPr>
              <a:t>パビリオンにおける魅力・情報発信をきっかけとした広域観光の促進</a:t>
            </a:r>
          </a:p>
        </p:txBody>
      </p:sp>
      <p:sp>
        <p:nvSpPr>
          <p:cNvPr id="15" name="ホームベース 7">
            <a:extLst>
              <a:ext uri="{FF2B5EF4-FFF2-40B4-BE49-F238E27FC236}">
                <a16:creationId xmlns:a16="http://schemas.microsoft.com/office/drawing/2014/main" id="{E599356E-2B0A-4C96-A1C9-EC52982B4052}"/>
              </a:ext>
            </a:extLst>
          </p:cNvPr>
          <p:cNvSpPr/>
          <p:nvPr/>
        </p:nvSpPr>
        <p:spPr>
          <a:xfrm>
            <a:off x="3760087" y="1307397"/>
            <a:ext cx="1012036" cy="279182"/>
          </a:xfrm>
          <a:prstGeom prst="homePlate">
            <a:avLst/>
          </a:prstGeom>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43194">
              <a:defRPr/>
            </a:pPr>
            <a:r>
              <a:rPr kumimoji="1" lang="ja-JP" altLang="en-US" sz="1163" dirty="0">
                <a:solidFill>
                  <a:schemeClr val="bg1"/>
                </a:solidFill>
                <a:latin typeface="BIZ UDPゴシック" panose="020B0400000000000000" pitchFamily="50" charset="-128"/>
                <a:ea typeface="BIZ UDPゴシック" panose="020B0400000000000000" pitchFamily="50" charset="-128"/>
              </a:rPr>
              <a:t>万博会場</a:t>
            </a:r>
          </a:p>
        </p:txBody>
      </p:sp>
      <p:sp>
        <p:nvSpPr>
          <p:cNvPr id="16" name="スライド番号プレースホルダー 7"/>
          <p:cNvSpPr>
            <a:spLocks noGrp="1"/>
          </p:cNvSpPr>
          <p:nvPr>
            <p:ph type="sldNum" sz="quarter" idx="12"/>
          </p:nvPr>
        </p:nvSpPr>
        <p:spPr>
          <a:xfrm flipH="1">
            <a:off x="9719089" y="6839953"/>
            <a:ext cx="361536" cy="359360"/>
          </a:xfrm>
        </p:spPr>
        <p:txBody>
          <a:bodyPr/>
          <a:lstStyle/>
          <a:p>
            <a:fld id="{4A29C0C3-80A2-4EDA-8DD4-D638D41F3C0E}" type="slidenum">
              <a:rPr kumimoji="1" lang="ja-JP" altLang="en-US" smtClean="0"/>
              <a:t>49</a:t>
            </a:fld>
            <a:endParaRPr kumimoji="1" lang="ja-JP" altLang="en-US" dirty="0"/>
          </a:p>
        </p:txBody>
      </p:sp>
      <p:pic>
        <p:nvPicPr>
          <p:cNvPr id="18" name="図 17">
            <a:extLst>
              <a:ext uri="{FF2B5EF4-FFF2-40B4-BE49-F238E27FC236}">
                <a16:creationId xmlns:a16="http://schemas.microsoft.com/office/drawing/2014/main" id="{1D6731E7-494F-4AB4-ACD2-FB6046240ABB}"/>
              </a:ext>
            </a:extLst>
          </p:cNvPr>
          <p:cNvPicPr>
            <a:picLocks noChangeAspect="1"/>
          </p:cNvPicPr>
          <p:nvPr/>
        </p:nvPicPr>
        <p:blipFill rotWithShape="1">
          <a:blip r:embed="rId3">
            <a:extLst>
              <a:ext uri="{28A0092B-C50C-407E-A947-70E740481C1C}">
                <a14:useLocalDpi xmlns:a14="http://schemas.microsoft.com/office/drawing/2010/main" val="0"/>
              </a:ext>
            </a:extLst>
          </a:blip>
          <a:srcRect l="67790" t="7508" b="35015"/>
          <a:stretch/>
        </p:blipFill>
        <p:spPr>
          <a:xfrm>
            <a:off x="3922186" y="4406619"/>
            <a:ext cx="2295819" cy="2084445"/>
          </a:xfrm>
          <a:prstGeom prst="rect">
            <a:avLst/>
          </a:prstGeom>
          <a:ln>
            <a:noFill/>
          </a:ln>
        </p:spPr>
      </p:pic>
      <p:sp>
        <p:nvSpPr>
          <p:cNvPr id="30" name="楕円 29">
            <a:extLst>
              <a:ext uri="{FF2B5EF4-FFF2-40B4-BE49-F238E27FC236}">
                <a16:creationId xmlns:a16="http://schemas.microsoft.com/office/drawing/2014/main" id="{0A25AC37-982C-4ECE-BD1C-6D5E3C2EB704}"/>
              </a:ext>
            </a:extLst>
          </p:cNvPr>
          <p:cNvSpPr/>
          <p:nvPr/>
        </p:nvSpPr>
        <p:spPr>
          <a:xfrm>
            <a:off x="4993730" y="5454516"/>
            <a:ext cx="180000" cy="180000"/>
          </a:xfrm>
          <a:prstGeom prst="ellipse">
            <a:avLst/>
          </a:prstGeom>
          <a:solidFill>
            <a:srgbClr val="0070C0"/>
          </a:solidFill>
          <a:ln>
            <a:solidFill>
              <a:srgbClr val="0070C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6" name="グループ化 5"/>
          <p:cNvGrpSpPr/>
          <p:nvPr/>
        </p:nvGrpSpPr>
        <p:grpSpPr>
          <a:xfrm>
            <a:off x="4546096" y="4975638"/>
            <a:ext cx="1141133" cy="1125463"/>
            <a:chOff x="5584447" y="5273429"/>
            <a:chExt cx="1141133" cy="1125463"/>
          </a:xfrm>
        </p:grpSpPr>
        <p:sp>
          <p:nvSpPr>
            <p:cNvPr id="31" name="図形 30">
              <a:extLst>
                <a:ext uri="{FF2B5EF4-FFF2-40B4-BE49-F238E27FC236}">
                  <a16:creationId xmlns:a16="http://schemas.microsoft.com/office/drawing/2014/main" id="{990A5B92-179B-44B9-BA0E-008126DCA5F1}"/>
                </a:ext>
              </a:extLst>
            </p:cNvPr>
            <p:cNvSpPr/>
            <p:nvPr/>
          </p:nvSpPr>
          <p:spPr>
            <a:xfrm rot="11011925" flipV="1">
              <a:off x="5591794" y="5393368"/>
              <a:ext cx="540000" cy="468000"/>
            </a:xfrm>
            <a:prstGeom prst="swooshArrow">
              <a:avLst>
                <a:gd name="adj1" fmla="val 25000"/>
                <a:gd name="adj2" fmla="val 25000"/>
              </a:avLst>
            </a:prstGeom>
            <a:solidFill>
              <a:srgbClr val="FFC000"/>
            </a:solidFill>
            <a:ln>
              <a:noFill/>
            </a:ln>
            <a:effectLst/>
            <a:scene3d>
              <a:camera prst="orthographicFront"/>
              <a:lightRig rig="flat" dir="t"/>
            </a:scene3d>
            <a:sp3d z="-190500" extrusionH="12700" prstMaterial="plastic">
              <a:bevelT w="50800" h="50800"/>
            </a:sp3d>
          </p:spPr>
        </p:sp>
        <p:sp>
          <p:nvSpPr>
            <p:cNvPr id="32" name="図形 31">
              <a:extLst>
                <a:ext uri="{FF2B5EF4-FFF2-40B4-BE49-F238E27FC236}">
                  <a16:creationId xmlns:a16="http://schemas.microsoft.com/office/drawing/2014/main" id="{4F9CB508-0A50-4F99-9D33-9406F0526FC4}"/>
                </a:ext>
              </a:extLst>
            </p:cNvPr>
            <p:cNvSpPr/>
            <p:nvPr/>
          </p:nvSpPr>
          <p:spPr>
            <a:xfrm rot="6190929" flipV="1">
              <a:off x="5566447" y="5832947"/>
              <a:ext cx="540000" cy="504000"/>
            </a:xfrm>
            <a:prstGeom prst="swooshArrow">
              <a:avLst>
                <a:gd name="adj1" fmla="val 25000"/>
                <a:gd name="adj2" fmla="val 25000"/>
              </a:avLst>
            </a:prstGeom>
            <a:solidFill>
              <a:srgbClr val="FFC000"/>
            </a:solidFill>
            <a:ln>
              <a:noFill/>
            </a:ln>
            <a:effectLst/>
            <a:scene3d>
              <a:camera prst="orthographicFront"/>
              <a:lightRig rig="flat" dir="t"/>
            </a:scene3d>
            <a:sp3d z="-190500" extrusionH="12700" prstMaterial="plastic">
              <a:bevelT w="50800" h="50800"/>
            </a:sp3d>
          </p:spPr>
        </p:sp>
        <p:sp>
          <p:nvSpPr>
            <p:cNvPr id="33" name="図形 32">
              <a:extLst>
                <a:ext uri="{FF2B5EF4-FFF2-40B4-BE49-F238E27FC236}">
                  <a16:creationId xmlns:a16="http://schemas.microsoft.com/office/drawing/2014/main" id="{5E03A615-17F6-4F07-884D-F80B1FCF5024}"/>
                </a:ext>
              </a:extLst>
            </p:cNvPr>
            <p:cNvSpPr/>
            <p:nvPr/>
          </p:nvSpPr>
          <p:spPr>
            <a:xfrm rot="2695420" flipV="1">
              <a:off x="5946419" y="5966892"/>
              <a:ext cx="432000" cy="432000"/>
            </a:xfrm>
            <a:prstGeom prst="swooshArrow">
              <a:avLst>
                <a:gd name="adj1" fmla="val 25000"/>
                <a:gd name="adj2" fmla="val 25000"/>
              </a:avLst>
            </a:prstGeom>
            <a:solidFill>
              <a:srgbClr val="FFC000"/>
            </a:solidFill>
            <a:ln>
              <a:noFill/>
            </a:ln>
            <a:effectLst/>
            <a:scene3d>
              <a:camera prst="orthographicFront"/>
              <a:lightRig rig="flat" dir="t"/>
            </a:scene3d>
            <a:sp3d z="-190500" extrusionH="12700" prstMaterial="plastic">
              <a:bevelT w="50800" h="50800"/>
            </a:sp3d>
          </p:spPr>
        </p:sp>
        <p:sp>
          <p:nvSpPr>
            <p:cNvPr id="35" name="図形 34">
              <a:extLst>
                <a:ext uri="{FF2B5EF4-FFF2-40B4-BE49-F238E27FC236}">
                  <a16:creationId xmlns:a16="http://schemas.microsoft.com/office/drawing/2014/main" id="{55A468E9-FCBC-43A1-AA5C-A0EEA36562F9}"/>
                </a:ext>
              </a:extLst>
            </p:cNvPr>
            <p:cNvSpPr/>
            <p:nvPr/>
          </p:nvSpPr>
          <p:spPr>
            <a:xfrm rot="20244157" flipV="1">
              <a:off x="6186196" y="5771389"/>
              <a:ext cx="360000" cy="360000"/>
            </a:xfrm>
            <a:prstGeom prst="swooshArrow">
              <a:avLst>
                <a:gd name="adj1" fmla="val 25000"/>
                <a:gd name="adj2" fmla="val 25000"/>
              </a:avLst>
            </a:prstGeom>
            <a:solidFill>
              <a:srgbClr val="FFC000"/>
            </a:solidFill>
            <a:ln>
              <a:noFill/>
            </a:ln>
            <a:effectLst/>
            <a:scene3d>
              <a:camera prst="orthographicFront"/>
              <a:lightRig rig="flat" dir="t"/>
            </a:scene3d>
            <a:sp3d z="-190500" extrusionH="12700" prstMaterial="plastic">
              <a:bevelT w="50800" h="50800"/>
            </a:sp3d>
          </p:spPr>
        </p:sp>
        <p:sp>
          <p:nvSpPr>
            <p:cNvPr id="36" name="図形 35">
              <a:extLst>
                <a:ext uri="{FF2B5EF4-FFF2-40B4-BE49-F238E27FC236}">
                  <a16:creationId xmlns:a16="http://schemas.microsoft.com/office/drawing/2014/main" id="{286E43CC-D260-41A1-AAEC-BB223944D583}"/>
                </a:ext>
              </a:extLst>
            </p:cNvPr>
            <p:cNvSpPr/>
            <p:nvPr/>
          </p:nvSpPr>
          <p:spPr>
            <a:xfrm rot="16200000" flipV="1">
              <a:off x="6131580" y="5255429"/>
              <a:ext cx="576000" cy="612000"/>
            </a:xfrm>
            <a:prstGeom prst="swooshArrow">
              <a:avLst>
                <a:gd name="adj1" fmla="val 25000"/>
                <a:gd name="adj2" fmla="val 25000"/>
              </a:avLst>
            </a:prstGeom>
            <a:solidFill>
              <a:srgbClr val="FFC000"/>
            </a:solidFill>
            <a:ln>
              <a:noFill/>
            </a:ln>
            <a:effectLst/>
            <a:scene3d>
              <a:camera prst="orthographicFront"/>
              <a:lightRig rig="flat" dir="t"/>
            </a:scene3d>
            <a:sp3d z="-190500" extrusionH="12700" prstMaterial="plastic">
              <a:bevelT w="50800" h="50800"/>
            </a:sp3d>
          </p:spPr>
        </p:sp>
      </p:grpSp>
      <p:sp>
        <p:nvSpPr>
          <p:cNvPr id="47" name="楕円 46">
            <a:extLst>
              <a:ext uri="{FF2B5EF4-FFF2-40B4-BE49-F238E27FC236}">
                <a16:creationId xmlns:a16="http://schemas.microsoft.com/office/drawing/2014/main" id="{839E6B50-C2B4-493E-84EF-8898A73D53B6}"/>
              </a:ext>
            </a:extLst>
          </p:cNvPr>
          <p:cNvSpPr/>
          <p:nvPr/>
        </p:nvSpPr>
        <p:spPr>
          <a:xfrm>
            <a:off x="4264498" y="4789855"/>
            <a:ext cx="1656000" cy="1656000"/>
          </a:xfrm>
          <a:prstGeom prst="ellipse">
            <a:avLst/>
          </a:prstGeom>
          <a:solidFill>
            <a:schemeClr val="accent2">
              <a:lumMod val="40000"/>
              <a:lumOff val="60000"/>
              <a:alpha val="50000"/>
            </a:schemeClr>
          </a:solidFill>
          <a:ln>
            <a:solidFill>
              <a:schemeClr val="accent2">
                <a:lumMod val="40000"/>
                <a:lumOff val="6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4" name="グループ化 3"/>
          <p:cNvGrpSpPr/>
          <p:nvPr/>
        </p:nvGrpSpPr>
        <p:grpSpPr>
          <a:xfrm>
            <a:off x="798252" y="3609967"/>
            <a:ext cx="1866900" cy="2204678"/>
            <a:chOff x="2315909" y="4635275"/>
            <a:chExt cx="1866900" cy="2204678"/>
          </a:xfrm>
        </p:grpSpPr>
        <p:pic>
          <p:nvPicPr>
            <p:cNvPr id="20" name="図 19">
              <a:extLst>
                <a:ext uri="{FF2B5EF4-FFF2-40B4-BE49-F238E27FC236}">
                  <a16:creationId xmlns:a16="http://schemas.microsoft.com/office/drawing/2014/main" id="{3DF75A5F-6C09-420F-A10C-0F4963B969B1}"/>
                </a:ext>
              </a:extLst>
            </p:cNvPr>
            <p:cNvPicPr>
              <a:picLocks noChangeAspect="1"/>
            </p:cNvPicPr>
            <p:nvPr/>
          </p:nvPicPr>
          <p:blipFill rotWithShape="1">
            <a:blip r:embed="rId3">
              <a:extLst>
                <a:ext uri="{28A0092B-C50C-407E-A947-70E740481C1C}">
                  <a14:useLocalDpi xmlns:a14="http://schemas.microsoft.com/office/drawing/2010/main" val="0"/>
                </a:ext>
              </a:extLst>
            </a:blip>
            <a:srcRect l="67790" t="7508" b="35015"/>
            <a:stretch/>
          </p:blipFill>
          <p:spPr>
            <a:xfrm>
              <a:off x="2380458" y="4755509"/>
              <a:ext cx="1785784" cy="2084444"/>
            </a:xfrm>
            <a:prstGeom prst="rect">
              <a:avLst/>
            </a:prstGeom>
            <a:ln>
              <a:noFill/>
            </a:ln>
          </p:spPr>
        </p:pic>
        <p:sp>
          <p:nvSpPr>
            <p:cNvPr id="2" name="楕円 1">
              <a:extLst>
                <a:ext uri="{FF2B5EF4-FFF2-40B4-BE49-F238E27FC236}">
                  <a16:creationId xmlns:a16="http://schemas.microsoft.com/office/drawing/2014/main" id="{328646CB-D973-46C0-94F5-1AA4E7DFCE14}"/>
                </a:ext>
              </a:extLst>
            </p:cNvPr>
            <p:cNvSpPr/>
            <p:nvPr/>
          </p:nvSpPr>
          <p:spPr>
            <a:xfrm>
              <a:off x="3069359" y="5510276"/>
              <a:ext cx="180000" cy="180000"/>
            </a:xfrm>
            <a:prstGeom prst="ellipse">
              <a:avLst/>
            </a:prstGeom>
            <a:solidFill>
              <a:schemeClr val="accent2">
                <a:lumMod val="40000"/>
                <a:lumOff val="60000"/>
              </a:schemeClr>
            </a:solidFill>
            <a:ln>
              <a:solidFill>
                <a:schemeClr val="tx1">
                  <a:lumMod val="65000"/>
                  <a:lumOff val="3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1" name="楕円 20">
              <a:extLst>
                <a:ext uri="{FF2B5EF4-FFF2-40B4-BE49-F238E27FC236}">
                  <a16:creationId xmlns:a16="http://schemas.microsoft.com/office/drawing/2014/main" id="{54ED9F09-DD69-4716-9E4F-F820BE3C6001}"/>
                </a:ext>
              </a:extLst>
            </p:cNvPr>
            <p:cNvSpPr/>
            <p:nvPr/>
          </p:nvSpPr>
          <p:spPr>
            <a:xfrm>
              <a:off x="3645747" y="5367315"/>
              <a:ext cx="180000" cy="180000"/>
            </a:xfrm>
            <a:prstGeom prst="ellipse">
              <a:avLst/>
            </a:prstGeom>
            <a:solidFill>
              <a:schemeClr val="accent2">
                <a:lumMod val="40000"/>
                <a:lumOff val="60000"/>
              </a:schemeClr>
            </a:solidFill>
            <a:ln>
              <a:solidFill>
                <a:schemeClr val="tx1">
                  <a:lumMod val="65000"/>
                  <a:lumOff val="3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2" name="楕円 21">
              <a:extLst>
                <a:ext uri="{FF2B5EF4-FFF2-40B4-BE49-F238E27FC236}">
                  <a16:creationId xmlns:a16="http://schemas.microsoft.com/office/drawing/2014/main" id="{1E3A1418-3F7B-4386-9D6A-F20D46FC60CA}"/>
                </a:ext>
              </a:extLst>
            </p:cNvPr>
            <p:cNvSpPr/>
            <p:nvPr/>
          </p:nvSpPr>
          <p:spPr>
            <a:xfrm>
              <a:off x="3616853" y="5758469"/>
              <a:ext cx="180000" cy="180000"/>
            </a:xfrm>
            <a:prstGeom prst="ellipse">
              <a:avLst/>
            </a:prstGeom>
            <a:solidFill>
              <a:schemeClr val="accent2">
                <a:lumMod val="40000"/>
                <a:lumOff val="60000"/>
              </a:schemeClr>
            </a:solidFill>
            <a:ln>
              <a:solidFill>
                <a:schemeClr val="tx1">
                  <a:lumMod val="65000"/>
                  <a:lumOff val="3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3" name="楕円 22">
              <a:extLst>
                <a:ext uri="{FF2B5EF4-FFF2-40B4-BE49-F238E27FC236}">
                  <a16:creationId xmlns:a16="http://schemas.microsoft.com/office/drawing/2014/main" id="{F024BC0F-8437-46B6-9ECE-A869B2BBD308}"/>
                </a:ext>
              </a:extLst>
            </p:cNvPr>
            <p:cNvSpPr/>
            <p:nvPr/>
          </p:nvSpPr>
          <p:spPr>
            <a:xfrm>
              <a:off x="3411821" y="6100223"/>
              <a:ext cx="180000" cy="180000"/>
            </a:xfrm>
            <a:prstGeom prst="ellipse">
              <a:avLst/>
            </a:prstGeom>
            <a:solidFill>
              <a:schemeClr val="accent2">
                <a:lumMod val="40000"/>
                <a:lumOff val="60000"/>
              </a:schemeClr>
            </a:solidFill>
            <a:ln>
              <a:solidFill>
                <a:schemeClr val="tx1">
                  <a:lumMod val="65000"/>
                  <a:lumOff val="3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5" name="楕円 24">
              <a:extLst>
                <a:ext uri="{FF2B5EF4-FFF2-40B4-BE49-F238E27FC236}">
                  <a16:creationId xmlns:a16="http://schemas.microsoft.com/office/drawing/2014/main" id="{143E61BA-64E4-4560-B818-E0D9B60B35A7}"/>
                </a:ext>
              </a:extLst>
            </p:cNvPr>
            <p:cNvSpPr/>
            <p:nvPr/>
          </p:nvSpPr>
          <p:spPr>
            <a:xfrm>
              <a:off x="3845403" y="5848469"/>
              <a:ext cx="180000" cy="180000"/>
            </a:xfrm>
            <a:prstGeom prst="ellipse">
              <a:avLst/>
            </a:prstGeom>
            <a:solidFill>
              <a:schemeClr val="accent2">
                <a:lumMod val="40000"/>
                <a:lumOff val="60000"/>
              </a:schemeClr>
            </a:solidFill>
            <a:ln>
              <a:solidFill>
                <a:schemeClr val="tx1">
                  <a:lumMod val="65000"/>
                  <a:lumOff val="3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6" name="楕円 25">
              <a:extLst>
                <a:ext uri="{FF2B5EF4-FFF2-40B4-BE49-F238E27FC236}">
                  <a16:creationId xmlns:a16="http://schemas.microsoft.com/office/drawing/2014/main" id="{AD484C4F-D223-4BB3-B45F-F5B53F390BF3}"/>
                </a:ext>
              </a:extLst>
            </p:cNvPr>
            <p:cNvSpPr/>
            <p:nvPr/>
          </p:nvSpPr>
          <p:spPr>
            <a:xfrm>
              <a:off x="3850184" y="5001400"/>
              <a:ext cx="180000" cy="180000"/>
            </a:xfrm>
            <a:prstGeom prst="ellipse">
              <a:avLst/>
            </a:prstGeom>
            <a:solidFill>
              <a:schemeClr val="accent2">
                <a:lumMod val="40000"/>
                <a:lumOff val="60000"/>
              </a:schemeClr>
            </a:solidFill>
            <a:ln>
              <a:solidFill>
                <a:schemeClr val="tx1">
                  <a:lumMod val="65000"/>
                  <a:lumOff val="3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7" name="楕円 26">
              <a:extLst>
                <a:ext uri="{FF2B5EF4-FFF2-40B4-BE49-F238E27FC236}">
                  <a16:creationId xmlns:a16="http://schemas.microsoft.com/office/drawing/2014/main" id="{89DCBBFE-C8F5-4196-B7D8-09F5FB3AF871}"/>
                </a:ext>
              </a:extLst>
            </p:cNvPr>
            <p:cNvSpPr/>
            <p:nvPr/>
          </p:nvSpPr>
          <p:spPr>
            <a:xfrm>
              <a:off x="2736478" y="5314573"/>
              <a:ext cx="180000" cy="180000"/>
            </a:xfrm>
            <a:prstGeom prst="ellipse">
              <a:avLst/>
            </a:prstGeom>
            <a:solidFill>
              <a:schemeClr val="accent2">
                <a:lumMod val="40000"/>
                <a:lumOff val="60000"/>
              </a:schemeClr>
            </a:solidFill>
            <a:ln>
              <a:solidFill>
                <a:schemeClr val="tx1">
                  <a:lumMod val="65000"/>
                  <a:lumOff val="3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8" name="楕円 27">
              <a:extLst>
                <a:ext uri="{FF2B5EF4-FFF2-40B4-BE49-F238E27FC236}">
                  <a16:creationId xmlns:a16="http://schemas.microsoft.com/office/drawing/2014/main" id="{28E17E49-9FCE-43DE-A112-FC96097F3A06}"/>
                </a:ext>
              </a:extLst>
            </p:cNvPr>
            <p:cNvSpPr/>
            <p:nvPr/>
          </p:nvSpPr>
          <p:spPr>
            <a:xfrm>
              <a:off x="2833948" y="6257450"/>
              <a:ext cx="180000" cy="180000"/>
            </a:xfrm>
            <a:prstGeom prst="ellipse">
              <a:avLst/>
            </a:prstGeom>
            <a:solidFill>
              <a:schemeClr val="accent2">
                <a:lumMod val="40000"/>
                <a:lumOff val="60000"/>
              </a:schemeClr>
            </a:solidFill>
            <a:ln>
              <a:solidFill>
                <a:schemeClr val="tx1">
                  <a:lumMod val="65000"/>
                  <a:lumOff val="3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9" name="楕円 28">
              <a:extLst>
                <a:ext uri="{FF2B5EF4-FFF2-40B4-BE49-F238E27FC236}">
                  <a16:creationId xmlns:a16="http://schemas.microsoft.com/office/drawing/2014/main" id="{D570B3CB-53C2-4918-A8CB-8E96689539AE}"/>
                </a:ext>
              </a:extLst>
            </p:cNvPr>
            <p:cNvSpPr/>
            <p:nvPr/>
          </p:nvSpPr>
          <p:spPr>
            <a:xfrm>
              <a:off x="3506206" y="5527731"/>
              <a:ext cx="180000" cy="180000"/>
            </a:xfrm>
            <a:prstGeom prst="ellipse">
              <a:avLst/>
            </a:prstGeom>
            <a:solidFill>
              <a:schemeClr val="accent2">
                <a:lumMod val="40000"/>
                <a:lumOff val="60000"/>
              </a:schemeClr>
            </a:solidFill>
            <a:ln>
              <a:solidFill>
                <a:schemeClr val="tx1">
                  <a:lumMod val="65000"/>
                  <a:lumOff val="3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 name="テキスト ボックス 2">
              <a:extLst>
                <a:ext uri="{FF2B5EF4-FFF2-40B4-BE49-F238E27FC236}">
                  <a16:creationId xmlns:a16="http://schemas.microsoft.com/office/drawing/2014/main" id="{E499A869-132D-4E70-BD22-BA028043951C}"/>
                </a:ext>
              </a:extLst>
            </p:cNvPr>
            <p:cNvSpPr txBox="1"/>
            <p:nvPr/>
          </p:nvSpPr>
          <p:spPr>
            <a:xfrm>
              <a:off x="2315909" y="4635275"/>
              <a:ext cx="1866900" cy="430887"/>
            </a:xfrm>
            <a:prstGeom prst="rect">
              <a:avLst/>
            </a:prstGeom>
            <a:noFill/>
          </p:spPr>
          <p:txBody>
            <a:bodyPr wrap="square" rtlCol="0">
              <a:spAutoFit/>
            </a:bodyPr>
            <a:lstStyle/>
            <a:p>
              <a:pPr algn="ctr"/>
              <a:r>
                <a:rPr kumimoji="1" lang="en-US" altLang="ja-JP" sz="1100" dirty="0">
                  <a:latin typeface="BIZ UDPゴシック" panose="020B0400000000000000" pitchFamily="50" charset="-128"/>
                  <a:ea typeface="BIZ UDPゴシック" panose="020B0400000000000000" pitchFamily="50" charset="-128"/>
                </a:rPr>
                <a:t>【</a:t>
              </a:r>
              <a:r>
                <a:rPr kumimoji="1" lang="ja-JP" altLang="en-US" sz="1100" dirty="0">
                  <a:latin typeface="BIZ UDPゴシック" panose="020B0400000000000000" pitchFamily="50" charset="-128"/>
                  <a:ea typeface="BIZ UDPゴシック" panose="020B0400000000000000" pitchFamily="50" charset="-128"/>
                </a:rPr>
                <a:t>現状（イメージ）</a:t>
              </a:r>
              <a:r>
                <a:rPr kumimoji="1" lang="en-US" altLang="ja-JP" sz="1100" dirty="0">
                  <a:latin typeface="BIZ UDPゴシック" panose="020B0400000000000000" pitchFamily="50" charset="-128"/>
                  <a:ea typeface="BIZ UDPゴシック" panose="020B0400000000000000" pitchFamily="50" charset="-128"/>
                </a:rPr>
                <a:t>】</a:t>
              </a:r>
            </a:p>
            <a:p>
              <a:pPr algn="ctr"/>
              <a:r>
                <a:rPr kumimoji="1" lang="ja-JP" altLang="en-US" sz="1100" dirty="0">
                  <a:latin typeface="BIZ UDPゴシック" panose="020B0400000000000000" pitchFamily="50" charset="-128"/>
                  <a:ea typeface="BIZ UDPゴシック" panose="020B0400000000000000" pitchFamily="50" charset="-128"/>
                </a:rPr>
                <a:t>各地域による魅力発信</a:t>
              </a:r>
            </a:p>
          </p:txBody>
        </p:sp>
      </p:grpSp>
      <p:sp>
        <p:nvSpPr>
          <p:cNvPr id="48" name="テキスト ボックス 47">
            <a:extLst>
              <a:ext uri="{FF2B5EF4-FFF2-40B4-BE49-F238E27FC236}">
                <a16:creationId xmlns:a16="http://schemas.microsoft.com/office/drawing/2014/main" id="{70442F6D-C255-4CB0-B10F-34CBD68E9A1B}"/>
              </a:ext>
            </a:extLst>
          </p:cNvPr>
          <p:cNvSpPr txBox="1"/>
          <p:nvPr/>
        </p:nvSpPr>
        <p:spPr>
          <a:xfrm>
            <a:off x="3955871" y="4359982"/>
            <a:ext cx="2038690" cy="430887"/>
          </a:xfrm>
          <a:prstGeom prst="rect">
            <a:avLst/>
          </a:prstGeom>
          <a:noFill/>
        </p:spPr>
        <p:txBody>
          <a:bodyPr wrap="square" rtlCol="0">
            <a:spAutoFit/>
          </a:bodyPr>
          <a:lstStyle/>
          <a:p>
            <a:pPr algn="ctr"/>
            <a:r>
              <a:rPr kumimoji="1" lang="en-US" altLang="ja-JP" sz="1100" dirty="0">
                <a:latin typeface="BIZ UDPゴシック" panose="020B0400000000000000" pitchFamily="50" charset="-128"/>
                <a:ea typeface="BIZ UDPゴシック" panose="020B0400000000000000" pitchFamily="50" charset="-128"/>
              </a:rPr>
              <a:t>【</a:t>
            </a:r>
            <a:r>
              <a:rPr kumimoji="1" lang="ja-JP" altLang="en-US" sz="1100" dirty="0">
                <a:latin typeface="BIZ UDPゴシック" panose="020B0400000000000000" pitchFamily="50" charset="-128"/>
                <a:ea typeface="BIZ UDPゴシック" panose="020B0400000000000000" pitchFamily="50" charset="-128"/>
              </a:rPr>
              <a:t>開催期間中（イメージ）</a:t>
            </a:r>
            <a:r>
              <a:rPr kumimoji="1" lang="en-US" altLang="ja-JP" sz="1100" dirty="0">
                <a:latin typeface="BIZ UDPゴシック" panose="020B0400000000000000" pitchFamily="50" charset="-128"/>
                <a:ea typeface="BIZ UDPゴシック" panose="020B0400000000000000" pitchFamily="50" charset="-128"/>
              </a:rPr>
              <a:t>】</a:t>
            </a:r>
          </a:p>
          <a:p>
            <a:pPr algn="ctr"/>
            <a:r>
              <a:rPr kumimoji="1" lang="ja-JP" altLang="en-US" sz="1100" dirty="0">
                <a:latin typeface="BIZ UDPゴシック" panose="020B0400000000000000" pitchFamily="50" charset="-128"/>
                <a:ea typeface="BIZ UDPゴシック" panose="020B0400000000000000" pitchFamily="50" charset="-128"/>
              </a:rPr>
              <a:t>万博会場から関西各地へ誘導</a:t>
            </a:r>
          </a:p>
        </p:txBody>
      </p:sp>
      <p:pic>
        <p:nvPicPr>
          <p:cNvPr id="51" name="図 50">
            <a:extLst>
              <a:ext uri="{FF2B5EF4-FFF2-40B4-BE49-F238E27FC236}">
                <a16:creationId xmlns:a16="http://schemas.microsoft.com/office/drawing/2014/main" id="{35E3B828-4286-4C7A-83CD-CDE735887244}"/>
              </a:ext>
            </a:extLst>
          </p:cNvPr>
          <p:cNvPicPr>
            <a:picLocks/>
          </p:cNvPicPr>
          <p:nvPr/>
        </p:nvPicPr>
        <p:blipFill rotWithShape="1">
          <a:blip r:embed="rId3">
            <a:extLst>
              <a:ext uri="{28A0092B-C50C-407E-A947-70E740481C1C}">
                <a14:useLocalDpi xmlns:a14="http://schemas.microsoft.com/office/drawing/2010/main" val="0"/>
              </a:ext>
            </a:extLst>
          </a:blip>
          <a:srcRect l="67790" t="7508" b="35015"/>
          <a:stretch/>
        </p:blipFill>
        <p:spPr>
          <a:xfrm>
            <a:off x="7506194" y="4654884"/>
            <a:ext cx="1760400" cy="1779263"/>
          </a:xfrm>
          <a:prstGeom prst="rect">
            <a:avLst/>
          </a:prstGeom>
          <a:ln>
            <a:noFill/>
          </a:ln>
        </p:spPr>
      </p:pic>
      <p:sp>
        <p:nvSpPr>
          <p:cNvPr id="52" name="楕円 51">
            <a:extLst>
              <a:ext uri="{FF2B5EF4-FFF2-40B4-BE49-F238E27FC236}">
                <a16:creationId xmlns:a16="http://schemas.microsoft.com/office/drawing/2014/main" id="{1A0B098E-E867-4BB9-8B61-46AE3BEFAA3F}"/>
              </a:ext>
            </a:extLst>
          </p:cNvPr>
          <p:cNvSpPr/>
          <p:nvPr/>
        </p:nvSpPr>
        <p:spPr>
          <a:xfrm>
            <a:off x="7663890" y="4993637"/>
            <a:ext cx="540000" cy="540000"/>
          </a:xfrm>
          <a:prstGeom prst="ellipse">
            <a:avLst/>
          </a:prstGeom>
          <a:solidFill>
            <a:schemeClr val="accent2">
              <a:lumMod val="40000"/>
              <a:lumOff val="60000"/>
              <a:alpha val="50000"/>
            </a:schemeClr>
          </a:solidFill>
          <a:ln>
            <a:solidFill>
              <a:schemeClr val="accent2">
                <a:lumMod val="40000"/>
                <a:lumOff val="6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楕円 52">
            <a:extLst>
              <a:ext uri="{FF2B5EF4-FFF2-40B4-BE49-F238E27FC236}">
                <a16:creationId xmlns:a16="http://schemas.microsoft.com/office/drawing/2014/main" id="{2584B21F-ECFF-44DF-B2B8-E8F4DC724F4B}"/>
              </a:ext>
            </a:extLst>
          </p:cNvPr>
          <p:cNvSpPr/>
          <p:nvPr/>
        </p:nvSpPr>
        <p:spPr>
          <a:xfrm>
            <a:off x="7969789" y="5157658"/>
            <a:ext cx="540000" cy="540000"/>
          </a:xfrm>
          <a:prstGeom prst="ellipse">
            <a:avLst/>
          </a:prstGeom>
          <a:solidFill>
            <a:schemeClr val="accent2">
              <a:lumMod val="40000"/>
              <a:lumOff val="60000"/>
              <a:alpha val="50000"/>
            </a:schemeClr>
          </a:solidFill>
          <a:ln>
            <a:solidFill>
              <a:schemeClr val="accent2">
                <a:lumMod val="40000"/>
                <a:lumOff val="6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4" name="楕円 53">
            <a:extLst>
              <a:ext uri="{FF2B5EF4-FFF2-40B4-BE49-F238E27FC236}">
                <a16:creationId xmlns:a16="http://schemas.microsoft.com/office/drawing/2014/main" id="{56C77E8B-D051-41E4-A271-7C6BD67152B3}"/>
              </a:ext>
            </a:extLst>
          </p:cNvPr>
          <p:cNvSpPr/>
          <p:nvPr/>
        </p:nvSpPr>
        <p:spPr>
          <a:xfrm>
            <a:off x="8771015" y="4748442"/>
            <a:ext cx="540000" cy="540000"/>
          </a:xfrm>
          <a:prstGeom prst="ellipse">
            <a:avLst/>
          </a:prstGeom>
          <a:solidFill>
            <a:schemeClr val="accent2">
              <a:lumMod val="40000"/>
              <a:lumOff val="60000"/>
              <a:alpha val="50000"/>
            </a:schemeClr>
          </a:solidFill>
          <a:ln>
            <a:solidFill>
              <a:schemeClr val="accent2">
                <a:lumMod val="40000"/>
                <a:lumOff val="6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5" name="楕円 54">
            <a:extLst>
              <a:ext uri="{FF2B5EF4-FFF2-40B4-BE49-F238E27FC236}">
                <a16:creationId xmlns:a16="http://schemas.microsoft.com/office/drawing/2014/main" id="{4BDD0F61-69BD-41EC-A446-276B3692CD6C}"/>
              </a:ext>
            </a:extLst>
          </p:cNvPr>
          <p:cNvSpPr/>
          <p:nvPr/>
        </p:nvSpPr>
        <p:spPr>
          <a:xfrm>
            <a:off x="8740447" y="5665531"/>
            <a:ext cx="540000" cy="540000"/>
          </a:xfrm>
          <a:prstGeom prst="ellipse">
            <a:avLst/>
          </a:prstGeom>
          <a:solidFill>
            <a:schemeClr val="accent2">
              <a:lumMod val="40000"/>
              <a:lumOff val="60000"/>
              <a:alpha val="50000"/>
            </a:schemeClr>
          </a:solidFill>
          <a:ln>
            <a:solidFill>
              <a:schemeClr val="accent2">
                <a:lumMod val="40000"/>
                <a:lumOff val="6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6" name="楕円 55">
            <a:extLst>
              <a:ext uri="{FF2B5EF4-FFF2-40B4-BE49-F238E27FC236}">
                <a16:creationId xmlns:a16="http://schemas.microsoft.com/office/drawing/2014/main" id="{5DE0B236-A48C-41E0-9D19-32CFA7F8C45D}"/>
              </a:ext>
            </a:extLst>
          </p:cNvPr>
          <p:cNvSpPr/>
          <p:nvPr/>
        </p:nvSpPr>
        <p:spPr>
          <a:xfrm>
            <a:off x="8319632" y="5819876"/>
            <a:ext cx="540000" cy="540000"/>
          </a:xfrm>
          <a:prstGeom prst="ellipse">
            <a:avLst/>
          </a:prstGeom>
          <a:solidFill>
            <a:schemeClr val="accent2">
              <a:lumMod val="40000"/>
              <a:lumOff val="60000"/>
              <a:alpha val="50000"/>
            </a:schemeClr>
          </a:solidFill>
          <a:ln>
            <a:solidFill>
              <a:schemeClr val="accent2">
                <a:lumMod val="40000"/>
                <a:lumOff val="6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7" name="楕円 56">
            <a:extLst>
              <a:ext uri="{FF2B5EF4-FFF2-40B4-BE49-F238E27FC236}">
                <a16:creationId xmlns:a16="http://schemas.microsoft.com/office/drawing/2014/main" id="{D8012B41-80D6-4ACD-A9D4-CD8EBDBB5773}"/>
              </a:ext>
            </a:extLst>
          </p:cNvPr>
          <p:cNvSpPr/>
          <p:nvPr/>
        </p:nvSpPr>
        <p:spPr>
          <a:xfrm>
            <a:off x="7905114" y="5710117"/>
            <a:ext cx="540000" cy="540000"/>
          </a:xfrm>
          <a:prstGeom prst="ellipse">
            <a:avLst/>
          </a:prstGeom>
          <a:solidFill>
            <a:schemeClr val="accent2">
              <a:lumMod val="40000"/>
              <a:lumOff val="60000"/>
              <a:alpha val="50000"/>
            </a:schemeClr>
          </a:solidFill>
          <a:ln>
            <a:solidFill>
              <a:schemeClr val="accent2">
                <a:lumMod val="40000"/>
                <a:lumOff val="6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8" name="楕円 57">
            <a:extLst>
              <a:ext uri="{FF2B5EF4-FFF2-40B4-BE49-F238E27FC236}">
                <a16:creationId xmlns:a16="http://schemas.microsoft.com/office/drawing/2014/main" id="{E7056ED0-53F2-434D-A5BF-9C14F41C7D3B}"/>
              </a:ext>
            </a:extLst>
          </p:cNvPr>
          <p:cNvSpPr/>
          <p:nvPr/>
        </p:nvSpPr>
        <p:spPr>
          <a:xfrm>
            <a:off x="8754116" y="5196802"/>
            <a:ext cx="540000" cy="540000"/>
          </a:xfrm>
          <a:prstGeom prst="ellipse">
            <a:avLst/>
          </a:prstGeom>
          <a:solidFill>
            <a:schemeClr val="accent2">
              <a:lumMod val="40000"/>
              <a:lumOff val="60000"/>
              <a:alpha val="50000"/>
            </a:schemeClr>
          </a:solidFill>
          <a:ln>
            <a:solidFill>
              <a:schemeClr val="accent2">
                <a:lumMod val="40000"/>
                <a:lumOff val="6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9" name="楕円 58">
            <a:extLst>
              <a:ext uri="{FF2B5EF4-FFF2-40B4-BE49-F238E27FC236}">
                <a16:creationId xmlns:a16="http://schemas.microsoft.com/office/drawing/2014/main" id="{356C937B-346C-4BAC-9B84-EC26F3BB10F6}"/>
              </a:ext>
            </a:extLst>
          </p:cNvPr>
          <p:cNvSpPr/>
          <p:nvPr/>
        </p:nvSpPr>
        <p:spPr>
          <a:xfrm>
            <a:off x="8421226" y="5361687"/>
            <a:ext cx="540000" cy="540000"/>
          </a:xfrm>
          <a:prstGeom prst="ellipse">
            <a:avLst/>
          </a:prstGeom>
          <a:solidFill>
            <a:schemeClr val="accent2">
              <a:lumMod val="40000"/>
              <a:lumOff val="60000"/>
              <a:alpha val="50000"/>
            </a:schemeClr>
          </a:solidFill>
          <a:ln>
            <a:solidFill>
              <a:schemeClr val="accent2">
                <a:lumMod val="40000"/>
                <a:lumOff val="6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楕円 59">
            <a:extLst>
              <a:ext uri="{FF2B5EF4-FFF2-40B4-BE49-F238E27FC236}">
                <a16:creationId xmlns:a16="http://schemas.microsoft.com/office/drawing/2014/main" id="{02E3C623-CF56-4BE4-AA6D-7AD7EC75CA7B}"/>
              </a:ext>
            </a:extLst>
          </p:cNvPr>
          <p:cNvSpPr/>
          <p:nvPr/>
        </p:nvSpPr>
        <p:spPr>
          <a:xfrm>
            <a:off x="8353661" y="4986067"/>
            <a:ext cx="540000" cy="540000"/>
          </a:xfrm>
          <a:prstGeom prst="ellipse">
            <a:avLst/>
          </a:prstGeom>
          <a:solidFill>
            <a:schemeClr val="accent2">
              <a:lumMod val="40000"/>
              <a:lumOff val="60000"/>
              <a:alpha val="50000"/>
            </a:schemeClr>
          </a:solidFill>
          <a:ln>
            <a:solidFill>
              <a:schemeClr val="accent2">
                <a:lumMod val="40000"/>
                <a:lumOff val="6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1" name="テキスト ボックス 60">
            <a:extLst>
              <a:ext uri="{FF2B5EF4-FFF2-40B4-BE49-F238E27FC236}">
                <a16:creationId xmlns:a16="http://schemas.microsoft.com/office/drawing/2014/main" id="{DA29E8F3-BB55-44BD-B2DF-5660AC530740}"/>
              </a:ext>
            </a:extLst>
          </p:cNvPr>
          <p:cNvSpPr txBox="1"/>
          <p:nvPr/>
        </p:nvSpPr>
        <p:spPr>
          <a:xfrm>
            <a:off x="7401881" y="4526812"/>
            <a:ext cx="2038690" cy="430887"/>
          </a:xfrm>
          <a:prstGeom prst="rect">
            <a:avLst/>
          </a:prstGeom>
          <a:noFill/>
        </p:spPr>
        <p:txBody>
          <a:bodyPr wrap="square" rtlCol="0">
            <a:spAutoFit/>
          </a:bodyPr>
          <a:lstStyle/>
          <a:p>
            <a:pPr algn="ctr"/>
            <a:r>
              <a:rPr kumimoji="1" lang="en-US" altLang="ja-JP" sz="1100" dirty="0">
                <a:latin typeface="BIZ UDPゴシック" panose="020B0400000000000000" pitchFamily="50" charset="-128"/>
                <a:ea typeface="BIZ UDPゴシック" panose="020B0400000000000000" pitchFamily="50" charset="-128"/>
              </a:rPr>
              <a:t>【</a:t>
            </a:r>
            <a:r>
              <a:rPr kumimoji="1" lang="ja-JP" altLang="en-US" sz="1100" dirty="0">
                <a:latin typeface="BIZ UDPゴシック" panose="020B0400000000000000" pitchFamily="50" charset="-128"/>
                <a:ea typeface="BIZ UDPゴシック" panose="020B0400000000000000" pitchFamily="50" charset="-128"/>
              </a:rPr>
              <a:t>万博開催後（イメージ）</a:t>
            </a:r>
            <a:r>
              <a:rPr kumimoji="1" lang="en-US" altLang="ja-JP" sz="1100" dirty="0">
                <a:latin typeface="BIZ UDPゴシック" panose="020B0400000000000000" pitchFamily="50" charset="-128"/>
                <a:ea typeface="BIZ UDPゴシック" panose="020B0400000000000000" pitchFamily="50" charset="-128"/>
              </a:rPr>
              <a:t>】</a:t>
            </a:r>
          </a:p>
          <a:p>
            <a:pPr algn="ctr"/>
            <a:r>
              <a:rPr kumimoji="1" lang="ja-JP" altLang="en-US" sz="1100" dirty="0">
                <a:latin typeface="BIZ UDPゴシック" panose="020B0400000000000000" pitchFamily="50" charset="-128"/>
                <a:ea typeface="BIZ UDPゴシック" panose="020B0400000000000000" pitchFamily="50" charset="-128"/>
              </a:rPr>
              <a:t>関西各地の観光需要の拡大</a:t>
            </a:r>
          </a:p>
        </p:txBody>
      </p:sp>
      <p:sp>
        <p:nvSpPr>
          <p:cNvPr id="44" name="テキスト ボックス 43"/>
          <p:cNvSpPr txBox="1"/>
          <p:nvPr/>
        </p:nvSpPr>
        <p:spPr>
          <a:xfrm>
            <a:off x="203399" y="493974"/>
            <a:ext cx="1005403" cy="338554"/>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60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（参考）</a:t>
            </a:r>
            <a:endParaRPr kumimoji="1" lang="ja-JP" altLang="en-US" sz="100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p:txBody>
      </p:sp>
    </p:spTree>
    <p:extLst>
      <p:ext uri="{BB962C8B-B14F-4D97-AF65-F5344CB8AC3E}">
        <p14:creationId xmlns:p14="http://schemas.microsoft.com/office/powerpoint/2010/main" val="311053528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タイトル 1"/>
          <p:cNvSpPr txBox="1">
            <a:spLocks/>
          </p:cNvSpPr>
          <p:nvPr/>
        </p:nvSpPr>
        <p:spPr bwMode="gray">
          <a:xfrm>
            <a:off x="362808" y="1531005"/>
            <a:ext cx="8676000" cy="2088000"/>
          </a:xfrm>
          <a:prstGeom prst="rect">
            <a:avLst/>
          </a:prstGeom>
          <a:noFill/>
        </p:spPr>
        <p:txBody>
          <a:bodyPr anchor="ctr" anchorCtr="0">
            <a:normAutofit/>
          </a:bodyPr>
          <a:lstStyle>
            <a:lvl1pPr algn="l" defTabSz="959937" rtl="0" eaLnBrk="1" latinLnBrk="0" hangingPunct="1">
              <a:lnSpc>
                <a:spcPct val="90000"/>
              </a:lnSpc>
              <a:spcBef>
                <a:spcPct val="0"/>
              </a:spcBef>
              <a:buNone/>
              <a:defRPr kumimoji="1" sz="4619" kern="1200">
                <a:solidFill>
                  <a:schemeClr val="tx1"/>
                </a:solidFill>
                <a:latin typeface="+mj-lt"/>
                <a:ea typeface="+mj-ea"/>
                <a:cs typeface="+mj-cs"/>
              </a:defRPr>
            </a:lvl1pPr>
          </a:lstStyle>
          <a:p>
            <a:pPr lvl="0">
              <a:defRPr/>
            </a:pPr>
            <a:r>
              <a:rPr lang="en-US" altLang="ja-JP" sz="3600" dirty="0">
                <a:solidFill>
                  <a:prstClr val="black"/>
                </a:solidFill>
                <a:latin typeface="BIZ UDPゴシック" panose="020B0400000000000000" pitchFamily="50" charset="-128"/>
                <a:ea typeface="BIZ UDPゴシック" panose="020B0400000000000000" pitchFamily="50" charset="-128"/>
              </a:rPr>
              <a:t>Ⅰ</a:t>
            </a:r>
            <a:r>
              <a:rPr lang="ja-JP" altLang="en-US" sz="3600" dirty="0">
                <a:solidFill>
                  <a:prstClr val="black"/>
                </a:solidFill>
                <a:latin typeface="BIZ UDPゴシック" panose="020B0400000000000000" pitchFamily="50" charset="-128"/>
                <a:ea typeface="BIZ UDPゴシック" panose="020B0400000000000000" pitchFamily="50" charset="-128"/>
              </a:rPr>
              <a:t>　</a:t>
            </a:r>
            <a:r>
              <a:rPr lang="ja-JP" altLang="en-US" sz="3600" dirty="0">
                <a:latin typeface="BIZ UDPゴシック" panose="020B0400000000000000" pitchFamily="50" charset="-128"/>
                <a:ea typeface="BIZ UDPゴシック" panose="020B0400000000000000" pitchFamily="50" charset="-128"/>
              </a:rPr>
              <a:t>要望</a:t>
            </a:r>
            <a:r>
              <a:rPr lang="ja-JP" altLang="en-US" sz="3600" dirty="0">
                <a:solidFill>
                  <a:prstClr val="black"/>
                </a:solidFill>
                <a:latin typeface="BIZ UDPゴシック" panose="020B0400000000000000" pitchFamily="50" charset="-128"/>
                <a:ea typeface="BIZ UDPゴシック" panose="020B0400000000000000" pitchFamily="50" charset="-128"/>
              </a:rPr>
              <a:t>にあたって</a:t>
            </a:r>
          </a:p>
        </p:txBody>
      </p:sp>
      <p:sp>
        <p:nvSpPr>
          <p:cNvPr id="8" name="スライド番号プレースホルダー 7"/>
          <p:cNvSpPr>
            <a:spLocks noGrp="1"/>
          </p:cNvSpPr>
          <p:nvPr>
            <p:ph type="sldNum" sz="quarter" idx="12"/>
          </p:nvPr>
        </p:nvSpPr>
        <p:spPr>
          <a:xfrm flipH="1">
            <a:off x="9719089" y="6839953"/>
            <a:ext cx="361536" cy="359360"/>
          </a:xfrm>
        </p:spPr>
        <p:txBody>
          <a:bodyPr/>
          <a:lstStyle/>
          <a:p>
            <a:fld id="{4A29C0C3-80A2-4EDA-8DD4-D638D41F3C0E}" type="slidenum">
              <a:rPr kumimoji="1" lang="ja-JP" altLang="en-US" smtClean="0"/>
              <a:t>5</a:t>
            </a:fld>
            <a:endParaRPr kumimoji="1" lang="ja-JP" altLang="en-US" dirty="0"/>
          </a:p>
        </p:txBody>
      </p:sp>
      <p:sp>
        <p:nvSpPr>
          <p:cNvPr id="4" name="テキスト ボックス 3"/>
          <p:cNvSpPr txBox="1"/>
          <p:nvPr/>
        </p:nvSpPr>
        <p:spPr>
          <a:xfrm>
            <a:off x="4700808" y="5208737"/>
            <a:ext cx="5037835" cy="1631216"/>
          </a:xfrm>
          <a:prstGeom prst="rect">
            <a:avLst/>
          </a:prstGeom>
          <a:noFill/>
          <a:ln w="9525">
            <a:solidFill>
              <a:schemeClr val="tx1"/>
            </a:solidFill>
            <a:prstDash val="dash"/>
          </a:ln>
        </p:spPr>
        <p:txBody>
          <a:bodyPr wrap="square" rtlCol="0">
            <a:spAutoFit/>
          </a:bodyPr>
          <a:lstStyle/>
          <a:p>
            <a:pPr marL="126000" indent="-457200">
              <a:lnSpc>
                <a:spcPts val="800"/>
              </a:lnSpc>
              <a:spcAft>
                <a:spcPts val="600"/>
              </a:spcAft>
            </a:pPr>
            <a:endParaRPr kumimoji="1" lang="en-US" altLang="ja-JP" sz="1000" dirty="0"/>
          </a:p>
          <a:p>
            <a:pPr marL="126000" indent="-457200">
              <a:lnSpc>
                <a:spcPts val="800"/>
              </a:lnSpc>
              <a:spcAft>
                <a:spcPts val="600"/>
              </a:spcAft>
            </a:pPr>
            <a:r>
              <a:rPr kumimoji="1" lang="ja-JP" altLang="en-US" sz="1000" dirty="0"/>
              <a:t>以下、要望団体を略称で表記</a:t>
            </a:r>
            <a:endParaRPr kumimoji="1" lang="en-US" altLang="ja-JP" sz="1000" dirty="0"/>
          </a:p>
          <a:p>
            <a:pPr marL="126000" indent="-457200">
              <a:lnSpc>
                <a:spcPts val="800"/>
              </a:lnSpc>
              <a:spcAft>
                <a:spcPts val="600"/>
              </a:spcAft>
            </a:pPr>
            <a:r>
              <a:rPr kumimoji="1" lang="ja-JP" altLang="en-US" sz="1000" dirty="0"/>
              <a:t>　大阪府：府　　　</a:t>
            </a:r>
            <a:endParaRPr kumimoji="1" lang="en-US" altLang="ja-JP" sz="1000" dirty="0"/>
          </a:p>
          <a:p>
            <a:pPr marL="126000" indent="-457200">
              <a:lnSpc>
                <a:spcPts val="800"/>
              </a:lnSpc>
              <a:spcAft>
                <a:spcPts val="600"/>
              </a:spcAft>
            </a:pPr>
            <a:r>
              <a:rPr kumimoji="1" lang="ja-JP" altLang="en-US" sz="1000" dirty="0"/>
              <a:t>　大阪市：市</a:t>
            </a:r>
            <a:endParaRPr kumimoji="1" lang="en-US" altLang="ja-JP" sz="1000" dirty="0"/>
          </a:p>
          <a:p>
            <a:pPr marL="126000" indent="-457200">
              <a:lnSpc>
                <a:spcPts val="800"/>
              </a:lnSpc>
              <a:spcAft>
                <a:spcPts val="600"/>
              </a:spcAft>
            </a:pPr>
            <a:r>
              <a:rPr kumimoji="1" lang="ja-JP" altLang="en-US" sz="1000" dirty="0"/>
              <a:t>　関西広域連合：広域連合</a:t>
            </a:r>
            <a:endParaRPr kumimoji="1" lang="en-US" altLang="ja-JP" sz="1000" dirty="0"/>
          </a:p>
          <a:p>
            <a:pPr marL="126000" indent="-457200">
              <a:lnSpc>
                <a:spcPts val="800"/>
              </a:lnSpc>
              <a:spcAft>
                <a:spcPts val="600"/>
              </a:spcAft>
            </a:pPr>
            <a:r>
              <a:rPr kumimoji="1" lang="ja-JP" altLang="en-US" sz="1000" dirty="0"/>
              <a:t>　関西経済連合会：関経連</a:t>
            </a:r>
            <a:endParaRPr kumimoji="1" lang="en-US" altLang="ja-JP" sz="1000" dirty="0"/>
          </a:p>
          <a:p>
            <a:pPr marL="126000" indent="-457200">
              <a:lnSpc>
                <a:spcPts val="800"/>
              </a:lnSpc>
              <a:spcAft>
                <a:spcPts val="600"/>
              </a:spcAft>
            </a:pPr>
            <a:r>
              <a:rPr kumimoji="1" lang="ja-JP" altLang="en-US" sz="1000" dirty="0"/>
              <a:t>　関西商工会議所連合会・大阪商工会議所：大商</a:t>
            </a:r>
            <a:endParaRPr kumimoji="1" lang="en-US" altLang="ja-JP" sz="1000" dirty="0"/>
          </a:p>
          <a:p>
            <a:pPr marL="126000" indent="-457200">
              <a:lnSpc>
                <a:spcPts val="800"/>
              </a:lnSpc>
              <a:spcAft>
                <a:spcPts val="600"/>
              </a:spcAft>
            </a:pPr>
            <a:r>
              <a:rPr kumimoji="1" lang="ja-JP" altLang="en-US" sz="1000" dirty="0"/>
              <a:t>　関西経済同友会：同友会</a:t>
            </a:r>
            <a:endParaRPr kumimoji="1" lang="en-US" altLang="ja-JP" sz="1000" dirty="0"/>
          </a:p>
          <a:p>
            <a:pPr marL="126000" indent="-457200">
              <a:lnSpc>
                <a:spcPts val="800"/>
              </a:lnSpc>
              <a:spcAft>
                <a:spcPts val="600"/>
              </a:spcAft>
            </a:pPr>
            <a:r>
              <a:rPr lang="ja-JP" altLang="en-US" sz="1000" dirty="0">
                <a:latin typeface="+mn-ea"/>
              </a:rPr>
              <a:t>　</a:t>
            </a:r>
            <a:r>
              <a:rPr lang="en-US" altLang="ja-JP" sz="1000" dirty="0">
                <a:latin typeface="+mn-ea"/>
              </a:rPr>
              <a:t>2025</a:t>
            </a:r>
            <a:r>
              <a:rPr lang="ja-JP" altLang="en-US" sz="1000" dirty="0">
                <a:latin typeface="+mn-ea"/>
              </a:rPr>
              <a:t>年日本国際博覧会協会</a:t>
            </a:r>
            <a:r>
              <a:rPr kumimoji="1" lang="ja-JP" altLang="en-US" sz="1000" dirty="0"/>
              <a:t>：協会</a:t>
            </a:r>
            <a:endParaRPr lang="en-US" altLang="ja-JP" sz="1000" dirty="0">
              <a:latin typeface="+mn-ea"/>
            </a:endParaRPr>
          </a:p>
        </p:txBody>
      </p:sp>
    </p:spTree>
    <p:extLst>
      <p:ext uri="{BB962C8B-B14F-4D97-AF65-F5344CB8AC3E}">
        <p14:creationId xmlns:p14="http://schemas.microsoft.com/office/powerpoint/2010/main" val="4261781773"/>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四角形: 角を丸くする 2">
            <a:extLst>
              <a:ext uri="{FF2B5EF4-FFF2-40B4-BE49-F238E27FC236}">
                <a16:creationId xmlns:a16="http://schemas.microsoft.com/office/drawing/2014/main" id="{FF1169B4-0354-4C2C-8470-F16E797B7616}"/>
              </a:ext>
            </a:extLst>
          </p:cNvPr>
          <p:cNvSpPr/>
          <p:nvPr/>
        </p:nvSpPr>
        <p:spPr>
          <a:xfrm>
            <a:off x="140620" y="1913564"/>
            <a:ext cx="9759235" cy="2701979"/>
          </a:xfrm>
          <a:prstGeom prst="roundRect">
            <a:avLst>
              <a:gd name="adj" fmla="val 7865"/>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graphicFrame>
        <p:nvGraphicFramePr>
          <p:cNvPr id="11" name="表 10"/>
          <p:cNvGraphicFramePr>
            <a:graphicFrameLocks noGrp="1"/>
          </p:cNvGraphicFramePr>
          <p:nvPr>
            <p:extLst>
              <p:ext uri="{D42A27DB-BD31-4B8C-83A1-F6EECF244321}">
                <p14:modId xmlns:p14="http://schemas.microsoft.com/office/powerpoint/2010/main" val="579814876"/>
              </p:ext>
            </p:extLst>
          </p:nvPr>
        </p:nvGraphicFramePr>
        <p:xfrm>
          <a:off x="179089" y="2072207"/>
          <a:ext cx="9759235" cy="2523966"/>
        </p:xfrm>
        <a:graphic>
          <a:graphicData uri="http://schemas.openxmlformats.org/drawingml/2006/table">
            <a:tbl>
              <a:tblPr firstRow="1" bandRow="1">
                <a:tableStyleId>{2D5ABB26-0587-4C30-8999-92F81FD0307C}</a:tableStyleId>
              </a:tblPr>
              <a:tblGrid>
                <a:gridCol w="9759235">
                  <a:extLst>
                    <a:ext uri="{9D8B030D-6E8A-4147-A177-3AD203B41FA5}">
                      <a16:colId xmlns:a16="http://schemas.microsoft.com/office/drawing/2014/main" val="2309123477"/>
                    </a:ext>
                  </a:extLst>
                </a:gridCol>
              </a:tblGrid>
              <a:tr h="859784">
                <a:tc>
                  <a:txBody>
                    <a:bodyPr/>
                    <a:lstStyle/>
                    <a:p>
                      <a:pPr marL="180975" lvl="0" indent="-180975" defTabSz="959937">
                        <a:defRPr/>
                      </a:pPr>
                      <a:endParaRPr kumimoji="1" lang="en-US" altLang="ja-JP" sz="1400" b="1" dirty="0">
                        <a:solidFill>
                          <a:srgbClr val="4472C4"/>
                        </a:solidFill>
                      </a:endParaRPr>
                    </a:p>
                    <a:p>
                      <a:pPr marL="180975" lvl="0" indent="-180975" defTabSz="959937">
                        <a:defRPr/>
                      </a:pPr>
                      <a:r>
                        <a:rPr kumimoji="1" lang="ja-JP" altLang="en-US" sz="1400" b="1" dirty="0">
                          <a:solidFill>
                            <a:schemeClr val="tx1"/>
                          </a:solidFill>
                        </a:rPr>
                        <a:t>▷</a:t>
                      </a:r>
                      <a:r>
                        <a:rPr kumimoji="1" lang="ja-JP" altLang="en-US" sz="1400" b="1" u="sng" dirty="0">
                          <a:solidFill>
                            <a:schemeClr val="tx1"/>
                          </a:solidFill>
                          <a:effectLst/>
                          <a:latin typeface="BIZ UDPゴシック" panose="020B0400000000000000" pitchFamily="50" charset="-128"/>
                          <a:ea typeface="BIZ UDPゴシック" panose="020B0400000000000000" pitchFamily="50" charset="-128"/>
                        </a:rPr>
                        <a:t>万博開催期間中、海外から招へいしたアーティストが、地域に滞在し、交流を深めながら芸術作品制作を行う</a:t>
                      </a:r>
                      <a:br>
                        <a:rPr kumimoji="1" lang="ja-JP" altLang="en-US" sz="1400" b="1" u="sng" dirty="0">
                          <a:solidFill>
                            <a:schemeClr val="tx1"/>
                          </a:solidFill>
                          <a:effectLst/>
                          <a:latin typeface="BIZ UDPゴシック" panose="020B0400000000000000" pitchFamily="50" charset="-128"/>
                          <a:ea typeface="BIZ UDPゴシック" panose="020B0400000000000000" pitchFamily="50" charset="-128"/>
                        </a:rPr>
                      </a:br>
                      <a:r>
                        <a:rPr kumimoji="1" lang="ja-JP" altLang="en-US" sz="1400" b="1" u="sng" dirty="0">
                          <a:solidFill>
                            <a:schemeClr val="tx1"/>
                          </a:solidFill>
                          <a:effectLst/>
                          <a:latin typeface="BIZ UDPゴシック" panose="020B0400000000000000" pitchFamily="50" charset="-128"/>
                          <a:ea typeface="BIZ UDPゴシック" panose="020B0400000000000000" pitchFamily="50" charset="-128"/>
                        </a:rPr>
                        <a:t>「アーティスト・イン・レジデンス」の実施に対する財政支援 </a:t>
                      </a:r>
                      <a:r>
                        <a:rPr kumimoji="1" lang="ja-JP" altLang="en-US" sz="1400" b="1" u="none" dirty="0">
                          <a:solidFill>
                            <a:schemeClr val="tx1"/>
                          </a:solidFill>
                          <a:effectLst/>
                          <a:latin typeface="BIZ UDPゴシック" panose="020B0400000000000000" pitchFamily="50" charset="-128"/>
                          <a:ea typeface="BIZ UDPゴシック" panose="020B0400000000000000" pitchFamily="50" charset="-128"/>
                        </a:rPr>
                        <a:t>　</a:t>
                      </a:r>
                      <a:r>
                        <a:rPr kumimoji="1" lang="ja-JP" altLang="en-US" sz="900" b="0" u="none" dirty="0">
                          <a:solidFill>
                            <a:schemeClr val="tx1"/>
                          </a:solidFill>
                          <a:effectLst/>
                          <a:latin typeface="+mn-ea"/>
                          <a:ea typeface="+mn-ea"/>
                        </a:rPr>
                        <a:t>＜広域連合＞</a:t>
                      </a:r>
                    </a:p>
                    <a:p>
                      <a:pPr marL="180975" marR="0" lvl="0" indent="-180975" algn="l" defTabSz="959937" rtl="0" eaLnBrk="1" fontAlgn="auto" latinLnBrk="0" hangingPunct="1">
                        <a:lnSpc>
                          <a:spcPct val="100000"/>
                        </a:lnSpc>
                        <a:spcBef>
                          <a:spcPts val="0"/>
                        </a:spcBef>
                        <a:spcAft>
                          <a:spcPts val="0"/>
                        </a:spcAft>
                        <a:buClrTx/>
                        <a:buSzTx/>
                        <a:buFontTx/>
                        <a:buNone/>
                        <a:tabLst/>
                        <a:defRPr/>
                      </a:pPr>
                      <a:endParaRPr kumimoji="1" lang="en-US" altLang="ja-JP" sz="600" b="1" dirty="0">
                        <a:solidFill>
                          <a:schemeClr val="tx1"/>
                        </a:solidFill>
                      </a:endParaRPr>
                    </a:p>
                    <a:p>
                      <a:pPr marL="180975" marR="0" lvl="0" indent="-180975" algn="l" defTabSz="959937" rtl="0" eaLnBrk="1" fontAlgn="auto" latinLnBrk="0" hangingPunct="1">
                        <a:lnSpc>
                          <a:spcPct val="100000"/>
                        </a:lnSpc>
                        <a:spcBef>
                          <a:spcPts val="0"/>
                        </a:spcBef>
                        <a:spcAft>
                          <a:spcPts val="0"/>
                        </a:spcAft>
                        <a:buClrTx/>
                        <a:buSzTx/>
                        <a:buFontTx/>
                        <a:buNone/>
                        <a:tabLst/>
                        <a:defRPr/>
                      </a:pPr>
                      <a:r>
                        <a:rPr kumimoji="1" lang="ja-JP" altLang="en-US" sz="1400" b="1" dirty="0">
                          <a:solidFill>
                            <a:schemeClr val="tx1"/>
                          </a:solidFill>
                        </a:rPr>
                        <a:t>▷</a:t>
                      </a:r>
                      <a:r>
                        <a:rPr kumimoji="1" lang="ja-JP" altLang="en-US" sz="1400" b="1" u="sng" dirty="0">
                          <a:solidFill>
                            <a:schemeClr val="tx1"/>
                          </a:solidFill>
                          <a:effectLst/>
                          <a:latin typeface="BIZ UDPゴシック" panose="020B0400000000000000" pitchFamily="50" charset="-128"/>
                          <a:ea typeface="BIZ UDPゴシック" panose="020B0400000000000000" pitchFamily="50" charset="-128"/>
                        </a:rPr>
                        <a:t>日本に滞在する海外アーティストの査証等の長期滞在手続きの簡素化 </a:t>
                      </a:r>
                      <a:r>
                        <a:rPr kumimoji="1" lang="ja-JP" altLang="en-US" sz="800" b="1" u="none" dirty="0">
                          <a:solidFill>
                            <a:schemeClr val="tx1"/>
                          </a:solidFill>
                          <a:effectLst/>
                          <a:latin typeface="BIZ UDPゴシック" panose="020B0400000000000000" pitchFamily="50" charset="-128"/>
                          <a:ea typeface="BIZ UDPゴシック" panose="020B0400000000000000" pitchFamily="50" charset="-128"/>
                        </a:rPr>
                        <a:t>　</a:t>
                      </a:r>
                      <a:r>
                        <a:rPr kumimoji="1" lang="ja-JP" altLang="en-US" sz="900" b="0" u="none" dirty="0">
                          <a:solidFill>
                            <a:schemeClr val="tx1"/>
                          </a:solidFill>
                          <a:effectLst/>
                          <a:latin typeface="+mn-ea"/>
                          <a:ea typeface="+mn-ea"/>
                        </a:rPr>
                        <a:t>＜広域連合＞</a:t>
                      </a:r>
                      <a:endParaRPr kumimoji="1" lang="en-US" altLang="ja-JP" sz="900" b="0" u="none" dirty="0">
                        <a:solidFill>
                          <a:schemeClr val="tx1"/>
                        </a:solidFill>
                        <a:effectLst/>
                        <a:latin typeface="+mn-ea"/>
                        <a:ea typeface="+mn-ea"/>
                      </a:endParaRPr>
                    </a:p>
                    <a:p>
                      <a:pPr marL="180975" marR="0" lvl="0" indent="-180975" algn="l" defTabSz="959937" rtl="0" eaLnBrk="1" fontAlgn="auto" latinLnBrk="0" hangingPunct="1">
                        <a:lnSpc>
                          <a:spcPct val="100000"/>
                        </a:lnSpc>
                        <a:spcBef>
                          <a:spcPts val="0"/>
                        </a:spcBef>
                        <a:spcAft>
                          <a:spcPts val="0"/>
                        </a:spcAft>
                        <a:buClrTx/>
                        <a:buSzTx/>
                        <a:buFontTx/>
                        <a:buNone/>
                        <a:tabLst/>
                        <a:defRPr/>
                      </a:pPr>
                      <a:endParaRPr kumimoji="1" lang="en-US" altLang="ja-JP" sz="800" b="0" u="none" dirty="0">
                        <a:solidFill>
                          <a:schemeClr val="tx1"/>
                        </a:solidFill>
                        <a:effectLst/>
                        <a:latin typeface="+mn-ea"/>
                        <a:ea typeface="+mn-ea"/>
                      </a:endParaRPr>
                    </a:p>
                    <a:p>
                      <a:pPr marL="180975" marR="0" lvl="0" indent="-180975" algn="l" defTabSz="959937" rtl="0" eaLnBrk="1" fontAlgn="auto" latinLnBrk="0" hangingPunct="1">
                        <a:lnSpc>
                          <a:spcPct val="100000"/>
                        </a:lnSpc>
                        <a:spcBef>
                          <a:spcPts val="0"/>
                        </a:spcBef>
                        <a:spcAft>
                          <a:spcPts val="0"/>
                        </a:spcAft>
                        <a:buClrTx/>
                        <a:buSzTx/>
                        <a:buFontTx/>
                        <a:buNone/>
                        <a:tabLst/>
                        <a:defRPr/>
                      </a:pPr>
                      <a:endParaRPr kumimoji="1" lang="en-US" altLang="ja-JP" sz="100" b="1" dirty="0">
                        <a:solidFill>
                          <a:schemeClr val="tx1"/>
                        </a:solidFill>
                      </a:endParaRPr>
                    </a:p>
                    <a:p>
                      <a:pPr marL="180975" marR="0" lvl="0" indent="-180975" algn="l" defTabSz="959937" rtl="0" eaLnBrk="1" fontAlgn="auto" latinLnBrk="0" hangingPunct="1">
                        <a:lnSpc>
                          <a:spcPct val="100000"/>
                        </a:lnSpc>
                        <a:spcBef>
                          <a:spcPts val="0"/>
                        </a:spcBef>
                        <a:spcAft>
                          <a:spcPts val="0"/>
                        </a:spcAft>
                        <a:buClrTx/>
                        <a:buSzTx/>
                        <a:buFontTx/>
                        <a:buNone/>
                        <a:tabLst/>
                        <a:defRPr/>
                      </a:pPr>
                      <a:r>
                        <a:rPr kumimoji="1" lang="ja-JP" altLang="en-US" sz="1400" b="1" dirty="0">
                          <a:solidFill>
                            <a:schemeClr val="tx1"/>
                          </a:solidFill>
                        </a:rPr>
                        <a:t>▷</a:t>
                      </a:r>
                      <a:r>
                        <a:rPr kumimoji="1" lang="ja-JP" altLang="en-US" sz="1400" b="1" u="sng" dirty="0">
                          <a:solidFill>
                            <a:schemeClr val="tx1"/>
                          </a:solidFill>
                          <a:effectLst/>
                          <a:latin typeface="BIZ UDPゴシック" panose="020B0400000000000000" pitchFamily="50" charset="-128"/>
                          <a:ea typeface="BIZ UDPゴシック" panose="020B0400000000000000" pitchFamily="50" charset="-128"/>
                        </a:rPr>
                        <a:t>大阪・関西万博に向け、関西や日本の文化を国内外に発信するなど、関西に移転する文化庁を中心に、国による文化振興プロジェクトの創設 </a:t>
                      </a:r>
                      <a:r>
                        <a:rPr kumimoji="1" lang="ja-JP" altLang="en-US" sz="1400" b="1" u="none" dirty="0">
                          <a:solidFill>
                            <a:schemeClr val="tx1"/>
                          </a:solidFill>
                          <a:effectLst/>
                          <a:latin typeface="BIZ UDPゴシック" panose="020B0400000000000000" pitchFamily="50" charset="-128"/>
                          <a:ea typeface="BIZ UDPゴシック" panose="020B0400000000000000" pitchFamily="50" charset="-128"/>
                        </a:rPr>
                        <a:t>　</a:t>
                      </a:r>
                      <a:r>
                        <a:rPr kumimoji="1" lang="ja-JP" altLang="en-US" sz="900" b="0" u="none" dirty="0">
                          <a:solidFill>
                            <a:schemeClr val="tx1"/>
                          </a:solidFill>
                          <a:effectLst/>
                          <a:latin typeface="+mn-ea"/>
                          <a:ea typeface="+mn-ea"/>
                        </a:rPr>
                        <a:t>＜広域連合＞</a:t>
                      </a:r>
                      <a:endParaRPr kumimoji="1" lang="en-US" altLang="ja-JP" sz="900" b="0" u="none" dirty="0">
                        <a:solidFill>
                          <a:schemeClr val="tx1"/>
                        </a:solidFill>
                        <a:effectLst/>
                        <a:latin typeface="+mn-ea"/>
                        <a:ea typeface="+mn-ea"/>
                      </a:endParaRPr>
                    </a:p>
                    <a:p>
                      <a:pPr marL="180975" marR="0" lvl="0" indent="-180975" algn="l" defTabSz="959937" rtl="0" eaLnBrk="1" fontAlgn="auto" latinLnBrk="0" hangingPunct="1">
                        <a:lnSpc>
                          <a:spcPct val="100000"/>
                        </a:lnSpc>
                        <a:spcBef>
                          <a:spcPts val="0"/>
                        </a:spcBef>
                        <a:spcAft>
                          <a:spcPts val="0"/>
                        </a:spcAft>
                        <a:buClrTx/>
                        <a:buSzTx/>
                        <a:buFontTx/>
                        <a:buNone/>
                        <a:tabLst/>
                        <a:defRPr/>
                      </a:pPr>
                      <a:endParaRPr kumimoji="1" lang="en-US" altLang="ja-JP" sz="900" b="0" u="none" dirty="0">
                        <a:solidFill>
                          <a:schemeClr val="tx1"/>
                        </a:solidFill>
                        <a:effectLst/>
                        <a:latin typeface="+mn-ea"/>
                        <a:ea typeface="+mn-ea"/>
                      </a:endParaRPr>
                    </a:p>
                    <a:p>
                      <a:pPr marL="180975" marR="0" lvl="0" indent="-180975" algn="l" defTabSz="959937" rtl="0" eaLnBrk="1" fontAlgn="auto" latinLnBrk="0" hangingPunct="1">
                        <a:lnSpc>
                          <a:spcPct val="100000"/>
                        </a:lnSpc>
                        <a:spcBef>
                          <a:spcPts val="0"/>
                        </a:spcBef>
                        <a:spcAft>
                          <a:spcPts val="0"/>
                        </a:spcAft>
                        <a:buClrTx/>
                        <a:buSzTx/>
                        <a:buFontTx/>
                        <a:buNone/>
                        <a:tabLst/>
                        <a:defRPr/>
                      </a:pPr>
                      <a:r>
                        <a:rPr kumimoji="1" lang="ja-JP" altLang="en-US" sz="1400" b="1" dirty="0">
                          <a:solidFill>
                            <a:schemeClr val="tx1"/>
                          </a:solidFill>
                        </a:rPr>
                        <a:t>▷</a:t>
                      </a:r>
                      <a:r>
                        <a:rPr kumimoji="1" lang="ja-JP" altLang="en-US" sz="1400" b="1" u="sng" dirty="0">
                          <a:solidFill>
                            <a:schemeClr val="tx1"/>
                          </a:solidFill>
                          <a:effectLst/>
                          <a:latin typeface="BIZ UDPゴシック" panose="020B0400000000000000" pitchFamily="50" charset="-128"/>
                          <a:ea typeface="BIZ UDPゴシック" panose="020B0400000000000000" pitchFamily="50" charset="-128"/>
                        </a:rPr>
                        <a:t>万博来訪者が地域と交流し、文化的多様性の相互理解を促進するため、地域の文化芸術と万博を結び付けた取組みに</a:t>
                      </a:r>
                      <a:br>
                        <a:rPr kumimoji="1" lang="ja-JP" altLang="en-US" sz="1400" b="1" u="sng" dirty="0">
                          <a:solidFill>
                            <a:schemeClr val="tx1"/>
                          </a:solidFill>
                          <a:effectLst/>
                          <a:latin typeface="BIZ UDPゴシック" panose="020B0400000000000000" pitchFamily="50" charset="-128"/>
                          <a:ea typeface="BIZ UDPゴシック" panose="020B0400000000000000" pitchFamily="50" charset="-128"/>
                        </a:rPr>
                      </a:br>
                      <a:r>
                        <a:rPr kumimoji="1" lang="ja-JP" altLang="en-US" sz="1400" b="1" u="sng" dirty="0">
                          <a:solidFill>
                            <a:schemeClr val="tx1"/>
                          </a:solidFill>
                          <a:effectLst/>
                          <a:latin typeface="BIZ UDPゴシック" panose="020B0400000000000000" pitchFamily="50" charset="-128"/>
                          <a:ea typeface="BIZ UDPゴシック" panose="020B0400000000000000" pitchFamily="50" charset="-128"/>
                        </a:rPr>
                        <a:t>対する財政支援</a:t>
                      </a:r>
                      <a:r>
                        <a:rPr kumimoji="1" lang="ja-JP" altLang="en-US" sz="900" b="1" u="none" dirty="0">
                          <a:solidFill>
                            <a:schemeClr val="tx1"/>
                          </a:solidFill>
                          <a:effectLst/>
                          <a:latin typeface="BIZ UDPゴシック" panose="020B0400000000000000" pitchFamily="50" charset="-128"/>
                          <a:ea typeface="BIZ UDPゴシック" panose="020B0400000000000000" pitchFamily="50" charset="-128"/>
                        </a:rPr>
                        <a:t>　</a:t>
                      </a:r>
                      <a:r>
                        <a:rPr kumimoji="1" lang="ja-JP" altLang="en-US" sz="900" b="0" u="none" dirty="0">
                          <a:solidFill>
                            <a:schemeClr val="tx1"/>
                          </a:solidFill>
                          <a:effectLst/>
                          <a:latin typeface="+mn-ea"/>
                          <a:ea typeface="+mn-ea"/>
                        </a:rPr>
                        <a:t>＜広域連合＞</a:t>
                      </a:r>
                    </a:p>
                    <a:p>
                      <a:pPr marL="180975" marR="0" lvl="0" indent="-180975" algn="l" defTabSz="959937" rtl="0" eaLnBrk="1" fontAlgn="auto" latinLnBrk="0" hangingPunct="1">
                        <a:lnSpc>
                          <a:spcPct val="100000"/>
                        </a:lnSpc>
                        <a:spcBef>
                          <a:spcPts val="0"/>
                        </a:spcBef>
                        <a:spcAft>
                          <a:spcPts val="0"/>
                        </a:spcAft>
                        <a:buClrTx/>
                        <a:buSzTx/>
                        <a:buFontTx/>
                        <a:buNone/>
                        <a:tabLst/>
                        <a:defRPr/>
                      </a:pPr>
                      <a:endParaRPr kumimoji="1" lang="ja-JP" altLang="en-US" sz="900" b="0" u="none" dirty="0">
                        <a:solidFill>
                          <a:schemeClr val="tx1"/>
                        </a:solidFill>
                        <a:effectLst/>
                        <a:latin typeface="+mn-ea"/>
                        <a:ea typeface="+mn-ea"/>
                      </a:endParaRPr>
                    </a:p>
                    <a:p>
                      <a:pPr marL="180975" marR="0" lvl="0" indent="-180975" algn="l" defTabSz="959937" rtl="0" eaLnBrk="1" fontAlgn="auto" latinLnBrk="0" hangingPunct="1">
                        <a:lnSpc>
                          <a:spcPct val="100000"/>
                        </a:lnSpc>
                        <a:spcBef>
                          <a:spcPts val="0"/>
                        </a:spcBef>
                        <a:spcAft>
                          <a:spcPts val="0"/>
                        </a:spcAft>
                        <a:buClrTx/>
                        <a:buSzTx/>
                        <a:buFontTx/>
                        <a:buNone/>
                        <a:tabLst/>
                        <a:defRPr/>
                      </a:pPr>
                      <a:endParaRPr kumimoji="1" lang="ja-JP" altLang="en-US" sz="800" b="0" u="none" dirty="0">
                        <a:solidFill>
                          <a:schemeClr val="tx1"/>
                        </a:solidFill>
                        <a:effectLst/>
                        <a:latin typeface="+mn-ea"/>
                        <a:ea typeface="+mn-ea"/>
                      </a:endParaRPr>
                    </a:p>
                    <a:p>
                      <a:pPr marL="180975" marR="0" lvl="0" indent="-180975" algn="l" defTabSz="959937" rtl="0" eaLnBrk="1" fontAlgn="auto" latinLnBrk="0" hangingPunct="1">
                        <a:lnSpc>
                          <a:spcPct val="100000"/>
                        </a:lnSpc>
                        <a:spcBef>
                          <a:spcPts val="0"/>
                        </a:spcBef>
                        <a:spcAft>
                          <a:spcPts val="0"/>
                        </a:spcAft>
                        <a:buClrTx/>
                        <a:buSzTx/>
                        <a:buFontTx/>
                        <a:buNone/>
                        <a:tabLst/>
                        <a:defRPr/>
                      </a:pPr>
                      <a:endParaRPr kumimoji="1" lang="en-US" altLang="ja-JP" sz="600" b="1" dirty="0">
                        <a:solidFill>
                          <a:schemeClr val="tx1"/>
                        </a:solidFill>
                      </a:endParaRPr>
                    </a:p>
                  </a:txBody>
                  <a:tcPr marL="100806" marR="100806" marT="50403" marB="50403">
                    <a:noFill/>
                  </a:tcPr>
                </a:tc>
                <a:extLst>
                  <a:ext uri="{0D108BD9-81ED-4DB2-BD59-A6C34878D82A}">
                    <a16:rowId xmlns:a16="http://schemas.microsoft.com/office/drawing/2014/main" val="4193718493"/>
                  </a:ext>
                </a:extLst>
              </a:tr>
            </a:tbl>
          </a:graphicData>
        </a:graphic>
      </p:graphicFrame>
      <p:sp>
        <p:nvSpPr>
          <p:cNvPr id="9" name="正方形/長方形 8"/>
          <p:cNvSpPr/>
          <p:nvPr/>
        </p:nvSpPr>
        <p:spPr>
          <a:xfrm>
            <a:off x="2653468" y="5899255"/>
            <a:ext cx="5038725" cy="369332"/>
          </a:xfrm>
          <a:prstGeom prst="rect">
            <a:avLst/>
          </a:prstGeom>
        </p:spPr>
        <p:txBody>
          <a:bodyPr>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srgbClr val="FF0000"/>
              </a:solidFill>
              <a:effectLst/>
              <a:uLnTx/>
              <a:uFillTx/>
              <a:latin typeface="BIZ UDPゴシック" panose="020B0400000000000000" pitchFamily="50" charset="-128"/>
              <a:ea typeface="BIZ UDPゴシック" panose="020B0400000000000000" pitchFamily="50" charset="-128"/>
              <a:cs typeface="+mn-cs"/>
            </a:endParaRPr>
          </a:p>
        </p:txBody>
      </p:sp>
      <p:sp>
        <p:nvSpPr>
          <p:cNvPr id="12" name="テキスト ボックス 11"/>
          <p:cNvSpPr txBox="1"/>
          <p:nvPr/>
        </p:nvSpPr>
        <p:spPr>
          <a:xfrm>
            <a:off x="159853" y="1523170"/>
            <a:ext cx="4095993" cy="338554"/>
          </a:xfrm>
          <a:prstGeom prst="rect">
            <a:avLst/>
          </a:prstGeom>
          <a:noFill/>
        </p:spPr>
        <p:txBody>
          <a:bodyPr wrap="none" rtlCol="0">
            <a:spAutoFit/>
          </a:bodyPr>
          <a:lstStyle/>
          <a:p>
            <a:pPr lvl="0">
              <a:defRPr/>
            </a:pPr>
            <a:r>
              <a:rPr kumimoji="1" lang="ja-JP" altLang="en-US" sz="16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国への提案・要望</a:t>
            </a:r>
            <a:r>
              <a:rPr kumimoji="1" lang="ja-JP" altLang="en-US" sz="12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　</a:t>
            </a:r>
            <a:r>
              <a:rPr kumimoji="1" lang="en-US" altLang="ja-JP" sz="11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a:t>
            </a:r>
            <a:r>
              <a:rPr kumimoji="1" lang="ja-JP" altLang="en-US" sz="11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要望先</a:t>
            </a:r>
            <a:r>
              <a:rPr kumimoji="1" lang="zh-TW" altLang="en-US" sz="1100" dirty="0">
                <a:solidFill>
                  <a:prstClr val="black"/>
                </a:solidFill>
                <a:latin typeface="メイリオ" panose="020B0604030504040204" pitchFamily="50" charset="-128"/>
                <a:ea typeface="メイリオ" panose="020B0604030504040204" pitchFamily="50" charset="-128"/>
              </a:rPr>
              <a:t>（</a:t>
            </a:r>
            <a:r>
              <a:rPr kumimoji="1" lang="zh-CN" altLang="en-US" sz="1100" dirty="0">
                <a:latin typeface="メイリオ" panose="020B0604030504040204" pitchFamily="50" charset="-128"/>
                <a:ea typeface="メイリオ" panose="020B0604030504040204" pitchFamily="50" charset="-128"/>
              </a:rPr>
              <a:t>外務省、文部科学省</a:t>
            </a:r>
            <a:r>
              <a:rPr kumimoji="1" lang="zh-TW" altLang="en-US" sz="1100" dirty="0">
                <a:solidFill>
                  <a:prstClr val="black"/>
                </a:solidFill>
                <a:latin typeface="メイリオ" panose="020B0604030504040204" pitchFamily="50" charset="-128"/>
                <a:ea typeface="メイリオ" panose="020B0604030504040204" pitchFamily="50" charset="-128"/>
              </a:rPr>
              <a:t>）</a:t>
            </a:r>
            <a:endParaRPr kumimoji="1" lang="ja-JP" altLang="en-US" sz="10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p:txBody>
      </p:sp>
      <p:sp>
        <p:nvSpPr>
          <p:cNvPr id="23" name="スライド番号プレースホルダー 7"/>
          <p:cNvSpPr>
            <a:spLocks noGrp="1"/>
          </p:cNvSpPr>
          <p:nvPr>
            <p:ph type="sldNum" sz="quarter" idx="12"/>
          </p:nvPr>
        </p:nvSpPr>
        <p:spPr>
          <a:xfrm flipH="1">
            <a:off x="9719089" y="6839953"/>
            <a:ext cx="361536" cy="359360"/>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A29C0C3-80A2-4EDA-8DD4-D638D41F3C0E}" type="slidenum">
              <a:rPr kumimoji="1" lang="ja-JP" altLang="en-US" sz="1260" b="0" i="0" u="none" strike="noStrike" kern="1200" cap="none" spc="0" normalizeH="0" baseline="0" noProof="0" smtClean="0">
                <a:ln>
                  <a:noFill/>
                </a:ln>
                <a:solidFill>
                  <a:prstClr val="black">
                    <a:tint val="75000"/>
                  </a:prstClr>
                </a:solidFill>
                <a:effectLst/>
                <a:uLnTx/>
                <a:uFillTx/>
                <a:latin typeface="Calibri" panose="020F0502020204030204"/>
                <a:ea typeface="游ゴシック" panose="020B0400000000000000"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50</a:t>
            </a:fld>
            <a:endParaRPr kumimoji="1" lang="ja-JP" altLang="en-US" sz="1260" b="0" i="0" u="none" strike="noStrike" kern="1200" cap="none" spc="0" normalizeH="0" baseline="0" noProof="0" dirty="0">
              <a:ln>
                <a:noFill/>
              </a:ln>
              <a:solidFill>
                <a:prstClr val="black">
                  <a:tint val="75000"/>
                </a:prstClr>
              </a:solidFill>
              <a:effectLst/>
              <a:uLnTx/>
              <a:uFillTx/>
              <a:latin typeface="Calibri" panose="020F0502020204030204"/>
              <a:ea typeface="游ゴシック" panose="020B0400000000000000" pitchFamily="50" charset="-128"/>
              <a:cs typeface="+mn-cs"/>
            </a:endParaRPr>
          </a:p>
        </p:txBody>
      </p:sp>
      <p:sp>
        <p:nvSpPr>
          <p:cNvPr id="22" name="正方形/長方形 21">
            <a:extLst>
              <a:ext uri="{FF2B5EF4-FFF2-40B4-BE49-F238E27FC236}">
                <a16:creationId xmlns:a16="http://schemas.microsoft.com/office/drawing/2014/main" id="{E08629A6-829B-4394-A30A-5CB52C1BBB36}"/>
              </a:ext>
            </a:extLst>
          </p:cNvPr>
          <p:cNvSpPr/>
          <p:nvPr/>
        </p:nvSpPr>
        <p:spPr>
          <a:xfrm>
            <a:off x="179857" y="88937"/>
            <a:ext cx="9720000" cy="324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defRPr/>
            </a:pPr>
            <a:r>
              <a:rPr kumimoji="1" lang="ja-JP" altLang="en-US" b="1" dirty="0">
                <a:solidFill>
                  <a:prstClr val="white"/>
                </a:solidFill>
                <a:latin typeface="BIZ UDPゴシック" panose="020B0400000000000000" pitchFamily="50" charset="-128"/>
                <a:ea typeface="BIZ UDPゴシック" panose="020B0400000000000000" pitchFamily="50" charset="-128"/>
              </a:rPr>
              <a:t>５</a:t>
            </a:r>
            <a:r>
              <a:rPr kumimoji="1" lang="en-US" altLang="ja-JP" b="1" dirty="0">
                <a:solidFill>
                  <a:prstClr val="white"/>
                </a:solidFill>
                <a:latin typeface="BIZ UDPゴシック" panose="020B0400000000000000" pitchFamily="50" charset="-128"/>
                <a:ea typeface="BIZ UDPゴシック" panose="020B0400000000000000" pitchFamily="50" charset="-128"/>
              </a:rPr>
              <a:t>(2) </a:t>
            </a:r>
            <a:r>
              <a:rPr kumimoji="1" lang="ja-JP" altLang="en-US" b="1" dirty="0">
                <a:solidFill>
                  <a:prstClr val="white"/>
                </a:solidFill>
                <a:latin typeface="BIZ UDPゴシック" panose="020B0400000000000000" pitchFamily="50" charset="-128"/>
                <a:ea typeface="BIZ UDPゴシック" panose="020B0400000000000000" pitchFamily="50" charset="-128"/>
              </a:rPr>
              <a:t>多様な文化・価値観の</a:t>
            </a:r>
            <a:r>
              <a:rPr kumimoji="1" lang="ja-JP" altLang="en-US" b="1" dirty="0">
                <a:solidFill>
                  <a:schemeClr val="bg1"/>
                </a:solidFill>
                <a:latin typeface="BIZ UDPゴシック" panose="020B0400000000000000" pitchFamily="50" charset="-128"/>
                <a:ea typeface="BIZ UDPゴシック" panose="020B0400000000000000" pitchFamily="50" charset="-128"/>
              </a:rPr>
              <a:t>融合</a:t>
            </a:r>
            <a:r>
              <a:rPr kumimoji="1" lang="ja-JP" altLang="en-US" sz="1600" b="1" dirty="0">
                <a:solidFill>
                  <a:schemeClr val="bg1"/>
                </a:solidFill>
                <a:latin typeface="BIZ UDPゴシック" panose="020B0400000000000000" pitchFamily="50" charset="-128"/>
                <a:ea typeface="BIZ UDPゴシック" panose="020B0400000000000000" pitchFamily="50" charset="-128"/>
              </a:rPr>
              <a:t>　～文化的な国際交流と文化芸術振興～</a:t>
            </a:r>
            <a:r>
              <a:rPr kumimoji="1" lang="ja-JP" altLang="en-US" sz="1600" b="1" dirty="0">
                <a:solidFill>
                  <a:srgbClr val="FF0000"/>
                </a:solidFill>
                <a:latin typeface="BIZ UDPゴシック" panose="020B0400000000000000" pitchFamily="50" charset="-128"/>
                <a:ea typeface="BIZ UDPゴシック" panose="020B0400000000000000" pitchFamily="50" charset="-128"/>
              </a:rPr>
              <a:t>　</a:t>
            </a:r>
            <a:endParaRPr kumimoji="1" lang="ja-JP" altLang="en-US" sz="1400" b="1" dirty="0">
              <a:solidFill>
                <a:srgbClr val="FF0000"/>
              </a:solidFill>
              <a:latin typeface="BIZ UDPゴシック" panose="020B0400000000000000" pitchFamily="50" charset="-128"/>
              <a:ea typeface="BIZ UDPゴシック" panose="020B0400000000000000" pitchFamily="50" charset="-128"/>
            </a:endParaRPr>
          </a:p>
        </p:txBody>
      </p:sp>
      <p:sp>
        <p:nvSpPr>
          <p:cNvPr id="25" name="テキスト ボックス 24">
            <a:extLst>
              <a:ext uri="{FF2B5EF4-FFF2-40B4-BE49-F238E27FC236}">
                <a16:creationId xmlns:a16="http://schemas.microsoft.com/office/drawing/2014/main" id="{B02F3C22-1443-46B7-A977-04475234F08A}"/>
              </a:ext>
            </a:extLst>
          </p:cNvPr>
          <p:cNvSpPr txBox="1"/>
          <p:nvPr/>
        </p:nvSpPr>
        <p:spPr>
          <a:xfrm>
            <a:off x="179089" y="500160"/>
            <a:ext cx="9540000" cy="954107"/>
          </a:xfrm>
          <a:prstGeom prst="rect">
            <a:avLst/>
          </a:prstGeom>
          <a:noFill/>
          <a:ln w="6350">
            <a:noFill/>
            <a:prstDash val="solid"/>
          </a:ln>
        </p:spPr>
        <p:txBody>
          <a:bodyPr wrap="square">
            <a:spAutoFit/>
          </a:bodyPr>
          <a:lstStyle/>
          <a:p>
            <a:pPr lvl="0">
              <a:defRPr/>
            </a:pPr>
            <a:r>
              <a:rPr lang="ja-JP" altLang="en-US" sz="1400" dirty="0">
                <a:solidFill>
                  <a:prstClr val="black"/>
                </a:solidFill>
                <a:latin typeface="BIZ UDPゴシック" panose="020B0400000000000000" pitchFamily="50" charset="-128"/>
                <a:ea typeface="BIZ UDPゴシック" panose="020B0400000000000000" pitchFamily="50" charset="-128"/>
              </a:rPr>
              <a:t>　</a:t>
            </a:r>
            <a:r>
              <a:rPr lang="ja-JP" altLang="en-US" sz="1400" dirty="0">
                <a:latin typeface="BIZ UDPゴシック" panose="020B0400000000000000" pitchFamily="50" charset="-128"/>
                <a:ea typeface="BIZ UDPゴシック" panose="020B0400000000000000" pitchFamily="50" charset="-128"/>
              </a:rPr>
              <a:t>大阪・関西万博に訪れる、世界中の様々な国・地域の多様な文化・価値観を持つ人々を大阪・関西のみならず日本全国でおもてなしし、あらゆる場面で地域との相互交流を促進することで、異文化交流や新たな価値観の創出を図る。また、</a:t>
            </a:r>
            <a:r>
              <a:rPr lang="en-US" altLang="ja-JP" sz="1400" dirty="0">
                <a:latin typeface="BIZ UDPゴシック" panose="020B0400000000000000" pitchFamily="50" charset="-128"/>
                <a:ea typeface="BIZ UDPゴシック" panose="020B0400000000000000" pitchFamily="50" charset="-128"/>
              </a:rPr>
              <a:t>2022</a:t>
            </a:r>
            <a:r>
              <a:rPr lang="ja-JP" altLang="en-US" sz="1400" dirty="0">
                <a:latin typeface="BIZ UDPゴシック" panose="020B0400000000000000" pitchFamily="50" charset="-128"/>
                <a:ea typeface="BIZ UDPゴシック" panose="020B0400000000000000" pitchFamily="50" charset="-128"/>
              </a:rPr>
              <a:t>年度に文化庁が京都に移転し、名実ともに文化首都となる関西や日本の文化の魅力発信や文化交流により国内外の多様な文化・価値観の相互理解・融合を図る。</a:t>
            </a:r>
          </a:p>
        </p:txBody>
      </p:sp>
      <p:sp>
        <p:nvSpPr>
          <p:cNvPr id="26" name="テキスト ボックス 25"/>
          <p:cNvSpPr txBox="1"/>
          <p:nvPr/>
        </p:nvSpPr>
        <p:spPr>
          <a:xfrm>
            <a:off x="140620" y="5306554"/>
            <a:ext cx="2236510" cy="338554"/>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600" b="1" i="0" u="none" strike="noStrike" kern="1200" cap="none" spc="0" normalizeH="0" baseline="0" noProof="0" dirty="0">
                <a:ln>
                  <a:noFill/>
                </a:ln>
                <a:effectLst/>
                <a:uLnTx/>
                <a:uFillTx/>
                <a:latin typeface="メイリオ" panose="020B0604030504040204" pitchFamily="50" charset="-128"/>
                <a:ea typeface="メイリオ" panose="020B0604030504040204" pitchFamily="50" charset="-128"/>
                <a:cs typeface="+mn-cs"/>
              </a:rPr>
              <a:t>国との協議の進捗状況</a:t>
            </a:r>
          </a:p>
        </p:txBody>
      </p:sp>
      <p:graphicFrame>
        <p:nvGraphicFramePr>
          <p:cNvPr id="14" name="表 13"/>
          <p:cNvGraphicFramePr>
            <a:graphicFrameLocks noGrp="1"/>
          </p:cNvGraphicFramePr>
          <p:nvPr>
            <p:extLst>
              <p:ext uri="{D42A27DB-BD31-4B8C-83A1-F6EECF244321}">
                <p14:modId xmlns:p14="http://schemas.microsoft.com/office/powerpoint/2010/main" val="2436821224"/>
              </p:ext>
            </p:extLst>
          </p:nvPr>
        </p:nvGraphicFramePr>
        <p:xfrm>
          <a:off x="159853" y="5671753"/>
          <a:ext cx="9288000" cy="1002902"/>
        </p:xfrm>
        <a:graphic>
          <a:graphicData uri="http://schemas.openxmlformats.org/drawingml/2006/table">
            <a:tbl>
              <a:tblPr bandRow="1">
                <a:tableStyleId>{5940675A-B579-460E-94D1-54222C63F5DA}</a:tableStyleId>
              </a:tblPr>
              <a:tblGrid>
                <a:gridCol w="2700000">
                  <a:extLst>
                    <a:ext uri="{9D8B030D-6E8A-4147-A177-3AD203B41FA5}">
                      <a16:colId xmlns:a16="http://schemas.microsoft.com/office/drawing/2014/main" val="525926817"/>
                    </a:ext>
                  </a:extLst>
                </a:gridCol>
                <a:gridCol w="6588000">
                  <a:extLst>
                    <a:ext uri="{9D8B030D-6E8A-4147-A177-3AD203B41FA5}">
                      <a16:colId xmlns:a16="http://schemas.microsoft.com/office/drawing/2014/main" val="1556401701"/>
                    </a:ext>
                  </a:extLst>
                </a:gridCol>
              </a:tblGrid>
              <a:tr h="536336">
                <a:tc>
                  <a:txBody>
                    <a:bodyPr/>
                    <a:lstStyle/>
                    <a:p>
                      <a:pPr marL="0" marR="0" lvl="0" indent="0" algn="l" defTabSz="959937" rtl="0" eaLnBrk="1" fontAlgn="auto" latinLnBrk="0" hangingPunct="1">
                        <a:lnSpc>
                          <a:spcPct val="100000"/>
                        </a:lnSpc>
                        <a:spcBef>
                          <a:spcPts val="0"/>
                        </a:spcBef>
                        <a:spcAft>
                          <a:spcPts val="0"/>
                        </a:spcAft>
                        <a:buClrTx/>
                        <a:buSzTx/>
                        <a:buFontTx/>
                        <a:buNone/>
                        <a:tabLst/>
                        <a:defRPr/>
                      </a:pPr>
                      <a:r>
                        <a:rPr lang="ja-JP" altLang="en-US" sz="1200" b="1" u="none" dirty="0">
                          <a:solidFill>
                            <a:schemeClr val="tx1"/>
                          </a:solidFill>
                          <a:latin typeface="+mn-ea"/>
                        </a:rPr>
                        <a:t>国「アクションプラン</a:t>
                      </a:r>
                      <a:r>
                        <a:rPr lang="en-US" altLang="ja-JP" sz="1200" b="1" u="none" dirty="0">
                          <a:solidFill>
                            <a:schemeClr val="tx1"/>
                          </a:solidFill>
                          <a:latin typeface="+mn-ea"/>
                        </a:rPr>
                        <a:t>Ver.4</a:t>
                      </a:r>
                      <a:r>
                        <a:rPr lang="ja-JP" altLang="en-US" sz="1200" b="1" u="none" dirty="0">
                          <a:solidFill>
                            <a:schemeClr val="tx1"/>
                          </a:solidFill>
                          <a:latin typeface="+mn-ea"/>
                        </a:rPr>
                        <a:t>」の</a:t>
                      </a:r>
                      <a:endParaRPr lang="en-US" altLang="ja-JP" sz="1200" b="1" u="none" dirty="0">
                        <a:solidFill>
                          <a:schemeClr val="tx1"/>
                        </a:solidFill>
                        <a:latin typeface="+mn-ea"/>
                      </a:endParaRPr>
                    </a:p>
                    <a:p>
                      <a:pPr marL="0" marR="0" lvl="0" indent="0" algn="l" defTabSz="959937" rtl="0" eaLnBrk="1" fontAlgn="auto" latinLnBrk="0" hangingPunct="1">
                        <a:lnSpc>
                          <a:spcPct val="100000"/>
                        </a:lnSpc>
                        <a:spcBef>
                          <a:spcPts val="0"/>
                        </a:spcBef>
                        <a:spcAft>
                          <a:spcPts val="0"/>
                        </a:spcAft>
                        <a:buClrTx/>
                        <a:buSzTx/>
                        <a:buFontTx/>
                        <a:buNone/>
                        <a:tabLst/>
                        <a:defRPr/>
                      </a:pPr>
                      <a:r>
                        <a:rPr lang="ja-JP" altLang="en-US" sz="1200" b="1" u="none" dirty="0">
                          <a:solidFill>
                            <a:schemeClr val="tx1"/>
                          </a:solidFill>
                          <a:latin typeface="+mn-ea"/>
                        </a:rPr>
                        <a:t>記載内容</a:t>
                      </a:r>
                      <a:endParaRPr kumimoji="1" lang="ja-JP" altLang="en-US" sz="1200" b="1" u="none" dirty="0">
                        <a:solidFill>
                          <a:schemeClr val="tx1"/>
                        </a:solidFill>
                        <a:latin typeface="BIZ UDPゴシック" panose="020B0400000000000000" pitchFamily="50" charset="-128"/>
                        <a:ea typeface="BIZ UDPゴシック" panose="020B0400000000000000" pitchFamily="50" charset="-128"/>
                      </a:endParaRPr>
                    </a:p>
                  </a:txBody>
                  <a:tcPr marL="100806" marR="100806" marT="50403" marB="50403">
                    <a:lnL w="12700" cap="flat" cmpd="sng" algn="ctr">
                      <a:solidFill>
                        <a:schemeClr val="accent1"/>
                      </a:solidFill>
                      <a:prstDash val="sysDot"/>
                      <a:round/>
                      <a:headEnd type="none" w="med" len="med"/>
                      <a:tailEnd type="none" w="med" len="med"/>
                    </a:lnL>
                    <a:lnR w="12700" cap="flat" cmpd="sng" algn="ctr">
                      <a:solidFill>
                        <a:schemeClr val="accent1"/>
                      </a:solidFill>
                      <a:prstDash val="sysDot"/>
                      <a:round/>
                      <a:headEnd type="none" w="med" len="med"/>
                      <a:tailEnd type="none" w="med" len="med"/>
                    </a:lnR>
                    <a:lnT w="12700" cap="flat" cmpd="sng" algn="ctr">
                      <a:solidFill>
                        <a:schemeClr val="accent1"/>
                      </a:solidFill>
                      <a:prstDash val="sysDot"/>
                      <a:round/>
                      <a:headEnd type="none" w="med" len="med"/>
                      <a:tailEnd type="none" w="med" len="med"/>
                    </a:lnT>
                    <a:lnB w="12700" cap="flat" cmpd="sng" algn="ctr">
                      <a:solidFill>
                        <a:schemeClr val="accent1"/>
                      </a:solidFill>
                      <a:prstDash val="sysDot"/>
                      <a:round/>
                      <a:headEnd type="none" w="med" len="med"/>
                      <a:tailEnd type="none" w="med" len="med"/>
                    </a:lnB>
                    <a:lnTlToBr w="12700" cmpd="sng">
                      <a:noFill/>
                      <a:prstDash val="solid"/>
                    </a:lnTlToBr>
                    <a:lnBlToTr w="12700" cmpd="sng">
                      <a:noFill/>
                      <a:prstDash val="solid"/>
                    </a:lnBlToTr>
                  </a:tcPr>
                </a:tc>
                <a:tc>
                  <a:txBody>
                    <a:bodyPr/>
                    <a:lstStyle/>
                    <a:p>
                      <a:pPr marL="171450" marR="0" lvl="0" indent="-171450" algn="l" defTabSz="959937" rtl="0" eaLnBrk="1" fontAlgn="auto" latinLnBrk="0" hangingPunct="1">
                        <a:lnSpc>
                          <a:spcPct val="100000"/>
                        </a:lnSpc>
                        <a:spcBef>
                          <a:spcPts val="0"/>
                        </a:spcBef>
                        <a:spcAft>
                          <a:spcPts val="0"/>
                        </a:spcAft>
                        <a:buClrTx/>
                        <a:buSzTx/>
                        <a:buFont typeface="Wingdings" panose="05000000000000000000" pitchFamily="2" charset="2"/>
                        <a:buChar char="l"/>
                        <a:tabLst/>
                        <a:defRPr/>
                      </a:pPr>
                      <a:r>
                        <a:rPr kumimoji="1" lang="ja-JP" altLang="en-US" sz="1100" b="0" i="0" u="none" strike="noStrike" kern="1200" cap="none" spc="0" normalizeH="0" baseline="0" noProof="0" dirty="0">
                          <a:ln>
                            <a:noFill/>
                          </a:ln>
                          <a:solidFill>
                            <a:schemeClr val="tx1"/>
                          </a:solidFill>
                          <a:effectLst/>
                          <a:uLnTx/>
                          <a:uFillTx/>
                          <a:latin typeface="游ゴシック" panose="020B0400000000000000" pitchFamily="50" charset="-128"/>
                          <a:ea typeface="+mn-ea"/>
                          <a:cs typeface="+mn-cs"/>
                        </a:rPr>
                        <a:t>「⽇本博</a:t>
                      </a:r>
                      <a:r>
                        <a:rPr kumimoji="1" lang="en-US" altLang="ja-JP" sz="1100" b="0" i="0" u="none" strike="noStrike" kern="1200" cap="none" spc="0" normalizeH="0" baseline="0" noProof="0" dirty="0">
                          <a:ln>
                            <a:noFill/>
                          </a:ln>
                          <a:solidFill>
                            <a:schemeClr val="tx1"/>
                          </a:solidFill>
                          <a:effectLst/>
                          <a:uLnTx/>
                          <a:uFillTx/>
                          <a:latin typeface="游ゴシック" panose="020B0400000000000000" pitchFamily="50" charset="-128"/>
                          <a:ea typeface="+mn-ea"/>
                          <a:cs typeface="+mn-cs"/>
                        </a:rPr>
                        <a:t>2.0</a:t>
                      </a:r>
                      <a:r>
                        <a:rPr kumimoji="1" lang="ja-JP" altLang="en-US" sz="1100" b="0" i="0" u="none" strike="noStrike" kern="1200" cap="none" spc="0" normalizeH="0" baseline="0" noProof="0" dirty="0">
                          <a:ln>
                            <a:noFill/>
                          </a:ln>
                          <a:solidFill>
                            <a:schemeClr val="tx1"/>
                          </a:solidFill>
                          <a:effectLst/>
                          <a:uLnTx/>
                          <a:uFillTx/>
                          <a:latin typeface="游ゴシック" panose="020B0400000000000000" pitchFamily="50" charset="-128"/>
                          <a:ea typeface="+mn-ea"/>
                          <a:cs typeface="+mn-cs"/>
                        </a:rPr>
                        <a:t>」の展開＜文科省＞</a:t>
                      </a:r>
                    </a:p>
                  </a:txBody>
                  <a:tcPr marL="100806" marR="100806" marT="50403" marB="50403">
                    <a:lnL w="12700" cap="flat" cmpd="sng" algn="ctr">
                      <a:solidFill>
                        <a:schemeClr val="accent1"/>
                      </a:solidFill>
                      <a:prstDash val="sysDot"/>
                      <a:round/>
                      <a:headEnd type="none" w="med" len="med"/>
                      <a:tailEnd type="none" w="med" len="med"/>
                    </a:lnL>
                    <a:lnR w="12700" cap="flat" cmpd="sng" algn="ctr">
                      <a:solidFill>
                        <a:schemeClr val="accent1"/>
                      </a:solidFill>
                      <a:prstDash val="sysDot"/>
                      <a:round/>
                      <a:headEnd type="none" w="med" len="med"/>
                      <a:tailEnd type="none" w="med" len="med"/>
                    </a:lnR>
                    <a:lnT w="12700" cap="flat" cmpd="sng" algn="ctr">
                      <a:solidFill>
                        <a:schemeClr val="accent1"/>
                      </a:solidFill>
                      <a:prstDash val="sysDot"/>
                      <a:round/>
                      <a:headEnd type="none" w="med" len="med"/>
                      <a:tailEnd type="none" w="med" len="med"/>
                    </a:lnT>
                    <a:lnB w="12700" cap="flat" cmpd="sng" algn="ctr">
                      <a:solidFill>
                        <a:schemeClr val="accent1"/>
                      </a:solidFill>
                      <a:prstDash val="sysDot"/>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508488957"/>
                  </a:ext>
                </a:extLst>
              </a:tr>
              <a:tr h="288000">
                <a:tc>
                  <a:txBody>
                    <a:bodyPr/>
                    <a:lstStyle/>
                    <a:p>
                      <a:pPr marL="0" marR="0" lvl="0" indent="0" algn="l" defTabSz="959937" rtl="0" eaLnBrk="1" fontAlgn="auto"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noProof="0" dirty="0">
                          <a:ln>
                            <a:noFill/>
                          </a:ln>
                          <a:solidFill>
                            <a:schemeClr val="tx1"/>
                          </a:solidFill>
                          <a:effectLst/>
                          <a:uLnTx/>
                          <a:uFillTx/>
                          <a:latin typeface="游ゴシック" panose="020B0400000000000000" pitchFamily="50" charset="-128"/>
                          <a:ea typeface="+mn-ea"/>
                          <a:cs typeface="+mn-cs"/>
                        </a:rPr>
                        <a:t>国との協議の進捗状況</a:t>
                      </a:r>
                      <a:endParaRPr kumimoji="1" lang="en-US" altLang="ja-JP" sz="1200" b="1" i="0" u="none" strike="noStrike" kern="1200" cap="none" spc="0" normalizeH="0" baseline="0" noProof="0" dirty="0">
                        <a:ln>
                          <a:noFill/>
                        </a:ln>
                        <a:solidFill>
                          <a:schemeClr val="tx1"/>
                        </a:solidFill>
                        <a:effectLst/>
                        <a:uLnTx/>
                        <a:uFillTx/>
                        <a:latin typeface="游ゴシック" panose="020B0400000000000000" pitchFamily="50" charset="-128"/>
                        <a:ea typeface="+mn-ea"/>
                        <a:cs typeface="+mn-cs"/>
                      </a:endParaRPr>
                    </a:p>
                    <a:p>
                      <a:pPr marL="0" marR="0" lvl="0" indent="0" algn="l" defTabSz="959937" rtl="0" eaLnBrk="1" fontAlgn="auto"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noProof="0" dirty="0">
                          <a:ln>
                            <a:noFill/>
                          </a:ln>
                          <a:solidFill>
                            <a:schemeClr val="tx1"/>
                          </a:solidFill>
                          <a:effectLst/>
                          <a:uLnTx/>
                          <a:uFillTx/>
                          <a:latin typeface="游ゴシック" panose="020B0400000000000000" pitchFamily="50" charset="-128"/>
                          <a:ea typeface="+mn-ea"/>
                          <a:cs typeface="+mn-cs"/>
                        </a:rPr>
                        <a:t>（取組みの成果）</a:t>
                      </a:r>
                      <a:endParaRPr kumimoji="1" lang="ja-JP" altLang="en-US" sz="1200" b="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endParaRPr>
                    </a:p>
                  </a:txBody>
                  <a:tcPr marL="100806" marR="100806" marT="50403" marB="50403" anchor="ctr">
                    <a:lnL w="12700" cap="flat" cmpd="sng" algn="ctr">
                      <a:solidFill>
                        <a:schemeClr val="accent1"/>
                      </a:solidFill>
                      <a:prstDash val="sysDot"/>
                      <a:round/>
                      <a:headEnd type="none" w="med" len="med"/>
                      <a:tailEnd type="none" w="med" len="med"/>
                    </a:lnL>
                    <a:lnR w="12700" cap="flat" cmpd="sng" algn="ctr">
                      <a:solidFill>
                        <a:schemeClr val="accent1"/>
                      </a:solidFill>
                      <a:prstDash val="sysDot"/>
                      <a:round/>
                      <a:headEnd type="none" w="med" len="med"/>
                      <a:tailEnd type="none" w="med" len="med"/>
                    </a:lnR>
                    <a:lnT w="12700" cap="flat" cmpd="sng" algn="ctr">
                      <a:solidFill>
                        <a:schemeClr val="accent1"/>
                      </a:solidFill>
                      <a:prstDash val="sysDot"/>
                      <a:round/>
                      <a:headEnd type="none" w="med" len="med"/>
                      <a:tailEnd type="none" w="med" len="med"/>
                    </a:lnT>
                    <a:lnB w="12700" cap="flat" cmpd="sng" algn="ctr">
                      <a:solidFill>
                        <a:schemeClr val="accent1"/>
                      </a:solidFill>
                      <a:prstDash val="sysDot"/>
                      <a:round/>
                      <a:headEnd type="none" w="med" len="med"/>
                      <a:tailEnd type="none" w="med" len="med"/>
                    </a:lnB>
                    <a:lnTlToBr w="12700" cmpd="sng">
                      <a:noFill/>
                      <a:prstDash val="solid"/>
                    </a:lnTlToBr>
                    <a:lnBlToTr w="12700" cmpd="sng">
                      <a:noFill/>
                      <a:prstDash val="solid"/>
                    </a:lnBlToTr>
                  </a:tcPr>
                </a:tc>
                <a:tc>
                  <a:txBody>
                    <a:bodyPr/>
                    <a:lstStyle/>
                    <a:p>
                      <a:pPr marL="171450" marR="0" lvl="0" indent="-171450" algn="l" defTabSz="959937" rtl="0" eaLnBrk="1" fontAlgn="auto" latinLnBrk="0" hangingPunct="1">
                        <a:lnSpc>
                          <a:spcPct val="100000"/>
                        </a:lnSpc>
                        <a:spcBef>
                          <a:spcPts val="0"/>
                        </a:spcBef>
                        <a:spcAft>
                          <a:spcPts val="0"/>
                        </a:spcAft>
                        <a:buClrTx/>
                        <a:buSzTx/>
                        <a:buFont typeface="Wingdings" panose="05000000000000000000" pitchFamily="2" charset="2"/>
                        <a:buChar char="l"/>
                        <a:tabLst/>
                        <a:defRPr/>
                      </a:pPr>
                      <a:r>
                        <a:rPr kumimoji="1" lang="ja-JP" altLang="en-US" sz="1100" b="0" i="0" u="none" strike="noStrike" kern="1200" cap="none" spc="0" normalizeH="0" baseline="0" noProof="0" dirty="0">
                          <a:ln>
                            <a:noFill/>
                          </a:ln>
                          <a:solidFill>
                            <a:schemeClr val="tx1"/>
                          </a:solidFill>
                          <a:effectLst/>
                          <a:uLnTx/>
                          <a:uFillTx/>
                          <a:latin typeface="游ゴシック" panose="020B0400000000000000" pitchFamily="50" charset="-128"/>
                          <a:ea typeface="+mn-ea"/>
                          <a:cs typeface="+mn-cs"/>
                        </a:rPr>
                        <a:t>「日本博</a:t>
                      </a:r>
                      <a:r>
                        <a:rPr kumimoji="1" lang="en-US" altLang="ja-JP" sz="1100" b="0" i="0" u="none" strike="noStrike" kern="1200" cap="none" spc="0" normalizeH="0" baseline="0" noProof="0" dirty="0">
                          <a:ln>
                            <a:noFill/>
                          </a:ln>
                          <a:solidFill>
                            <a:schemeClr val="tx1"/>
                          </a:solidFill>
                          <a:effectLst/>
                          <a:uLnTx/>
                          <a:uFillTx/>
                          <a:latin typeface="游ゴシック" panose="020B0400000000000000" pitchFamily="50" charset="-128"/>
                          <a:ea typeface="+mn-ea"/>
                          <a:cs typeface="+mn-cs"/>
                        </a:rPr>
                        <a:t>2.0</a:t>
                      </a:r>
                      <a:r>
                        <a:rPr kumimoji="1" lang="ja-JP" altLang="en-US" sz="1100" b="0" i="0" u="none" strike="noStrike" kern="1200" cap="none" spc="0" normalizeH="0" baseline="0" noProof="0" dirty="0">
                          <a:ln>
                            <a:noFill/>
                          </a:ln>
                          <a:solidFill>
                            <a:schemeClr val="tx1"/>
                          </a:solidFill>
                          <a:effectLst/>
                          <a:uLnTx/>
                          <a:uFillTx/>
                          <a:latin typeface="游ゴシック" panose="020B0400000000000000" pitchFamily="50" charset="-128"/>
                          <a:ea typeface="+mn-ea"/>
                          <a:cs typeface="+mn-cs"/>
                        </a:rPr>
                        <a:t>」の活用について国と府・市で調整中</a:t>
                      </a:r>
                    </a:p>
                  </a:txBody>
                  <a:tcPr marL="100806" marR="100806" marT="50403" marB="50403">
                    <a:lnL w="12700" cap="flat" cmpd="sng" algn="ctr">
                      <a:solidFill>
                        <a:schemeClr val="accent1"/>
                      </a:solidFill>
                      <a:prstDash val="sysDot"/>
                      <a:round/>
                      <a:headEnd type="none" w="med" len="med"/>
                      <a:tailEnd type="none" w="med" len="med"/>
                    </a:lnL>
                    <a:lnR w="12700" cap="flat" cmpd="sng" algn="ctr">
                      <a:solidFill>
                        <a:schemeClr val="accent1"/>
                      </a:solidFill>
                      <a:prstDash val="sysDot"/>
                      <a:round/>
                      <a:headEnd type="none" w="med" len="med"/>
                      <a:tailEnd type="none" w="med" len="med"/>
                    </a:lnR>
                    <a:lnT w="12700" cap="flat" cmpd="sng" algn="ctr">
                      <a:solidFill>
                        <a:schemeClr val="accent1"/>
                      </a:solidFill>
                      <a:prstDash val="sysDot"/>
                      <a:round/>
                      <a:headEnd type="none" w="med" len="med"/>
                      <a:tailEnd type="none" w="med" len="med"/>
                    </a:lnT>
                    <a:lnB w="12700" cap="flat" cmpd="sng" algn="ctr">
                      <a:solidFill>
                        <a:schemeClr val="accent1"/>
                      </a:solidFill>
                      <a:prstDash val="sysDot"/>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542566491"/>
                  </a:ext>
                </a:extLst>
              </a:tr>
            </a:tbl>
          </a:graphicData>
        </a:graphic>
      </p:graphicFrame>
    </p:spTree>
    <p:extLst>
      <p:ext uri="{BB962C8B-B14F-4D97-AF65-F5344CB8AC3E}">
        <p14:creationId xmlns:p14="http://schemas.microsoft.com/office/powerpoint/2010/main" val="1162547299"/>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 name="表 12">
            <a:extLst>
              <a:ext uri="{FF2B5EF4-FFF2-40B4-BE49-F238E27FC236}">
                <a16:creationId xmlns:a16="http://schemas.microsoft.com/office/drawing/2014/main" id="{731D8736-1F24-4DDD-BAE5-3D26FC93D64E}"/>
              </a:ext>
            </a:extLst>
          </p:cNvPr>
          <p:cNvGraphicFramePr>
            <a:graphicFrameLocks noGrp="1"/>
          </p:cNvGraphicFramePr>
          <p:nvPr>
            <p:extLst>
              <p:ext uri="{D42A27DB-BD31-4B8C-83A1-F6EECF244321}">
                <p14:modId xmlns:p14="http://schemas.microsoft.com/office/powerpoint/2010/main" val="899937186"/>
              </p:ext>
            </p:extLst>
          </p:nvPr>
        </p:nvGraphicFramePr>
        <p:xfrm>
          <a:off x="270310" y="1326156"/>
          <a:ext cx="9692706" cy="5306979"/>
        </p:xfrm>
        <a:graphic>
          <a:graphicData uri="http://schemas.openxmlformats.org/drawingml/2006/table">
            <a:tbl>
              <a:tblPr>
                <a:tableStyleId>{2D5ABB26-0587-4C30-8999-92F81FD0307C}</a:tableStyleId>
              </a:tblPr>
              <a:tblGrid>
                <a:gridCol w="3230902">
                  <a:extLst>
                    <a:ext uri="{9D8B030D-6E8A-4147-A177-3AD203B41FA5}">
                      <a16:colId xmlns:a16="http://schemas.microsoft.com/office/drawing/2014/main" val="901775203"/>
                    </a:ext>
                  </a:extLst>
                </a:gridCol>
                <a:gridCol w="3230902">
                  <a:extLst>
                    <a:ext uri="{9D8B030D-6E8A-4147-A177-3AD203B41FA5}">
                      <a16:colId xmlns:a16="http://schemas.microsoft.com/office/drawing/2014/main" val="2895380761"/>
                    </a:ext>
                  </a:extLst>
                </a:gridCol>
                <a:gridCol w="3230902">
                  <a:extLst>
                    <a:ext uri="{9D8B030D-6E8A-4147-A177-3AD203B41FA5}">
                      <a16:colId xmlns:a16="http://schemas.microsoft.com/office/drawing/2014/main" val="925580270"/>
                    </a:ext>
                  </a:extLst>
                </a:gridCol>
              </a:tblGrid>
              <a:tr h="5306979">
                <a:tc>
                  <a:txBody>
                    <a:bodyPr/>
                    <a:lstStyle/>
                    <a:p>
                      <a:pPr marL="185738" indent="-185738" defTabSz="443194">
                        <a:lnSpc>
                          <a:spcPct val="100000"/>
                        </a:lnSpc>
                        <a:spcBef>
                          <a:spcPts val="0"/>
                        </a:spcBef>
                        <a:spcAft>
                          <a:spcPts val="0"/>
                        </a:spcAft>
                        <a:defRPr/>
                      </a:pPr>
                      <a:r>
                        <a:rPr lang="ja-JP" altLang="en-US" sz="1300" b="1" dirty="0">
                          <a:solidFill>
                            <a:prstClr val="black"/>
                          </a:solidFill>
                          <a:latin typeface="BIZ UDPゴシック" panose="020B0400000000000000" pitchFamily="50" charset="-128"/>
                          <a:ea typeface="BIZ UDPゴシック" panose="020B0400000000000000" pitchFamily="50" charset="-128"/>
                        </a:rPr>
                        <a:t>□異文化交流の現状・課題</a:t>
                      </a:r>
                    </a:p>
                    <a:p>
                      <a:pPr marL="0" indent="0" defTabSz="443194">
                        <a:lnSpc>
                          <a:spcPct val="100000"/>
                        </a:lnSpc>
                        <a:spcBef>
                          <a:spcPts val="0"/>
                        </a:spcBef>
                        <a:spcAft>
                          <a:spcPts val="0"/>
                        </a:spcAft>
                        <a:defRPr/>
                      </a:pPr>
                      <a:endParaRPr lang="ja-JP" altLang="en-US" sz="400" b="1" dirty="0">
                        <a:solidFill>
                          <a:prstClr val="black"/>
                        </a:solidFill>
                        <a:latin typeface="BIZ UDPゴシック" panose="020B0400000000000000" pitchFamily="50" charset="-128"/>
                        <a:ea typeface="BIZ UDPゴシック" panose="020B0400000000000000" pitchFamily="50" charset="-128"/>
                      </a:endParaRPr>
                    </a:p>
                    <a:p>
                      <a:pPr marL="72000" indent="-85725">
                        <a:lnSpc>
                          <a:spcPct val="100000"/>
                        </a:lnSpc>
                        <a:spcBef>
                          <a:spcPts val="0"/>
                        </a:spcBef>
                        <a:spcAft>
                          <a:spcPts val="0"/>
                        </a:spcAft>
                        <a:defRPr/>
                      </a:pPr>
                      <a:r>
                        <a:rPr lang="ja-JP" altLang="en-US" sz="1100" dirty="0">
                          <a:latin typeface="BIZ UDPゴシック" panose="020B0400000000000000" pitchFamily="50" charset="-128"/>
                          <a:ea typeface="BIZ UDPゴシック" panose="020B0400000000000000" pitchFamily="50" charset="-128"/>
                        </a:rPr>
                        <a:t>・大阪・関西万博に訪れる世界中の様々な人々を日</a:t>
                      </a:r>
                      <a:endParaRPr lang="en-US" altLang="ja-JP" sz="1100" dirty="0">
                        <a:latin typeface="BIZ UDPゴシック" panose="020B0400000000000000" pitchFamily="50" charset="-128"/>
                        <a:ea typeface="BIZ UDPゴシック" panose="020B0400000000000000" pitchFamily="50" charset="-128"/>
                      </a:endParaRPr>
                    </a:p>
                    <a:p>
                      <a:pPr marL="72000" indent="-85725">
                        <a:lnSpc>
                          <a:spcPct val="100000"/>
                        </a:lnSpc>
                        <a:spcBef>
                          <a:spcPts val="0"/>
                        </a:spcBef>
                        <a:spcAft>
                          <a:spcPts val="0"/>
                        </a:spcAft>
                        <a:defRPr/>
                      </a:pPr>
                      <a:r>
                        <a:rPr lang="ja-JP" altLang="en-US" sz="1100" dirty="0">
                          <a:latin typeface="BIZ UDPゴシック" panose="020B0400000000000000" pitchFamily="50" charset="-128"/>
                          <a:ea typeface="BIZ UDPゴシック" panose="020B0400000000000000" pitchFamily="50" charset="-128"/>
                        </a:rPr>
                        <a:t>本全国でおもてなしし、あらゆる場面で地域との相</a:t>
                      </a:r>
                      <a:endParaRPr lang="en-US" altLang="ja-JP" sz="1100" dirty="0">
                        <a:latin typeface="BIZ UDPゴシック" panose="020B0400000000000000" pitchFamily="50" charset="-128"/>
                        <a:ea typeface="BIZ UDPゴシック" panose="020B0400000000000000" pitchFamily="50" charset="-128"/>
                      </a:endParaRPr>
                    </a:p>
                    <a:p>
                      <a:pPr marL="72000" indent="-85725">
                        <a:lnSpc>
                          <a:spcPct val="100000"/>
                        </a:lnSpc>
                        <a:spcBef>
                          <a:spcPts val="0"/>
                        </a:spcBef>
                        <a:spcAft>
                          <a:spcPts val="0"/>
                        </a:spcAft>
                        <a:defRPr/>
                      </a:pPr>
                      <a:r>
                        <a:rPr lang="ja-JP" altLang="en-US" sz="1100" dirty="0">
                          <a:latin typeface="BIZ UDPゴシック" panose="020B0400000000000000" pitchFamily="50" charset="-128"/>
                          <a:ea typeface="BIZ UDPゴシック" panose="020B0400000000000000" pitchFamily="50" charset="-128"/>
                        </a:rPr>
                        <a:t>互交流を促進することで、異文化交流や新たな価</a:t>
                      </a:r>
                      <a:endParaRPr lang="en-US" altLang="ja-JP" sz="1100" dirty="0">
                        <a:latin typeface="BIZ UDPゴシック" panose="020B0400000000000000" pitchFamily="50" charset="-128"/>
                        <a:ea typeface="BIZ UDPゴシック" panose="020B0400000000000000" pitchFamily="50" charset="-128"/>
                      </a:endParaRPr>
                    </a:p>
                    <a:p>
                      <a:pPr marL="72000" indent="-85725">
                        <a:lnSpc>
                          <a:spcPct val="100000"/>
                        </a:lnSpc>
                        <a:spcBef>
                          <a:spcPts val="0"/>
                        </a:spcBef>
                        <a:spcAft>
                          <a:spcPts val="0"/>
                        </a:spcAft>
                        <a:defRPr/>
                      </a:pPr>
                      <a:r>
                        <a:rPr lang="ja-JP" altLang="en-US" sz="1100" dirty="0">
                          <a:latin typeface="BIZ UDPゴシック" panose="020B0400000000000000" pitchFamily="50" charset="-128"/>
                          <a:ea typeface="BIZ UDPゴシック" panose="020B0400000000000000" pitchFamily="50" charset="-128"/>
                        </a:rPr>
                        <a:t>値観の創出を図る機会とするため、来阪外国人等</a:t>
                      </a:r>
                      <a:endParaRPr lang="en-US" altLang="ja-JP" sz="1100" dirty="0">
                        <a:latin typeface="BIZ UDPゴシック" panose="020B0400000000000000" pitchFamily="50" charset="-128"/>
                        <a:ea typeface="BIZ UDPゴシック" panose="020B0400000000000000" pitchFamily="50" charset="-128"/>
                      </a:endParaRPr>
                    </a:p>
                    <a:p>
                      <a:pPr marL="72000" indent="-85725">
                        <a:lnSpc>
                          <a:spcPct val="100000"/>
                        </a:lnSpc>
                        <a:spcBef>
                          <a:spcPts val="0"/>
                        </a:spcBef>
                        <a:spcAft>
                          <a:spcPts val="0"/>
                        </a:spcAft>
                        <a:defRPr/>
                      </a:pPr>
                      <a:r>
                        <a:rPr lang="ja-JP" altLang="en-US" sz="1100" dirty="0">
                          <a:latin typeface="BIZ UDPゴシック" panose="020B0400000000000000" pitchFamily="50" charset="-128"/>
                          <a:ea typeface="BIZ UDPゴシック" panose="020B0400000000000000" pitchFamily="50" charset="-128"/>
                        </a:rPr>
                        <a:t>と地域との「人とのつながり」を創出する取組みが</a:t>
                      </a:r>
                      <a:endParaRPr lang="en-US" altLang="ja-JP" sz="1100" dirty="0">
                        <a:latin typeface="BIZ UDPゴシック" panose="020B0400000000000000" pitchFamily="50" charset="-128"/>
                        <a:ea typeface="BIZ UDPゴシック" panose="020B0400000000000000" pitchFamily="50" charset="-128"/>
                      </a:endParaRPr>
                    </a:p>
                    <a:p>
                      <a:pPr marL="72000" indent="-85725">
                        <a:lnSpc>
                          <a:spcPct val="100000"/>
                        </a:lnSpc>
                        <a:spcBef>
                          <a:spcPts val="0"/>
                        </a:spcBef>
                        <a:spcAft>
                          <a:spcPts val="0"/>
                        </a:spcAft>
                        <a:defRPr/>
                      </a:pPr>
                      <a:r>
                        <a:rPr lang="ja-JP" altLang="en-US" sz="1100" dirty="0">
                          <a:latin typeface="BIZ UDPゴシック" panose="020B0400000000000000" pitchFamily="50" charset="-128"/>
                          <a:ea typeface="BIZ UDPゴシック" panose="020B0400000000000000" pitchFamily="50" charset="-128"/>
                        </a:rPr>
                        <a:t>必要</a:t>
                      </a:r>
                    </a:p>
                    <a:p>
                      <a:pPr marL="0" marR="0" lvl="0" indent="0" algn="l" defTabSz="959937" rtl="0" eaLnBrk="1" fontAlgn="auto" latinLnBrk="0" hangingPunct="1">
                        <a:lnSpc>
                          <a:spcPct val="100000"/>
                        </a:lnSpc>
                        <a:spcBef>
                          <a:spcPts val="0"/>
                        </a:spcBef>
                        <a:spcAft>
                          <a:spcPts val="0"/>
                        </a:spcAft>
                        <a:buClrTx/>
                        <a:buSzTx/>
                        <a:buFontTx/>
                        <a:buNone/>
                        <a:tabLst/>
                        <a:defRPr/>
                      </a:pPr>
                      <a:endParaRPr lang="en-US" altLang="ja-JP" sz="1100" b="0" dirty="0">
                        <a:solidFill>
                          <a:prstClr val="black"/>
                        </a:solidFill>
                        <a:latin typeface="BIZ UDPゴシック" panose="020B0400000000000000" pitchFamily="50" charset="-128"/>
                        <a:ea typeface="BIZ UDPゴシック" panose="020B0400000000000000" pitchFamily="50" charset="-128"/>
                      </a:endParaRPr>
                    </a:p>
                    <a:p>
                      <a:pPr marL="185738" indent="-185738" defTabSz="443194">
                        <a:lnSpc>
                          <a:spcPct val="100000"/>
                        </a:lnSpc>
                        <a:spcBef>
                          <a:spcPts val="0"/>
                        </a:spcBef>
                        <a:spcAft>
                          <a:spcPts val="0"/>
                        </a:spcAft>
                        <a:defRPr/>
                      </a:pPr>
                      <a:r>
                        <a:rPr lang="ja-JP" altLang="en-US" sz="1300" b="1" dirty="0">
                          <a:solidFill>
                            <a:prstClr val="black"/>
                          </a:solidFill>
                          <a:latin typeface="BIZ UDPゴシック" panose="020B0400000000000000" pitchFamily="50" charset="-128"/>
                          <a:ea typeface="BIZ UDPゴシック" panose="020B0400000000000000" pitchFamily="50" charset="-128"/>
                        </a:rPr>
                        <a:t>□関西の文化力向上の現状・課題</a:t>
                      </a:r>
                    </a:p>
                    <a:p>
                      <a:pPr marL="0" indent="0" defTabSz="443194">
                        <a:lnSpc>
                          <a:spcPct val="100000"/>
                        </a:lnSpc>
                        <a:spcBef>
                          <a:spcPts val="0"/>
                        </a:spcBef>
                        <a:spcAft>
                          <a:spcPts val="0"/>
                        </a:spcAft>
                        <a:defRPr/>
                      </a:pPr>
                      <a:endParaRPr lang="ja-JP" altLang="en-US" sz="400" b="1" dirty="0">
                        <a:solidFill>
                          <a:prstClr val="black"/>
                        </a:solidFill>
                        <a:latin typeface="BIZ UDPゴシック" panose="020B0400000000000000" pitchFamily="50" charset="-128"/>
                        <a:ea typeface="BIZ UDPゴシック" panose="020B0400000000000000" pitchFamily="50" charset="-128"/>
                      </a:endParaRPr>
                    </a:p>
                    <a:p>
                      <a:pPr marL="72000" indent="-85725">
                        <a:lnSpc>
                          <a:spcPct val="100000"/>
                        </a:lnSpc>
                        <a:spcBef>
                          <a:spcPts val="0"/>
                        </a:spcBef>
                        <a:spcAft>
                          <a:spcPts val="0"/>
                        </a:spcAft>
                        <a:defRPr/>
                      </a:pPr>
                      <a:r>
                        <a:rPr lang="ja-JP" altLang="en-US" sz="1100" b="0" dirty="0">
                          <a:latin typeface="BIZ UDPゴシック" panose="020B0400000000000000" pitchFamily="50" charset="-128"/>
                          <a:ea typeface="BIZ UDPゴシック" panose="020B0400000000000000" pitchFamily="50" charset="-128"/>
                        </a:rPr>
                        <a:t>・</a:t>
                      </a:r>
                      <a:r>
                        <a:rPr kumimoji="1" lang="en-US" altLang="ja-JP" sz="1100" b="0" dirty="0">
                          <a:latin typeface="BIZ UDPゴシック" panose="020B0400000000000000" pitchFamily="50" charset="-128"/>
                          <a:ea typeface="BIZ UDPゴシック" panose="020B0400000000000000" pitchFamily="50" charset="-128"/>
                        </a:rPr>
                        <a:t>2022</a:t>
                      </a:r>
                      <a:r>
                        <a:rPr kumimoji="1" lang="ja-JP" altLang="en-US" sz="1100" b="0" dirty="0">
                          <a:latin typeface="BIZ UDPゴシック" panose="020B0400000000000000" pitchFamily="50" charset="-128"/>
                          <a:ea typeface="BIZ UDPゴシック" panose="020B0400000000000000" pitchFamily="50" charset="-128"/>
                        </a:rPr>
                        <a:t>年度に文化庁が移転し、名実ともに文化首</a:t>
                      </a:r>
                      <a:endParaRPr kumimoji="1" lang="en-US" altLang="ja-JP" sz="1100" b="0" dirty="0">
                        <a:latin typeface="BIZ UDPゴシック" panose="020B0400000000000000" pitchFamily="50" charset="-128"/>
                        <a:ea typeface="BIZ UDPゴシック" panose="020B0400000000000000" pitchFamily="50" charset="-128"/>
                      </a:endParaRPr>
                    </a:p>
                    <a:p>
                      <a:pPr marL="72000" indent="-85725">
                        <a:lnSpc>
                          <a:spcPct val="100000"/>
                        </a:lnSpc>
                        <a:spcBef>
                          <a:spcPts val="0"/>
                        </a:spcBef>
                        <a:spcAft>
                          <a:spcPts val="0"/>
                        </a:spcAft>
                        <a:defRPr/>
                      </a:pPr>
                      <a:r>
                        <a:rPr kumimoji="1" lang="ja-JP" altLang="en-US" sz="1100" b="0" dirty="0">
                          <a:latin typeface="BIZ UDPゴシック" panose="020B0400000000000000" pitchFamily="50" charset="-128"/>
                          <a:ea typeface="BIZ UDPゴシック" panose="020B0400000000000000" pitchFamily="50" charset="-128"/>
                        </a:rPr>
                        <a:t>都となる関西や日本の文化の魅力発信や文化交流</a:t>
                      </a:r>
                      <a:endParaRPr kumimoji="1" lang="en-US" altLang="ja-JP" sz="1100" b="0" dirty="0">
                        <a:latin typeface="BIZ UDPゴシック" panose="020B0400000000000000" pitchFamily="50" charset="-128"/>
                        <a:ea typeface="BIZ UDPゴシック" panose="020B0400000000000000" pitchFamily="50" charset="-128"/>
                      </a:endParaRPr>
                    </a:p>
                    <a:p>
                      <a:pPr marL="72000" indent="-85725">
                        <a:lnSpc>
                          <a:spcPct val="100000"/>
                        </a:lnSpc>
                        <a:spcBef>
                          <a:spcPts val="0"/>
                        </a:spcBef>
                        <a:spcAft>
                          <a:spcPts val="0"/>
                        </a:spcAft>
                        <a:defRPr/>
                      </a:pPr>
                      <a:r>
                        <a:rPr kumimoji="1" lang="ja-JP" altLang="en-US" sz="1100" b="0" dirty="0">
                          <a:latin typeface="BIZ UDPゴシック" panose="020B0400000000000000" pitchFamily="50" charset="-128"/>
                          <a:ea typeface="BIZ UDPゴシック" panose="020B0400000000000000" pitchFamily="50" charset="-128"/>
                        </a:rPr>
                        <a:t>により、国内外の多様な文化・価値観の相互理解・</a:t>
                      </a:r>
                      <a:endParaRPr kumimoji="1" lang="en-US" altLang="ja-JP" sz="1100" b="0" dirty="0">
                        <a:latin typeface="BIZ UDPゴシック" panose="020B0400000000000000" pitchFamily="50" charset="-128"/>
                        <a:ea typeface="BIZ UDPゴシック" panose="020B0400000000000000" pitchFamily="50" charset="-128"/>
                      </a:endParaRPr>
                    </a:p>
                    <a:p>
                      <a:pPr marL="72000" indent="-85725">
                        <a:lnSpc>
                          <a:spcPct val="100000"/>
                        </a:lnSpc>
                        <a:spcBef>
                          <a:spcPts val="0"/>
                        </a:spcBef>
                        <a:spcAft>
                          <a:spcPts val="0"/>
                        </a:spcAft>
                        <a:defRPr/>
                      </a:pPr>
                      <a:r>
                        <a:rPr kumimoji="1" lang="ja-JP" altLang="en-US" sz="1100" b="0" dirty="0">
                          <a:latin typeface="BIZ UDPゴシック" panose="020B0400000000000000" pitchFamily="50" charset="-128"/>
                          <a:ea typeface="BIZ UDPゴシック" panose="020B0400000000000000" pitchFamily="50" charset="-128"/>
                        </a:rPr>
                        <a:t>融合を図るため、万博に向け関西の文化力をより</a:t>
                      </a:r>
                      <a:endParaRPr kumimoji="1" lang="en-US" altLang="ja-JP" sz="1100" b="0" dirty="0">
                        <a:latin typeface="BIZ UDPゴシック" panose="020B0400000000000000" pitchFamily="50" charset="-128"/>
                        <a:ea typeface="BIZ UDPゴシック" panose="020B0400000000000000" pitchFamily="50" charset="-128"/>
                      </a:endParaRPr>
                    </a:p>
                    <a:p>
                      <a:pPr marL="72000" indent="-85725">
                        <a:lnSpc>
                          <a:spcPct val="100000"/>
                        </a:lnSpc>
                        <a:spcBef>
                          <a:spcPts val="0"/>
                        </a:spcBef>
                        <a:spcAft>
                          <a:spcPts val="0"/>
                        </a:spcAft>
                        <a:defRPr/>
                      </a:pPr>
                      <a:r>
                        <a:rPr kumimoji="1" lang="ja-JP" altLang="en-US" sz="1100" b="0" dirty="0">
                          <a:latin typeface="BIZ UDPゴシック" panose="020B0400000000000000" pitchFamily="50" charset="-128"/>
                          <a:ea typeface="BIZ UDPゴシック" panose="020B0400000000000000" pitchFamily="50" charset="-128"/>
                        </a:rPr>
                        <a:t>一層向上させる必要</a:t>
                      </a:r>
                      <a:endParaRPr lang="en-US" altLang="ja-JP" sz="1100" b="0" dirty="0">
                        <a:solidFill>
                          <a:prstClr val="black"/>
                        </a:solidFill>
                        <a:latin typeface="BIZ UDPゴシック" panose="020B0400000000000000" pitchFamily="50" charset="-128"/>
                        <a:ea typeface="BIZ UDPゴシック" panose="020B0400000000000000" pitchFamily="50" charset="-128"/>
                      </a:endParaRPr>
                    </a:p>
                  </a:txBody>
                  <a:tcPr marL="72000" marR="72000" marT="252000" marB="48014">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marL="185738" marR="0" lvl="0" indent="-185738" algn="l" defTabSz="959937" rtl="0" eaLnBrk="1" fontAlgn="auto" latinLnBrk="0" hangingPunct="1">
                        <a:lnSpc>
                          <a:spcPct val="100000"/>
                        </a:lnSpc>
                        <a:spcBef>
                          <a:spcPts val="0"/>
                        </a:spcBef>
                        <a:spcAft>
                          <a:spcPts val="0"/>
                        </a:spcAft>
                        <a:buClrTx/>
                        <a:buSzTx/>
                        <a:buFontTx/>
                        <a:buNone/>
                        <a:tabLst/>
                        <a:defRPr/>
                      </a:pPr>
                      <a:r>
                        <a:rPr kumimoji="1" lang="ja-JP" altLang="en-US" sz="1300" b="1"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rPr>
                        <a:t>□万博を訪れた外国人等と</a:t>
                      </a:r>
                      <a:endParaRPr kumimoji="1" lang="en-US" altLang="ja-JP" sz="1300" b="1"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endParaRPr>
                    </a:p>
                    <a:p>
                      <a:pPr marL="185738" marR="0" lvl="0" indent="-185738" algn="l" defTabSz="959937" rtl="0" eaLnBrk="1" fontAlgn="auto" latinLnBrk="0" hangingPunct="1">
                        <a:lnSpc>
                          <a:spcPct val="100000"/>
                        </a:lnSpc>
                        <a:spcBef>
                          <a:spcPts val="0"/>
                        </a:spcBef>
                        <a:spcAft>
                          <a:spcPts val="0"/>
                        </a:spcAft>
                        <a:buClrTx/>
                        <a:buSzTx/>
                        <a:buFontTx/>
                        <a:buNone/>
                        <a:tabLst/>
                        <a:defRPr/>
                      </a:pPr>
                      <a:r>
                        <a:rPr kumimoji="1" lang="ja-JP" altLang="en-US" sz="1300" b="1"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rPr>
                        <a:t>　関西各地域との異文化交流促進</a:t>
                      </a:r>
                      <a:endParaRPr kumimoji="1" lang="en-US" altLang="ja-JP" sz="1300" b="1"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endParaRPr>
                    </a:p>
                    <a:p>
                      <a:pPr marL="0" marR="0" lvl="0" indent="0" algn="l" defTabSz="959937" rtl="0" eaLnBrk="1" fontAlgn="auto" latinLnBrk="0" hangingPunct="1">
                        <a:lnSpc>
                          <a:spcPct val="100000"/>
                        </a:lnSpc>
                        <a:spcBef>
                          <a:spcPts val="0"/>
                        </a:spcBef>
                        <a:spcAft>
                          <a:spcPts val="0"/>
                        </a:spcAft>
                        <a:buClrTx/>
                        <a:buSzTx/>
                        <a:buFontTx/>
                        <a:buNone/>
                        <a:tabLst/>
                        <a:defRPr/>
                      </a:pPr>
                      <a:endParaRPr kumimoji="1" lang="en-US" altLang="ja-JP" sz="400" b="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endParaRPr>
                    </a:p>
                    <a:p>
                      <a:pPr marL="85725" marR="0" lvl="0" indent="-85725" algn="l" defTabSz="959937"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rPr>
                        <a:t>・海外アーティストが関西各地に滞在し、交流を深</a:t>
                      </a:r>
                      <a:endParaRPr kumimoji="1" lang="en-US" altLang="ja-JP" sz="1100" b="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endParaRPr>
                    </a:p>
                    <a:p>
                      <a:pPr marL="85725" marR="0" lvl="0" indent="-85725" algn="l" defTabSz="959937"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dirty="0" err="1">
                          <a:ln>
                            <a:noFill/>
                          </a:ln>
                          <a:solidFill>
                            <a:schemeClr val="tx1"/>
                          </a:solidFill>
                          <a:effectLst/>
                          <a:uLnTx/>
                          <a:uFillTx/>
                          <a:latin typeface="BIZ UDPゴシック" panose="020B0400000000000000" pitchFamily="50" charset="-128"/>
                          <a:ea typeface="BIZ UDPゴシック" panose="020B0400000000000000" pitchFamily="50" charset="-128"/>
                          <a:cs typeface="+mn-cs"/>
                        </a:rPr>
                        <a:t>めながら</a:t>
                      </a:r>
                      <a:r>
                        <a:rPr kumimoji="1" lang="ja-JP" altLang="en-US" sz="1100" b="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rPr>
                        <a:t>芸術作品を制作</a:t>
                      </a:r>
                    </a:p>
                    <a:p>
                      <a:pPr marL="85725" marR="0" lvl="0" indent="-85725" algn="l" defTabSz="959937"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rPr>
                        <a:t>・海外アーティストの査証等の長期滞在手続きの簡</a:t>
                      </a:r>
                      <a:endParaRPr kumimoji="1" lang="en-US" altLang="ja-JP" sz="1100" b="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endParaRPr>
                    </a:p>
                    <a:p>
                      <a:pPr marL="85725" marR="0" lvl="0" indent="-85725" algn="l" defTabSz="959937"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rPr>
                        <a:t>素化実施</a:t>
                      </a:r>
                    </a:p>
                    <a:p>
                      <a:pPr marL="85725" marR="0" lvl="0" indent="-85725" algn="l" defTabSz="959937"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rPr>
                        <a:t>　（例：</a:t>
                      </a:r>
                      <a:r>
                        <a:rPr kumimoji="1" lang="ja-JP" altLang="en-US" sz="1100" b="0" i="0" u="none" strike="noStrike" kern="1200" cap="none" spc="0" normalizeH="0" baseline="0" noProof="0" dirty="0" err="1">
                          <a:ln>
                            <a:noFill/>
                          </a:ln>
                          <a:solidFill>
                            <a:schemeClr val="tx1"/>
                          </a:solidFill>
                          <a:effectLst/>
                          <a:uLnTx/>
                          <a:uFillTx/>
                          <a:latin typeface="BIZ UDPゴシック" panose="020B0400000000000000" pitchFamily="50" charset="-128"/>
                          <a:ea typeface="BIZ UDPゴシック" panose="020B0400000000000000" pitchFamily="50" charset="-128"/>
                          <a:cs typeface="+mn-cs"/>
                        </a:rPr>
                        <a:t>招へい</a:t>
                      </a:r>
                      <a:r>
                        <a:rPr kumimoji="1" lang="ja-JP" altLang="en-US" sz="1100" b="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rPr>
                        <a:t>自治体の推薦による手続簡素化等）</a:t>
                      </a:r>
                    </a:p>
                    <a:p>
                      <a:pPr marL="85725" marR="0" lvl="0" indent="-85725" algn="l" defTabSz="959937"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rPr>
                        <a:t>・国の文化振興プロジェクトにおいて国と地方が国</a:t>
                      </a:r>
                      <a:endParaRPr kumimoji="1" lang="en-US" altLang="ja-JP" sz="1100" b="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endParaRPr>
                    </a:p>
                    <a:p>
                      <a:pPr marL="85725" marR="0" lvl="0" indent="-85725" algn="l" defTabSz="959937"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rPr>
                        <a:t>内外へ文化芸術の魅力を発信</a:t>
                      </a:r>
                    </a:p>
                  </a:txBody>
                  <a:tcPr marL="72000" marR="72000" marT="252000" marB="48014">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4">
                        <a:lumMod val="40000"/>
                        <a:lumOff val="60000"/>
                      </a:schemeClr>
                    </a:solidFill>
                  </a:tcPr>
                </a:tc>
                <a:tc>
                  <a:txBody>
                    <a:bodyPr/>
                    <a:lstStyle/>
                    <a:p>
                      <a:pPr marL="185738" indent="-185738">
                        <a:lnSpc>
                          <a:spcPct val="100000"/>
                        </a:lnSpc>
                        <a:spcBef>
                          <a:spcPts val="0"/>
                        </a:spcBef>
                        <a:spcAft>
                          <a:spcPts val="0"/>
                        </a:spcAft>
                      </a:pPr>
                      <a:r>
                        <a:rPr kumimoji="1" lang="ja-JP" altLang="en-US" sz="1300" b="1" dirty="0">
                          <a:solidFill>
                            <a:schemeClr val="tx1"/>
                          </a:solidFill>
                          <a:latin typeface="BIZ UDPゴシック" panose="020B0400000000000000" pitchFamily="50" charset="-128"/>
                          <a:ea typeface="BIZ UDPゴシック" panose="020B0400000000000000" pitchFamily="50" charset="-128"/>
                        </a:rPr>
                        <a:t>□世界の人々があこがれる</a:t>
                      </a:r>
                    </a:p>
                    <a:p>
                      <a:pPr marL="85725" indent="-85725">
                        <a:lnSpc>
                          <a:spcPct val="100000"/>
                        </a:lnSpc>
                        <a:spcBef>
                          <a:spcPts val="0"/>
                        </a:spcBef>
                        <a:spcAft>
                          <a:spcPts val="0"/>
                        </a:spcAft>
                      </a:pPr>
                      <a:r>
                        <a:rPr kumimoji="1" lang="ja-JP" altLang="en-US" sz="1300" b="1" dirty="0">
                          <a:solidFill>
                            <a:schemeClr val="tx1"/>
                          </a:solidFill>
                          <a:latin typeface="BIZ UDPゴシック" panose="020B0400000000000000" pitchFamily="50" charset="-128"/>
                          <a:ea typeface="BIZ UDPゴシック" panose="020B0400000000000000" pitchFamily="50" charset="-128"/>
                        </a:rPr>
                        <a:t>　「新時代の文化・観光首都」関西</a:t>
                      </a:r>
                    </a:p>
                    <a:p>
                      <a:pPr marL="0" indent="0">
                        <a:lnSpc>
                          <a:spcPct val="100000"/>
                        </a:lnSpc>
                        <a:spcBef>
                          <a:spcPts val="0"/>
                        </a:spcBef>
                        <a:spcAft>
                          <a:spcPts val="0"/>
                        </a:spcAft>
                      </a:pPr>
                      <a:endParaRPr kumimoji="1" lang="ja-JP" altLang="en-US" sz="400" b="1" dirty="0">
                        <a:solidFill>
                          <a:schemeClr val="tx1"/>
                        </a:solidFill>
                        <a:latin typeface="BIZ UDPゴシック" panose="020B0400000000000000" pitchFamily="50" charset="-128"/>
                        <a:ea typeface="BIZ UDPゴシック" panose="020B0400000000000000" pitchFamily="50" charset="-128"/>
                      </a:endParaRPr>
                    </a:p>
                    <a:p>
                      <a:pPr marL="85725" indent="-85725">
                        <a:lnSpc>
                          <a:spcPct val="100000"/>
                        </a:lnSpc>
                        <a:spcBef>
                          <a:spcPts val="0"/>
                        </a:spcBef>
                        <a:spcAft>
                          <a:spcPts val="0"/>
                        </a:spcAft>
                      </a:pPr>
                      <a:r>
                        <a:rPr kumimoji="1" lang="ja-JP" altLang="en-US" sz="1100" b="0" dirty="0">
                          <a:solidFill>
                            <a:schemeClr val="tx1"/>
                          </a:solidFill>
                          <a:latin typeface="BIZ UDPゴシック" panose="020B0400000000000000" pitchFamily="50" charset="-128"/>
                          <a:ea typeface="BIZ UDPゴシック" panose="020B0400000000000000" pitchFamily="50" charset="-128"/>
                        </a:rPr>
                        <a:t>・より多くの海外アーティストが関西に滞在し、交流</a:t>
                      </a:r>
                      <a:endParaRPr kumimoji="1" lang="en-US" altLang="ja-JP" sz="1100" b="0" dirty="0">
                        <a:solidFill>
                          <a:schemeClr val="tx1"/>
                        </a:solidFill>
                        <a:latin typeface="BIZ UDPゴシック" panose="020B0400000000000000" pitchFamily="50" charset="-128"/>
                        <a:ea typeface="BIZ UDPゴシック" panose="020B0400000000000000" pitchFamily="50" charset="-128"/>
                      </a:endParaRPr>
                    </a:p>
                    <a:p>
                      <a:pPr marL="85725" indent="-85725">
                        <a:lnSpc>
                          <a:spcPct val="100000"/>
                        </a:lnSpc>
                        <a:spcBef>
                          <a:spcPts val="0"/>
                        </a:spcBef>
                        <a:spcAft>
                          <a:spcPts val="0"/>
                        </a:spcAft>
                      </a:pPr>
                      <a:r>
                        <a:rPr kumimoji="1" lang="ja-JP" altLang="en-US" sz="1100" b="0" dirty="0">
                          <a:solidFill>
                            <a:schemeClr val="tx1"/>
                          </a:solidFill>
                          <a:latin typeface="BIZ UDPゴシック" panose="020B0400000000000000" pitchFamily="50" charset="-128"/>
                          <a:ea typeface="BIZ UDPゴシック" panose="020B0400000000000000" pitchFamily="50" charset="-128"/>
                        </a:rPr>
                        <a:t>を深めながら芸術作品を制作する取組みの拡大</a:t>
                      </a:r>
                    </a:p>
                    <a:p>
                      <a:pPr marL="85725" indent="-85725">
                        <a:lnSpc>
                          <a:spcPct val="100000"/>
                        </a:lnSpc>
                        <a:spcBef>
                          <a:spcPts val="0"/>
                        </a:spcBef>
                        <a:spcAft>
                          <a:spcPts val="0"/>
                        </a:spcAft>
                      </a:pPr>
                      <a:r>
                        <a:rPr kumimoji="1" lang="ja-JP" altLang="en-US" sz="1100" b="0" dirty="0">
                          <a:solidFill>
                            <a:schemeClr val="tx1"/>
                          </a:solidFill>
                          <a:latin typeface="BIZ UDPゴシック" panose="020B0400000000000000" pitchFamily="50" charset="-128"/>
                          <a:ea typeface="BIZ UDPゴシック" panose="020B0400000000000000" pitchFamily="50" charset="-128"/>
                        </a:rPr>
                        <a:t>・国の文化振興プロジェクトでの国と地方による関</a:t>
                      </a:r>
                      <a:endParaRPr kumimoji="1" lang="en-US" altLang="ja-JP" sz="1100" b="0" dirty="0">
                        <a:solidFill>
                          <a:schemeClr val="tx1"/>
                        </a:solidFill>
                        <a:latin typeface="BIZ UDPゴシック" panose="020B0400000000000000" pitchFamily="50" charset="-128"/>
                        <a:ea typeface="BIZ UDPゴシック" panose="020B0400000000000000" pitchFamily="50" charset="-128"/>
                      </a:endParaRPr>
                    </a:p>
                    <a:p>
                      <a:pPr marL="85725" indent="-85725">
                        <a:lnSpc>
                          <a:spcPct val="100000"/>
                        </a:lnSpc>
                        <a:spcBef>
                          <a:spcPts val="0"/>
                        </a:spcBef>
                        <a:spcAft>
                          <a:spcPts val="0"/>
                        </a:spcAft>
                      </a:pPr>
                      <a:r>
                        <a:rPr kumimoji="1" lang="ja-JP" altLang="en-US" sz="1100" b="0" dirty="0">
                          <a:solidFill>
                            <a:schemeClr val="tx1"/>
                          </a:solidFill>
                          <a:latin typeface="BIZ UDPゴシック" panose="020B0400000000000000" pitchFamily="50" charset="-128"/>
                          <a:ea typeface="BIZ UDPゴシック" panose="020B0400000000000000" pitchFamily="50" charset="-128"/>
                        </a:rPr>
                        <a:t>西・日本の文化芸術振興の取組の拡大による文化</a:t>
                      </a:r>
                      <a:endParaRPr kumimoji="1" lang="en-US" altLang="ja-JP" sz="1100" b="0" dirty="0">
                        <a:solidFill>
                          <a:schemeClr val="tx1"/>
                        </a:solidFill>
                        <a:latin typeface="BIZ UDPゴシック" panose="020B0400000000000000" pitchFamily="50" charset="-128"/>
                        <a:ea typeface="BIZ UDPゴシック" panose="020B0400000000000000" pitchFamily="50" charset="-128"/>
                      </a:endParaRPr>
                    </a:p>
                    <a:p>
                      <a:pPr marL="85725" indent="-85725">
                        <a:lnSpc>
                          <a:spcPct val="100000"/>
                        </a:lnSpc>
                        <a:spcBef>
                          <a:spcPts val="0"/>
                        </a:spcBef>
                        <a:spcAft>
                          <a:spcPts val="0"/>
                        </a:spcAft>
                      </a:pPr>
                      <a:r>
                        <a:rPr kumimoji="1" lang="ja-JP" altLang="en-US" sz="1100" b="0" dirty="0">
                          <a:solidFill>
                            <a:schemeClr val="tx1"/>
                          </a:solidFill>
                          <a:latin typeface="BIZ UDPゴシック" panose="020B0400000000000000" pitchFamily="50" charset="-128"/>
                          <a:ea typeface="BIZ UDPゴシック" panose="020B0400000000000000" pitchFamily="50" charset="-128"/>
                        </a:rPr>
                        <a:t>力向上</a:t>
                      </a:r>
                    </a:p>
                    <a:p>
                      <a:pPr marL="0" indent="0">
                        <a:lnSpc>
                          <a:spcPct val="100000"/>
                        </a:lnSpc>
                        <a:spcBef>
                          <a:spcPts val="0"/>
                        </a:spcBef>
                        <a:spcAft>
                          <a:spcPts val="0"/>
                        </a:spcAft>
                      </a:pPr>
                      <a:endParaRPr kumimoji="1" lang="en-US" altLang="ja-JP" sz="1100" dirty="0">
                        <a:solidFill>
                          <a:schemeClr val="tx1"/>
                        </a:solidFill>
                        <a:latin typeface="BIZ UDPゴシック" panose="020B0400000000000000" pitchFamily="50" charset="-128"/>
                        <a:ea typeface="BIZ UDPゴシック" panose="020B0400000000000000" pitchFamily="50" charset="-128"/>
                      </a:endParaRPr>
                    </a:p>
                  </a:txBody>
                  <a:tcPr marL="72000" marR="72000" marT="252000" marB="48014">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338179187"/>
                  </a:ext>
                </a:extLst>
              </a:tr>
            </a:tbl>
          </a:graphicData>
        </a:graphic>
      </p:graphicFrame>
      <p:grpSp>
        <p:nvGrpSpPr>
          <p:cNvPr id="94" name="グループ化 93">
            <a:extLst>
              <a:ext uri="{FF2B5EF4-FFF2-40B4-BE49-F238E27FC236}">
                <a16:creationId xmlns:a16="http://schemas.microsoft.com/office/drawing/2014/main" id="{B1406B80-BB7A-4E81-A06D-8F4FC87D64EF}"/>
              </a:ext>
            </a:extLst>
          </p:cNvPr>
          <p:cNvGrpSpPr/>
          <p:nvPr/>
        </p:nvGrpSpPr>
        <p:grpSpPr>
          <a:xfrm>
            <a:off x="270313" y="1112348"/>
            <a:ext cx="9692704" cy="381120"/>
            <a:chOff x="407938" y="886368"/>
            <a:chExt cx="6821672" cy="340159"/>
          </a:xfrm>
          <a:solidFill>
            <a:srgbClr val="953735"/>
          </a:solidFill>
        </p:grpSpPr>
        <p:sp>
          <p:nvSpPr>
            <p:cNvPr id="96" name="ホームベース 6">
              <a:extLst>
                <a:ext uri="{FF2B5EF4-FFF2-40B4-BE49-F238E27FC236}">
                  <a16:creationId xmlns:a16="http://schemas.microsoft.com/office/drawing/2014/main" id="{1B7629EA-ADB7-4C0E-8F66-00767F27E995}"/>
                </a:ext>
              </a:extLst>
            </p:cNvPr>
            <p:cNvSpPr/>
            <p:nvPr/>
          </p:nvSpPr>
          <p:spPr bwMode="gray">
            <a:xfrm>
              <a:off x="4706391" y="886368"/>
              <a:ext cx="2523219" cy="340159"/>
            </a:xfrm>
            <a:prstGeom prst="homePlate">
              <a:avLst/>
            </a:prstGeom>
            <a:solidFill>
              <a:srgbClr val="002060"/>
            </a:solidFill>
            <a:ln w="28575">
              <a:solidFill>
                <a:schemeClr val="bg1"/>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defTabSz="443194">
                <a:defRPr/>
              </a:pPr>
              <a:r>
                <a:rPr kumimoji="1" lang="en-US" altLang="ja-JP" sz="1260" dirty="0">
                  <a:solidFill>
                    <a:prstClr val="white"/>
                  </a:solidFill>
                  <a:latin typeface="BIZ UDPゴシック" panose="020B0400000000000000" pitchFamily="50" charset="-128"/>
                  <a:ea typeface="BIZ UDPゴシック" panose="020B0400000000000000" pitchFamily="50" charset="-128"/>
                </a:rPr>
                <a:t>2030</a:t>
              </a:r>
              <a:r>
                <a:rPr kumimoji="1" lang="ja-JP" altLang="en-US" sz="1260" dirty="0">
                  <a:solidFill>
                    <a:prstClr val="white"/>
                  </a:solidFill>
                  <a:latin typeface="BIZ UDPゴシック" panose="020B0400000000000000" pitchFamily="50" charset="-128"/>
                  <a:ea typeface="BIZ UDPゴシック" panose="020B0400000000000000" pitchFamily="50" charset="-128"/>
                </a:rPr>
                <a:t>（万博後のめざす姿）</a:t>
              </a:r>
            </a:p>
          </p:txBody>
        </p:sp>
        <p:sp>
          <p:nvSpPr>
            <p:cNvPr id="97" name="ホームベース 5">
              <a:extLst>
                <a:ext uri="{FF2B5EF4-FFF2-40B4-BE49-F238E27FC236}">
                  <a16:creationId xmlns:a16="http://schemas.microsoft.com/office/drawing/2014/main" id="{AD85B09B-C151-4246-83FE-8C65C4C68421}"/>
                </a:ext>
              </a:extLst>
            </p:cNvPr>
            <p:cNvSpPr/>
            <p:nvPr/>
          </p:nvSpPr>
          <p:spPr bwMode="gray">
            <a:xfrm>
              <a:off x="2549230" y="886369"/>
              <a:ext cx="2484315" cy="340158"/>
            </a:xfrm>
            <a:prstGeom prst="homePlate">
              <a:avLst/>
            </a:prstGeom>
            <a:solidFill>
              <a:srgbClr val="002060"/>
            </a:solidFill>
            <a:ln w="28575">
              <a:solidFill>
                <a:schemeClr val="bg1"/>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443194" rtl="0" eaLnBrk="1" fontAlgn="auto" latinLnBrk="0" hangingPunct="1">
                <a:lnSpc>
                  <a:spcPct val="100000"/>
                </a:lnSpc>
                <a:spcBef>
                  <a:spcPts val="0"/>
                </a:spcBef>
                <a:spcAft>
                  <a:spcPts val="0"/>
                </a:spcAft>
                <a:buClrTx/>
                <a:buSzTx/>
                <a:buFontTx/>
                <a:buNone/>
                <a:tabLst/>
                <a:defRPr/>
              </a:pPr>
              <a:r>
                <a:rPr kumimoji="1" lang="en-US" altLang="ja-JP" sz="1551" b="1" i="0" u="none" strike="noStrike" kern="120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n-cs"/>
                </a:rPr>
                <a:t>2025</a:t>
              </a:r>
              <a:r>
                <a:rPr kumimoji="1" lang="ja-JP" altLang="en-US" sz="1551" b="1" i="0" u="none" strike="noStrike" kern="120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n-cs"/>
                </a:rPr>
                <a:t>（万博開催）</a:t>
              </a:r>
            </a:p>
          </p:txBody>
        </p:sp>
        <p:sp>
          <p:nvSpPr>
            <p:cNvPr id="98" name="ホームベース 4">
              <a:extLst>
                <a:ext uri="{FF2B5EF4-FFF2-40B4-BE49-F238E27FC236}">
                  <a16:creationId xmlns:a16="http://schemas.microsoft.com/office/drawing/2014/main" id="{51F0FD7C-A3F3-4D3F-9E7A-E2D8BBD297CC}"/>
                </a:ext>
              </a:extLst>
            </p:cNvPr>
            <p:cNvSpPr/>
            <p:nvPr/>
          </p:nvSpPr>
          <p:spPr bwMode="gray">
            <a:xfrm>
              <a:off x="407938" y="886368"/>
              <a:ext cx="2362526" cy="340159"/>
            </a:xfrm>
            <a:prstGeom prst="homePlate">
              <a:avLst/>
            </a:prstGeom>
            <a:solidFill>
              <a:srgbClr val="002060"/>
            </a:solidFill>
            <a:ln w="28575">
              <a:solidFill>
                <a:schemeClr val="bg1"/>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lvl="0" algn="ctr" defTabSz="443194">
                <a:defRPr/>
              </a:pPr>
              <a:r>
                <a:rPr kumimoji="1" lang="en-US" altLang="ja-JP" sz="1260" dirty="0">
                  <a:solidFill>
                    <a:schemeClr val="bg1"/>
                  </a:solidFill>
                  <a:latin typeface="BIZ UDPゴシック" panose="020B0400000000000000" pitchFamily="50" charset="-128"/>
                  <a:ea typeface="BIZ UDPゴシック" panose="020B0400000000000000" pitchFamily="50" charset="-128"/>
                </a:rPr>
                <a:t>2023</a:t>
              </a:r>
              <a:r>
                <a:rPr kumimoji="1" lang="en-US" altLang="ja-JP" sz="1260" b="0" i="0" u="none" strike="noStrike" kern="1200" cap="none" spc="0" normalizeH="0" baseline="0" noProof="0" dirty="0">
                  <a:ln>
                    <a:noFill/>
                  </a:ln>
                  <a:solidFill>
                    <a:schemeClr val="bg1"/>
                  </a:solidFill>
                  <a:effectLst/>
                  <a:uLnTx/>
                  <a:uFillTx/>
                  <a:latin typeface="BIZ UDPゴシック" panose="020B0400000000000000" pitchFamily="50" charset="-128"/>
                  <a:ea typeface="BIZ UDPゴシック" panose="020B0400000000000000" pitchFamily="50" charset="-128"/>
                  <a:cs typeface="+mn-cs"/>
                </a:rPr>
                <a:t>(</a:t>
              </a:r>
              <a:r>
                <a:rPr kumimoji="1" lang="ja-JP" altLang="en-US" sz="1260" b="0" i="0" u="none" strike="noStrike" kern="1200" cap="none" spc="0" normalizeH="0" baseline="0" noProof="0" dirty="0">
                  <a:ln>
                    <a:noFill/>
                  </a:ln>
                  <a:solidFill>
                    <a:schemeClr val="bg1"/>
                  </a:solidFill>
                  <a:effectLst/>
                  <a:uLnTx/>
                  <a:uFillTx/>
                  <a:latin typeface="BIZ UDPゴシック" panose="020B0400000000000000" pitchFamily="50" charset="-128"/>
                  <a:ea typeface="BIZ UDPゴシック" panose="020B0400000000000000" pitchFamily="50" charset="-128"/>
                  <a:cs typeface="+mn-cs"/>
                </a:rPr>
                <a:t>現状</a:t>
              </a:r>
              <a:r>
                <a:rPr kumimoji="1" lang="en-US" altLang="ja-JP" sz="1260" b="0" i="0" u="none" strike="noStrike" kern="1200" cap="none" spc="0" normalizeH="0" baseline="0" noProof="0" dirty="0">
                  <a:ln>
                    <a:noFill/>
                  </a:ln>
                  <a:solidFill>
                    <a:schemeClr val="bg1"/>
                  </a:solidFill>
                  <a:effectLst/>
                  <a:uLnTx/>
                  <a:uFillTx/>
                  <a:latin typeface="BIZ UDPゴシック" panose="020B0400000000000000" pitchFamily="50" charset="-128"/>
                  <a:ea typeface="BIZ UDPゴシック" panose="020B0400000000000000" pitchFamily="50" charset="-128"/>
                  <a:cs typeface="+mn-cs"/>
                </a:rPr>
                <a:t>)</a:t>
              </a:r>
              <a:endParaRPr kumimoji="1" lang="ja-JP" altLang="en-US" sz="1260" b="0" i="0" u="none" strike="noStrike" kern="1200" cap="none" spc="0" normalizeH="0" baseline="0" noProof="0" dirty="0">
                <a:ln>
                  <a:noFill/>
                </a:ln>
                <a:solidFill>
                  <a:schemeClr val="bg1"/>
                </a:solidFill>
                <a:effectLst/>
                <a:uLnTx/>
                <a:uFillTx/>
                <a:latin typeface="BIZ UDPゴシック" panose="020B0400000000000000" pitchFamily="50" charset="-128"/>
                <a:ea typeface="BIZ UDPゴシック" panose="020B0400000000000000" pitchFamily="50" charset="-128"/>
                <a:cs typeface="+mn-cs"/>
              </a:endParaRPr>
            </a:p>
          </p:txBody>
        </p:sp>
      </p:grpSp>
      <p:pic>
        <p:nvPicPr>
          <p:cNvPr id="42" name="Picture 4" descr="C:\Users\s-yamaki30\Desktop\舞鶴photo\Tour_Talk\tour72\2H8A8318-8.jpg">
            <a:extLst>
              <a:ext uri="{FF2B5EF4-FFF2-40B4-BE49-F238E27FC236}">
                <a16:creationId xmlns:a16="http://schemas.microsoft.com/office/drawing/2014/main" id="{350DCAC9-BCCD-4EF2-B4E7-96269EB4202D}"/>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7431068" y="5032840"/>
            <a:ext cx="1844261" cy="1229509"/>
          </a:xfrm>
          <a:prstGeom prst="rect">
            <a:avLst/>
          </a:prstGeom>
          <a:noFill/>
          <a:extLst>
            <a:ext uri="{909E8E84-426E-40DD-AFC4-6F175D3DCCD1}">
              <a14:hiddenFill xmlns:a14="http://schemas.microsoft.com/office/drawing/2010/main">
                <a:solidFill>
                  <a:srgbClr val="FFFFFF"/>
                </a:solidFill>
              </a14:hiddenFill>
            </a:ext>
          </a:extLst>
        </p:spPr>
      </p:pic>
      <p:pic>
        <p:nvPicPr>
          <p:cNvPr id="43" name="Picture 2" descr="C:\Users\s-yamaki30\Desktop\舞鶴photo\AO\AO72\2H8A8288-3.jpg">
            <a:extLst>
              <a:ext uri="{FF2B5EF4-FFF2-40B4-BE49-F238E27FC236}">
                <a16:creationId xmlns:a16="http://schemas.microsoft.com/office/drawing/2014/main" id="{EE5A9594-7BD1-48F1-B568-1EBCA402CF3F}"/>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7405596" y="3477276"/>
            <a:ext cx="1919908" cy="1279938"/>
          </a:xfrm>
          <a:prstGeom prst="rect">
            <a:avLst/>
          </a:prstGeom>
          <a:noFill/>
          <a:extLst>
            <a:ext uri="{909E8E84-426E-40DD-AFC4-6F175D3DCCD1}">
              <a14:hiddenFill xmlns:a14="http://schemas.microsoft.com/office/drawing/2010/main">
                <a:solidFill>
                  <a:srgbClr val="FFFFFF"/>
                </a:solidFill>
              </a14:hiddenFill>
            </a:ext>
          </a:extLst>
        </p:spPr>
      </p:pic>
      <p:sp>
        <p:nvSpPr>
          <p:cNvPr id="44" name="正方形/長方形 43"/>
          <p:cNvSpPr/>
          <p:nvPr/>
        </p:nvSpPr>
        <p:spPr>
          <a:xfrm>
            <a:off x="7431068" y="4736008"/>
            <a:ext cx="1844261" cy="26760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9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▲アーティスト・イン・レジデンス</a:t>
            </a:r>
            <a:endParaRPr lang="en-US" altLang="ja-JP" sz="9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5" name="正方形/長方形 44"/>
          <p:cNvSpPr/>
          <p:nvPr/>
        </p:nvSpPr>
        <p:spPr>
          <a:xfrm>
            <a:off x="7508791" y="6262349"/>
            <a:ext cx="1844261" cy="26760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9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▲アーティスト・イン・レジデンス</a:t>
            </a:r>
            <a:endParaRPr lang="en-US" altLang="ja-JP" sz="9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2" name="スライド番号プレースホルダー 7"/>
          <p:cNvSpPr>
            <a:spLocks noGrp="1"/>
          </p:cNvSpPr>
          <p:nvPr>
            <p:ph type="sldNum" sz="quarter" idx="12"/>
          </p:nvPr>
        </p:nvSpPr>
        <p:spPr>
          <a:xfrm flipH="1">
            <a:off x="9719089" y="6839953"/>
            <a:ext cx="361536" cy="359360"/>
          </a:xfrm>
        </p:spPr>
        <p:txBody>
          <a:bodyPr/>
          <a:lstStyle/>
          <a:p>
            <a:fld id="{4A29C0C3-80A2-4EDA-8DD4-D638D41F3C0E}" type="slidenum">
              <a:rPr kumimoji="1" lang="ja-JP" altLang="en-US" smtClean="0"/>
              <a:t>51</a:t>
            </a:fld>
            <a:endParaRPr kumimoji="1" lang="ja-JP" altLang="en-US" dirty="0"/>
          </a:p>
        </p:txBody>
      </p:sp>
      <p:sp>
        <p:nvSpPr>
          <p:cNvPr id="19" name="テキスト ボックス 18"/>
          <p:cNvSpPr txBox="1"/>
          <p:nvPr/>
        </p:nvSpPr>
        <p:spPr>
          <a:xfrm>
            <a:off x="59408" y="773793"/>
            <a:ext cx="1005403" cy="338554"/>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60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（参考）</a:t>
            </a:r>
            <a:endParaRPr kumimoji="1" lang="ja-JP" altLang="en-US" sz="100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p:txBody>
      </p:sp>
    </p:spTree>
    <p:extLst>
      <p:ext uri="{BB962C8B-B14F-4D97-AF65-F5344CB8AC3E}">
        <p14:creationId xmlns:p14="http://schemas.microsoft.com/office/powerpoint/2010/main" val="3353124811"/>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スライド番号プレースホルダー 7"/>
          <p:cNvSpPr>
            <a:spLocks noGrp="1"/>
          </p:cNvSpPr>
          <p:nvPr>
            <p:ph type="sldNum" sz="quarter" idx="12"/>
          </p:nvPr>
        </p:nvSpPr>
        <p:spPr>
          <a:xfrm flipH="1">
            <a:off x="9719089" y="6839953"/>
            <a:ext cx="361536" cy="359360"/>
          </a:xfrm>
        </p:spPr>
        <p:txBody>
          <a:bodyPr/>
          <a:lstStyle/>
          <a:p>
            <a:fld id="{4A29C0C3-80A2-4EDA-8DD4-D638D41F3C0E}" type="slidenum">
              <a:rPr kumimoji="1" lang="ja-JP" altLang="en-US" smtClean="0"/>
              <a:t>52</a:t>
            </a:fld>
            <a:endParaRPr kumimoji="1" lang="ja-JP" altLang="en-US" dirty="0"/>
          </a:p>
        </p:txBody>
      </p:sp>
    </p:spTree>
    <p:extLst>
      <p:ext uri="{BB962C8B-B14F-4D97-AF65-F5344CB8AC3E}">
        <p14:creationId xmlns:p14="http://schemas.microsoft.com/office/powerpoint/2010/main" val="70902472"/>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1"/>
          <p:cNvSpPr txBox="1">
            <a:spLocks/>
          </p:cNvSpPr>
          <p:nvPr/>
        </p:nvSpPr>
        <p:spPr bwMode="gray">
          <a:xfrm>
            <a:off x="702312" y="2555656"/>
            <a:ext cx="8676000" cy="2088000"/>
          </a:xfrm>
          <a:prstGeom prst="rect">
            <a:avLst/>
          </a:prstGeom>
          <a:solidFill>
            <a:schemeClr val="bg1"/>
          </a:solidFill>
        </p:spPr>
        <p:txBody>
          <a:bodyPr anchor="ctr" anchorCtr="0">
            <a:normAutofit/>
          </a:bodyPr>
          <a:lstStyle>
            <a:lvl1pPr algn="l" defTabSz="959937" rtl="0" eaLnBrk="1" latinLnBrk="0" hangingPunct="1">
              <a:lnSpc>
                <a:spcPct val="90000"/>
              </a:lnSpc>
              <a:spcBef>
                <a:spcPct val="0"/>
              </a:spcBef>
              <a:buNone/>
              <a:defRPr kumimoji="1" sz="4619" kern="1200">
                <a:solidFill>
                  <a:schemeClr val="tx1"/>
                </a:solidFill>
                <a:latin typeface="+mj-lt"/>
                <a:ea typeface="+mj-ea"/>
                <a:cs typeface="+mj-cs"/>
              </a:defRPr>
            </a:lvl1pPr>
          </a:lstStyle>
          <a:p>
            <a:r>
              <a:rPr lang="ja-JP" altLang="en-US" sz="4000" dirty="0">
                <a:latin typeface="BIZ UDPゴシック" panose="020B0400000000000000" pitchFamily="50" charset="-128"/>
                <a:ea typeface="BIZ UDPゴシック" panose="020B0400000000000000" pitchFamily="50" charset="-128"/>
              </a:rPr>
              <a:t>６　来訪者の受入環境の整備</a:t>
            </a:r>
            <a:endParaRPr lang="ja-JP" altLang="en-US" sz="2800" dirty="0">
              <a:latin typeface="BIZ UDPゴシック" panose="020B0400000000000000" pitchFamily="50" charset="-128"/>
              <a:ea typeface="BIZ UDPゴシック" panose="020B0400000000000000" pitchFamily="50" charset="-128"/>
            </a:endParaRPr>
          </a:p>
        </p:txBody>
      </p:sp>
      <p:sp>
        <p:nvSpPr>
          <p:cNvPr id="7" name="スライド番号プレースホルダー 7"/>
          <p:cNvSpPr>
            <a:spLocks noGrp="1"/>
          </p:cNvSpPr>
          <p:nvPr>
            <p:ph type="sldNum" sz="quarter" idx="12"/>
          </p:nvPr>
        </p:nvSpPr>
        <p:spPr>
          <a:xfrm flipH="1">
            <a:off x="9719089" y="6839953"/>
            <a:ext cx="361536" cy="359360"/>
          </a:xfrm>
        </p:spPr>
        <p:txBody>
          <a:bodyPr/>
          <a:lstStyle/>
          <a:p>
            <a:fld id="{4A29C0C3-80A2-4EDA-8DD4-D638D41F3C0E}" type="slidenum">
              <a:rPr kumimoji="1" lang="ja-JP" altLang="en-US" smtClean="0"/>
              <a:t>53</a:t>
            </a:fld>
            <a:endParaRPr kumimoji="1" lang="ja-JP" altLang="en-US" dirty="0"/>
          </a:p>
        </p:txBody>
      </p:sp>
      <p:sp>
        <p:nvSpPr>
          <p:cNvPr id="6" name="テキスト ボックス 5"/>
          <p:cNvSpPr txBox="1"/>
          <p:nvPr/>
        </p:nvSpPr>
        <p:spPr>
          <a:xfrm>
            <a:off x="993422" y="4054288"/>
            <a:ext cx="7609685" cy="2108269"/>
          </a:xfrm>
          <a:prstGeom prst="rect">
            <a:avLst/>
          </a:prstGeom>
          <a:noFill/>
          <a:ln w="28575">
            <a:solidFill>
              <a:schemeClr val="tx2"/>
            </a:solidFill>
            <a:prstDash val="sysDot"/>
          </a:ln>
        </p:spPr>
        <p:txBody>
          <a:bodyPr wrap="square" rtlCol="0">
            <a:spAutoFit/>
          </a:bodyPr>
          <a:lstStyle/>
          <a:p>
            <a:pPr lvl="0" indent="85725">
              <a:defRPr/>
            </a:pPr>
            <a:r>
              <a:rPr kumimoji="1" lang="en-US" altLang="ja-JP" sz="1500" dirty="0">
                <a:solidFill>
                  <a:prstClr val="black"/>
                </a:solidFill>
                <a:latin typeface="BIZ UDPゴシック" panose="020B0400000000000000" pitchFamily="50" charset="-128"/>
                <a:ea typeface="BIZ UDPゴシック" panose="020B0400000000000000" pitchFamily="50" charset="-128"/>
              </a:rPr>
              <a:t>【</a:t>
            </a:r>
            <a:r>
              <a:rPr kumimoji="1" lang="ja-JP" altLang="en-US" sz="1500" dirty="0">
                <a:solidFill>
                  <a:prstClr val="black"/>
                </a:solidFill>
                <a:latin typeface="BIZ UDPゴシック" panose="020B0400000000000000" pitchFamily="50" charset="-128"/>
                <a:ea typeface="BIZ UDPゴシック" panose="020B0400000000000000" pitchFamily="50" charset="-128"/>
              </a:rPr>
              <a:t>項目</a:t>
            </a:r>
            <a:r>
              <a:rPr kumimoji="1" lang="en-US" altLang="ja-JP" sz="1500" dirty="0">
                <a:solidFill>
                  <a:prstClr val="black"/>
                </a:solidFill>
                <a:latin typeface="BIZ UDPゴシック" panose="020B0400000000000000" pitchFamily="50" charset="-128"/>
                <a:ea typeface="BIZ UDPゴシック" panose="020B0400000000000000" pitchFamily="50" charset="-128"/>
              </a:rPr>
              <a:t>】</a:t>
            </a:r>
          </a:p>
          <a:p>
            <a:pPr lvl="0" indent="271463">
              <a:defRPr/>
            </a:pPr>
            <a:r>
              <a:rPr kumimoji="1" lang="ja-JP" altLang="en-US" sz="1500" dirty="0">
                <a:solidFill>
                  <a:prstClr val="black"/>
                </a:solidFill>
                <a:latin typeface="BIZ UDPゴシック" panose="020B0400000000000000" pitchFamily="50" charset="-128"/>
                <a:ea typeface="BIZ UDPゴシック" panose="020B0400000000000000" pitchFamily="50" charset="-128"/>
              </a:rPr>
              <a:t>（１）　ユニバーサルデザインタクシー</a:t>
            </a:r>
          </a:p>
          <a:p>
            <a:pPr lvl="0" indent="271463">
              <a:defRPr/>
            </a:pPr>
            <a:r>
              <a:rPr kumimoji="1" lang="ja-JP" altLang="en-US" sz="1500" dirty="0">
                <a:solidFill>
                  <a:prstClr val="black"/>
                </a:solidFill>
                <a:latin typeface="BIZ UDPゴシック" panose="020B0400000000000000" pitchFamily="50" charset="-128"/>
                <a:ea typeface="BIZ UDPゴシック" panose="020B0400000000000000" pitchFamily="50" charset="-128"/>
              </a:rPr>
              <a:t>　 ・　ユニバーサルデザイン（ＵＤ）タクシーの普及拡大</a:t>
            </a:r>
          </a:p>
          <a:p>
            <a:pPr lvl="0" indent="271463">
              <a:spcBef>
                <a:spcPts val="600"/>
              </a:spcBef>
              <a:defRPr/>
            </a:pPr>
            <a:r>
              <a:rPr kumimoji="1" lang="ja-JP" altLang="en-US" sz="1500" dirty="0">
                <a:solidFill>
                  <a:prstClr val="black"/>
                </a:solidFill>
                <a:latin typeface="BIZ UDPゴシック" panose="020B0400000000000000" pitchFamily="50" charset="-128"/>
                <a:ea typeface="BIZ UDPゴシック" panose="020B0400000000000000" pitchFamily="50" charset="-128"/>
              </a:rPr>
              <a:t>（２）　空港運用の強化</a:t>
            </a:r>
          </a:p>
          <a:p>
            <a:pPr lvl="0" indent="271463">
              <a:defRPr/>
            </a:pPr>
            <a:r>
              <a:rPr kumimoji="1" lang="ja-JP" altLang="en-US" sz="1500" dirty="0">
                <a:latin typeface="BIZ UDPゴシック" panose="020B0400000000000000" pitchFamily="50" charset="-128"/>
                <a:ea typeface="BIZ UDPゴシック" panose="020B0400000000000000" pitchFamily="50" charset="-128"/>
              </a:rPr>
              <a:t> 　・　関西国際空港運用の強化</a:t>
            </a:r>
            <a:endParaRPr kumimoji="1" lang="en-US" altLang="ja-JP" sz="1500" dirty="0">
              <a:latin typeface="BIZ UDPゴシック" panose="020B0400000000000000" pitchFamily="50" charset="-128"/>
              <a:ea typeface="BIZ UDPゴシック" panose="020B0400000000000000" pitchFamily="50" charset="-128"/>
            </a:endParaRPr>
          </a:p>
          <a:p>
            <a:pPr indent="271463">
              <a:spcBef>
                <a:spcPts val="600"/>
              </a:spcBef>
              <a:defRPr/>
            </a:pPr>
            <a:r>
              <a:rPr kumimoji="1" lang="ja-JP" altLang="en-US" sz="1500" dirty="0">
                <a:latin typeface="BIZ UDPゴシック" panose="020B0400000000000000" pitchFamily="50" charset="-128"/>
                <a:ea typeface="BIZ UDPゴシック" panose="020B0400000000000000" pitchFamily="50" charset="-128"/>
              </a:rPr>
              <a:t>（３）　食の多様性に配慮した環境整備</a:t>
            </a:r>
          </a:p>
          <a:p>
            <a:r>
              <a:rPr kumimoji="1" lang="ja-JP" altLang="en-US" sz="1600" dirty="0">
                <a:latin typeface="BIZ UDPゴシック" panose="020B0400000000000000" pitchFamily="50" charset="-128"/>
                <a:ea typeface="BIZ UDPゴシック" panose="020B0400000000000000" pitchFamily="50" charset="-128"/>
              </a:rPr>
              <a:t> 　　　</a:t>
            </a:r>
            <a:r>
              <a:rPr kumimoji="1" lang="ja-JP" altLang="en-US" sz="1500" dirty="0">
                <a:latin typeface="BIZ UDPゴシック" panose="020B0400000000000000" pitchFamily="50" charset="-128"/>
                <a:ea typeface="BIZ UDPゴシック" panose="020B0400000000000000" pitchFamily="50" charset="-128"/>
              </a:rPr>
              <a:t>・　食の多様性に対応した環境整備</a:t>
            </a:r>
          </a:p>
          <a:p>
            <a:pPr lvl="0" indent="271463">
              <a:defRPr/>
            </a:pPr>
            <a:endParaRPr kumimoji="1" lang="ja-JP" altLang="en-US" sz="1500" dirty="0">
              <a:solidFill>
                <a:srgbClr val="00B050"/>
              </a:solidFill>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1614032564"/>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四角形: 角を丸くする 2">
            <a:extLst>
              <a:ext uri="{FF2B5EF4-FFF2-40B4-BE49-F238E27FC236}">
                <a16:creationId xmlns:a16="http://schemas.microsoft.com/office/drawing/2014/main" id="{FF1169B4-0354-4C2C-8470-F16E797B7616}"/>
              </a:ext>
            </a:extLst>
          </p:cNvPr>
          <p:cNvSpPr/>
          <p:nvPr/>
        </p:nvSpPr>
        <p:spPr>
          <a:xfrm>
            <a:off x="140620" y="1913565"/>
            <a:ext cx="9759235" cy="1044000"/>
          </a:xfrm>
          <a:prstGeom prst="roundRect">
            <a:avLst>
              <a:gd name="adj" fmla="val 7865"/>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80975" lvl="0" indent="-180975" defTabSz="959937">
              <a:lnSpc>
                <a:spcPct val="150000"/>
              </a:lnSpc>
              <a:defRPr/>
            </a:pPr>
            <a:r>
              <a:rPr kumimoji="1" lang="ja-JP" altLang="en-US" sz="1400" b="1" dirty="0">
                <a:solidFill>
                  <a:schemeClr val="tx1"/>
                </a:solidFill>
              </a:rPr>
              <a:t>▷</a:t>
            </a:r>
            <a:r>
              <a:rPr kumimoji="1" lang="en-US" altLang="ja-JP" sz="1400" b="1" u="sng" dirty="0">
                <a:solidFill>
                  <a:schemeClr val="tx1"/>
                </a:solidFill>
                <a:latin typeface="BIZ UDPゴシック" panose="020B0400000000000000" pitchFamily="50" charset="-128"/>
                <a:ea typeface="BIZ UDPゴシック" panose="020B0400000000000000" pitchFamily="50" charset="-128"/>
              </a:rPr>
              <a:t>UD</a:t>
            </a:r>
            <a:r>
              <a:rPr kumimoji="1" lang="ja-JP" altLang="en-US" sz="1400" b="1" u="sng" dirty="0">
                <a:solidFill>
                  <a:schemeClr val="tx1"/>
                </a:solidFill>
                <a:latin typeface="BIZ UDPゴシック" panose="020B0400000000000000" pitchFamily="50" charset="-128"/>
                <a:ea typeface="BIZ UDPゴシック" panose="020B0400000000000000" pitchFamily="50" charset="-128"/>
              </a:rPr>
              <a:t>タクシーを導入するタクシー事業者への支援の拡大</a:t>
            </a:r>
            <a:r>
              <a:rPr kumimoji="1" lang="en-US" altLang="ja-JP" sz="1400" b="1" u="sng" dirty="0">
                <a:solidFill>
                  <a:schemeClr val="tx1"/>
                </a:solidFill>
                <a:latin typeface="BIZ UDPゴシック" panose="020B0400000000000000" pitchFamily="50" charset="-128"/>
                <a:ea typeface="BIZ UDPゴシック" panose="020B0400000000000000" pitchFamily="50" charset="-128"/>
              </a:rPr>
              <a:t>(</a:t>
            </a:r>
            <a:r>
              <a:rPr kumimoji="1" lang="ja-JP" altLang="en-US" sz="1400" b="1" u="sng" dirty="0">
                <a:solidFill>
                  <a:schemeClr val="tx1"/>
                </a:solidFill>
                <a:latin typeface="BIZ UDPゴシック" panose="020B0400000000000000" pitchFamily="50" charset="-128"/>
                <a:ea typeface="BIZ UDPゴシック" panose="020B0400000000000000" pitchFamily="50" charset="-128"/>
              </a:rPr>
              <a:t>財源の確保</a:t>
            </a:r>
            <a:r>
              <a:rPr kumimoji="1" lang="en-US" altLang="ja-JP" sz="1400" b="1" u="sng" dirty="0">
                <a:solidFill>
                  <a:schemeClr val="tx1"/>
                </a:solidFill>
                <a:latin typeface="BIZ UDPゴシック" panose="020B0400000000000000" pitchFamily="50" charset="-128"/>
                <a:ea typeface="BIZ UDPゴシック" panose="020B0400000000000000" pitchFamily="50" charset="-128"/>
              </a:rPr>
              <a:t>)</a:t>
            </a:r>
            <a:r>
              <a:rPr kumimoji="1" lang="ja-JP" altLang="en-US" sz="1400" b="1" dirty="0">
                <a:solidFill>
                  <a:schemeClr val="tx1"/>
                </a:solidFill>
                <a:latin typeface="BIZ UDPゴシック" panose="020B0400000000000000" pitchFamily="50" charset="-128"/>
                <a:ea typeface="BIZ UDPゴシック" panose="020B0400000000000000" pitchFamily="50" charset="-128"/>
              </a:rPr>
              <a:t>　</a:t>
            </a:r>
            <a:r>
              <a:rPr kumimoji="1" lang="ja-JP" altLang="en-US" sz="900" dirty="0">
                <a:solidFill>
                  <a:schemeClr val="tx1"/>
                </a:solidFill>
                <a:latin typeface="游ゴシック" panose="020B0400000000000000" pitchFamily="50" charset="-128"/>
              </a:rPr>
              <a:t>＜府・市＞</a:t>
            </a:r>
          </a:p>
          <a:p>
            <a:pPr marL="180975" lvl="0" indent="-180975" defTabSz="959937">
              <a:defRPr/>
            </a:pPr>
            <a:endParaRPr kumimoji="1" lang="ja-JP" altLang="en-US" sz="800" dirty="0">
              <a:solidFill>
                <a:schemeClr val="tx1"/>
              </a:solidFill>
              <a:latin typeface="游ゴシック" panose="020B0400000000000000" pitchFamily="50" charset="-128"/>
            </a:endParaRPr>
          </a:p>
        </p:txBody>
      </p:sp>
      <p:sp>
        <p:nvSpPr>
          <p:cNvPr id="12" name="テキスト ボックス 11"/>
          <p:cNvSpPr txBox="1"/>
          <p:nvPr/>
        </p:nvSpPr>
        <p:spPr>
          <a:xfrm>
            <a:off x="159853" y="1523170"/>
            <a:ext cx="3531736" cy="338554"/>
          </a:xfrm>
          <a:prstGeom prst="rect">
            <a:avLst/>
          </a:prstGeom>
          <a:noFill/>
        </p:spPr>
        <p:txBody>
          <a:bodyPr wrap="none" rtlCol="0">
            <a:spAutoFit/>
          </a:bodyPr>
          <a:lstStyle/>
          <a:p>
            <a:pPr lvl="0">
              <a:defRPr/>
            </a:pPr>
            <a:r>
              <a:rPr kumimoji="1" lang="ja-JP" altLang="en-US" sz="16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国への提案・要望</a:t>
            </a:r>
            <a:r>
              <a:rPr kumimoji="1" lang="ja-JP" altLang="en-US" sz="12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　</a:t>
            </a:r>
            <a:r>
              <a:rPr kumimoji="1" lang="en-US" altLang="ja-JP" sz="11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a:t>
            </a:r>
            <a:r>
              <a:rPr kumimoji="1" lang="ja-JP" altLang="en-US" sz="11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要望先</a:t>
            </a:r>
            <a:r>
              <a:rPr kumimoji="1" lang="zh-TW" altLang="en-US" sz="1100" dirty="0">
                <a:solidFill>
                  <a:prstClr val="black"/>
                </a:solidFill>
                <a:latin typeface="メイリオ" panose="020B0604030504040204" pitchFamily="50" charset="-128"/>
                <a:ea typeface="メイリオ" panose="020B0604030504040204" pitchFamily="50" charset="-128"/>
              </a:rPr>
              <a:t>（</a:t>
            </a:r>
            <a:r>
              <a:rPr kumimoji="1" lang="zh-CN" altLang="en-US" sz="1100" dirty="0">
                <a:latin typeface="メイリオ" panose="020B0604030504040204" pitchFamily="50" charset="-128"/>
                <a:ea typeface="メイリオ" panose="020B0604030504040204" pitchFamily="50" charset="-128"/>
              </a:rPr>
              <a:t>国土交通省</a:t>
            </a:r>
            <a:r>
              <a:rPr kumimoji="1" lang="zh-TW" altLang="en-US" sz="1100" dirty="0">
                <a:solidFill>
                  <a:prstClr val="black"/>
                </a:solidFill>
                <a:latin typeface="メイリオ" panose="020B0604030504040204" pitchFamily="50" charset="-128"/>
                <a:ea typeface="メイリオ" panose="020B0604030504040204" pitchFamily="50" charset="-128"/>
              </a:rPr>
              <a:t>）</a:t>
            </a:r>
            <a:endParaRPr kumimoji="1" lang="ja-JP" altLang="en-US" sz="10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p:txBody>
      </p:sp>
      <p:sp>
        <p:nvSpPr>
          <p:cNvPr id="23" name="スライド番号プレースホルダー 7"/>
          <p:cNvSpPr>
            <a:spLocks noGrp="1"/>
          </p:cNvSpPr>
          <p:nvPr>
            <p:ph type="sldNum" sz="quarter" idx="12"/>
          </p:nvPr>
        </p:nvSpPr>
        <p:spPr>
          <a:xfrm flipH="1">
            <a:off x="9719089" y="6839953"/>
            <a:ext cx="361536" cy="359360"/>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A29C0C3-80A2-4EDA-8DD4-D638D41F3C0E}" type="slidenum">
              <a:rPr kumimoji="1" lang="ja-JP" altLang="en-US" sz="1260" b="0" i="0" u="none" strike="noStrike" kern="1200" cap="none" spc="0" normalizeH="0" baseline="0" noProof="0" smtClean="0">
                <a:ln>
                  <a:noFill/>
                </a:ln>
                <a:solidFill>
                  <a:prstClr val="black">
                    <a:tint val="75000"/>
                  </a:prstClr>
                </a:solidFill>
                <a:effectLst/>
                <a:uLnTx/>
                <a:uFillTx/>
                <a:latin typeface="Calibri" panose="020F0502020204030204"/>
                <a:ea typeface="游ゴシック" panose="020B0400000000000000"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54</a:t>
            </a:fld>
            <a:endParaRPr kumimoji="1" lang="ja-JP" altLang="en-US" sz="1260" b="0" i="0" u="none" strike="noStrike" kern="1200" cap="none" spc="0" normalizeH="0" baseline="0" noProof="0" dirty="0">
              <a:ln>
                <a:noFill/>
              </a:ln>
              <a:solidFill>
                <a:prstClr val="black">
                  <a:tint val="75000"/>
                </a:prstClr>
              </a:solidFill>
              <a:effectLst/>
              <a:uLnTx/>
              <a:uFillTx/>
              <a:latin typeface="Calibri" panose="020F0502020204030204"/>
              <a:ea typeface="游ゴシック" panose="020B0400000000000000" pitchFamily="50" charset="-128"/>
              <a:cs typeface="+mn-cs"/>
            </a:endParaRPr>
          </a:p>
        </p:txBody>
      </p:sp>
      <p:sp>
        <p:nvSpPr>
          <p:cNvPr id="22" name="正方形/長方形 21">
            <a:extLst>
              <a:ext uri="{FF2B5EF4-FFF2-40B4-BE49-F238E27FC236}">
                <a16:creationId xmlns:a16="http://schemas.microsoft.com/office/drawing/2014/main" id="{E08629A6-829B-4394-A30A-5CB52C1BBB36}"/>
              </a:ext>
            </a:extLst>
          </p:cNvPr>
          <p:cNvSpPr/>
          <p:nvPr/>
        </p:nvSpPr>
        <p:spPr>
          <a:xfrm>
            <a:off x="179857" y="88937"/>
            <a:ext cx="9720000" cy="324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defRPr/>
            </a:pPr>
            <a:r>
              <a:rPr kumimoji="1" lang="ja-JP" altLang="en-US" b="1" dirty="0">
                <a:solidFill>
                  <a:prstClr val="white"/>
                </a:solidFill>
                <a:latin typeface="BIZ UDPゴシック" panose="020B0400000000000000" pitchFamily="50" charset="-128"/>
                <a:ea typeface="BIZ UDPゴシック" panose="020B0400000000000000" pitchFamily="50" charset="-128"/>
              </a:rPr>
              <a:t>６（１）　ユニバーサルデザイン（ＵＤ）タクシーの普及促進　</a:t>
            </a:r>
            <a:endParaRPr kumimoji="1" lang="ja-JP" altLang="en-US" sz="1600" b="1" dirty="0">
              <a:solidFill>
                <a:prstClr val="white"/>
              </a:solidFill>
              <a:latin typeface="BIZ UDPゴシック" panose="020B0400000000000000" pitchFamily="50" charset="-128"/>
              <a:ea typeface="BIZ UDPゴシック" panose="020B0400000000000000" pitchFamily="50" charset="-128"/>
            </a:endParaRPr>
          </a:p>
        </p:txBody>
      </p:sp>
      <p:sp>
        <p:nvSpPr>
          <p:cNvPr id="25" name="テキスト ボックス 24">
            <a:extLst>
              <a:ext uri="{FF2B5EF4-FFF2-40B4-BE49-F238E27FC236}">
                <a16:creationId xmlns:a16="http://schemas.microsoft.com/office/drawing/2014/main" id="{B02F3C22-1443-46B7-A977-04475234F08A}"/>
              </a:ext>
            </a:extLst>
          </p:cNvPr>
          <p:cNvSpPr txBox="1"/>
          <p:nvPr/>
        </p:nvSpPr>
        <p:spPr>
          <a:xfrm>
            <a:off x="179089" y="500160"/>
            <a:ext cx="9540000" cy="738664"/>
          </a:xfrm>
          <a:prstGeom prst="rect">
            <a:avLst/>
          </a:prstGeom>
          <a:noFill/>
          <a:ln w="6350">
            <a:noFill/>
            <a:prstDash val="solid"/>
          </a:ln>
        </p:spPr>
        <p:txBody>
          <a:bodyPr wrap="square">
            <a:spAutoFit/>
          </a:bodyPr>
          <a:lstStyle/>
          <a:p>
            <a:pPr lvl="0">
              <a:defRPr/>
            </a:pPr>
            <a:r>
              <a:rPr lang="ja-JP" altLang="en-US" sz="1400" dirty="0">
                <a:solidFill>
                  <a:prstClr val="black"/>
                </a:solidFill>
                <a:latin typeface="BIZ UDPゴシック" panose="020B0400000000000000" pitchFamily="50" charset="-128"/>
                <a:ea typeface="BIZ UDPゴシック" panose="020B0400000000000000" pitchFamily="50" charset="-128"/>
              </a:rPr>
              <a:t>　</a:t>
            </a:r>
            <a:r>
              <a:rPr lang="ja-JP" altLang="en-US" sz="1400" dirty="0">
                <a:latin typeface="BIZ UDPゴシック" panose="020B0400000000000000" pitchFamily="50" charset="-128"/>
                <a:ea typeface="BIZ UDPゴシック" panose="020B0400000000000000" pitchFamily="50" charset="-128"/>
              </a:rPr>
              <a:t>首都圏では、東京オリンピック・パラリンピックを契機に、ユニバーサルデザインタクシーの普及が大きく前進。大阪においても、誰もが利用しやすいユニバーサルデザインタクシーの導入率を、万博開催時までに</a:t>
            </a:r>
            <a:r>
              <a:rPr lang="en-US" altLang="ja-JP" sz="1400" dirty="0">
                <a:latin typeface="BIZ UDPゴシック" panose="020B0400000000000000" pitchFamily="50" charset="-128"/>
                <a:ea typeface="BIZ UDPゴシック" panose="020B0400000000000000" pitchFamily="50" charset="-128"/>
              </a:rPr>
              <a:t>25%</a:t>
            </a:r>
            <a:r>
              <a:rPr lang="ja-JP" altLang="en-US" sz="1400" dirty="0">
                <a:latin typeface="BIZ UDPゴシック" panose="020B0400000000000000" pitchFamily="50" charset="-128"/>
                <a:ea typeface="BIZ UDPゴシック" panose="020B0400000000000000" pitchFamily="50" charset="-128"/>
              </a:rPr>
              <a:t>の達成をめざし、普及促進を図る。</a:t>
            </a:r>
          </a:p>
        </p:txBody>
      </p:sp>
      <p:sp>
        <p:nvSpPr>
          <p:cNvPr id="26" name="テキスト ボックス 25"/>
          <p:cNvSpPr txBox="1"/>
          <p:nvPr/>
        </p:nvSpPr>
        <p:spPr>
          <a:xfrm>
            <a:off x="140620" y="3645553"/>
            <a:ext cx="2236510" cy="338554"/>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600" b="1" i="0" u="none" strike="noStrike" kern="1200" cap="none" spc="0" normalizeH="0" baseline="0" noProof="0" dirty="0">
                <a:ln>
                  <a:noFill/>
                </a:ln>
                <a:effectLst/>
                <a:uLnTx/>
                <a:uFillTx/>
                <a:latin typeface="メイリオ" panose="020B0604030504040204" pitchFamily="50" charset="-128"/>
                <a:ea typeface="メイリオ" panose="020B0604030504040204" pitchFamily="50" charset="-128"/>
                <a:cs typeface="+mn-cs"/>
              </a:rPr>
              <a:t>国との協議の進捗状況</a:t>
            </a:r>
          </a:p>
        </p:txBody>
      </p:sp>
      <p:graphicFrame>
        <p:nvGraphicFramePr>
          <p:cNvPr id="15" name="表 14"/>
          <p:cNvGraphicFramePr>
            <a:graphicFrameLocks noGrp="1"/>
          </p:cNvGraphicFramePr>
          <p:nvPr>
            <p:extLst>
              <p:ext uri="{D42A27DB-BD31-4B8C-83A1-F6EECF244321}">
                <p14:modId xmlns:p14="http://schemas.microsoft.com/office/powerpoint/2010/main" val="2966659368"/>
              </p:ext>
            </p:extLst>
          </p:nvPr>
        </p:nvGraphicFramePr>
        <p:xfrm>
          <a:off x="140620" y="4042050"/>
          <a:ext cx="9288000" cy="1017846"/>
        </p:xfrm>
        <a:graphic>
          <a:graphicData uri="http://schemas.openxmlformats.org/drawingml/2006/table">
            <a:tbl>
              <a:tblPr bandRow="1">
                <a:tableStyleId>{5940675A-B579-460E-94D1-54222C63F5DA}</a:tableStyleId>
              </a:tblPr>
              <a:tblGrid>
                <a:gridCol w="2700000">
                  <a:extLst>
                    <a:ext uri="{9D8B030D-6E8A-4147-A177-3AD203B41FA5}">
                      <a16:colId xmlns:a16="http://schemas.microsoft.com/office/drawing/2014/main" val="525926817"/>
                    </a:ext>
                  </a:extLst>
                </a:gridCol>
                <a:gridCol w="6588000">
                  <a:extLst>
                    <a:ext uri="{9D8B030D-6E8A-4147-A177-3AD203B41FA5}">
                      <a16:colId xmlns:a16="http://schemas.microsoft.com/office/drawing/2014/main" val="1556401701"/>
                    </a:ext>
                  </a:extLst>
                </a:gridCol>
              </a:tblGrid>
              <a:tr h="373358">
                <a:tc>
                  <a:txBody>
                    <a:bodyPr/>
                    <a:lstStyle/>
                    <a:p>
                      <a:pPr marL="0" marR="0" lvl="0" indent="0" algn="l" defTabSz="959937" rtl="0" eaLnBrk="1" fontAlgn="auto" latinLnBrk="0" hangingPunct="1">
                        <a:lnSpc>
                          <a:spcPct val="100000"/>
                        </a:lnSpc>
                        <a:spcBef>
                          <a:spcPts val="0"/>
                        </a:spcBef>
                        <a:spcAft>
                          <a:spcPts val="0"/>
                        </a:spcAft>
                        <a:buClrTx/>
                        <a:buSzTx/>
                        <a:buFontTx/>
                        <a:buNone/>
                        <a:tabLst/>
                        <a:defRPr/>
                      </a:pPr>
                      <a:r>
                        <a:rPr lang="ja-JP" altLang="en-US" sz="1200" b="1" u="none" dirty="0">
                          <a:solidFill>
                            <a:schemeClr val="tx1"/>
                          </a:solidFill>
                          <a:latin typeface="+mn-ea"/>
                        </a:rPr>
                        <a:t>国「アクションプラン</a:t>
                      </a:r>
                      <a:r>
                        <a:rPr lang="en-US" altLang="ja-JP" sz="1200" b="1" u="none" dirty="0">
                          <a:solidFill>
                            <a:schemeClr val="tx1"/>
                          </a:solidFill>
                          <a:latin typeface="+mn-ea"/>
                        </a:rPr>
                        <a:t>Ver.4</a:t>
                      </a:r>
                      <a:r>
                        <a:rPr lang="ja-JP" altLang="en-US" sz="1200" b="1" u="none" dirty="0">
                          <a:solidFill>
                            <a:schemeClr val="tx1"/>
                          </a:solidFill>
                          <a:latin typeface="+mn-ea"/>
                        </a:rPr>
                        <a:t>」の</a:t>
                      </a:r>
                      <a:endParaRPr lang="en-US" altLang="ja-JP" sz="1200" b="1" u="none" dirty="0">
                        <a:solidFill>
                          <a:schemeClr val="tx1"/>
                        </a:solidFill>
                        <a:latin typeface="+mn-ea"/>
                      </a:endParaRPr>
                    </a:p>
                    <a:p>
                      <a:pPr marL="0" marR="0" lvl="0" indent="0" algn="l" defTabSz="959937" rtl="0" eaLnBrk="1" fontAlgn="auto" latinLnBrk="0" hangingPunct="1">
                        <a:lnSpc>
                          <a:spcPct val="100000"/>
                        </a:lnSpc>
                        <a:spcBef>
                          <a:spcPts val="0"/>
                        </a:spcBef>
                        <a:spcAft>
                          <a:spcPts val="0"/>
                        </a:spcAft>
                        <a:buClrTx/>
                        <a:buSzTx/>
                        <a:buFontTx/>
                        <a:buNone/>
                        <a:tabLst/>
                        <a:defRPr/>
                      </a:pPr>
                      <a:r>
                        <a:rPr lang="ja-JP" altLang="en-US" sz="1200" b="1" u="none" dirty="0">
                          <a:solidFill>
                            <a:schemeClr val="tx1"/>
                          </a:solidFill>
                          <a:latin typeface="+mn-ea"/>
                        </a:rPr>
                        <a:t>記載内容</a:t>
                      </a:r>
                      <a:endParaRPr kumimoji="1" lang="ja-JP" altLang="en-US" sz="1200" u="none" dirty="0">
                        <a:solidFill>
                          <a:schemeClr val="tx1"/>
                        </a:solidFill>
                        <a:latin typeface="BIZ UDPゴシック" panose="020B0400000000000000" pitchFamily="50" charset="-128"/>
                        <a:ea typeface="BIZ UDPゴシック" panose="020B0400000000000000" pitchFamily="50" charset="-128"/>
                      </a:endParaRPr>
                    </a:p>
                  </a:txBody>
                  <a:tcPr marL="100806" marR="100806" marT="50403" marB="50403" anchor="ctr">
                    <a:lnL w="12700" cap="flat" cmpd="sng" algn="ctr">
                      <a:solidFill>
                        <a:schemeClr val="accent1"/>
                      </a:solidFill>
                      <a:prstDash val="sysDot"/>
                      <a:round/>
                      <a:headEnd type="none" w="med" len="med"/>
                      <a:tailEnd type="none" w="med" len="med"/>
                    </a:lnL>
                    <a:lnR w="12700" cap="flat" cmpd="sng" algn="ctr">
                      <a:solidFill>
                        <a:schemeClr val="accent1"/>
                      </a:solidFill>
                      <a:prstDash val="sysDot"/>
                      <a:round/>
                      <a:headEnd type="none" w="med" len="med"/>
                      <a:tailEnd type="none" w="med" len="med"/>
                    </a:lnR>
                    <a:lnT w="12700" cap="flat" cmpd="sng" algn="ctr">
                      <a:solidFill>
                        <a:schemeClr val="accent1"/>
                      </a:solidFill>
                      <a:prstDash val="sysDot"/>
                      <a:round/>
                      <a:headEnd type="none" w="med" len="med"/>
                      <a:tailEnd type="none" w="med" len="med"/>
                    </a:lnT>
                    <a:lnB w="12700" cap="flat" cmpd="sng" algn="ctr">
                      <a:solidFill>
                        <a:schemeClr val="accent1"/>
                      </a:solidFill>
                      <a:prstDash val="sysDot"/>
                      <a:round/>
                      <a:headEnd type="none" w="med" len="med"/>
                      <a:tailEnd type="none" w="med" len="med"/>
                    </a:lnB>
                    <a:lnTlToBr w="12700" cmpd="sng">
                      <a:noFill/>
                      <a:prstDash val="solid"/>
                    </a:lnTlToBr>
                    <a:lnBlToTr w="12700" cmpd="sng">
                      <a:noFill/>
                      <a:prstDash val="solid"/>
                    </a:lnBlToTr>
                  </a:tcPr>
                </a:tc>
                <a:tc>
                  <a:txBody>
                    <a:bodyPr/>
                    <a:lstStyle/>
                    <a:p>
                      <a:pPr marL="171450" marR="0" lvl="0" indent="-171450" algn="l" defTabSz="959937" rtl="0" eaLnBrk="1" fontAlgn="auto" latinLnBrk="0" hangingPunct="1">
                        <a:lnSpc>
                          <a:spcPct val="100000"/>
                        </a:lnSpc>
                        <a:spcBef>
                          <a:spcPts val="0"/>
                        </a:spcBef>
                        <a:spcAft>
                          <a:spcPts val="0"/>
                        </a:spcAft>
                        <a:buClrTx/>
                        <a:buSzTx/>
                        <a:buFont typeface="Wingdings" panose="05000000000000000000" pitchFamily="2" charset="2"/>
                        <a:buChar char="l"/>
                        <a:tabLst/>
                        <a:defRPr/>
                      </a:pPr>
                      <a:r>
                        <a:rPr kumimoji="1" lang="ja-JP" altLang="en-US" sz="1100" b="0" i="0" u="none" strike="noStrike" kern="1200" cap="none" spc="0" normalizeH="0" baseline="0" noProof="0" dirty="0">
                          <a:ln>
                            <a:noFill/>
                          </a:ln>
                          <a:solidFill>
                            <a:schemeClr val="tx1"/>
                          </a:solidFill>
                          <a:effectLst/>
                          <a:uLnTx/>
                          <a:uFillTx/>
                          <a:latin typeface="游ゴシック" panose="020B0400000000000000" pitchFamily="50" charset="-128"/>
                          <a:ea typeface="+mn-ea"/>
                          <a:cs typeface="+mn-cs"/>
                        </a:rPr>
                        <a:t>記載なし</a:t>
                      </a:r>
                      <a:endParaRPr kumimoji="1" lang="en-US" altLang="ja-JP" sz="1100" b="0" i="0" u="none" strike="noStrike" kern="1200" cap="none" spc="0" normalizeH="0" baseline="0" noProof="0" dirty="0">
                        <a:ln>
                          <a:noFill/>
                        </a:ln>
                        <a:solidFill>
                          <a:schemeClr val="tx1"/>
                        </a:solidFill>
                        <a:effectLst/>
                        <a:uLnTx/>
                        <a:uFillTx/>
                        <a:latin typeface="游ゴシック" panose="020B0400000000000000" pitchFamily="50" charset="-128"/>
                        <a:ea typeface="+mn-ea"/>
                        <a:cs typeface="+mn-cs"/>
                      </a:endParaRPr>
                    </a:p>
                  </a:txBody>
                  <a:tcPr marL="100806" marR="100806" marT="144000" marB="72000">
                    <a:lnL w="12700" cap="flat" cmpd="sng" algn="ctr">
                      <a:solidFill>
                        <a:schemeClr val="accent1"/>
                      </a:solidFill>
                      <a:prstDash val="sysDot"/>
                      <a:round/>
                      <a:headEnd type="none" w="med" len="med"/>
                      <a:tailEnd type="none" w="med" len="med"/>
                    </a:lnL>
                    <a:lnR w="12700" cap="flat" cmpd="sng" algn="ctr">
                      <a:solidFill>
                        <a:schemeClr val="accent1"/>
                      </a:solidFill>
                      <a:prstDash val="sysDot"/>
                      <a:round/>
                      <a:headEnd type="none" w="med" len="med"/>
                      <a:tailEnd type="none" w="med" len="med"/>
                    </a:lnR>
                    <a:lnT w="12700" cap="flat" cmpd="sng" algn="ctr">
                      <a:solidFill>
                        <a:schemeClr val="accent1"/>
                      </a:solidFill>
                      <a:prstDash val="sysDot"/>
                      <a:round/>
                      <a:headEnd type="none" w="med" len="med"/>
                      <a:tailEnd type="none" w="med" len="med"/>
                    </a:lnT>
                    <a:lnB w="12700" cap="flat" cmpd="sng" algn="ctr">
                      <a:solidFill>
                        <a:schemeClr val="accent1"/>
                      </a:solidFill>
                      <a:prstDash val="sysDot"/>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508488957"/>
                  </a:ext>
                </a:extLst>
              </a:tr>
              <a:tr h="373358">
                <a:tc>
                  <a:txBody>
                    <a:bodyPr/>
                    <a:lstStyle/>
                    <a:p>
                      <a:pPr marL="0" marR="0" lvl="0" indent="0" algn="l" defTabSz="959937" rtl="0" eaLnBrk="1" fontAlgn="auto"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noProof="0" dirty="0">
                          <a:ln>
                            <a:noFill/>
                          </a:ln>
                          <a:solidFill>
                            <a:schemeClr val="tx1"/>
                          </a:solidFill>
                          <a:effectLst/>
                          <a:uLnTx/>
                          <a:uFillTx/>
                          <a:latin typeface="游ゴシック" panose="020B0400000000000000" pitchFamily="50" charset="-128"/>
                          <a:ea typeface="+mn-ea"/>
                          <a:cs typeface="+mn-cs"/>
                        </a:rPr>
                        <a:t>国との協議の進捗状況</a:t>
                      </a:r>
                      <a:endParaRPr kumimoji="1" lang="en-US" altLang="ja-JP" sz="1200" b="1" i="0" u="none" strike="noStrike" kern="1200" cap="none" spc="0" normalizeH="0" baseline="0" noProof="0" dirty="0">
                        <a:ln>
                          <a:noFill/>
                        </a:ln>
                        <a:solidFill>
                          <a:schemeClr val="tx1"/>
                        </a:solidFill>
                        <a:effectLst/>
                        <a:uLnTx/>
                        <a:uFillTx/>
                        <a:latin typeface="游ゴシック" panose="020B0400000000000000" pitchFamily="50" charset="-128"/>
                        <a:ea typeface="+mn-ea"/>
                        <a:cs typeface="+mn-cs"/>
                      </a:endParaRPr>
                    </a:p>
                    <a:p>
                      <a:pPr marL="0" marR="0" lvl="0" indent="0" algn="l" defTabSz="959937" rtl="0" eaLnBrk="1" fontAlgn="auto"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noProof="0" dirty="0">
                          <a:ln>
                            <a:noFill/>
                          </a:ln>
                          <a:solidFill>
                            <a:schemeClr val="tx1"/>
                          </a:solidFill>
                          <a:effectLst/>
                          <a:uLnTx/>
                          <a:uFillTx/>
                          <a:latin typeface="游ゴシック" panose="020B0400000000000000" pitchFamily="50" charset="-128"/>
                          <a:ea typeface="+mn-ea"/>
                          <a:cs typeface="+mn-cs"/>
                        </a:rPr>
                        <a:t>（取組みの成果）</a:t>
                      </a:r>
                      <a:endParaRPr kumimoji="1" lang="ja-JP" altLang="en-US" sz="1200" b="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endParaRPr>
                    </a:p>
                  </a:txBody>
                  <a:tcPr marL="100806" marR="100806" marT="50403" marB="50403" anchor="ctr">
                    <a:lnL w="12700" cap="flat" cmpd="sng" algn="ctr">
                      <a:solidFill>
                        <a:schemeClr val="accent1"/>
                      </a:solidFill>
                      <a:prstDash val="sysDot"/>
                      <a:round/>
                      <a:headEnd type="none" w="med" len="med"/>
                      <a:tailEnd type="none" w="med" len="med"/>
                    </a:lnL>
                    <a:lnR w="12700" cap="flat" cmpd="sng" algn="ctr">
                      <a:solidFill>
                        <a:schemeClr val="accent1"/>
                      </a:solidFill>
                      <a:prstDash val="sysDot"/>
                      <a:round/>
                      <a:headEnd type="none" w="med" len="med"/>
                      <a:tailEnd type="none" w="med" len="med"/>
                    </a:lnR>
                    <a:lnT w="12700" cap="flat" cmpd="sng" algn="ctr">
                      <a:solidFill>
                        <a:schemeClr val="accent1"/>
                      </a:solidFill>
                      <a:prstDash val="sysDot"/>
                      <a:round/>
                      <a:headEnd type="none" w="med" len="med"/>
                      <a:tailEnd type="none" w="med" len="med"/>
                    </a:lnT>
                    <a:lnB w="12700" cap="flat" cmpd="sng" algn="ctr">
                      <a:solidFill>
                        <a:schemeClr val="accent1"/>
                      </a:solidFill>
                      <a:prstDash val="sysDot"/>
                      <a:round/>
                      <a:headEnd type="none" w="med" len="med"/>
                      <a:tailEnd type="none" w="med" len="med"/>
                    </a:lnB>
                    <a:lnTlToBr w="12700" cmpd="sng">
                      <a:noFill/>
                      <a:prstDash val="solid"/>
                    </a:lnTlToBr>
                    <a:lnBlToTr w="12700" cmpd="sng">
                      <a:noFill/>
                      <a:prstDash val="solid"/>
                    </a:lnBlToTr>
                  </a:tcPr>
                </a:tc>
                <a:tc>
                  <a:txBody>
                    <a:bodyPr/>
                    <a:lstStyle/>
                    <a:p>
                      <a:pPr marL="171450" marR="0" lvl="0" indent="-171450" algn="l" defTabSz="959937" rtl="0" eaLnBrk="1" fontAlgn="auto" latinLnBrk="0" hangingPunct="1">
                        <a:lnSpc>
                          <a:spcPct val="100000"/>
                        </a:lnSpc>
                        <a:spcBef>
                          <a:spcPts val="0"/>
                        </a:spcBef>
                        <a:spcAft>
                          <a:spcPts val="0"/>
                        </a:spcAft>
                        <a:buClrTx/>
                        <a:buSzTx/>
                        <a:buFont typeface="Wingdings" panose="05000000000000000000" pitchFamily="2" charset="2"/>
                        <a:buChar char="l"/>
                        <a:tabLst/>
                        <a:defRPr/>
                      </a:pPr>
                      <a:r>
                        <a:rPr kumimoji="1" lang="ja-JP" altLang="en-US" sz="1100" b="0" i="0" u="none" strike="noStrike" kern="1200" cap="none" spc="0" normalizeH="0" baseline="0" noProof="0" dirty="0">
                          <a:ln>
                            <a:noFill/>
                          </a:ln>
                          <a:solidFill>
                            <a:schemeClr val="tx1"/>
                          </a:solidFill>
                          <a:effectLst/>
                          <a:uLnTx/>
                          <a:uFillTx/>
                          <a:latin typeface="游ゴシック" panose="020B0400000000000000" pitchFamily="50" charset="-128"/>
                          <a:ea typeface="+mn-ea"/>
                          <a:cs typeface="+mn-cs"/>
                        </a:rPr>
                        <a:t>必要な財政支援等について国と引き続き協議を継続。</a:t>
                      </a:r>
                      <a:endParaRPr kumimoji="1" lang="en-US" altLang="ja-JP" sz="1100" b="0" i="0" u="none" strike="noStrike" kern="1200" cap="none" spc="0" normalizeH="0" baseline="0" noProof="0" dirty="0">
                        <a:ln>
                          <a:noFill/>
                        </a:ln>
                        <a:solidFill>
                          <a:schemeClr val="tx1"/>
                        </a:solidFill>
                        <a:effectLst/>
                        <a:uLnTx/>
                        <a:uFillTx/>
                        <a:latin typeface="游ゴシック" panose="020B0400000000000000" pitchFamily="50" charset="-128"/>
                        <a:ea typeface="+mn-ea"/>
                        <a:cs typeface="+mn-cs"/>
                      </a:endParaRPr>
                    </a:p>
                    <a:p>
                      <a:pPr marL="0" marR="0" lvl="0" indent="0" algn="l" defTabSz="959937" rtl="0" eaLnBrk="1" fontAlgn="auto" latinLnBrk="0" hangingPunct="1">
                        <a:lnSpc>
                          <a:spcPct val="100000"/>
                        </a:lnSpc>
                        <a:spcBef>
                          <a:spcPts val="0"/>
                        </a:spcBef>
                        <a:spcAft>
                          <a:spcPts val="0"/>
                        </a:spcAft>
                        <a:buClrTx/>
                        <a:buSzTx/>
                        <a:buFont typeface="Wingdings" panose="05000000000000000000" pitchFamily="2" charset="2"/>
                        <a:buNone/>
                        <a:tabLst/>
                        <a:defRPr/>
                      </a:pPr>
                      <a:r>
                        <a:rPr kumimoji="1" lang="ja-JP" altLang="en-US" sz="1100" b="0" i="0" u="none" strike="noStrike" kern="1200" cap="none" spc="0" normalizeH="0" baseline="0" noProof="0" dirty="0">
                          <a:ln>
                            <a:noFill/>
                          </a:ln>
                          <a:solidFill>
                            <a:schemeClr val="tx1"/>
                          </a:solidFill>
                          <a:effectLst/>
                          <a:uLnTx/>
                          <a:uFillTx/>
                          <a:latin typeface="游ゴシック" panose="020B0400000000000000" pitchFamily="50" charset="-128"/>
                          <a:ea typeface="+mn-ea"/>
                          <a:cs typeface="+mn-cs"/>
                        </a:rPr>
                        <a:t>　</a:t>
                      </a:r>
                      <a:r>
                        <a:rPr kumimoji="1" lang="en-US" altLang="ja-JP" sz="1100" b="0" i="0" u="none" strike="noStrike" kern="1200" cap="none" spc="0" normalizeH="0" baseline="0" noProof="0" dirty="0">
                          <a:ln>
                            <a:noFill/>
                          </a:ln>
                          <a:solidFill>
                            <a:schemeClr val="tx1"/>
                          </a:solidFill>
                          <a:effectLst/>
                          <a:uLnTx/>
                          <a:uFillTx/>
                          <a:latin typeface="+mn-ea"/>
                          <a:ea typeface="+mn-ea"/>
                          <a:cs typeface="+mn-cs"/>
                        </a:rPr>
                        <a:t>※2023</a:t>
                      </a:r>
                      <a:r>
                        <a:rPr kumimoji="1" lang="ja-JP" altLang="en-US" sz="1100" b="0" i="0" u="none" strike="noStrike" kern="1200" cap="none" spc="0" normalizeH="0" baseline="0" noProof="0" dirty="0">
                          <a:ln>
                            <a:noFill/>
                          </a:ln>
                          <a:solidFill>
                            <a:schemeClr val="tx1"/>
                          </a:solidFill>
                          <a:effectLst/>
                          <a:uLnTx/>
                          <a:uFillTx/>
                          <a:latin typeface="+mn-ea"/>
                          <a:ea typeface="+mn-ea"/>
                          <a:cs typeface="+mn-cs"/>
                        </a:rPr>
                        <a:t>年度　国において大阪府で</a:t>
                      </a:r>
                      <a:r>
                        <a:rPr kumimoji="1" lang="en-US" altLang="ja-JP" sz="1100" b="0" i="0" u="none" strike="noStrike" kern="1200" cap="none" spc="0" normalizeH="0" baseline="0" noProof="0" dirty="0">
                          <a:ln>
                            <a:noFill/>
                          </a:ln>
                          <a:solidFill>
                            <a:schemeClr val="tx1"/>
                          </a:solidFill>
                          <a:effectLst/>
                          <a:uLnTx/>
                          <a:uFillTx/>
                          <a:latin typeface="+mn-ea"/>
                          <a:ea typeface="+mn-ea"/>
                          <a:cs typeface="+mn-cs"/>
                        </a:rPr>
                        <a:t>862</a:t>
                      </a:r>
                      <a:r>
                        <a:rPr kumimoji="1" lang="ja-JP" altLang="en-US" sz="1100" b="0" i="0" u="none" strike="noStrike" kern="1200" cap="none" spc="0" normalizeH="0" baseline="0" noProof="0" dirty="0">
                          <a:ln>
                            <a:noFill/>
                          </a:ln>
                          <a:solidFill>
                            <a:schemeClr val="tx1"/>
                          </a:solidFill>
                          <a:effectLst/>
                          <a:uLnTx/>
                          <a:uFillTx/>
                          <a:latin typeface="+mn-ea"/>
                          <a:ea typeface="+mn-ea"/>
                          <a:cs typeface="+mn-cs"/>
                        </a:rPr>
                        <a:t>台の補助内示（要望全台数）</a:t>
                      </a:r>
                      <a:endParaRPr kumimoji="1" lang="en-US" altLang="ja-JP" sz="1100" b="0" i="0" u="none" strike="noStrike" kern="1200" cap="none" spc="0" normalizeH="0" baseline="0" noProof="0" dirty="0">
                        <a:ln>
                          <a:noFill/>
                        </a:ln>
                        <a:solidFill>
                          <a:schemeClr val="tx1"/>
                        </a:solidFill>
                        <a:effectLst/>
                        <a:uLnTx/>
                        <a:uFillTx/>
                        <a:latin typeface="游ゴシック" panose="020B0400000000000000" pitchFamily="50" charset="-128"/>
                        <a:ea typeface="+mn-ea"/>
                        <a:cs typeface="+mn-cs"/>
                      </a:endParaRPr>
                    </a:p>
                  </a:txBody>
                  <a:tcPr marL="100806" marR="100806" marT="144000" marB="72000">
                    <a:lnL w="12700" cap="flat" cmpd="sng" algn="ctr">
                      <a:solidFill>
                        <a:schemeClr val="accent1"/>
                      </a:solidFill>
                      <a:prstDash val="sysDot"/>
                      <a:round/>
                      <a:headEnd type="none" w="med" len="med"/>
                      <a:tailEnd type="none" w="med" len="med"/>
                    </a:lnL>
                    <a:lnR w="12700" cap="flat" cmpd="sng" algn="ctr">
                      <a:solidFill>
                        <a:schemeClr val="accent1"/>
                      </a:solidFill>
                      <a:prstDash val="sysDot"/>
                      <a:round/>
                      <a:headEnd type="none" w="med" len="med"/>
                      <a:tailEnd type="none" w="med" len="med"/>
                    </a:lnR>
                    <a:lnT w="12700" cap="flat" cmpd="sng" algn="ctr">
                      <a:solidFill>
                        <a:schemeClr val="accent1"/>
                      </a:solidFill>
                      <a:prstDash val="sysDot"/>
                      <a:round/>
                      <a:headEnd type="none" w="med" len="med"/>
                      <a:tailEnd type="none" w="med" len="med"/>
                    </a:lnT>
                    <a:lnB w="12700" cap="flat" cmpd="sng" algn="ctr">
                      <a:solidFill>
                        <a:schemeClr val="accent1"/>
                      </a:solidFill>
                      <a:prstDash val="sysDot"/>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761873784"/>
                  </a:ext>
                </a:extLst>
              </a:tr>
            </a:tbl>
          </a:graphicData>
        </a:graphic>
      </p:graphicFrame>
    </p:spTree>
    <p:extLst>
      <p:ext uri="{BB962C8B-B14F-4D97-AF65-F5344CB8AC3E}">
        <p14:creationId xmlns:p14="http://schemas.microsoft.com/office/powerpoint/2010/main" val="812974064"/>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スライド番号プレースホルダー 7"/>
          <p:cNvSpPr txBox="1">
            <a:spLocks/>
          </p:cNvSpPr>
          <p:nvPr/>
        </p:nvSpPr>
        <p:spPr>
          <a:xfrm flipH="1">
            <a:off x="9719089" y="6839953"/>
            <a:ext cx="361536" cy="359360"/>
          </a:xfrm>
          <a:prstGeom prst="rect">
            <a:avLst/>
          </a:prstGeom>
        </p:spPr>
        <p:txBody>
          <a:bodyPr vert="horz" lIns="91440" tIns="45720" rIns="91440" bIns="45720" rtlCol="0" anchor="ctr"/>
          <a:lstStyle>
            <a:defPPr>
              <a:defRPr lang="en-US"/>
            </a:defPPr>
            <a:lvl1pPr marL="0" algn="r" defTabSz="457200" rtl="0" eaLnBrk="1" latinLnBrk="0" hangingPunct="1">
              <a:defRPr sz="126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4A29C0C3-80A2-4EDA-8DD4-D638D41F3C0E}" type="slidenum">
              <a:rPr kumimoji="1" lang="ja-JP" altLang="en-US" smtClean="0"/>
              <a:pPr/>
              <a:t>55</a:t>
            </a:fld>
            <a:endParaRPr kumimoji="1" lang="ja-JP" altLang="en-US" dirty="0"/>
          </a:p>
        </p:txBody>
      </p:sp>
      <p:sp>
        <p:nvSpPr>
          <p:cNvPr id="32" name="テキスト ボックス 31"/>
          <p:cNvSpPr txBox="1"/>
          <p:nvPr/>
        </p:nvSpPr>
        <p:spPr>
          <a:xfrm>
            <a:off x="203399" y="658996"/>
            <a:ext cx="1005403" cy="338554"/>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6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（参考）</a:t>
            </a:r>
            <a:endParaRPr kumimoji="1" lang="ja-JP" altLang="en-US" sz="10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p:txBody>
      </p:sp>
      <p:graphicFrame>
        <p:nvGraphicFramePr>
          <p:cNvPr id="17" name="表 16">
            <a:extLst>
              <a:ext uri="{FF2B5EF4-FFF2-40B4-BE49-F238E27FC236}">
                <a16:creationId xmlns:a16="http://schemas.microsoft.com/office/drawing/2014/main" id="{731D8736-1F24-4DDD-BAE5-3D26FC93D64E}"/>
              </a:ext>
            </a:extLst>
          </p:cNvPr>
          <p:cNvGraphicFramePr>
            <a:graphicFrameLocks noGrp="1"/>
          </p:cNvGraphicFramePr>
          <p:nvPr>
            <p:extLst>
              <p:ext uri="{D42A27DB-BD31-4B8C-83A1-F6EECF244321}">
                <p14:modId xmlns:p14="http://schemas.microsoft.com/office/powerpoint/2010/main" val="332845289"/>
              </p:ext>
            </p:extLst>
          </p:nvPr>
        </p:nvGraphicFramePr>
        <p:xfrm>
          <a:off x="280329" y="1603262"/>
          <a:ext cx="9540000" cy="5212753"/>
        </p:xfrm>
        <a:graphic>
          <a:graphicData uri="http://schemas.openxmlformats.org/drawingml/2006/table">
            <a:tbl>
              <a:tblPr>
                <a:tableStyleId>{2D5ABB26-0587-4C30-8999-92F81FD0307C}</a:tableStyleId>
              </a:tblPr>
              <a:tblGrid>
                <a:gridCol w="3180000">
                  <a:extLst>
                    <a:ext uri="{9D8B030D-6E8A-4147-A177-3AD203B41FA5}">
                      <a16:colId xmlns:a16="http://schemas.microsoft.com/office/drawing/2014/main" val="901775203"/>
                    </a:ext>
                  </a:extLst>
                </a:gridCol>
                <a:gridCol w="3180000">
                  <a:extLst>
                    <a:ext uri="{9D8B030D-6E8A-4147-A177-3AD203B41FA5}">
                      <a16:colId xmlns:a16="http://schemas.microsoft.com/office/drawing/2014/main" val="2895380761"/>
                    </a:ext>
                  </a:extLst>
                </a:gridCol>
                <a:gridCol w="3180000">
                  <a:extLst>
                    <a:ext uri="{9D8B030D-6E8A-4147-A177-3AD203B41FA5}">
                      <a16:colId xmlns:a16="http://schemas.microsoft.com/office/drawing/2014/main" val="925580270"/>
                    </a:ext>
                  </a:extLst>
                </a:gridCol>
              </a:tblGrid>
              <a:tr h="5212753">
                <a:tc>
                  <a:txBody>
                    <a:bodyPr/>
                    <a:lstStyle/>
                    <a:p>
                      <a:pPr marL="0" indent="0" defTabSz="443194">
                        <a:lnSpc>
                          <a:spcPct val="100000"/>
                        </a:lnSpc>
                        <a:spcBef>
                          <a:spcPts val="0"/>
                        </a:spcBef>
                        <a:spcAft>
                          <a:spcPts val="0"/>
                        </a:spcAft>
                        <a:defRPr/>
                      </a:pPr>
                      <a:r>
                        <a:rPr lang="ja-JP" altLang="en-US" sz="1300" b="1" dirty="0">
                          <a:solidFill>
                            <a:schemeClr val="tx1"/>
                          </a:solidFill>
                          <a:latin typeface="BIZ UDPゴシック" panose="020B0400000000000000" pitchFamily="50" charset="-128"/>
                          <a:ea typeface="BIZ UDPゴシック" panose="020B0400000000000000" pitchFamily="50" charset="-128"/>
                        </a:rPr>
                        <a:t>□</a:t>
                      </a:r>
                      <a:r>
                        <a:rPr lang="en-US" altLang="ja-JP" sz="1300" b="1" u="none" dirty="0">
                          <a:solidFill>
                            <a:schemeClr val="tx1"/>
                          </a:solidFill>
                          <a:latin typeface="BIZ UDPゴシック" panose="020B0400000000000000" pitchFamily="50" charset="-128"/>
                          <a:ea typeface="BIZ UDPゴシック" panose="020B0400000000000000" pitchFamily="50" charset="-128"/>
                        </a:rPr>
                        <a:t>UD</a:t>
                      </a:r>
                      <a:r>
                        <a:rPr lang="ja-JP" altLang="en-US" sz="1300" b="1" u="none" dirty="0">
                          <a:solidFill>
                            <a:schemeClr val="tx1"/>
                          </a:solidFill>
                          <a:latin typeface="BIZ UDPゴシック" panose="020B0400000000000000" pitchFamily="50" charset="-128"/>
                          <a:ea typeface="BIZ UDPゴシック" panose="020B0400000000000000" pitchFamily="50" charset="-128"/>
                        </a:rPr>
                        <a:t>タクシー導入率</a:t>
                      </a:r>
                      <a:endParaRPr lang="en-US" altLang="ja-JP" sz="1300" b="1" u="none" dirty="0">
                        <a:solidFill>
                          <a:schemeClr val="tx1"/>
                        </a:solidFill>
                        <a:latin typeface="BIZ UDPゴシック" panose="020B0400000000000000" pitchFamily="50" charset="-128"/>
                        <a:ea typeface="BIZ UDPゴシック" panose="020B0400000000000000" pitchFamily="50" charset="-128"/>
                      </a:endParaRPr>
                    </a:p>
                    <a:p>
                      <a:pPr marL="0" indent="0" defTabSz="443194">
                        <a:lnSpc>
                          <a:spcPct val="100000"/>
                        </a:lnSpc>
                        <a:spcBef>
                          <a:spcPts val="0"/>
                        </a:spcBef>
                        <a:spcAft>
                          <a:spcPts val="0"/>
                        </a:spcAft>
                        <a:defRPr/>
                      </a:pPr>
                      <a:r>
                        <a:rPr lang="ja-JP" altLang="en-US" sz="1300" b="1" u="none" dirty="0">
                          <a:solidFill>
                            <a:schemeClr val="tx1"/>
                          </a:solidFill>
                          <a:latin typeface="BIZ UDPゴシック" panose="020B0400000000000000" pitchFamily="50" charset="-128"/>
                          <a:ea typeface="BIZ UDPゴシック" panose="020B0400000000000000" pitchFamily="50" charset="-128"/>
                        </a:rPr>
                        <a:t>　　</a:t>
                      </a:r>
                      <a:r>
                        <a:rPr lang="en-US" altLang="ja-JP" sz="1100" b="1" u="none" dirty="0">
                          <a:solidFill>
                            <a:schemeClr val="tx1"/>
                          </a:solidFill>
                          <a:latin typeface="BIZ UDPゴシック" panose="020B0400000000000000" pitchFamily="50" charset="-128"/>
                          <a:ea typeface="BIZ UDPゴシック" panose="020B0400000000000000" pitchFamily="50" charset="-128"/>
                        </a:rPr>
                        <a:t>8.0% </a:t>
                      </a:r>
                      <a:r>
                        <a:rPr lang="ja-JP" altLang="en-US" sz="1100" b="1" u="none" dirty="0">
                          <a:solidFill>
                            <a:schemeClr val="tx1"/>
                          </a:solidFill>
                          <a:latin typeface="BIZ UDPゴシック" panose="020B0400000000000000" pitchFamily="50" charset="-128"/>
                          <a:ea typeface="BIZ UDPゴシック" panose="020B0400000000000000" pitchFamily="50" charset="-128"/>
                        </a:rPr>
                        <a:t>（</a:t>
                      </a:r>
                      <a:r>
                        <a:rPr lang="en-US" altLang="ja-JP" sz="1100" b="1" u="none" dirty="0">
                          <a:solidFill>
                            <a:schemeClr val="tx1"/>
                          </a:solidFill>
                          <a:latin typeface="BIZ UDPゴシック" panose="020B0400000000000000" pitchFamily="50" charset="-128"/>
                          <a:ea typeface="BIZ UDPゴシック" panose="020B0400000000000000" pitchFamily="50" charset="-128"/>
                        </a:rPr>
                        <a:t>2023</a:t>
                      </a:r>
                      <a:r>
                        <a:rPr lang="ja-JP" altLang="en-US" sz="1100" b="1" u="none" dirty="0">
                          <a:solidFill>
                            <a:schemeClr val="tx1"/>
                          </a:solidFill>
                          <a:latin typeface="BIZ UDPゴシック" panose="020B0400000000000000" pitchFamily="50" charset="-128"/>
                          <a:ea typeface="BIZ UDPゴシック" panose="020B0400000000000000" pitchFamily="50" charset="-128"/>
                        </a:rPr>
                        <a:t>年</a:t>
                      </a:r>
                      <a:r>
                        <a:rPr lang="en-US" altLang="ja-JP" sz="1100" b="1" u="none" dirty="0">
                          <a:solidFill>
                            <a:schemeClr val="tx1"/>
                          </a:solidFill>
                          <a:latin typeface="BIZ UDPゴシック" panose="020B0400000000000000" pitchFamily="50" charset="-128"/>
                          <a:ea typeface="BIZ UDPゴシック" panose="020B0400000000000000" pitchFamily="50" charset="-128"/>
                        </a:rPr>
                        <a:t>3</a:t>
                      </a:r>
                      <a:r>
                        <a:rPr lang="ja-JP" altLang="en-US" sz="1100" b="1" u="none" dirty="0">
                          <a:solidFill>
                            <a:schemeClr val="tx1"/>
                          </a:solidFill>
                          <a:latin typeface="BIZ UDPゴシック" panose="020B0400000000000000" pitchFamily="50" charset="-128"/>
                          <a:ea typeface="BIZ UDPゴシック" panose="020B0400000000000000" pitchFamily="50" charset="-128"/>
                        </a:rPr>
                        <a:t>月末）</a:t>
                      </a:r>
                    </a:p>
                    <a:p>
                      <a:pPr marL="92075" lvl="0" indent="-92075" defTabSz="959937">
                        <a:defRPr/>
                      </a:pPr>
                      <a:r>
                        <a:rPr kumimoji="1" lang="ja-JP" altLang="en-US" sz="1100" dirty="0">
                          <a:solidFill>
                            <a:schemeClr val="tx1"/>
                          </a:solidFill>
                          <a:latin typeface="BIZ UDPゴシック" panose="020B0400000000000000" pitchFamily="50" charset="-128"/>
                          <a:ea typeface="BIZ UDPゴシック" panose="020B0400000000000000" pitchFamily="50" charset="-128"/>
                        </a:rPr>
                        <a:t>・普通タクシーに比較して高額であるため、事業</a:t>
                      </a:r>
                      <a:endParaRPr kumimoji="1" lang="en-US" altLang="ja-JP" sz="1100" dirty="0">
                        <a:solidFill>
                          <a:schemeClr val="tx1"/>
                        </a:solidFill>
                        <a:latin typeface="BIZ UDPゴシック" panose="020B0400000000000000" pitchFamily="50" charset="-128"/>
                        <a:ea typeface="BIZ UDPゴシック" panose="020B0400000000000000" pitchFamily="50" charset="-128"/>
                      </a:endParaRPr>
                    </a:p>
                    <a:p>
                      <a:pPr marL="92075" lvl="0" indent="-92075" defTabSz="959937">
                        <a:defRPr/>
                      </a:pPr>
                      <a:r>
                        <a:rPr kumimoji="1" lang="ja-JP" altLang="en-US" sz="1100" dirty="0">
                          <a:solidFill>
                            <a:schemeClr val="tx1"/>
                          </a:solidFill>
                          <a:latin typeface="BIZ UDPゴシック" panose="020B0400000000000000" pitchFamily="50" charset="-128"/>
                          <a:ea typeface="BIZ UDPゴシック" panose="020B0400000000000000" pitchFamily="50" charset="-128"/>
                        </a:rPr>
                        <a:t>者の買い替えが進まず</a:t>
                      </a:r>
                    </a:p>
                    <a:p>
                      <a:pPr lvl="0" defTabSz="959937">
                        <a:defRPr/>
                      </a:pPr>
                      <a:r>
                        <a:rPr kumimoji="1" lang="ja-JP" altLang="en-US" sz="1100" dirty="0">
                          <a:solidFill>
                            <a:schemeClr val="tx1"/>
                          </a:solidFill>
                          <a:latin typeface="BIZ UDPゴシック" panose="020B0400000000000000" pitchFamily="50" charset="-128"/>
                          <a:ea typeface="BIZ UDPゴシック" panose="020B0400000000000000" pitchFamily="50" charset="-128"/>
                        </a:rPr>
                        <a:t>　 </a:t>
                      </a:r>
                      <a:r>
                        <a:rPr kumimoji="1" lang="en-US" altLang="ja-JP" sz="1100" dirty="0">
                          <a:solidFill>
                            <a:schemeClr val="tx1"/>
                          </a:solidFill>
                          <a:latin typeface="BIZ UDPゴシック" panose="020B0400000000000000" pitchFamily="50" charset="-128"/>
                          <a:ea typeface="BIZ UDPゴシック" panose="020B0400000000000000" pitchFamily="50" charset="-128"/>
                        </a:rPr>
                        <a:t>[</a:t>
                      </a:r>
                      <a:r>
                        <a:rPr kumimoji="1" lang="en-US" altLang="ja-JP" sz="1050" dirty="0">
                          <a:solidFill>
                            <a:schemeClr val="tx1"/>
                          </a:solidFill>
                          <a:latin typeface="BIZ UDPゴシック" panose="020B0400000000000000" pitchFamily="50" charset="-128"/>
                          <a:ea typeface="BIZ UDPゴシック" panose="020B0400000000000000" pitchFamily="50" charset="-128"/>
                        </a:rPr>
                        <a:t>UD</a:t>
                      </a:r>
                      <a:r>
                        <a:rPr kumimoji="1" lang="ja-JP" altLang="en-US" sz="1050" dirty="0">
                          <a:solidFill>
                            <a:schemeClr val="tx1"/>
                          </a:solidFill>
                          <a:latin typeface="BIZ UDPゴシック" panose="020B0400000000000000" pitchFamily="50" charset="-128"/>
                          <a:ea typeface="BIZ UDPゴシック" panose="020B0400000000000000" pitchFamily="50" charset="-128"/>
                        </a:rPr>
                        <a:t>：約</a:t>
                      </a:r>
                      <a:r>
                        <a:rPr kumimoji="1" lang="en-US" altLang="ja-JP" sz="1050" dirty="0">
                          <a:solidFill>
                            <a:schemeClr val="tx1"/>
                          </a:solidFill>
                          <a:latin typeface="BIZ UDPゴシック" panose="020B0400000000000000" pitchFamily="50" charset="-128"/>
                          <a:ea typeface="BIZ UDPゴシック" panose="020B0400000000000000" pitchFamily="50" charset="-128"/>
                        </a:rPr>
                        <a:t>300</a:t>
                      </a:r>
                      <a:r>
                        <a:rPr kumimoji="1" lang="ja-JP" altLang="en-US" sz="1050" dirty="0">
                          <a:solidFill>
                            <a:schemeClr val="tx1"/>
                          </a:solidFill>
                          <a:latin typeface="BIZ UDPゴシック" panose="020B0400000000000000" pitchFamily="50" charset="-128"/>
                          <a:ea typeface="BIZ UDPゴシック" panose="020B0400000000000000" pitchFamily="50" charset="-128"/>
                        </a:rPr>
                        <a:t>万円、通常：約１</a:t>
                      </a:r>
                      <a:r>
                        <a:rPr kumimoji="1" lang="en-US" altLang="ja-JP" sz="1050" dirty="0">
                          <a:solidFill>
                            <a:schemeClr val="tx1"/>
                          </a:solidFill>
                          <a:latin typeface="BIZ UDPゴシック" panose="020B0400000000000000" pitchFamily="50" charset="-128"/>
                          <a:ea typeface="BIZ UDPゴシック" panose="020B0400000000000000" pitchFamily="50" charset="-128"/>
                        </a:rPr>
                        <a:t>80</a:t>
                      </a:r>
                      <a:r>
                        <a:rPr kumimoji="1" lang="ja-JP" altLang="en-US" sz="1050" dirty="0">
                          <a:solidFill>
                            <a:schemeClr val="tx1"/>
                          </a:solidFill>
                          <a:latin typeface="BIZ UDPゴシック" panose="020B0400000000000000" pitchFamily="50" charset="-128"/>
                          <a:ea typeface="BIZ UDPゴシック" panose="020B0400000000000000" pitchFamily="50" charset="-128"/>
                        </a:rPr>
                        <a:t>万円</a:t>
                      </a:r>
                      <a:r>
                        <a:rPr kumimoji="1" lang="en-US" altLang="ja-JP" sz="1050" dirty="0">
                          <a:solidFill>
                            <a:schemeClr val="tx1"/>
                          </a:solidFill>
                          <a:latin typeface="BIZ UDPゴシック" panose="020B0400000000000000" pitchFamily="50" charset="-128"/>
                          <a:ea typeface="BIZ UDPゴシック" panose="020B0400000000000000" pitchFamily="50" charset="-128"/>
                        </a:rPr>
                        <a:t>]</a:t>
                      </a:r>
                    </a:p>
                    <a:p>
                      <a:pPr lvl="0" defTabSz="959937">
                        <a:defRPr/>
                      </a:pPr>
                      <a:endParaRPr kumimoji="1" lang="en-US" altLang="ja-JP" sz="1050" dirty="0">
                        <a:solidFill>
                          <a:schemeClr val="tx1"/>
                        </a:solidFill>
                        <a:latin typeface="BIZ UDPゴシック" panose="020B0400000000000000" pitchFamily="50" charset="-128"/>
                        <a:ea typeface="BIZ UDPゴシック" panose="020B0400000000000000" pitchFamily="50" charset="-128"/>
                      </a:endParaRPr>
                    </a:p>
                    <a:p>
                      <a:r>
                        <a:rPr kumimoji="1" lang="ja-JP" altLang="en-US" sz="1100" dirty="0">
                          <a:solidFill>
                            <a:schemeClr val="tx1"/>
                          </a:solidFill>
                          <a:latin typeface="BIZ UDPゴシック" panose="020B0400000000000000" pitchFamily="50" charset="-128"/>
                          <a:ea typeface="BIZ UDPゴシック" panose="020B0400000000000000" pitchFamily="50" charset="-128"/>
                        </a:rPr>
                        <a:t>・大阪府</a:t>
                      </a:r>
                      <a:r>
                        <a:rPr kumimoji="1" lang="en-US" altLang="ja-JP" sz="1100" dirty="0">
                          <a:solidFill>
                            <a:schemeClr val="tx1"/>
                          </a:solidFill>
                          <a:latin typeface="BIZ UDPゴシック" panose="020B0400000000000000" pitchFamily="50" charset="-128"/>
                          <a:ea typeface="BIZ UDPゴシック" panose="020B0400000000000000" pitchFamily="50" charset="-128"/>
                        </a:rPr>
                        <a:t> (</a:t>
                      </a:r>
                      <a:r>
                        <a:rPr kumimoji="1" lang="ja-JP" altLang="en-US" sz="1100" dirty="0">
                          <a:solidFill>
                            <a:schemeClr val="tx1"/>
                          </a:solidFill>
                          <a:latin typeface="BIZ UDPゴシック" panose="020B0400000000000000" pitchFamily="50" charset="-128"/>
                          <a:ea typeface="BIZ UDPゴシック" panose="020B0400000000000000" pitchFamily="50" charset="-128"/>
                        </a:rPr>
                        <a:t>事業期間</a:t>
                      </a:r>
                      <a:r>
                        <a:rPr kumimoji="1" lang="en-US" altLang="ja-JP" sz="1100" dirty="0">
                          <a:solidFill>
                            <a:schemeClr val="tx1"/>
                          </a:solidFill>
                          <a:latin typeface="BIZ UDPゴシック" panose="020B0400000000000000" pitchFamily="50" charset="-128"/>
                          <a:ea typeface="BIZ UDPゴシック" panose="020B0400000000000000" pitchFamily="50" charset="-128"/>
                        </a:rPr>
                        <a:t>2022</a:t>
                      </a:r>
                      <a:r>
                        <a:rPr kumimoji="1" lang="ja-JP" altLang="en-US" sz="1100" dirty="0">
                          <a:solidFill>
                            <a:schemeClr val="tx1"/>
                          </a:solidFill>
                          <a:latin typeface="BIZ UDPゴシック" panose="020B0400000000000000" pitchFamily="50" charset="-128"/>
                          <a:ea typeface="BIZ UDPゴシック" panose="020B0400000000000000" pitchFamily="50" charset="-128"/>
                        </a:rPr>
                        <a:t>年度～）</a:t>
                      </a:r>
                    </a:p>
                    <a:p>
                      <a:pPr lvl="0" defTabSz="959937">
                        <a:defRPr/>
                      </a:pPr>
                      <a:r>
                        <a:rPr kumimoji="1" lang="ja-JP" altLang="en-US" sz="1100" dirty="0">
                          <a:solidFill>
                            <a:schemeClr val="tx1"/>
                          </a:solidFill>
                          <a:latin typeface="BIZ UDPゴシック" panose="020B0400000000000000" pitchFamily="50" charset="-128"/>
                          <a:ea typeface="BIZ UDPゴシック" panose="020B0400000000000000" pitchFamily="50" charset="-128"/>
                        </a:rPr>
                        <a:t>　▷補助上限額：</a:t>
                      </a:r>
                      <a:r>
                        <a:rPr kumimoji="1" lang="en-US" altLang="ja-JP" sz="1100" dirty="0">
                          <a:solidFill>
                            <a:schemeClr val="tx1"/>
                          </a:solidFill>
                          <a:latin typeface="BIZ UDPゴシック" panose="020B0400000000000000" pitchFamily="50" charset="-128"/>
                          <a:ea typeface="BIZ UDPゴシック" panose="020B0400000000000000" pitchFamily="50" charset="-128"/>
                        </a:rPr>
                        <a:t>30</a:t>
                      </a:r>
                      <a:r>
                        <a:rPr kumimoji="1" lang="ja-JP" altLang="en-US" sz="1100" dirty="0">
                          <a:solidFill>
                            <a:schemeClr val="tx1"/>
                          </a:solidFill>
                          <a:latin typeface="BIZ UDPゴシック" panose="020B0400000000000000" pitchFamily="50" charset="-128"/>
                          <a:ea typeface="BIZ UDPゴシック" panose="020B0400000000000000" pitchFamily="50" charset="-128"/>
                        </a:rPr>
                        <a:t>万円／台</a:t>
                      </a:r>
                      <a:endParaRPr kumimoji="1" lang="en-US" altLang="ja-JP" sz="1100" dirty="0">
                        <a:solidFill>
                          <a:schemeClr val="tx1"/>
                        </a:solidFill>
                        <a:latin typeface="BIZ UDPゴシック" panose="020B0400000000000000" pitchFamily="50" charset="-128"/>
                        <a:ea typeface="BIZ UDPゴシック" panose="020B0400000000000000" pitchFamily="50" charset="-128"/>
                      </a:endParaRPr>
                    </a:p>
                    <a:p>
                      <a:pPr marL="0" marR="0" lvl="0" indent="0" algn="l" defTabSz="959937" rtl="0" eaLnBrk="1" fontAlgn="auto" latinLnBrk="0" hangingPunct="1">
                        <a:lnSpc>
                          <a:spcPct val="100000"/>
                        </a:lnSpc>
                        <a:spcBef>
                          <a:spcPts val="0"/>
                        </a:spcBef>
                        <a:spcAft>
                          <a:spcPts val="0"/>
                        </a:spcAft>
                        <a:buClrTx/>
                        <a:buSzTx/>
                        <a:buFontTx/>
                        <a:buNone/>
                        <a:tabLst/>
                        <a:defRPr/>
                      </a:pPr>
                      <a:r>
                        <a:rPr kumimoji="1" lang="ja-JP" altLang="en-US" sz="1100" dirty="0">
                          <a:solidFill>
                            <a:schemeClr val="tx1"/>
                          </a:solidFill>
                          <a:latin typeface="BIZ UDPゴシック" panose="020B0400000000000000" pitchFamily="50" charset="-128"/>
                          <a:ea typeface="BIZ UDPゴシック" panose="020B0400000000000000" pitchFamily="50" charset="-128"/>
                        </a:rPr>
                        <a:t>　</a:t>
                      </a:r>
                      <a:r>
                        <a:rPr kumimoji="1" lang="en-US" altLang="ja-JP" sz="1100" dirty="0">
                          <a:solidFill>
                            <a:schemeClr val="tx1"/>
                          </a:solidFill>
                          <a:latin typeface="BIZ UDPゴシック" panose="020B0400000000000000" pitchFamily="50" charset="-128"/>
                          <a:ea typeface="BIZ UDPゴシック" panose="020B0400000000000000" pitchFamily="50" charset="-128"/>
                        </a:rPr>
                        <a:t>※2023</a:t>
                      </a:r>
                      <a:r>
                        <a:rPr kumimoji="1" lang="ja-JP" altLang="en-US" sz="1100" dirty="0">
                          <a:solidFill>
                            <a:schemeClr val="tx1"/>
                          </a:solidFill>
                          <a:latin typeface="BIZ UDPゴシック" panose="020B0400000000000000" pitchFamily="50" charset="-128"/>
                          <a:ea typeface="BIZ UDPゴシック" panose="020B0400000000000000" pitchFamily="50" charset="-128"/>
                        </a:rPr>
                        <a:t>年度～</a:t>
                      </a:r>
                      <a:endParaRPr kumimoji="1" lang="en-US" altLang="ja-JP" sz="1100" dirty="0">
                        <a:solidFill>
                          <a:schemeClr val="tx1"/>
                        </a:solidFill>
                        <a:latin typeface="BIZ UDPゴシック" panose="020B0400000000000000" pitchFamily="50" charset="-128"/>
                        <a:ea typeface="BIZ UDPゴシック" panose="020B0400000000000000" pitchFamily="50" charset="-128"/>
                      </a:endParaRPr>
                    </a:p>
                    <a:p>
                      <a:pPr marL="0" marR="0" lvl="0" indent="0" algn="l" defTabSz="959937" rtl="0" eaLnBrk="1" fontAlgn="auto" latinLnBrk="0" hangingPunct="1">
                        <a:lnSpc>
                          <a:spcPct val="100000"/>
                        </a:lnSpc>
                        <a:spcBef>
                          <a:spcPts val="0"/>
                        </a:spcBef>
                        <a:spcAft>
                          <a:spcPts val="0"/>
                        </a:spcAft>
                        <a:buClrTx/>
                        <a:buSzTx/>
                        <a:buFontTx/>
                        <a:buNone/>
                        <a:tabLst/>
                        <a:defRPr/>
                      </a:pPr>
                      <a:r>
                        <a:rPr kumimoji="1" lang="ja-JP" altLang="en-US" sz="1100" dirty="0">
                          <a:solidFill>
                            <a:schemeClr val="tx1"/>
                          </a:solidFill>
                          <a:latin typeface="BIZ UDPゴシック" panose="020B0400000000000000" pitchFamily="50" charset="-128"/>
                          <a:ea typeface="BIZ UDPゴシック" panose="020B0400000000000000" pitchFamily="50" charset="-128"/>
                        </a:rPr>
                        <a:t>　　 国補助と併用を可能とする制度へ拡充</a:t>
                      </a:r>
                      <a:endParaRPr kumimoji="1" lang="en-US" altLang="ja-JP" sz="1100" dirty="0">
                        <a:solidFill>
                          <a:schemeClr val="tx1"/>
                        </a:solidFill>
                        <a:latin typeface="BIZ UDPゴシック" panose="020B0400000000000000" pitchFamily="50" charset="-128"/>
                        <a:ea typeface="BIZ UDPゴシック" panose="020B0400000000000000" pitchFamily="50" charset="-128"/>
                      </a:endParaRPr>
                    </a:p>
                    <a:p>
                      <a:pPr lvl="0" defTabSz="959937">
                        <a:defRPr/>
                      </a:pPr>
                      <a:endParaRPr kumimoji="1" lang="en-US" altLang="ja-JP" sz="1100" dirty="0">
                        <a:solidFill>
                          <a:prstClr val="black"/>
                        </a:solidFill>
                        <a:latin typeface="BIZ UDPゴシック" panose="020B0400000000000000" pitchFamily="50" charset="-128"/>
                        <a:ea typeface="BIZ UDPゴシック" panose="020B0400000000000000" pitchFamily="50" charset="-128"/>
                      </a:endParaRPr>
                    </a:p>
                    <a:p>
                      <a:pPr lvl="0" defTabSz="959937">
                        <a:defRPr/>
                      </a:pPr>
                      <a:r>
                        <a:rPr kumimoji="1" lang="ja-JP" altLang="en-US" sz="1100" dirty="0">
                          <a:solidFill>
                            <a:prstClr val="black"/>
                          </a:solidFill>
                          <a:latin typeface="BIZ UDPゴシック" panose="020B0400000000000000" pitchFamily="50" charset="-128"/>
                          <a:ea typeface="BIZ UDPゴシック" panose="020B0400000000000000" pitchFamily="50" charset="-128"/>
                        </a:rPr>
                        <a:t>・大阪市 </a:t>
                      </a:r>
                      <a:r>
                        <a:rPr kumimoji="1" lang="en-US" altLang="ja-JP" sz="1100" dirty="0">
                          <a:solidFill>
                            <a:prstClr val="black"/>
                          </a:solidFill>
                          <a:latin typeface="BIZ UDPゴシック" panose="020B0400000000000000" pitchFamily="50" charset="-128"/>
                          <a:ea typeface="BIZ UDPゴシック" panose="020B0400000000000000" pitchFamily="50" charset="-128"/>
                        </a:rPr>
                        <a:t>(</a:t>
                      </a:r>
                      <a:r>
                        <a:rPr kumimoji="1" lang="ja-JP" altLang="en-US" sz="1100" dirty="0">
                          <a:solidFill>
                            <a:prstClr val="black"/>
                          </a:solidFill>
                          <a:latin typeface="BIZ UDPゴシック" panose="020B0400000000000000" pitchFamily="50" charset="-128"/>
                          <a:ea typeface="BIZ UDPゴシック" panose="020B0400000000000000" pitchFamily="50" charset="-128"/>
                        </a:rPr>
                        <a:t>事業期間</a:t>
                      </a:r>
                      <a:r>
                        <a:rPr kumimoji="1" lang="en-US" altLang="ja-JP" sz="1100" dirty="0">
                          <a:solidFill>
                            <a:prstClr val="black"/>
                          </a:solidFill>
                          <a:latin typeface="BIZ UDPゴシック" panose="020B0400000000000000" pitchFamily="50" charset="-128"/>
                          <a:ea typeface="BIZ UDPゴシック" panose="020B0400000000000000" pitchFamily="50" charset="-128"/>
                        </a:rPr>
                        <a:t>2019</a:t>
                      </a:r>
                      <a:r>
                        <a:rPr kumimoji="1" lang="ja-JP" altLang="en-US" sz="1100" dirty="0">
                          <a:solidFill>
                            <a:prstClr val="black"/>
                          </a:solidFill>
                          <a:latin typeface="BIZ UDPゴシック" panose="020B0400000000000000" pitchFamily="50" charset="-128"/>
                          <a:ea typeface="BIZ UDPゴシック" panose="020B0400000000000000" pitchFamily="50" charset="-128"/>
                        </a:rPr>
                        <a:t>年度～）</a:t>
                      </a:r>
                    </a:p>
                    <a:p>
                      <a:pPr lvl="0" defTabSz="959937">
                        <a:defRPr/>
                      </a:pPr>
                      <a:r>
                        <a:rPr kumimoji="1" lang="ja-JP" altLang="en-US" sz="1100" dirty="0">
                          <a:solidFill>
                            <a:prstClr val="black"/>
                          </a:solidFill>
                          <a:latin typeface="BIZ UDPゴシック" panose="020B0400000000000000" pitchFamily="50" charset="-128"/>
                          <a:ea typeface="BIZ UDPゴシック" panose="020B0400000000000000" pitchFamily="50" charset="-128"/>
                        </a:rPr>
                        <a:t>　▷補助上限額：</a:t>
                      </a:r>
                      <a:r>
                        <a:rPr kumimoji="1" lang="en-US" altLang="ja-JP" sz="1100" dirty="0">
                          <a:solidFill>
                            <a:prstClr val="black"/>
                          </a:solidFill>
                          <a:latin typeface="BIZ UDPゴシック" panose="020B0400000000000000" pitchFamily="50" charset="-128"/>
                          <a:ea typeface="BIZ UDPゴシック" panose="020B0400000000000000" pitchFamily="50" charset="-128"/>
                        </a:rPr>
                        <a:t>30</a:t>
                      </a:r>
                      <a:r>
                        <a:rPr kumimoji="1" lang="ja-JP" altLang="en-US" sz="1100" dirty="0">
                          <a:solidFill>
                            <a:prstClr val="black"/>
                          </a:solidFill>
                          <a:latin typeface="BIZ UDPゴシック" panose="020B0400000000000000" pitchFamily="50" charset="-128"/>
                          <a:ea typeface="BIZ UDPゴシック" panose="020B0400000000000000" pitchFamily="50" charset="-128"/>
                        </a:rPr>
                        <a:t>万円／台</a:t>
                      </a:r>
                      <a:endParaRPr kumimoji="1" lang="en-US" altLang="ja-JP" sz="1100" dirty="0">
                        <a:solidFill>
                          <a:prstClr val="black"/>
                        </a:solidFill>
                        <a:latin typeface="BIZ UDPゴシック" panose="020B0400000000000000" pitchFamily="50" charset="-128"/>
                        <a:ea typeface="BIZ UDPゴシック" panose="020B0400000000000000" pitchFamily="50" charset="-128"/>
                      </a:endParaRPr>
                    </a:p>
                    <a:p>
                      <a:pPr lvl="0" defTabSz="959937">
                        <a:defRPr/>
                      </a:pPr>
                      <a:endParaRPr kumimoji="1" lang="en-US" altLang="ja-JP" sz="1100" dirty="0">
                        <a:solidFill>
                          <a:prstClr val="black"/>
                        </a:solidFill>
                        <a:latin typeface="BIZ UDPゴシック" panose="020B0400000000000000" pitchFamily="50" charset="-128"/>
                        <a:ea typeface="BIZ UDPゴシック" panose="020B0400000000000000" pitchFamily="50" charset="-128"/>
                      </a:endParaRPr>
                    </a:p>
                    <a:p>
                      <a:pPr marL="85725" indent="-85725" defTabSz="443194">
                        <a:lnSpc>
                          <a:spcPct val="100000"/>
                        </a:lnSpc>
                        <a:spcBef>
                          <a:spcPts val="0"/>
                        </a:spcBef>
                        <a:spcAft>
                          <a:spcPts val="0"/>
                        </a:spcAft>
                        <a:defRPr/>
                      </a:pPr>
                      <a:endParaRPr lang="en-US" altLang="ja-JP" sz="1100" u="none" strike="noStrike" dirty="0">
                        <a:solidFill>
                          <a:schemeClr val="tx1"/>
                        </a:solidFill>
                        <a:latin typeface="BIZ UDPゴシック" panose="020B0400000000000000" pitchFamily="50" charset="-128"/>
                        <a:ea typeface="BIZ UDPゴシック" panose="020B0400000000000000" pitchFamily="50" charset="-128"/>
                      </a:endParaRPr>
                    </a:p>
                    <a:p>
                      <a:pPr marL="85725" indent="-85725" defTabSz="443194">
                        <a:lnSpc>
                          <a:spcPct val="100000"/>
                        </a:lnSpc>
                        <a:spcBef>
                          <a:spcPts val="0"/>
                        </a:spcBef>
                        <a:spcAft>
                          <a:spcPts val="0"/>
                        </a:spcAft>
                        <a:defRPr/>
                      </a:pPr>
                      <a:endParaRPr lang="en-US" altLang="ja-JP" sz="1100" u="none" strike="noStrike" dirty="0">
                        <a:solidFill>
                          <a:schemeClr val="tx1"/>
                        </a:solidFill>
                        <a:latin typeface="BIZ UDPゴシック" panose="020B0400000000000000" pitchFamily="50" charset="-128"/>
                        <a:ea typeface="BIZ UDPゴシック" panose="020B0400000000000000" pitchFamily="50" charset="-128"/>
                      </a:endParaRPr>
                    </a:p>
                  </a:txBody>
                  <a:tcPr marL="108000" marR="108000" marT="252000" marB="48014">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marL="0" indent="0" defTabSz="443194">
                        <a:lnSpc>
                          <a:spcPct val="100000"/>
                        </a:lnSpc>
                        <a:spcBef>
                          <a:spcPts val="0"/>
                        </a:spcBef>
                        <a:spcAft>
                          <a:spcPts val="0"/>
                        </a:spcAft>
                        <a:defRPr/>
                      </a:pPr>
                      <a:r>
                        <a:rPr kumimoji="1" lang="ja-JP" altLang="en-US" sz="1300" b="1" dirty="0">
                          <a:solidFill>
                            <a:schemeClr val="tx1"/>
                          </a:solidFill>
                          <a:latin typeface="BIZ UDPゴシック" panose="020B0400000000000000" pitchFamily="50" charset="-128"/>
                          <a:ea typeface="BIZ UDPゴシック" panose="020B0400000000000000" pitchFamily="50" charset="-128"/>
                        </a:rPr>
                        <a:t>□</a:t>
                      </a:r>
                      <a:r>
                        <a:rPr lang="ja-JP" altLang="en-US" sz="1300" b="1" dirty="0">
                          <a:solidFill>
                            <a:schemeClr val="tx1"/>
                          </a:solidFill>
                          <a:latin typeface="BIZ UDPゴシック" panose="020B0400000000000000" pitchFamily="50" charset="-128"/>
                          <a:ea typeface="BIZ UDPゴシック" panose="020B0400000000000000" pitchFamily="50" charset="-128"/>
                        </a:rPr>
                        <a:t>導入率</a:t>
                      </a:r>
                      <a:r>
                        <a:rPr lang="en-US" altLang="ja-JP" sz="1300" b="1" dirty="0">
                          <a:solidFill>
                            <a:schemeClr val="tx1"/>
                          </a:solidFill>
                          <a:latin typeface="BIZ UDPゴシック" panose="020B0400000000000000" pitchFamily="50" charset="-128"/>
                          <a:ea typeface="BIZ UDPゴシック" panose="020B0400000000000000" pitchFamily="50" charset="-128"/>
                        </a:rPr>
                        <a:t>25</a:t>
                      </a:r>
                      <a:r>
                        <a:rPr lang="ja-JP" altLang="en-US" sz="1300" b="1" dirty="0">
                          <a:solidFill>
                            <a:schemeClr val="tx1"/>
                          </a:solidFill>
                          <a:latin typeface="BIZ UDPゴシック" panose="020B0400000000000000" pitchFamily="50" charset="-128"/>
                          <a:ea typeface="BIZ UDPゴシック" panose="020B0400000000000000" pitchFamily="50" charset="-128"/>
                        </a:rPr>
                        <a:t>％を実現</a:t>
                      </a:r>
                    </a:p>
                    <a:p>
                      <a:pPr marL="0" indent="0" defTabSz="443194">
                        <a:lnSpc>
                          <a:spcPct val="100000"/>
                        </a:lnSpc>
                        <a:spcBef>
                          <a:spcPts val="0"/>
                        </a:spcBef>
                        <a:spcAft>
                          <a:spcPts val="0"/>
                        </a:spcAft>
                        <a:defRPr/>
                      </a:pPr>
                      <a:r>
                        <a:rPr lang="ja-JP" altLang="en-US" sz="1100" b="1" dirty="0">
                          <a:solidFill>
                            <a:schemeClr val="tx1"/>
                          </a:solidFill>
                          <a:latin typeface="BIZ UDPゴシック" panose="020B0400000000000000" pitchFamily="50" charset="-128"/>
                          <a:ea typeface="BIZ UDPゴシック" panose="020B0400000000000000" pitchFamily="50" charset="-128"/>
                        </a:rPr>
                        <a:t>（国のバリアフリー法に基づく基本方針の目標）</a:t>
                      </a:r>
                      <a:endParaRPr lang="en-US" altLang="ja-JP" sz="1100" b="1" dirty="0">
                        <a:solidFill>
                          <a:schemeClr val="tx1"/>
                        </a:solidFill>
                        <a:latin typeface="BIZ UDPゴシック" panose="020B0400000000000000" pitchFamily="50" charset="-128"/>
                        <a:ea typeface="BIZ UDPゴシック" panose="020B0400000000000000" pitchFamily="50" charset="-128"/>
                      </a:endParaRPr>
                    </a:p>
                    <a:p>
                      <a:pPr marL="0" indent="0">
                        <a:lnSpc>
                          <a:spcPct val="100000"/>
                        </a:lnSpc>
                        <a:spcBef>
                          <a:spcPts val="0"/>
                        </a:spcBef>
                        <a:spcAft>
                          <a:spcPts val="0"/>
                        </a:spcAft>
                        <a:defRPr/>
                      </a:pPr>
                      <a:r>
                        <a:rPr kumimoji="1" lang="ja-JP" altLang="en-US" sz="1100" u="none" strike="noStrike" kern="1200" dirty="0">
                          <a:solidFill>
                            <a:schemeClr val="tx1"/>
                          </a:solidFill>
                          <a:effectLst/>
                          <a:latin typeface="BIZ UDPゴシック" panose="020B0400000000000000" pitchFamily="50" charset="-128"/>
                          <a:ea typeface="BIZ UDPゴシック" panose="020B0400000000000000" pitchFamily="50" charset="-128"/>
                          <a:cs typeface="+mn-cs"/>
                        </a:rPr>
                        <a:t>・</a:t>
                      </a:r>
                      <a:r>
                        <a:rPr lang="ja-JP" altLang="en-US" sz="1100" u="none" strike="noStrike" dirty="0">
                          <a:solidFill>
                            <a:schemeClr val="tx1"/>
                          </a:solidFill>
                          <a:latin typeface="BIZ UDPゴシック" panose="020B0400000000000000" pitchFamily="50" charset="-128"/>
                          <a:ea typeface="BIZ UDPゴシック" panose="020B0400000000000000" pitchFamily="50" charset="-128"/>
                        </a:rPr>
                        <a:t>国の</a:t>
                      </a:r>
                      <a:r>
                        <a:rPr lang="ja-JP" altLang="en-US" sz="1100" u="none" dirty="0">
                          <a:solidFill>
                            <a:schemeClr val="tx1"/>
                          </a:solidFill>
                          <a:latin typeface="BIZ UDPゴシック" panose="020B0400000000000000" pitchFamily="50" charset="-128"/>
                          <a:ea typeface="BIZ UDPゴシック" panose="020B0400000000000000" pitchFamily="50" charset="-128"/>
                        </a:rPr>
                        <a:t>目標年次</a:t>
                      </a:r>
                      <a:r>
                        <a:rPr lang="en-US" altLang="ja-JP" sz="1100" u="none" dirty="0">
                          <a:solidFill>
                            <a:schemeClr val="tx1"/>
                          </a:solidFill>
                          <a:latin typeface="BIZ UDPゴシック" panose="020B0400000000000000" pitchFamily="50" charset="-128"/>
                          <a:ea typeface="BIZ UDPゴシック" panose="020B0400000000000000" pitchFamily="50" charset="-128"/>
                        </a:rPr>
                        <a:t>2025</a:t>
                      </a:r>
                      <a:r>
                        <a:rPr lang="ja-JP" altLang="en-US" sz="1100" u="none" dirty="0">
                          <a:solidFill>
                            <a:schemeClr val="tx1"/>
                          </a:solidFill>
                          <a:latin typeface="BIZ UDPゴシック" panose="020B0400000000000000" pitchFamily="50" charset="-128"/>
                          <a:ea typeface="BIZ UDPゴシック" panose="020B0400000000000000" pitchFamily="50" charset="-128"/>
                        </a:rPr>
                        <a:t>年度末を</a:t>
                      </a:r>
                      <a:r>
                        <a:rPr lang="en-US" altLang="ja-JP" sz="1100" u="none" dirty="0">
                          <a:solidFill>
                            <a:schemeClr val="tx1"/>
                          </a:solidFill>
                          <a:latin typeface="BIZ UDPゴシック" panose="020B0400000000000000" pitchFamily="50" charset="-128"/>
                          <a:ea typeface="BIZ UDPゴシック" panose="020B0400000000000000" pitchFamily="50" charset="-128"/>
                        </a:rPr>
                        <a:t>1</a:t>
                      </a:r>
                      <a:r>
                        <a:rPr lang="ja-JP" altLang="en-US" sz="1100" u="none" dirty="0">
                          <a:solidFill>
                            <a:schemeClr val="tx1"/>
                          </a:solidFill>
                          <a:latin typeface="BIZ UDPゴシック" panose="020B0400000000000000" pitchFamily="50" charset="-128"/>
                          <a:ea typeface="BIZ UDPゴシック" panose="020B0400000000000000" pitchFamily="50" charset="-128"/>
                        </a:rPr>
                        <a:t>年前倒しし、万博開催前の</a:t>
                      </a:r>
                      <a:r>
                        <a:rPr lang="en-US" altLang="ja-JP" sz="1100" u="none" dirty="0">
                          <a:solidFill>
                            <a:schemeClr val="tx1"/>
                          </a:solidFill>
                          <a:latin typeface="BIZ UDPゴシック" panose="020B0400000000000000" pitchFamily="50" charset="-128"/>
                          <a:ea typeface="BIZ UDPゴシック" panose="020B0400000000000000" pitchFamily="50" charset="-128"/>
                        </a:rPr>
                        <a:t>2024</a:t>
                      </a:r>
                      <a:r>
                        <a:rPr lang="ja-JP" altLang="en-US" sz="1100" u="none" dirty="0">
                          <a:solidFill>
                            <a:schemeClr val="tx1"/>
                          </a:solidFill>
                          <a:latin typeface="BIZ UDPゴシック" panose="020B0400000000000000" pitchFamily="50" charset="-128"/>
                          <a:ea typeface="BIZ UDPゴシック" panose="020B0400000000000000" pitchFamily="50" charset="-128"/>
                        </a:rPr>
                        <a:t>年度末までに導入率</a:t>
                      </a:r>
                      <a:r>
                        <a:rPr lang="en-US" altLang="ja-JP" sz="1100" u="none" dirty="0">
                          <a:solidFill>
                            <a:schemeClr val="tx1"/>
                          </a:solidFill>
                          <a:latin typeface="BIZ UDPゴシック" panose="020B0400000000000000" pitchFamily="50" charset="-128"/>
                          <a:ea typeface="BIZ UDPゴシック" panose="020B0400000000000000" pitchFamily="50" charset="-128"/>
                        </a:rPr>
                        <a:t>25%</a:t>
                      </a:r>
                      <a:r>
                        <a:rPr lang="ja-JP" altLang="en-US" sz="1100" u="none" dirty="0">
                          <a:solidFill>
                            <a:schemeClr val="tx1"/>
                          </a:solidFill>
                          <a:latin typeface="BIZ UDPゴシック" panose="020B0400000000000000" pitchFamily="50" charset="-128"/>
                          <a:ea typeface="BIZ UDPゴシック" panose="020B0400000000000000" pitchFamily="50" charset="-128"/>
                        </a:rPr>
                        <a:t>の達成をめざす</a:t>
                      </a:r>
                      <a:endParaRPr lang="en-US" altLang="ja-JP" sz="1100" u="none" dirty="0">
                        <a:solidFill>
                          <a:schemeClr val="tx1"/>
                        </a:solidFill>
                        <a:latin typeface="BIZ UDPゴシック" panose="020B0400000000000000" pitchFamily="50" charset="-128"/>
                        <a:ea typeface="BIZ UDPゴシック" panose="020B0400000000000000" pitchFamily="50" charset="-128"/>
                      </a:endParaRPr>
                    </a:p>
                    <a:p>
                      <a:pPr marL="0" indent="0">
                        <a:lnSpc>
                          <a:spcPct val="100000"/>
                        </a:lnSpc>
                        <a:spcBef>
                          <a:spcPts val="0"/>
                        </a:spcBef>
                        <a:spcAft>
                          <a:spcPts val="0"/>
                        </a:spcAft>
                        <a:defRPr/>
                      </a:pPr>
                      <a:r>
                        <a:rPr lang="ja-JP" altLang="en-US" sz="1100" u="none" dirty="0">
                          <a:solidFill>
                            <a:schemeClr val="tx1"/>
                          </a:solidFill>
                          <a:latin typeface="BIZ UDPゴシック" panose="020B0400000000000000" pitchFamily="50" charset="-128"/>
                          <a:ea typeface="BIZ UDPゴシック" panose="020B0400000000000000" pitchFamily="50" charset="-128"/>
                        </a:rPr>
                        <a:t>・万博に来場する外国人・高齢者・</a:t>
                      </a:r>
                      <a:r>
                        <a:rPr lang="ja-JP" altLang="en-US" sz="1100" u="none" dirty="0" err="1">
                          <a:solidFill>
                            <a:schemeClr val="tx1"/>
                          </a:solidFill>
                          <a:latin typeface="BIZ UDPゴシック" panose="020B0400000000000000" pitchFamily="50" charset="-128"/>
                          <a:ea typeface="BIZ UDPゴシック" panose="020B0400000000000000" pitchFamily="50" charset="-128"/>
                        </a:rPr>
                        <a:t>障がい</a:t>
                      </a:r>
                      <a:r>
                        <a:rPr lang="ja-JP" altLang="en-US" sz="1100" u="none" dirty="0">
                          <a:solidFill>
                            <a:schemeClr val="tx1"/>
                          </a:solidFill>
                          <a:latin typeface="BIZ UDPゴシック" panose="020B0400000000000000" pitchFamily="50" charset="-128"/>
                          <a:ea typeface="BIZ UDPゴシック" panose="020B0400000000000000" pitchFamily="50" charset="-128"/>
                        </a:rPr>
                        <a:t>者等に安全・安心な移動環境を提供</a:t>
                      </a:r>
                    </a:p>
                    <a:p>
                      <a:pPr marL="0" indent="0" defTabSz="443194">
                        <a:lnSpc>
                          <a:spcPct val="100000"/>
                        </a:lnSpc>
                        <a:spcBef>
                          <a:spcPts val="0"/>
                        </a:spcBef>
                        <a:spcAft>
                          <a:spcPts val="0"/>
                        </a:spcAft>
                        <a:defRPr/>
                      </a:pPr>
                      <a:endParaRPr kumimoji="1" lang="en-US" altLang="ja-JP" sz="1200" dirty="0">
                        <a:solidFill>
                          <a:schemeClr val="tx1"/>
                        </a:solidFill>
                        <a:latin typeface="BIZ UDPゴシック" panose="020B0400000000000000" pitchFamily="50" charset="-128"/>
                        <a:ea typeface="BIZ UDPゴシック" panose="020B0400000000000000" pitchFamily="50" charset="-128"/>
                      </a:endParaRPr>
                    </a:p>
                  </a:txBody>
                  <a:tcPr marL="108000" marR="108000" marT="252000" marB="48014">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4">
                        <a:lumMod val="40000"/>
                        <a:lumOff val="60000"/>
                      </a:schemeClr>
                    </a:solidFill>
                  </a:tcPr>
                </a:tc>
                <a:tc>
                  <a:txBody>
                    <a:bodyPr/>
                    <a:lstStyle/>
                    <a:p>
                      <a:pPr marL="0" indent="0">
                        <a:lnSpc>
                          <a:spcPct val="100000"/>
                        </a:lnSpc>
                        <a:spcBef>
                          <a:spcPts val="0"/>
                        </a:spcBef>
                        <a:spcAft>
                          <a:spcPts val="0"/>
                        </a:spcAft>
                      </a:pPr>
                      <a:r>
                        <a:rPr kumimoji="1" lang="ja-JP" altLang="en-US" sz="1300" b="1" dirty="0">
                          <a:solidFill>
                            <a:schemeClr val="tx1"/>
                          </a:solidFill>
                          <a:latin typeface="BIZ UDPゴシック" panose="020B0400000000000000" pitchFamily="50" charset="-128"/>
                          <a:ea typeface="BIZ UDPゴシック" panose="020B0400000000000000" pitchFamily="50" charset="-128"/>
                        </a:rPr>
                        <a:t>□</a:t>
                      </a:r>
                      <a:r>
                        <a:rPr kumimoji="1" lang="en-US" altLang="ja-JP" sz="1300" b="1" dirty="0">
                          <a:solidFill>
                            <a:schemeClr val="tx1"/>
                          </a:solidFill>
                          <a:latin typeface="BIZ UDPゴシック" panose="020B0400000000000000" pitchFamily="50" charset="-128"/>
                          <a:ea typeface="BIZ UDPゴシック" panose="020B0400000000000000" pitchFamily="50" charset="-128"/>
                        </a:rPr>
                        <a:t>UD</a:t>
                      </a:r>
                      <a:r>
                        <a:rPr kumimoji="1" lang="ja-JP" altLang="en-US" sz="1300" b="1" dirty="0">
                          <a:solidFill>
                            <a:schemeClr val="tx1"/>
                          </a:solidFill>
                          <a:latin typeface="BIZ UDPゴシック" panose="020B0400000000000000" pitchFamily="50" charset="-128"/>
                          <a:ea typeface="BIZ UDPゴシック" panose="020B0400000000000000" pitchFamily="50" charset="-128"/>
                        </a:rPr>
                        <a:t>タクシーのさらなる拡大</a:t>
                      </a:r>
                    </a:p>
                    <a:p>
                      <a:pPr marL="0" indent="0">
                        <a:lnSpc>
                          <a:spcPct val="100000"/>
                        </a:lnSpc>
                        <a:spcBef>
                          <a:spcPts val="0"/>
                        </a:spcBef>
                        <a:spcAft>
                          <a:spcPts val="0"/>
                        </a:spcAft>
                      </a:pPr>
                      <a:r>
                        <a:rPr kumimoji="1" lang="ja-JP" altLang="en-US" sz="1100" dirty="0">
                          <a:solidFill>
                            <a:schemeClr val="tx1"/>
                          </a:solidFill>
                          <a:latin typeface="BIZ UDPゴシック" panose="020B0400000000000000" pitchFamily="50" charset="-128"/>
                          <a:ea typeface="BIZ UDPゴシック" panose="020B0400000000000000" pitchFamily="50" charset="-128"/>
                        </a:rPr>
                        <a:t>・府内全域で</a:t>
                      </a:r>
                      <a:r>
                        <a:rPr kumimoji="1" lang="en-US" altLang="ja-JP" sz="1100" dirty="0">
                          <a:solidFill>
                            <a:schemeClr val="tx1"/>
                          </a:solidFill>
                          <a:latin typeface="BIZ UDPゴシック" panose="020B0400000000000000" pitchFamily="50" charset="-128"/>
                          <a:ea typeface="BIZ UDPゴシック" panose="020B0400000000000000" pitchFamily="50" charset="-128"/>
                        </a:rPr>
                        <a:t>UD</a:t>
                      </a:r>
                      <a:r>
                        <a:rPr kumimoji="1" lang="ja-JP" altLang="en-US" sz="1100" dirty="0">
                          <a:solidFill>
                            <a:schemeClr val="tx1"/>
                          </a:solidFill>
                          <a:latin typeface="BIZ UDPゴシック" panose="020B0400000000000000" pitchFamily="50" charset="-128"/>
                          <a:ea typeface="BIZ UDPゴシック" panose="020B0400000000000000" pitchFamily="50" charset="-128"/>
                        </a:rPr>
                        <a:t>タクシー導入が拡大</a:t>
                      </a:r>
                      <a:endParaRPr kumimoji="1" lang="en-US" altLang="ja-JP" sz="1100" dirty="0">
                        <a:solidFill>
                          <a:schemeClr val="tx1"/>
                        </a:solidFill>
                        <a:latin typeface="BIZ UDPゴシック" panose="020B0400000000000000" pitchFamily="50" charset="-128"/>
                        <a:ea typeface="BIZ UDPゴシック" panose="020B0400000000000000" pitchFamily="50" charset="-128"/>
                      </a:endParaRPr>
                    </a:p>
                    <a:p>
                      <a:pPr marL="0" indent="0">
                        <a:lnSpc>
                          <a:spcPct val="100000"/>
                        </a:lnSpc>
                        <a:spcBef>
                          <a:spcPts val="0"/>
                        </a:spcBef>
                        <a:spcAft>
                          <a:spcPts val="0"/>
                        </a:spcAft>
                      </a:pPr>
                      <a:r>
                        <a:rPr kumimoji="1" lang="ja-JP" altLang="en-US" sz="1100" dirty="0">
                          <a:solidFill>
                            <a:schemeClr val="tx1"/>
                          </a:solidFill>
                          <a:latin typeface="BIZ UDPゴシック" panose="020B0400000000000000" pitchFamily="50" charset="-128"/>
                          <a:ea typeface="BIZ UDPゴシック" panose="020B0400000000000000" pitchFamily="50" charset="-128"/>
                        </a:rPr>
                        <a:t>・誰もが安全・安心で快適に移動できる環境を実現</a:t>
                      </a:r>
                    </a:p>
                    <a:p>
                      <a:pPr marL="0" indent="0" algn="l">
                        <a:lnSpc>
                          <a:spcPct val="100000"/>
                        </a:lnSpc>
                        <a:spcBef>
                          <a:spcPts val="0"/>
                        </a:spcBef>
                        <a:spcAft>
                          <a:spcPts val="0"/>
                        </a:spcAft>
                      </a:pPr>
                      <a:endParaRPr kumimoji="1" lang="en-US" altLang="ja-JP" sz="1100" dirty="0">
                        <a:solidFill>
                          <a:schemeClr val="tx1"/>
                        </a:solidFill>
                        <a:latin typeface="BIZ UDPゴシック" panose="020B0400000000000000" pitchFamily="50" charset="-128"/>
                        <a:ea typeface="BIZ UDPゴシック" panose="020B0400000000000000" pitchFamily="50" charset="-128"/>
                      </a:endParaRPr>
                    </a:p>
                  </a:txBody>
                  <a:tcPr marL="108000" marR="108000" marT="252000" marB="48014">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338179187"/>
                  </a:ext>
                </a:extLst>
              </a:tr>
            </a:tbl>
          </a:graphicData>
        </a:graphic>
      </p:graphicFrame>
      <p:grpSp>
        <p:nvGrpSpPr>
          <p:cNvPr id="18" name="グループ化 17">
            <a:extLst>
              <a:ext uri="{FF2B5EF4-FFF2-40B4-BE49-F238E27FC236}">
                <a16:creationId xmlns:a16="http://schemas.microsoft.com/office/drawing/2014/main" id="{B1406B80-BB7A-4E81-A06D-8F4FC87D64EF}"/>
              </a:ext>
            </a:extLst>
          </p:cNvPr>
          <p:cNvGrpSpPr/>
          <p:nvPr/>
        </p:nvGrpSpPr>
        <p:grpSpPr>
          <a:xfrm>
            <a:off x="251753" y="1222141"/>
            <a:ext cx="9720000" cy="381120"/>
            <a:chOff x="407938" y="886368"/>
            <a:chExt cx="6821672" cy="340159"/>
          </a:xfrm>
          <a:solidFill>
            <a:srgbClr val="953735"/>
          </a:solidFill>
        </p:grpSpPr>
        <p:sp>
          <p:nvSpPr>
            <p:cNvPr id="19" name="ホームベース 6">
              <a:extLst>
                <a:ext uri="{FF2B5EF4-FFF2-40B4-BE49-F238E27FC236}">
                  <a16:creationId xmlns:a16="http://schemas.microsoft.com/office/drawing/2014/main" id="{1B7629EA-ADB7-4C0E-8F66-00767F27E995}"/>
                </a:ext>
              </a:extLst>
            </p:cNvPr>
            <p:cNvSpPr/>
            <p:nvPr/>
          </p:nvSpPr>
          <p:spPr bwMode="gray">
            <a:xfrm>
              <a:off x="4706391" y="886368"/>
              <a:ext cx="2523219" cy="340159"/>
            </a:xfrm>
            <a:prstGeom prst="homePlate">
              <a:avLst/>
            </a:prstGeom>
            <a:solidFill>
              <a:srgbClr val="002060"/>
            </a:solidFill>
            <a:ln w="28575">
              <a:solidFill>
                <a:schemeClr val="bg1"/>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443194" rtl="0" eaLnBrk="1" fontAlgn="auto" latinLnBrk="0" hangingPunct="1">
                <a:lnSpc>
                  <a:spcPct val="100000"/>
                </a:lnSpc>
                <a:spcBef>
                  <a:spcPts val="0"/>
                </a:spcBef>
                <a:spcAft>
                  <a:spcPts val="0"/>
                </a:spcAft>
                <a:buClrTx/>
                <a:buSzTx/>
                <a:buFontTx/>
                <a:buNone/>
                <a:tabLst/>
                <a:defRPr/>
              </a:pPr>
              <a:r>
                <a:rPr kumimoji="1" lang="en-US" altLang="ja-JP" sz="1260" b="0" i="0" u="none" strike="noStrike" kern="120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n-cs"/>
                </a:rPr>
                <a:t>2030</a:t>
              </a:r>
              <a:r>
                <a:rPr kumimoji="1" lang="ja-JP" altLang="en-US" sz="1260" b="0" i="0" u="none" strike="noStrike" kern="120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n-cs"/>
                </a:rPr>
                <a:t>（万博後のめざす姿）</a:t>
              </a:r>
            </a:p>
          </p:txBody>
        </p:sp>
        <p:sp>
          <p:nvSpPr>
            <p:cNvPr id="20" name="ホームベース 5">
              <a:extLst>
                <a:ext uri="{FF2B5EF4-FFF2-40B4-BE49-F238E27FC236}">
                  <a16:creationId xmlns:a16="http://schemas.microsoft.com/office/drawing/2014/main" id="{AD85B09B-C151-4246-83FE-8C65C4C68421}"/>
                </a:ext>
              </a:extLst>
            </p:cNvPr>
            <p:cNvSpPr/>
            <p:nvPr/>
          </p:nvSpPr>
          <p:spPr bwMode="gray">
            <a:xfrm>
              <a:off x="2549230" y="886369"/>
              <a:ext cx="2484315" cy="340158"/>
            </a:xfrm>
            <a:prstGeom prst="homePlate">
              <a:avLst/>
            </a:prstGeom>
            <a:solidFill>
              <a:srgbClr val="002060"/>
            </a:solidFill>
            <a:ln w="28575">
              <a:solidFill>
                <a:schemeClr val="bg1"/>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443194" rtl="0" eaLnBrk="1" fontAlgn="auto" latinLnBrk="0" hangingPunct="1">
                <a:lnSpc>
                  <a:spcPct val="100000"/>
                </a:lnSpc>
                <a:spcBef>
                  <a:spcPts val="0"/>
                </a:spcBef>
                <a:spcAft>
                  <a:spcPts val="0"/>
                </a:spcAft>
                <a:buClrTx/>
                <a:buSzTx/>
                <a:buFontTx/>
                <a:buNone/>
                <a:tabLst/>
                <a:defRPr/>
              </a:pPr>
              <a:r>
                <a:rPr kumimoji="1" lang="en-US" altLang="ja-JP" sz="1551" b="1" i="0" u="none" strike="noStrike" kern="120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n-cs"/>
                </a:rPr>
                <a:t>2025</a:t>
              </a:r>
              <a:r>
                <a:rPr kumimoji="1" lang="ja-JP" altLang="en-US" sz="1551" b="1" i="0" u="none" strike="noStrike" kern="120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n-cs"/>
                </a:rPr>
                <a:t>（万博開催）</a:t>
              </a:r>
            </a:p>
          </p:txBody>
        </p:sp>
        <p:sp>
          <p:nvSpPr>
            <p:cNvPr id="21" name="ホームベース 4">
              <a:extLst>
                <a:ext uri="{FF2B5EF4-FFF2-40B4-BE49-F238E27FC236}">
                  <a16:creationId xmlns:a16="http://schemas.microsoft.com/office/drawing/2014/main" id="{51F0FD7C-A3F3-4D3F-9E7A-E2D8BBD297CC}"/>
                </a:ext>
              </a:extLst>
            </p:cNvPr>
            <p:cNvSpPr/>
            <p:nvPr/>
          </p:nvSpPr>
          <p:spPr bwMode="gray">
            <a:xfrm>
              <a:off x="407938" y="886368"/>
              <a:ext cx="2362526" cy="340159"/>
            </a:xfrm>
            <a:prstGeom prst="homePlate">
              <a:avLst/>
            </a:prstGeom>
            <a:solidFill>
              <a:srgbClr val="002060"/>
            </a:solidFill>
            <a:ln w="28575">
              <a:solidFill>
                <a:schemeClr val="bg1"/>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443194" rtl="0" eaLnBrk="1" fontAlgn="auto" latinLnBrk="0" hangingPunct="1">
                <a:lnSpc>
                  <a:spcPct val="100000"/>
                </a:lnSpc>
                <a:spcBef>
                  <a:spcPts val="0"/>
                </a:spcBef>
                <a:spcAft>
                  <a:spcPts val="0"/>
                </a:spcAft>
                <a:buClrTx/>
                <a:buSzTx/>
                <a:buFontTx/>
                <a:buNone/>
                <a:tabLst/>
                <a:defRPr/>
              </a:pPr>
              <a:r>
                <a:rPr kumimoji="1" lang="en-US" altLang="ja-JP" sz="1260" b="0" i="0" u="none" strike="noStrike" kern="120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n-cs"/>
                </a:rPr>
                <a:t>202</a:t>
              </a:r>
              <a:r>
                <a:rPr kumimoji="1" lang="ja-JP" altLang="en-US" sz="1260" b="0" i="0" u="none" strike="noStrike" kern="120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n-cs"/>
                </a:rPr>
                <a:t>３</a:t>
              </a:r>
              <a:r>
                <a:rPr kumimoji="1" lang="en-US" altLang="ja-JP" sz="1260" b="0" i="0" u="none" strike="noStrike" kern="120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n-cs"/>
                </a:rPr>
                <a:t>(</a:t>
              </a:r>
              <a:r>
                <a:rPr kumimoji="1" lang="ja-JP" altLang="en-US" sz="1260" b="0" i="0" u="none" strike="noStrike" kern="120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n-cs"/>
                </a:rPr>
                <a:t>現状</a:t>
              </a:r>
              <a:r>
                <a:rPr kumimoji="1" lang="en-US" altLang="ja-JP" sz="1260" b="0" i="0" u="none" strike="noStrike" kern="120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n-cs"/>
                </a:rPr>
                <a:t>)</a:t>
              </a:r>
              <a:endParaRPr kumimoji="1" lang="ja-JP" altLang="en-US" sz="1260" b="0" i="0" u="none" strike="noStrike" kern="120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n-cs"/>
              </a:endParaRPr>
            </a:p>
          </p:txBody>
        </p:sp>
      </p:grpSp>
      <p:graphicFrame>
        <p:nvGraphicFramePr>
          <p:cNvPr id="22" name="表 21"/>
          <p:cNvGraphicFramePr>
            <a:graphicFrameLocks noGrp="1"/>
          </p:cNvGraphicFramePr>
          <p:nvPr>
            <p:extLst>
              <p:ext uri="{D42A27DB-BD31-4B8C-83A1-F6EECF244321}">
                <p14:modId xmlns:p14="http://schemas.microsoft.com/office/powerpoint/2010/main" val="2020554096"/>
              </p:ext>
            </p:extLst>
          </p:nvPr>
        </p:nvGraphicFramePr>
        <p:xfrm>
          <a:off x="575063" y="4321813"/>
          <a:ext cx="2416796" cy="457200"/>
        </p:xfrm>
        <a:graphic>
          <a:graphicData uri="http://schemas.openxmlformats.org/drawingml/2006/table">
            <a:tbl>
              <a:tblPr firstRow="1" bandRow="1">
                <a:tableStyleId>{7DF18680-E054-41AD-8BC1-D1AEF772440D}</a:tableStyleId>
              </a:tblPr>
              <a:tblGrid>
                <a:gridCol w="1208398">
                  <a:extLst>
                    <a:ext uri="{9D8B030D-6E8A-4147-A177-3AD203B41FA5}">
                      <a16:colId xmlns:a16="http://schemas.microsoft.com/office/drawing/2014/main" val="3821913583"/>
                    </a:ext>
                  </a:extLst>
                </a:gridCol>
                <a:gridCol w="604199">
                  <a:extLst>
                    <a:ext uri="{9D8B030D-6E8A-4147-A177-3AD203B41FA5}">
                      <a16:colId xmlns:a16="http://schemas.microsoft.com/office/drawing/2014/main" val="2117105469"/>
                    </a:ext>
                  </a:extLst>
                </a:gridCol>
                <a:gridCol w="604199">
                  <a:extLst>
                    <a:ext uri="{9D8B030D-6E8A-4147-A177-3AD203B41FA5}">
                      <a16:colId xmlns:a16="http://schemas.microsoft.com/office/drawing/2014/main" val="123412033"/>
                    </a:ext>
                  </a:extLst>
                </a:gridCol>
              </a:tblGrid>
              <a:tr h="269819">
                <a:tc>
                  <a:txBody>
                    <a:bodyPr/>
                    <a:lstStyle/>
                    <a:p>
                      <a:pPr algn="ctr"/>
                      <a:r>
                        <a:rPr kumimoji="1" lang="ja-JP" altLang="en-US" sz="900" dirty="0">
                          <a:latin typeface="BIZ UDPゴシック" panose="020B0400000000000000" pitchFamily="50" charset="-128"/>
                          <a:ea typeface="BIZ UDPゴシック" panose="020B0400000000000000" pitchFamily="50" charset="-128"/>
                        </a:rPr>
                        <a:t>国による補助</a:t>
                      </a:r>
                      <a:endParaRPr kumimoji="1" lang="en-US" altLang="ja-JP" sz="900" dirty="0">
                        <a:latin typeface="BIZ UDPゴシック" panose="020B0400000000000000" pitchFamily="50" charset="-128"/>
                        <a:ea typeface="BIZ UDPゴシック" panose="020B0400000000000000" pitchFamily="50" charset="-128"/>
                      </a:endParaRPr>
                    </a:p>
                    <a:p>
                      <a:pPr algn="ctr"/>
                      <a:r>
                        <a:rPr kumimoji="1" lang="en-US" altLang="ja-JP" sz="900" b="1" dirty="0">
                          <a:latin typeface="BIZ UDPゴシック" panose="020B0400000000000000" pitchFamily="50" charset="-128"/>
                          <a:ea typeface="BIZ UDPゴシック" panose="020B0400000000000000" pitchFamily="50" charset="-128"/>
                        </a:rPr>
                        <a:t>60</a:t>
                      </a:r>
                      <a:r>
                        <a:rPr kumimoji="1" lang="ja-JP" altLang="en-US" sz="900" b="1" dirty="0">
                          <a:latin typeface="BIZ UDPゴシック" panose="020B0400000000000000" pitchFamily="50" charset="-128"/>
                          <a:ea typeface="BIZ UDPゴシック" panose="020B0400000000000000" pitchFamily="50" charset="-128"/>
                        </a:rPr>
                        <a:t>万円</a:t>
                      </a:r>
                      <a:endParaRPr kumimoji="1" lang="ja-JP" altLang="en-US" sz="900" dirty="0">
                        <a:latin typeface="BIZ UDPゴシック" panose="020B0400000000000000" pitchFamily="50" charset="-128"/>
                        <a:ea typeface="BIZ UDPゴシック" panose="020B04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ja-JP" altLang="en-US" sz="800" dirty="0">
                          <a:latin typeface="BIZ UDPゴシック" panose="020B0400000000000000" pitchFamily="50" charset="-128"/>
                          <a:ea typeface="BIZ UDPゴシック" panose="020B0400000000000000" pitchFamily="50" charset="-128"/>
                        </a:rPr>
                        <a:t>府による補助</a:t>
                      </a:r>
                      <a:endParaRPr kumimoji="1" lang="en-US" altLang="ja-JP" sz="800" dirty="0">
                        <a:latin typeface="BIZ UDPゴシック" panose="020B0400000000000000" pitchFamily="50" charset="-128"/>
                        <a:ea typeface="BIZ UDPゴシック" panose="020B0400000000000000" pitchFamily="50" charset="-128"/>
                      </a:endParaRPr>
                    </a:p>
                    <a:p>
                      <a:pPr algn="ctr"/>
                      <a:r>
                        <a:rPr kumimoji="1" lang="en-US" altLang="ja-JP" sz="800" dirty="0">
                          <a:latin typeface="BIZ UDPゴシック" panose="020B0400000000000000" pitchFamily="50" charset="-128"/>
                          <a:ea typeface="BIZ UDPゴシック" panose="020B0400000000000000" pitchFamily="50" charset="-128"/>
                        </a:rPr>
                        <a:t>30</a:t>
                      </a:r>
                      <a:r>
                        <a:rPr kumimoji="1" lang="ja-JP" altLang="en-US" sz="800" dirty="0">
                          <a:latin typeface="BIZ UDPゴシック" panose="020B0400000000000000" pitchFamily="50" charset="-128"/>
                          <a:ea typeface="BIZ UDPゴシック" panose="020B0400000000000000" pitchFamily="50" charset="-128"/>
                        </a:rPr>
                        <a:t>万円</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ja-JP" altLang="en-US" sz="700" dirty="0">
                          <a:latin typeface="BIZ UDPゴシック" panose="020B0400000000000000" pitchFamily="50" charset="-128"/>
                          <a:ea typeface="BIZ UDPゴシック" panose="020B0400000000000000" pitchFamily="50" charset="-128"/>
                        </a:rPr>
                        <a:t>事業者</a:t>
                      </a:r>
                      <a:endParaRPr kumimoji="1" lang="en-US" altLang="ja-JP" sz="700" dirty="0">
                        <a:latin typeface="BIZ UDPゴシック" panose="020B0400000000000000" pitchFamily="50" charset="-128"/>
                        <a:ea typeface="BIZ UDPゴシック" panose="020B0400000000000000" pitchFamily="50" charset="-128"/>
                      </a:endParaRPr>
                    </a:p>
                    <a:p>
                      <a:pPr algn="ctr"/>
                      <a:r>
                        <a:rPr kumimoji="1" lang="ja-JP" altLang="en-US" sz="700" dirty="0">
                          <a:latin typeface="BIZ UDPゴシック" panose="020B0400000000000000" pitchFamily="50" charset="-128"/>
                          <a:ea typeface="BIZ UDPゴシック" panose="020B0400000000000000" pitchFamily="50" charset="-128"/>
                        </a:rPr>
                        <a:t>負担</a:t>
                      </a:r>
                      <a:endParaRPr kumimoji="1" lang="en-US" altLang="ja-JP" sz="700" dirty="0">
                        <a:latin typeface="BIZ UDPゴシック" panose="020B0400000000000000" pitchFamily="50" charset="-128"/>
                        <a:ea typeface="BIZ UDPゴシック" panose="020B0400000000000000" pitchFamily="50" charset="-128"/>
                      </a:endParaRPr>
                    </a:p>
                    <a:p>
                      <a:pPr marL="0" marR="0" lvl="0" indent="0" algn="ctr" defTabSz="959937" rtl="0" eaLnBrk="1" fontAlgn="auto" latinLnBrk="0" hangingPunct="1">
                        <a:lnSpc>
                          <a:spcPct val="100000"/>
                        </a:lnSpc>
                        <a:spcBef>
                          <a:spcPts val="0"/>
                        </a:spcBef>
                        <a:spcAft>
                          <a:spcPts val="0"/>
                        </a:spcAft>
                        <a:buClrTx/>
                        <a:buSzTx/>
                        <a:buFontTx/>
                        <a:buNone/>
                        <a:tabLst/>
                        <a:defRPr/>
                      </a:pPr>
                      <a:r>
                        <a:rPr kumimoji="1" lang="ja-JP" altLang="en-US" sz="700" b="1" dirty="0">
                          <a:latin typeface="BIZ UDPゴシック" panose="020B0400000000000000" pitchFamily="50" charset="-128"/>
                          <a:ea typeface="BIZ UDPゴシック" panose="020B0400000000000000" pitchFamily="50" charset="-128"/>
                        </a:rPr>
                        <a:t>約３</a:t>
                      </a:r>
                      <a:r>
                        <a:rPr kumimoji="1" lang="en-US" altLang="ja-JP" sz="700" b="1" dirty="0">
                          <a:latin typeface="BIZ UDPゴシック" panose="020B0400000000000000" pitchFamily="50" charset="-128"/>
                          <a:ea typeface="BIZ UDPゴシック" panose="020B0400000000000000" pitchFamily="50" charset="-128"/>
                        </a:rPr>
                        <a:t>0</a:t>
                      </a:r>
                      <a:r>
                        <a:rPr kumimoji="1" lang="ja-JP" altLang="en-US" sz="700" b="1" dirty="0">
                          <a:latin typeface="BIZ UDPゴシック" panose="020B0400000000000000" pitchFamily="50" charset="-128"/>
                          <a:ea typeface="BIZ UDPゴシック" panose="020B0400000000000000" pitchFamily="50" charset="-128"/>
                        </a:rPr>
                        <a:t>万円</a:t>
                      </a:r>
                      <a:endParaRPr kumimoji="1" lang="ja-JP" altLang="en-US" sz="700" dirty="0">
                        <a:latin typeface="BIZ UDPゴシック" panose="020B0400000000000000" pitchFamily="50" charset="-128"/>
                        <a:ea typeface="BIZ UDPゴシック" panose="020B04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47003779"/>
                  </a:ext>
                </a:extLst>
              </a:tr>
            </a:tbl>
          </a:graphicData>
        </a:graphic>
      </p:graphicFrame>
      <p:graphicFrame>
        <p:nvGraphicFramePr>
          <p:cNvPr id="23" name="表 22"/>
          <p:cNvGraphicFramePr>
            <a:graphicFrameLocks noGrp="1"/>
          </p:cNvGraphicFramePr>
          <p:nvPr>
            <p:extLst>
              <p:ext uri="{D42A27DB-BD31-4B8C-83A1-F6EECF244321}">
                <p14:modId xmlns:p14="http://schemas.microsoft.com/office/powerpoint/2010/main" val="809089786"/>
              </p:ext>
            </p:extLst>
          </p:nvPr>
        </p:nvGraphicFramePr>
        <p:xfrm>
          <a:off x="575063" y="5053870"/>
          <a:ext cx="2416796" cy="460800"/>
        </p:xfrm>
        <a:graphic>
          <a:graphicData uri="http://schemas.openxmlformats.org/drawingml/2006/table">
            <a:tbl>
              <a:tblPr firstRow="1" bandRow="1">
                <a:tableStyleId>{7DF18680-E054-41AD-8BC1-D1AEF772440D}</a:tableStyleId>
              </a:tblPr>
              <a:tblGrid>
                <a:gridCol w="604199">
                  <a:extLst>
                    <a:ext uri="{9D8B030D-6E8A-4147-A177-3AD203B41FA5}">
                      <a16:colId xmlns:a16="http://schemas.microsoft.com/office/drawing/2014/main" val="3821913583"/>
                    </a:ext>
                  </a:extLst>
                </a:gridCol>
                <a:gridCol w="604199">
                  <a:extLst>
                    <a:ext uri="{9D8B030D-6E8A-4147-A177-3AD203B41FA5}">
                      <a16:colId xmlns:a16="http://schemas.microsoft.com/office/drawing/2014/main" val="3929431"/>
                    </a:ext>
                  </a:extLst>
                </a:gridCol>
                <a:gridCol w="1208398">
                  <a:extLst>
                    <a:ext uri="{9D8B030D-6E8A-4147-A177-3AD203B41FA5}">
                      <a16:colId xmlns:a16="http://schemas.microsoft.com/office/drawing/2014/main" val="2117105469"/>
                    </a:ext>
                  </a:extLst>
                </a:gridCol>
              </a:tblGrid>
              <a:tr h="460800">
                <a:tc>
                  <a:txBody>
                    <a:bodyPr/>
                    <a:lstStyle/>
                    <a:p>
                      <a:pPr algn="ctr"/>
                      <a:r>
                        <a:rPr kumimoji="1" lang="ja-JP" altLang="en-US" sz="800" dirty="0">
                          <a:latin typeface="BIZ UDPゴシック" panose="020B0400000000000000" pitchFamily="50" charset="-128"/>
                          <a:ea typeface="BIZ UDPゴシック" panose="020B0400000000000000" pitchFamily="50" charset="-128"/>
                        </a:rPr>
                        <a:t>府による補助</a:t>
                      </a:r>
                      <a:endParaRPr kumimoji="1" lang="en-US" altLang="ja-JP" sz="800" dirty="0">
                        <a:latin typeface="BIZ UDPゴシック" panose="020B0400000000000000" pitchFamily="50" charset="-128"/>
                        <a:ea typeface="BIZ UDPゴシック" panose="020B0400000000000000" pitchFamily="50" charset="-128"/>
                      </a:endParaRPr>
                    </a:p>
                    <a:p>
                      <a:pPr algn="ctr"/>
                      <a:r>
                        <a:rPr kumimoji="1" lang="en-US" altLang="ja-JP" sz="800" dirty="0">
                          <a:latin typeface="BIZ UDPゴシック" panose="020B0400000000000000" pitchFamily="50" charset="-128"/>
                          <a:ea typeface="BIZ UDPゴシック" panose="020B0400000000000000" pitchFamily="50" charset="-128"/>
                        </a:rPr>
                        <a:t>30</a:t>
                      </a:r>
                      <a:r>
                        <a:rPr kumimoji="1" lang="ja-JP" altLang="en-US" sz="800" dirty="0">
                          <a:latin typeface="BIZ UDPゴシック" panose="020B0400000000000000" pitchFamily="50" charset="-128"/>
                          <a:ea typeface="BIZ UDPゴシック" panose="020B0400000000000000" pitchFamily="50" charset="-128"/>
                        </a:rPr>
                        <a:t>万円</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ja-JP" altLang="en-US" sz="800" dirty="0">
                          <a:latin typeface="BIZ UDPゴシック" panose="020B0400000000000000" pitchFamily="50" charset="-128"/>
                          <a:ea typeface="BIZ UDPゴシック" panose="020B0400000000000000" pitchFamily="50" charset="-128"/>
                        </a:rPr>
                        <a:t>市による補助</a:t>
                      </a:r>
                    </a:p>
                    <a:p>
                      <a:pPr algn="ctr"/>
                      <a:r>
                        <a:rPr kumimoji="1" lang="en-US" altLang="ja-JP" sz="800" dirty="0">
                          <a:latin typeface="BIZ UDPゴシック" panose="020B0400000000000000" pitchFamily="50" charset="-128"/>
                          <a:ea typeface="BIZ UDPゴシック" panose="020B0400000000000000" pitchFamily="50" charset="-128"/>
                        </a:rPr>
                        <a:t>30</a:t>
                      </a:r>
                      <a:r>
                        <a:rPr kumimoji="1" lang="ja-JP" altLang="en-US" sz="800" dirty="0">
                          <a:latin typeface="BIZ UDPゴシック" panose="020B0400000000000000" pitchFamily="50" charset="-128"/>
                          <a:ea typeface="BIZ UDPゴシック" panose="020B0400000000000000" pitchFamily="50" charset="-128"/>
                        </a:rPr>
                        <a:t>万円</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ja-JP" altLang="en-US" sz="800" dirty="0">
                          <a:latin typeface="BIZ UDPゴシック" panose="020B0400000000000000" pitchFamily="50" charset="-128"/>
                          <a:ea typeface="BIZ UDPゴシック" panose="020B0400000000000000" pitchFamily="50" charset="-128"/>
                        </a:rPr>
                        <a:t>事業者負担</a:t>
                      </a:r>
                      <a:endParaRPr kumimoji="1" lang="en-US" altLang="ja-JP" sz="800" dirty="0">
                        <a:latin typeface="BIZ UDPゴシック" panose="020B0400000000000000" pitchFamily="50" charset="-128"/>
                        <a:ea typeface="BIZ UDPゴシック" panose="020B0400000000000000" pitchFamily="50" charset="-128"/>
                      </a:endParaRPr>
                    </a:p>
                    <a:p>
                      <a:pPr marL="0" marR="0" lvl="0" indent="0" algn="ctr" defTabSz="959937" rtl="0" eaLnBrk="1" fontAlgn="auto" latinLnBrk="0" hangingPunct="1">
                        <a:lnSpc>
                          <a:spcPct val="100000"/>
                        </a:lnSpc>
                        <a:spcBef>
                          <a:spcPts val="0"/>
                        </a:spcBef>
                        <a:spcAft>
                          <a:spcPts val="0"/>
                        </a:spcAft>
                        <a:buClrTx/>
                        <a:buSzTx/>
                        <a:buFontTx/>
                        <a:buNone/>
                        <a:tabLst/>
                        <a:defRPr/>
                      </a:pPr>
                      <a:r>
                        <a:rPr kumimoji="1" lang="ja-JP" altLang="en-US" sz="800" b="1" dirty="0">
                          <a:latin typeface="BIZ UDPゴシック" panose="020B0400000000000000" pitchFamily="50" charset="-128"/>
                          <a:ea typeface="BIZ UDPゴシック" panose="020B0400000000000000" pitchFamily="50" charset="-128"/>
                        </a:rPr>
                        <a:t>約</a:t>
                      </a:r>
                      <a:r>
                        <a:rPr kumimoji="1" lang="en-US" altLang="ja-JP" sz="800" b="1" dirty="0">
                          <a:latin typeface="BIZ UDPゴシック" panose="020B0400000000000000" pitchFamily="50" charset="-128"/>
                          <a:ea typeface="BIZ UDPゴシック" panose="020B0400000000000000" pitchFamily="50" charset="-128"/>
                        </a:rPr>
                        <a:t>60</a:t>
                      </a:r>
                      <a:r>
                        <a:rPr kumimoji="1" lang="ja-JP" altLang="en-US" sz="800" b="1" dirty="0">
                          <a:latin typeface="BIZ UDPゴシック" panose="020B0400000000000000" pitchFamily="50" charset="-128"/>
                          <a:ea typeface="BIZ UDPゴシック" panose="020B0400000000000000" pitchFamily="50" charset="-128"/>
                        </a:rPr>
                        <a:t>万円</a:t>
                      </a:r>
                      <a:endParaRPr kumimoji="1" lang="ja-JP" altLang="en-US" sz="800" dirty="0">
                        <a:latin typeface="BIZ UDPゴシック" panose="020B0400000000000000" pitchFamily="50" charset="-128"/>
                        <a:ea typeface="BIZ UDPゴシック" panose="020B04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47003779"/>
                  </a:ext>
                </a:extLst>
              </a:tr>
            </a:tbl>
          </a:graphicData>
        </a:graphic>
      </p:graphicFrame>
      <p:sp>
        <p:nvSpPr>
          <p:cNvPr id="24" name="テキスト ボックス 23"/>
          <p:cNvSpPr txBox="1"/>
          <p:nvPr/>
        </p:nvSpPr>
        <p:spPr>
          <a:xfrm>
            <a:off x="575063" y="4775333"/>
            <a:ext cx="2793144" cy="230832"/>
          </a:xfrm>
          <a:prstGeom prst="rect">
            <a:avLst/>
          </a:prstGeom>
          <a:noFill/>
        </p:spPr>
        <p:txBody>
          <a:bodyPr wrap="square" rtlCol="0">
            <a:spAutoFit/>
          </a:bodyPr>
          <a:lstStyle/>
          <a:p>
            <a:r>
              <a:rPr lang="ja-JP" altLang="en-US" sz="900" dirty="0">
                <a:latin typeface="BIZ UDPゴシック" panose="020B0400000000000000" pitchFamily="50" charset="-128"/>
                <a:ea typeface="BIZ UDPゴシック" panose="020B0400000000000000" pitchFamily="50" charset="-128"/>
              </a:rPr>
              <a:t>（国による補助を受ける事業者の場合</a:t>
            </a:r>
            <a:r>
              <a:rPr lang="ja-JP" altLang="en-US" sz="700" dirty="0">
                <a:latin typeface="BIZ UDPゴシック" panose="020B0400000000000000" pitchFamily="50" charset="-128"/>
                <a:ea typeface="BIZ UDPゴシック" panose="020B0400000000000000" pitchFamily="50" charset="-128"/>
              </a:rPr>
              <a:t>（府内一律）</a:t>
            </a:r>
            <a:r>
              <a:rPr lang="ja-JP" altLang="en-US" sz="900" dirty="0">
                <a:latin typeface="BIZ UDPゴシック" panose="020B0400000000000000" pitchFamily="50" charset="-128"/>
                <a:ea typeface="BIZ UDPゴシック" panose="020B0400000000000000" pitchFamily="50" charset="-128"/>
              </a:rPr>
              <a:t>）</a:t>
            </a:r>
          </a:p>
        </p:txBody>
      </p:sp>
      <p:sp>
        <p:nvSpPr>
          <p:cNvPr id="25" name="テキスト ボックス 24"/>
          <p:cNvSpPr txBox="1"/>
          <p:nvPr/>
        </p:nvSpPr>
        <p:spPr>
          <a:xfrm>
            <a:off x="575063" y="5524535"/>
            <a:ext cx="2793144" cy="234347"/>
          </a:xfrm>
          <a:prstGeom prst="rect">
            <a:avLst/>
          </a:prstGeom>
          <a:noFill/>
        </p:spPr>
        <p:txBody>
          <a:bodyPr wrap="square" rtlCol="0">
            <a:spAutoFit/>
          </a:bodyPr>
          <a:lstStyle/>
          <a:p>
            <a:r>
              <a:rPr lang="ja-JP" altLang="en-US" sz="900" dirty="0">
                <a:latin typeface="BIZ UDPゴシック" panose="020B0400000000000000" pitchFamily="50" charset="-128"/>
                <a:ea typeface="BIZ UDPゴシック" panose="020B0400000000000000" pitchFamily="50" charset="-128"/>
              </a:rPr>
              <a:t>（国による補助を受けない事業者の場合</a:t>
            </a:r>
            <a:r>
              <a:rPr lang="ja-JP" altLang="en-US" sz="700" dirty="0">
                <a:latin typeface="BIZ UDPゴシック" panose="020B0400000000000000" pitchFamily="50" charset="-128"/>
                <a:ea typeface="BIZ UDPゴシック" panose="020B0400000000000000" pitchFamily="50" charset="-128"/>
              </a:rPr>
              <a:t>（大阪市内）</a:t>
            </a:r>
            <a:r>
              <a:rPr lang="ja-JP" altLang="en-US" sz="900" dirty="0">
                <a:latin typeface="BIZ UDPゴシック" panose="020B0400000000000000" pitchFamily="50" charset="-128"/>
                <a:ea typeface="BIZ UDPゴシック" panose="020B0400000000000000" pitchFamily="50" charset="-128"/>
              </a:rPr>
              <a:t>）</a:t>
            </a:r>
          </a:p>
        </p:txBody>
      </p:sp>
      <p:grpSp>
        <p:nvGrpSpPr>
          <p:cNvPr id="26" name="グループ化 25"/>
          <p:cNvGrpSpPr/>
          <p:nvPr/>
        </p:nvGrpSpPr>
        <p:grpSpPr>
          <a:xfrm>
            <a:off x="7005518" y="2820943"/>
            <a:ext cx="2337208" cy="2663382"/>
            <a:chOff x="7064424" y="2957715"/>
            <a:chExt cx="2532595" cy="3055611"/>
          </a:xfrm>
        </p:grpSpPr>
        <p:pic>
          <p:nvPicPr>
            <p:cNvPr id="27" name="図 26"/>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7064424" y="2957715"/>
              <a:ext cx="2532595" cy="1357950"/>
            </a:xfrm>
            <a:prstGeom prst="rect">
              <a:avLst/>
            </a:prstGeom>
          </p:spPr>
        </p:pic>
        <p:sp>
          <p:nvSpPr>
            <p:cNvPr id="28" name="テキスト ボックス 8"/>
            <p:cNvSpPr txBox="1">
              <a:spLocks noChangeArrowheads="1"/>
            </p:cNvSpPr>
            <p:nvPr/>
          </p:nvSpPr>
          <p:spPr bwMode="auto">
            <a:xfrm>
              <a:off x="7153856" y="5783809"/>
              <a:ext cx="2287962" cy="2295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spcBef>
                  <a:spcPct val="0"/>
                </a:spcBef>
                <a:buFontTx/>
                <a:buNone/>
              </a:pPr>
              <a:r>
                <a:rPr lang="ja-JP" altLang="en-US" sz="700" dirty="0">
                  <a:latin typeface="BIZ UDPゴシック" panose="020B0400000000000000" pitchFamily="50" charset="-128"/>
                  <a:ea typeface="BIZ UDPゴシック" panose="020B0400000000000000" pitchFamily="50" charset="-128"/>
                </a:rPr>
                <a:t>（出典）</a:t>
              </a:r>
              <a:r>
                <a:rPr lang="en-US" altLang="ja-JP" sz="700" dirty="0">
                  <a:latin typeface="BIZ UDPゴシック" panose="020B0400000000000000" pitchFamily="50" charset="-128"/>
                  <a:ea typeface="BIZ UDPゴシック" panose="020B0400000000000000" pitchFamily="50" charset="-128"/>
                </a:rPr>
                <a:t> </a:t>
              </a:r>
              <a:r>
                <a:rPr lang="ja-JP" altLang="en-US" sz="700" dirty="0">
                  <a:latin typeface="BIZ UDPゴシック" panose="020B0400000000000000" pitchFamily="50" charset="-128"/>
                  <a:ea typeface="BIZ UDPゴシック" panose="020B0400000000000000" pitchFamily="50" charset="-128"/>
                </a:rPr>
                <a:t>トヨタジャパンタクシー</a:t>
              </a:r>
              <a:r>
                <a:rPr lang="en-US" altLang="ja-JP" sz="700" dirty="0">
                  <a:latin typeface="BIZ UDPゴシック" panose="020B0400000000000000" pitchFamily="50" charset="-128"/>
                  <a:ea typeface="BIZ UDPゴシック" panose="020B0400000000000000" pitchFamily="50" charset="-128"/>
                </a:rPr>
                <a:t>HP</a:t>
              </a:r>
            </a:p>
          </p:txBody>
        </p:sp>
        <p:pic>
          <p:nvPicPr>
            <p:cNvPr id="29" name="図 28"/>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153856" y="4443303"/>
              <a:ext cx="2443163" cy="1285875"/>
            </a:xfrm>
            <a:prstGeom prst="rect">
              <a:avLst/>
            </a:prstGeom>
          </p:spPr>
        </p:pic>
      </p:grpSp>
    </p:spTree>
    <p:extLst>
      <p:ext uri="{BB962C8B-B14F-4D97-AF65-F5344CB8AC3E}">
        <p14:creationId xmlns:p14="http://schemas.microsoft.com/office/powerpoint/2010/main" val="2189357191"/>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四角形: 角を丸くする 2">
            <a:extLst>
              <a:ext uri="{FF2B5EF4-FFF2-40B4-BE49-F238E27FC236}">
                <a16:creationId xmlns:a16="http://schemas.microsoft.com/office/drawing/2014/main" id="{FF1169B4-0354-4C2C-8470-F16E797B7616}"/>
              </a:ext>
            </a:extLst>
          </p:cNvPr>
          <p:cNvSpPr/>
          <p:nvPr/>
        </p:nvSpPr>
        <p:spPr>
          <a:xfrm>
            <a:off x="140620" y="1913565"/>
            <a:ext cx="9759235" cy="1719222"/>
          </a:xfrm>
          <a:prstGeom prst="roundRect">
            <a:avLst>
              <a:gd name="adj" fmla="val 7865"/>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graphicFrame>
        <p:nvGraphicFramePr>
          <p:cNvPr id="11" name="表 10"/>
          <p:cNvGraphicFramePr>
            <a:graphicFrameLocks noGrp="1"/>
          </p:cNvGraphicFramePr>
          <p:nvPr>
            <p:extLst>
              <p:ext uri="{D42A27DB-BD31-4B8C-83A1-F6EECF244321}">
                <p14:modId xmlns:p14="http://schemas.microsoft.com/office/powerpoint/2010/main" val="2273138081"/>
              </p:ext>
            </p:extLst>
          </p:nvPr>
        </p:nvGraphicFramePr>
        <p:xfrm>
          <a:off x="160239" y="2137626"/>
          <a:ext cx="9759235" cy="1228566"/>
        </p:xfrm>
        <a:graphic>
          <a:graphicData uri="http://schemas.openxmlformats.org/drawingml/2006/table">
            <a:tbl>
              <a:tblPr firstRow="1" bandRow="1">
                <a:tableStyleId>{2D5ABB26-0587-4C30-8999-92F81FD0307C}</a:tableStyleId>
              </a:tblPr>
              <a:tblGrid>
                <a:gridCol w="9759235">
                  <a:extLst>
                    <a:ext uri="{9D8B030D-6E8A-4147-A177-3AD203B41FA5}">
                      <a16:colId xmlns:a16="http://schemas.microsoft.com/office/drawing/2014/main" val="2309123477"/>
                    </a:ext>
                  </a:extLst>
                </a:gridCol>
              </a:tblGrid>
              <a:tr h="859784">
                <a:tc>
                  <a:txBody>
                    <a:bodyPr/>
                    <a:lstStyle/>
                    <a:p>
                      <a:pPr marL="180975" lvl="0" indent="-180975" defTabSz="959937">
                        <a:defRPr/>
                      </a:pPr>
                      <a:r>
                        <a:rPr kumimoji="1" lang="ja-JP" altLang="en-US" sz="1400" b="1" dirty="0">
                          <a:solidFill>
                            <a:schemeClr val="tx1"/>
                          </a:solidFill>
                        </a:rPr>
                        <a:t>▷</a:t>
                      </a:r>
                      <a:r>
                        <a:rPr kumimoji="1" lang="ja-JP" altLang="en-US" sz="1400" b="1" u="sng" dirty="0">
                          <a:solidFill>
                            <a:schemeClr val="tx1"/>
                          </a:solidFill>
                          <a:effectLst/>
                          <a:latin typeface="BIZ UDPゴシック" panose="020B0400000000000000" pitchFamily="50" charset="-128"/>
                          <a:ea typeface="BIZ UDPゴシック" panose="020B0400000000000000" pitchFamily="50" charset="-128"/>
                        </a:rPr>
                        <a:t>関西国際空港の受入能力の向上に対する国の継続的な関与と支援 </a:t>
                      </a:r>
                      <a:r>
                        <a:rPr kumimoji="1" lang="ja-JP" altLang="en-US" sz="1400" b="1" u="none" dirty="0">
                          <a:solidFill>
                            <a:schemeClr val="tx1"/>
                          </a:solidFill>
                          <a:effectLst/>
                          <a:latin typeface="BIZ UDPゴシック" panose="020B0400000000000000" pitchFamily="50" charset="-128"/>
                          <a:ea typeface="BIZ UDPゴシック" panose="020B0400000000000000" pitchFamily="50" charset="-128"/>
                        </a:rPr>
                        <a:t>　</a:t>
                      </a:r>
                      <a:r>
                        <a:rPr kumimoji="1" lang="ja-JP" altLang="en-US" sz="900" b="0" u="none" dirty="0">
                          <a:solidFill>
                            <a:schemeClr val="tx1"/>
                          </a:solidFill>
                          <a:effectLst/>
                          <a:latin typeface="+mn-ea"/>
                          <a:ea typeface="+mn-ea"/>
                        </a:rPr>
                        <a:t>＜府・市・関経連・大商＞</a:t>
                      </a:r>
                    </a:p>
                    <a:p>
                      <a:pPr marL="180975" lvl="0" indent="-180975" defTabSz="959937">
                        <a:defRPr/>
                      </a:pPr>
                      <a:endParaRPr kumimoji="1" lang="en-US" altLang="ja-JP" sz="900" b="0" u="none" dirty="0">
                        <a:solidFill>
                          <a:schemeClr val="tx1"/>
                        </a:solidFill>
                        <a:effectLst/>
                        <a:latin typeface="+mn-ea"/>
                        <a:ea typeface="+mn-ea"/>
                      </a:endParaRPr>
                    </a:p>
                    <a:p>
                      <a:pPr marL="180975" lvl="0" indent="-180975" defTabSz="959937">
                        <a:defRPr/>
                      </a:pPr>
                      <a:endParaRPr kumimoji="1" lang="ja-JP" altLang="en-US" sz="900" b="0" u="none" dirty="0">
                        <a:solidFill>
                          <a:schemeClr val="tx1"/>
                        </a:solidFill>
                        <a:effectLst/>
                        <a:latin typeface="+mn-ea"/>
                        <a:ea typeface="+mn-ea"/>
                      </a:endParaRPr>
                    </a:p>
                    <a:p>
                      <a:pPr marL="0" marR="0" lvl="0" indent="0" algn="l" defTabSz="959937" rtl="0" eaLnBrk="1" fontAlgn="auto" latinLnBrk="0" hangingPunct="1">
                        <a:lnSpc>
                          <a:spcPct val="100000"/>
                        </a:lnSpc>
                        <a:spcBef>
                          <a:spcPts val="0"/>
                        </a:spcBef>
                        <a:spcAft>
                          <a:spcPts val="0"/>
                        </a:spcAft>
                        <a:buClrTx/>
                        <a:buSzTx/>
                        <a:buFontTx/>
                        <a:buNone/>
                        <a:tabLst/>
                        <a:defRPr/>
                      </a:pPr>
                      <a:r>
                        <a:rPr kumimoji="1" lang="ja-JP" altLang="en-US" sz="1400" b="1" dirty="0">
                          <a:solidFill>
                            <a:schemeClr val="tx1"/>
                          </a:solidFill>
                        </a:rPr>
                        <a:t>▷</a:t>
                      </a:r>
                      <a:r>
                        <a:rPr kumimoji="1" lang="ja-JP" altLang="en-US" sz="1400" b="1" u="sng" dirty="0">
                          <a:solidFill>
                            <a:schemeClr val="tx1"/>
                          </a:solidFill>
                          <a:latin typeface="BIZ UDPゴシック" panose="020B0400000000000000" pitchFamily="50" charset="-128"/>
                          <a:ea typeface="BIZ UDPゴシック" panose="020B0400000000000000" pitchFamily="50" charset="-128"/>
                        </a:rPr>
                        <a:t>関西国際空港の円滑かつ快適な受入体制を整えるため、人手不足解消に向けた従業員の確保や、旅客手続きの効率化に　</a:t>
                      </a:r>
                      <a:endParaRPr kumimoji="1" lang="en-US" altLang="ja-JP" sz="1400" b="1" u="sng" dirty="0">
                        <a:solidFill>
                          <a:schemeClr val="tx1"/>
                        </a:solidFill>
                        <a:latin typeface="BIZ UDPゴシック" panose="020B0400000000000000" pitchFamily="50" charset="-128"/>
                        <a:ea typeface="BIZ UDPゴシック" panose="020B0400000000000000" pitchFamily="50" charset="-128"/>
                      </a:endParaRPr>
                    </a:p>
                    <a:p>
                      <a:pPr marL="0" marR="0" lvl="0" indent="0" algn="l" defTabSz="959937" rtl="0" eaLnBrk="1" fontAlgn="auto" latinLnBrk="0" hangingPunct="1">
                        <a:lnSpc>
                          <a:spcPct val="100000"/>
                        </a:lnSpc>
                        <a:spcBef>
                          <a:spcPts val="0"/>
                        </a:spcBef>
                        <a:spcAft>
                          <a:spcPts val="0"/>
                        </a:spcAft>
                        <a:buClrTx/>
                        <a:buSzTx/>
                        <a:buFontTx/>
                        <a:buNone/>
                        <a:tabLst/>
                        <a:defRPr/>
                      </a:pPr>
                      <a:r>
                        <a:rPr kumimoji="1" lang="ja-JP" altLang="en-US" sz="1400" b="1" u="none" dirty="0">
                          <a:solidFill>
                            <a:schemeClr val="tx1"/>
                          </a:solidFill>
                          <a:latin typeface="BIZ UDPゴシック" panose="020B0400000000000000" pitchFamily="50" charset="-128"/>
                          <a:ea typeface="BIZ UDPゴシック" panose="020B0400000000000000" pitchFamily="50" charset="-128"/>
                        </a:rPr>
                        <a:t>　</a:t>
                      </a:r>
                      <a:r>
                        <a:rPr kumimoji="1" lang="ja-JP" altLang="en-US" sz="1400" b="1" u="sng" dirty="0">
                          <a:solidFill>
                            <a:schemeClr val="tx1"/>
                          </a:solidFill>
                          <a:latin typeface="BIZ UDPゴシック" panose="020B0400000000000000" pitchFamily="50" charset="-128"/>
                          <a:ea typeface="BIZ UDPゴシック" panose="020B0400000000000000" pitchFamily="50" charset="-128"/>
                        </a:rPr>
                        <a:t>向けた最新機器の導入への継続支援　</a:t>
                      </a:r>
                      <a:r>
                        <a:rPr kumimoji="1" lang="ja-JP" altLang="en-US" sz="900" b="0" i="0" u="none" strike="noStrike" kern="1200" cap="none" spc="0" normalizeH="0" baseline="0" noProof="0" dirty="0">
                          <a:ln>
                            <a:noFill/>
                          </a:ln>
                          <a:solidFill>
                            <a:schemeClr val="tx1"/>
                          </a:solidFill>
                          <a:effectLst/>
                          <a:uLnTx/>
                          <a:uFillTx/>
                          <a:latin typeface="+mn-ea"/>
                          <a:ea typeface="+mn-ea"/>
                          <a:cs typeface="+mn-cs"/>
                        </a:rPr>
                        <a:t>＜府・市・関経連・大商＞</a:t>
                      </a:r>
                      <a:endParaRPr kumimoji="1" lang="en-US" altLang="ja-JP" sz="900" b="0" u="none" dirty="0">
                        <a:solidFill>
                          <a:schemeClr val="tx1"/>
                        </a:solidFill>
                        <a:latin typeface="+mn-ea"/>
                        <a:ea typeface="+mn-ea"/>
                      </a:endParaRPr>
                    </a:p>
                    <a:p>
                      <a:pPr marL="180975" marR="0" lvl="0" indent="-180975" algn="l" defTabSz="959937" rtl="0" eaLnBrk="1" fontAlgn="auto" latinLnBrk="0" hangingPunct="1">
                        <a:lnSpc>
                          <a:spcPct val="100000"/>
                        </a:lnSpc>
                        <a:spcBef>
                          <a:spcPts val="0"/>
                        </a:spcBef>
                        <a:spcAft>
                          <a:spcPts val="0"/>
                        </a:spcAft>
                        <a:buClrTx/>
                        <a:buSzTx/>
                        <a:buFontTx/>
                        <a:buNone/>
                        <a:tabLst/>
                        <a:defRPr/>
                      </a:pPr>
                      <a:endParaRPr kumimoji="1" lang="ja-JP" altLang="en-US" sz="800" b="0" u="none" dirty="0">
                        <a:solidFill>
                          <a:schemeClr val="tx1"/>
                        </a:solidFill>
                        <a:effectLst/>
                        <a:latin typeface="+mn-ea"/>
                        <a:ea typeface="+mn-ea"/>
                      </a:endParaRPr>
                    </a:p>
                    <a:p>
                      <a:pPr marL="180975" marR="0" lvl="0" indent="-180975" algn="l" defTabSz="959937" rtl="0" eaLnBrk="1" fontAlgn="auto" latinLnBrk="0" hangingPunct="1">
                        <a:lnSpc>
                          <a:spcPct val="100000"/>
                        </a:lnSpc>
                        <a:spcBef>
                          <a:spcPts val="0"/>
                        </a:spcBef>
                        <a:spcAft>
                          <a:spcPts val="0"/>
                        </a:spcAft>
                        <a:buClrTx/>
                        <a:buSzTx/>
                        <a:buFontTx/>
                        <a:buNone/>
                        <a:tabLst/>
                        <a:defRPr/>
                      </a:pPr>
                      <a:endParaRPr kumimoji="1" lang="en-US" altLang="ja-JP" sz="600" b="1" dirty="0">
                        <a:solidFill>
                          <a:schemeClr val="tx1"/>
                        </a:solidFill>
                      </a:endParaRPr>
                    </a:p>
                  </a:txBody>
                  <a:tcPr marL="100806" marR="100806" marT="50403" marB="50403">
                    <a:noFill/>
                  </a:tcPr>
                </a:tc>
                <a:extLst>
                  <a:ext uri="{0D108BD9-81ED-4DB2-BD59-A6C34878D82A}">
                    <a16:rowId xmlns:a16="http://schemas.microsoft.com/office/drawing/2014/main" val="4193718493"/>
                  </a:ext>
                </a:extLst>
              </a:tr>
            </a:tbl>
          </a:graphicData>
        </a:graphic>
      </p:graphicFrame>
      <p:sp>
        <p:nvSpPr>
          <p:cNvPr id="12" name="テキスト ボックス 11"/>
          <p:cNvSpPr txBox="1"/>
          <p:nvPr/>
        </p:nvSpPr>
        <p:spPr>
          <a:xfrm>
            <a:off x="159853" y="1523170"/>
            <a:ext cx="3531736" cy="338554"/>
          </a:xfrm>
          <a:prstGeom prst="rect">
            <a:avLst/>
          </a:prstGeom>
          <a:noFill/>
        </p:spPr>
        <p:txBody>
          <a:bodyPr wrap="none" rtlCol="0">
            <a:spAutoFit/>
          </a:bodyPr>
          <a:lstStyle/>
          <a:p>
            <a:pPr lvl="0">
              <a:defRPr/>
            </a:pPr>
            <a:r>
              <a:rPr kumimoji="1" lang="ja-JP" altLang="en-US" sz="16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国への提案・要望</a:t>
            </a:r>
            <a:r>
              <a:rPr kumimoji="1" lang="ja-JP" altLang="en-US" sz="12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　</a:t>
            </a:r>
            <a:r>
              <a:rPr kumimoji="1" lang="en-US" altLang="ja-JP" sz="11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a:t>
            </a:r>
            <a:r>
              <a:rPr kumimoji="1" lang="ja-JP" altLang="en-US" sz="11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要望先</a:t>
            </a:r>
            <a:r>
              <a:rPr kumimoji="1" lang="zh-TW" altLang="en-US" sz="1100">
                <a:solidFill>
                  <a:prstClr val="black"/>
                </a:solidFill>
                <a:latin typeface="メイリオ" panose="020B0604030504040204" pitchFamily="50" charset="-128"/>
                <a:ea typeface="メイリオ" panose="020B0604030504040204" pitchFamily="50" charset="-128"/>
              </a:rPr>
              <a:t>（</a:t>
            </a:r>
            <a:r>
              <a:rPr kumimoji="1" lang="zh-TW" altLang="en-US" sz="1100">
                <a:latin typeface="メイリオ" panose="020B0604030504040204" pitchFamily="50" charset="-128"/>
                <a:ea typeface="メイリオ" panose="020B0604030504040204" pitchFamily="50" charset="-128"/>
              </a:rPr>
              <a:t>国土</a:t>
            </a:r>
            <a:r>
              <a:rPr kumimoji="1" lang="zh-TW" altLang="en-US" sz="1100" dirty="0">
                <a:latin typeface="メイリオ" panose="020B0604030504040204" pitchFamily="50" charset="-128"/>
                <a:ea typeface="メイリオ" panose="020B0604030504040204" pitchFamily="50" charset="-128"/>
              </a:rPr>
              <a:t>交通省</a:t>
            </a:r>
            <a:r>
              <a:rPr kumimoji="1" lang="zh-TW" altLang="en-US" sz="1100" dirty="0">
                <a:solidFill>
                  <a:prstClr val="black"/>
                </a:solidFill>
                <a:latin typeface="メイリオ" panose="020B0604030504040204" pitchFamily="50" charset="-128"/>
                <a:ea typeface="メイリオ" panose="020B0604030504040204" pitchFamily="50" charset="-128"/>
              </a:rPr>
              <a:t>）</a:t>
            </a:r>
            <a:endParaRPr kumimoji="1" lang="ja-JP" altLang="en-US" sz="10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p:txBody>
      </p:sp>
      <p:sp>
        <p:nvSpPr>
          <p:cNvPr id="23" name="スライド番号プレースホルダー 7"/>
          <p:cNvSpPr>
            <a:spLocks noGrp="1"/>
          </p:cNvSpPr>
          <p:nvPr>
            <p:ph type="sldNum" sz="quarter" idx="12"/>
          </p:nvPr>
        </p:nvSpPr>
        <p:spPr>
          <a:xfrm flipH="1">
            <a:off x="9719089" y="6839953"/>
            <a:ext cx="361536" cy="359360"/>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A29C0C3-80A2-4EDA-8DD4-D638D41F3C0E}" type="slidenum">
              <a:rPr kumimoji="1" lang="ja-JP" altLang="en-US" sz="1260" b="0" i="0" u="none" strike="noStrike" kern="1200" cap="none" spc="0" normalizeH="0" baseline="0" noProof="0" smtClean="0">
                <a:ln>
                  <a:noFill/>
                </a:ln>
                <a:solidFill>
                  <a:prstClr val="black">
                    <a:tint val="75000"/>
                  </a:prstClr>
                </a:solidFill>
                <a:effectLst/>
                <a:uLnTx/>
                <a:uFillTx/>
                <a:latin typeface="Calibri" panose="020F0502020204030204"/>
                <a:ea typeface="游ゴシック" panose="020B0400000000000000"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56</a:t>
            </a:fld>
            <a:endParaRPr kumimoji="1" lang="ja-JP" altLang="en-US" sz="1260" b="0" i="0" u="none" strike="noStrike" kern="1200" cap="none" spc="0" normalizeH="0" baseline="0" noProof="0" dirty="0">
              <a:ln>
                <a:noFill/>
              </a:ln>
              <a:solidFill>
                <a:prstClr val="black">
                  <a:tint val="75000"/>
                </a:prstClr>
              </a:solidFill>
              <a:effectLst/>
              <a:uLnTx/>
              <a:uFillTx/>
              <a:latin typeface="Calibri" panose="020F0502020204030204"/>
              <a:ea typeface="游ゴシック" panose="020B0400000000000000" pitchFamily="50" charset="-128"/>
              <a:cs typeface="+mn-cs"/>
            </a:endParaRPr>
          </a:p>
        </p:txBody>
      </p:sp>
      <p:sp>
        <p:nvSpPr>
          <p:cNvPr id="22" name="正方形/長方形 21">
            <a:extLst>
              <a:ext uri="{FF2B5EF4-FFF2-40B4-BE49-F238E27FC236}">
                <a16:creationId xmlns:a16="http://schemas.microsoft.com/office/drawing/2014/main" id="{E08629A6-829B-4394-A30A-5CB52C1BBB36}"/>
              </a:ext>
            </a:extLst>
          </p:cNvPr>
          <p:cNvSpPr/>
          <p:nvPr/>
        </p:nvSpPr>
        <p:spPr>
          <a:xfrm>
            <a:off x="179857" y="88937"/>
            <a:ext cx="9720000" cy="324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defRPr/>
            </a:pPr>
            <a:r>
              <a:rPr kumimoji="1" lang="ja-JP" altLang="en-US" b="1" dirty="0">
                <a:solidFill>
                  <a:prstClr val="white"/>
                </a:solidFill>
                <a:latin typeface="BIZ UDPゴシック" panose="020B0400000000000000" pitchFamily="50" charset="-128"/>
                <a:ea typeface="BIZ UDPゴシック" panose="020B0400000000000000" pitchFamily="50" charset="-128"/>
              </a:rPr>
              <a:t>６（２）　空港運用の強化　</a:t>
            </a:r>
            <a:endParaRPr kumimoji="1" lang="ja-JP" altLang="en-US" sz="1600" b="1" dirty="0">
              <a:solidFill>
                <a:prstClr val="white"/>
              </a:solidFill>
              <a:latin typeface="BIZ UDPゴシック" panose="020B0400000000000000" pitchFamily="50" charset="-128"/>
              <a:ea typeface="BIZ UDPゴシック" panose="020B0400000000000000" pitchFamily="50" charset="-128"/>
            </a:endParaRPr>
          </a:p>
        </p:txBody>
      </p:sp>
      <p:sp>
        <p:nvSpPr>
          <p:cNvPr id="25" name="テキスト ボックス 24">
            <a:extLst>
              <a:ext uri="{FF2B5EF4-FFF2-40B4-BE49-F238E27FC236}">
                <a16:creationId xmlns:a16="http://schemas.microsoft.com/office/drawing/2014/main" id="{B02F3C22-1443-46B7-A977-04475234F08A}"/>
              </a:ext>
            </a:extLst>
          </p:cNvPr>
          <p:cNvSpPr txBox="1"/>
          <p:nvPr/>
        </p:nvSpPr>
        <p:spPr>
          <a:xfrm>
            <a:off x="179089" y="500160"/>
            <a:ext cx="9540000" cy="523220"/>
          </a:xfrm>
          <a:prstGeom prst="rect">
            <a:avLst/>
          </a:prstGeom>
          <a:noFill/>
          <a:ln w="6350">
            <a:noFill/>
            <a:prstDash val="solid"/>
          </a:ln>
        </p:spPr>
        <p:txBody>
          <a:bodyPr wrap="square">
            <a:spAutoFit/>
          </a:bodyPr>
          <a:lstStyle/>
          <a:p>
            <a:pPr lvl="0">
              <a:defRPr/>
            </a:pPr>
            <a:r>
              <a:rPr lang="ja-JP" altLang="en-US" sz="1400" dirty="0">
                <a:solidFill>
                  <a:prstClr val="black"/>
                </a:solidFill>
                <a:latin typeface="BIZ UDPゴシック" panose="020B0400000000000000" pitchFamily="50" charset="-128"/>
                <a:ea typeface="BIZ UDPゴシック" panose="020B0400000000000000" pitchFamily="50" charset="-128"/>
              </a:rPr>
              <a:t>　</a:t>
            </a:r>
            <a:r>
              <a:rPr lang="ja-JP" altLang="en-US" sz="1400" dirty="0">
                <a:latin typeface="BIZ UDPゴシック" panose="020B0400000000000000" pitchFamily="50" charset="-128"/>
                <a:ea typeface="BIZ UDPゴシック" panose="020B0400000000000000" pitchFamily="50" charset="-128"/>
              </a:rPr>
              <a:t>万博期間中、世界各国からの来訪者の玄関口となる関西国際空港について、おもてなしの心をもって万全の体制でお迎えする。そして、その後の来訪者の増加を見据え、受入体制のさらなる強化を図っていく。</a:t>
            </a:r>
          </a:p>
        </p:txBody>
      </p:sp>
      <p:sp>
        <p:nvSpPr>
          <p:cNvPr id="26" name="テキスト ボックス 25"/>
          <p:cNvSpPr txBox="1"/>
          <p:nvPr/>
        </p:nvSpPr>
        <p:spPr>
          <a:xfrm>
            <a:off x="140620" y="4123046"/>
            <a:ext cx="2236510" cy="338554"/>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600" b="1" i="0" u="none" strike="noStrike" kern="1200" cap="none" spc="0" normalizeH="0" baseline="0" noProof="0" dirty="0">
                <a:ln>
                  <a:noFill/>
                </a:ln>
                <a:effectLst/>
                <a:uLnTx/>
                <a:uFillTx/>
                <a:latin typeface="メイリオ" panose="020B0604030504040204" pitchFamily="50" charset="-128"/>
                <a:ea typeface="メイリオ" panose="020B0604030504040204" pitchFamily="50" charset="-128"/>
                <a:cs typeface="+mn-cs"/>
              </a:rPr>
              <a:t>国との協議の進捗状況</a:t>
            </a:r>
          </a:p>
        </p:txBody>
      </p:sp>
      <p:graphicFrame>
        <p:nvGraphicFramePr>
          <p:cNvPr id="14" name="表 13"/>
          <p:cNvGraphicFramePr>
            <a:graphicFrameLocks noGrp="1"/>
          </p:cNvGraphicFramePr>
          <p:nvPr>
            <p:extLst>
              <p:ext uri="{D42A27DB-BD31-4B8C-83A1-F6EECF244321}">
                <p14:modId xmlns:p14="http://schemas.microsoft.com/office/powerpoint/2010/main" val="3566659444"/>
              </p:ext>
            </p:extLst>
          </p:nvPr>
        </p:nvGraphicFramePr>
        <p:xfrm>
          <a:off x="179089" y="4509878"/>
          <a:ext cx="9288000" cy="679926"/>
        </p:xfrm>
        <a:graphic>
          <a:graphicData uri="http://schemas.openxmlformats.org/drawingml/2006/table">
            <a:tbl>
              <a:tblPr bandRow="1">
                <a:tableStyleId>{5940675A-B579-460E-94D1-54222C63F5DA}</a:tableStyleId>
              </a:tblPr>
              <a:tblGrid>
                <a:gridCol w="2700000">
                  <a:extLst>
                    <a:ext uri="{9D8B030D-6E8A-4147-A177-3AD203B41FA5}">
                      <a16:colId xmlns:a16="http://schemas.microsoft.com/office/drawing/2014/main" val="525926817"/>
                    </a:ext>
                  </a:extLst>
                </a:gridCol>
                <a:gridCol w="6588000">
                  <a:extLst>
                    <a:ext uri="{9D8B030D-6E8A-4147-A177-3AD203B41FA5}">
                      <a16:colId xmlns:a16="http://schemas.microsoft.com/office/drawing/2014/main" val="1556401701"/>
                    </a:ext>
                  </a:extLst>
                </a:gridCol>
              </a:tblGrid>
              <a:tr h="288000">
                <a:tc>
                  <a:txBody>
                    <a:bodyPr/>
                    <a:lstStyle/>
                    <a:p>
                      <a:pPr marL="0" marR="0" lvl="0" indent="0" algn="l" defTabSz="959937" rtl="0" eaLnBrk="1" fontAlgn="auto" latinLnBrk="0" hangingPunct="1">
                        <a:lnSpc>
                          <a:spcPct val="100000"/>
                        </a:lnSpc>
                        <a:spcBef>
                          <a:spcPts val="0"/>
                        </a:spcBef>
                        <a:spcAft>
                          <a:spcPts val="0"/>
                        </a:spcAft>
                        <a:buClrTx/>
                        <a:buSzTx/>
                        <a:buFontTx/>
                        <a:buNone/>
                        <a:tabLst/>
                        <a:defRPr/>
                      </a:pPr>
                      <a:r>
                        <a:rPr lang="ja-JP" altLang="en-US" sz="1200" b="1" dirty="0">
                          <a:solidFill>
                            <a:schemeClr val="tx1"/>
                          </a:solidFill>
                          <a:latin typeface="+mn-ea"/>
                        </a:rPr>
                        <a:t>国「アクションプラン</a:t>
                      </a:r>
                      <a:r>
                        <a:rPr lang="en-US" altLang="ja-JP" sz="1200" b="1" dirty="0">
                          <a:solidFill>
                            <a:schemeClr val="tx1"/>
                          </a:solidFill>
                          <a:latin typeface="+mn-ea"/>
                        </a:rPr>
                        <a:t>Ver.</a:t>
                      </a:r>
                      <a:r>
                        <a:rPr lang="en-US" altLang="ja-JP" sz="1200" b="1" u="none" dirty="0">
                          <a:solidFill>
                            <a:schemeClr val="tx1"/>
                          </a:solidFill>
                          <a:latin typeface="+mn-ea"/>
                        </a:rPr>
                        <a:t>4</a:t>
                      </a:r>
                      <a:r>
                        <a:rPr lang="ja-JP" altLang="en-US" sz="1200" b="1" dirty="0">
                          <a:solidFill>
                            <a:schemeClr val="tx1"/>
                          </a:solidFill>
                          <a:latin typeface="+mn-ea"/>
                        </a:rPr>
                        <a:t>」の</a:t>
                      </a:r>
                      <a:endParaRPr lang="en-US" altLang="ja-JP" sz="1200" b="1" dirty="0">
                        <a:solidFill>
                          <a:schemeClr val="tx1"/>
                        </a:solidFill>
                        <a:latin typeface="+mn-ea"/>
                      </a:endParaRPr>
                    </a:p>
                    <a:p>
                      <a:pPr marL="0" marR="0" lvl="0" indent="0" algn="l" defTabSz="959937" rtl="0" eaLnBrk="1" fontAlgn="auto" latinLnBrk="0" hangingPunct="1">
                        <a:lnSpc>
                          <a:spcPct val="100000"/>
                        </a:lnSpc>
                        <a:spcBef>
                          <a:spcPts val="0"/>
                        </a:spcBef>
                        <a:spcAft>
                          <a:spcPts val="0"/>
                        </a:spcAft>
                        <a:buClrTx/>
                        <a:buSzTx/>
                        <a:buFontTx/>
                        <a:buNone/>
                        <a:tabLst/>
                        <a:defRPr/>
                      </a:pPr>
                      <a:r>
                        <a:rPr lang="ja-JP" altLang="en-US" sz="1200" b="1" dirty="0">
                          <a:solidFill>
                            <a:schemeClr val="tx1"/>
                          </a:solidFill>
                          <a:latin typeface="+mn-ea"/>
                        </a:rPr>
                        <a:t>記載内容</a:t>
                      </a:r>
                      <a:endParaRPr kumimoji="1" lang="ja-JP" altLang="en-US" sz="1200" dirty="0">
                        <a:solidFill>
                          <a:schemeClr val="tx1"/>
                        </a:solidFill>
                        <a:latin typeface="BIZ UDPゴシック" panose="020B0400000000000000" pitchFamily="50" charset="-128"/>
                        <a:ea typeface="BIZ UDPゴシック" panose="020B0400000000000000" pitchFamily="50" charset="-128"/>
                      </a:endParaRPr>
                    </a:p>
                  </a:txBody>
                  <a:tcPr marL="100806" marR="100806" marT="50403" marB="50403">
                    <a:lnL w="12700" cap="flat" cmpd="sng" algn="ctr">
                      <a:solidFill>
                        <a:schemeClr val="accent1"/>
                      </a:solidFill>
                      <a:prstDash val="sysDot"/>
                      <a:round/>
                      <a:headEnd type="none" w="med" len="med"/>
                      <a:tailEnd type="none" w="med" len="med"/>
                    </a:lnL>
                    <a:lnR w="12700" cap="flat" cmpd="sng" algn="ctr">
                      <a:solidFill>
                        <a:schemeClr val="accent1"/>
                      </a:solidFill>
                      <a:prstDash val="sysDot"/>
                      <a:round/>
                      <a:headEnd type="none" w="med" len="med"/>
                      <a:tailEnd type="none" w="med" len="med"/>
                    </a:lnR>
                    <a:lnT w="12700" cap="flat" cmpd="sng" algn="ctr">
                      <a:solidFill>
                        <a:schemeClr val="accent1"/>
                      </a:solidFill>
                      <a:prstDash val="sysDot"/>
                      <a:round/>
                      <a:headEnd type="none" w="med" len="med"/>
                      <a:tailEnd type="none" w="med" len="med"/>
                    </a:lnT>
                    <a:lnB w="12700" cap="flat" cmpd="sng" algn="ctr">
                      <a:solidFill>
                        <a:schemeClr val="accent1"/>
                      </a:solidFill>
                      <a:prstDash val="sysDot"/>
                      <a:round/>
                      <a:headEnd type="none" w="med" len="med"/>
                      <a:tailEnd type="none" w="med" len="med"/>
                    </a:lnB>
                    <a:lnTlToBr w="12700" cmpd="sng">
                      <a:noFill/>
                      <a:prstDash val="solid"/>
                    </a:lnTlToBr>
                    <a:lnBlToTr w="12700" cmpd="sng">
                      <a:noFill/>
                      <a:prstDash val="solid"/>
                    </a:lnBlToTr>
                  </a:tcPr>
                </a:tc>
                <a:tc>
                  <a:txBody>
                    <a:bodyPr/>
                    <a:lstStyle/>
                    <a:p>
                      <a:pPr marL="171450" marR="0" lvl="0" indent="-171450" algn="l" defTabSz="959937" rtl="0" eaLnBrk="1" fontAlgn="auto" latinLnBrk="0" hangingPunct="1">
                        <a:lnSpc>
                          <a:spcPct val="100000"/>
                        </a:lnSpc>
                        <a:spcBef>
                          <a:spcPts val="0"/>
                        </a:spcBef>
                        <a:spcAft>
                          <a:spcPts val="0"/>
                        </a:spcAft>
                        <a:buClrTx/>
                        <a:buSzTx/>
                        <a:buFont typeface="Wingdings" panose="05000000000000000000" pitchFamily="2" charset="2"/>
                        <a:buChar char="l"/>
                        <a:tabLst/>
                        <a:defRPr/>
                      </a:pPr>
                      <a:r>
                        <a:rPr kumimoji="1" lang="ja-JP" altLang="en-US" sz="1100" b="0" i="0" u="none" strike="noStrike" kern="1200" cap="none" spc="0" normalizeH="0" baseline="0" noProof="0" dirty="0">
                          <a:ln>
                            <a:noFill/>
                          </a:ln>
                          <a:solidFill>
                            <a:schemeClr val="tx1"/>
                          </a:solidFill>
                          <a:effectLst/>
                          <a:uLnTx/>
                          <a:uFillTx/>
                          <a:latin typeface="游ゴシック" panose="020B0400000000000000" pitchFamily="50" charset="-128"/>
                          <a:ea typeface="+mn-ea"/>
                          <a:cs typeface="+mn-cs"/>
                        </a:rPr>
                        <a:t>記載なし</a:t>
                      </a:r>
                      <a:endParaRPr kumimoji="1" lang="en-US" altLang="ja-JP" sz="1100" b="0" i="0" u="none" strike="noStrike" kern="1200" cap="none" spc="0" normalizeH="0" baseline="0" noProof="0" dirty="0">
                        <a:ln>
                          <a:noFill/>
                        </a:ln>
                        <a:solidFill>
                          <a:schemeClr val="tx1"/>
                        </a:solidFill>
                        <a:effectLst/>
                        <a:uLnTx/>
                        <a:uFillTx/>
                        <a:latin typeface="游ゴシック" panose="020B0400000000000000" pitchFamily="50" charset="-128"/>
                        <a:ea typeface="+mn-ea"/>
                        <a:cs typeface="+mn-cs"/>
                      </a:endParaRPr>
                    </a:p>
                    <a:p>
                      <a:pPr marL="0" marR="0" lvl="0" indent="86995" algn="l" defTabSz="959937" rtl="0" eaLnBrk="1" fontAlgn="auto" latinLnBrk="0" hangingPunct="1">
                        <a:lnSpc>
                          <a:spcPct val="100000"/>
                        </a:lnSpc>
                        <a:spcBef>
                          <a:spcPts val="600"/>
                        </a:spcBef>
                        <a:spcAft>
                          <a:spcPts val="0"/>
                        </a:spcAft>
                        <a:buClrTx/>
                        <a:buSzTx/>
                        <a:buFont typeface="Wingdings" panose="05000000000000000000" pitchFamily="2" charset="2"/>
                        <a:buNone/>
                        <a:tabLst/>
                        <a:defRPr/>
                      </a:pPr>
                      <a:r>
                        <a:rPr kumimoji="1" lang="en-US" altLang="ja-JP" sz="1100" b="0" i="0" u="none" strike="noStrike" kern="1200" cap="none" spc="0" normalizeH="0" baseline="0" noProof="0" dirty="0">
                          <a:ln>
                            <a:noFill/>
                          </a:ln>
                          <a:solidFill>
                            <a:schemeClr val="tx1"/>
                          </a:solidFill>
                          <a:effectLst/>
                          <a:uLnTx/>
                          <a:uFillTx/>
                          <a:latin typeface="游ゴシック" panose="020B0400000000000000" pitchFamily="50" charset="-128"/>
                          <a:ea typeface="+mn-ea"/>
                          <a:cs typeface="+mn-cs"/>
                        </a:rPr>
                        <a:t>※</a:t>
                      </a:r>
                      <a:r>
                        <a:rPr kumimoji="1" lang="ja-JP" altLang="en-US" sz="1100" b="0" i="0" u="none" strike="noStrike" kern="1200" cap="none" spc="0" normalizeH="0" baseline="0" noProof="0" dirty="0">
                          <a:ln>
                            <a:noFill/>
                          </a:ln>
                          <a:solidFill>
                            <a:schemeClr val="tx1"/>
                          </a:solidFill>
                          <a:effectLst/>
                          <a:uLnTx/>
                          <a:uFillTx/>
                          <a:latin typeface="游ゴシック" panose="020B0400000000000000" pitchFamily="50" charset="-128"/>
                          <a:ea typeface="+mn-ea"/>
                          <a:cs typeface="+mn-cs"/>
                        </a:rPr>
                        <a:t>関西国際空港の容量拡張等を実現するため、</a:t>
                      </a:r>
                      <a:r>
                        <a:rPr lang="ja-JP" altLang="en-US" sz="1100" b="0" i="0" u="none" strike="noStrike" kern="1200" cap="none" spc="0" normalizeH="0" baseline="0" noProof="0" dirty="0">
                          <a:ln>
                            <a:noFill/>
                          </a:ln>
                          <a:solidFill>
                            <a:schemeClr val="tx1"/>
                          </a:solidFill>
                          <a:effectLst/>
                          <a:uLnTx/>
                          <a:uFillTx/>
                          <a:latin typeface="游ゴシック"/>
                          <a:ea typeface="+mn-ea"/>
                          <a:cs typeface="+mn-cs"/>
                        </a:rPr>
                        <a:t>国より飛行経路の見直しの検討結果が示され、大阪府・兵庫県・和歌山県が共同</a:t>
                      </a:r>
                      <a:r>
                        <a:rPr lang="ja-JP" altLang="en-US" sz="1100" dirty="0">
                          <a:solidFill>
                            <a:schemeClr val="tx1"/>
                          </a:solidFill>
                          <a:latin typeface="游ゴシック"/>
                        </a:rPr>
                        <a:t>で、有識者による環境面</a:t>
                      </a:r>
                      <a:r>
                        <a:rPr lang="ja-JP" altLang="en-US" sz="1100" b="0" i="0" u="none" strike="noStrike" kern="1200" cap="none" spc="0" normalizeH="0" baseline="0" noProof="0" dirty="0">
                          <a:ln>
                            <a:noFill/>
                          </a:ln>
                          <a:solidFill>
                            <a:schemeClr val="tx1"/>
                          </a:solidFill>
                          <a:effectLst/>
                          <a:uLnTx/>
                          <a:uFillTx/>
                          <a:latin typeface="游ゴシック"/>
                          <a:ea typeface="+mn-ea"/>
                          <a:cs typeface="+mn-cs"/>
                        </a:rPr>
                        <a:t>への影響などを検証中。</a:t>
                      </a:r>
                      <a:endParaRPr kumimoji="1" lang="ja-JP" altLang="en-US" sz="1100" b="0" i="0" u="sng" strike="sngStrike" kern="1200" cap="none" spc="0" normalizeH="0" baseline="0" noProof="0" dirty="0">
                        <a:ln>
                          <a:noFill/>
                        </a:ln>
                        <a:solidFill>
                          <a:schemeClr val="tx1"/>
                        </a:solidFill>
                        <a:effectLst/>
                        <a:uLnTx/>
                        <a:uFillTx/>
                        <a:latin typeface="游ゴシック" panose="020B0400000000000000" pitchFamily="50" charset="-128"/>
                        <a:ea typeface="+mn-ea"/>
                        <a:cs typeface="+mn-cs"/>
                      </a:endParaRPr>
                    </a:p>
                  </a:txBody>
                  <a:tcPr marL="100806" marR="100806" marT="50403" marB="50403">
                    <a:lnL w="12700" cap="flat" cmpd="sng" algn="ctr">
                      <a:solidFill>
                        <a:schemeClr val="accent1"/>
                      </a:solidFill>
                      <a:prstDash val="sysDot"/>
                      <a:round/>
                      <a:headEnd type="none" w="med" len="med"/>
                      <a:tailEnd type="none" w="med" len="med"/>
                    </a:lnL>
                    <a:lnR w="12700" cap="flat" cmpd="sng" algn="ctr">
                      <a:solidFill>
                        <a:schemeClr val="accent1"/>
                      </a:solidFill>
                      <a:prstDash val="sysDot"/>
                      <a:round/>
                      <a:headEnd type="none" w="med" len="med"/>
                      <a:tailEnd type="none" w="med" len="med"/>
                    </a:lnR>
                    <a:lnT w="12700" cap="flat" cmpd="sng" algn="ctr">
                      <a:solidFill>
                        <a:schemeClr val="accent1"/>
                      </a:solidFill>
                      <a:prstDash val="sysDot"/>
                      <a:round/>
                      <a:headEnd type="none" w="med" len="med"/>
                      <a:tailEnd type="none" w="med" len="med"/>
                    </a:lnT>
                    <a:lnB w="12700" cap="flat" cmpd="sng" algn="ctr">
                      <a:solidFill>
                        <a:schemeClr val="accent1"/>
                      </a:solidFill>
                      <a:prstDash val="sysDot"/>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508488957"/>
                  </a:ext>
                </a:extLst>
              </a:tr>
            </a:tbl>
          </a:graphicData>
        </a:graphic>
      </p:graphicFrame>
    </p:spTree>
    <p:extLst>
      <p:ext uri="{BB962C8B-B14F-4D97-AF65-F5344CB8AC3E}">
        <p14:creationId xmlns:p14="http://schemas.microsoft.com/office/powerpoint/2010/main" val="3452172317"/>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スライド番号プレースホルダー 7"/>
          <p:cNvSpPr>
            <a:spLocks noGrp="1"/>
          </p:cNvSpPr>
          <p:nvPr>
            <p:ph type="sldNum" sz="quarter" idx="12"/>
          </p:nvPr>
        </p:nvSpPr>
        <p:spPr>
          <a:xfrm flipH="1">
            <a:off x="9719089" y="6839953"/>
            <a:ext cx="361536" cy="359360"/>
          </a:xfrm>
        </p:spPr>
        <p:txBody>
          <a:bodyPr/>
          <a:lstStyle/>
          <a:p>
            <a:fld id="{4A29C0C3-80A2-4EDA-8DD4-D638D41F3C0E}" type="slidenum">
              <a:rPr kumimoji="1" lang="ja-JP" altLang="en-US" smtClean="0"/>
              <a:t>57</a:t>
            </a:fld>
            <a:endParaRPr kumimoji="1" lang="ja-JP" altLang="en-US" dirty="0"/>
          </a:p>
        </p:txBody>
      </p:sp>
      <p:sp>
        <p:nvSpPr>
          <p:cNvPr id="24" name="テキスト ボックス 23"/>
          <p:cNvSpPr txBox="1"/>
          <p:nvPr/>
        </p:nvSpPr>
        <p:spPr>
          <a:xfrm>
            <a:off x="203399" y="571779"/>
            <a:ext cx="1005403" cy="338554"/>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6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（参考）</a:t>
            </a:r>
            <a:endParaRPr kumimoji="1" lang="ja-JP" altLang="en-US" sz="10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p:txBody>
      </p:sp>
      <p:graphicFrame>
        <p:nvGraphicFramePr>
          <p:cNvPr id="23" name="表 22">
            <a:extLst>
              <a:ext uri="{FF2B5EF4-FFF2-40B4-BE49-F238E27FC236}">
                <a16:creationId xmlns:a16="http://schemas.microsoft.com/office/drawing/2014/main" id="{731D8736-1F24-4DDD-BAE5-3D26FC93D64E}"/>
              </a:ext>
            </a:extLst>
          </p:cNvPr>
          <p:cNvGraphicFramePr>
            <a:graphicFrameLocks noGrp="1"/>
          </p:cNvGraphicFramePr>
          <p:nvPr>
            <p:extLst>
              <p:ext uri="{D42A27DB-BD31-4B8C-83A1-F6EECF244321}">
                <p14:modId xmlns:p14="http://schemas.microsoft.com/office/powerpoint/2010/main" val="1719726398"/>
              </p:ext>
            </p:extLst>
          </p:nvPr>
        </p:nvGraphicFramePr>
        <p:xfrm>
          <a:off x="280329" y="1603262"/>
          <a:ext cx="9540000" cy="5212753"/>
        </p:xfrm>
        <a:graphic>
          <a:graphicData uri="http://schemas.openxmlformats.org/drawingml/2006/table">
            <a:tbl>
              <a:tblPr>
                <a:tableStyleId>{2D5ABB26-0587-4C30-8999-92F81FD0307C}</a:tableStyleId>
              </a:tblPr>
              <a:tblGrid>
                <a:gridCol w="3180000">
                  <a:extLst>
                    <a:ext uri="{9D8B030D-6E8A-4147-A177-3AD203B41FA5}">
                      <a16:colId xmlns:a16="http://schemas.microsoft.com/office/drawing/2014/main" val="901775203"/>
                    </a:ext>
                  </a:extLst>
                </a:gridCol>
                <a:gridCol w="3180000">
                  <a:extLst>
                    <a:ext uri="{9D8B030D-6E8A-4147-A177-3AD203B41FA5}">
                      <a16:colId xmlns:a16="http://schemas.microsoft.com/office/drawing/2014/main" val="2895380761"/>
                    </a:ext>
                  </a:extLst>
                </a:gridCol>
                <a:gridCol w="3180000">
                  <a:extLst>
                    <a:ext uri="{9D8B030D-6E8A-4147-A177-3AD203B41FA5}">
                      <a16:colId xmlns:a16="http://schemas.microsoft.com/office/drawing/2014/main" val="925580270"/>
                    </a:ext>
                  </a:extLst>
                </a:gridCol>
              </a:tblGrid>
              <a:tr h="5212753">
                <a:tc>
                  <a:txBody>
                    <a:bodyPr/>
                    <a:lstStyle/>
                    <a:p>
                      <a:pPr marL="0" marR="0" lvl="0" indent="0" algn="l" defTabSz="443194" rtl="0" eaLnBrk="1" fontAlgn="auto" latinLnBrk="0" hangingPunct="1">
                        <a:lnSpc>
                          <a:spcPct val="100000"/>
                        </a:lnSpc>
                        <a:spcBef>
                          <a:spcPts val="0"/>
                        </a:spcBef>
                        <a:spcAft>
                          <a:spcPts val="0"/>
                        </a:spcAft>
                        <a:buClrTx/>
                        <a:buSzTx/>
                        <a:buFontTx/>
                        <a:buNone/>
                        <a:tabLst/>
                        <a:defRPr/>
                      </a:pPr>
                      <a:r>
                        <a:rPr lang="ja-JP" altLang="en-US" sz="1300" b="1" dirty="0">
                          <a:solidFill>
                            <a:schemeClr val="tx1"/>
                          </a:solidFill>
                          <a:latin typeface="BIZ UDPゴシック" panose="020B0400000000000000" pitchFamily="50" charset="-128"/>
                          <a:ea typeface="BIZ UDPゴシック" panose="020B0400000000000000" pitchFamily="50" charset="-128"/>
                        </a:rPr>
                        <a:t>□</a:t>
                      </a:r>
                      <a:r>
                        <a:rPr kumimoji="1" lang="ja-JP" altLang="en-US" sz="13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旅客受入能力の拡大へ</a:t>
                      </a:r>
                    </a:p>
                    <a:p>
                      <a:pPr marL="72000" marR="0" lvl="0" indent="-457200" algn="l" defTabSz="959937"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・２０１９年には、旅客数、発着回数ともに過去最</a:t>
                      </a:r>
                      <a:endParaRPr kumimoji="1" lang="en-US" altLang="ja-JP" sz="11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a:p>
                      <a:pPr marL="72000" marR="0" lvl="0" indent="-457200" algn="l" defTabSz="959937"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高を記録、受入能力が逼迫</a:t>
                      </a:r>
                      <a:endParaRPr kumimoji="1" lang="en-US" altLang="ja-JP" sz="11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a:p>
                      <a:pPr marL="0" marR="0" lvl="0" indent="0" algn="l" defTabSz="959937"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・発着容量の拡張の検討</a:t>
                      </a:r>
                      <a:endParaRPr kumimoji="1" lang="en-US" altLang="ja-JP" sz="11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a:p>
                      <a:pPr marL="0" marR="0" lvl="0" indent="0" algn="l" defTabSz="959937"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・第１ターミナルの強化</a:t>
                      </a:r>
                      <a:endParaRPr kumimoji="1" lang="en-US" altLang="ja-JP" sz="1100" dirty="0">
                        <a:solidFill>
                          <a:prstClr val="black"/>
                        </a:solidFill>
                        <a:latin typeface="BIZ UDPゴシック" panose="020B0400000000000000" pitchFamily="50" charset="-128"/>
                        <a:ea typeface="BIZ UDPゴシック" panose="020B0400000000000000" pitchFamily="50" charset="-128"/>
                      </a:endParaRPr>
                    </a:p>
                    <a:p>
                      <a:pPr marL="85725" indent="-85725" defTabSz="443194">
                        <a:lnSpc>
                          <a:spcPct val="100000"/>
                        </a:lnSpc>
                        <a:spcBef>
                          <a:spcPts val="0"/>
                        </a:spcBef>
                        <a:spcAft>
                          <a:spcPts val="0"/>
                        </a:spcAft>
                        <a:defRPr/>
                      </a:pPr>
                      <a:endParaRPr lang="en-US" altLang="ja-JP" sz="1100" u="none" strike="noStrike" dirty="0">
                        <a:solidFill>
                          <a:schemeClr val="tx1"/>
                        </a:solidFill>
                        <a:latin typeface="BIZ UDPゴシック" panose="020B0400000000000000" pitchFamily="50" charset="-128"/>
                        <a:ea typeface="BIZ UDPゴシック" panose="020B0400000000000000" pitchFamily="50" charset="-128"/>
                      </a:endParaRPr>
                    </a:p>
                    <a:p>
                      <a:pPr marL="85725" indent="-85725" defTabSz="443194">
                        <a:lnSpc>
                          <a:spcPct val="100000"/>
                        </a:lnSpc>
                        <a:spcBef>
                          <a:spcPts val="0"/>
                        </a:spcBef>
                        <a:spcAft>
                          <a:spcPts val="0"/>
                        </a:spcAft>
                        <a:defRPr/>
                      </a:pPr>
                      <a:endParaRPr lang="en-US" altLang="ja-JP" sz="1100" u="none" strike="noStrike" dirty="0">
                        <a:solidFill>
                          <a:schemeClr val="tx1"/>
                        </a:solidFill>
                        <a:latin typeface="BIZ UDPゴシック" panose="020B0400000000000000" pitchFamily="50" charset="-128"/>
                        <a:ea typeface="BIZ UDPゴシック" panose="020B0400000000000000" pitchFamily="50" charset="-128"/>
                      </a:endParaRPr>
                    </a:p>
                  </a:txBody>
                  <a:tcPr marL="108000" marR="108000" marT="252000" marB="48014">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marL="0" marR="0" lvl="0" indent="0" algn="l" defTabSz="959937" rtl="0" eaLnBrk="1" fontAlgn="auto" latinLnBrk="0" hangingPunct="1">
                        <a:lnSpc>
                          <a:spcPct val="100000"/>
                        </a:lnSpc>
                        <a:spcBef>
                          <a:spcPts val="0"/>
                        </a:spcBef>
                        <a:spcAft>
                          <a:spcPts val="0"/>
                        </a:spcAft>
                        <a:buClrTx/>
                        <a:buSzTx/>
                        <a:buFontTx/>
                        <a:buNone/>
                        <a:tabLst/>
                        <a:defRPr/>
                      </a:pPr>
                      <a:r>
                        <a:rPr kumimoji="1" lang="ja-JP" altLang="en-US" sz="1100" b="1" dirty="0">
                          <a:solidFill>
                            <a:schemeClr val="tx1"/>
                          </a:solidFill>
                          <a:latin typeface="BIZ UDPゴシック" panose="020B0400000000000000" pitchFamily="50" charset="-128"/>
                          <a:ea typeface="BIZ UDPゴシック" panose="020B0400000000000000" pitchFamily="50" charset="-128"/>
                        </a:rPr>
                        <a:t>□</a:t>
                      </a:r>
                      <a:r>
                        <a:rPr kumimoji="1" lang="ja-JP" altLang="en-US" sz="1300" b="1"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rPr>
                        <a:t>国内外からの来訪者の万全な受入体制</a:t>
                      </a:r>
                    </a:p>
                    <a:p>
                      <a:pPr marL="0" marR="0" lvl="0" indent="0" algn="l" defTabSz="959937" rtl="0" eaLnBrk="1" fontAlgn="auto" latinLnBrk="0" hangingPunct="1">
                        <a:lnSpc>
                          <a:spcPct val="100000"/>
                        </a:lnSpc>
                        <a:spcBef>
                          <a:spcPts val="0"/>
                        </a:spcBef>
                        <a:spcAft>
                          <a:spcPts val="0"/>
                        </a:spcAft>
                        <a:buClrTx/>
                        <a:buSzTx/>
                        <a:buFontTx/>
                        <a:buNone/>
                        <a:tabLst/>
                        <a:defRPr/>
                      </a:pPr>
                      <a:endParaRPr kumimoji="1" lang="en-US" altLang="ja-JP" sz="400" b="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endParaRPr>
                    </a:p>
                    <a:p>
                      <a:pPr marL="72000" marR="0" lvl="0" indent="-457200" algn="l" defTabSz="959937"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rPr>
                        <a:t>・発着容量の拡張、ターミナル機能の強化等に</a:t>
                      </a:r>
                      <a:r>
                        <a:rPr kumimoji="1" lang="ja-JP" altLang="en-US" sz="1100" b="0" i="0" u="none" strike="noStrike" kern="1200" cap="none" spc="0" normalizeH="0" baseline="0" noProof="0" dirty="0" err="1">
                          <a:ln>
                            <a:noFill/>
                          </a:ln>
                          <a:solidFill>
                            <a:schemeClr val="tx1"/>
                          </a:solidFill>
                          <a:effectLst/>
                          <a:uLnTx/>
                          <a:uFillTx/>
                          <a:latin typeface="BIZ UDPゴシック" panose="020B0400000000000000" pitchFamily="50" charset="-128"/>
                          <a:ea typeface="BIZ UDPゴシック" panose="020B0400000000000000" pitchFamily="50" charset="-128"/>
                          <a:cs typeface="+mn-cs"/>
                        </a:rPr>
                        <a:t>よ</a:t>
                      </a:r>
                      <a:endParaRPr kumimoji="1" lang="en-US" altLang="ja-JP" sz="1100" b="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endParaRPr>
                    </a:p>
                    <a:p>
                      <a:pPr marL="72000" marR="0" lvl="0" indent="-457200" algn="l" defTabSz="959937"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rPr>
                        <a:t>り、円滑かつ快適な出入国を実現</a:t>
                      </a:r>
                      <a:endParaRPr kumimoji="1" lang="en-US" altLang="ja-JP" sz="1100" b="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endParaRPr>
                    </a:p>
                    <a:p>
                      <a:pPr marL="0" indent="0" defTabSz="443194">
                        <a:lnSpc>
                          <a:spcPct val="100000"/>
                        </a:lnSpc>
                        <a:spcBef>
                          <a:spcPts val="0"/>
                        </a:spcBef>
                        <a:spcAft>
                          <a:spcPts val="0"/>
                        </a:spcAft>
                        <a:defRPr/>
                      </a:pPr>
                      <a:endParaRPr kumimoji="1" lang="en-US" altLang="ja-JP" sz="1100" dirty="0">
                        <a:solidFill>
                          <a:schemeClr val="tx1"/>
                        </a:solidFill>
                        <a:latin typeface="BIZ UDPゴシック" panose="020B0400000000000000" pitchFamily="50" charset="-128"/>
                        <a:ea typeface="BIZ UDPゴシック" panose="020B0400000000000000" pitchFamily="50" charset="-128"/>
                      </a:endParaRPr>
                    </a:p>
                  </a:txBody>
                  <a:tcPr marL="108000" marR="108000" marT="252000" marB="48014">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4">
                        <a:lumMod val="40000"/>
                        <a:lumOff val="60000"/>
                      </a:schemeClr>
                    </a:solidFill>
                  </a:tcPr>
                </a:tc>
                <a:tc>
                  <a:txBody>
                    <a:bodyPr/>
                    <a:lstStyle/>
                    <a:p>
                      <a:pPr marL="0" indent="0">
                        <a:lnSpc>
                          <a:spcPct val="100000"/>
                        </a:lnSpc>
                        <a:spcBef>
                          <a:spcPts val="0"/>
                        </a:spcBef>
                        <a:spcAft>
                          <a:spcPts val="0"/>
                        </a:spcAft>
                      </a:pPr>
                      <a:r>
                        <a:rPr kumimoji="1" lang="ja-JP" altLang="en-US" sz="1300" b="1" dirty="0">
                          <a:solidFill>
                            <a:schemeClr val="tx1"/>
                          </a:solidFill>
                          <a:latin typeface="BIZ UDPゴシック" panose="020B0400000000000000" pitchFamily="50" charset="-128"/>
                          <a:ea typeface="BIZ UDPゴシック" panose="020B0400000000000000" pitchFamily="50" charset="-128"/>
                        </a:rPr>
                        <a:t>□さらなる来訪者増に向けた受入体制の強化</a:t>
                      </a:r>
                      <a:endParaRPr kumimoji="1" lang="en-US" altLang="ja-JP" sz="1300" b="1" dirty="0">
                        <a:solidFill>
                          <a:schemeClr val="tx1"/>
                        </a:solidFill>
                        <a:latin typeface="BIZ UDPゴシック" panose="020B0400000000000000" pitchFamily="50" charset="-128"/>
                        <a:ea typeface="BIZ UDPゴシック" panose="020B0400000000000000" pitchFamily="50" charset="-128"/>
                      </a:endParaRPr>
                    </a:p>
                    <a:p>
                      <a:pPr marL="0" indent="0">
                        <a:lnSpc>
                          <a:spcPct val="100000"/>
                        </a:lnSpc>
                        <a:spcBef>
                          <a:spcPts val="0"/>
                        </a:spcBef>
                        <a:spcAft>
                          <a:spcPts val="0"/>
                        </a:spcAft>
                      </a:pPr>
                      <a:r>
                        <a:rPr kumimoji="1" lang="ja-JP" altLang="en-US" sz="1100" b="0" dirty="0">
                          <a:solidFill>
                            <a:schemeClr val="tx1"/>
                          </a:solidFill>
                          <a:latin typeface="BIZ UDPゴシック" panose="020B0400000000000000" pitchFamily="50" charset="-128"/>
                          <a:ea typeface="BIZ UDPゴシック" panose="020B0400000000000000" pitchFamily="50" charset="-128"/>
                        </a:rPr>
                        <a:t>・</a:t>
                      </a:r>
                      <a:r>
                        <a:rPr kumimoji="1" lang="en-US" altLang="ja-JP" sz="1100" b="0" dirty="0">
                          <a:solidFill>
                            <a:schemeClr val="tx1"/>
                          </a:solidFill>
                          <a:latin typeface="BIZ UDPゴシック" panose="020B0400000000000000" pitchFamily="50" charset="-128"/>
                          <a:ea typeface="BIZ UDPゴシック" panose="020B0400000000000000" pitchFamily="50" charset="-128"/>
                        </a:rPr>
                        <a:t>IR</a:t>
                      </a:r>
                      <a:r>
                        <a:rPr kumimoji="1" lang="ja-JP" altLang="en-US" sz="1100" b="0" dirty="0">
                          <a:solidFill>
                            <a:schemeClr val="tx1"/>
                          </a:solidFill>
                          <a:latin typeface="BIZ UDPゴシック" panose="020B0400000000000000" pitchFamily="50" charset="-128"/>
                          <a:ea typeface="BIZ UDPゴシック" panose="020B0400000000000000" pitchFamily="50" charset="-128"/>
                        </a:rPr>
                        <a:t>開業予定</a:t>
                      </a:r>
                    </a:p>
                    <a:p>
                      <a:pPr marL="0" marR="0" lvl="0" indent="0" algn="l" defTabSz="959937" rtl="0" eaLnBrk="1" fontAlgn="auto" latinLnBrk="0" hangingPunct="1">
                        <a:lnSpc>
                          <a:spcPct val="100000"/>
                        </a:lnSpc>
                        <a:spcBef>
                          <a:spcPts val="0"/>
                        </a:spcBef>
                        <a:spcAft>
                          <a:spcPts val="0"/>
                        </a:spcAft>
                        <a:buClrTx/>
                        <a:buSzTx/>
                        <a:buFontTx/>
                        <a:buNone/>
                        <a:tabLst/>
                        <a:defRPr/>
                      </a:pPr>
                      <a:r>
                        <a:rPr kumimoji="1" lang="ja-JP" altLang="en-US" sz="1100" dirty="0">
                          <a:solidFill>
                            <a:schemeClr val="tx1"/>
                          </a:solidFill>
                          <a:latin typeface="BIZ UDPゴシック" panose="020B0400000000000000" pitchFamily="50" charset="-128"/>
                          <a:ea typeface="BIZ UDPゴシック" panose="020B0400000000000000" pitchFamily="50" charset="-128"/>
                        </a:rPr>
                        <a:t>・年間発着回数</a:t>
                      </a:r>
                      <a:r>
                        <a:rPr kumimoji="1" lang="en-US" altLang="ja-JP" sz="1100" dirty="0">
                          <a:solidFill>
                            <a:schemeClr val="tx1"/>
                          </a:solidFill>
                          <a:latin typeface="BIZ UDPゴシック" panose="020B0400000000000000" pitchFamily="50" charset="-128"/>
                          <a:ea typeface="BIZ UDPゴシック" panose="020B0400000000000000" pitchFamily="50" charset="-128"/>
                        </a:rPr>
                        <a:t>30</a:t>
                      </a:r>
                      <a:r>
                        <a:rPr kumimoji="1" lang="ja-JP" altLang="en-US" sz="1100" dirty="0">
                          <a:solidFill>
                            <a:schemeClr val="tx1"/>
                          </a:solidFill>
                          <a:latin typeface="BIZ UDPゴシック" panose="020B0400000000000000" pitchFamily="50" charset="-128"/>
                          <a:ea typeface="BIZ UDPゴシック" panose="020B0400000000000000" pitchFamily="50" charset="-128"/>
                        </a:rPr>
                        <a:t>万回の実現</a:t>
                      </a:r>
                      <a:endParaRPr kumimoji="1" lang="en-US" altLang="ja-JP" sz="1100" dirty="0">
                        <a:solidFill>
                          <a:schemeClr val="tx1"/>
                        </a:solidFill>
                        <a:latin typeface="BIZ UDPゴシック" panose="020B0400000000000000" pitchFamily="50" charset="-128"/>
                        <a:ea typeface="BIZ UDPゴシック" panose="020B0400000000000000" pitchFamily="50" charset="-128"/>
                      </a:endParaRPr>
                    </a:p>
                    <a:p>
                      <a:pPr marL="0" indent="0" algn="l">
                        <a:lnSpc>
                          <a:spcPct val="100000"/>
                        </a:lnSpc>
                        <a:spcBef>
                          <a:spcPts val="0"/>
                        </a:spcBef>
                        <a:spcAft>
                          <a:spcPts val="0"/>
                        </a:spcAft>
                      </a:pPr>
                      <a:endParaRPr kumimoji="1" lang="en-US" altLang="ja-JP" sz="1100" dirty="0">
                        <a:solidFill>
                          <a:schemeClr val="tx1"/>
                        </a:solidFill>
                        <a:latin typeface="BIZ UDPゴシック" panose="020B0400000000000000" pitchFamily="50" charset="-128"/>
                        <a:ea typeface="BIZ UDPゴシック" panose="020B0400000000000000" pitchFamily="50" charset="-128"/>
                      </a:endParaRPr>
                    </a:p>
                  </a:txBody>
                  <a:tcPr marL="108000" marR="108000" marT="252000" marB="48014">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338179187"/>
                  </a:ext>
                </a:extLst>
              </a:tr>
            </a:tbl>
          </a:graphicData>
        </a:graphic>
      </p:graphicFrame>
      <p:grpSp>
        <p:nvGrpSpPr>
          <p:cNvPr id="25" name="グループ化 24">
            <a:extLst>
              <a:ext uri="{FF2B5EF4-FFF2-40B4-BE49-F238E27FC236}">
                <a16:creationId xmlns:a16="http://schemas.microsoft.com/office/drawing/2014/main" id="{B1406B80-BB7A-4E81-A06D-8F4FC87D64EF}"/>
              </a:ext>
            </a:extLst>
          </p:cNvPr>
          <p:cNvGrpSpPr/>
          <p:nvPr/>
        </p:nvGrpSpPr>
        <p:grpSpPr>
          <a:xfrm>
            <a:off x="251753" y="1222141"/>
            <a:ext cx="9720000" cy="381120"/>
            <a:chOff x="407938" y="886368"/>
            <a:chExt cx="6821672" cy="340159"/>
          </a:xfrm>
          <a:solidFill>
            <a:srgbClr val="953735"/>
          </a:solidFill>
        </p:grpSpPr>
        <p:sp>
          <p:nvSpPr>
            <p:cNvPr id="26" name="ホームベース 6">
              <a:extLst>
                <a:ext uri="{FF2B5EF4-FFF2-40B4-BE49-F238E27FC236}">
                  <a16:creationId xmlns:a16="http://schemas.microsoft.com/office/drawing/2014/main" id="{1B7629EA-ADB7-4C0E-8F66-00767F27E995}"/>
                </a:ext>
              </a:extLst>
            </p:cNvPr>
            <p:cNvSpPr/>
            <p:nvPr/>
          </p:nvSpPr>
          <p:spPr bwMode="gray">
            <a:xfrm>
              <a:off x="4706391" y="886368"/>
              <a:ext cx="2523219" cy="340159"/>
            </a:xfrm>
            <a:prstGeom prst="homePlate">
              <a:avLst/>
            </a:prstGeom>
            <a:solidFill>
              <a:srgbClr val="002060"/>
            </a:solidFill>
            <a:ln w="28575">
              <a:solidFill>
                <a:schemeClr val="bg1"/>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443194" rtl="0" eaLnBrk="1" fontAlgn="auto" latinLnBrk="0" hangingPunct="1">
                <a:lnSpc>
                  <a:spcPct val="100000"/>
                </a:lnSpc>
                <a:spcBef>
                  <a:spcPts val="0"/>
                </a:spcBef>
                <a:spcAft>
                  <a:spcPts val="0"/>
                </a:spcAft>
                <a:buClrTx/>
                <a:buSzTx/>
                <a:buFontTx/>
                <a:buNone/>
                <a:tabLst/>
                <a:defRPr/>
              </a:pPr>
              <a:r>
                <a:rPr kumimoji="1" lang="en-US" altLang="ja-JP" sz="1260" b="0" i="0" u="none" strike="noStrike" kern="120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n-cs"/>
                </a:rPr>
                <a:t>2030</a:t>
              </a:r>
              <a:r>
                <a:rPr kumimoji="1" lang="ja-JP" altLang="en-US" sz="1260" b="0" i="0" u="none" strike="noStrike" kern="120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n-cs"/>
                </a:rPr>
                <a:t>（万博後のめざす姿）</a:t>
              </a:r>
            </a:p>
          </p:txBody>
        </p:sp>
        <p:sp>
          <p:nvSpPr>
            <p:cNvPr id="27" name="ホームベース 5">
              <a:extLst>
                <a:ext uri="{FF2B5EF4-FFF2-40B4-BE49-F238E27FC236}">
                  <a16:creationId xmlns:a16="http://schemas.microsoft.com/office/drawing/2014/main" id="{AD85B09B-C151-4246-83FE-8C65C4C68421}"/>
                </a:ext>
              </a:extLst>
            </p:cNvPr>
            <p:cNvSpPr/>
            <p:nvPr/>
          </p:nvSpPr>
          <p:spPr bwMode="gray">
            <a:xfrm>
              <a:off x="2549230" y="886369"/>
              <a:ext cx="2484315" cy="340158"/>
            </a:xfrm>
            <a:prstGeom prst="homePlate">
              <a:avLst/>
            </a:prstGeom>
            <a:solidFill>
              <a:srgbClr val="002060"/>
            </a:solidFill>
            <a:ln w="28575">
              <a:solidFill>
                <a:schemeClr val="bg1"/>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443194" rtl="0" eaLnBrk="1" fontAlgn="auto" latinLnBrk="0" hangingPunct="1">
                <a:lnSpc>
                  <a:spcPct val="100000"/>
                </a:lnSpc>
                <a:spcBef>
                  <a:spcPts val="0"/>
                </a:spcBef>
                <a:spcAft>
                  <a:spcPts val="0"/>
                </a:spcAft>
                <a:buClrTx/>
                <a:buSzTx/>
                <a:buFontTx/>
                <a:buNone/>
                <a:tabLst/>
                <a:defRPr/>
              </a:pPr>
              <a:r>
                <a:rPr kumimoji="1" lang="en-US" altLang="ja-JP" sz="1551" b="1" i="0" u="none" strike="noStrike" kern="120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n-cs"/>
                </a:rPr>
                <a:t>2025</a:t>
              </a:r>
              <a:r>
                <a:rPr kumimoji="1" lang="ja-JP" altLang="en-US" sz="1551" b="1" i="0" u="none" strike="noStrike" kern="120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n-cs"/>
                </a:rPr>
                <a:t>（万博開催）</a:t>
              </a:r>
            </a:p>
          </p:txBody>
        </p:sp>
        <p:sp>
          <p:nvSpPr>
            <p:cNvPr id="28" name="ホームベース 4">
              <a:extLst>
                <a:ext uri="{FF2B5EF4-FFF2-40B4-BE49-F238E27FC236}">
                  <a16:creationId xmlns:a16="http://schemas.microsoft.com/office/drawing/2014/main" id="{51F0FD7C-A3F3-4D3F-9E7A-E2D8BBD297CC}"/>
                </a:ext>
              </a:extLst>
            </p:cNvPr>
            <p:cNvSpPr/>
            <p:nvPr/>
          </p:nvSpPr>
          <p:spPr bwMode="gray">
            <a:xfrm>
              <a:off x="407938" y="886368"/>
              <a:ext cx="2362526" cy="340159"/>
            </a:xfrm>
            <a:prstGeom prst="homePlate">
              <a:avLst/>
            </a:prstGeom>
            <a:solidFill>
              <a:srgbClr val="002060"/>
            </a:solidFill>
            <a:ln w="28575">
              <a:solidFill>
                <a:schemeClr val="bg1"/>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443194" rtl="0" eaLnBrk="1" fontAlgn="auto" latinLnBrk="0" hangingPunct="1">
                <a:lnSpc>
                  <a:spcPct val="100000"/>
                </a:lnSpc>
                <a:spcBef>
                  <a:spcPts val="0"/>
                </a:spcBef>
                <a:spcAft>
                  <a:spcPts val="0"/>
                </a:spcAft>
                <a:buClrTx/>
                <a:buSzTx/>
                <a:buFontTx/>
                <a:buNone/>
                <a:tabLst/>
                <a:defRPr/>
              </a:pPr>
              <a:r>
                <a:rPr kumimoji="1" lang="en-US" altLang="ja-JP" sz="1260" b="0" i="0" u="none" strike="noStrike" kern="120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n-cs"/>
                </a:rPr>
                <a:t>202</a:t>
              </a:r>
              <a:r>
                <a:rPr kumimoji="1" lang="ja-JP" altLang="en-US" sz="1260" b="0" i="0" u="none" strike="noStrike" kern="120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n-cs"/>
                </a:rPr>
                <a:t>３</a:t>
              </a:r>
              <a:r>
                <a:rPr kumimoji="1" lang="en-US" altLang="ja-JP" sz="1260" b="0" i="0" u="none" strike="noStrike" kern="120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n-cs"/>
                </a:rPr>
                <a:t>(</a:t>
              </a:r>
              <a:r>
                <a:rPr kumimoji="1" lang="ja-JP" altLang="en-US" sz="1260" b="0" i="0" u="none" strike="noStrike" kern="120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n-cs"/>
                </a:rPr>
                <a:t>現状</a:t>
              </a:r>
              <a:r>
                <a:rPr kumimoji="1" lang="en-US" altLang="ja-JP" sz="1260" b="0" i="0" u="none" strike="noStrike" kern="120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n-cs"/>
                </a:rPr>
                <a:t>)</a:t>
              </a:r>
              <a:endParaRPr kumimoji="1" lang="ja-JP" altLang="en-US" sz="1260" b="0" i="0" u="none" strike="noStrike" kern="120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n-cs"/>
              </a:endParaRPr>
            </a:p>
          </p:txBody>
        </p:sp>
      </p:grpSp>
      <p:grpSp>
        <p:nvGrpSpPr>
          <p:cNvPr id="30" name="グループ化 29"/>
          <p:cNvGrpSpPr/>
          <p:nvPr/>
        </p:nvGrpSpPr>
        <p:grpSpPr>
          <a:xfrm>
            <a:off x="4040919" y="2566218"/>
            <a:ext cx="1917256" cy="1117728"/>
            <a:chOff x="7533026" y="3640572"/>
            <a:chExt cx="1972092" cy="1490875"/>
          </a:xfrm>
        </p:grpSpPr>
        <p:pic>
          <p:nvPicPr>
            <p:cNvPr id="31" name="図 30"/>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533026" y="3640572"/>
              <a:ext cx="1972092" cy="1113494"/>
            </a:xfrm>
            <a:prstGeom prst="rect">
              <a:avLst/>
            </a:prstGeom>
          </p:spPr>
        </p:pic>
        <p:sp>
          <p:nvSpPr>
            <p:cNvPr id="32" name="テキスト ボックス 31">
              <a:extLst>
                <a:ext uri="{FF2B5EF4-FFF2-40B4-BE49-F238E27FC236}">
                  <a16:creationId xmlns:a16="http://schemas.microsoft.com/office/drawing/2014/main" id="{37DB1857-2264-4DD7-91E8-39AD81473A7C}"/>
                </a:ext>
              </a:extLst>
            </p:cNvPr>
            <p:cNvSpPr txBox="1"/>
            <p:nvPr/>
          </p:nvSpPr>
          <p:spPr>
            <a:xfrm>
              <a:off x="7628092" y="4706226"/>
              <a:ext cx="1686553" cy="425221"/>
            </a:xfrm>
            <a:prstGeom prst="rect">
              <a:avLst/>
            </a:prstGeom>
            <a:noFill/>
          </p:spPr>
          <p:txBody>
            <a:bodyPr wrap="square" lIns="0" tIns="0" rIns="0" bIns="0" rtlCol="0" anchor="ctr" anchorCtr="0">
              <a:noAutofit/>
            </a:bodyPr>
            <a:lstStyle/>
            <a:p>
              <a:r>
                <a:rPr lang="ja-JP" altLang="en-US" sz="800" dirty="0">
                  <a:latin typeface="BIZ UDPゴシック" panose="020B0400000000000000" pitchFamily="50" charset="-128"/>
                  <a:ea typeface="BIZ UDPゴシック" panose="020B0400000000000000" pitchFamily="50" charset="-128"/>
                  <a:cs typeface="Meiryo UI" panose="020B0604030504040204" pitchFamily="50" charset="-128"/>
                </a:rPr>
                <a:t>▲</a:t>
              </a:r>
              <a:r>
                <a:rPr lang="en-US" altLang="ja-JP" sz="800" b="1" dirty="0">
                  <a:latin typeface="BIZ UDPゴシック" panose="020B0400000000000000" pitchFamily="50" charset="-128"/>
                  <a:ea typeface="BIZ UDPゴシック" panose="020B0400000000000000" pitchFamily="50" charset="-128"/>
                  <a:cs typeface="Meiryo UI" panose="020B0604030504040204" pitchFamily="50" charset="-128"/>
                </a:rPr>
                <a:t>KIX </a:t>
              </a:r>
              <a:r>
                <a:rPr lang="ja-JP" altLang="en-US" sz="800" b="1" dirty="0">
                  <a:latin typeface="BIZ UDPゴシック" panose="020B0400000000000000" pitchFamily="50" charset="-128"/>
                  <a:ea typeface="BIZ UDPゴシック" panose="020B0400000000000000" pitchFamily="50" charset="-128"/>
                  <a:cs typeface="Meiryo UI" panose="020B0604030504040204" pitchFamily="50" charset="-128"/>
                </a:rPr>
                <a:t>保安検査場等のイメージ</a:t>
              </a:r>
              <a:endParaRPr lang="en-US" altLang="ja-JP" sz="800" b="1" dirty="0">
                <a:latin typeface="BIZ UDPゴシック" panose="020B0400000000000000" pitchFamily="50" charset="-128"/>
                <a:ea typeface="BIZ UDPゴシック" panose="020B0400000000000000" pitchFamily="50" charset="-128"/>
                <a:cs typeface="Meiryo UI" panose="020B0604030504040204" pitchFamily="50" charset="-128"/>
              </a:endParaRPr>
            </a:p>
            <a:p>
              <a:r>
                <a:rPr lang="ja-JP" altLang="en-US" sz="700" dirty="0">
                  <a:latin typeface="BIZ UDPゴシック" panose="020B0400000000000000" pitchFamily="50" charset="-128"/>
                  <a:ea typeface="BIZ UDPゴシック" panose="020B0400000000000000" pitchFamily="50" charset="-128"/>
                  <a:cs typeface="Meiryo UI" panose="020B0604030504040204" pitchFamily="50" charset="-128"/>
                </a:rPr>
                <a:t>（出典）</a:t>
              </a:r>
              <a:r>
                <a:rPr kumimoji="1" lang="ja-JP" altLang="en-US" sz="700" dirty="0">
                  <a:latin typeface="BIZ UDPゴシック" panose="020B0400000000000000" pitchFamily="50" charset="-128"/>
                  <a:ea typeface="BIZ UDPゴシック" panose="020B0400000000000000" pitchFamily="50" charset="-128"/>
                </a:rPr>
                <a:t>関西エアポート</a:t>
              </a:r>
              <a:r>
                <a:rPr kumimoji="1" lang="en-US" altLang="ja-JP" sz="700" dirty="0">
                  <a:latin typeface="BIZ UDPゴシック" panose="020B0400000000000000" pitchFamily="50" charset="-128"/>
                  <a:ea typeface="BIZ UDPゴシック" panose="020B0400000000000000" pitchFamily="50" charset="-128"/>
                </a:rPr>
                <a:t>HP</a:t>
              </a:r>
            </a:p>
          </p:txBody>
        </p:sp>
      </p:grpSp>
      <p:pic>
        <p:nvPicPr>
          <p:cNvPr id="33" name="図 32"/>
          <p:cNvPicPr>
            <a:picLocks noChangeAspect="1"/>
          </p:cNvPicPr>
          <p:nvPr/>
        </p:nvPicPr>
        <p:blipFill rotWithShape="1">
          <a:blip r:embed="rId4" cstate="email">
            <a:extLst>
              <a:ext uri="{28A0092B-C50C-407E-A947-70E740481C1C}">
                <a14:useLocalDpi xmlns:a14="http://schemas.microsoft.com/office/drawing/2010/main"/>
              </a:ext>
            </a:extLst>
          </a:blip>
          <a:srcRect l="1648" t="7477" r="1586" b="5796"/>
          <a:stretch/>
        </p:blipFill>
        <p:spPr>
          <a:xfrm>
            <a:off x="3872428" y="3839829"/>
            <a:ext cx="2504064" cy="1527953"/>
          </a:xfrm>
          <a:prstGeom prst="rect">
            <a:avLst/>
          </a:prstGeom>
          <a:ln>
            <a:solidFill>
              <a:schemeClr val="tx1"/>
            </a:solidFill>
          </a:ln>
        </p:spPr>
      </p:pic>
      <p:sp>
        <p:nvSpPr>
          <p:cNvPr id="46" name="ホームベース 45"/>
          <p:cNvSpPr/>
          <p:nvPr/>
        </p:nvSpPr>
        <p:spPr>
          <a:xfrm>
            <a:off x="3891016" y="5395061"/>
            <a:ext cx="2380829" cy="207035"/>
          </a:xfrm>
          <a:prstGeom prst="homePlate">
            <a:avLst>
              <a:gd name="adj" fmla="val 21053"/>
            </a:avLst>
          </a:prstGeom>
          <a:noFill/>
          <a:ln w="12700">
            <a:noFill/>
            <a:prstDash val="dash"/>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r>
              <a:rPr kumimoji="1" lang="ja-JP" altLang="en-US" sz="700" dirty="0">
                <a:solidFill>
                  <a:schemeClr val="tx1"/>
                </a:solidFill>
                <a:latin typeface="BIZ UDPゴシック" panose="020B0400000000000000" pitchFamily="50" charset="-128"/>
                <a:ea typeface="BIZ UDPゴシック" panose="020B0400000000000000" pitchFamily="50" charset="-128"/>
              </a:rPr>
              <a:t>（出典）関西国際空港の将来航空需要に関する調査委員会</a:t>
            </a:r>
          </a:p>
        </p:txBody>
      </p:sp>
      <p:grpSp>
        <p:nvGrpSpPr>
          <p:cNvPr id="47" name="グループ化 46"/>
          <p:cNvGrpSpPr/>
          <p:nvPr/>
        </p:nvGrpSpPr>
        <p:grpSpPr>
          <a:xfrm>
            <a:off x="7014216" y="2819815"/>
            <a:ext cx="2319812" cy="2344489"/>
            <a:chOff x="7348692" y="2921411"/>
            <a:chExt cx="2319812" cy="2344489"/>
          </a:xfrm>
        </p:grpSpPr>
        <p:sp>
          <p:nvSpPr>
            <p:cNvPr id="48" name="テキスト ボックス 47">
              <a:extLst>
                <a:ext uri="{FF2B5EF4-FFF2-40B4-BE49-F238E27FC236}">
                  <a16:creationId xmlns:a16="http://schemas.microsoft.com/office/drawing/2014/main" id="{37DB1857-2264-4DD7-91E8-39AD81473A7C}"/>
                </a:ext>
              </a:extLst>
            </p:cNvPr>
            <p:cNvSpPr txBox="1"/>
            <p:nvPr/>
          </p:nvSpPr>
          <p:spPr>
            <a:xfrm>
              <a:off x="7712161" y="4842065"/>
              <a:ext cx="1592874" cy="423835"/>
            </a:xfrm>
            <a:prstGeom prst="rect">
              <a:avLst/>
            </a:prstGeom>
            <a:noFill/>
          </p:spPr>
          <p:txBody>
            <a:bodyPr wrap="square" lIns="0" tIns="0" rIns="0" bIns="0" rtlCol="0" anchor="ctr" anchorCtr="0">
              <a:noAutofit/>
            </a:bodyPr>
            <a:lstStyle/>
            <a:p>
              <a:r>
                <a:rPr lang="ja-JP" altLang="en-US" sz="800" dirty="0">
                  <a:latin typeface="BIZ UDPゴシック" panose="020B0400000000000000" pitchFamily="50" charset="-128"/>
                  <a:ea typeface="BIZ UDPゴシック" panose="020B0400000000000000" pitchFamily="50" charset="-128"/>
                  <a:cs typeface="Meiryo UI" panose="020B0604030504040204" pitchFamily="50" charset="-128"/>
                </a:rPr>
                <a:t>▲</a:t>
              </a:r>
              <a:r>
                <a:rPr lang="en-US" altLang="ja-JP" sz="800" b="1" dirty="0">
                  <a:latin typeface="BIZ UDPゴシック" panose="020B0400000000000000" pitchFamily="50" charset="-128"/>
                  <a:ea typeface="BIZ UDPゴシック" panose="020B0400000000000000" pitchFamily="50" charset="-128"/>
                  <a:cs typeface="Meiryo UI" panose="020B0604030504040204" pitchFamily="50" charset="-128"/>
                </a:rPr>
                <a:t>KIX </a:t>
              </a:r>
              <a:r>
                <a:rPr lang="ja-JP" altLang="en-US" sz="800" b="1" dirty="0">
                  <a:latin typeface="BIZ UDPゴシック" panose="020B0400000000000000" pitchFamily="50" charset="-128"/>
                  <a:ea typeface="BIZ UDPゴシック" panose="020B0400000000000000" pitchFamily="50" charset="-128"/>
                  <a:cs typeface="Meiryo UI" panose="020B0604030504040204" pitchFamily="50" charset="-128"/>
                </a:rPr>
                <a:t>国際線キャパシティ拡大</a:t>
              </a:r>
              <a:endParaRPr lang="en-US" altLang="ja-JP" sz="800" b="1" dirty="0">
                <a:latin typeface="BIZ UDPゴシック" panose="020B0400000000000000" pitchFamily="50" charset="-128"/>
                <a:ea typeface="BIZ UDPゴシック" panose="020B0400000000000000" pitchFamily="50" charset="-128"/>
                <a:cs typeface="Meiryo UI" panose="020B0604030504040204" pitchFamily="50" charset="-128"/>
              </a:endParaRPr>
            </a:p>
            <a:p>
              <a:r>
                <a:rPr lang="ja-JP" altLang="en-US" sz="700" dirty="0">
                  <a:latin typeface="BIZ UDPゴシック" panose="020B0400000000000000" pitchFamily="50" charset="-128"/>
                  <a:ea typeface="BIZ UDPゴシック" panose="020B0400000000000000" pitchFamily="50" charset="-128"/>
                  <a:cs typeface="Meiryo UI" panose="020B0604030504040204" pitchFamily="50" charset="-128"/>
                </a:rPr>
                <a:t>（出典）</a:t>
              </a:r>
              <a:r>
                <a:rPr kumimoji="1" lang="ja-JP" altLang="en-US" sz="700" dirty="0">
                  <a:latin typeface="BIZ UDPゴシック" panose="020B0400000000000000" pitchFamily="50" charset="-128"/>
                  <a:ea typeface="BIZ UDPゴシック" panose="020B0400000000000000" pitchFamily="50" charset="-128"/>
                </a:rPr>
                <a:t>関西エアポート</a:t>
              </a:r>
              <a:r>
                <a:rPr kumimoji="1" lang="en-US" altLang="ja-JP" sz="700" dirty="0">
                  <a:latin typeface="BIZ UDPゴシック" panose="020B0400000000000000" pitchFamily="50" charset="-128"/>
                  <a:ea typeface="BIZ UDPゴシック" panose="020B0400000000000000" pitchFamily="50" charset="-128"/>
                </a:rPr>
                <a:t>HP</a:t>
              </a:r>
            </a:p>
          </p:txBody>
        </p:sp>
        <p:pic>
          <p:nvPicPr>
            <p:cNvPr id="49" name="図 48"/>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7348692" y="2921411"/>
              <a:ext cx="2319812" cy="1920654"/>
            </a:xfrm>
            <a:prstGeom prst="rect">
              <a:avLst/>
            </a:prstGeom>
          </p:spPr>
        </p:pic>
      </p:grpSp>
      <p:sp>
        <p:nvSpPr>
          <p:cNvPr id="50" name="ホームベース 49"/>
          <p:cNvSpPr/>
          <p:nvPr/>
        </p:nvSpPr>
        <p:spPr>
          <a:xfrm>
            <a:off x="933775" y="2819815"/>
            <a:ext cx="1765067" cy="200448"/>
          </a:xfrm>
          <a:prstGeom prst="homePlate">
            <a:avLst>
              <a:gd name="adj" fmla="val 21053"/>
            </a:avLst>
          </a:prstGeom>
          <a:noFill/>
          <a:ln w="12700">
            <a:noFill/>
            <a:prstDash val="dash"/>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r>
              <a:rPr kumimoji="1" lang="ja-JP" altLang="en-US" sz="1000" b="1" dirty="0">
                <a:solidFill>
                  <a:schemeClr val="tx1"/>
                </a:solidFill>
                <a:latin typeface="BIZ UDPゴシック" panose="020B0400000000000000" pitchFamily="50" charset="-128"/>
                <a:ea typeface="BIZ UDPゴシック" panose="020B0400000000000000" pitchFamily="50" charset="-128"/>
              </a:rPr>
              <a:t>≪関空の発着回数・旅客数≫</a:t>
            </a:r>
          </a:p>
        </p:txBody>
      </p:sp>
      <p:sp>
        <p:nvSpPr>
          <p:cNvPr id="51" name="ホームベース 50"/>
          <p:cNvSpPr/>
          <p:nvPr/>
        </p:nvSpPr>
        <p:spPr>
          <a:xfrm>
            <a:off x="568787" y="4862103"/>
            <a:ext cx="1731092" cy="207035"/>
          </a:xfrm>
          <a:prstGeom prst="homePlate">
            <a:avLst>
              <a:gd name="adj" fmla="val 21053"/>
            </a:avLst>
          </a:prstGeom>
          <a:noFill/>
          <a:ln w="12700">
            <a:noFill/>
            <a:prstDash val="dash"/>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r>
              <a:rPr kumimoji="1" lang="ja-JP" altLang="en-US" sz="700" dirty="0">
                <a:solidFill>
                  <a:schemeClr val="tx1"/>
                </a:solidFill>
                <a:latin typeface="BIZ UDPゴシック" panose="020B0400000000000000" pitchFamily="50" charset="-128"/>
                <a:ea typeface="BIZ UDPゴシック" panose="020B0400000000000000" pitchFamily="50" charset="-128"/>
              </a:rPr>
              <a:t>（出典）新関西国際空港㈱、関西エアポート㈱</a:t>
            </a:r>
          </a:p>
        </p:txBody>
      </p:sp>
      <p:sp>
        <p:nvSpPr>
          <p:cNvPr id="52" name="正方形/長方形 51"/>
          <p:cNvSpPr/>
          <p:nvPr/>
        </p:nvSpPr>
        <p:spPr>
          <a:xfrm>
            <a:off x="505461" y="4677288"/>
            <a:ext cx="2097098" cy="200055"/>
          </a:xfrm>
          <a:prstGeom prst="rect">
            <a:avLst/>
          </a:prstGeom>
        </p:spPr>
        <p:txBody>
          <a:bodyPr wrap="square">
            <a:spAutoFit/>
          </a:bodyPr>
          <a:lstStyle/>
          <a:p>
            <a:r>
              <a:rPr lang="en-US" altLang="ja-JP" sz="700" dirty="0">
                <a:latin typeface="BIZ UDPゴシック" panose="020B0400000000000000" pitchFamily="50" charset="-128"/>
                <a:ea typeface="BIZ UDPゴシック" panose="020B0400000000000000" pitchFamily="50" charset="-128"/>
              </a:rPr>
              <a:t>※H10</a:t>
            </a:r>
            <a:r>
              <a:rPr lang="ja-JP" altLang="en-US" sz="700" dirty="0">
                <a:latin typeface="BIZ UDPゴシック" panose="020B0400000000000000" pitchFamily="50" charset="-128"/>
                <a:ea typeface="BIZ UDPゴシック" panose="020B0400000000000000" pitchFamily="50" charset="-128"/>
              </a:rPr>
              <a:t>年度環境影響評価における最大想定回数</a:t>
            </a:r>
          </a:p>
        </p:txBody>
      </p:sp>
      <p:graphicFrame>
        <p:nvGraphicFramePr>
          <p:cNvPr id="53" name="表 52"/>
          <p:cNvGraphicFramePr>
            <a:graphicFrameLocks noGrp="1"/>
          </p:cNvGraphicFramePr>
          <p:nvPr>
            <p:extLst>
              <p:ext uri="{D42A27DB-BD31-4B8C-83A1-F6EECF244321}">
                <p14:modId xmlns:p14="http://schemas.microsoft.com/office/powerpoint/2010/main" val="3756362718"/>
              </p:ext>
            </p:extLst>
          </p:nvPr>
        </p:nvGraphicFramePr>
        <p:xfrm>
          <a:off x="568787" y="3158900"/>
          <a:ext cx="2495041" cy="1518388"/>
        </p:xfrm>
        <a:graphic>
          <a:graphicData uri="http://schemas.openxmlformats.org/drawingml/2006/table">
            <a:tbl>
              <a:tblPr firstRow="1" bandRow="1">
                <a:tableStyleId>{7DF18680-E054-41AD-8BC1-D1AEF772440D}</a:tableStyleId>
              </a:tblPr>
              <a:tblGrid>
                <a:gridCol w="462980">
                  <a:extLst>
                    <a:ext uri="{9D8B030D-6E8A-4147-A177-3AD203B41FA5}">
                      <a16:colId xmlns:a16="http://schemas.microsoft.com/office/drawing/2014/main" val="20000"/>
                    </a:ext>
                  </a:extLst>
                </a:gridCol>
                <a:gridCol w="396736">
                  <a:extLst>
                    <a:ext uri="{9D8B030D-6E8A-4147-A177-3AD203B41FA5}">
                      <a16:colId xmlns:a16="http://schemas.microsoft.com/office/drawing/2014/main" val="2510061481"/>
                    </a:ext>
                  </a:extLst>
                </a:gridCol>
                <a:gridCol w="580589">
                  <a:extLst>
                    <a:ext uri="{9D8B030D-6E8A-4147-A177-3AD203B41FA5}">
                      <a16:colId xmlns:a16="http://schemas.microsoft.com/office/drawing/2014/main" val="20003"/>
                    </a:ext>
                  </a:extLst>
                </a:gridCol>
                <a:gridCol w="551559">
                  <a:extLst>
                    <a:ext uri="{9D8B030D-6E8A-4147-A177-3AD203B41FA5}">
                      <a16:colId xmlns:a16="http://schemas.microsoft.com/office/drawing/2014/main" val="20001"/>
                    </a:ext>
                  </a:extLst>
                </a:gridCol>
                <a:gridCol w="503177">
                  <a:extLst>
                    <a:ext uri="{9D8B030D-6E8A-4147-A177-3AD203B41FA5}">
                      <a16:colId xmlns:a16="http://schemas.microsoft.com/office/drawing/2014/main" val="20002"/>
                    </a:ext>
                  </a:extLst>
                </a:gridCol>
              </a:tblGrid>
              <a:tr h="284698">
                <a:tc>
                  <a:txBody>
                    <a:bodyPr/>
                    <a:lstStyle/>
                    <a:p>
                      <a:pPr algn="ctr"/>
                      <a:endParaRPr kumimoji="1" lang="ja-JP" altLang="en-US" sz="700" b="1" dirty="0">
                        <a:solidFill>
                          <a:schemeClr val="bg1"/>
                        </a:solidFill>
                        <a:latin typeface="BIZ UDPゴシック" panose="020B0400000000000000" pitchFamily="50" charset="-128"/>
                        <a:ea typeface="BIZ UDPゴシック" panose="020B0400000000000000" pitchFamily="50" charset="-128"/>
                      </a:endParaRPr>
                    </a:p>
                  </a:txBody>
                  <a:tcPr marL="36000" marR="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kumimoji="1" lang="ja-JP" altLang="en-US" sz="700" b="1" dirty="0">
                        <a:solidFill>
                          <a:schemeClr val="bg1"/>
                        </a:solidFill>
                        <a:latin typeface="BIZ UDPゴシック" panose="020B0400000000000000" pitchFamily="50" charset="-128"/>
                        <a:ea typeface="BIZ UDPゴシック" panose="020B0400000000000000" pitchFamily="50" charset="-128"/>
                      </a:endParaRPr>
                    </a:p>
                  </a:txBody>
                  <a:tcPr marL="36000" marR="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en-US" altLang="ja-JP" sz="700" b="1" dirty="0">
                          <a:latin typeface="BIZ UDPゴシック" panose="020B0400000000000000" pitchFamily="50" charset="-128"/>
                          <a:ea typeface="BIZ UDPゴシック" panose="020B0400000000000000" pitchFamily="50" charset="-128"/>
                        </a:rPr>
                        <a:t>201</a:t>
                      </a:r>
                      <a:r>
                        <a:rPr kumimoji="1" lang="ja-JP" altLang="en-US" sz="700" b="1" dirty="0">
                          <a:latin typeface="BIZ UDPゴシック" panose="020B0400000000000000" pitchFamily="50" charset="-128"/>
                          <a:ea typeface="BIZ UDPゴシック" panose="020B0400000000000000" pitchFamily="50" charset="-128"/>
                        </a:rPr>
                        <a:t>０年</a:t>
                      </a:r>
                      <a:endParaRPr kumimoji="1" lang="ja-JP" altLang="en-US" sz="700" b="1" dirty="0">
                        <a:solidFill>
                          <a:schemeClr val="bg1"/>
                        </a:solidFill>
                        <a:latin typeface="BIZ UDPゴシック" panose="020B0400000000000000" pitchFamily="50" charset="-128"/>
                        <a:ea typeface="BIZ UDPゴシック" panose="020B0400000000000000" pitchFamily="50" charset="-128"/>
                      </a:endParaRPr>
                    </a:p>
                  </a:txBody>
                  <a:tcPr marL="36000" marR="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en-US" altLang="ja-JP" sz="700" b="1"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rPr>
                        <a:t>2019</a:t>
                      </a:r>
                      <a:r>
                        <a:rPr kumimoji="1" lang="ja-JP" altLang="en-US" sz="700" b="1"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rPr>
                        <a:t>年</a:t>
                      </a:r>
                      <a:endParaRPr kumimoji="1" lang="ja-JP" altLang="en-US" sz="700" b="1" dirty="0">
                        <a:solidFill>
                          <a:schemeClr val="bg1"/>
                        </a:solidFill>
                        <a:latin typeface="BIZ UDPゴシック" panose="020B0400000000000000" pitchFamily="50" charset="-128"/>
                        <a:ea typeface="BIZ UDPゴシック" panose="020B0400000000000000" pitchFamily="50" charset="-128"/>
                      </a:endParaRPr>
                    </a:p>
                  </a:txBody>
                  <a:tcPr marL="36000" marR="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ja-JP" altLang="en-US" sz="600" b="1" dirty="0">
                          <a:latin typeface="BIZ UDPゴシック" panose="020B0400000000000000" pitchFamily="50" charset="-128"/>
                          <a:ea typeface="BIZ UDPゴシック" panose="020B0400000000000000" pitchFamily="50" charset="-128"/>
                        </a:rPr>
                        <a:t>計画取扱</a:t>
                      </a:r>
                      <a:endParaRPr kumimoji="1" lang="en-US" altLang="ja-JP" sz="600" b="1" dirty="0">
                        <a:latin typeface="BIZ UDPゴシック" panose="020B0400000000000000" pitchFamily="50" charset="-128"/>
                        <a:ea typeface="BIZ UDPゴシック" panose="020B0400000000000000" pitchFamily="50" charset="-128"/>
                      </a:endParaRPr>
                    </a:p>
                    <a:p>
                      <a:pPr algn="ctr"/>
                      <a:r>
                        <a:rPr kumimoji="1" lang="ja-JP" altLang="en-US" sz="600" b="1" dirty="0">
                          <a:latin typeface="BIZ UDPゴシック" panose="020B0400000000000000" pitchFamily="50" charset="-128"/>
                          <a:ea typeface="BIZ UDPゴシック" panose="020B0400000000000000" pitchFamily="50" charset="-128"/>
                        </a:rPr>
                        <a:t>能力</a:t>
                      </a:r>
                      <a:r>
                        <a:rPr kumimoji="1" lang="en-US" altLang="ja-JP" sz="600" b="1" dirty="0">
                          <a:latin typeface="BIZ UDPゴシック" panose="020B0400000000000000" pitchFamily="50" charset="-128"/>
                          <a:ea typeface="BIZ UDPゴシック" panose="020B0400000000000000" pitchFamily="50" charset="-128"/>
                        </a:rPr>
                        <a:t>※</a:t>
                      </a:r>
                      <a:endParaRPr kumimoji="1" lang="ja-JP" altLang="en-US" sz="600" b="1" i="1" dirty="0">
                        <a:solidFill>
                          <a:schemeClr val="bg1"/>
                        </a:solidFill>
                        <a:latin typeface="BIZ UDPゴシック" panose="020B0400000000000000" pitchFamily="50" charset="-128"/>
                        <a:ea typeface="BIZ UDPゴシック" panose="020B0400000000000000" pitchFamily="50" charset="-128"/>
                      </a:endParaRPr>
                    </a:p>
                  </a:txBody>
                  <a:tcPr marL="36000" marR="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205615">
                <a:tc rowSpan="3">
                  <a:txBody>
                    <a:bodyPr/>
                    <a:lstStyle/>
                    <a:p>
                      <a:pPr algn="ctr"/>
                      <a:r>
                        <a:rPr kumimoji="1" lang="ja-JP" altLang="en-US" sz="700" b="1" dirty="0">
                          <a:latin typeface="BIZ UDPゴシック" panose="020B0400000000000000" pitchFamily="50" charset="-128"/>
                          <a:ea typeface="BIZ UDPゴシック" panose="020B0400000000000000" pitchFamily="50" charset="-128"/>
                        </a:rPr>
                        <a:t>発着</a:t>
                      </a:r>
                      <a:endParaRPr kumimoji="1" lang="en-US" altLang="ja-JP" sz="700" b="1" dirty="0">
                        <a:latin typeface="BIZ UDPゴシック" panose="020B0400000000000000" pitchFamily="50" charset="-128"/>
                        <a:ea typeface="BIZ UDPゴシック" panose="020B0400000000000000" pitchFamily="50" charset="-128"/>
                      </a:endParaRPr>
                    </a:p>
                    <a:p>
                      <a:pPr algn="ctr"/>
                      <a:r>
                        <a:rPr kumimoji="1" lang="ja-JP" altLang="en-US" sz="700" b="1" dirty="0">
                          <a:latin typeface="BIZ UDPゴシック" panose="020B0400000000000000" pitchFamily="50" charset="-128"/>
                          <a:ea typeface="BIZ UDPゴシック" panose="020B0400000000000000" pitchFamily="50" charset="-128"/>
                        </a:rPr>
                        <a:t>回数</a:t>
                      </a:r>
                      <a:endParaRPr kumimoji="1" lang="en-US" altLang="ja-JP" sz="700" b="1" dirty="0">
                        <a:latin typeface="BIZ UDPゴシック" panose="020B0400000000000000" pitchFamily="50" charset="-128"/>
                        <a:ea typeface="BIZ UDPゴシック" panose="020B0400000000000000" pitchFamily="50" charset="-128"/>
                      </a:endParaRPr>
                    </a:p>
                    <a:p>
                      <a:pPr algn="ctr"/>
                      <a:r>
                        <a:rPr kumimoji="1" lang="ja-JP" altLang="en-US" sz="700" b="1" dirty="0">
                          <a:latin typeface="BIZ UDPゴシック" panose="020B0400000000000000" pitchFamily="50" charset="-128"/>
                          <a:ea typeface="BIZ UDPゴシック" panose="020B0400000000000000" pitchFamily="50" charset="-128"/>
                        </a:rPr>
                        <a:t>（万回）</a:t>
                      </a:r>
                    </a:p>
                    <a:p>
                      <a:pPr algn="ctr"/>
                      <a:endParaRPr kumimoji="1" lang="ja-JP" altLang="en-US" sz="700" b="1" dirty="0">
                        <a:latin typeface="BIZ UDPゴシック" panose="020B0400000000000000" pitchFamily="50" charset="-128"/>
                        <a:ea typeface="BIZ UDPゴシック" panose="020B0400000000000000" pitchFamily="50" charset="-128"/>
                      </a:endParaRPr>
                    </a:p>
                  </a:txBody>
                  <a:tcPr marL="36000" marR="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ja-JP" altLang="en-US" sz="700" b="1" dirty="0">
                          <a:latin typeface="BIZ UDPゴシック" panose="020B0400000000000000" pitchFamily="50" charset="-128"/>
                          <a:ea typeface="BIZ UDPゴシック" panose="020B0400000000000000" pitchFamily="50" charset="-128"/>
                        </a:rPr>
                        <a:t>総数</a:t>
                      </a:r>
                    </a:p>
                  </a:txBody>
                  <a:tcPr marL="36000" marR="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en-US" altLang="ja-JP" sz="700" b="1" dirty="0">
                          <a:latin typeface="BIZ UDPゴシック" panose="020B0400000000000000" pitchFamily="50" charset="-128"/>
                          <a:ea typeface="BIZ UDPゴシック" panose="020B0400000000000000" pitchFamily="50" charset="-128"/>
                        </a:rPr>
                        <a:t>10.7</a:t>
                      </a:r>
                      <a:endParaRPr kumimoji="1" lang="ja-JP" altLang="en-US" sz="700" b="1" dirty="0">
                        <a:latin typeface="BIZ UDPゴシック" panose="020B0400000000000000" pitchFamily="50" charset="-128"/>
                        <a:ea typeface="BIZ UDPゴシック" panose="020B0400000000000000" pitchFamily="50" charset="-128"/>
                      </a:endParaRPr>
                    </a:p>
                  </a:txBody>
                  <a:tcPr marL="36000" marR="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en-US" altLang="ja-JP" sz="700" b="1" dirty="0">
                          <a:latin typeface="BIZ UDPゴシック" panose="020B0400000000000000" pitchFamily="50" charset="-128"/>
                          <a:ea typeface="BIZ UDPゴシック" panose="020B0400000000000000" pitchFamily="50" charset="-128"/>
                        </a:rPr>
                        <a:t>20.7</a:t>
                      </a:r>
                      <a:endParaRPr kumimoji="1" lang="ja-JP" altLang="en-US" sz="700" b="1" dirty="0">
                        <a:latin typeface="BIZ UDPゴシック" panose="020B0400000000000000" pitchFamily="50" charset="-128"/>
                        <a:ea typeface="BIZ UDPゴシック" panose="020B0400000000000000" pitchFamily="50" charset="-128"/>
                      </a:endParaRPr>
                    </a:p>
                  </a:txBody>
                  <a:tcPr marL="36000" marR="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59937" rtl="0" eaLnBrk="1" fontAlgn="auto" latinLnBrk="0" hangingPunct="1">
                        <a:lnSpc>
                          <a:spcPct val="100000"/>
                        </a:lnSpc>
                        <a:spcBef>
                          <a:spcPts val="0"/>
                        </a:spcBef>
                        <a:spcAft>
                          <a:spcPts val="0"/>
                        </a:spcAft>
                        <a:buClrTx/>
                        <a:buSzTx/>
                        <a:buFontTx/>
                        <a:buNone/>
                        <a:tabLst/>
                        <a:defRPr/>
                      </a:pPr>
                      <a:r>
                        <a:rPr kumimoji="1" lang="en-US" altLang="ja-JP" sz="700" b="1" dirty="0">
                          <a:latin typeface="BIZ UDPゴシック" panose="020B0400000000000000" pitchFamily="50" charset="-128"/>
                          <a:ea typeface="BIZ UDPゴシック" panose="020B0400000000000000" pitchFamily="50" charset="-128"/>
                        </a:rPr>
                        <a:t>23</a:t>
                      </a:r>
                      <a:endParaRPr kumimoji="1" lang="ja-JP" altLang="en-US" sz="700" b="1" i="1" dirty="0">
                        <a:latin typeface="BIZ UDPゴシック" panose="020B0400000000000000" pitchFamily="50" charset="-128"/>
                        <a:ea typeface="BIZ UDPゴシック" panose="020B0400000000000000" pitchFamily="50" charset="-128"/>
                      </a:endParaRPr>
                    </a:p>
                  </a:txBody>
                  <a:tcPr marL="36000" marR="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205615">
                <a:tc vMerge="1">
                  <a:txBody>
                    <a:bodyPr/>
                    <a:lstStyle/>
                    <a:p>
                      <a:endParaRPr kumimoji="1" lang="ja-JP" altLang="en-US"/>
                    </a:p>
                  </a:txBody>
                  <a:tcPr/>
                </a:tc>
                <a:tc>
                  <a:txBody>
                    <a:bodyPr/>
                    <a:lstStyle/>
                    <a:p>
                      <a:pPr algn="ctr"/>
                      <a:r>
                        <a:rPr kumimoji="1" lang="ja-JP" altLang="en-US" sz="700" b="1" dirty="0">
                          <a:latin typeface="BIZ UDPゴシック" panose="020B0400000000000000" pitchFamily="50" charset="-128"/>
                          <a:ea typeface="BIZ UDPゴシック" panose="020B0400000000000000" pitchFamily="50" charset="-128"/>
                        </a:rPr>
                        <a:t>国際</a:t>
                      </a:r>
                    </a:p>
                  </a:txBody>
                  <a:tcPr marL="36000" marR="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ja-JP" altLang="en-US" sz="700" b="1" dirty="0">
                          <a:latin typeface="BIZ UDPゴシック" panose="020B0400000000000000" pitchFamily="50" charset="-128"/>
                          <a:ea typeface="BIZ UDPゴシック" panose="020B0400000000000000" pitchFamily="50" charset="-128"/>
                        </a:rPr>
                        <a:t>７</a:t>
                      </a:r>
                      <a:r>
                        <a:rPr kumimoji="1" lang="en-US" altLang="ja-JP" sz="700" b="1" dirty="0">
                          <a:latin typeface="BIZ UDPゴシック" panose="020B0400000000000000" pitchFamily="50" charset="-128"/>
                          <a:ea typeface="BIZ UDPゴシック" panose="020B0400000000000000" pitchFamily="50" charset="-128"/>
                        </a:rPr>
                        <a:t>.5</a:t>
                      </a:r>
                      <a:endParaRPr kumimoji="1" lang="ja-JP" altLang="en-US" sz="700" b="1" dirty="0">
                        <a:latin typeface="BIZ UDPゴシック" panose="020B0400000000000000" pitchFamily="50" charset="-128"/>
                        <a:ea typeface="BIZ UDPゴシック" panose="020B0400000000000000" pitchFamily="50" charset="-128"/>
                      </a:endParaRPr>
                    </a:p>
                  </a:txBody>
                  <a:tcPr marL="36000" marR="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en-US" altLang="ja-JP" sz="700" b="1" dirty="0">
                          <a:latin typeface="BIZ UDPゴシック" panose="020B0400000000000000" pitchFamily="50" charset="-128"/>
                          <a:ea typeface="BIZ UDPゴシック" panose="020B0400000000000000" pitchFamily="50" charset="-128"/>
                        </a:rPr>
                        <a:t>15.8</a:t>
                      </a:r>
                      <a:endParaRPr kumimoji="1" lang="ja-JP" altLang="en-US" sz="700" b="1" dirty="0">
                        <a:latin typeface="BIZ UDPゴシック" panose="020B0400000000000000" pitchFamily="50" charset="-128"/>
                        <a:ea typeface="BIZ UDPゴシック" panose="020B0400000000000000" pitchFamily="50" charset="-128"/>
                      </a:endParaRPr>
                    </a:p>
                  </a:txBody>
                  <a:tcPr marL="36000" marR="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59937" rtl="0" eaLnBrk="1" fontAlgn="auto" latinLnBrk="0" hangingPunct="1">
                        <a:lnSpc>
                          <a:spcPct val="100000"/>
                        </a:lnSpc>
                        <a:spcBef>
                          <a:spcPts val="0"/>
                        </a:spcBef>
                        <a:spcAft>
                          <a:spcPts val="0"/>
                        </a:spcAft>
                        <a:buClrTx/>
                        <a:buSzTx/>
                        <a:buFontTx/>
                        <a:buNone/>
                        <a:tabLst/>
                        <a:defRPr/>
                      </a:pPr>
                      <a:r>
                        <a:rPr kumimoji="1" lang="ja-JP" altLang="en-US" sz="700" b="1" dirty="0">
                          <a:latin typeface="BIZ UDPゴシック" panose="020B0400000000000000" pitchFamily="50" charset="-128"/>
                          <a:ea typeface="BIZ UDPゴシック" panose="020B0400000000000000" pitchFamily="50" charset="-128"/>
                        </a:rPr>
                        <a:t>１４</a:t>
                      </a:r>
                      <a:endParaRPr kumimoji="1" lang="ja-JP" altLang="en-US" sz="700" b="1" i="1" dirty="0">
                        <a:latin typeface="BIZ UDPゴシック" panose="020B0400000000000000" pitchFamily="50" charset="-128"/>
                        <a:ea typeface="BIZ UDPゴシック" panose="020B0400000000000000" pitchFamily="50" charset="-128"/>
                      </a:endParaRPr>
                    </a:p>
                  </a:txBody>
                  <a:tcPr marL="36000" marR="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90848003"/>
                  </a:ext>
                </a:extLst>
              </a:tr>
              <a:tr h="205615">
                <a:tc vMerge="1">
                  <a:txBody>
                    <a:bodyPr/>
                    <a:lstStyle/>
                    <a:p>
                      <a:pPr algn="ctr"/>
                      <a:endParaRPr kumimoji="1" lang="ja-JP" altLang="en-US" sz="1000" b="1" dirty="0">
                        <a:latin typeface="BIZ UDPゴシック" panose="020B0400000000000000" pitchFamily="50" charset="-128"/>
                        <a:ea typeface="BIZ UDPゴシック" panose="020B0400000000000000" pitchFamily="50" charset="-128"/>
                      </a:endParaRPr>
                    </a:p>
                  </a:txBody>
                  <a:tcPr marL="36000" marR="36000" anchor="ctr"/>
                </a:tc>
                <a:tc>
                  <a:txBody>
                    <a:bodyPr/>
                    <a:lstStyle/>
                    <a:p>
                      <a:pPr algn="ctr"/>
                      <a:r>
                        <a:rPr kumimoji="1" lang="ja-JP" altLang="en-US" sz="700" b="1" dirty="0">
                          <a:latin typeface="BIZ UDPゴシック" panose="020B0400000000000000" pitchFamily="50" charset="-128"/>
                          <a:ea typeface="BIZ UDPゴシック" panose="020B0400000000000000" pitchFamily="50" charset="-128"/>
                        </a:rPr>
                        <a:t>国内</a:t>
                      </a:r>
                    </a:p>
                  </a:txBody>
                  <a:tcPr marL="36000" marR="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6"/>
                      <a:tile tx="0" ty="0" sx="100000" sy="100000" flip="none" algn="tl"/>
                    </a:blipFill>
                  </a:tcPr>
                </a:tc>
                <a:tc>
                  <a:txBody>
                    <a:bodyPr/>
                    <a:lstStyle/>
                    <a:p>
                      <a:pPr algn="ctr"/>
                      <a:r>
                        <a:rPr kumimoji="1" lang="en-US" altLang="ja-JP" sz="700" b="1" dirty="0">
                          <a:latin typeface="BIZ UDPゴシック" panose="020B0400000000000000" pitchFamily="50" charset="-128"/>
                          <a:ea typeface="BIZ UDPゴシック" panose="020B0400000000000000" pitchFamily="50" charset="-128"/>
                        </a:rPr>
                        <a:t>3.2</a:t>
                      </a:r>
                      <a:endParaRPr kumimoji="1" lang="ja-JP" altLang="en-US" sz="700" b="1" dirty="0">
                        <a:latin typeface="BIZ UDPゴシック" panose="020B0400000000000000" pitchFamily="50" charset="-128"/>
                        <a:ea typeface="BIZ UDPゴシック" panose="020B0400000000000000" pitchFamily="50" charset="-128"/>
                      </a:endParaRPr>
                    </a:p>
                  </a:txBody>
                  <a:tcPr marL="36000" marR="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6"/>
                      <a:tile tx="0" ty="0" sx="100000" sy="100000" flip="none" algn="tl"/>
                    </a:blipFill>
                  </a:tcPr>
                </a:tc>
                <a:tc>
                  <a:txBody>
                    <a:bodyPr/>
                    <a:lstStyle/>
                    <a:p>
                      <a:pPr algn="ctr"/>
                      <a:r>
                        <a:rPr kumimoji="1" lang="en-US" altLang="ja-JP" sz="700" b="1" dirty="0">
                          <a:latin typeface="BIZ UDPゴシック" panose="020B0400000000000000" pitchFamily="50" charset="-128"/>
                          <a:ea typeface="BIZ UDPゴシック" panose="020B0400000000000000" pitchFamily="50" charset="-128"/>
                        </a:rPr>
                        <a:t>4.9</a:t>
                      </a:r>
                      <a:endParaRPr kumimoji="1" lang="ja-JP" altLang="en-US" sz="700" b="1" dirty="0">
                        <a:latin typeface="BIZ UDPゴシック" panose="020B0400000000000000" pitchFamily="50" charset="-128"/>
                        <a:ea typeface="BIZ UDPゴシック" panose="020B0400000000000000" pitchFamily="50" charset="-128"/>
                      </a:endParaRPr>
                    </a:p>
                  </a:txBody>
                  <a:tcPr marL="36000" marR="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6"/>
                      <a:tile tx="0" ty="0" sx="100000" sy="100000" flip="none" algn="tl"/>
                    </a:blipFill>
                  </a:tcPr>
                </a:tc>
                <a:tc>
                  <a:txBody>
                    <a:bodyPr/>
                    <a:lstStyle/>
                    <a:p>
                      <a:pPr marL="0" marR="0" lvl="0" indent="0" algn="ctr" defTabSz="959937" rtl="0" eaLnBrk="1" fontAlgn="auto" latinLnBrk="0" hangingPunct="1">
                        <a:lnSpc>
                          <a:spcPct val="100000"/>
                        </a:lnSpc>
                        <a:spcBef>
                          <a:spcPts val="0"/>
                        </a:spcBef>
                        <a:spcAft>
                          <a:spcPts val="0"/>
                        </a:spcAft>
                        <a:buClrTx/>
                        <a:buSzTx/>
                        <a:buFontTx/>
                        <a:buNone/>
                        <a:tabLst/>
                        <a:defRPr/>
                      </a:pPr>
                      <a:r>
                        <a:rPr kumimoji="1" lang="ja-JP" altLang="en-US" sz="700" b="1" dirty="0">
                          <a:latin typeface="BIZ UDPゴシック" panose="020B0400000000000000" pitchFamily="50" charset="-128"/>
                          <a:ea typeface="BIZ UDPゴシック" panose="020B0400000000000000" pitchFamily="50" charset="-128"/>
                        </a:rPr>
                        <a:t>９</a:t>
                      </a:r>
                      <a:endParaRPr kumimoji="1" lang="ja-JP" altLang="en-US" sz="700" b="1" i="1" dirty="0">
                        <a:latin typeface="BIZ UDPゴシック" panose="020B0400000000000000" pitchFamily="50" charset="-128"/>
                        <a:ea typeface="BIZ UDPゴシック" panose="020B0400000000000000" pitchFamily="50" charset="-128"/>
                      </a:endParaRPr>
                    </a:p>
                  </a:txBody>
                  <a:tcPr marL="36000" marR="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6"/>
                      <a:tile tx="0" ty="0" sx="100000" sy="100000" flip="none" algn="tl"/>
                    </a:blipFill>
                  </a:tcPr>
                </a:tc>
                <a:extLst>
                  <a:ext uri="{0D108BD9-81ED-4DB2-BD59-A6C34878D82A}">
                    <a16:rowId xmlns:a16="http://schemas.microsoft.com/office/drawing/2014/main" val="1607441542"/>
                  </a:ext>
                </a:extLst>
              </a:tr>
              <a:tr h="205615">
                <a:tc rowSpan="3">
                  <a:txBody>
                    <a:bodyPr/>
                    <a:lstStyle/>
                    <a:p>
                      <a:pPr algn="ctr"/>
                      <a:r>
                        <a:rPr kumimoji="1" lang="ja-JP" altLang="en-US" sz="700" b="1" dirty="0">
                          <a:latin typeface="BIZ UDPゴシック" panose="020B0400000000000000" pitchFamily="50" charset="-128"/>
                          <a:ea typeface="BIZ UDPゴシック" panose="020B0400000000000000" pitchFamily="50" charset="-128"/>
                        </a:rPr>
                        <a:t>旅客数</a:t>
                      </a:r>
                      <a:endParaRPr kumimoji="1" lang="en-US" altLang="ja-JP" sz="700" b="1" dirty="0">
                        <a:latin typeface="BIZ UDPゴシック" panose="020B0400000000000000" pitchFamily="50" charset="-128"/>
                        <a:ea typeface="BIZ UDPゴシック" panose="020B0400000000000000" pitchFamily="50" charset="-128"/>
                      </a:endParaRPr>
                    </a:p>
                    <a:p>
                      <a:pPr algn="ctr"/>
                      <a:r>
                        <a:rPr kumimoji="1" lang="en-US" altLang="ja-JP" sz="700" b="1" dirty="0">
                          <a:latin typeface="BIZ UDPゴシック" panose="020B0400000000000000" pitchFamily="50" charset="-128"/>
                          <a:ea typeface="BIZ UDPゴシック" panose="020B0400000000000000" pitchFamily="50" charset="-128"/>
                        </a:rPr>
                        <a:t>(</a:t>
                      </a:r>
                      <a:r>
                        <a:rPr kumimoji="1" lang="ja-JP" altLang="en-US" sz="700" b="1" dirty="0">
                          <a:latin typeface="BIZ UDPゴシック" panose="020B0400000000000000" pitchFamily="50" charset="-128"/>
                          <a:ea typeface="BIZ UDPゴシック" panose="020B0400000000000000" pitchFamily="50" charset="-128"/>
                        </a:rPr>
                        <a:t>万人</a:t>
                      </a:r>
                      <a:r>
                        <a:rPr kumimoji="1" lang="en-US" altLang="ja-JP" sz="700" b="1" dirty="0">
                          <a:latin typeface="BIZ UDPゴシック" panose="020B0400000000000000" pitchFamily="50" charset="-128"/>
                          <a:ea typeface="BIZ UDPゴシック" panose="020B0400000000000000" pitchFamily="50" charset="-128"/>
                        </a:rPr>
                        <a:t>)</a:t>
                      </a:r>
                      <a:endParaRPr kumimoji="1" lang="ja-JP" altLang="en-US" sz="700" b="1" dirty="0">
                        <a:latin typeface="BIZ UDPゴシック" panose="020B0400000000000000" pitchFamily="50" charset="-128"/>
                        <a:ea typeface="BIZ UDPゴシック" panose="020B0400000000000000" pitchFamily="50" charset="-128"/>
                      </a:endParaRPr>
                    </a:p>
                    <a:p>
                      <a:pPr algn="ctr"/>
                      <a:endParaRPr kumimoji="1" lang="ja-JP" altLang="en-US" sz="700" b="1" dirty="0">
                        <a:latin typeface="BIZ UDPゴシック" panose="020B0400000000000000" pitchFamily="50" charset="-128"/>
                        <a:ea typeface="BIZ UDPゴシック" panose="020B0400000000000000" pitchFamily="50" charset="-128"/>
                      </a:endParaRPr>
                    </a:p>
                  </a:txBody>
                  <a:tcPr marL="36000" marR="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ja-JP" altLang="en-US" sz="700" b="1" dirty="0">
                          <a:latin typeface="BIZ UDPゴシック" panose="020B0400000000000000" pitchFamily="50" charset="-128"/>
                          <a:ea typeface="BIZ UDPゴシック" panose="020B0400000000000000" pitchFamily="50" charset="-128"/>
                        </a:rPr>
                        <a:t>総数</a:t>
                      </a:r>
                      <a:endParaRPr kumimoji="1" lang="en-US" altLang="ja-JP" sz="700" b="1" dirty="0">
                        <a:latin typeface="BIZ UDPゴシック" panose="020B0400000000000000" pitchFamily="50" charset="-128"/>
                        <a:ea typeface="BIZ UDPゴシック" panose="020B0400000000000000" pitchFamily="50" charset="-128"/>
                      </a:endParaRPr>
                    </a:p>
                  </a:txBody>
                  <a:tcPr marL="36000" marR="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en-US" altLang="ja-JP" sz="700" b="1" dirty="0">
                          <a:latin typeface="BIZ UDPゴシック" panose="020B0400000000000000" pitchFamily="50" charset="-128"/>
                          <a:ea typeface="BIZ UDPゴシック" panose="020B0400000000000000" pitchFamily="50" charset="-128"/>
                        </a:rPr>
                        <a:t>1,43</a:t>
                      </a:r>
                      <a:r>
                        <a:rPr kumimoji="1" lang="ja-JP" altLang="en-US" sz="700" b="1" dirty="0">
                          <a:latin typeface="BIZ UDPゴシック" panose="020B0400000000000000" pitchFamily="50" charset="-128"/>
                          <a:ea typeface="BIZ UDPゴシック" panose="020B0400000000000000" pitchFamily="50" charset="-128"/>
                        </a:rPr>
                        <a:t>５　</a:t>
                      </a:r>
                      <a:endParaRPr kumimoji="1" lang="en-US" altLang="ja-JP" sz="700" b="1" dirty="0">
                        <a:latin typeface="BIZ UDPゴシック" panose="020B0400000000000000" pitchFamily="50" charset="-128"/>
                        <a:ea typeface="BIZ UDPゴシック" panose="020B0400000000000000" pitchFamily="50" charset="-128"/>
                      </a:endParaRPr>
                    </a:p>
                  </a:txBody>
                  <a:tcPr marL="36000" marR="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59937" rtl="0" eaLnBrk="1" fontAlgn="auto" latinLnBrk="0" hangingPunct="1">
                        <a:lnSpc>
                          <a:spcPct val="100000"/>
                        </a:lnSpc>
                        <a:spcBef>
                          <a:spcPts val="0"/>
                        </a:spcBef>
                        <a:spcAft>
                          <a:spcPts val="0"/>
                        </a:spcAft>
                        <a:buClrTx/>
                        <a:buSzTx/>
                        <a:buFontTx/>
                        <a:buNone/>
                        <a:tabLst/>
                        <a:defRPr/>
                      </a:pPr>
                      <a:r>
                        <a:rPr kumimoji="1" lang="en-US" altLang="ja-JP" sz="700" b="1" dirty="0">
                          <a:latin typeface="BIZ UDPゴシック" panose="020B0400000000000000" pitchFamily="50" charset="-128"/>
                          <a:ea typeface="BIZ UDPゴシック" panose="020B0400000000000000" pitchFamily="50" charset="-128"/>
                        </a:rPr>
                        <a:t>3,191</a:t>
                      </a:r>
                      <a:endParaRPr kumimoji="1" lang="ja-JP" altLang="en-US" sz="700" b="1" dirty="0">
                        <a:latin typeface="BIZ UDPゴシック" panose="020B0400000000000000" pitchFamily="50" charset="-128"/>
                        <a:ea typeface="BIZ UDPゴシック" panose="020B0400000000000000" pitchFamily="50" charset="-128"/>
                      </a:endParaRPr>
                    </a:p>
                  </a:txBody>
                  <a:tcPr marL="36000" marR="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en-US" altLang="ja-JP" sz="700" b="1" dirty="0">
                          <a:latin typeface="BIZ UDPゴシック" panose="020B0400000000000000" pitchFamily="50" charset="-128"/>
                          <a:ea typeface="BIZ UDPゴシック" panose="020B0400000000000000" pitchFamily="50" charset="-128"/>
                        </a:rPr>
                        <a:t>2,500</a:t>
                      </a:r>
                      <a:endParaRPr kumimoji="1" lang="ja-JP" altLang="en-US" sz="700" b="1" i="1" dirty="0">
                        <a:latin typeface="BIZ UDPゴシック" panose="020B0400000000000000" pitchFamily="50" charset="-128"/>
                        <a:ea typeface="BIZ UDPゴシック" panose="020B0400000000000000" pitchFamily="50" charset="-128"/>
                      </a:endParaRPr>
                    </a:p>
                  </a:txBody>
                  <a:tcPr marL="36000" marR="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187678374"/>
                  </a:ext>
                </a:extLst>
              </a:tr>
              <a:tr h="205615">
                <a:tc vMerge="1">
                  <a:txBody>
                    <a:bodyPr/>
                    <a:lstStyle/>
                    <a:p>
                      <a:pPr algn="ctr"/>
                      <a:endParaRPr kumimoji="1" lang="ja-JP" altLang="en-US" sz="900" b="1" dirty="0">
                        <a:latin typeface="BIZ UDPゴシック" panose="020B0400000000000000" pitchFamily="50" charset="-128"/>
                        <a:ea typeface="BIZ UDPゴシック" panose="020B0400000000000000" pitchFamily="50" charset="-128"/>
                      </a:endParaRPr>
                    </a:p>
                  </a:txBody>
                  <a:tcPr marL="36000" marR="36000" anchor="ctr"/>
                </a:tc>
                <a:tc>
                  <a:txBody>
                    <a:bodyPr/>
                    <a:lstStyle/>
                    <a:p>
                      <a:pPr algn="ctr"/>
                      <a:r>
                        <a:rPr kumimoji="1" lang="ja-JP" altLang="en-US" sz="700" b="1" dirty="0">
                          <a:latin typeface="BIZ UDPゴシック" panose="020B0400000000000000" pitchFamily="50" charset="-128"/>
                          <a:ea typeface="BIZ UDPゴシック" panose="020B0400000000000000" pitchFamily="50" charset="-128"/>
                        </a:rPr>
                        <a:t>国際</a:t>
                      </a:r>
                      <a:endParaRPr kumimoji="1" lang="en-US" altLang="ja-JP" sz="700" b="1" dirty="0">
                        <a:latin typeface="BIZ UDPゴシック" panose="020B0400000000000000" pitchFamily="50" charset="-128"/>
                        <a:ea typeface="BIZ UDPゴシック" panose="020B0400000000000000" pitchFamily="50" charset="-128"/>
                      </a:endParaRPr>
                    </a:p>
                  </a:txBody>
                  <a:tcPr marL="36000" marR="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en-US" altLang="ja-JP" sz="700" b="1" dirty="0">
                          <a:latin typeface="BIZ UDPゴシック" panose="020B0400000000000000" pitchFamily="50" charset="-128"/>
                          <a:ea typeface="BIZ UDPゴシック" panose="020B0400000000000000" pitchFamily="50" charset="-128"/>
                        </a:rPr>
                        <a:t>1,048</a:t>
                      </a:r>
                    </a:p>
                  </a:txBody>
                  <a:tcPr marL="36000" marR="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59937" rtl="0" eaLnBrk="1" fontAlgn="auto" latinLnBrk="0" hangingPunct="1">
                        <a:lnSpc>
                          <a:spcPct val="100000"/>
                        </a:lnSpc>
                        <a:spcBef>
                          <a:spcPts val="0"/>
                        </a:spcBef>
                        <a:spcAft>
                          <a:spcPts val="0"/>
                        </a:spcAft>
                        <a:buClrTx/>
                        <a:buSzTx/>
                        <a:buFontTx/>
                        <a:buNone/>
                        <a:tabLst/>
                        <a:defRPr/>
                      </a:pPr>
                      <a:r>
                        <a:rPr kumimoji="1" lang="en-US" altLang="ja-JP" sz="700" b="1" dirty="0">
                          <a:latin typeface="BIZ UDPゴシック" panose="020B0400000000000000" pitchFamily="50" charset="-128"/>
                          <a:ea typeface="BIZ UDPゴシック" panose="020B0400000000000000" pitchFamily="50" charset="-128"/>
                        </a:rPr>
                        <a:t>2,493</a:t>
                      </a:r>
                      <a:endParaRPr kumimoji="1" lang="ja-JP" altLang="en-US" sz="700" b="1" dirty="0">
                        <a:latin typeface="BIZ UDPゴシック" panose="020B0400000000000000" pitchFamily="50" charset="-128"/>
                        <a:ea typeface="BIZ UDPゴシック" panose="020B0400000000000000" pitchFamily="50" charset="-128"/>
                      </a:endParaRPr>
                    </a:p>
                  </a:txBody>
                  <a:tcPr marL="36000" marR="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en-US" altLang="ja-JP" sz="700" b="1" dirty="0">
                          <a:latin typeface="BIZ UDPゴシック" panose="020B0400000000000000" pitchFamily="50" charset="-128"/>
                          <a:ea typeface="BIZ UDPゴシック" panose="020B0400000000000000" pitchFamily="50" charset="-128"/>
                        </a:rPr>
                        <a:t>1,200</a:t>
                      </a:r>
                      <a:endParaRPr kumimoji="1" lang="ja-JP" altLang="en-US" sz="700" b="1" i="1" dirty="0">
                        <a:latin typeface="BIZ UDPゴシック" panose="020B0400000000000000" pitchFamily="50" charset="-128"/>
                        <a:ea typeface="BIZ UDPゴシック" panose="020B0400000000000000" pitchFamily="50" charset="-128"/>
                      </a:endParaRPr>
                    </a:p>
                  </a:txBody>
                  <a:tcPr marL="36000" marR="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947289192"/>
                  </a:ext>
                </a:extLst>
              </a:tr>
              <a:tr h="205615">
                <a:tc vMerge="1">
                  <a:txBody>
                    <a:bodyPr/>
                    <a:lstStyle/>
                    <a:p>
                      <a:pPr algn="ctr"/>
                      <a:endParaRPr kumimoji="1" lang="ja-JP" altLang="en-US" sz="900" b="1" dirty="0">
                        <a:latin typeface="BIZ UDPゴシック" panose="020B0400000000000000" pitchFamily="50" charset="-128"/>
                        <a:ea typeface="BIZ UDPゴシック" panose="020B0400000000000000" pitchFamily="50" charset="-128"/>
                      </a:endParaRPr>
                    </a:p>
                  </a:txBody>
                  <a:tcPr marL="36000" marR="36000" anchor="ctr"/>
                </a:tc>
                <a:tc>
                  <a:txBody>
                    <a:bodyPr/>
                    <a:lstStyle/>
                    <a:p>
                      <a:pPr algn="ctr"/>
                      <a:r>
                        <a:rPr kumimoji="1" lang="ja-JP" altLang="en-US" sz="700" b="1" dirty="0">
                          <a:latin typeface="BIZ UDPゴシック" panose="020B0400000000000000" pitchFamily="50" charset="-128"/>
                          <a:ea typeface="BIZ UDPゴシック" panose="020B0400000000000000" pitchFamily="50" charset="-128"/>
                        </a:rPr>
                        <a:t>国内</a:t>
                      </a:r>
                      <a:endParaRPr kumimoji="1" lang="en-US" altLang="ja-JP" sz="700" b="1" dirty="0">
                        <a:latin typeface="BIZ UDPゴシック" panose="020B0400000000000000" pitchFamily="50" charset="-128"/>
                        <a:ea typeface="BIZ UDPゴシック" panose="020B0400000000000000" pitchFamily="50" charset="-128"/>
                      </a:endParaRPr>
                    </a:p>
                  </a:txBody>
                  <a:tcPr marL="36000" marR="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6"/>
                      <a:tile tx="0" ty="0" sx="100000" sy="100000" flip="none" algn="tl"/>
                    </a:blipFill>
                  </a:tcPr>
                </a:tc>
                <a:tc>
                  <a:txBody>
                    <a:bodyPr/>
                    <a:lstStyle/>
                    <a:p>
                      <a:pPr algn="ctr"/>
                      <a:r>
                        <a:rPr kumimoji="1" lang="en-US" altLang="ja-JP" sz="700" b="1" dirty="0">
                          <a:latin typeface="BIZ UDPゴシック" panose="020B0400000000000000" pitchFamily="50" charset="-128"/>
                          <a:ea typeface="BIZ UDPゴシック" panose="020B0400000000000000" pitchFamily="50" charset="-128"/>
                        </a:rPr>
                        <a:t>387</a:t>
                      </a:r>
                    </a:p>
                  </a:txBody>
                  <a:tcPr marL="36000" marR="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6"/>
                      <a:tile tx="0" ty="0" sx="100000" sy="100000" flip="none" algn="tl"/>
                    </a:blipFill>
                  </a:tcPr>
                </a:tc>
                <a:tc>
                  <a:txBody>
                    <a:bodyPr/>
                    <a:lstStyle/>
                    <a:p>
                      <a:pPr marL="0" marR="0" lvl="0" indent="0" algn="ctr" defTabSz="959937" rtl="0" eaLnBrk="1" fontAlgn="auto" latinLnBrk="0" hangingPunct="1">
                        <a:lnSpc>
                          <a:spcPct val="100000"/>
                        </a:lnSpc>
                        <a:spcBef>
                          <a:spcPts val="0"/>
                        </a:spcBef>
                        <a:spcAft>
                          <a:spcPts val="0"/>
                        </a:spcAft>
                        <a:buClrTx/>
                        <a:buSzTx/>
                        <a:buFontTx/>
                        <a:buNone/>
                        <a:tabLst/>
                        <a:defRPr/>
                      </a:pPr>
                      <a:r>
                        <a:rPr kumimoji="1" lang="ja-JP" altLang="en-US" sz="700" b="1" dirty="0">
                          <a:latin typeface="BIZ UDPゴシック" panose="020B0400000000000000" pitchFamily="50" charset="-128"/>
                          <a:ea typeface="BIZ UDPゴシック" panose="020B0400000000000000" pitchFamily="50" charset="-128"/>
                        </a:rPr>
                        <a:t>６９８</a:t>
                      </a:r>
                    </a:p>
                  </a:txBody>
                  <a:tcPr marL="36000" marR="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6"/>
                      <a:tile tx="0" ty="0" sx="100000" sy="100000" flip="none" algn="tl"/>
                    </a:blipFill>
                  </a:tcPr>
                </a:tc>
                <a:tc>
                  <a:txBody>
                    <a:bodyPr/>
                    <a:lstStyle/>
                    <a:p>
                      <a:pPr algn="ctr"/>
                      <a:r>
                        <a:rPr kumimoji="1" lang="en-US" altLang="ja-JP" sz="700" b="1" dirty="0">
                          <a:latin typeface="BIZ UDPゴシック" panose="020B0400000000000000" pitchFamily="50" charset="-128"/>
                          <a:ea typeface="BIZ UDPゴシック" panose="020B0400000000000000" pitchFamily="50" charset="-128"/>
                        </a:rPr>
                        <a:t>1,300</a:t>
                      </a:r>
                      <a:endParaRPr kumimoji="1" lang="ja-JP" altLang="en-US" sz="700" b="1" i="1" dirty="0">
                        <a:latin typeface="BIZ UDPゴシック" panose="020B0400000000000000" pitchFamily="50" charset="-128"/>
                        <a:ea typeface="BIZ UDPゴシック" panose="020B0400000000000000" pitchFamily="50" charset="-128"/>
                      </a:endParaRPr>
                    </a:p>
                  </a:txBody>
                  <a:tcPr marL="36000" marR="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6"/>
                      <a:tile tx="0" ty="0" sx="100000" sy="100000" flip="none" algn="tl"/>
                    </a:blipFill>
                  </a:tcPr>
                </a:tc>
                <a:extLst>
                  <a:ext uri="{0D108BD9-81ED-4DB2-BD59-A6C34878D82A}">
                    <a16:rowId xmlns:a16="http://schemas.microsoft.com/office/drawing/2014/main" val="3554752381"/>
                  </a:ext>
                </a:extLst>
              </a:tr>
            </a:tbl>
          </a:graphicData>
        </a:graphic>
      </p:graphicFrame>
    </p:spTree>
    <p:extLst>
      <p:ext uri="{BB962C8B-B14F-4D97-AF65-F5344CB8AC3E}">
        <p14:creationId xmlns:p14="http://schemas.microsoft.com/office/powerpoint/2010/main" val="4293307725"/>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四角形: 角を丸くする 2">
            <a:extLst>
              <a:ext uri="{FF2B5EF4-FFF2-40B4-BE49-F238E27FC236}">
                <a16:creationId xmlns:a16="http://schemas.microsoft.com/office/drawing/2014/main" id="{FF1169B4-0354-4C2C-8470-F16E797B7616}"/>
              </a:ext>
            </a:extLst>
          </p:cNvPr>
          <p:cNvSpPr/>
          <p:nvPr/>
        </p:nvSpPr>
        <p:spPr>
          <a:xfrm>
            <a:off x="140620" y="1913565"/>
            <a:ext cx="9759235" cy="2339562"/>
          </a:xfrm>
          <a:prstGeom prst="roundRect">
            <a:avLst>
              <a:gd name="adj" fmla="val 7865"/>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graphicFrame>
        <p:nvGraphicFramePr>
          <p:cNvPr id="11" name="表 10"/>
          <p:cNvGraphicFramePr>
            <a:graphicFrameLocks noGrp="1"/>
          </p:cNvGraphicFramePr>
          <p:nvPr>
            <p:extLst>
              <p:ext uri="{D42A27DB-BD31-4B8C-83A1-F6EECF244321}">
                <p14:modId xmlns:p14="http://schemas.microsoft.com/office/powerpoint/2010/main" val="2714525468"/>
              </p:ext>
            </p:extLst>
          </p:nvPr>
        </p:nvGraphicFramePr>
        <p:xfrm>
          <a:off x="179089" y="2070019"/>
          <a:ext cx="9759235" cy="2142966"/>
        </p:xfrm>
        <a:graphic>
          <a:graphicData uri="http://schemas.openxmlformats.org/drawingml/2006/table">
            <a:tbl>
              <a:tblPr firstRow="1" bandRow="1">
                <a:tableStyleId>{2D5ABB26-0587-4C30-8999-92F81FD0307C}</a:tableStyleId>
              </a:tblPr>
              <a:tblGrid>
                <a:gridCol w="9759235">
                  <a:extLst>
                    <a:ext uri="{9D8B030D-6E8A-4147-A177-3AD203B41FA5}">
                      <a16:colId xmlns:a16="http://schemas.microsoft.com/office/drawing/2014/main" val="2309123477"/>
                    </a:ext>
                  </a:extLst>
                </a:gridCol>
              </a:tblGrid>
              <a:tr h="859784">
                <a:tc>
                  <a:txBody>
                    <a:bodyPr/>
                    <a:lstStyle/>
                    <a:p>
                      <a:pPr marL="180975" lvl="0" indent="-180975" defTabSz="959937">
                        <a:defRPr/>
                      </a:pPr>
                      <a:endParaRPr kumimoji="1" lang="en-US" altLang="ja-JP" sz="1400" b="1" dirty="0">
                        <a:solidFill>
                          <a:srgbClr val="4472C4"/>
                        </a:solidFill>
                      </a:endParaRPr>
                    </a:p>
                    <a:p>
                      <a:pPr marL="180975" lvl="0" indent="-180975" defTabSz="959937">
                        <a:defRPr/>
                      </a:pPr>
                      <a:r>
                        <a:rPr kumimoji="1" lang="ja-JP" altLang="en-US" sz="1400" b="1" dirty="0">
                          <a:solidFill>
                            <a:schemeClr val="tx1"/>
                          </a:solidFill>
                        </a:rPr>
                        <a:t>▷</a:t>
                      </a:r>
                      <a:r>
                        <a:rPr kumimoji="1" lang="ja-JP" altLang="en-US" sz="1400" b="1" u="sng" dirty="0">
                          <a:solidFill>
                            <a:schemeClr val="tx1"/>
                          </a:solidFill>
                          <a:effectLst/>
                          <a:latin typeface="BIZ UDPゴシック" panose="020B0400000000000000" pitchFamily="50" charset="-128"/>
                          <a:ea typeface="BIZ UDPゴシック" panose="020B0400000000000000" pitchFamily="50" charset="-128"/>
                        </a:rPr>
                        <a:t>民間企業等による、ムスリム・ベジタリアン・ヴィーガン・食物アレルギーのある人等が安心して食事を楽しめる環境整備や情報発信の取組に対する支援</a:t>
                      </a:r>
                      <a:r>
                        <a:rPr kumimoji="1" lang="ja-JP" altLang="en-US" sz="1400" b="1" u="none" dirty="0">
                          <a:solidFill>
                            <a:schemeClr val="tx1"/>
                          </a:solidFill>
                          <a:effectLst/>
                          <a:latin typeface="BIZ UDPゴシック" panose="020B0400000000000000" pitchFamily="50" charset="-128"/>
                          <a:ea typeface="BIZ UDPゴシック" panose="020B0400000000000000" pitchFamily="50" charset="-128"/>
                        </a:rPr>
                        <a:t>　</a:t>
                      </a:r>
                      <a:r>
                        <a:rPr kumimoji="1" lang="ja-JP" altLang="en-US" sz="900" b="0" u="none" dirty="0">
                          <a:solidFill>
                            <a:schemeClr val="tx1"/>
                          </a:solidFill>
                          <a:effectLst/>
                          <a:latin typeface="+mn-ea"/>
                          <a:ea typeface="+mn-ea"/>
                        </a:rPr>
                        <a:t>＜広域連合・関経連＞</a:t>
                      </a:r>
                    </a:p>
                    <a:p>
                      <a:pPr marL="180975" lvl="0" indent="-180975" defTabSz="959937">
                        <a:defRPr/>
                      </a:pPr>
                      <a:endParaRPr kumimoji="1" lang="en-US" altLang="ja-JP" sz="900" b="0" u="none" dirty="0">
                        <a:solidFill>
                          <a:schemeClr val="tx1"/>
                        </a:solidFill>
                        <a:effectLst/>
                        <a:latin typeface="+mn-ea"/>
                        <a:ea typeface="+mn-ea"/>
                      </a:endParaRPr>
                    </a:p>
                    <a:p>
                      <a:pPr marL="0" marR="0" lvl="0" indent="0" algn="l" defTabSz="959937" rtl="0" eaLnBrk="1" fontAlgn="auto" latinLnBrk="0" hangingPunct="1">
                        <a:lnSpc>
                          <a:spcPct val="100000"/>
                        </a:lnSpc>
                        <a:spcBef>
                          <a:spcPts val="0"/>
                        </a:spcBef>
                        <a:spcAft>
                          <a:spcPts val="0"/>
                        </a:spcAft>
                        <a:buClrTx/>
                        <a:buSzTx/>
                        <a:buFontTx/>
                        <a:buNone/>
                        <a:tabLst/>
                        <a:defRPr/>
                      </a:pPr>
                      <a:r>
                        <a:rPr lang="ja-JP" altLang="en-US" sz="1200" b="0" dirty="0">
                          <a:latin typeface="BIZ UDPゴシック" panose="020B0400000000000000" pitchFamily="50" charset="-128"/>
                          <a:ea typeface="BIZ UDPゴシック" panose="020B0400000000000000" pitchFamily="50" charset="-128"/>
                        </a:rPr>
                        <a:t>（取組例）</a:t>
                      </a:r>
                    </a:p>
                    <a:p>
                      <a:pPr marL="0" marR="0" lvl="0" indent="0" algn="l" defTabSz="959937" rtl="0" eaLnBrk="1" fontAlgn="auto" latinLnBrk="0" hangingPunct="1">
                        <a:lnSpc>
                          <a:spcPct val="100000"/>
                        </a:lnSpc>
                        <a:spcBef>
                          <a:spcPts val="0"/>
                        </a:spcBef>
                        <a:spcAft>
                          <a:spcPts val="0"/>
                        </a:spcAft>
                        <a:buClrTx/>
                        <a:buSzTx/>
                        <a:buFontTx/>
                        <a:buNone/>
                        <a:tabLst/>
                        <a:defRPr/>
                      </a:pPr>
                      <a:r>
                        <a:rPr lang="ja-JP" altLang="en-US" sz="1200" b="0" dirty="0">
                          <a:latin typeface="BIZ UDPゴシック" panose="020B0400000000000000" pitchFamily="50" charset="-128"/>
                          <a:ea typeface="BIZ UDPゴシック" panose="020B0400000000000000" pitchFamily="50" charset="-128"/>
                        </a:rPr>
                        <a:t>　・</a:t>
                      </a:r>
                      <a:r>
                        <a:rPr lang="ja-JP" altLang="en-US" sz="1200" b="0" dirty="0">
                          <a:solidFill>
                            <a:schemeClr val="tx1"/>
                          </a:solidFill>
                          <a:latin typeface="BIZ UDPゴシック" panose="020B0400000000000000" pitchFamily="50" charset="-128"/>
                          <a:ea typeface="BIZ UDPゴシック" panose="020B0400000000000000" pitchFamily="50" charset="-128"/>
                        </a:rPr>
                        <a:t>ピクトグラムなどをつかったメニュー表示の普及</a:t>
                      </a:r>
                      <a:endParaRPr lang="en-US" altLang="ja-JP" sz="1200" b="0" dirty="0">
                        <a:solidFill>
                          <a:schemeClr val="tx1"/>
                        </a:solidFill>
                        <a:latin typeface="BIZ UDPゴシック" panose="020B0400000000000000" pitchFamily="50" charset="-128"/>
                        <a:ea typeface="BIZ UDPゴシック" panose="020B0400000000000000" pitchFamily="50" charset="-128"/>
                      </a:endParaRPr>
                    </a:p>
                    <a:p>
                      <a:pPr marL="0" marR="0" lvl="0" indent="0" algn="l" defTabSz="959937" rtl="0" eaLnBrk="1" fontAlgn="auto" latinLnBrk="0" hangingPunct="1">
                        <a:lnSpc>
                          <a:spcPct val="100000"/>
                        </a:lnSpc>
                        <a:spcBef>
                          <a:spcPts val="0"/>
                        </a:spcBef>
                        <a:spcAft>
                          <a:spcPts val="0"/>
                        </a:spcAft>
                        <a:buClrTx/>
                        <a:buSzTx/>
                        <a:buFontTx/>
                        <a:buNone/>
                        <a:tabLst/>
                        <a:defRPr/>
                      </a:pPr>
                      <a:r>
                        <a:rPr lang="ja-JP" altLang="en-US" sz="1200" b="0" dirty="0">
                          <a:solidFill>
                            <a:schemeClr val="tx1"/>
                          </a:solidFill>
                          <a:latin typeface="BIZ UDPゴシック" panose="020B0400000000000000" pitchFamily="50" charset="-128"/>
                          <a:ea typeface="BIZ UDPゴシック" panose="020B0400000000000000" pitchFamily="50" charset="-128"/>
                        </a:rPr>
                        <a:t>　・食の多様性に対応した飲食店やホテルが掲載されたオンライン地図作成</a:t>
                      </a:r>
                    </a:p>
                    <a:p>
                      <a:pPr marL="0" marR="0" lvl="0" indent="0" algn="l" defTabSz="959937" rtl="0" eaLnBrk="1" fontAlgn="auto" latinLnBrk="0" hangingPunct="1">
                        <a:lnSpc>
                          <a:spcPct val="100000"/>
                        </a:lnSpc>
                        <a:spcBef>
                          <a:spcPts val="0"/>
                        </a:spcBef>
                        <a:spcAft>
                          <a:spcPts val="0"/>
                        </a:spcAft>
                        <a:buClrTx/>
                        <a:buSzTx/>
                        <a:buFontTx/>
                        <a:buNone/>
                        <a:tabLst/>
                        <a:defRPr/>
                      </a:pPr>
                      <a:r>
                        <a:rPr lang="ja-JP" altLang="en-US" sz="1200" b="0" dirty="0">
                          <a:solidFill>
                            <a:schemeClr val="tx1"/>
                          </a:solidFill>
                          <a:latin typeface="BIZ UDPゴシック" panose="020B0400000000000000" pitchFamily="50" charset="-128"/>
                          <a:ea typeface="BIZ UDPゴシック" panose="020B0400000000000000" pitchFamily="50" charset="-128"/>
                        </a:rPr>
                        <a:t>　・食の多様性に対応した関西・日本の新たな名物料理の開発</a:t>
                      </a:r>
                    </a:p>
                    <a:p>
                      <a:pPr marL="0" marR="0" lvl="0" indent="0" algn="l" defTabSz="959937" rtl="0" eaLnBrk="1" fontAlgn="auto" latinLnBrk="0" hangingPunct="1">
                        <a:lnSpc>
                          <a:spcPct val="100000"/>
                        </a:lnSpc>
                        <a:spcBef>
                          <a:spcPts val="0"/>
                        </a:spcBef>
                        <a:spcAft>
                          <a:spcPts val="0"/>
                        </a:spcAft>
                        <a:buClrTx/>
                        <a:buSzTx/>
                        <a:buFontTx/>
                        <a:buNone/>
                        <a:tabLst/>
                        <a:defRPr/>
                      </a:pPr>
                      <a:r>
                        <a:rPr lang="ja-JP" altLang="en-US" sz="1200" b="0" dirty="0">
                          <a:latin typeface="BIZ UDPゴシック" panose="020B0400000000000000" pitchFamily="50" charset="-128"/>
                          <a:ea typeface="BIZ UDPゴシック" panose="020B0400000000000000" pitchFamily="50" charset="-128"/>
                        </a:rPr>
                        <a:t>　・食の多様性対応のお土産やお弁当の開発・販売</a:t>
                      </a:r>
                      <a:endParaRPr lang="en-US" altLang="ja-JP" sz="1200" b="0" dirty="0">
                        <a:latin typeface="BIZ UDPゴシック" panose="020B0400000000000000" pitchFamily="50" charset="-128"/>
                        <a:ea typeface="BIZ UDPゴシック" panose="020B0400000000000000" pitchFamily="50" charset="-128"/>
                      </a:endParaRPr>
                    </a:p>
                    <a:p>
                      <a:pPr marL="180975" lvl="0" indent="-180975" defTabSz="959937">
                        <a:defRPr/>
                      </a:pPr>
                      <a:endParaRPr kumimoji="1" lang="ja-JP" altLang="en-US" sz="900" b="0" u="none" dirty="0">
                        <a:solidFill>
                          <a:schemeClr val="tx1"/>
                        </a:solidFill>
                        <a:effectLst/>
                        <a:latin typeface="+mn-ea"/>
                        <a:ea typeface="+mn-ea"/>
                      </a:endParaRPr>
                    </a:p>
                    <a:p>
                      <a:pPr marL="180975" marR="0" lvl="0" indent="-180975" algn="l" defTabSz="959937" rtl="0" eaLnBrk="1" fontAlgn="auto" latinLnBrk="0" hangingPunct="1">
                        <a:lnSpc>
                          <a:spcPct val="100000"/>
                        </a:lnSpc>
                        <a:spcBef>
                          <a:spcPts val="0"/>
                        </a:spcBef>
                        <a:spcAft>
                          <a:spcPts val="0"/>
                        </a:spcAft>
                        <a:buClrTx/>
                        <a:buSzTx/>
                        <a:buFontTx/>
                        <a:buNone/>
                        <a:tabLst/>
                        <a:defRPr/>
                      </a:pPr>
                      <a:endParaRPr kumimoji="1" lang="ja-JP" altLang="en-US" sz="800" b="0" u="none" dirty="0">
                        <a:solidFill>
                          <a:schemeClr val="tx1"/>
                        </a:solidFill>
                        <a:effectLst/>
                        <a:latin typeface="+mn-ea"/>
                        <a:ea typeface="+mn-ea"/>
                      </a:endParaRPr>
                    </a:p>
                    <a:p>
                      <a:pPr marL="180975" marR="0" lvl="0" indent="-180975" algn="l" defTabSz="959937" rtl="0" eaLnBrk="1" fontAlgn="auto" latinLnBrk="0" hangingPunct="1">
                        <a:lnSpc>
                          <a:spcPct val="100000"/>
                        </a:lnSpc>
                        <a:spcBef>
                          <a:spcPts val="0"/>
                        </a:spcBef>
                        <a:spcAft>
                          <a:spcPts val="0"/>
                        </a:spcAft>
                        <a:buClrTx/>
                        <a:buSzTx/>
                        <a:buFontTx/>
                        <a:buNone/>
                        <a:tabLst/>
                        <a:defRPr/>
                      </a:pPr>
                      <a:endParaRPr kumimoji="1" lang="en-US" altLang="ja-JP" sz="600" b="1" dirty="0">
                        <a:solidFill>
                          <a:schemeClr val="tx1"/>
                        </a:solidFill>
                      </a:endParaRPr>
                    </a:p>
                  </a:txBody>
                  <a:tcPr marL="100806" marR="100806" marT="50403" marB="50403">
                    <a:noFill/>
                  </a:tcPr>
                </a:tc>
                <a:extLst>
                  <a:ext uri="{0D108BD9-81ED-4DB2-BD59-A6C34878D82A}">
                    <a16:rowId xmlns:a16="http://schemas.microsoft.com/office/drawing/2014/main" val="4193718493"/>
                  </a:ext>
                </a:extLst>
              </a:tr>
            </a:tbl>
          </a:graphicData>
        </a:graphic>
      </p:graphicFrame>
      <p:sp>
        <p:nvSpPr>
          <p:cNvPr id="9" name="正方形/長方形 8"/>
          <p:cNvSpPr/>
          <p:nvPr/>
        </p:nvSpPr>
        <p:spPr>
          <a:xfrm>
            <a:off x="2653468" y="5899255"/>
            <a:ext cx="5038725" cy="369332"/>
          </a:xfrm>
          <a:prstGeom prst="rect">
            <a:avLst/>
          </a:prstGeom>
        </p:spPr>
        <p:txBody>
          <a:bodyPr>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srgbClr val="FF0000"/>
              </a:solidFill>
              <a:effectLst/>
              <a:uLnTx/>
              <a:uFillTx/>
              <a:latin typeface="BIZ UDPゴシック" panose="020B0400000000000000" pitchFamily="50" charset="-128"/>
              <a:ea typeface="BIZ UDPゴシック" panose="020B0400000000000000" pitchFamily="50" charset="-128"/>
              <a:cs typeface="+mn-cs"/>
            </a:endParaRPr>
          </a:p>
        </p:txBody>
      </p:sp>
      <p:sp>
        <p:nvSpPr>
          <p:cNvPr id="12" name="テキスト ボックス 11"/>
          <p:cNvSpPr txBox="1"/>
          <p:nvPr/>
        </p:nvSpPr>
        <p:spPr>
          <a:xfrm>
            <a:off x="159853" y="1523170"/>
            <a:ext cx="4378122" cy="338554"/>
          </a:xfrm>
          <a:prstGeom prst="rect">
            <a:avLst/>
          </a:prstGeom>
          <a:noFill/>
        </p:spPr>
        <p:txBody>
          <a:bodyPr wrap="none" rtlCol="0">
            <a:spAutoFit/>
          </a:bodyPr>
          <a:lstStyle/>
          <a:p>
            <a:pPr lvl="0">
              <a:defRPr/>
            </a:pPr>
            <a:r>
              <a:rPr kumimoji="1" lang="ja-JP" altLang="en-US" sz="16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国への提案・要望</a:t>
            </a:r>
            <a:r>
              <a:rPr kumimoji="1" lang="ja-JP" altLang="en-US" sz="12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　</a:t>
            </a:r>
            <a:r>
              <a:rPr kumimoji="1" lang="en-US" altLang="ja-JP" sz="11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a:t>
            </a:r>
            <a:r>
              <a:rPr kumimoji="1" lang="ja-JP" altLang="en-US" sz="11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要望先</a:t>
            </a:r>
            <a:r>
              <a:rPr kumimoji="1" lang="zh-TW" altLang="en-US" sz="1100" dirty="0">
                <a:solidFill>
                  <a:prstClr val="black"/>
                </a:solidFill>
                <a:latin typeface="メイリオ" panose="020B0604030504040204" pitchFamily="50" charset="-128"/>
                <a:ea typeface="メイリオ" panose="020B0604030504040204" pitchFamily="50" charset="-128"/>
              </a:rPr>
              <a:t>（</a:t>
            </a:r>
            <a:r>
              <a:rPr kumimoji="1" lang="zh-TW" altLang="en-US" sz="1100" dirty="0">
                <a:latin typeface="メイリオ" panose="020B0604030504040204" pitchFamily="50" charset="-128"/>
                <a:ea typeface="メイリオ" panose="020B0604030504040204" pitchFamily="50" charset="-128"/>
              </a:rPr>
              <a:t>国土交通省、農林水産省</a:t>
            </a:r>
            <a:r>
              <a:rPr kumimoji="1" lang="zh-TW" altLang="en-US" sz="1100" dirty="0">
                <a:solidFill>
                  <a:prstClr val="black"/>
                </a:solidFill>
                <a:latin typeface="メイリオ" panose="020B0604030504040204" pitchFamily="50" charset="-128"/>
                <a:ea typeface="メイリオ" panose="020B0604030504040204" pitchFamily="50" charset="-128"/>
              </a:rPr>
              <a:t>）</a:t>
            </a:r>
            <a:endParaRPr kumimoji="1" lang="ja-JP" altLang="en-US" sz="10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p:txBody>
      </p:sp>
      <p:sp>
        <p:nvSpPr>
          <p:cNvPr id="23" name="スライド番号プレースホルダー 7"/>
          <p:cNvSpPr>
            <a:spLocks noGrp="1"/>
          </p:cNvSpPr>
          <p:nvPr>
            <p:ph type="sldNum" sz="quarter" idx="12"/>
          </p:nvPr>
        </p:nvSpPr>
        <p:spPr>
          <a:xfrm flipH="1">
            <a:off x="9719089" y="6839953"/>
            <a:ext cx="361536" cy="359360"/>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A29C0C3-80A2-4EDA-8DD4-D638D41F3C0E}" type="slidenum">
              <a:rPr kumimoji="1" lang="ja-JP" altLang="en-US" sz="1260" b="0" i="0" u="none" strike="noStrike" kern="1200" cap="none" spc="0" normalizeH="0" baseline="0" noProof="0" smtClean="0">
                <a:ln>
                  <a:noFill/>
                </a:ln>
                <a:solidFill>
                  <a:prstClr val="black">
                    <a:tint val="75000"/>
                  </a:prstClr>
                </a:solidFill>
                <a:effectLst/>
                <a:uLnTx/>
                <a:uFillTx/>
                <a:latin typeface="Calibri" panose="020F0502020204030204"/>
                <a:ea typeface="游ゴシック" panose="020B0400000000000000"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58</a:t>
            </a:fld>
            <a:endParaRPr kumimoji="1" lang="ja-JP" altLang="en-US" sz="1260" b="0" i="0" u="none" strike="noStrike" kern="1200" cap="none" spc="0" normalizeH="0" baseline="0" noProof="0" dirty="0">
              <a:ln>
                <a:noFill/>
              </a:ln>
              <a:solidFill>
                <a:prstClr val="black">
                  <a:tint val="75000"/>
                </a:prstClr>
              </a:solidFill>
              <a:effectLst/>
              <a:uLnTx/>
              <a:uFillTx/>
              <a:latin typeface="Calibri" panose="020F0502020204030204"/>
              <a:ea typeface="游ゴシック" panose="020B0400000000000000" pitchFamily="50" charset="-128"/>
              <a:cs typeface="+mn-cs"/>
            </a:endParaRPr>
          </a:p>
        </p:txBody>
      </p:sp>
      <p:sp>
        <p:nvSpPr>
          <p:cNvPr id="22" name="正方形/長方形 21">
            <a:extLst>
              <a:ext uri="{FF2B5EF4-FFF2-40B4-BE49-F238E27FC236}">
                <a16:creationId xmlns:a16="http://schemas.microsoft.com/office/drawing/2014/main" id="{E08629A6-829B-4394-A30A-5CB52C1BBB36}"/>
              </a:ext>
            </a:extLst>
          </p:cNvPr>
          <p:cNvSpPr/>
          <p:nvPr/>
        </p:nvSpPr>
        <p:spPr>
          <a:xfrm>
            <a:off x="179857" y="88937"/>
            <a:ext cx="9720000" cy="324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defRPr/>
            </a:pPr>
            <a:r>
              <a:rPr kumimoji="1" lang="ja-JP" altLang="en-US" b="1" dirty="0">
                <a:solidFill>
                  <a:prstClr val="white"/>
                </a:solidFill>
                <a:latin typeface="BIZ UDPゴシック" panose="020B0400000000000000" pitchFamily="50" charset="-128"/>
                <a:ea typeface="BIZ UDPゴシック" panose="020B0400000000000000" pitchFamily="50" charset="-128"/>
              </a:rPr>
              <a:t>６（３）　食の多様性に配慮した環境整備　</a:t>
            </a:r>
            <a:endParaRPr kumimoji="1" lang="ja-JP" altLang="en-US" sz="1600" b="1" dirty="0">
              <a:solidFill>
                <a:prstClr val="white"/>
              </a:solidFill>
              <a:latin typeface="BIZ UDPゴシック" panose="020B0400000000000000" pitchFamily="50" charset="-128"/>
              <a:ea typeface="BIZ UDPゴシック" panose="020B0400000000000000" pitchFamily="50" charset="-128"/>
            </a:endParaRPr>
          </a:p>
        </p:txBody>
      </p:sp>
      <p:sp>
        <p:nvSpPr>
          <p:cNvPr id="25" name="テキスト ボックス 24">
            <a:extLst>
              <a:ext uri="{FF2B5EF4-FFF2-40B4-BE49-F238E27FC236}">
                <a16:creationId xmlns:a16="http://schemas.microsoft.com/office/drawing/2014/main" id="{B02F3C22-1443-46B7-A977-04475234F08A}"/>
              </a:ext>
            </a:extLst>
          </p:cNvPr>
          <p:cNvSpPr txBox="1"/>
          <p:nvPr/>
        </p:nvSpPr>
        <p:spPr>
          <a:xfrm>
            <a:off x="179089" y="500160"/>
            <a:ext cx="9540000" cy="523220"/>
          </a:xfrm>
          <a:prstGeom prst="rect">
            <a:avLst/>
          </a:prstGeom>
          <a:noFill/>
          <a:ln w="6350">
            <a:noFill/>
            <a:prstDash val="solid"/>
          </a:ln>
        </p:spPr>
        <p:txBody>
          <a:bodyPr wrap="square">
            <a:spAutoFit/>
          </a:bodyPr>
          <a:lstStyle/>
          <a:p>
            <a:pPr lvl="0">
              <a:defRPr/>
            </a:pPr>
            <a:r>
              <a:rPr lang="ja-JP" altLang="en-US" sz="1400" dirty="0">
                <a:solidFill>
                  <a:prstClr val="black"/>
                </a:solidFill>
                <a:latin typeface="BIZ UDPゴシック" panose="020B0400000000000000" pitchFamily="50" charset="-128"/>
                <a:ea typeface="BIZ UDPゴシック" panose="020B0400000000000000" pitchFamily="50" charset="-128"/>
              </a:rPr>
              <a:t>　</a:t>
            </a:r>
            <a:r>
              <a:rPr lang="ja-JP" altLang="en-US" sz="1400" dirty="0">
                <a:latin typeface="BIZ UDPゴシック" panose="020B0400000000000000" pitchFamily="50" charset="-128"/>
                <a:ea typeface="BIZ UDPゴシック" panose="020B0400000000000000" pitchFamily="50" charset="-128"/>
              </a:rPr>
              <a:t>万博の来訪者へのおもてなしの一つとして、ムスリムやベジタリアン、ヴィーガン等の外国人旅行客が安心して関西・日本で食事を楽しめるように、食の多様性への対応を進める。</a:t>
            </a:r>
          </a:p>
        </p:txBody>
      </p:sp>
      <p:sp>
        <p:nvSpPr>
          <p:cNvPr id="26" name="テキスト ボックス 25"/>
          <p:cNvSpPr txBox="1"/>
          <p:nvPr/>
        </p:nvSpPr>
        <p:spPr>
          <a:xfrm>
            <a:off x="140620" y="4627382"/>
            <a:ext cx="2236510" cy="338554"/>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600" b="1" i="0" u="none" strike="noStrike" kern="1200" cap="none" spc="0" normalizeH="0" baseline="0" noProof="0" dirty="0">
                <a:ln>
                  <a:noFill/>
                </a:ln>
                <a:effectLst/>
                <a:uLnTx/>
                <a:uFillTx/>
                <a:latin typeface="メイリオ" panose="020B0604030504040204" pitchFamily="50" charset="-128"/>
                <a:ea typeface="メイリオ" panose="020B0604030504040204" pitchFamily="50" charset="-128"/>
                <a:cs typeface="+mn-cs"/>
              </a:rPr>
              <a:t>国との協議の進捗状況</a:t>
            </a:r>
          </a:p>
        </p:txBody>
      </p:sp>
      <p:graphicFrame>
        <p:nvGraphicFramePr>
          <p:cNvPr id="15" name="表 14"/>
          <p:cNvGraphicFramePr>
            <a:graphicFrameLocks noGrp="1"/>
          </p:cNvGraphicFramePr>
          <p:nvPr>
            <p:extLst>
              <p:ext uri="{D42A27DB-BD31-4B8C-83A1-F6EECF244321}">
                <p14:modId xmlns:p14="http://schemas.microsoft.com/office/powerpoint/2010/main" val="197172813"/>
              </p:ext>
            </p:extLst>
          </p:nvPr>
        </p:nvGraphicFramePr>
        <p:xfrm>
          <a:off x="140620" y="5076485"/>
          <a:ext cx="9288000" cy="933132"/>
        </p:xfrm>
        <a:graphic>
          <a:graphicData uri="http://schemas.openxmlformats.org/drawingml/2006/table">
            <a:tbl>
              <a:tblPr bandRow="1">
                <a:tableStyleId>{5940675A-B579-460E-94D1-54222C63F5DA}</a:tableStyleId>
              </a:tblPr>
              <a:tblGrid>
                <a:gridCol w="2700000">
                  <a:extLst>
                    <a:ext uri="{9D8B030D-6E8A-4147-A177-3AD203B41FA5}">
                      <a16:colId xmlns:a16="http://schemas.microsoft.com/office/drawing/2014/main" val="525926817"/>
                    </a:ext>
                  </a:extLst>
                </a:gridCol>
                <a:gridCol w="6588000">
                  <a:extLst>
                    <a:ext uri="{9D8B030D-6E8A-4147-A177-3AD203B41FA5}">
                      <a16:colId xmlns:a16="http://schemas.microsoft.com/office/drawing/2014/main" val="1556401701"/>
                    </a:ext>
                  </a:extLst>
                </a:gridCol>
              </a:tblGrid>
              <a:tr h="288000">
                <a:tc>
                  <a:txBody>
                    <a:bodyPr/>
                    <a:lstStyle/>
                    <a:p>
                      <a:pPr marL="0" marR="0" lvl="0" indent="0" algn="l" defTabSz="959937" rtl="0" eaLnBrk="1" fontAlgn="auto" latinLnBrk="0" hangingPunct="1">
                        <a:lnSpc>
                          <a:spcPct val="100000"/>
                        </a:lnSpc>
                        <a:spcBef>
                          <a:spcPts val="0"/>
                        </a:spcBef>
                        <a:spcAft>
                          <a:spcPts val="0"/>
                        </a:spcAft>
                        <a:buClrTx/>
                        <a:buSzTx/>
                        <a:buFontTx/>
                        <a:buNone/>
                        <a:tabLst/>
                        <a:defRPr/>
                      </a:pPr>
                      <a:r>
                        <a:rPr lang="ja-JP" altLang="en-US" sz="1200" b="1" dirty="0">
                          <a:solidFill>
                            <a:schemeClr val="tx1"/>
                          </a:solidFill>
                          <a:latin typeface="+mn-ea"/>
                        </a:rPr>
                        <a:t>国「アクションプラン</a:t>
                      </a:r>
                      <a:r>
                        <a:rPr lang="en-US" altLang="ja-JP" sz="1200" b="1" dirty="0">
                          <a:solidFill>
                            <a:schemeClr val="tx1"/>
                          </a:solidFill>
                          <a:latin typeface="+mn-ea"/>
                        </a:rPr>
                        <a:t>Ver.</a:t>
                      </a:r>
                      <a:r>
                        <a:rPr lang="en-US" altLang="ja-JP" sz="1200" b="1" u="none" dirty="0">
                          <a:solidFill>
                            <a:schemeClr val="tx1"/>
                          </a:solidFill>
                          <a:latin typeface="+mn-ea"/>
                        </a:rPr>
                        <a:t>4</a:t>
                      </a:r>
                      <a:r>
                        <a:rPr lang="ja-JP" altLang="en-US" sz="1200" b="1" dirty="0">
                          <a:solidFill>
                            <a:schemeClr val="tx1"/>
                          </a:solidFill>
                          <a:latin typeface="+mn-ea"/>
                        </a:rPr>
                        <a:t>」の</a:t>
                      </a:r>
                      <a:endParaRPr lang="en-US" altLang="ja-JP" sz="1200" b="1" dirty="0">
                        <a:solidFill>
                          <a:schemeClr val="tx1"/>
                        </a:solidFill>
                        <a:latin typeface="+mn-ea"/>
                      </a:endParaRPr>
                    </a:p>
                    <a:p>
                      <a:pPr marL="0" marR="0" lvl="0" indent="0" algn="l" defTabSz="959937" rtl="0" eaLnBrk="1" fontAlgn="auto" latinLnBrk="0" hangingPunct="1">
                        <a:lnSpc>
                          <a:spcPct val="100000"/>
                        </a:lnSpc>
                        <a:spcBef>
                          <a:spcPts val="0"/>
                        </a:spcBef>
                        <a:spcAft>
                          <a:spcPts val="0"/>
                        </a:spcAft>
                        <a:buClrTx/>
                        <a:buSzTx/>
                        <a:buFontTx/>
                        <a:buNone/>
                        <a:tabLst/>
                        <a:defRPr/>
                      </a:pPr>
                      <a:r>
                        <a:rPr lang="ja-JP" altLang="en-US" sz="1200" b="1" dirty="0">
                          <a:solidFill>
                            <a:schemeClr val="tx1"/>
                          </a:solidFill>
                          <a:latin typeface="+mn-ea"/>
                        </a:rPr>
                        <a:t>記載内容</a:t>
                      </a:r>
                      <a:endParaRPr kumimoji="1" lang="ja-JP" altLang="en-US" sz="1200" dirty="0">
                        <a:solidFill>
                          <a:schemeClr val="tx1"/>
                        </a:solidFill>
                        <a:latin typeface="BIZ UDPゴシック" panose="020B0400000000000000" pitchFamily="50" charset="-128"/>
                        <a:ea typeface="BIZ UDPゴシック" panose="020B0400000000000000" pitchFamily="50" charset="-128"/>
                      </a:endParaRPr>
                    </a:p>
                  </a:txBody>
                  <a:tcPr marL="100806" marR="100806" marT="50403" marB="50403">
                    <a:lnL w="12700" cap="flat" cmpd="sng" algn="ctr">
                      <a:solidFill>
                        <a:schemeClr val="accent1"/>
                      </a:solidFill>
                      <a:prstDash val="sysDot"/>
                      <a:round/>
                      <a:headEnd type="none" w="med" len="med"/>
                      <a:tailEnd type="none" w="med" len="med"/>
                    </a:lnL>
                    <a:lnR w="12700" cap="flat" cmpd="sng" algn="ctr">
                      <a:solidFill>
                        <a:schemeClr val="accent1"/>
                      </a:solidFill>
                      <a:prstDash val="sysDot"/>
                      <a:round/>
                      <a:headEnd type="none" w="med" len="med"/>
                      <a:tailEnd type="none" w="med" len="med"/>
                    </a:lnR>
                    <a:lnT w="12700" cap="flat" cmpd="sng" algn="ctr">
                      <a:solidFill>
                        <a:schemeClr val="accent1"/>
                      </a:solidFill>
                      <a:prstDash val="sysDot"/>
                      <a:round/>
                      <a:headEnd type="none" w="med" len="med"/>
                      <a:tailEnd type="none" w="med" len="med"/>
                    </a:lnT>
                    <a:lnB w="12700" cap="flat" cmpd="sng" algn="ctr">
                      <a:solidFill>
                        <a:schemeClr val="accent1"/>
                      </a:solidFill>
                      <a:prstDash val="sysDot"/>
                      <a:round/>
                      <a:headEnd type="none" w="med" len="med"/>
                      <a:tailEnd type="none" w="med" len="med"/>
                    </a:lnB>
                    <a:lnTlToBr w="12700" cmpd="sng">
                      <a:noFill/>
                      <a:prstDash val="solid"/>
                    </a:lnTlToBr>
                    <a:lnBlToTr w="12700" cmpd="sng">
                      <a:noFill/>
                      <a:prstDash val="solid"/>
                    </a:lnBlToTr>
                  </a:tcPr>
                </a:tc>
                <a:tc>
                  <a:txBody>
                    <a:bodyPr/>
                    <a:lstStyle/>
                    <a:p>
                      <a:pPr marL="171450" marR="0" lvl="0" indent="-171450" algn="l" defTabSz="959937" rtl="0" eaLnBrk="1" fontAlgn="auto" latinLnBrk="0" hangingPunct="1">
                        <a:lnSpc>
                          <a:spcPct val="100000"/>
                        </a:lnSpc>
                        <a:spcBef>
                          <a:spcPts val="0"/>
                        </a:spcBef>
                        <a:spcAft>
                          <a:spcPts val="0"/>
                        </a:spcAft>
                        <a:buClrTx/>
                        <a:buSzTx/>
                        <a:buFont typeface="Wingdings" panose="05000000000000000000" pitchFamily="2" charset="2"/>
                        <a:buChar char="l"/>
                        <a:tabLst/>
                        <a:defRPr/>
                      </a:pPr>
                      <a:r>
                        <a:rPr kumimoji="1" lang="ja-JP" altLang="en-US" sz="1100" b="0" i="0" u="none" strike="noStrike" kern="1200" cap="none" spc="0" normalizeH="0" baseline="0" noProof="0" dirty="0">
                          <a:ln>
                            <a:noFill/>
                          </a:ln>
                          <a:solidFill>
                            <a:schemeClr val="tx1"/>
                          </a:solidFill>
                          <a:effectLst/>
                          <a:uLnTx/>
                          <a:uFillTx/>
                          <a:latin typeface="游ゴシック" panose="020B0400000000000000" pitchFamily="50" charset="-128"/>
                          <a:ea typeface="+mn-ea"/>
                          <a:cs typeface="+mn-cs"/>
                        </a:rPr>
                        <a:t>記載なし</a:t>
                      </a:r>
                      <a:endParaRPr kumimoji="1" lang="en-US" altLang="ja-JP" sz="1100" b="0" i="0" u="none" strike="noStrike" kern="1200" cap="none" spc="0" normalizeH="0" baseline="0" noProof="0" dirty="0">
                        <a:ln>
                          <a:noFill/>
                        </a:ln>
                        <a:solidFill>
                          <a:schemeClr val="tx1"/>
                        </a:solidFill>
                        <a:effectLst/>
                        <a:uLnTx/>
                        <a:uFillTx/>
                        <a:latin typeface="游ゴシック" panose="020B0400000000000000" pitchFamily="50" charset="-128"/>
                        <a:ea typeface="+mn-ea"/>
                        <a:cs typeface="+mn-cs"/>
                      </a:endParaRPr>
                    </a:p>
                  </a:txBody>
                  <a:tcPr marL="100806" marR="100806" marT="50403" marB="50403">
                    <a:lnL w="12700" cap="flat" cmpd="sng" algn="ctr">
                      <a:solidFill>
                        <a:schemeClr val="accent1"/>
                      </a:solidFill>
                      <a:prstDash val="sysDot"/>
                      <a:round/>
                      <a:headEnd type="none" w="med" len="med"/>
                      <a:tailEnd type="none" w="med" len="med"/>
                    </a:lnL>
                    <a:lnR w="12700" cap="flat" cmpd="sng" algn="ctr">
                      <a:solidFill>
                        <a:schemeClr val="accent1"/>
                      </a:solidFill>
                      <a:prstDash val="sysDot"/>
                      <a:round/>
                      <a:headEnd type="none" w="med" len="med"/>
                      <a:tailEnd type="none" w="med" len="med"/>
                    </a:lnR>
                    <a:lnT w="12700" cap="flat" cmpd="sng" algn="ctr">
                      <a:solidFill>
                        <a:schemeClr val="accent1"/>
                      </a:solidFill>
                      <a:prstDash val="sysDot"/>
                      <a:round/>
                      <a:headEnd type="none" w="med" len="med"/>
                      <a:tailEnd type="none" w="med" len="med"/>
                    </a:lnT>
                    <a:lnB w="12700" cap="flat" cmpd="sng" algn="ctr">
                      <a:solidFill>
                        <a:schemeClr val="accent1"/>
                      </a:solidFill>
                      <a:prstDash val="sysDot"/>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508488957"/>
                  </a:ext>
                </a:extLst>
              </a:tr>
              <a:tr h="445710">
                <a:tc>
                  <a:txBody>
                    <a:bodyPr/>
                    <a:lstStyle/>
                    <a:p>
                      <a:pPr marL="0" marR="0" lvl="0" indent="0" algn="l" defTabSz="959937" rtl="0" eaLnBrk="1" fontAlgn="auto"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noProof="0" dirty="0">
                          <a:ln>
                            <a:noFill/>
                          </a:ln>
                          <a:solidFill>
                            <a:schemeClr val="tx1"/>
                          </a:solidFill>
                          <a:effectLst/>
                          <a:uLnTx/>
                          <a:uFillTx/>
                          <a:latin typeface="游ゴシック" panose="020B0400000000000000" pitchFamily="50" charset="-128"/>
                          <a:ea typeface="+mn-ea"/>
                          <a:cs typeface="+mn-cs"/>
                        </a:rPr>
                        <a:t>国との協議の進捗状況</a:t>
                      </a:r>
                      <a:endParaRPr kumimoji="1" lang="en-US" altLang="ja-JP" sz="1200" b="1" i="0" u="none" strike="noStrike" kern="1200" cap="none" spc="0" normalizeH="0" baseline="0" noProof="0" dirty="0">
                        <a:ln>
                          <a:noFill/>
                        </a:ln>
                        <a:solidFill>
                          <a:schemeClr val="tx1"/>
                        </a:solidFill>
                        <a:effectLst/>
                        <a:uLnTx/>
                        <a:uFillTx/>
                        <a:latin typeface="游ゴシック" panose="020B0400000000000000" pitchFamily="50" charset="-128"/>
                        <a:ea typeface="+mn-ea"/>
                        <a:cs typeface="+mn-cs"/>
                      </a:endParaRPr>
                    </a:p>
                    <a:p>
                      <a:pPr marL="0" marR="0" lvl="0" indent="0" algn="l" defTabSz="959937" rtl="0" eaLnBrk="1" fontAlgn="auto"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noProof="0" dirty="0">
                          <a:ln>
                            <a:noFill/>
                          </a:ln>
                          <a:solidFill>
                            <a:schemeClr val="tx1"/>
                          </a:solidFill>
                          <a:effectLst/>
                          <a:uLnTx/>
                          <a:uFillTx/>
                          <a:latin typeface="游ゴシック" panose="020B0400000000000000" pitchFamily="50" charset="-128"/>
                          <a:ea typeface="+mn-ea"/>
                          <a:cs typeface="+mn-cs"/>
                        </a:rPr>
                        <a:t>（取組みの成果）</a:t>
                      </a:r>
                      <a:endParaRPr kumimoji="1" lang="ja-JP" altLang="en-US" sz="1200" b="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endParaRPr>
                    </a:p>
                  </a:txBody>
                  <a:tcPr marL="100806" marR="100806" marT="50403" marB="50403" anchor="ctr">
                    <a:lnL w="12700" cap="flat" cmpd="sng" algn="ctr">
                      <a:solidFill>
                        <a:schemeClr val="accent1"/>
                      </a:solidFill>
                      <a:prstDash val="sysDot"/>
                      <a:round/>
                      <a:headEnd type="none" w="med" len="med"/>
                      <a:tailEnd type="none" w="med" len="med"/>
                    </a:lnL>
                    <a:lnR w="12700" cap="flat" cmpd="sng" algn="ctr">
                      <a:solidFill>
                        <a:schemeClr val="accent1"/>
                      </a:solidFill>
                      <a:prstDash val="sysDot"/>
                      <a:round/>
                      <a:headEnd type="none" w="med" len="med"/>
                      <a:tailEnd type="none" w="med" len="med"/>
                    </a:lnR>
                    <a:lnT w="12700" cap="flat" cmpd="sng" algn="ctr">
                      <a:solidFill>
                        <a:schemeClr val="accent1"/>
                      </a:solidFill>
                      <a:prstDash val="sysDot"/>
                      <a:round/>
                      <a:headEnd type="none" w="med" len="med"/>
                      <a:tailEnd type="none" w="med" len="med"/>
                    </a:lnT>
                    <a:lnB w="12700" cap="flat" cmpd="sng" algn="ctr">
                      <a:solidFill>
                        <a:schemeClr val="accent1"/>
                      </a:solidFill>
                      <a:prstDash val="sysDot"/>
                      <a:round/>
                      <a:headEnd type="none" w="med" len="med"/>
                      <a:tailEnd type="none" w="med" len="med"/>
                    </a:lnB>
                    <a:lnTlToBr w="12700" cmpd="sng">
                      <a:noFill/>
                      <a:prstDash val="solid"/>
                    </a:lnTlToBr>
                    <a:lnBlToTr w="12700" cmpd="sng">
                      <a:noFill/>
                      <a:prstDash val="solid"/>
                    </a:lnBlToTr>
                  </a:tcPr>
                </a:tc>
                <a:tc>
                  <a:txBody>
                    <a:bodyPr/>
                    <a:lstStyle/>
                    <a:p>
                      <a:pPr marL="171450" marR="0" lvl="0" indent="-171450" algn="l" defTabSz="959937" rtl="0" eaLnBrk="1" fontAlgn="auto" latinLnBrk="0" hangingPunct="1">
                        <a:lnSpc>
                          <a:spcPct val="100000"/>
                        </a:lnSpc>
                        <a:spcBef>
                          <a:spcPts val="0"/>
                        </a:spcBef>
                        <a:spcAft>
                          <a:spcPts val="0"/>
                        </a:spcAft>
                        <a:buClrTx/>
                        <a:buSzTx/>
                        <a:buFont typeface="Wingdings" panose="05000000000000000000" pitchFamily="2" charset="2"/>
                        <a:buChar char="l"/>
                        <a:tabLst/>
                        <a:defRPr/>
                      </a:pPr>
                      <a:r>
                        <a:rPr kumimoji="1" lang="ja-JP" altLang="en-US" sz="1100" b="0" i="0" u="none" strike="noStrike" kern="1200" cap="none" spc="0" normalizeH="0" baseline="0" noProof="0" dirty="0">
                          <a:ln>
                            <a:noFill/>
                          </a:ln>
                          <a:solidFill>
                            <a:schemeClr val="tx1"/>
                          </a:solidFill>
                          <a:effectLst/>
                          <a:uLnTx/>
                          <a:uFillTx/>
                          <a:latin typeface="游ゴシック" panose="020B0400000000000000" pitchFamily="50" charset="-128"/>
                          <a:ea typeface="+mn-ea"/>
                          <a:cs typeface="+mn-cs"/>
                        </a:rPr>
                        <a:t>国と関経連の間で、メニュー開発への支援等について、情報共有を進めることを確認</a:t>
                      </a:r>
                    </a:p>
                  </a:txBody>
                  <a:tcPr marL="100806" marR="100806" marT="50403" marB="50403" anchor="ctr">
                    <a:lnL w="12700" cap="flat" cmpd="sng" algn="ctr">
                      <a:solidFill>
                        <a:schemeClr val="accent1"/>
                      </a:solidFill>
                      <a:prstDash val="sysDot"/>
                      <a:round/>
                      <a:headEnd type="none" w="med" len="med"/>
                      <a:tailEnd type="none" w="med" len="med"/>
                    </a:lnL>
                    <a:lnR w="12700" cap="flat" cmpd="sng" algn="ctr">
                      <a:solidFill>
                        <a:schemeClr val="accent1"/>
                      </a:solidFill>
                      <a:prstDash val="sysDot"/>
                      <a:round/>
                      <a:headEnd type="none" w="med" len="med"/>
                      <a:tailEnd type="none" w="med" len="med"/>
                    </a:lnR>
                    <a:lnT w="12700" cap="flat" cmpd="sng" algn="ctr">
                      <a:solidFill>
                        <a:schemeClr val="accent1"/>
                      </a:solidFill>
                      <a:prstDash val="sysDot"/>
                      <a:round/>
                      <a:headEnd type="none" w="med" len="med"/>
                      <a:tailEnd type="none" w="med" len="med"/>
                    </a:lnT>
                    <a:lnB w="12700" cap="flat" cmpd="sng" algn="ctr">
                      <a:solidFill>
                        <a:schemeClr val="accent1"/>
                      </a:solidFill>
                      <a:prstDash val="sysDot"/>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48277082"/>
                  </a:ext>
                </a:extLst>
              </a:tr>
            </a:tbl>
          </a:graphicData>
        </a:graphic>
      </p:graphicFrame>
    </p:spTree>
    <p:extLst>
      <p:ext uri="{BB962C8B-B14F-4D97-AF65-F5344CB8AC3E}">
        <p14:creationId xmlns:p14="http://schemas.microsoft.com/office/powerpoint/2010/main" val="3054705208"/>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 name="表 12">
            <a:extLst>
              <a:ext uri="{FF2B5EF4-FFF2-40B4-BE49-F238E27FC236}">
                <a16:creationId xmlns:a16="http://schemas.microsoft.com/office/drawing/2014/main" id="{731D8736-1F24-4DDD-BAE5-3D26FC93D64E}"/>
              </a:ext>
            </a:extLst>
          </p:cNvPr>
          <p:cNvGraphicFramePr>
            <a:graphicFrameLocks noGrp="1"/>
          </p:cNvGraphicFramePr>
          <p:nvPr>
            <p:extLst>
              <p:ext uri="{D42A27DB-BD31-4B8C-83A1-F6EECF244321}">
                <p14:modId xmlns:p14="http://schemas.microsoft.com/office/powerpoint/2010/main" val="211383310"/>
              </p:ext>
            </p:extLst>
          </p:nvPr>
        </p:nvGraphicFramePr>
        <p:xfrm>
          <a:off x="270310" y="1387117"/>
          <a:ext cx="9692706" cy="5299184"/>
        </p:xfrm>
        <a:graphic>
          <a:graphicData uri="http://schemas.openxmlformats.org/drawingml/2006/table">
            <a:tbl>
              <a:tblPr>
                <a:tableStyleId>{2D5ABB26-0587-4C30-8999-92F81FD0307C}</a:tableStyleId>
              </a:tblPr>
              <a:tblGrid>
                <a:gridCol w="3230902">
                  <a:extLst>
                    <a:ext uri="{9D8B030D-6E8A-4147-A177-3AD203B41FA5}">
                      <a16:colId xmlns:a16="http://schemas.microsoft.com/office/drawing/2014/main" val="901775203"/>
                    </a:ext>
                  </a:extLst>
                </a:gridCol>
                <a:gridCol w="3230902">
                  <a:extLst>
                    <a:ext uri="{9D8B030D-6E8A-4147-A177-3AD203B41FA5}">
                      <a16:colId xmlns:a16="http://schemas.microsoft.com/office/drawing/2014/main" val="2895380761"/>
                    </a:ext>
                  </a:extLst>
                </a:gridCol>
                <a:gridCol w="3230902">
                  <a:extLst>
                    <a:ext uri="{9D8B030D-6E8A-4147-A177-3AD203B41FA5}">
                      <a16:colId xmlns:a16="http://schemas.microsoft.com/office/drawing/2014/main" val="925580270"/>
                    </a:ext>
                  </a:extLst>
                </a:gridCol>
              </a:tblGrid>
              <a:tr h="5170287">
                <a:tc>
                  <a:txBody>
                    <a:bodyPr/>
                    <a:lstStyle/>
                    <a:p>
                      <a:pPr marL="0" marR="0" lvl="0" indent="-457200" algn="l" defTabSz="914400" rtl="0" eaLnBrk="1" fontAlgn="auto" latinLnBrk="0" hangingPunct="1">
                        <a:lnSpc>
                          <a:spcPct val="100000"/>
                        </a:lnSpc>
                        <a:spcBef>
                          <a:spcPts val="0"/>
                        </a:spcBef>
                        <a:spcAft>
                          <a:spcPts val="0"/>
                        </a:spcAft>
                        <a:buClrTx/>
                        <a:buSzTx/>
                        <a:buFontTx/>
                        <a:buNone/>
                        <a:tabLst/>
                        <a:defRPr/>
                      </a:pPr>
                      <a:endParaRPr kumimoji="1" lang="en-US" altLang="ja-JP" sz="1300" b="1" dirty="0">
                        <a:solidFill>
                          <a:schemeClr val="tx1"/>
                        </a:solidFill>
                        <a:latin typeface="BIZ UDPゴシック" panose="020B0400000000000000" pitchFamily="50" charset="-128"/>
                        <a:ea typeface="BIZ UDPゴシック" panose="020B0400000000000000" pitchFamily="50" charset="-128"/>
                      </a:endParaRPr>
                    </a:p>
                    <a:p>
                      <a:pPr marL="162000" marR="0" lvl="0" indent="-457200" algn="l" defTabSz="914400" rtl="0" eaLnBrk="1" fontAlgn="auto" latinLnBrk="0" hangingPunct="1">
                        <a:lnSpc>
                          <a:spcPct val="100000"/>
                        </a:lnSpc>
                        <a:spcBef>
                          <a:spcPts val="0"/>
                        </a:spcBef>
                        <a:spcAft>
                          <a:spcPts val="0"/>
                        </a:spcAft>
                        <a:buClrTx/>
                        <a:buSzTx/>
                        <a:buFontTx/>
                        <a:buNone/>
                        <a:tabLst/>
                        <a:defRPr/>
                      </a:pPr>
                      <a:r>
                        <a:rPr kumimoji="1" lang="ja-JP" altLang="en-US" sz="1300" b="1" dirty="0">
                          <a:solidFill>
                            <a:schemeClr val="tx1"/>
                          </a:solidFill>
                          <a:latin typeface="BIZ UDPゴシック" panose="020B0400000000000000" pitchFamily="50" charset="-128"/>
                          <a:ea typeface="BIZ UDPゴシック" panose="020B0400000000000000" pitchFamily="50" charset="-128"/>
                        </a:rPr>
                        <a:t>□民間企業・団体の参画による「食の多様性推進ラウンドテーブル」の設立</a:t>
                      </a:r>
                      <a:endParaRPr kumimoji="1" lang="en-US" altLang="ja-JP" sz="1300" b="1" dirty="0">
                        <a:solidFill>
                          <a:schemeClr val="tx1"/>
                        </a:solidFill>
                        <a:latin typeface="BIZ UDPゴシック" panose="020B0400000000000000" pitchFamily="50" charset="-128"/>
                        <a:ea typeface="BIZ UDPゴシック" panose="020B0400000000000000" pitchFamily="50" charset="-128"/>
                      </a:endParaRPr>
                    </a:p>
                    <a:p>
                      <a:pPr marL="0" marR="0" lvl="0" indent="-457200" algn="l" defTabSz="914400" rtl="0" eaLnBrk="1" fontAlgn="auto" latinLnBrk="0" hangingPunct="1">
                        <a:lnSpc>
                          <a:spcPct val="100000"/>
                        </a:lnSpc>
                        <a:spcBef>
                          <a:spcPts val="0"/>
                        </a:spcBef>
                        <a:spcAft>
                          <a:spcPts val="0"/>
                        </a:spcAft>
                        <a:buClrTx/>
                        <a:buSzTx/>
                        <a:buFontTx/>
                        <a:buNone/>
                        <a:tabLst/>
                        <a:defRPr/>
                      </a:pPr>
                      <a:endParaRPr kumimoji="1" lang="en-US" altLang="ja-JP" sz="1300" b="1" dirty="0">
                        <a:solidFill>
                          <a:schemeClr val="tx1"/>
                        </a:solidFill>
                        <a:latin typeface="BIZ UDPゴシック" panose="020B0400000000000000" pitchFamily="50" charset="-128"/>
                        <a:ea typeface="BIZ UDPゴシック" panose="020B0400000000000000" pitchFamily="50" charset="-128"/>
                      </a:endParaRPr>
                    </a:p>
                    <a:p>
                      <a:pPr marL="87313" indent="-87313">
                        <a:spcAft>
                          <a:spcPts val="0"/>
                        </a:spcAft>
                        <a:buFont typeface="Arial" panose="020B0604020202020204" pitchFamily="34" charset="0"/>
                        <a:buChar char="•"/>
                      </a:pPr>
                      <a:r>
                        <a:rPr kumimoji="1" lang="ja-JP" altLang="en-US" sz="1100" b="0" dirty="0">
                          <a:solidFill>
                            <a:schemeClr val="tx1"/>
                          </a:solidFill>
                          <a:latin typeface="BIZ UDPゴシック" panose="020B0400000000000000" pitchFamily="50" charset="-128"/>
                          <a:ea typeface="BIZ UDPゴシック" panose="020B0400000000000000" pitchFamily="50" charset="-128"/>
                        </a:rPr>
                        <a:t>ムスリム・ベジタリアン・ヴィーガン・食物アレル</a:t>
                      </a:r>
                      <a:endParaRPr kumimoji="1" lang="en-US" altLang="ja-JP" sz="1100" b="0" dirty="0">
                        <a:solidFill>
                          <a:schemeClr val="tx1"/>
                        </a:solidFill>
                        <a:latin typeface="BIZ UDPゴシック" panose="020B0400000000000000" pitchFamily="50" charset="-128"/>
                        <a:ea typeface="BIZ UDPゴシック" panose="020B0400000000000000" pitchFamily="50" charset="-128"/>
                      </a:endParaRPr>
                    </a:p>
                    <a:p>
                      <a:pPr marL="0" indent="0">
                        <a:spcAft>
                          <a:spcPts val="0"/>
                        </a:spcAft>
                        <a:buFont typeface="Arial" panose="020B0604020202020204" pitchFamily="34" charset="0"/>
                        <a:buNone/>
                      </a:pPr>
                      <a:r>
                        <a:rPr kumimoji="1" lang="ja-JP" altLang="en-US" sz="1100" b="0" dirty="0">
                          <a:solidFill>
                            <a:schemeClr val="tx1"/>
                          </a:solidFill>
                          <a:latin typeface="BIZ UDPゴシック" panose="020B0400000000000000" pitchFamily="50" charset="-128"/>
                          <a:ea typeface="BIZ UDPゴシック" panose="020B0400000000000000" pitchFamily="50" charset="-128"/>
                        </a:rPr>
                        <a:t>ギーのある人等が、快適に観光・生活を楽しんでもらえるよう食の多様性に対応できる環境をつくるために関西経済連合会にてラウンドテーブルを設立。（</a:t>
                      </a:r>
                      <a:r>
                        <a:rPr kumimoji="1" lang="en-US" altLang="ja-JP" sz="1100" b="0" dirty="0">
                          <a:solidFill>
                            <a:schemeClr val="tx1"/>
                          </a:solidFill>
                          <a:latin typeface="BIZ UDPゴシック" panose="020B0400000000000000" pitchFamily="50" charset="-128"/>
                          <a:ea typeface="BIZ UDPゴシック" panose="020B0400000000000000" pitchFamily="50" charset="-128"/>
                        </a:rPr>
                        <a:t>2021</a:t>
                      </a:r>
                      <a:r>
                        <a:rPr kumimoji="1" lang="ja-JP" altLang="en-US" sz="1100" b="0" dirty="0">
                          <a:solidFill>
                            <a:schemeClr val="tx1"/>
                          </a:solidFill>
                          <a:latin typeface="BIZ UDPゴシック" panose="020B0400000000000000" pitchFamily="50" charset="-128"/>
                          <a:ea typeface="BIZ UDPゴシック" panose="020B0400000000000000" pitchFamily="50" charset="-128"/>
                        </a:rPr>
                        <a:t>年</a:t>
                      </a:r>
                      <a:r>
                        <a:rPr kumimoji="1" lang="en-US" altLang="ja-JP" sz="1100" b="0" dirty="0">
                          <a:solidFill>
                            <a:schemeClr val="tx1"/>
                          </a:solidFill>
                          <a:latin typeface="BIZ UDPゴシック" panose="020B0400000000000000" pitchFamily="50" charset="-128"/>
                          <a:ea typeface="BIZ UDPゴシック" panose="020B0400000000000000" pitchFamily="50" charset="-128"/>
                        </a:rPr>
                        <a:t>12</a:t>
                      </a:r>
                      <a:r>
                        <a:rPr kumimoji="1" lang="ja-JP" altLang="en-US" sz="1100" b="0" dirty="0">
                          <a:solidFill>
                            <a:schemeClr val="tx1"/>
                          </a:solidFill>
                          <a:latin typeface="BIZ UDPゴシック" panose="020B0400000000000000" pitchFamily="50" charset="-128"/>
                          <a:ea typeface="BIZ UDPゴシック" panose="020B0400000000000000" pitchFamily="50" charset="-128"/>
                        </a:rPr>
                        <a:t>月）</a:t>
                      </a:r>
                      <a:endParaRPr kumimoji="1" lang="en-US" altLang="ja-JP" sz="1100" b="0" dirty="0">
                        <a:solidFill>
                          <a:schemeClr val="tx1"/>
                        </a:solidFill>
                        <a:latin typeface="BIZ UDPゴシック" panose="020B0400000000000000" pitchFamily="50" charset="-128"/>
                        <a:ea typeface="BIZ UDPゴシック" panose="020B0400000000000000" pitchFamily="50" charset="-128"/>
                      </a:endParaRPr>
                    </a:p>
                    <a:p>
                      <a:pPr marL="87313" marR="0" lvl="0" indent="-87313"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ja-JP" altLang="en-US" sz="1100" b="0" dirty="0">
                          <a:solidFill>
                            <a:schemeClr val="tx1"/>
                          </a:solidFill>
                          <a:latin typeface="BIZ UDPゴシック" panose="020B0400000000000000" pitchFamily="50" charset="-128"/>
                          <a:ea typeface="BIZ UDPゴシック" panose="020B0400000000000000" pitchFamily="50" charset="-128"/>
                        </a:rPr>
                        <a:t>海外の団体なども含め、飲食業・宿泊業等</a:t>
                      </a:r>
                      <a:r>
                        <a:rPr kumimoji="1" lang="en-US" altLang="ja-JP" sz="1100" b="0" dirty="0">
                          <a:solidFill>
                            <a:schemeClr val="tx1"/>
                          </a:solidFill>
                          <a:latin typeface="BIZ UDPゴシック" panose="020B0400000000000000" pitchFamily="50" charset="-128"/>
                          <a:ea typeface="BIZ UDPゴシック" panose="020B0400000000000000" pitchFamily="50" charset="-128"/>
                        </a:rPr>
                        <a:t>35</a:t>
                      </a:r>
                      <a:r>
                        <a:rPr kumimoji="1" lang="ja-JP" altLang="en-US" sz="1100" b="0" dirty="0">
                          <a:solidFill>
                            <a:schemeClr val="tx1"/>
                          </a:solidFill>
                          <a:latin typeface="BIZ UDPゴシック" panose="020B0400000000000000" pitchFamily="50" charset="-128"/>
                          <a:ea typeface="BIZ UDPゴシック" panose="020B0400000000000000" pitchFamily="50" charset="-128"/>
                        </a:rPr>
                        <a:t>社・</a:t>
                      </a:r>
                      <a:endParaRPr kumimoji="1" lang="en-US" altLang="ja-JP" sz="1100" b="0" dirty="0">
                        <a:solidFill>
                          <a:schemeClr val="tx1"/>
                        </a:solidFill>
                        <a:latin typeface="BIZ UDPゴシック" panose="020B0400000000000000" pitchFamily="50" charset="-128"/>
                        <a:ea typeface="BIZ UDPゴシック" panose="020B0400000000000000" pitchFamily="50" charset="-128"/>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1" lang="ja-JP" altLang="en-US" sz="1100" b="0" dirty="0">
                          <a:solidFill>
                            <a:schemeClr val="tx1"/>
                          </a:solidFill>
                          <a:latin typeface="BIZ UDPゴシック" panose="020B0400000000000000" pitchFamily="50" charset="-128"/>
                          <a:ea typeface="BIZ UDPゴシック" panose="020B0400000000000000" pitchFamily="50" charset="-128"/>
                        </a:rPr>
                        <a:t>団体が参画。</a:t>
                      </a:r>
                      <a:endParaRPr kumimoji="1" lang="en-US" altLang="ja-JP" sz="1100" b="0" dirty="0">
                        <a:solidFill>
                          <a:schemeClr val="tx1"/>
                        </a:solidFill>
                        <a:latin typeface="BIZ UDPゴシック" panose="020B0400000000000000" pitchFamily="50" charset="-128"/>
                        <a:ea typeface="BIZ UDPゴシック" panose="020B0400000000000000" pitchFamily="50" charset="-128"/>
                      </a:endParaRPr>
                    </a:p>
                    <a:p>
                      <a:pPr marL="87313" marR="0" lvl="0" indent="-87313"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ja-JP" altLang="en-US" sz="1100" b="0" dirty="0">
                          <a:solidFill>
                            <a:schemeClr val="tx1"/>
                          </a:solidFill>
                          <a:latin typeface="BIZ UDPゴシック" panose="020B0400000000000000" pitchFamily="50" charset="-128"/>
                          <a:ea typeface="BIZ UDPゴシック" panose="020B0400000000000000" pitchFamily="50" charset="-128"/>
                        </a:rPr>
                        <a:t>当面、次の事業に取り組む予定。</a:t>
                      </a:r>
                      <a:endParaRPr kumimoji="1" lang="en-US" altLang="ja-JP" sz="1300" b="0" dirty="0">
                        <a:solidFill>
                          <a:schemeClr val="tx1"/>
                        </a:solidFill>
                        <a:latin typeface="BIZ UDPゴシック" panose="020B0400000000000000" pitchFamily="50" charset="-128"/>
                        <a:ea typeface="BIZ UDPゴシック" panose="020B0400000000000000" pitchFamily="50" charset="-128"/>
                      </a:endParaRPr>
                    </a:p>
                    <a:p>
                      <a:pPr marL="269875" marR="0" lvl="0" indent="-182563"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1" lang="ja-JP" altLang="en-US" sz="1100" b="0" dirty="0">
                          <a:solidFill>
                            <a:schemeClr val="tx1"/>
                          </a:solidFill>
                          <a:latin typeface="BIZ UDPゴシック" panose="020B0400000000000000" pitchFamily="50" charset="-128"/>
                          <a:ea typeface="BIZ UDPゴシック" panose="020B0400000000000000" pitchFamily="50" charset="-128"/>
                        </a:rPr>
                        <a:t>ピクトグラムなどをつかったメニュー表示の普及</a:t>
                      </a:r>
                      <a:endParaRPr kumimoji="1" lang="en-US" altLang="ja-JP" sz="1100" b="0" dirty="0">
                        <a:solidFill>
                          <a:schemeClr val="tx1"/>
                        </a:solidFill>
                        <a:latin typeface="BIZ UDPゴシック" panose="020B0400000000000000" pitchFamily="50" charset="-128"/>
                        <a:ea typeface="BIZ UDPゴシック" panose="020B0400000000000000" pitchFamily="50" charset="-128"/>
                      </a:endParaRPr>
                    </a:p>
                    <a:p>
                      <a:pPr marL="269875" marR="0" lvl="0" indent="-182563"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1" lang="ja-JP" altLang="en-US" sz="1100" b="0" dirty="0">
                          <a:solidFill>
                            <a:schemeClr val="tx1"/>
                          </a:solidFill>
                          <a:latin typeface="BIZ UDPゴシック" panose="020B0400000000000000" pitchFamily="50" charset="-128"/>
                          <a:ea typeface="BIZ UDPゴシック" panose="020B0400000000000000" pitchFamily="50" charset="-128"/>
                        </a:rPr>
                        <a:t>食の多様性に対応した飲食店やホテルが掲載されたオンライン地図作成</a:t>
                      </a:r>
                      <a:endParaRPr kumimoji="1" lang="en-US" altLang="ja-JP" sz="1100" b="0" dirty="0">
                        <a:solidFill>
                          <a:schemeClr val="tx1"/>
                        </a:solidFill>
                        <a:latin typeface="BIZ UDPゴシック" panose="020B0400000000000000" pitchFamily="50" charset="-128"/>
                        <a:ea typeface="BIZ UDPゴシック" panose="020B0400000000000000" pitchFamily="50" charset="-128"/>
                      </a:endParaRPr>
                    </a:p>
                    <a:p>
                      <a:pPr marL="269875" marR="0" lvl="0" indent="-182563"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1" lang="ja-JP" altLang="en-US" sz="1100" b="0" dirty="0">
                          <a:solidFill>
                            <a:schemeClr val="tx1"/>
                          </a:solidFill>
                          <a:latin typeface="BIZ UDPゴシック" panose="020B0400000000000000" pitchFamily="50" charset="-128"/>
                          <a:ea typeface="BIZ UDPゴシック" panose="020B0400000000000000" pitchFamily="50" charset="-128"/>
                        </a:rPr>
                        <a:t>食の多様性に対応した関西・日本の新たな名物料理の開発</a:t>
                      </a:r>
                      <a:endParaRPr kumimoji="1" lang="en-US" altLang="ja-JP" sz="1100" b="0" dirty="0">
                        <a:solidFill>
                          <a:schemeClr val="tx1"/>
                        </a:solidFill>
                        <a:latin typeface="BIZ UDPゴシック" panose="020B0400000000000000" pitchFamily="50" charset="-128"/>
                        <a:ea typeface="BIZ UDPゴシック" panose="020B0400000000000000" pitchFamily="50" charset="-128"/>
                      </a:endParaRPr>
                    </a:p>
                    <a:p>
                      <a:pPr marL="269875" marR="0" lvl="0" indent="-182563"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1" lang="ja-JP" altLang="en-US" sz="1100" b="0" dirty="0">
                          <a:solidFill>
                            <a:schemeClr val="tx1"/>
                          </a:solidFill>
                          <a:latin typeface="BIZ UDPゴシック" panose="020B0400000000000000" pitchFamily="50" charset="-128"/>
                          <a:ea typeface="BIZ UDPゴシック" panose="020B0400000000000000" pitchFamily="50" charset="-128"/>
                        </a:rPr>
                        <a:t>食の多様性対応のお土産・お弁当の開発</a:t>
                      </a:r>
                      <a:endParaRPr kumimoji="1" lang="en-US" altLang="ja-JP" sz="1100" b="0" dirty="0">
                        <a:solidFill>
                          <a:schemeClr val="tx1"/>
                        </a:solidFill>
                        <a:latin typeface="BIZ UDPゴシック" panose="020B0400000000000000" pitchFamily="50" charset="-128"/>
                        <a:ea typeface="BIZ UDPゴシック" panose="020B0400000000000000" pitchFamily="50" charset="-128"/>
                      </a:endParaRPr>
                    </a:p>
                    <a:p>
                      <a:pPr marL="87313" marR="0" lvl="0" indent="-87313"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ja-JP" altLang="en-US" sz="1100" b="0" kern="1200" dirty="0">
                          <a:solidFill>
                            <a:schemeClr val="tx1"/>
                          </a:solidFill>
                          <a:latin typeface="BIZ UDPゴシック" panose="020B0400000000000000" pitchFamily="50" charset="-128"/>
                          <a:ea typeface="BIZ UDPゴシック" panose="020B0400000000000000" pitchFamily="50" charset="-128"/>
                          <a:cs typeface="+mn-cs"/>
                        </a:rPr>
                        <a:t>ラウンドテーブル参画企業が観光庁「インバウンドの地方誘客や消費拡大に向けた観光コンテンツ造成支援事業」に申請し、採択。</a:t>
                      </a:r>
                      <a:r>
                        <a:rPr kumimoji="1" lang="ja-JP" altLang="en-US" sz="1100" b="0" dirty="0">
                          <a:solidFill>
                            <a:schemeClr val="tx1"/>
                          </a:solidFill>
                          <a:latin typeface="BIZ UDPゴシック" panose="020B0400000000000000" pitchFamily="50" charset="-128"/>
                          <a:ea typeface="BIZ UDPゴシック" panose="020B0400000000000000" pitchFamily="50" charset="-128"/>
                        </a:rPr>
                        <a:t>（</a:t>
                      </a:r>
                      <a:r>
                        <a:rPr kumimoji="1" lang="en-US" altLang="ja-JP" sz="1100" b="0" dirty="0">
                          <a:solidFill>
                            <a:schemeClr val="tx1"/>
                          </a:solidFill>
                          <a:latin typeface="BIZ UDPゴシック" panose="020B0400000000000000" pitchFamily="50" charset="-128"/>
                          <a:ea typeface="BIZ UDPゴシック" panose="020B0400000000000000" pitchFamily="50" charset="-128"/>
                        </a:rPr>
                        <a:t>2023</a:t>
                      </a:r>
                      <a:r>
                        <a:rPr kumimoji="1" lang="ja-JP" altLang="en-US" sz="1100" b="0" dirty="0">
                          <a:solidFill>
                            <a:schemeClr val="tx1"/>
                          </a:solidFill>
                          <a:latin typeface="BIZ UDPゴシック" panose="020B0400000000000000" pitchFamily="50" charset="-128"/>
                          <a:ea typeface="BIZ UDPゴシック" panose="020B0400000000000000" pitchFamily="50" charset="-128"/>
                        </a:rPr>
                        <a:t>年</a:t>
                      </a:r>
                      <a:r>
                        <a:rPr kumimoji="1" lang="en-US" altLang="ja-JP" sz="1100" b="0" dirty="0">
                          <a:solidFill>
                            <a:schemeClr val="tx1"/>
                          </a:solidFill>
                          <a:latin typeface="BIZ UDPゴシック" panose="020B0400000000000000" pitchFamily="50" charset="-128"/>
                          <a:ea typeface="BIZ UDPゴシック" panose="020B0400000000000000" pitchFamily="50" charset="-128"/>
                        </a:rPr>
                        <a:t>8</a:t>
                      </a:r>
                      <a:r>
                        <a:rPr kumimoji="1" lang="ja-JP" altLang="en-US" sz="1100" b="0" dirty="0">
                          <a:solidFill>
                            <a:schemeClr val="tx1"/>
                          </a:solidFill>
                          <a:latin typeface="BIZ UDPゴシック" panose="020B0400000000000000" pitchFamily="50" charset="-128"/>
                          <a:ea typeface="BIZ UDPゴシック" panose="020B0400000000000000" pitchFamily="50" charset="-128"/>
                        </a:rPr>
                        <a:t>月） 本支援事業において、</a:t>
                      </a:r>
                      <a:r>
                        <a:rPr kumimoji="1" lang="ja-JP" altLang="en-US" sz="1100" b="0" kern="1200" dirty="0">
                          <a:solidFill>
                            <a:schemeClr val="tx1"/>
                          </a:solidFill>
                          <a:latin typeface="BIZ UDPゴシック" panose="020B0400000000000000" pitchFamily="50" charset="-128"/>
                          <a:ea typeface="BIZ UDPゴシック" panose="020B0400000000000000" pitchFamily="50" charset="-128"/>
                          <a:cs typeface="+mn-cs"/>
                        </a:rPr>
                        <a:t>神戸市における食の多様性対応の取り組みを進める。</a:t>
                      </a:r>
                      <a:endParaRPr kumimoji="1" lang="en-US" altLang="ja-JP" sz="1100" b="0" kern="1200" dirty="0">
                        <a:solidFill>
                          <a:schemeClr val="tx1"/>
                        </a:solidFill>
                        <a:latin typeface="BIZ UDPゴシック" panose="020B0400000000000000" pitchFamily="50" charset="-128"/>
                        <a:ea typeface="BIZ UDPゴシック" panose="020B0400000000000000" pitchFamily="50" charset="-128"/>
                        <a:cs typeface="+mn-cs"/>
                      </a:endParaRPr>
                    </a:p>
                    <a:p>
                      <a:pPr marL="269875" marR="0" lvl="0" indent="-182563"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endParaRPr kumimoji="1" lang="en-US" altLang="ja-JP" sz="1300" b="0" dirty="0">
                        <a:solidFill>
                          <a:schemeClr val="tx1"/>
                        </a:solidFill>
                        <a:latin typeface="BIZ UDPゴシック" panose="020B0400000000000000" pitchFamily="50" charset="-128"/>
                        <a:ea typeface="BIZ UDPゴシック" panose="020B0400000000000000" pitchFamily="50" charset="-128"/>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1" lang="en-US" altLang="ja-JP" sz="1300" b="1" dirty="0">
                          <a:solidFill>
                            <a:schemeClr val="tx1"/>
                          </a:solidFill>
                          <a:latin typeface="BIZ UDPゴシック" panose="020B0400000000000000" pitchFamily="50" charset="-128"/>
                          <a:ea typeface="BIZ UDPゴシック" panose="020B0400000000000000" pitchFamily="50" charset="-128"/>
                        </a:rPr>
                        <a:t>【</a:t>
                      </a:r>
                      <a:r>
                        <a:rPr kumimoji="1" lang="ja-JP" altLang="en-US" sz="1300" b="1" dirty="0">
                          <a:solidFill>
                            <a:schemeClr val="tx1"/>
                          </a:solidFill>
                          <a:latin typeface="BIZ UDPゴシック" panose="020B0400000000000000" pitchFamily="50" charset="-128"/>
                          <a:ea typeface="BIZ UDPゴシック" panose="020B0400000000000000" pitchFamily="50" charset="-128"/>
                        </a:rPr>
                        <a:t>実現に向けた課題</a:t>
                      </a:r>
                      <a:r>
                        <a:rPr kumimoji="1" lang="en-US" altLang="ja-JP" sz="1300" b="1" dirty="0">
                          <a:solidFill>
                            <a:schemeClr val="tx1"/>
                          </a:solidFill>
                          <a:latin typeface="BIZ UDPゴシック" panose="020B0400000000000000" pitchFamily="50" charset="-128"/>
                          <a:ea typeface="BIZ UDPゴシック" panose="020B0400000000000000" pitchFamily="50" charset="-128"/>
                        </a:rPr>
                        <a:t>】 </a:t>
                      </a:r>
                    </a:p>
                    <a:p>
                      <a:pPr marL="88900" marR="0" lvl="0" indent="-88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ja-JP" altLang="en-US" sz="1100" b="0" dirty="0">
                          <a:solidFill>
                            <a:schemeClr val="tx1"/>
                          </a:solidFill>
                          <a:latin typeface="BIZ UDPゴシック" panose="020B0400000000000000" pitchFamily="50" charset="-128"/>
                          <a:ea typeface="BIZ UDPゴシック" panose="020B0400000000000000" pitchFamily="50" charset="-128"/>
                        </a:rPr>
                        <a:t>民間企業が中心となり上記の事業を実施するための財政支援</a:t>
                      </a:r>
                      <a:endParaRPr kumimoji="1" lang="en-US" altLang="ja-JP" sz="1100" b="0" dirty="0">
                        <a:solidFill>
                          <a:schemeClr val="tx1"/>
                        </a:solidFill>
                        <a:latin typeface="BIZ UDPゴシック" panose="020B0400000000000000" pitchFamily="50" charset="-128"/>
                        <a:ea typeface="BIZ UDPゴシック" panose="020B0400000000000000" pitchFamily="50" charset="-128"/>
                      </a:endParaRPr>
                    </a:p>
                    <a:p>
                      <a:pPr marL="88900" marR="0" lvl="0" indent="-88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ja-JP" altLang="en-US" sz="1100" b="0" dirty="0">
                          <a:solidFill>
                            <a:schemeClr val="tx1"/>
                          </a:solidFill>
                          <a:latin typeface="BIZ UDPゴシック" panose="020B0400000000000000" pitchFamily="50" charset="-128"/>
                          <a:ea typeface="BIZ UDPゴシック" panose="020B0400000000000000" pitchFamily="50" charset="-128"/>
                        </a:rPr>
                        <a:t>飲食店・ホテルなどの賛同者獲得に向けた広報支援</a:t>
                      </a:r>
                      <a:endParaRPr kumimoji="1" lang="en-US" altLang="ja-JP" sz="1100" b="0" dirty="0">
                        <a:solidFill>
                          <a:schemeClr val="tx1"/>
                        </a:solidFill>
                        <a:latin typeface="BIZ UDPゴシック" panose="020B0400000000000000" pitchFamily="50" charset="-128"/>
                        <a:ea typeface="BIZ UDPゴシック" panose="020B0400000000000000" pitchFamily="50" charset="-128"/>
                      </a:endParaRPr>
                    </a:p>
                  </a:txBody>
                  <a:tcPr marL="87105" marR="68587" marT="43552" marB="43552">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marL="0" indent="0">
                        <a:spcAft>
                          <a:spcPts val="300"/>
                        </a:spcAft>
                        <a:buFont typeface="Arial" panose="020B0604020202020204" pitchFamily="34" charset="0"/>
                        <a:buNone/>
                      </a:pPr>
                      <a:endParaRPr kumimoji="1" lang="en-US" altLang="ja-JP" sz="1300" b="1" dirty="0">
                        <a:solidFill>
                          <a:schemeClr val="tx1"/>
                        </a:solidFill>
                        <a:latin typeface="BIZ UDPゴシック" panose="020B0400000000000000" pitchFamily="50" charset="-128"/>
                        <a:ea typeface="BIZ UDPゴシック" panose="020B0400000000000000" pitchFamily="50" charset="-128"/>
                      </a:endParaRPr>
                    </a:p>
                    <a:p>
                      <a:pPr marL="162000" indent="-457200">
                        <a:spcAft>
                          <a:spcPts val="300"/>
                        </a:spcAft>
                        <a:buFont typeface="Arial" panose="020B0604020202020204" pitchFamily="34" charset="0"/>
                        <a:buNone/>
                      </a:pPr>
                      <a:r>
                        <a:rPr kumimoji="1" lang="ja-JP" altLang="en-US" sz="1300" b="1" dirty="0">
                          <a:solidFill>
                            <a:schemeClr val="tx1"/>
                          </a:solidFill>
                          <a:latin typeface="BIZ UDPゴシック" panose="020B0400000000000000" pitchFamily="50" charset="-128"/>
                          <a:ea typeface="BIZ UDPゴシック" panose="020B0400000000000000" pitchFamily="50" charset="-128"/>
                        </a:rPr>
                        <a:t>□万博会場及び関西全域での「食の多様性に対応した飲食店」の普及、訪日外国人などが安心して食事を楽しめる環境の実現</a:t>
                      </a:r>
                      <a:endParaRPr kumimoji="1" lang="en-US" altLang="ja-JP" sz="1300" b="1" dirty="0">
                        <a:solidFill>
                          <a:schemeClr val="tx1"/>
                        </a:solidFill>
                        <a:latin typeface="BIZ UDPゴシック" panose="020B0400000000000000" pitchFamily="50" charset="-128"/>
                        <a:ea typeface="BIZ UDPゴシック" panose="020B0400000000000000" pitchFamily="50" charset="-128"/>
                      </a:endParaRPr>
                    </a:p>
                    <a:p>
                      <a:pPr marL="162000" indent="-457200">
                        <a:spcAft>
                          <a:spcPts val="300"/>
                        </a:spcAft>
                        <a:buFont typeface="Arial" panose="020B0604020202020204" pitchFamily="34" charset="0"/>
                        <a:buNone/>
                      </a:pPr>
                      <a:endParaRPr kumimoji="1" lang="en-US" altLang="ja-JP" sz="1300" b="1" dirty="0">
                        <a:solidFill>
                          <a:schemeClr val="tx1"/>
                        </a:solidFill>
                        <a:latin typeface="BIZ UDPゴシック" panose="020B0400000000000000" pitchFamily="50" charset="-128"/>
                        <a:ea typeface="BIZ UDPゴシック" panose="020B0400000000000000" pitchFamily="50" charset="-128"/>
                      </a:endParaRPr>
                    </a:p>
                    <a:p>
                      <a:pPr marL="87313" indent="-87313">
                        <a:spcAft>
                          <a:spcPts val="300"/>
                        </a:spcAft>
                        <a:buFont typeface="Arial" panose="020B0604020202020204" pitchFamily="34" charset="0"/>
                        <a:buChar char="•"/>
                        <a:tabLst>
                          <a:tab pos="0" algn="l"/>
                        </a:tabLst>
                      </a:pPr>
                      <a:r>
                        <a:rPr kumimoji="1" lang="ja-JP" altLang="en-US" sz="1100" b="0" dirty="0">
                          <a:solidFill>
                            <a:schemeClr val="tx1"/>
                          </a:solidFill>
                          <a:latin typeface="BIZ UDPゴシック" panose="020B0400000000000000" pitchFamily="50" charset="-128"/>
                          <a:ea typeface="BIZ UDPゴシック" panose="020B0400000000000000" pitchFamily="50" charset="-128"/>
                        </a:rPr>
                        <a:t>万博会場及び関西の飲食店で、ピクトグラムなど</a:t>
                      </a:r>
                      <a:endParaRPr kumimoji="1" lang="en-US" altLang="ja-JP" sz="1100" b="0" dirty="0">
                        <a:solidFill>
                          <a:schemeClr val="tx1"/>
                        </a:solidFill>
                        <a:latin typeface="BIZ UDPゴシック" panose="020B0400000000000000" pitchFamily="50" charset="-128"/>
                        <a:ea typeface="BIZ UDPゴシック" panose="020B0400000000000000" pitchFamily="50" charset="-128"/>
                      </a:endParaRPr>
                    </a:p>
                    <a:p>
                      <a:pPr marL="0" indent="0">
                        <a:spcAft>
                          <a:spcPts val="300"/>
                        </a:spcAft>
                        <a:buFont typeface="Arial" panose="020B0604020202020204" pitchFamily="34" charset="0"/>
                        <a:buNone/>
                        <a:tabLst>
                          <a:tab pos="0" algn="l"/>
                        </a:tabLst>
                      </a:pPr>
                      <a:r>
                        <a:rPr kumimoji="1" lang="ja-JP" altLang="en-US" sz="1100" b="0" dirty="0">
                          <a:solidFill>
                            <a:schemeClr val="tx1"/>
                          </a:solidFill>
                          <a:latin typeface="BIZ UDPゴシック" panose="020B0400000000000000" pitchFamily="50" charset="-128"/>
                          <a:ea typeface="BIZ UDPゴシック" panose="020B0400000000000000" pitchFamily="50" charset="-128"/>
                        </a:rPr>
                        <a:t>を使ったメニュー表示が導入され、自身で飲食の可否判断ができる環境を整備。</a:t>
                      </a:r>
                      <a:endParaRPr kumimoji="1" lang="en-US" altLang="ja-JP" sz="1100" b="0" dirty="0">
                        <a:solidFill>
                          <a:schemeClr val="tx1"/>
                        </a:solidFill>
                        <a:latin typeface="BIZ UDPゴシック" panose="020B0400000000000000" pitchFamily="50" charset="-128"/>
                        <a:ea typeface="BIZ UDPゴシック" panose="020B0400000000000000" pitchFamily="50" charset="-128"/>
                      </a:endParaRPr>
                    </a:p>
                    <a:p>
                      <a:pPr marL="87313" marR="0" lvl="0" indent="-87313" algn="l" defTabSz="959937" rtl="0" eaLnBrk="1" fontAlgn="auto" latinLnBrk="0" hangingPunct="1">
                        <a:lnSpc>
                          <a:spcPct val="100000"/>
                        </a:lnSpc>
                        <a:spcBef>
                          <a:spcPts val="0"/>
                        </a:spcBef>
                        <a:spcAft>
                          <a:spcPts val="300"/>
                        </a:spcAft>
                        <a:buClrTx/>
                        <a:buSzTx/>
                        <a:buFont typeface="Arial" panose="020B0604020202020204" pitchFamily="34" charset="0"/>
                        <a:buChar char="•"/>
                        <a:tabLst>
                          <a:tab pos="0" algn="l"/>
                        </a:tabLst>
                        <a:defRPr/>
                      </a:pPr>
                      <a:r>
                        <a:rPr kumimoji="1" lang="ja-JP" altLang="en-US" sz="1100" b="0" dirty="0">
                          <a:solidFill>
                            <a:schemeClr val="tx1"/>
                          </a:solidFill>
                          <a:latin typeface="BIZ UDPゴシック" panose="020B0400000000000000" pitchFamily="50" charset="-128"/>
                          <a:ea typeface="BIZ UDPゴシック" panose="020B0400000000000000" pitchFamily="50" charset="-128"/>
                        </a:rPr>
                        <a:t>食の多様性に対応した飲食店やホテルが掲載され</a:t>
                      </a:r>
                      <a:endParaRPr kumimoji="1" lang="en-US" altLang="ja-JP" sz="1100" b="0" dirty="0">
                        <a:solidFill>
                          <a:schemeClr val="tx1"/>
                        </a:solidFill>
                        <a:latin typeface="BIZ UDPゴシック" panose="020B0400000000000000" pitchFamily="50" charset="-128"/>
                        <a:ea typeface="BIZ UDPゴシック" panose="020B0400000000000000" pitchFamily="50" charset="-128"/>
                      </a:endParaRPr>
                    </a:p>
                    <a:p>
                      <a:pPr marL="0" marR="0" lvl="0" indent="0" algn="l" defTabSz="959937" rtl="0" eaLnBrk="1" fontAlgn="auto" latinLnBrk="0" hangingPunct="1">
                        <a:lnSpc>
                          <a:spcPct val="100000"/>
                        </a:lnSpc>
                        <a:spcBef>
                          <a:spcPts val="0"/>
                        </a:spcBef>
                        <a:spcAft>
                          <a:spcPts val="300"/>
                        </a:spcAft>
                        <a:buClrTx/>
                        <a:buSzTx/>
                        <a:buFont typeface="Arial" panose="020B0604020202020204" pitchFamily="34" charset="0"/>
                        <a:buNone/>
                        <a:tabLst>
                          <a:tab pos="0" algn="l"/>
                        </a:tabLst>
                        <a:defRPr/>
                      </a:pPr>
                      <a:r>
                        <a:rPr kumimoji="1" lang="ja-JP" altLang="en-US" sz="1100" b="0" dirty="0">
                          <a:solidFill>
                            <a:schemeClr val="tx1"/>
                          </a:solidFill>
                          <a:latin typeface="BIZ UDPゴシック" panose="020B0400000000000000" pitchFamily="50" charset="-128"/>
                          <a:ea typeface="BIZ UDPゴシック" panose="020B0400000000000000" pitchFamily="50" charset="-128"/>
                        </a:rPr>
                        <a:t>たオンライン地図を作成し、気軽に訪問できる環境を整備。</a:t>
                      </a:r>
                      <a:endParaRPr kumimoji="1" lang="en-US" altLang="ja-JP" sz="1100" b="0" dirty="0">
                        <a:solidFill>
                          <a:schemeClr val="tx1"/>
                        </a:solidFill>
                        <a:latin typeface="BIZ UDPゴシック" panose="020B0400000000000000" pitchFamily="50" charset="-128"/>
                        <a:ea typeface="BIZ UDPゴシック" panose="020B0400000000000000" pitchFamily="50" charset="-128"/>
                      </a:endParaRPr>
                    </a:p>
                    <a:p>
                      <a:pPr marL="87313" marR="0" lvl="0" indent="-87313" algn="l" defTabSz="959937" rtl="0" eaLnBrk="1" fontAlgn="auto" latinLnBrk="0" hangingPunct="1">
                        <a:lnSpc>
                          <a:spcPct val="100000"/>
                        </a:lnSpc>
                        <a:spcBef>
                          <a:spcPts val="0"/>
                        </a:spcBef>
                        <a:spcAft>
                          <a:spcPts val="300"/>
                        </a:spcAft>
                        <a:buClrTx/>
                        <a:buSzTx/>
                        <a:buFont typeface="Arial" panose="020B0604020202020204" pitchFamily="34" charset="0"/>
                        <a:buChar char="•"/>
                        <a:tabLst>
                          <a:tab pos="0" algn="l"/>
                        </a:tabLst>
                        <a:defRPr/>
                      </a:pPr>
                      <a:r>
                        <a:rPr kumimoji="1" lang="ja-JP" altLang="en-US" sz="1100" b="0" dirty="0">
                          <a:solidFill>
                            <a:schemeClr val="tx1"/>
                          </a:solidFill>
                          <a:latin typeface="BIZ UDPゴシック" panose="020B0400000000000000" pitchFamily="50" charset="-128"/>
                          <a:ea typeface="BIZ UDPゴシック" panose="020B0400000000000000" pitchFamily="50" charset="-128"/>
                        </a:rPr>
                        <a:t>食の多様性に対応した関西・日本の新たな名物料</a:t>
                      </a:r>
                      <a:endParaRPr kumimoji="1" lang="en-US" altLang="ja-JP" sz="1100" b="0" dirty="0">
                        <a:solidFill>
                          <a:schemeClr val="tx1"/>
                        </a:solidFill>
                        <a:latin typeface="BIZ UDPゴシック" panose="020B0400000000000000" pitchFamily="50" charset="-128"/>
                        <a:ea typeface="BIZ UDPゴシック" panose="020B0400000000000000" pitchFamily="50" charset="-128"/>
                      </a:endParaRPr>
                    </a:p>
                    <a:p>
                      <a:pPr marL="0" marR="0" lvl="0" indent="0" algn="l" defTabSz="959937" rtl="0" eaLnBrk="1" fontAlgn="auto" latinLnBrk="0" hangingPunct="1">
                        <a:lnSpc>
                          <a:spcPct val="100000"/>
                        </a:lnSpc>
                        <a:spcBef>
                          <a:spcPts val="0"/>
                        </a:spcBef>
                        <a:spcAft>
                          <a:spcPts val="300"/>
                        </a:spcAft>
                        <a:buClrTx/>
                        <a:buSzTx/>
                        <a:buFont typeface="Arial" panose="020B0604020202020204" pitchFamily="34" charset="0"/>
                        <a:buNone/>
                        <a:tabLst>
                          <a:tab pos="0" algn="l"/>
                        </a:tabLst>
                        <a:defRPr/>
                      </a:pPr>
                      <a:r>
                        <a:rPr kumimoji="1" lang="ja-JP" altLang="en-US" sz="1100" b="0" dirty="0">
                          <a:solidFill>
                            <a:schemeClr val="tx1"/>
                          </a:solidFill>
                          <a:latin typeface="BIZ UDPゴシック" panose="020B0400000000000000" pitchFamily="50" charset="-128"/>
                          <a:ea typeface="BIZ UDPゴシック" panose="020B0400000000000000" pitchFamily="50" charset="-128"/>
                        </a:rPr>
                        <a:t>理を提供する飲食店の増加。</a:t>
                      </a:r>
                      <a:endParaRPr kumimoji="1" lang="en-US" altLang="ja-JP" sz="1100" b="0" dirty="0">
                        <a:solidFill>
                          <a:schemeClr val="tx1"/>
                        </a:solidFill>
                        <a:latin typeface="BIZ UDPゴシック" panose="020B0400000000000000" pitchFamily="50" charset="-128"/>
                        <a:ea typeface="BIZ UDPゴシック" panose="020B0400000000000000" pitchFamily="50" charset="-128"/>
                      </a:endParaRPr>
                    </a:p>
                    <a:p>
                      <a:pPr marL="87313" indent="-87313">
                        <a:spcAft>
                          <a:spcPts val="300"/>
                        </a:spcAft>
                        <a:buFont typeface="Arial" panose="020B0604020202020204" pitchFamily="34" charset="0"/>
                        <a:buChar char="•"/>
                        <a:tabLst>
                          <a:tab pos="0" algn="l"/>
                        </a:tabLst>
                      </a:pPr>
                      <a:r>
                        <a:rPr kumimoji="1" lang="ja-JP" altLang="en-US" sz="1100" b="0" dirty="0">
                          <a:solidFill>
                            <a:schemeClr val="tx1"/>
                          </a:solidFill>
                          <a:latin typeface="BIZ UDPゴシック" panose="020B0400000000000000" pitchFamily="50" charset="-128"/>
                          <a:ea typeface="BIZ UDPゴシック" panose="020B0400000000000000" pitchFamily="50" charset="-128"/>
                        </a:rPr>
                        <a:t>食の多様性に対応したお土産の普及、国際会議等</a:t>
                      </a:r>
                      <a:endParaRPr kumimoji="1" lang="en-US" altLang="ja-JP" sz="1100" b="0" dirty="0">
                        <a:solidFill>
                          <a:schemeClr val="tx1"/>
                        </a:solidFill>
                        <a:latin typeface="BIZ UDPゴシック" panose="020B0400000000000000" pitchFamily="50" charset="-128"/>
                        <a:ea typeface="BIZ UDPゴシック" panose="020B0400000000000000" pitchFamily="50" charset="-128"/>
                      </a:endParaRPr>
                    </a:p>
                    <a:p>
                      <a:pPr marL="0" indent="0">
                        <a:spcAft>
                          <a:spcPts val="300"/>
                        </a:spcAft>
                        <a:buFont typeface="Arial" panose="020B0604020202020204" pitchFamily="34" charset="0"/>
                        <a:buNone/>
                        <a:tabLst>
                          <a:tab pos="0" algn="l"/>
                        </a:tabLst>
                      </a:pPr>
                      <a:r>
                        <a:rPr kumimoji="1" lang="ja-JP" altLang="en-US" sz="1100" b="0" dirty="0">
                          <a:solidFill>
                            <a:schemeClr val="tx1"/>
                          </a:solidFill>
                          <a:latin typeface="BIZ UDPゴシック" panose="020B0400000000000000" pitchFamily="50" charset="-128"/>
                          <a:ea typeface="BIZ UDPゴシック" panose="020B0400000000000000" pitchFamily="50" charset="-128"/>
                        </a:rPr>
                        <a:t>における食の多様性に対応したお弁当の提供。</a:t>
                      </a:r>
                      <a:endParaRPr kumimoji="1" lang="en-US" altLang="ja-JP" sz="1100" b="0" dirty="0">
                        <a:solidFill>
                          <a:schemeClr val="tx1"/>
                        </a:solidFill>
                        <a:latin typeface="BIZ UDPゴシック" panose="020B0400000000000000" pitchFamily="50" charset="-128"/>
                        <a:ea typeface="BIZ UDPゴシック" panose="020B0400000000000000" pitchFamily="50" charset="-128"/>
                      </a:endParaRPr>
                    </a:p>
                    <a:p>
                      <a:pPr marL="87313" indent="-87313">
                        <a:spcAft>
                          <a:spcPts val="300"/>
                        </a:spcAft>
                        <a:buFont typeface="Arial" panose="020B0604020202020204" pitchFamily="34" charset="0"/>
                        <a:buChar char="•"/>
                        <a:tabLst>
                          <a:tab pos="0" algn="l"/>
                        </a:tabLst>
                      </a:pPr>
                      <a:r>
                        <a:rPr kumimoji="1" lang="ja-JP" altLang="en-US" sz="1100" b="0" dirty="0">
                          <a:solidFill>
                            <a:schemeClr val="tx1"/>
                          </a:solidFill>
                          <a:latin typeface="BIZ UDPゴシック" panose="020B0400000000000000" pitchFamily="50" charset="-128"/>
                          <a:ea typeface="BIZ UDPゴシック" panose="020B0400000000000000" pitchFamily="50" charset="-128"/>
                        </a:rPr>
                        <a:t>ラウンドテーブルを通した、食関連の新たなビジ</a:t>
                      </a:r>
                      <a:endParaRPr kumimoji="1" lang="en-US" altLang="ja-JP" sz="1100" b="0" dirty="0">
                        <a:solidFill>
                          <a:schemeClr val="tx1"/>
                        </a:solidFill>
                        <a:latin typeface="BIZ UDPゴシック" panose="020B0400000000000000" pitchFamily="50" charset="-128"/>
                        <a:ea typeface="BIZ UDPゴシック" panose="020B0400000000000000" pitchFamily="50" charset="-128"/>
                      </a:endParaRPr>
                    </a:p>
                    <a:p>
                      <a:pPr marL="0" indent="0">
                        <a:spcAft>
                          <a:spcPts val="300"/>
                        </a:spcAft>
                        <a:buFont typeface="Arial" panose="020B0604020202020204" pitchFamily="34" charset="0"/>
                        <a:buNone/>
                        <a:tabLst>
                          <a:tab pos="0" algn="l"/>
                        </a:tabLst>
                      </a:pPr>
                      <a:r>
                        <a:rPr kumimoji="1" lang="ja-JP" altLang="en-US" sz="1100" b="0" dirty="0">
                          <a:solidFill>
                            <a:schemeClr val="tx1"/>
                          </a:solidFill>
                          <a:latin typeface="BIZ UDPゴシック" panose="020B0400000000000000" pitchFamily="50" charset="-128"/>
                          <a:ea typeface="BIZ UDPゴシック" panose="020B0400000000000000" pitchFamily="50" charset="-128"/>
                        </a:rPr>
                        <a:t>ネスの創出。</a:t>
                      </a:r>
                      <a:endParaRPr kumimoji="1" lang="en-US" altLang="ja-JP" sz="1100" b="0" dirty="0">
                        <a:solidFill>
                          <a:schemeClr val="tx1"/>
                        </a:solidFill>
                        <a:latin typeface="BIZ UDPゴシック" panose="020B0400000000000000" pitchFamily="50" charset="-128"/>
                        <a:ea typeface="BIZ UDPゴシック" panose="020B0400000000000000" pitchFamily="50" charset="-128"/>
                      </a:endParaRPr>
                    </a:p>
                    <a:p>
                      <a:pPr marL="87313" indent="-87313">
                        <a:spcAft>
                          <a:spcPts val="300"/>
                        </a:spcAft>
                        <a:buFont typeface="Arial" panose="020B0604020202020204" pitchFamily="34" charset="0"/>
                        <a:buChar char="•"/>
                        <a:tabLst>
                          <a:tab pos="0" algn="l"/>
                        </a:tabLst>
                      </a:pPr>
                      <a:endParaRPr kumimoji="1" lang="en-US" altLang="ja-JP" sz="1300" b="0" dirty="0">
                        <a:solidFill>
                          <a:schemeClr val="tx1"/>
                        </a:solidFill>
                        <a:latin typeface="BIZ UDPゴシック" panose="020B0400000000000000" pitchFamily="50" charset="-128"/>
                        <a:ea typeface="BIZ UDPゴシック" panose="020B0400000000000000" pitchFamily="50" charset="-128"/>
                      </a:endParaRPr>
                    </a:p>
                    <a:p>
                      <a:pPr marL="0" indent="0">
                        <a:spcAft>
                          <a:spcPts val="300"/>
                        </a:spcAft>
                        <a:buFont typeface="Arial" panose="020B0604020202020204" pitchFamily="34" charset="0"/>
                        <a:buNone/>
                        <a:tabLst>
                          <a:tab pos="0" algn="l"/>
                        </a:tabLst>
                      </a:pPr>
                      <a:endParaRPr kumimoji="1" lang="en-US" altLang="ja-JP" sz="1300" b="0" dirty="0">
                        <a:solidFill>
                          <a:schemeClr val="tx1"/>
                        </a:solidFill>
                        <a:latin typeface="BIZ UDPゴシック" panose="020B0400000000000000" pitchFamily="50" charset="-128"/>
                        <a:ea typeface="BIZ UDPゴシック" panose="020B0400000000000000" pitchFamily="50" charset="-128"/>
                      </a:endParaRPr>
                    </a:p>
                  </a:txBody>
                  <a:tcPr marL="87105" marR="34293" marT="43552" marB="43552">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4">
                        <a:lumMod val="40000"/>
                        <a:lumOff val="60000"/>
                      </a:schemeClr>
                    </a:solidFill>
                  </a:tcPr>
                </a:tc>
                <a:tc>
                  <a:txBody>
                    <a:bodyPr/>
                    <a:lstStyle/>
                    <a:p>
                      <a:pPr marL="0" indent="0" algn="l">
                        <a:spcAft>
                          <a:spcPts val="300"/>
                        </a:spcAft>
                        <a:buFont typeface="Arial" panose="020B0604020202020204" pitchFamily="34" charset="0"/>
                        <a:buNone/>
                      </a:pPr>
                      <a:endParaRPr kumimoji="1" lang="en-US" altLang="ja-JP" sz="1300" b="1" kern="1200" dirty="0">
                        <a:solidFill>
                          <a:schemeClr val="tx1"/>
                        </a:solidFill>
                        <a:latin typeface="BIZ UDPゴシック" panose="020B0400000000000000" pitchFamily="50" charset="-128"/>
                        <a:ea typeface="BIZ UDPゴシック" panose="020B0400000000000000" pitchFamily="50" charset="-128"/>
                        <a:cs typeface="+mn-cs"/>
                      </a:endParaRPr>
                    </a:p>
                    <a:p>
                      <a:pPr marL="162000" indent="-457200" algn="l">
                        <a:spcAft>
                          <a:spcPts val="300"/>
                        </a:spcAft>
                        <a:buFont typeface="Arial" panose="020B0604020202020204" pitchFamily="34" charset="0"/>
                        <a:buNone/>
                      </a:pPr>
                      <a:r>
                        <a:rPr kumimoji="1" lang="ja-JP" altLang="en-US" sz="1300" b="1" kern="1200" dirty="0">
                          <a:solidFill>
                            <a:schemeClr val="tx1"/>
                          </a:solidFill>
                          <a:latin typeface="BIZ UDPゴシック" panose="020B0400000000000000" pitchFamily="50" charset="-128"/>
                          <a:ea typeface="BIZ UDPゴシック" panose="020B0400000000000000" pitchFamily="50" charset="-128"/>
                          <a:cs typeface="+mn-cs"/>
                        </a:rPr>
                        <a:t>□万博を契機とした食の多様性の取り組みの全国拡大</a:t>
                      </a:r>
                      <a:endParaRPr kumimoji="1" lang="en-US" altLang="ja-JP" sz="1300" b="1" kern="1200" dirty="0">
                        <a:solidFill>
                          <a:schemeClr val="tx1"/>
                        </a:solidFill>
                        <a:latin typeface="BIZ UDPゴシック" panose="020B0400000000000000" pitchFamily="50" charset="-128"/>
                        <a:ea typeface="BIZ UDPゴシック" panose="020B0400000000000000" pitchFamily="50" charset="-128"/>
                        <a:cs typeface="+mn-cs"/>
                      </a:endParaRPr>
                    </a:p>
                    <a:p>
                      <a:pPr marL="90488" indent="-90488" algn="l">
                        <a:spcAft>
                          <a:spcPts val="300"/>
                        </a:spcAft>
                        <a:buFont typeface="Arial" panose="020B0604020202020204" pitchFamily="34" charset="0"/>
                        <a:buChar char="•"/>
                      </a:pPr>
                      <a:r>
                        <a:rPr kumimoji="1" lang="ja-JP" altLang="en-US" sz="1100" b="0" kern="1200" dirty="0">
                          <a:solidFill>
                            <a:schemeClr val="tx1"/>
                          </a:solidFill>
                          <a:latin typeface="BIZ UDPゴシック" panose="020B0400000000000000" pitchFamily="50" charset="-128"/>
                          <a:ea typeface="BIZ UDPゴシック" panose="020B0400000000000000" pitchFamily="50" charset="-128"/>
                          <a:cs typeface="+mn-cs"/>
                        </a:rPr>
                        <a:t>日本全国で、食の多様性に対応した飲食店などが</a:t>
                      </a:r>
                      <a:endParaRPr kumimoji="1" lang="en-US" altLang="ja-JP" sz="1100" b="0" kern="1200" dirty="0">
                        <a:solidFill>
                          <a:schemeClr val="tx1"/>
                        </a:solidFill>
                        <a:latin typeface="BIZ UDPゴシック" panose="020B0400000000000000" pitchFamily="50" charset="-128"/>
                        <a:ea typeface="BIZ UDPゴシック" panose="020B0400000000000000" pitchFamily="50" charset="-128"/>
                        <a:cs typeface="+mn-cs"/>
                      </a:endParaRPr>
                    </a:p>
                    <a:p>
                      <a:pPr marL="0" indent="0" algn="l">
                        <a:spcAft>
                          <a:spcPts val="300"/>
                        </a:spcAft>
                        <a:buFont typeface="Arial" panose="020B0604020202020204" pitchFamily="34" charset="0"/>
                        <a:buNone/>
                      </a:pPr>
                      <a:r>
                        <a:rPr kumimoji="1" lang="ja-JP" altLang="en-US" sz="1100" b="0" kern="1200" dirty="0">
                          <a:solidFill>
                            <a:schemeClr val="tx1"/>
                          </a:solidFill>
                          <a:latin typeface="BIZ UDPゴシック" panose="020B0400000000000000" pitchFamily="50" charset="-128"/>
                          <a:ea typeface="BIZ UDPゴシック" panose="020B0400000000000000" pitchFamily="50" charset="-128"/>
                          <a:cs typeface="+mn-cs"/>
                        </a:rPr>
                        <a:t>普及し、訪日外国人などが、どこにおいても不自由なく食を楽しめる環境を実現</a:t>
                      </a:r>
                      <a:endParaRPr kumimoji="1" lang="en-US" altLang="ja-JP" sz="1100" b="0" kern="1200" dirty="0">
                        <a:solidFill>
                          <a:schemeClr val="tx1"/>
                        </a:solidFill>
                        <a:latin typeface="BIZ UDPゴシック" panose="020B0400000000000000" pitchFamily="50" charset="-128"/>
                        <a:ea typeface="BIZ UDPゴシック" panose="020B0400000000000000" pitchFamily="50" charset="-128"/>
                        <a:cs typeface="+mn-cs"/>
                      </a:endParaRPr>
                    </a:p>
                    <a:p>
                      <a:pPr marL="90488" indent="-90488" algn="l">
                        <a:spcAft>
                          <a:spcPts val="300"/>
                        </a:spcAft>
                        <a:buFont typeface="Arial" panose="020B0604020202020204" pitchFamily="34" charset="0"/>
                        <a:buChar char="•"/>
                      </a:pPr>
                      <a:r>
                        <a:rPr kumimoji="1" lang="ja-JP" altLang="en-US" sz="1100" b="0" kern="1200" dirty="0">
                          <a:solidFill>
                            <a:schemeClr val="tx1"/>
                          </a:solidFill>
                          <a:latin typeface="BIZ UDPゴシック" panose="020B0400000000000000" pitchFamily="50" charset="-128"/>
                          <a:ea typeface="BIZ UDPゴシック" panose="020B0400000000000000" pitchFamily="50" charset="-128"/>
                          <a:cs typeface="+mn-cs"/>
                        </a:rPr>
                        <a:t>ラウンドテーブルの参画者が全国に拡大し、全国</a:t>
                      </a:r>
                      <a:endParaRPr kumimoji="1" lang="en-US" altLang="ja-JP" sz="1100" b="0" kern="1200" dirty="0">
                        <a:solidFill>
                          <a:schemeClr val="tx1"/>
                        </a:solidFill>
                        <a:latin typeface="BIZ UDPゴシック" panose="020B0400000000000000" pitchFamily="50" charset="-128"/>
                        <a:ea typeface="BIZ UDPゴシック" panose="020B0400000000000000" pitchFamily="50" charset="-128"/>
                        <a:cs typeface="+mn-cs"/>
                      </a:endParaRPr>
                    </a:p>
                    <a:p>
                      <a:pPr marL="0" indent="0" algn="l">
                        <a:spcAft>
                          <a:spcPts val="300"/>
                        </a:spcAft>
                        <a:buFont typeface="Arial" panose="020B0604020202020204" pitchFamily="34" charset="0"/>
                        <a:buNone/>
                      </a:pPr>
                      <a:r>
                        <a:rPr kumimoji="1" lang="ja-JP" altLang="en-US" sz="1100" b="0" kern="1200" dirty="0">
                          <a:solidFill>
                            <a:schemeClr val="tx1"/>
                          </a:solidFill>
                          <a:latin typeface="BIZ UDPゴシック" panose="020B0400000000000000" pitchFamily="50" charset="-128"/>
                          <a:ea typeface="BIZ UDPゴシック" panose="020B0400000000000000" pitchFamily="50" charset="-128"/>
                          <a:cs typeface="+mn-cs"/>
                        </a:rPr>
                        <a:t>規模の食関連ビジネスが創出される</a:t>
                      </a:r>
                      <a:endParaRPr kumimoji="1" lang="en-US" altLang="ja-JP" sz="1100" b="0" kern="1200" dirty="0">
                        <a:solidFill>
                          <a:schemeClr val="tx1"/>
                        </a:solidFill>
                        <a:latin typeface="BIZ UDPゴシック" panose="020B0400000000000000" pitchFamily="50" charset="-128"/>
                        <a:ea typeface="BIZ UDPゴシック" panose="020B0400000000000000" pitchFamily="50" charset="-128"/>
                        <a:cs typeface="+mn-cs"/>
                      </a:endParaRPr>
                    </a:p>
                    <a:p>
                      <a:pPr marL="90488" indent="-90488" algn="l">
                        <a:spcAft>
                          <a:spcPts val="300"/>
                        </a:spcAft>
                        <a:buFont typeface="Arial" panose="020B0604020202020204" pitchFamily="34" charset="0"/>
                        <a:buChar char="•"/>
                      </a:pPr>
                      <a:endParaRPr kumimoji="1" lang="en-US" altLang="ja-JP" sz="1300" b="0" kern="1200" dirty="0">
                        <a:solidFill>
                          <a:schemeClr val="tx1"/>
                        </a:solidFill>
                        <a:latin typeface="BIZ UDPゴシック" panose="020B0400000000000000" pitchFamily="50" charset="-128"/>
                        <a:ea typeface="BIZ UDPゴシック" panose="020B0400000000000000" pitchFamily="50" charset="-128"/>
                        <a:cs typeface="+mn-cs"/>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1" lang="en-US" altLang="ja-JP" sz="1300" b="1" dirty="0">
                          <a:solidFill>
                            <a:schemeClr val="tx1"/>
                          </a:solidFill>
                          <a:latin typeface="BIZ UDPゴシック" panose="020B0400000000000000" pitchFamily="50" charset="-128"/>
                          <a:ea typeface="BIZ UDPゴシック" panose="020B0400000000000000" pitchFamily="50" charset="-128"/>
                        </a:rPr>
                        <a:t>【</a:t>
                      </a:r>
                      <a:r>
                        <a:rPr kumimoji="1" lang="ja-JP" altLang="en-US" sz="1300" b="1" dirty="0">
                          <a:solidFill>
                            <a:schemeClr val="tx1"/>
                          </a:solidFill>
                          <a:latin typeface="BIZ UDPゴシック" panose="020B0400000000000000" pitchFamily="50" charset="-128"/>
                          <a:ea typeface="BIZ UDPゴシック" panose="020B0400000000000000" pitchFamily="50" charset="-128"/>
                        </a:rPr>
                        <a:t>実現に向けた課題</a:t>
                      </a:r>
                      <a:r>
                        <a:rPr kumimoji="1" lang="en-US" altLang="ja-JP" sz="1300" b="1" dirty="0">
                          <a:solidFill>
                            <a:schemeClr val="tx1"/>
                          </a:solidFill>
                          <a:latin typeface="BIZ UDPゴシック" panose="020B0400000000000000" pitchFamily="50" charset="-128"/>
                          <a:ea typeface="BIZ UDPゴシック" panose="020B0400000000000000" pitchFamily="50" charset="-128"/>
                        </a:rPr>
                        <a:t>】 </a:t>
                      </a:r>
                    </a:p>
                    <a:p>
                      <a:pPr marL="88900" marR="0" lvl="0" indent="-88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ja-JP" altLang="en-US" sz="1100" b="0" kern="1200" dirty="0">
                          <a:solidFill>
                            <a:schemeClr val="tx1"/>
                          </a:solidFill>
                          <a:latin typeface="BIZ UDPゴシック" panose="020B0400000000000000" pitchFamily="50" charset="-128"/>
                          <a:ea typeface="BIZ UDPゴシック" panose="020B0400000000000000" pitchFamily="50" charset="-128"/>
                          <a:cs typeface="+mn-cs"/>
                        </a:rPr>
                        <a:t>事業拡大に向けた財政支援</a:t>
                      </a:r>
                      <a:endParaRPr kumimoji="1" lang="en-US" altLang="ja-JP" sz="1100" b="0" kern="1200" dirty="0">
                        <a:solidFill>
                          <a:schemeClr val="tx1"/>
                        </a:solidFill>
                        <a:latin typeface="BIZ UDPゴシック" panose="020B0400000000000000" pitchFamily="50" charset="-128"/>
                        <a:ea typeface="BIZ UDPゴシック" panose="020B0400000000000000" pitchFamily="50" charset="-128"/>
                        <a:cs typeface="+mn-cs"/>
                      </a:endParaRPr>
                    </a:p>
                    <a:p>
                      <a:pPr marL="88900" marR="0" lvl="0" indent="-88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ja-JP" altLang="en-US" sz="1100" b="0" kern="1200" dirty="0">
                          <a:solidFill>
                            <a:schemeClr val="tx1"/>
                          </a:solidFill>
                          <a:latin typeface="BIZ UDPゴシック" panose="020B0400000000000000" pitchFamily="50" charset="-128"/>
                          <a:ea typeface="BIZ UDPゴシック" panose="020B0400000000000000" pitchFamily="50" charset="-128"/>
                          <a:cs typeface="+mn-cs"/>
                        </a:rPr>
                        <a:t>全国から賛同者を獲得するための広報支援</a:t>
                      </a:r>
                      <a:endParaRPr kumimoji="1" lang="en-US" altLang="ja-JP" sz="1100" b="0" kern="1200" dirty="0">
                        <a:solidFill>
                          <a:schemeClr val="tx1"/>
                        </a:solidFill>
                        <a:latin typeface="BIZ UDPゴシック" panose="020B0400000000000000" pitchFamily="50" charset="-128"/>
                        <a:ea typeface="BIZ UDPゴシック" panose="020B0400000000000000" pitchFamily="50" charset="-128"/>
                        <a:cs typeface="+mn-cs"/>
                      </a:endParaRPr>
                    </a:p>
                    <a:p>
                      <a:pPr marL="277813" indent="-277813" algn="l">
                        <a:spcAft>
                          <a:spcPts val="300"/>
                        </a:spcAft>
                      </a:pPr>
                      <a:endParaRPr kumimoji="1" lang="en-US" altLang="ja-JP" sz="1300" b="1" kern="1200" dirty="0">
                        <a:solidFill>
                          <a:schemeClr val="tx1"/>
                        </a:solidFill>
                        <a:latin typeface="BIZ UDPゴシック" panose="020B0400000000000000" pitchFamily="50" charset="-128"/>
                        <a:ea typeface="BIZ UDPゴシック" panose="020B0400000000000000" pitchFamily="50" charset="-128"/>
                        <a:cs typeface="+mn-cs"/>
                      </a:endParaRPr>
                    </a:p>
                  </a:txBody>
                  <a:tcPr marL="87105" marR="68587" marT="43552" marB="43552">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338179187"/>
                  </a:ext>
                </a:extLst>
              </a:tr>
            </a:tbl>
          </a:graphicData>
        </a:graphic>
      </p:graphicFrame>
      <p:grpSp>
        <p:nvGrpSpPr>
          <p:cNvPr id="25" name="グループ化 24">
            <a:extLst>
              <a:ext uri="{FF2B5EF4-FFF2-40B4-BE49-F238E27FC236}">
                <a16:creationId xmlns:a16="http://schemas.microsoft.com/office/drawing/2014/main" id="{B1406B80-BB7A-4E81-A06D-8F4FC87D64EF}"/>
              </a:ext>
            </a:extLst>
          </p:cNvPr>
          <p:cNvGrpSpPr/>
          <p:nvPr/>
        </p:nvGrpSpPr>
        <p:grpSpPr>
          <a:xfrm>
            <a:off x="270313" y="1173308"/>
            <a:ext cx="9692704" cy="381120"/>
            <a:chOff x="407938" y="886368"/>
            <a:chExt cx="6821672" cy="340159"/>
          </a:xfrm>
          <a:solidFill>
            <a:srgbClr val="953735"/>
          </a:solidFill>
        </p:grpSpPr>
        <p:sp>
          <p:nvSpPr>
            <p:cNvPr id="27" name="ホームベース 6">
              <a:extLst>
                <a:ext uri="{FF2B5EF4-FFF2-40B4-BE49-F238E27FC236}">
                  <a16:creationId xmlns:a16="http://schemas.microsoft.com/office/drawing/2014/main" id="{1B7629EA-ADB7-4C0E-8F66-00767F27E995}"/>
                </a:ext>
              </a:extLst>
            </p:cNvPr>
            <p:cNvSpPr/>
            <p:nvPr/>
          </p:nvSpPr>
          <p:spPr bwMode="gray">
            <a:xfrm>
              <a:off x="4706391" y="886368"/>
              <a:ext cx="2523219" cy="340159"/>
            </a:xfrm>
            <a:prstGeom prst="homePlate">
              <a:avLst/>
            </a:prstGeom>
            <a:solidFill>
              <a:srgbClr val="002060"/>
            </a:solidFill>
            <a:ln w="28575">
              <a:solidFill>
                <a:schemeClr val="bg1"/>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defTabSz="443194">
                <a:defRPr/>
              </a:pPr>
              <a:r>
                <a:rPr kumimoji="1" lang="en-US" altLang="ja-JP" sz="1260" dirty="0">
                  <a:solidFill>
                    <a:prstClr val="white"/>
                  </a:solidFill>
                  <a:latin typeface="BIZ UDPゴシック" panose="020B0400000000000000" pitchFamily="50" charset="-128"/>
                  <a:ea typeface="BIZ UDPゴシック" panose="020B0400000000000000" pitchFamily="50" charset="-128"/>
                </a:rPr>
                <a:t>2030</a:t>
              </a:r>
              <a:r>
                <a:rPr kumimoji="1" lang="ja-JP" altLang="en-US" sz="1260" dirty="0">
                  <a:solidFill>
                    <a:prstClr val="white"/>
                  </a:solidFill>
                  <a:latin typeface="BIZ UDPゴシック" panose="020B0400000000000000" pitchFamily="50" charset="-128"/>
                  <a:ea typeface="BIZ UDPゴシック" panose="020B0400000000000000" pitchFamily="50" charset="-128"/>
                </a:rPr>
                <a:t>（万博後のめざす姿）</a:t>
              </a:r>
            </a:p>
          </p:txBody>
        </p:sp>
        <p:sp>
          <p:nvSpPr>
            <p:cNvPr id="28" name="ホームベース 5">
              <a:extLst>
                <a:ext uri="{FF2B5EF4-FFF2-40B4-BE49-F238E27FC236}">
                  <a16:creationId xmlns:a16="http://schemas.microsoft.com/office/drawing/2014/main" id="{AD85B09B-C151-4246-83FE-8C65C4C68421}"/>
                </a:ext>
              </a:extLst>
            </p:cNvPr>
            <p:cNvSpPr/>
            <p:nvPr/>
          </p:nvSpPr>
          <p:spPr bwMode="gray">
            <a:xfrm>
              <a:off x="2549230" y="886369"/>
              <a:ext cx="2484315" cy="340158"/>
            </a:xfrm>
            <a:prstGeom prst="homePlate">
              <a:avLst/>
            </a:prstGeom>
            <a:solidFill>
              <a:srgbClr val="002060"/>
            </a:solidFill>
            <a:ln w="28575">
              <a:solidFill>
                <a:schemeClr val="bg1"/>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defTabSz="443194">
                <a:defRPr/>
              </a:pPr>
              <a:r>
                <a:rPr kumimoji="1" lang="en-US" altLang="ja-JP" sz="1551" b="1" dirty="0">
                  <a:solidFill>
                    <a:prstClr val="white"/>
                  </a:solidFill>
                  <a:latin typeface="BIZ UDPゴシック" panose="020B0400000000000000" pitchFamily="50" charset="-128"/>
                  <a:ea typeface="BIZ UDPゴシック" panose="020B0400000000000000" pitchFamily="50" charset="-128"/>
                </a:rPr>
                <a:t>2025</a:t>
              </a:r>
              <a:r>
                <a:rPr kumimoji="1" lang="ja-JP" altLang="en-US" sz="1551" b="1" dirty="0">
                  <a:solidFill>
                    <a:prstClr val="white"/>
                  </a:solidFill>
                  <a:latin typeface="BIZ UDPゴシック" panose="020B0400000000000000" pitchFamily="50" charset="-128"/>
                  <a:ea typeface="BIZ UDPゴシック" panose="020B0400000000000000" pitchFamily="50" charset="-128"/>
                </a:rPr>
                <a:t>（万博開催）</a:t>
              </a:r>
            </a:p>
          </p:txBody>
        </p:sp>
        <p:sp>
          <p:nvSpPr>
            <p:cNvPr id="29" name="ホームベース 4">
              <a:extLst>
                <a:ext uri="{FF2B5EF4-FFF2-40B4-BE49-F238E27FC236}">
                  <a16:creationId xmlns:a16="http://schemas.microsoft.com/office/drawing/2014/main" id="{51F0FD7C-A3F3-4D3F-9E7A-E2D8BBD297CC}"/>
                </a:ext>
              </a:extLst>
            </p:cNvPr>
            <p:cNvSpPr/>
            <p:nvPr/>
          </p:nvSpPr>
          <p:spPr bwMode="gray">
            <a:xfrm>
              <a:off x="407938" y="886368"/>
              <a:ext cx="2362526" cy="340159"/>
            </a:xfrm>
            <a:prstGeom prst="homePlate">
              <a:avLst/>
            </a:prstGeom>
            <a:solidFill>
              <a:srgbClr val="002060"/>
            </a:solidFill>
            <a:ln w="28575">
              <a:solidFill>
                <a:schemeClr val="bg1"/>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defTabSz="443194">
                <a:defRPr/>
              </a:pPr>
              <a:r>
                <a:rPr kumimoji="1" lang="en-US" altLang="ja-JP" sz="1260" dirty="0">
                  <a:solidFill>
                    <a:schemeClr val="bg1"/>
                  </a:solidFill>
                  <a:latin typeface="BIZ UDPゴシック" panose="020B0400000000000000" pitchFamily="50" charset="-128"/>
                  <a:ea typeface="BIZ UDPゴシック" panose="020B0400000000000000" pitchFamily="50" charset="-128"/>
                </a:rPr>
                <a:t>2023(</a:t>
              </a:r>
              <a:r>
                <a:rPr kumimoji="1" lang="ja-JP" altLang="en-US" sz="1260" dirty="0">
                  <a:solidFill>
                    <a:schemeClr val="bg1"/>
                  </a:solidFill>
                  <a:latin typeface="BIZ UDPゴシック" panose="020B0400000000000000" pitchFamily="50" charset="-128"/>
                  <a:ea typeface="BIZ UDPゴシック" panose="020B0400000000000000" pitchFamily="50" charset="-128"/>
                </a:rPr>
                <a:t>現状</a:t>
              </a:r>
              <a:r>
                <a:rPr kumimoji="1" lang="en-US" altLang="ja-JP" sz="1260" dirty="0">
                  <a:solidFill>
                    <a:schemeClr val="bg1"/>
                  </a:solidFill>
                  <a:latin typeface="BIZ UDPゴシック" panose="020B0400000000000000" pitchFamily="50" charset="-128"/>
                  <a:ea typeface="BIZ UDPゴシック" panose="020B0400000000000000" pitchFamily="50" charset="-128"/>
                </a:rPr>
                <a:t>)</a:t>
              </a:r>
              <a:endParaRPr kumimoji="1" lang="ja-JP" altLang="en-US" sz="1260" dirty="0">
                <a:solidFill>
                  <a:schemeClr val="bg1"/>
                </a:solidFill>
                <a:latin typeface="BIZ UDPゴシック" panose="020B0400000000000000" pitchFamily="50" charset="-128"/>
                <a:ea typeface="BIZ UDPゴシック" panose="020B0400000000000000" pitchFamily="50" charset="-128"/>
              </a:endParaRPr>
            </a:p>
          </p:txBody>
        </p:sp>
      </p:grpSp>
      <p:sp>
        <p:nvSpPr>
          <p:cNvPr id="14" name="スライド番号プレースホルダー 7"/>
          <p:cNvSpPr txBox="1">
            <a:spLocks/>
          </p:cNvSpPr>
          <p:nvPr/>
        </p:nvSpPr>
        <p:spPr>
          <a:xfrm flipH="1">
            <a:off x="9719089" y="6839953"/>
            <a:ext cx="361536" cy="359360"/>
          </a:xfrm>
          <a:prstGeom prst="rect">
            <a:avLst/>
          </a:prstGeom>
        </p:spPr>
        <p:txBody>
          <a:bodyPr vert="horz" lIns="91440" tIns="45720" rIns="91440" bIns="45720" rtlCol="0" anchor="ctr"/>
          <a:lstStyle>
            <a:defPPr>
              <a:defRPr lang="en-US"/>
            </a:defPPr>
            <a:lvl1pPr marL="0" algn="r" defTabSz="457200" rtl="0" eaLnBrk="1" latinLnBrk="0" hangingPunct="1">
              <a:defRPr sz="126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4A29C0C3-80A2-4EDA-8DD4-D638D41F3C0E}" type="slidenum">
              <a:rPr kumimoji="1" lang="ja-JP" altLang="en-US" smtClean="0"/>
              <a:pPr/>
              <a:t>59</a:t>
            </a:fld>
            <a:endParaRPr kumimoji="1" lang="ja-JP" altLang="en-US" dirty="0"/>
          </a:p>
        </p:txBody>
      </p:sp>
      <p:sp>
        <p:nvSpPr>
          <p:cNvPr id="16" name="テキスト ボックス 15"/>
          <p:cNvSpPr txBox="1"/>
          <p:nvPr/>
        </p:nvSpPr>
        <p:spPr>
          <a:xfrm>
            <a:off x="59408" y="834753"/>
            <a:ext cx="1005403" cy="338554"/>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60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（参考）</a:t>
            </a:r>
            <a:endParaRPr kumimoji="1" lang="ja-JP" altLang="en-US" sz="100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p:txBody>
      </p:sp>
      <p:pic>
        <p:nvPicPr>
          <p:cNvPr id="10" name="図 9"/>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414837" y="5133989"/>
            <a:ext cx="1718207" cy="1288655"/>
          </a:xfrm>
          <a:prstGeom prst="rect">
            <a:avLst/>
          </a:prstGeom>
        </p:spPr>
      </p:pic>
    </p:spTree>
    <p:extLst>
      <p:ext uri="{BB962C8B-B14F-4D97-AF65-F5344CB8AC3E}">
        <p14:creationId xmlns:p14="http://schemas.microsoft.com/office/powerpoint/2010/main" val="316983594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スライド番号プレースホルダー 1"/>
          <p:cNvSpPr>
            <a:spLocks noGrp="1"/>
          </p:cNvSpPr>
          <p:nvPr>
            <p:ph type="sldNum" sz="quarter" idx="12"/>
          </p:nvPr>
        </p:nvSpPr>
        <p:spPr>
          <a:xfrm>
            <a:off x="9662615" y="6816016"/>
            <a:ext cx="418010" cy="383297"/>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1" lang="en-US" altLang="ja-JP" dirty="0">
                <a:solidFill>
                  <a:prstClr val="black">
                    <a:tint val="75000"/>
                  </a:prstClr>
                </a:solidFill>
                <a:latin typeface="Calibri" panose="020F0502020204030204"/>
                <a:ea typeface="游ゴシック" panose="020B0400000000000000" pitchFamily="50" charset="-128"/>
              </a:rPr>
              <a:t>6</a:t>
            </a:r>
            <a:endParaRPr kumimoji="1" lang="ja-JP" altLang="en-US" sz="1260" b="0" i="0" u="none" strike="noStrike" kern="1200" cap="none" spc="0" normalizeH="0" baseline="0" noProof="0" dirty="0">
              <a:ln>
                <a:noFill/>
              </a:ln>
              <a:solidFill>
                <a:prstClr val="black">
                  <a:tint val="75000"/>
                </a:prstClr>
              </a:solidFill>
              <a:effectLst/>
              <a:uLnTx/>
              <a:uFillTx/>
              <a:latin typeface="Calibri" panose="020F0502020204030204"/>
              <a:ea typeface="游ゴシック" panose="020B0400000000000000" pitchFamily="50" charset="-128"/>
              <a:cs typeface="+mn-cs"/>
            </a:endParaRPr>
          </a:p>
        </p:txBody>
      </p:sp>
      <p:sp>
        <p:nvSpPr>
          <p:cNvPr id="5" name="テキスト ボックス 4">
            <a:extLst>
              <a:ext uri="{FF2B5EF4-FFF2-40B4-BE49-F238E27FC236}">
                <a16:creationId xmlns:a16="http://schemas.microsoft.com/office/drawing/2014/main" id="{A16E0FB0-D25E-419A-84B4-8EDEFC81B60B}"/>
              </a:ext>
            </a:extLst>
          </p:cNvPr>
          <p:cNvSpPr txBox="1"/>
          <p:nvPr/>
        </p:nvSpPr>
        <p:spPr>
          <a:xfrm>
            <a:off x="900312" y="895547"/>
            <a:ext cx="8280000" cy="3569310"/>
          </a:xfrm>
          <a:prstGeom prst="rect">
            <a:avLst/>
          </a:prstGeom>
          <a:noFill/>
        </p:spPr>
        <p:txBody>
          <a:bodyPr wrap="square">
            <a:spAutoFit/>
          </a:bodyPr>
          <a:lstStyle/>
          <a:p>
            <a:pPr defTabSz="435529">
              <a:lnSpc>
                <a:spcPts val="2096"/>
              </a:lnSpc>
            </a:pPr>
            <a:r>
              <a:rPr lang="en-US" altLang="ja-JP" sz="1200" dirty="0">
                <a:latin typeface="+mn-ea"/>
              </a:rPr>
              <a:t> </a:t>
            </a:r>
            <a:r>
              <a:rPr lang="ja-JP" altLang="en-US" sz="1200" dirty="0">
                <a:latin typeface="+mn-ea"/>
              </a:rPr>
              <a:t>　</a:t>
            </a:r>
            <a:r>
              <a:rPr kumimoji="0" lang="ja-JP" altLang="en-US" sz="1200" dirty="0">
                <a:latin typeface="游ゴシック" panose="020B0400000000000000" pitchFamily="50" charset="-128"/>
                <a:ea typeface="游ゴシック" panose="020B0400000000000000" pitchFamily="50" charset="-128"/>
              </a:rPr>
              <a:t>国においては、令和３年</a:t>
            </a:r>
            <a:r>
              <a:rPr kumimoji="0" lang="en-US" altLang="ja-JP" sz="1200" dirty="0">
                <a:latin typeface="游ゴシック" panose="020B0400000000000000" pitchFamily="50" charset="-128"/>
                <a:ea typeface="游ゴシック" panose="020B0400000000000000" pitchFamily="50" charset="-128"/>
              </a:rPr>
              <a:t>12</a:t>
            </a:r>
            <a:r>
              <a:rPr kumimoji="0" lang="ja-JP" altLang="en-US" sz="1200" dirty="0">
                <a:latin typeface="游ゴシック" panose="020B0400000000000000" pitchFamily="50" charset="-128"/>
                <a:ea typeface="游ゴシック" panose="020B0400000000000000" pitchFamily="50" charset="-128"/>
              </a:rPr>
              <a:t>月、「未来社会の実験場」という万博のコンセプトの具体化に向けた取組みなどを「</a:t>
            </a:r>
            <a:r>
              <a:rPr kumimoji="0" lang="en-US" altLang="ja-JP" sz="1200" dirty="0">
                <a:latin typeface="游ゴシック" panose="020B0400000000000000" pitchFamily="50" charset="-128"/>
                <a:ea typeface="游ゴシック" panose="020B0400000000000000" pitchFamily="50" charset="-128"/>
              </a:rPr>
              <a:t>2025</a:t>
            </a:r>
            <a:r>
              <a:rPr kumimoji="0" lang="ja-JP" altLang="en-US" sz="1200" dirty="0">
                <a:latin typeface="游ゴシック" panose="020B0400000000000000" pitchFamily="50" charset="-128"/>
                <a:ea typeface="游ゴシック" panose="020B0400000000000000" pitchFamily="50" charset="-128"/>
              </a:rPr>
              <a:t>年大阪・関西万博アクションプラン</a:t>
            </a:r>
            <a:r>
              <a:rPr kumimoji="0" lang="en-US" altLang="ja-JP" sz="1200" dirty="0">
                <a:latin typeface="游ゴシック" panose="020B0400000000000000" pitchFamily="50" charset="-128"/>
                <a:ea typeface="游ゴシック" panose="020B0400000000000000" pitchFamily="50" charset="-128"/>
              </a:rPr>
              <a:t>Ver.1</a:t>
            </a:r>
            <a:r>
              <a:rPr kumimoji="0" lang="ja-JP" altLang="en-US" sz="1200" dirty="0">
                <a:latin typeface="游ゴシック" panose="020B0400000000000000" pitchFamily="50" charset="-128"/>
                <a:ea typeface="游ゴシック" panose="020B0400000000000000" pitchFamily="50" charset="-128"/>
              </a:rPr>
              <a:t>」として取りまとめられました。</a:t>
            </a:r>
            <a:endParaRPr kumimoji="0" lang="en-US" altLang="ja-JP" sz="1200" dirty="0">
              <a:latin typeface="游ゴシック" panose="020B0400000000000000" pitchFamily="50" charset="-128"/>
              <a:ea typeface="游ゴシック" panose="020B0400000000000000" pitchFamily="50" charset="-128"/>
            </a:endParaRPr>
          </a:p>
          <a:p>
            <a:pPr defTabSz="435529">
              <a:lnSpc>
                <a:spcPts val="2096"/>
              </a:lnSpc>
            </a:pPr>
            <a:r>
              <a:rPr kumimoji="0" lang="ja-JP" altLang="en-US" sz="1200" dirty="0">
                <a:latin typeface="游ゴシック" panose="020B0400000000000000" pitchFamily="50" charset="-128"/>
                <a:ea typeface="游ゴシック" panose="020B0400000000000000" pitchFamily="50" charset="-128"/>
              </a:rPr>
              <a:t>　その後、三度にわたるアクションプランの改訂の中で、我々地元団体が要望した、大阪・関西に強みのある「ライフサイエンス」や、「スタートアップの参加促進」などが新たに位置付けられたほか、「空飛ぶクルマ」や「自動運転」、「多言語翻訳技術」、「カーボンニュートラル」等、多岐にわたる項目で具体化が図られるなど、各省庁において地元との協議・調整いただきながら、万博における最先端技術の実証・実装に向けて着実に進めていただいています。</a:t>
            </a:r>
            <a:endParaRPr kumimoji="0" lang="en-US" altLang="ja-JP" sz="1200" dirty="0">
              <a:latin typeface="游ゴシック" panose="020B0400000000000000" pitchFamily="50" charset="-128"/>
              <a:ea typeface="游ゴシック" panose="020B0400000000000000" pitchFamily="50" charset="-128"/>
            </a:endParaRPr>
          </a:p>
          <a:p>
            <a:pPr defTabSz="435529">
              <a:lnSpc>
                <a:spcPts val="2096"/>
              </a:lnSpc>
            </a:pPr>
            <a:r>
              <a:rPr kumimoji="0" lang="ja-JP" altLang="en-US" sz="1200" dirty="0">
                <a:latin typeface="游ゴシック" panose="020B0400000000000000" pitchFamily="50" charset="-128"/>
                <a:ea typeface="游ゴシック" panose="020B0400000000000000" pitchFamily="50" charset="-128"/>
              </a:rPr>
              <a:t>　万博開幕まで１年３ヶ月となり、万博の成功に向け、様々な準備の総仕上げを行うべき非常に重要な段階になりました。万博の開催準備に万全を期すことはもとより、国や地元が、これまで万博に向けて積み上げてきた取組を確実に実行していかなければならない、まさに今が正念場です。</a:t>
            </a:r>
            <a:endParaRPr kumimoji="0" lang="en-US" altLang="ja-JP" sz="1200" dirty="0">
              <a:latin typeface="游ゴシック" panose="020B0400000000000000" pitchFamily="50" charset="-128"/>
              <a:ea typeface="游ゴシック" panose="020B0400000000000000" pitchFamily="50" charset="-128"/>
            </a:endParaRPr>
          </a:p>
          <a:p>
            <a:pPr defTabSz="435529">
              <a:lnSpc>
                <a:spcPts val="2096"/>
              </a:lnSpc>
            </a:pPr>
            <a:r>
              <a:rPr kumimoji="0" lang="ja-JP" altLang="en-US" sz="1200" dirty="0">
                <a:latin typeface="游ゴシック" panose="020B0400000000000000" pitchFamily="50" charset="-128"/>
                <a:ea typeface="游ゴシック" panose="020B0400000000000000" pitchFamily="50" charset="-128"/>
              </a:rPr>
              <a:t>　万博の成功のみならず、会場内で展開される技術やサービスがイノベーションとなって我が国の経済成長や世界の課題解決に繋げていくためにも、アクションプランの着実な推進が必要です。今般、改めて地元として、事業の具体化・予算化をお願いする事項を取りまとめました。</a:t>
            </a:r>
            <a:endParaRPr kumimoji="0" lang="en-US" altLang="ja-JP" sz="1200" dirty="0">
              <a:latin typeface="游ゴシック" panose="020B0400000000000000" pitchFamily="50" charset="-128"/>
              <a:ea typeface="游ゴシック" panose="020B0400000000000000" pitchFamily="50" charset="-128"/>
            </a:endParaRPr>
          </a:p>
          <a:p>
            <a:pPr defTabSz="435529">
              <a:lnSpc>
                <a:spcPts val="2096"/>
              </a:lnSpc>
            </a:pPr>
            <a:r>
              <a:rPr kumimoji="0" lang="ja-JP" altLang="en-US" sz="1200" dirty="0">
                <a:latin typeface="游ゴシック" panose="020B0400000000000000" pitchFamily="50" charset="-128"/>
                <a:ea typeface="游ゴシック" panose="020B0400000000000000" pitchFamily="50" charset="-128"/>
              </a:rPr>
              <a:t>　国におかれましては、上記趣旨を踏まえ、引き続き、格段のご高配を賜りますよう、よろしくお願い申し上げます。</a:t>
            </a:r>
            <a:endParaRPr kumimoji="0" lang="en-US" altLang="ja-JP" sz="1200" dirty="0">
              <a:latin typeface="游ゴシック" panose="020B0400000000000000" pitchFamily="50" charset="-128"/>
              <a:ea typeface="游ゴシック" panose="020B0400000000000000" pitchFamily="50" charset="-128"/>
            </a:endParaRPr>
          </a:p>
        </p:txBody>
      </p:sp>
      <p:sp>
        <p:nvSpPr>
          <p:cNvPr id="4" name="正方形/長方形 3">
            <a:extLst>
              <a:ext uri="{FF2B5EF4-FFF2-40B4-BE49-F238E27FC236}">
                <a16:creationId xmlns:a16="http://schemas.microsoft.com/office/drawing/2014/main" id="{E08629A6-829B-4394-A30A-5CB52C1BBB36}"/>
              </a:ext>
            </a:extLst>
          </p:cNvPr>
          <p:cNvSpPr/>
          <p:nvPr/>
        </p:nvSpPr>
        <p:spPr>
          <a:xfrm>
            <a:off x="180312" y="267087"/>
            <a:ext cx="9720000" cy="324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600" b="1" i="0" u="none" strike="noStrike" kern="120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n-cs"/>
              </a:rPr>
              <a:t>　</a:t>
            </a:r>
            <a:r>
              <a:rPr kumimoji="1" lang="en-US" altLang="ja-JP" sz="1600" b="1" i="0" u="none" strike="noStrike" kern="120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n-cs"/>
              </a:rPr>
              <a:t>Ⅰ</a:t>
            </a:r>
            <a:r>
              <a:rPr kumimoji="1" lang="ja-JP" altLang="en-US" sz="1600" b="1" i="0" u="none" strike="noStrike" kern="1200" cap="none" spc="0" normalizeH="0" baseline="0" noProof="0">
                <a:ln>
                  <a:noFill/>
                </a:ln>
                <a:solidFill>
                  <a:prstClr val="white"/>
                </a:solidFill>
                <a:effectLst/>
                <a:uLnTx/>
                <a:uFillTx/>
                <a:latin typeface="BIZ UDPゴシック" panose="020B0400000000000000" pitchFamily="50" charset="-128"/>
                <a:ea typeface="BIZ UDPゴシック" panose="020B0400000000000000" pitchFamily="50" charset="-128"/>
                <a:cs typeface="+mn-cs"/>
              </a:rPr>
              <a:t>　要望に</a:t>
            </a:r>
            <a:r>
              <a:rPr kumimoji="1" lang="ja-JP" altLang="en-US" sz="1600" b="1" i="0" u="none" strike="noStrike" kern="120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n-cs"/>
              </a:rPr>
              <a:t>あたって</a:t>
            </a:r>
          </a:p>
        </p:txBody>
      </p:sp>
    </p:spTree>
    <p:extLst>
      <p:ext uri="{BB962C8B-B14F-4D97-AF65-F5344CB8AC3E}">
        <p14:creationId xmlns:p14="http://schemas.microsoft.com/office/powerpoint/2010/main" val="4178743907"/>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スライド番号プレースホルダー 7"/>
          <p:cNvSpPr>
            <a:spLocks noGrp="1"/>
          </p:cNvSpPr>
          <p:nvPr>
            <p:ph type="sldNum" sz="quarter" idx="12"/>
          </p:nvPr>
        </p:nvSpPr>
        <p:spPr>
          <a:xfrm flipH="1">
            <a:off x="9719089" y="6839953"/>
            <a:ext cx="361536" cy="359360"/>
          </a:xfrm>
        </p:spPr>
        <p:txBody>
          <a:bodyPr/>
          <a:lstStyle/>
          <a:p>
            <a:fld id="{4A29C0C3-80A2-4EDA-8DD4-D638D41F3C0E}" type="slidenum">
              <a:rPr kumimoji="1" lang="ja-JP" altLang="en-US" smtClean="0"/>
              <a:t>60</a:t>
            </a:fld>
            <a:endParaRPr kumimoji="1" lang="ja-JP" altLang="en-US" dirty="0"/>
          </a:p>
        </p:txBody>
      </p:sp>
    </p:spTree>
    <p:extLst>
      <p:ext uri="{BB962C8B-B14F-4D97-AF65-F5344CB8AC3E}">
        <p14:creationId xmlns:p14="http://schemas.microsoft.com/office/powerpoint/2010/main" val="398644230"/>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タイトル 1"/>
          <p:cNvSpPr txBox="1">
            <a:spLocks/>
          </p:cNvSpPr>
          <p:nvPr/>
        </p:nvSpPr>
        <p:spPr bwMode="gray">
          <a:xfrm>
            <a:off x="376257" y="2081329"/>
            <a:ext cx="8676000" cy="2088000"/>
          </a:xfrm>
          <a:prstGeom prst="rect">
            <a:avLst/>
          </a:prstGeom>
          <a:noFill/>
        </p:spPr>
        <p:txBody>
          <a:bodyPr anchor="ctr" anchorCtr="0">
            <a:normAutofit/>
          </a:bodyPr>
          <a:lstStyle>
            <a:lvl1pPr algn="l" defTabSz="959937" rtl="0" eaLnBrk="1" latinLnBrk="0" hangingPunct="1">
              <a:lnSpc>
                <a:spcPct val="90000"/>
              </a:lnSpc>
              <a:spcBef>
                <a:spcPct val="0"/>
              </a:spcBef>
              <a:buNone/>
              <a:defRPr kumimoji="1" sz="4619" kern="1200">
                <a:solidFill>
                  <a:schemeClr val="tx1"/>
                </a:solidFill>
                <a:latin typeface="+mj-lt"/>
                <a:ea typeface="+mj-ea"/>
                <a:cs typeface="+mj-cs"/>
              </a:defRPr>
            </a:lvl1pPr>
          </a:lstStyle>
          <a:p>
            <a:pPr lvl="0">
              <a:defRPr/>
            </a:pPr>
            <a:r>
              <a:rPr lang="en-US" altLang="ja-JP" sz="3600" dirty="0">
                <a:solidFill>
                  <a:prstClr val="black"/>
                </a:solidFill>
                <a:latin typeface="BIZ UDPゴシック" panose="020B0400000000000000" pitchFamily="50" charset="-128"/>
                <a:ea typeface="BIZ UDPゴシック" panose="020B0400000000000000" pitchFamily="50" charset="-128"/>
              </a:rPr>
              <a:t>Ⅲ</a:t>
            </a:r>
            <a:r>
              <a:rPr lang="ja-JP" altLang="en-US" sz="3600" dirty="0">
                <a:solidFill>
                  <a:prstClr val="black"/>
                </a:solidFill>
                <a:latin typeface="BIZ UDPゴシック" panose="020B0400000000000000" pitchFamily="50" charset="-128"/>
                <a:ea typeface="BIZ UDPゴシック" panose="020B0400000000000000" pitchFamily="50" charset="-128"/>
              </a:rPr>
              <a:t>　万博会場の整備・運営にあたって</a:t>
            </a:r>
            <a:endParaRPr lang="en-US" altLang="ja-JP" sz="3600" dirty="0">
              <a:solidFill>
                <a:prstClr val="black"/>
              </a:solidFill>
              <a:latin typeface="BIZ UDPゴシック" panose="020B0400000000000000" pitchFamily="50" charset="-128"/>
              <a:ea typeface="BIZ UDPゴシック" panose="020B0400000000000000" pitchFamily="50" charset="-128"/>
            </a:endParaRPr>
          </a:p>
          <a:p>
            <a:pPr lvl="0">
              <a:defRPr/>
            </a:pPr>
            <a:endParaRPr lang="en-US" altLang="ja-JP" sz="3600" dirty="0">
              <a:solidFill>
                <a:prstClr val="black"/>
              </a:solidFill>
              <a:latin typeface="BIZ UDPゴシック" panose="020B0400000000000000" pitchFamily="50" charset="-128"/>
              <a:ea typeface="BIZ UDPゴシック" panose="020B0400000000000000" pitchFamily="50" charset="-128"/>
            </a:endParaRPr>
          </a:p>
          <a:p>
            <a:pPr>
              <a:defRPr/>
            </a:pPr>
            <a:r>
              <a:rPr lang="ja-JP" altLang="en-US" sz="4000" b="1" kern="100" dirty="0">
                <a:latin typeface="BIZ UDPゴシック" panose="020B0400000000000000" pitchFamily="50" charset="-128"/>
                <a:ea typeface="BIZ UDPゴシック" panose="020B0400000000000000" pitchFamily="50" charset="-128"/>
                <a:cs typeface="Times New Roman" panose="02020603050405020304" pitchFamily="18" charset="0"/>
              </a:rPr>
              <a:t> </a:t>
            </a:r>
            <a:r>
              <a:rPr lang="ja-JP" altLang="en-US" sz="3600" kern="100" dirty="0">
                <a:latin typeface="BIZ UDPゴシック" panose="020B0400000000000000" pitchFamily="50" charset="-128"/>
                <a:ea typeface="BIZ UDPゴシック" panose="020B0400000000000000" pitchFamily="50" charset="-128"/>
                <a:cs typeface="Times New Roman" panose="02020603050405020304" pitchFamily="18" charset="0"/>
              </a:rPr>
              <a:t> １　「未来社会ショーケース事業」の実現</a:t>
            </a:r>
            <a:endParaRPr lang="en-US" altLang="ja-JP" sz="3600" dirty="0">
              <a:solidFill>
                <a:prstClr val="black"/>
              </a:solidFill>
              <a:latin typeface="BIZ UDPゴシック" panose="020B0400000000000000" pitchFamily="50" charset="-128"/>
              <a:ea typeface="BIZ UDPゴシック" panose="020B0400000000000000" pitchFamily="50" charset="-128"/>
            </a:endParaRPr>
          </a:p>
          <a:p>
            <a:pPr lvl="0">
              <a:defRPr/>
            </a:pPr>
            <a:endParaRPr lang="ja-JP" altLang="en-US" sz="3600" dirty="0">
              <a:solidFill>
                <a:prstClr val="black"/>
              </a:solidFill>
              <a:latin typeface="BIZ UDPゴシック" panose="020B0400000000000000" pitchFamily="50" charset="-128"/>
              <a:ea typeface="BIZ UDPゴシック" panose="020B0400000000000000" pitchFamily="50" charset="-128"/>
            </a:endParaRPr>
          </a:p>
        </p:txBody>
      </p:sp>
      <p:sp>
        <p:nvSpPr>
          <p:cNvPr id="8" name="テキスト ボックス 7"/>
          <p:cNvSpPr txBox="1"/>
          <p:nvPr/>
        </p:nvSpPr>
        <p:spPr>
          <a:xfrm>
            <a:off x="1853380" y="4505505"/>
            <a:ext cx="6926281" cy="1595309"/>
          </a:xfrm>
          <a:prstGeom prst="rect">
            <a:avLst/>
          </a:prstGeom>
          <a:noFill/>
          <a:ln w="28575">
            <a:solidFill>
              <a:schemeClr val="tx2"/>
            </a:solidFill>
            <a:prstDash val="sysDot"/>
          </a:ln>
        </p:spPr>
        <p:txBody>
          <a:bodyPr wrap="square" rtlCol="0">
            <a:spAutoFit/>
          </a:bodyPr>
          <a:lstStyle/>
          <a:p>
            <a:pPr indent="85729">
              <a:defRPr/>
            </a:pPr>
            <a:r>
              <a:rPr lang="en-US" altLang="ja-JP" sz="1500" dirty="0">
                <a:solidFill>
                  <a:prstClr val="black"/>
                </a:solidFill>
                <a:latin typeface="BIZ UDPゴシック" panose="020B0400000000000000" pitchFamily="50" charset="-128"/>
                <a:ea typeface="BIZ UDPゴシック" panose="020B0400000000000000" pitchFamily="50" charset="-128"/>
              </a:rPr>
              <a:t>【</a:t>
            </a:r>
            <a:r>
              <a:rPr lang="ja-JP" altLang="en-US" sz="1500" dirty="0">
                <a:solidFill>
                  <a:prstClr val="black"/>
                </a:solidFill>
                <a:latin typeface="BIZ UDPゴシック" panose="020B0400000000000000" pitchFamily="50" charset="-128"/>
                <a:ea typeface="BIZ UDPゴシック" panose="020B0400000000000000" pitchFamily="50" charset="-128"/>
              </a:rPr>
              <a:t>項目</a:t>
            </a:r>
            <a:r>
              <a:rPr lang="en-US" altLang="ja-JP" sz="1500" dirty="0">
                <a:solidFill>
                  <a:prstClr val="black"/>
                </a:solidFill>
                <a:latin typeface="BIZ UDPゴシック" panose="020B0400000000000000" pitchFamily="50" charset="-128"/>
                <a:ea typeface="BIZ UDPゴシック" panose="020B0400000000000000" pitchFamily="50" charset="-128"/>
              </a:rPr>
              <a:t>】</a:t>
            </a:r>
            <a:endParaRPr kumimoji="1" lang="en-US" altLang="ja-JP" sz="1600" dirty="0">
              <a:latin typeface="BIZ UDPゴシック" panose="020B0400000000000000" pitchFamily="50" charset="-128"/>
              <a:ea typeface="BIZ UDPゴシック" panose="020B0400000000000000" pitchFamily="50" charset="-128"/>
            </a:endParaRPr>
          </a:p>
          <a:p>
            <a:pPr lvl="0" indent="271145">
              <a:defRPr/>
            </a:pPr>
            <a:r>
              <a:rPr kumimoji="1" lang="ja-JP" altLang="en-US" sz="1600" dirty="0">
                <a:latin typeface="BIZ UDPゴシック" panose="020B0400000000000000" pitchFamily="50" charset="-128"/>
                <a:ea typeface="BIZ UDPゴシック" panose="020B0400000000000000" pitchFamily="50" charset="-128"/>
              </a:rPr>
              <a:t>（１）  次世代ロボットの配置</a:t>
            </a:r>
            <a:endParaRPr lang="en-US" altLang="ja-JP" sz="1600" kern="100" dirty="0">
              <a:latin typeface="BIZ UDPゴシック" panose="020B0400000000000000" pitchFamily="50" charset="-128"/>
              <a:ea typeface="BIZ UDPゴシック" panose="020B0400000000000000" pitchFamily="50" charset="-128"/>
              <a:cs typeface="Times New Roman" panose="02020603050405020304" pitchFamily="18" charset="0"/>
            </a:endParaRPr>
          </a:p>
          <a:p>
            <a:pPr marL="152400" lvl="0" indent="-152400" algn="just">
              <a:lnSpc>
                <a:spcPts val="1600"/>
              </a:lnSpc>
              <a:defRPr/>
            </a:pPr>
            <a:r>
              <a:rPr lang="ja-JP" altLang="en-US" sz="1600" kern="100" dirty="0">
                <a:latin typeface="BIZ UDPゴシック" panose="020B0400000000000000" pitchFamily="50" charset="-128"/>
                <a:ea typeface="BIZ UDPゴシック" panose="020B0400000000000000" pitchFamily="50" charset="-128"/>
                <a:cs typeface="Times New Roman" panose="02020603050405020304" pitchFamily="18" charset="0"/>
              </a:rPr>
              <a:t>　　（２）　ごみの削減</a:t>
            </a:r>
            <a:endParaRPr lang="en-US" altLang="ja-JP" sz="1600" kern="100" dirty="0">
              <a:latin typeface="BIZ UDPゴシック" panose="020B0400000000000000" pitchFamily="50" charset="-128"/>
              <a:ea typeface="BIZ UDPゴシック" panose="020B0400000000000000" pitchFamily="50" charset="-128"/>
              <a:cs typeface="Times New Roman" panose="02020603050405020304" pitchFamily="18" charset="0"/>
            </a:endParaRPr>
          </a:p>
          <a:p>
            <a:pPr marL="152400" lvl="0" indent="-152400" algn="just">
              <a:lnSpc>
                <a:spcPts val="1600"/>
              </a:lnSpc>
              <a:defRPr/>
            </a:pPr>
            <a:r>
              <a:rPr lang="ja-JP" altLang="en-US" sz="1600" b="1" kern="100" dirty="0">
                <a:latin typeface="BIZ UDPゴシック" panose="020B0400000000000000" pitchFamily="50" charset="-128"/>
                <a:ea typeface="BIZ UDPゴシック" panose="020B0400000000000000" pitchFamily="50" charset="-128"/>
                <a:cs typeface="Times New Roman" panose="02020603050405020304" pitchFamily="18" charset="0"/>
              </a:rPr>
              <a:t>　</a:t>
            </a:r>
            <a:r>
              <a:rPr lang="ja-JP" altLang="en-US" sz="1600" kern="100" dirty="0">
                <a:latin typeface="BIZ UDPゴシック" panose="020B0400000000000000" pitchFamily="50" charset="-128"/>
                <a:ea typeface="BIZ UDPゴシック" panose="020B0400000000000000" pitchFamily="50" charset="-128"/>
                <a:cs typeface="Times New Roman" panose="02020603050405020304" pitchFamily="18" charset="0"/>
              </a:rPr>
              <a:t>　（３）　ＸＲ演出、バーチャル万博　　　　</a:t>
            </a:r>
            <a:endParaRPr lang="en-US" altLang="ja-JP" sz="1600" kern="100" dirty="0">
              <a:latin typeface="BIZ UDPゴシック" panose="020B0400000000000000" pitchFamily="50" charset="-128"/>
              <a:ea typeface="BIZ UDPゴシック" panose="020B0400000000000000" pitchFamily="50" charset="-128"/>
              <a:cs typeface="Times New Roman" panose="02020603050405020304" pitchFamily="18" charset="0"/>
            </a:endParaRPr>
          </a:p>
          <a:p>
            <a:pPr marL="152400" lvl="0" indent="-152400" algn="just">
              <a:lnSpc>
                <a:spcPts val="1600"/>
              </a:lnSpc>
              <a:defRPr/>
            </a:pPr>
            <a:r>
              <a:rPr lang="ja-JP" altLang="en-US" sz="1600" kern="100" dirty="0">
                <a:latin typeface="BIZ UDPゴシック" panose="020B0400000000000000" pitchFamily="50" charset="-128"/>
                <a:ea typeface="BIZ UDPゴシック" panose="020B0400000000000000" pitchFamily="50" charset="-128"/>
                <a:cs typeface="Times New Roman" panose="02020603050405020304" pitchFamily="18" charset="0"/>
              </a:rPr>
              <a:t>　　（４）　自動翻訳システムの導入</a:t>
            </a:r>
            <a:endParaRPr lang="en-US" altLang="ja-JP" sz="1600" kern="100" dirty="0">
              <a:latin typeface="BIZ UDPゴシック" panose="020B0400000000000000" pitchFamily="50" charset="-128"/>
              <a:ea typeface="BIZ UDPゴシック" panose="020B0400000000000000" pitchFamily="50" charset="-128"/>
              <a:cs typeface="Times New Roman" panose="02020603050405020304" pitchFamily="18" charset="0"/>
            </a:endParaRPr>
          </a:p>
          <a:p>
            <a:pPr marL="152400" indent="-152400" algn="just">
              <a:lnSpc>
                <a:spcPts val="1600"/>
              </a:lnSpc>
              <a:defRPr/>
            </a:pPr>
            <a:r>
              <a:rPr lang="ja-JP" altLang="en-US" sz="1600" kern="100" dirty="0">
                <a:latin typeface="BIZ UDPゴシック" panose="020B0400000000000000" pitchFamily="50" charset="-128"/>
                <a:ea typeface="BIZ UDPゴシック" panose="020B0400000000000000" pitchFamily="50" charset="-128"/>
                <a:cs typeface="Times New Roman" panose="02020603050405020304" pitchFamily="18" charset="0"/>
              </a:rPr>
              <a:t>　　（５）　高度な通信環境の整備・充実</a:t>
            </a:r>
            <a:endParaRPr lang="en-US" altLang="ja-JP" sz="1600" kern="100" dirty="0">
              <a:latin typeface="BIZ UDPゴシック" panose="020B0400000000000000" pitchFamily="50" charset="-128"/>
              <a:ea typeface="BIZ UDPゴシック" panose="020B0400000000000000" pitchFamily="50" charset="-128"/>
              <a:cs typeface="Times New Roman" panose="02020603050405020304" pitchFamily="18" charset="0"/>
            </a:endParaRPr>
          </a:p>
          <a:p>
            <a:pPr marL="152400" lvl="0" indent="-152400" algn="just">
              <a:lnSpc>
                <a:spcPts val="1600"/>
              </a:lnSpc>
              <a:defRPr/>
            </a:pPr>
            <a:endParaRPr kumimoji="1" lang="ja-JP" altLang="en-US" sz="1600" dirty="0">
              <a:latin typeface="BIZ UDPゴシック" panose="020B0400000000000000" pitchFamily="50" charset="-128"/>
              <a:ea typeface="BIZ UDPゴシック" panose="020B0400000000000000" pitchFamily="50" charset="-128"/>
            </a:endParaRPr>
          </a:p>
        </p:txBody>
      </p:sp>
      <p:sp>
        <p:nvSpPr>
          <p:cNvPr id="5" name="スライド番号プレースホルダー 7"/>
          <p:cNvSpPr>
            <a:spLocks noGrp="1"/>
          </p:cNvSpPr>
          <p:nvPr>
            <p:ph type="sldNum" sz="quarter" idx="12"/>
          </p:nvPr>
        </p:nvSpPr>
        <p:spPr>
          <a:xfrm flipH="1">
            <a:off x="9719089" y="6839953"/>
            <a:ext cx="361536" cy="359360"/>
          </a:xfrm>
        </p:spPr>
        <p:txBody>
          <a:bodyPr/>
          <a:lstStyle/>
          <a:p>
            <a:fld id="{4A29C0C3-80A2-4EDA-8DD4-D638D41F3C0E}" type="slidenum">
              <a:rPr kumimoji="1" lang="ja-JP" altLang="en-US" smtClean="0"/>
              <a:t>61</a:t>
            </a:fld>
            <a:endParaRPr kumimoji="1" lang="ja-JP" altLang="en-US" dirty="0"/>
          </a:p>
        </p:txBody>
      </p:sp>
    </p:spTree>
    <p:extLst>
      <p:ext uri="{BB962C8B-B14F-4D97-AF65-F5344CB8AC3E}">
        <p14:creationId xmlns:p14="http://schemas.microsoft.com/office/powerpoint/2010/main" val="3996407031"/>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四角形: 角を丸くする 2">
            <a:extLst>
              <a:ext uri="{FF2B5EF4-FFF2-40B4-BE49-F238E27FC236}">
                <a16:creationId xmlns:a16="http://schemas.microsoft.com/office/drawing/2014/main" id="{FF1169B4-0354-4C2C-8470-F16E797B7616}"/>
              </a:ext>
            </a:extLst>
          </p:cNvPr>
          <p:cNvSpPr/>
          <p:nvPr/>
        </p:nvSpPr>
        <p:spPr>
          <a:xfrm>
            <a:off x="140620" y="1913565"/>
            <a:ext cx="9759235" cy="1620585"/>
          </a:xfrm>
          <a:prstGeom prst="roundRect">
            <a:avLst>
              <a:gd name="adj" fmla="val 7865"/>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graphicFrame>
        <p:nvGraphicFramePr>
          <p:cNvPr id="11" name="表 10"/>
          <p:cNvGraphicFramePr>
            <a:graphicFrameLocks noGrp="1"/>
          </p:cNvGraphicFramePr>
          <p:nvPr>
            <p:extLst>
              <p:ext uri="{D42A27DB-BD31-4B8C-83A1-F6EECF244321}">
                <p14:modId xmlns:p14="http://schemas.microsoft.com/office/powerpoint/2010/main" val="1902367644"/>
              </p:ext>
            </p:extLst>
          </p:nvPr>
        </p:nvGraphicFramePr>
        <p:xfrm>
          <a:off x="179089" y="2164266"/>
          <a:ext cx="9759235" cy="1182846"/>
        </p:xfrm>
        <a:graphic>
          <a:graphicData uri="http://schemas.openxmlformats.org/drawingml/2006/table">
            <a:tbl>
              <a:tblPr firstRow="1" bandRow="1">
                <a:tableStyleId>{2D5ABB26-0587-4C30-8999-92F81FD0307C}</a:tableStyleId>
              </a:tblPr>
              <a:tblGrid>
                <a:gridCol w="9759235">
                  <a:extLst>
                    <a:ext uri="{9D8B030D-6E8A-4147-A177-3AD203B41FA5}">
                      <a16:colId xmlns:a16="http://schemas.microsoft.com/office/drawing/2014/main" val="2309123477"/>
                    </a:ext>
                  </a:extLst>
                </a:gridCol>
              </a:tblGrid>
              <a:tr h="859784">
                <a:tc>
                  <a:txBody>
                    <a:bodyPr/>
                    <a:lstStyle/>
                    <a:p>
                      <a:pPr marL="180975" marR="0" lvl="0" indent="-180975" algn="l" defTabSz="959937" rtl="0" eaLnBrk="1" fontAlgn="auto" latinLnBrk="0" hangingPunct="1">
                        <a:lnSpc>
                          <a:spcPct val="100000"/>
                        </a:lnSpc>
                        <a:spcBef>
                          <a:spcPts val="0"/>
                        </a:spcBef>
                        <a:spcAft>
                          <a:spcPts val="0"/>
                        </a:spcAft>
                        <a:buClrTx/>
                        <a:buSzTx/>
                        <a:buFontTx/>
                        <a:buNone/>
                        <a:tabLst/>
                        <a:defRPr/>
                      </a:pPr>
                      <a:r>
                        <a:rPr kumimoji="1" lang="en-US" altLang="ja-JP" sz="1400" b="1" u="none" dirty="0">
                          <a:solidFill>
                            <a:schemeClr val="accent5"/>
                          </a:solidFill>
                          <a:effectLst/>
                        </a:rPr>
                        <a:t>【</a:t>
                      </a:r>
                      <a:r>
                        <a:rPr kumimoji="1" lang="ja-JP" altLang="en-US" sz="1400" b="1" u="none" dirty="0">
                          <a:solidFill>
                            <a:schemeClr val="accent5"/>
                          </a:solidFill>
                          <a:effectLst/>
                        </a:rPr>
                        <a:t>万博に向けて</a:t>
                      </a:r>
                      <a:r>
                        <a:rPr kumimoji="1" lang="en-US" altLang="ja-JP" sz="1400" b="1" u="none" dirty="0">
                          <a:solidFill>
                            <a:schemeClr val="accent5"/>
                          </a:solidFill>
                          <a:effectLst/>
                        </a:rPr>
                        <a:t>】</a:t>
                      </a:r>
                    </a:p>
                    <a:p>
                      <a:pPr marL="180975" lvl="0" indent="-180975" defTabSz="959937">
                        <a:defRPr/>
                      </a:pPr>
                      <a:endParaRPr kumimoji="1" lang="en-US" altLang="ja-JP" sz="600" b="1" dirty="0">
                        <a:solidFill>
                          <a:schemeClr val="tx1"/>
                        </a:solidFill>
                      </a:endParaRPr>
                    </a:p>
                    <a:p>
                      <a:pPr marL="180975" lvl="0" indent="-180975" defTabSz="959937">
                        <a:defRPr/>
                      </a:pPr>
                      <a:r>
                        <a:rPr kumimoji="1" lang="ja-JP" altLang="en-US" sz="1400" b="1" dirty="0">
                          <a:solidFill>
                            <a:schemeClr val="tx1"/>
                          </a:solidFill>
                        </a:rPr>
                        <a:t>▷</a:t>
                      </a:r>
                      <a:r>
                        <a:rPr kumimoji="1" lang="ja-JP" altLang="en-US" sz="1400" b="1" u="sng" dirty="0">
                          <a:solidFill>
                            <a:schemeClr val="tx1"/>
                          </a:solidFill>
                          <a:effectLst/>
                          <a:latin typeface="BIZ UDPゴシック" panose="020B0400000000000000" pitchFamily="50" charset="-128"/>
                          <a:ea typeface="BIZ UDPゴシック" panose="020B0400000000000000" pitchFamily="50" charset="-128"/>
                        </a:rPr>
                        <a:t>会場内での自動配送ロボットによるデリバリー等のサービス実装に向けた技術支援</a:t>
                      </a:r>
                      <a:r>
                        <a:rPr kumimoji="1" lang="ja-JP" altLang="en-US" sz="1400" b="1" u="none" dirty="0">
                          <a:solidFill>
                            <a:schemeClr val="tx1"/>
                          </a:solidFill>
                          <a:effectLst/>
                          <a:latin typeface="BIZ UDPゴシック" panose="020B0400000000000000" pitchFamily="50" charset="-128"/>
                          <a:ea typeface="BIZ UDPゴシック" panose="020B0400000000000000" pitchFamily="50" charset="-128"/>
                        </a:rPr>
                        <a:t>　</a:t>
                      </a:r>
                      <a:r>
                        <a:rPr kumimoji="1" lang="ja-JP" altLang="en-US" sz="900" b="0" u="none" dirty="0">
                          <a:solidFill>
                            <a:schemeClr val="tx1"/>
                          </a:solidFill>
                          <a:effectLst/>
                          <a:latin typeface="+mn-ea"/>
                          <a:ea typeface="+mn-ea"/>
                        </a:rPr>
                        <a:t>＜協会＞</a:t>
                      </a:r>
                    </a:p>
                    <a:p>
                      <a:pPr marL="180975" lvl="0" indent="-180975" defTabSz="959937">
                        <a:defRPr/>
                      </a:pPr>
                      <a:endParaRPr kumimoji="1" lang="ja-JP" altLang="en-US" sz="900" b="0" u="none" dirty="0">
                        <a:solidFill>
                          <a:schemeClr val="tx1"/>
                        </a:solidFill>
                        <a:effectLst/>
                        <a:latin typeface="+mn-ea"/>
                        <a:ea typeface="+mn-ea"/>
                      </a:endParaRPr>
                    </a:p>
                    <a:p>
                      <a:pPr marL="180975" marR="0" lvl="0" indent="-180975" algn="l" defTabSz="959937" rtl="0" eaLnBrk="1" fontAlgn="auto" latinLnBrk="0" hangingPunct="1">
                        <a:lnSpc>
                          <a:spcPct val="100000"/>
                        </a:lnSpc>
                        <a:spcBef>
                          <a:spcPts val="0"/>
                        </a:spcBef>
                        <a:spcAft>
                          <a:spcPts val="0"/>
                        </a:spcAft>
                        <a:buClrTx/>
                        <a:buSzTx/>
                        <a:buFontTx/>
                        <a:buNone/>
                        <a:tabLst/>
                        <a:defRPr/>
                      </a:pPr>
                      <a:r>
                        <a:rPr kumimoji="1" lang="ja-JP" altLang="en-US" sz="1400" b="1" dirty="0">
                          <a:solidFill>
                            <a:schemeClr val="tx1"/>
                          </a:solidFill>
                        </a:rPr>
                        <a:t>▷</a:t>
                      </a:r>
                      <a:r>
                        <a:rPr kumimoji="1" lang="ja-JP" altLang="en-US" sz="1400" b="1" u="sng" dirty="0">
                          <a:solidFill>
                            <a:schemeClr val="tx1"/>
                          </a:solidFill>
                          <a:effectLst/>
                          <a:latin typeface="BIZ UDPゴシック" panose="020B0400000000000000" pitchFamily="50" charset="-128"/>
                          <a:ea typeface="BIZ UDPゴシック" panose="020B0400000000000000" pitchFamily="50" charset="-128"/>
                        </a:rPr>
                        <a:t>万博に連動して実施される次世代ロボットの実証・実装に係る支援</a:t>
                      </a:r>
                      <a:r>
                        <a:rPr kumimoji="1" lang="ja-JP" altLang="en-US" sz="800" b="1" u="none" dirty="0">
                          <a:solidFill>
                            <a:schemeClr val="tx1"/>
                          </a:solidFill>
                          <a:effectLst/>
                          <a:latin typeface="BIZ UDPゴシック" panose="020B0400000000000000" pitchFamily="50" charset="-128"/>
                          <a:ea typeface="BIZ UDPゴシック" panose="020B0400000000000000" pitchFamily="50" charset="-128"/>
                        </a:rPr>
                        <a:t>　</a:t>
                      </a:r>
                      <a:r>
                        <a:rPr kumimoji="1" lang="ja-JP" altLang="en-US" sz="900" b="0" u="none" dirty="0">
                          <a:solidFill>
                            <a:schemeClr val="tx1"/>
                          </a:solidFill>
                          <a:effectLst/>
                          <a:latin typeface="+mn-ea"/>
                          <a:ea typeface="+mn-ea"/>
                        </a:rPr>
                        <a:t>＜関経連・協会＞</a:t>
                      </a:r>
                    </a:p>
                    <a:p>
                      <a:pPr marL="180975" marR="0" lvl="0" indent="-180975" algn="l" defTabSz="959937" rtl="0" eaLnBrk="1" fontAlgn="auto" latinLnBrk="0" hangingPunct="1">
                        <a:lnSpc>
                          <a:spcPct val="100000"/>
                        </a:lnSpc>
                        <a:spcBef>
                          <a:spcPts val="0"/>
                        </a:spcBef>
                        <a:spcAft>
                          <a:spcPts val="0"/>
                        </a:spcAft>
                        <a:buClrTx/>
                        <a:buSzTx/>
                        <a:buFontTx/>
                        <a:buNone/>
                        <a:tabLst/>
                        <a:defRPr/>
                      </a:pPr>
                      <a:endParaRPr kumimoji="1" lang="ja-JP" altLang="en-US" sz="800" b="0" u="none" dirty="0">
                        <a:solidFill>
                          <a:schemeClr val="tx1"/>
                        </a:solidFill>
                        <a:effectLst/>
                        <a:latin typeface="+mn-ea"/>
                        <a:ea typeface="+mn-ea"/>
                      </a:endParaRPr>
                    </a:p>
                    <a:p>
                      <a:pPr marL="180975" marR="0" lvl="0" indent="-180975" algn="l" defTabSz="959937" rtl="0" eaLnBrk="1" fontAlgn="auto" latinLnBrk="0" hangingPunct="1">
                        <a:lnSpc>
                          <a:spcPct val="100000"/>
                        </a:lnSpc>
                        <a:spcBef>
                          <a:spcPts val="0"/>
                        </a:spcBef>
                        <a:spcAft>
                          <a:spcPts val="0"/>
                        </a:spcAft>
                        <a:buClrTx/>
                        <a:buSzTx/>
                        <a:buFontTx/>
                        <a:buNone/>
                        <a:tabLst/>
                        <a:defRPr/>
                      </a:pPr>
                      <a:endParaRPr kumimoji="1" lang="en-US" altLang="ja-JP" sz="600" b="1" dirty="0">
                        <a:solidFill>
                          <a:schemeClr val="tx1"/>
                        </a:solidFill>
                      </a:endParaRPr>
                    </a:p>
                  </a:txBody>
                  <a:tcPr marL="100806" marR="100806" marT="50403" marB="50403">
                    <a:noFill/>
                  </a:tcPr>
                </a:tc>
                <a:extLst>
                  <a:ext uri="{0D108BD9-81ED-4DB2-BD59-A6C34878D82A}">
                    <a16:rowId xmlns:a16="http://schemas.microsoft.com/office/drawing/2014/main" val="4193718493"/>
                  </a:ext>
                </a:extLst>
              </a:tr>
            </a:tbl>
          </a:graphicData>
        </a:graphic>
      </p:graphicFrame>
      <p:sp>
        <p:nvSpPr>
          <p:cNvPr id="9" name="正方形/長方形 8"/>
          <p:cNvSpPr/>
          <p:nvPr/>
        </p:nvSpPr>
        <p:spPr>
          <a:xfrm>
            <a:off x="2653468" y="5913769"/>
            <a:ext cx="5038725" cy="369332"/>
          </a:xfrm>
          <a:prstGeom prst="rect">
            <a:avLst/>
          </a:prstGeom>
        </p:spPr>
        <p:txBody>
          <a:bodyPr>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srgbClr val="FF0000"/>
              </a:solidFill>
              <a:effectLst/>
              <a:uLnTx/>
              <a:uFillTx/>
              <a:latin typeface="BIZ UDPゴシック" panose="020B0400000000000000" pitchFamily="50" charset="-128"/>
              <a:ea typeface="BIZ UDPゴシック" panose="020B0400000000000000" pitchFamily="50" charset="-128"/>
              <a:cs typeface="+mn-cs"/>
            </a:endParaRPr>
          </a:p>
        </p:txBody>
      </p:sp>
      <p:sp>
        <p:nvSpPr>
          <p:cNvPr id="12" name="テキスト ボックス 11"/>
          <p:cNvSpPr txBox="1"/>
          <p:nvPr/>
        </p:nvSpPr>
        <p:spPr>
          <a:xfrm>
            <a:off x="159853" y="1523170"/>
            <a:ext cx="5647700" cy="338554"/>
          </a:xfrm>
          <a:prstGeom prst="rect">
            <a:avLst/>
          </a:prstGeom>
          <a:noFill/>
        </p:spPr>
        <p:txBody>
          <a:bodyPr wrap="none" rtlCol="0">
            <a:spAutoFit/>
          </a:bodyPr>
          <a:lstStyle/>
          <a:p>
            <a:pPr lvl="0">
              <a:defRPr/>
            </a:pPr>
            <a:r>
              <a:rPr kumimoji="1" lang="ja-JP" altLang="en-US" sz="16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国への提案・要望</a:t>
            </a:r>
            <a:r>
              <a:rPr kumimoji="1" lang="ja-JP" altLang="en-US" sz="12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　</a:t>
            </a:r>
            <a:r>
              <a:rPr kumimoji="1" lang="en-US" altLang="ja-JP" sz="11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a:t>
            </a:r>
            <a:r>
              <a:rPr kumimoji="1" lang="ja-JP" altLang="en-US" sz="11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要望先</a:t>
            </a:r>
            <a:r>
              <a:rPr kumimoji="1" lang="zh-TW" altLang="en-US" sz="1100" dirty="0">
                <a:solidFill>
                  <a:prstClr val="black"/>
                </a:solidFill>
                <a:latin typeface="メイリオ" panose="020B0604030504040204" pitchFamily="50" charset="-128"/>
                <a:ea typeface="メイリオ" panose="020B0604030504040204" pitchFamily="50" charset="-128"/>
              </a:rPr>
              <a:t>（</a:t>
            </a:r>
            <a:r>
              <a:rPr kumimoji="1" lang="ja-JP" altLang="en-US" sz="1100" dirty="0">
                <a:solidFill>
                  <a:prstClr val="black"/>
                </a:solidFill>
                <a:latin typeface="メイリオ" panose="020B0604030504040204" pitchFamily="50" charset="-128"/>
                <a:ea typeface="メイリオ" panose="020B0604030504040204" pitchFamily="50" charset="-128"/>
              </a:rPr>
              <a:t>内閣官房、</a:t>
            </a:r>
            <a:r>
              <a:rPr kumimoji="1" lang="zh-TW" altLang="en-US" sz="1100" dirty="0">
                <a:latin typeface="メイリオ" panose="020B0604030504040204" pitchFamily="50" charset="-128"/>
                <a:ea typeface="メイリオ" panose="020B0604030504040204" pitchFamily="50" charset="-128"/>
              </a:rPr>
              <a:t>経済産業省、文部科学省</a:t>
            </a:r>
            <a:r>
              <a:rPr kumimoji="1" lang="ja-JP" altLang="en-US" sz="1100" dirty="0" err="1">
                <a:latin typeface="メイリオ" panose="020B0604030504040204" pitchFamily="50" charset="-128"/>
                <a:ea typeface="メイリオ" panose="020B0604030504040204" pitchFamily="50" charset="-128"/>
              </a:rPr>
              <a:t>、</a:t>
            </a:r>
            <a:r>
              <a:rPr kumimoji="1" lang="ja-JP" altLang="en-US" sz="1100" dirty="0">
                <a:latin typeface="メイリオ" panose="020B0604030504040204" pitchFamily="50" charset="-128"/>
                <a:ea typeface="メイリオ" panose="020B0604030504040204" pitchFamily="50" charset="-128"/>
              </a:rPr>
              <a:t>総務省</a:t>
            </a:r>
            <a:r>
              <a:rPr kumimoji="1" lang="zh-TW" altLang="en-US" sz="1100" dirty="0">
                <a:solidFill>
                  <a:prstClr val="black"/>
                </a:solidFill>
                <a:latin typeface="メイリオ" panose="020B0604030504040204" pitchFamily="50" charset="-128"/>
                <a:ea typeface="メイリオ" panose="020B0604030504040204" pitchFamily="50" charset="-128"/>
              </a:rPr>
              <a:t>）</a:t>
            </a:r>
            <a:endParaRPr kumimoji="1" lang="ja-JP" altLang="en-US" sz="10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p:txBody>
      </p:sp>
      <p:sp>
        <p:nvSpPr>
          <p:cNvPr id="23" name="スライド番号プレースホルダー 7"/>
          <p:cNvSpPr>
            <a:spLocks noGrp="1"/>
          </p:cNvSpPr>
          <p:nvPr>
            <p:ph type="sldNum" sz="quarter" idx="12"/>
          </p:nvPr>
        </p:nvSpPr>
        <p:spPr>
          <a:xfrm flipH="1">
            <a:off x="9719089" y="6839953"/>
            <a:ext cx="361536" cy="359360"/>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A29C0C3-80A2-4EDA-8DD4-D638D41F3C0E}" type="slidenum">
              <a:rPr kumimoji="1" lang="ja-JP" altLang="en-US" sz="1260" b="0" i="0" u="none" strike="noStrike" kern="1200" cap="none" spc="0" normalizeH="0" baseline="0" noProof="0" smtClean="0">
                <a:ln>
                  <a:noFill/>
                </a:ln>
                <a:solidFill>
                  <a:prstClr val="black">
                    <a:tint val="75000"/>
                  </a:prstClr>
                </a:solidFill>
                <a:effectLst/>
                <a:uLnTx/>
                <a:uFillTx/>
                <a:latin typeface="Calibri" panose="020F0502020204030204"/>
                <a:ea typeface="游ゴシック" panose="020B0400000000000000"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62</a:t>
            </a:fld>
            <a:endParaRPr kumimoji="1" lang="ja-JP" altLang="en-US" sz="1260" b="0" i="0" u="none" strike="noStrike" kern="1200" cap="none" spc="0" normalizeH="0" baseline="0" noProof="0" dirty="0">
              <a:ln>
                <a:noFill/>
              </a:ln>
              <a:solidFill>
                <a:prstClr val="black">
                  <a:tint val="75000"/>
                </a:prstClr>
              </a:solidFill>
              <a:effectLst/>
              <a:uLnTx/>
              <a:uFillTx/>
              <a:latin typeface="Calibri" panose="020F0502020204030204"/>
              <a:ea typeface="游ゴシック" panose="020B0400000000000000" pitchFamily="50" charset="-128"/>
              <a:cs typeface="+mn-cs"/>
            </a:endParaRPr>
          </a:p>
        </p:txBody>
      </p:sp>
      <p:sp>
        <p:nvSpPr>
          <p:cNvPr id="22" name="正方形/長方形 21">
            <a:extLst>
              <a:ext uri="{FF2B5EF4-FFF2-40B4-BE49-F238E27FC236}">
                <a16:creationId xmlns:a16="http://schemas.microsoft.com/office/drawing/2014/main" id="{E08629A6-829B-4394-A30A-5CB52C1BBB36}"/>
              </a:ext>
            </a:extLst>
          </p:cNvPr>
          <p:cNvSpPr/>
          <p:nvPr/>
        </p:nvSpPr>
        <p:spPr>
          <a:xfrm>
            <a:off x="179857" y="88937"/>
            <a:ext cx="9720000" cy="324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defRPr/>
            </a:pPr>
            <a:r>
              <a:rPr kumimoji="1" lang="ja-JP" altLang="en-US" b="1" dirty="0">
                <a:solidFill>
                  <a:prstClr val="white"/>
                </a:solidFill>
                <a:latin typeface="BIZ UDPゴシック" panose="020B0400000000000000" pitchFamily="50" charset="-128"/>
                <a:ea typeface="BIZ UDPゴシック" panose="020B0400000000000000" pitchFamily="50" charset="-128"/>
              </a:rPr>
              <a:t>１（１） 次世代ロボットの配置　</a:t>
            </a:r>
            <a:endParaRPr kumimoji="1" lang="ja-JP" altLang="en-US" sz="1600" b="1" dirty="0">
              <a:solidFill>
                <a:prstClr val="white"/>
              </a:solidFill>
              <a:latin typeface="BIZ UDPゴシック" panose="020B0400000000000000" pitchFamily="50" charset="-128"/>
              <a:ea typeface="BIZ UDPゴシック" panose="020B0400000000000000" pitchFamily="50" charset="-128"/>
            </a:endParaRPr>
          </a:p>
        </p:txBody>
      </p:sp>
      <p:sp>
        <p:nvSpPr>
          <p:cNvPr id="25" name="テキスト ボックス 24">
            <a:extLst>
              <a:ext uri="{FF2B5EF4-FFF2-40B4-BE49-F238E27FC236}">
                <a16:creationId xmlns:a16="http://schemas.microsoft.com/office/drawing/2014/main" id="{B02F3C22-1443-46B7-A977-04475234F08A}"/>
              </a:ext>
            </a:extLst>
          </p:cNvPr>
          <p:cNvSpPr txBox="1"/>
          <p:nvPr/>
        </p:nvSpPr>
        <p:spPr>
          <a:xfrm>
            <a:off x="179089" y="500160"/>
            <a:ext cx="9540000" cy="523220"/>
          </a:xfrm>
          <a:prstGeom prst="rect">
            <a:avLst/>
          </a:prstGeom>
          <a:noFill/>
          <a:ln w="6350">
            <a:noFill/>
            <a:prstDash val="solid"/>
          </a:ln>
        </p:spPr>
        <p:txBody>
          <a:bodyPr wrap="square">
            <a:spAutoFit/>
          </a:bodyPr>
          <a:lstStyle/>
          <a:p>
            <a:pPr lvl="0">
              <a:defRPr/>
            </a:pPr>
            <a:r>
              <a:rPr lang="ja-JP" altLang="en-US" sz="1400" dirty="0">
                <a:solidFill>
                  <a:prstClr val="black"/>
                </a:solidFill>
                <a:latin typeface="BIZ UDPゴシック" panose="020B0400000000000000" pitchFamily="50" charset="-128"/>
                <a:ea typeface="BIZ UDPゴシック" panose="020B0400000000000000" pitchFamily="50" charset="-128"/>
              </a:rPr>
              <a:t>　</a:t>
            </a:r>
            <a:r>
              <a:rPr lang="ja-JP" altLang="en-US" sz="1400" dirty="0">
                <a:latin typeface="BIZ UDPゴシック" panose="020B0400000000000000" pitchFamily="50" charset="-128"/>
                <a:ea typeface="BIZ UDPゴシック" panose="020B0400000000000000" pitchFamily="50" charset="-128"/>
              </a:rPr>
              <a:t>世界中の注目が集まる万博の場でロボットが実際に働く姿を披露することで、ビジネス機会の拡大が期待できるとともに、次世代技術への注目が高まり、研究開発やビジネスマッチングの気運の向上をめざす。</a:t>
            </a:r>
          </a:p>
        </p:txBody>
      </p:sp>
      <p:sp>
        <p:nvSpPr>
          <p:cNvPr id="26" name="テキスト ボックス 25"/>
          <p:cNvSpPr txBox="1"/>
          <p:nvPr/>
        </p:nvSpPr>
        <p:spPr>
          <a:xfrm>
            <a:off x="140620" y="3970252"/>
            <a:ext cx="2236510" cy="338554"/>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600" b="1" i="0" u="none" strike="noStrike" kern="1200" cap="none" spc="0" normalizeH="0" baseline="0" noProof="0" dirty="0">
                <a:ln>
                  <a:noFill/>
                </a:ln>
                <a:effectLst/>
                <a:uLnTx/>
                <a:uFillTx/>
                <a:latin typeface="メイリオ" panose="020B0604030504040204" pitchFamily="50" charset="-128"/>
                <a:ea typeface="メイリオ" panose="020B0604030504040204" pitchFamily="50" charset="-128"/>
                <a:cs typeface="+mn-cs"/>
              </a:rPr>
              <a:t>国との協議の進捗状況</a:t>
            </a:r>
          </a:p>
        </p:txBody>
      </p:sp>
      <p:graphicFrame>
        <p:nvGraphicFramePr>
          <p:cNvPr id="14" name="表 13"/>
          <p:cNvGraphicFramePr>
            <a:graphicFrameLocks noGrp="1"/>
          </p:cNvGraphicFramePr>
          <p:nvPr>
            <p:extLst>
              <p:ext uri="{D42A27DB-BD31-4B8C-83A1-F6EECF244321}">
                <p14:modId xmlns:p14="http://schemas.microsoft.com/office/powerpoint/2010/main" val="2394575812"/>
              </p:ext>
            </p:extLst>
          </p:nvPr>
        </p:nvGraphicFramePr>
        <p:xfrm>
          <a:off x="179089" y="4429913"/>
          <a:ext cx="9288000" cy="933132"/>
        </p:xfrm>
        <a:graphic>
          <a:graphicData uri="http://schemas.openxmlformats.org/drawingml/2006/table">
            <a:tbl>
              <a:tblPr bandRow="1">
                <a:tableStyleId>{5940675A-B579-460E-94D1-54222C63F5DA}</a:tableStyleId>
              </a:tblPr>
              <a:tblGrid>
                <a:gridCol w="2700000">
                  <a:extLst>
                    <a:ext uri="{9D8B030D-6E8A-4147-A177-3AD203B41FA5}">
                      <a16:colId xmlns:a16="http://schemas.microsoft.com/office/drawing/2014/main" val="525926817"/>
                    </a:ext>
                  </a:extLst>
                </a:gridCol>
                <a:gridCol w="6588000">
                  <a:extLst>
                    <a:ext uri="{9D8B030D-6E8A-4147-A177-3AD203B41FA5}">
                      <a16:colId xmlns:a16="http://schemas.microsoft.com/office/drawing/2014/main" val="1556401701"/>
                    </a:ext>
                  </a:extLst>
                </a:gridCol>
              </a:tblGrid>
              <a:tr h="288000">
                <a:tc>
                  <a:txBody>
                    <a:bodyPr/>
                    <a:lstStyle/>
                    <a:p>
                      <a:pPr marL="0" marR="0" lvl="0" indent="0" algn="l" defTabSz="959937" rtl="0" eaLnBrk="1" fontAlgn="auto" latinLnBrk="0" hangingPunct="1">
                        <a:lnSpc>
                          <a:spcPct val="100000"/>
                        </a:lnSpc>
                        <a:spcBef>
                          <a:spcPts val="0"/>
                        </a:spcBef>
                        <a:spcAft>
                          <a:spcPts val="0"/>
                        </a:spcAft>
                        <a:buClrTx/>
                        <a:buSzTx/>
                        <a:buFontTx/>
                        <a:buNone/>
                        <a:tabLst/>
                        <a:defRPr/>
                      </a:pPr>
                      <a:r>
                        <a:rPr lang="ja-JP" altLang="en-US" sz="1200" b="1" dirty="0">
                          <a:solidFill>
                            <a:schemeClr val="tx1"/>
                          </a:solidFill>
                          <a:latin typeface="+mn-ea"/>
                        </a:rPr>
                        <a:t>国「アクションプラン</a:t>
                      </a:r>
                      <a:r>
                        <a:rPr lang="en-US" altLang="ja-JP" sz="1200" b="1" dirty="0">
                          <a:solidFill>
                            <a:schemeClr val="tx1"/>
                          </a:solidFill>
                          <a:latin typeface="+mn-ea"/>
                        </a:rPr>
                        <a:t>Ver.</a:t>
                      </a:r>
                      <a:r>
                        <a:rPr lang="en-US" altLang="ja-JP" sz="1200" b="1" u="none" dirty="0">
                          <a:solidFill>
                            <a:schemeClr val="tx1"/>
                          </a:solidFill>
                          <a:latin typeface="+mn-ea"/>
                        </a:rPr>
                        <a:t>4</a:t>
                      </a:r>
                      <a:r>
                        <a:rPr lang="ja-JP" altLang="en-US" sz="1200" b="1" dirty="0">
                          <a:solidFill>
                            <a:schemeClr val="tx1"/>
                          </a:solidFill>
                          <a:latin typeface="+mn-ea"/>
                        </a:rPr>
                        <a:t>」の</a:t>
                      </a:r>
                      <a:endParaRPr lang="en-US" altLang="ja-JP" sz="1200" b="1" dirty="0">
                        <a:solidFill>
                          <a:schemeClr val="tx1"/>
                        </a:solidFill>
                        <a:latin typeface="+mn-ea"/>
                      </a:endParaRPr>
                    </a:p>
                    <a:p>
                      <a:pPr marL="0" marR="0" lvl="0" indent="0" algn="l" defTabSz="959937" rtl="0" eaLnBrk="1" fontAlgn="auto" latinLnBrk="0" hangingPunct="1">
                        <a:lnSpc>
                          <a:spcPct val="100000"/>
                        </a:lnSpc>
                        <a:spcBef>
                          <a:spcPts val="0"/>
                        </a:spcBef>
                        <a:spcAft>
                          <a:spcPts val="0"/>
                        </a:spcAft>
                        <a:buClrTx/>
                        <a:buSzTx/>
                        <a:buFontTx/>
                        <a:buNone/>
                        <a:tabLst/>
                        <a:defRPr/>
                      </a:pPr>
                      <a:r>
                        <a:rPr lang="ja-JP" altLang="en-US" sz="1200" b="1" dirty="0">
                          <a:solidFill>
                            <a:schemeClr val="tx1"/>
                          </a:solidFill>
                          <a:latin typeface="+mn-ea"/>
                        </a:rPr>
                        <a:t>記載内容</a:t>
                      </a:r>
                      <a:endParaRPr kumimoji="1" lang="ja-JP" altLang="en-US" sz="1200" dirty="0">
                        <a:solidFill>
                          <a:schemeClr val="tx1"/>
                        </a:solidFill>
                        <a:latin typeface="BIZ UDPゴシック" panose="020B0400000000000000" pitchFamily="50" charset="-128"/>
                        <a:ea typeface="BIZ UDPゴシック" panose="020B0400000000000000" pitchFamily="50" charset="-128"/>
                      </a:endParaRPr>
                    </a:p>
                  </a:txBody>
                  <a:tcPr marL="100806" marR="100806" marT="50403" marB="50403">
                    <a:lnL w="12700" cap="flat" cmpd="sng" algn="ctr">
                      <a:solidFill>
                        <a:schemeClr val="accent1"/>
                      </a:solidFill>
                      <a:prstDash val="sysDot"/>
                      <a:round/>
                      <a:headEnd type="none" w="med" len="med"/>
                      <a:tailEnd type="none" w="med" len="med"/>
                    </a:lnL>
                    <a:lnR w="12700" cap="flat" cmpd="sng" algn="ctr">
                      <a:solidFill>
                        <a:schemeClr val="accent1"/>
                      </a:solidFill>
                      <a:prstDash val="sysDot"/>
                      <a:round/>
                      <a:headEnd type="none" w="med" len="med"/>
                      <a:tailEnd type="none" w="med" len="med"/>
                    </a:lnR>
                    <a:lnT w="12700" cap="flat" cmpd="sng" algn="ctr">
                      <a:solidFill>
                        <a:schemeClr val="accent1"/>
                      </a:solidFill>
                      <a:prstDash val="sysDot"/>
                      <a:round/>
                      <a:headEnd type="none" w="med" len="med"/>
                      <a:tailEnd type="none" w="med" len="med"/>
                    </a:lnT>
                    <a:lnB w="12700" cap="flat" cmpd="sng" algn="ctr">
                      <a:solidFill>
                        <a:schemeClr val="accent1"/>
                      </a:solidFill>
                      <a:prstDash val="sysDot"/>
                      <a:round/>
                      <a:headEnd type="none" w="med" len="med"/>
                      <a:tailEnd type="none" w="med" len="med"/>
                    </a:lnB>
                    <a:lnTlToBr w="12700" cmpd="sng">
                      <a:noFill/>
                      <a:prstDash val="solid"/>
                    </a:lnTlToBr>
                    <a:lnBlToTr w="12700" cmpd="sng">
                      <a:noFill/>
                      <a:prstDash val="solid"/>
                    </a:lnBlToTr>
                  </a:tcPr>
                </a:tc>
                <a:tc>
                  <a:txBody>
                    <a:bodyPr/>
                    <a:lstStyle/>
                    <a:p>
                      <a:pPr marL="171450" marR="0" lvl="0" indent="-171450" algn="l" defTabSz="959937" rtl="0" eaLnBrk="1" fontAlgn="auto" latinLnBrk="0" hangingPunct="1">
                        <a:lnSpc>
                          <a:spcPct val="100000"/>
                        </a:lnSpc>
                        <a:spcBef>
                          <a:spcPts val="0"/>
                        </a:spcBef>
                        <a:spcAft>
                          <a:spcPts val="0"/>
                        </a:spcAft>
                        <a:buClrTx/>
                        <a:buSzTx/>
                        <a:buFont typeface="Wingdings" panose="05000000000000000000" pitchFamily="2" charset="2"/>
                        <a:buChar char="l"/>
                        <a:tabLst/>
                        <a:defRPr/>
                      </a:pPr>
                      <a:r>
                        <a:rPr kumimoji="1" lang="ja-JP" altLang="en-US" sz="1100" b="0" i="0" u="none" strike="noStrike" kern="1200" cap="none" spc="0" normalizeH="0" baseline="0" noProof="0" dirty="0">
                          <a:ln>
                            <a:noFill/>
                          </a:ln>
                          <a:solidFill>
                            <a:schemeClr val="tx1"/>
                          </a:solidFill>
                          <a:effectLst/>
                          <a:uLnTx/>
                          <a:uFillTx/>
                          <a:latin typeface="游ゴシック" panose="020B0400000000000000" pitchFamily="50" charset="-128"/>
                          <a:ea typeface="+mn-ea"/>
                          <a:cs typeface="+mn-cs"/>
                        </a:rPr>
                        <a:t>自動配送ロボットによる配送サービスの提供／ロボットフレンドリーな環境の実現</a:t>
                      </a:r>
                      <a:r>
                        <a:rPr kumimoji="1" lang="en-US" altLang="ja-JP" sz="1100" b="0" i="0" u="none" strike="noStrike" kern="1200" cap="none" spc="0" normalizeH="0" baseline="0" noProof="0" dirty="0">
                          <a:ln>
                            <a:noFill/>
                          </a:ln>
                          <a:solidFill>
                            <a:schemeClr val="tx1"/>
                          </a:solidFill>
                          <a:effectLst/>
                          <a:uLnTx/>
                          <a:uFillTx/>
                          <a:latin typeface="游ゴシック" panose="020B0400000000000000" pitchFamily="50" charset="-128"/>
                          <a:ea typeface="+mn-ea"/>
                          <a:cs typeface="+mn-cs"/>
                        </a:rPr>
                        <a:t>&lt;</a:t>
                      </a:r>
                      <a:r>
                        <a:rPr kumimoji="1" lang="ja-JP" altLang="en-US" sz="1100" b="0" i="0" u="none" strike="noStrike" kern="1200" cap="none" spc="0" normalizeH="0" baseline="0" noProof="0" dirty="0">
                          <a:ln>
                            <a:noFill/>
                          </a:ln>
                          <a:solidFill>
                            <a:schemeClr val="tx1"/>
                          </a:solidFill>
                          <a:effectLst/>
                          <a:uLnTx/>
                          <a:uFillTx/>
                          <a:latin typeface="游ゴシック" panose="020B0400000000000000" pitchFamily="50" charset="-128"/>
                          <a:ea typeface="+mn-ea"/>
                          <a:cs typeface="+mn-cs"/>
                        </a:rPr>
                        <a:t>経産省</a:t>
                      </a:r>
                      <a:r>
                        <a:rPr kumimoji="1" lang="en-US" altLang="ja-JP" sz="1100" b="0" i="0" u="none" strike="noStrike" kern="1200" cap="none" spc="0" normalizeH="0" baseline="0" noProof="0" dirty="0">
                          <a:ln>
                            <a:noFill/>
                          </a:ln>
                          <a:solidFill>
                            <a:schemeClr val="tx1"/>
                          </a:solidFill>
                          <a:effectLst/>
                          <a:uLnTx/>
                          <a:uFillTx/>
                          <a:latin typeface="游ゴシック" panose="020B0400000000000000" pitchFamily="50" charset="-128"/>
                          <a:ea typeface="+mn-ea"/>
                          <a:cs typeface="+mn-cs"/>
                        </a:rPr>
                        <a:t>&gt;</a:t>
                      </a:r>
                      <a:r>
                        <a:rPr kumimoji="1" lang="ja-JP" altLang="en-US" sz="1100" b="0" i="0" u="none" strike="noStrike" kern="1200" cap="none" spc="0" normalizeH="0" baseline="0" noProof="0" dirty="0">
                          <a:ln>
                            <a:noFill/>
                          </a:ln>
                          <a:solidFill>
                            <a:schemeClr val="tx1"/>
                          </a:solidFill>
                          <a:effectLst/>
                          <a:uLnTx/>
                          <a:uFillTx/>
                          <a:latin typeface="游ゴシック" panose="020B0400000000000000" pitchFamily="50" charset="-128"/>
                          <a:ea typeface="+mn-ea"/>
                          <a:cs typeface="+mn-cs"/>
                        </a:rPr>
                        <a:t>　</a:t>
                      </a:r>
                      <a:endParaRPr kumimoji="1" lang="en-US" altLang="ja-JP" sz="1100" b="0" i="0" u="none" strike="noStrike" kern="1200" cap="none" spc="0" normalizeH="0" baseline="0" noProof="0" dirty="0">
                        <a:ln>
                          <a:noFill/>
                        </a:ln>
                        <a:solidFill>
                          <a:schemeClr val="tx1"/>
                        </a:solidFill>
                        <a:effectLst/>
                        <a:uLnTx/>
                        <a:uFillTx/>
                        <a:latin typeface="游ゴシック" panose="020B0400000000000000" pitchFamily="50" charset="-128"/>
                        <a:ea typeface="+mn-ea"/>
                        <a:cs typeface="+mn-cs"/>
                      </a:endParaRPr>
                    </a:p>
                    <a:p>
                      <a:pPr marL="171450" marR="0" lvl="0" indent="-171450" algn="l" defTabSz="959937" rtl="0" eaLnBrk="1" fontAlgn="auto" latinLnBrk="0" hangingPunct="1">
                        <a:lnSpc>
                          <a:spcPct val="100000"/>
                        </a:lnSpc>
                        <a:spcBef>
                          <a:spcPts val="0"/>
                        </a:spcBef>
                        <a:spcAft>
                          <a:spcPts val="0"/>
                        </a:spcAft>
                        <a:buClrTx/>
                        <a:buSzTx/>
                        <a:buFont typeface="Wingdings" panose="05000000000000000000" pitchFamily="2" charset="2"/>
                        <a:buChar char="l"/>
                        <a:tabLst/>
                        <a:defRPr/>
                      </a:pPr>
                      <a:r>
                        <a:rPr kumimoji="1" lang="ja-JP" altLang="en-US" sz="1100" dirty="0">
                          <a:solidFill>
                            <a:schemeClr val="tx1"/>
                          </a:solidFill>
                          <a:latin typeface="+mn-ea"/>
                        </a:rPr>
                        <a:t>情報統合研究事業ガーディアンロボット（次世代ロボットの研究開発）</a:t>
                      </a:r>
                      <a:r>
                        <a:rPr kumimoji="1" lang="en-US" altLang="ja-JP" sz="1100" dirty="0">
                          <a:solidFill>
                            <a:schemeClr val="tx1"/>
                          </a:solidFill>
                          <a:latin typeface="+mn-ea"/>
                        </a:rPr>
                        <a:t>&lt;</a:t>
                      </a:r>
                      <a:r>
                        <a:rPr kumimoji="1" lang="ja-JP" altLang="en-US" sz="1100" dirty="0">
                          <a:solidFill>
                            <a:schemeClr val="tx1"/>
                          </a:solidFill>
                          <a:latin typeface="+mn-ea"/>
                        </a:rPr>
                        <a:t>文科省</a:t>
                      </a:r>
                      <a:r>
                        <a:rPr kumimoji="1" lang="en-US" altLang="ja-JP" sz="1100" dirty="0">
                          <a:solidFill>
                            <a:schemeClr val="tx1"/>
                          </a:solidFill>
                          <a:latin typeface="+mn-ea"/>
                        </a:rPr>
                        <a:t>&gt;</a:t>
                      </a:r>
                      <a:endParaRPr kumimoji="1" lang="en-US" altLang="ja-JP" sz="1100" b="0" i="0" u="none" strike="noStrike" kern="1200" cap="none" spc="0" normalizeH="0" baseline="0" noProof="0" dirty="0">
                        <a:ln>
                          <a:noFill/>
                        </a:ln>
                        <a:solidFill>
                          <a:schemeClr val="tx1"/>
                        </a:solidFill>
                        <a:effectLst/>
                        <a:uLnTx/>
                        <a:uFillTx/>
                        <a:latin typeface="游ゴシック" panose="020B0400000000000000" pitchFamily="50" charset="-128"/>
                        <a:ea typeface="+mn-ea"/>
                        <a:cs typeface="+mn-cs"/>
                      </a:endParaRPr>
                    </a:p>
                  </a:txBody>
                  <a:tcPr marL="100806" marR="100806" marT="50403" marB="50403">
                    <a:lnL w="12700" cap="flat" cmpd="sng" algn="ctr">
                      <a:solidFill>
                        <a:schemeClr val="accent1"/>
                      </a:solidFill>
                      <a:prstDash val="sysDot"/>
                      <a:round/>
                      <a:headEnd type="none" w="med" len="med"/>
                      <a:tailEnd type="none" w="med" len="med"/>
                    </a:lnL>
                    <a:lnR w="12700" cap="flat" cmpd="sng" algn="ctr">
                      <a:solidFill>
                        <a:schemeClr val="accent1"/>
                      </a:solidFill>
                      <a:prstDash val="sysDot"/>
                      <a:round/>
                      <a:headEnd type="none" w="med" len="med"/>
                      <a:tailEnd type="none" w="med" len="med"/>
                    </a:lnR>
                    <a:lnT w="12700" cap="flat" cmpd="sng" algn="ctr">
                      <a:solidFill>
                        <a:schemeClr val="accent1"/>
                      </a:solidFill>
                      <a:prstDash val="sysDot"/>
                      <a:round/>
                      <a:headEnd type="none" w="med" len="med"/>
                      <a:tailEnd type="none" w="med" len="med"/>
                    </a:lnT>
                    <a:lnB w="12700" cap="flat" cmpd="sng" algn="ctr">
                      <a:solidFill>
                        <a:schemeClr val="accent1"/>
                      </a:solidFill>
                      <a:prstDash val="sysDot"/>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508488957"/>
                  </a:ext>
                </a:extLst>
              </a:tr>
              <a:tr h="445710">
                <a:tc>
                  <a:txBody>
                    <a:bodyPr/>
                    <a:lstStyle/>
                    <a:p>
                      <a:pPr marL="0" marR="0" lvl="0" indent="0" algn="l" defTabSz="959937" rtl="0" eaLnBrk="1" fontAlgn="auto"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noProof="0" dirty="0">
                          <a:ln>
                            <a:noFill/>
                          </a:ln>
                          <a:solidFill>
                            <a:schemeClr val="tx1"/>
                          </a:solidFill>
                          <a:effectLst/>
                          <a:uLnTx/>
                          <a:uFillTx/>
                          <a:latin typeface="游ゴシック" panose="020B0400000000000000" pitchFamily="50" charset="-128"/>
                          <a:ea typeface="+mn-ea"/>
                          <a:cs typeface="+mn-cs"/>
                        </a:rPr>
                        <a:t>国との協議の進捗状況</a:t>
                      </a:r>
                      <a:endParaRPr kumimoji="1" lang="en-US" altLang="ja-JP" sz="1200" b="1" i="0" u="none" strike="noStrike" kern="1200" cap="none" spc="0" normalizeH="0" baseline="0" noProof="0" dirty="0">
                        <a:ln>
                          <a:noFill/>
                        </a:ln>
                        <a:solidFill>
                          <a:schemeClr val="tx1"/>
                        </a:solidFill>
                        <a:effectLst/>
                        <a:uLnTx/>
                        <a:uFillTx/>
                        <a:latin typeface="游ゴシック" panose="020B0400000000000000" pitchFamily="50" charset="-128"/>
                        <a:ea typeface="+mn-ea"/>
                        <a:cs typeface="+mn-cs"/>
                      </a:endParaRPr>
                    </a:p>
                    <a:p>
                      <a:pPr marL="0" marR="0" lvl="0" indent="0" algn="l" defTabSz="959937" rtl="0" eaLnBrk="1" fontAlgn="auto"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noProof="0" dirty="0">
                          <a:ln>
                            <a:noFill/>
                          </a:ln>
                          <a:solidFill>
                            <a:schemeClr val="tx1"/>
                          </a:solidFill>
                          <a:effectLst/>
                          <a:uLnTx/>
                          <a:uFillTx/>
                          <a:latin typeface="游ゴシック" panose="020B0400000000000000" pitchFamily="50" charset="-128"/>
                          <a:ea typeface="+mn-ea"/>
                          <a:cs typeface="+mn-cs"/>
                        </a:rPr>
                        <a:t>（取組みの成果）</a:t>
                      </a:r>
                      <a:endParaRPr kumimoji="1" lang="ja-JP" altLang="en-US" sz="1200" b="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endParaRPr>
                    </a:p>
                  </a:txBody>
                  <a:tcPr marL="100806" marR="100806" marT="50403" marB="50403" anchor="ctr">
                    <a:lnL w="12700" cap="flat" cmpd="sng" algn="ctr">
                      <a:solidFill>
                        <a:schemeClr val="accent1"/>
                      </a:solidFill>
                      <a:prstDash val="sysDot"/>
                      <a:round/>
                      <a:headEnd type="none" w="med" len="med"/>
                      <a:tailEnd type="none" w="med" len="med"/>
                    </a:lnL>
                    <a:lnR w="12700" cap="flat" cmpd="sng" algn="ctr">
                      <a:solidFill>
                        <a:schemeClr val="accent1"/>
                      </a:solidFill>
                      <a:prstDash val="sysDot"/>
                      <a:round/>
                      <a:headEnd type="none" w="med" len="med"/>
                      <a:tailEnd type="none" w="med" len="med"/>
                    </a:lnR>
                    <a:lnT w="12700" cap="flat" cmpd="sng" algn="ctr">
                      <a:solidFill>
                        <a:schemeClr val="accent1"/>
                      </a:solidFill>
                      <a:prstDash val="sysDot"/>
                      <a:round/>
                      <a:headEnd type="none" w="med" len="med"/>
                      <a:tailEnd type="none" w="med" len="med"/>
                    </a:lnT>
                    <a:lnB w="12700" cap="flat" cmpd="sng" algn="ctr">
                      <a:solidFill>
                        <a:schemeClr val="accent1"/>
                      </a:solidFill>
                      <a:prstDash val="sysDot"/>
                      <a:round/>
                      <a:headEnd type="none" w="med" len="med"/>
                      <a:tailEnd type="none" w="med" len="med"/>
                    </a:lnB>
                    <a:lnTlToBr w="12700" cmpd="sng">
                      <a:noFill/>
                      <a:prstDash val="solid"/>
                    </a:lnTlToBr>
                    <a:lnBlToTr w="12700" cmpd="sng">
                      <a:noFill/>
                      <a:prstDash val="solid"/>
                    </a:lnBlToTr>
                  </a:tcPr>
                </a:tc>
                <a:tc>
                  <a:txBody>
                    <a:bodyPr/>
                    <a:lstStyle/>
                    <a:p>
                      <a:pPr marL="171450" marR="0" lvl="0" indent="-171450" algn="l" defTabSz="959937" rtl="0" eaLnBrk="1" fontAlgn="auto" latinLnBrk="0" hangingPunct="1">
                        <a:lnSpc>
                          <a:spcPct val="100000"/>
                        </a:lnSpc>
                        <a:spcBef>
                          <a:spcPts val="0"/>
                        </a:spcBef>
                        <a:spcAft>
                          <a:spcPts val="0"/>
                        </a:spcAft>
                        <a:buClrTx/>
                        <a:buSzTx/>
                        <a:buFont typeface="Wingdings" panose="05000000000000000000" pitchFamily="2" charset="2"/>
                        <a:buChar char="l"/>
                        <a:tabLst/>
                        <a:defRPr/>
                      </a:pPr>
                      <a:r>
                        <a:rPr kumimoji="1" lang="ja-JP" altLang="en-US" sz="1100" b="0" i="0" u="none" strike="noStrike" kern="1200" cap="none" spc="0" normalizeH="0" baseline="0" noProof="0" dirty="0">
                          <a:ln>
                            <a:noFill/>
                          </a:ln>
                          <a:solidFill>
                            <a:schemeClr val="tx1"/>
                          </a:solidFill>
                          <a:effectLst/>
                          <a:uLnTx/>
                          <a:uFillTx/>
                          <a:latin typeface="游ゴシック" panose="020B0400000000000000" pitchFamily="50" charset="-128"/>
                          <a:ea typeface="+mn-ea"/>
                          <a:cs typeface="+mn-cs"/>
                        </a:rPr>
                        <a:t>国において、</a:t>
                      </a:r>
                      <a:r>
                        <a:rPr kumimoji="1" lang="en-US" altLang="ja-JP" sz="1100" b="0" i="0" u="none" strike="noStrike" kern="1200" cap="none" spc="0" normalizeH="0" baseline="0" noProof="0" dirty="0">
                          <a:ln>
                            <a:noFill/>
                          </a:ln>
                          <a:solidFill>
                            <a:schemeClr val="tx1"/>
                          </a:solidFill>
                          <a:effectLst/>
                          <a:uLnTx/>
                          <a:uFillTx/>
                          <a:latin typeface="游ゴシック" panose="020B0400000000000000" pitchFamily="50" charset="-128"/>
                          <a:ea typeface="+mn-ea"/>
                          <a:cs typeface="+mn-cs"/>
                        </a:rPr>
                        <a:t>NEDO</a:t>
                      </a:r>
                      <a:r>
                        <a:rPr kumimoji="1" lang="ja-JP" altLang="en-US" sz="1100" b="0" i="0" u="none" strike="noStrike" kern="1200" cap="none" spc="0" normalizeH="0" baseline="0" noProof="0" dirty="0">
                          <a:ln>
                            <a:noFill/>
                          </a:ln>
                          <a:solidFill>
                            <a:schemeClr val="tx1"/>
                          </a:solidFill>
                          <a:effectLst/>
                          <a:uLnTx/>
                          <a:uFillTx/>
                          <a:latin typeface="游ゴシック" panose="020B0400000000000000" pitchFamily="50" charset="-128"/>
                          <a:ea typeface="+mn-ea"/>
                          <a:cs typeface="+mn-cs"/>
                        </a:rPr>
                        <a:t>等を通じた支援を継続</a:t>
                      </a:r>
                    </a:p>
                  </a:txBody>
                  <a:tcPr marL="100806" marR="100806" marT="50403" marB="50403" anchor="ctr">
                    <a:lnL w="12700" cap="flat" cmpd="sng" algn="ctr">
                      <a:solidFill>
                        <a:schemeClr val="accent1"/>
                      </a:solidFill>
                      <a:prstDash val="sysDot"/>
                      <a:round/>
                      <a:headEnd type="none" w="med" len="med"/>
                      <a:tailEnd type="none" w="med" len="med"/>
                    </a:lnL>
                    <a:lnR w="12700" cap="flat" cmpd="sng" algn="ctr">
                      <a:solidFill>
                        <a:schemeClr val="accent1"/>
                      </a:solidFill>
                      <a:prstDash val="sysDot"/>
                      <a:round/>
                      <a:headEnd type="none" w="med" len="med"/>
                      <a:tailEnd type="none" w="med" len="med"/>
                    </a:lnR>
                    <a:lnT w="12700" cap="flat" cmpd="sng" algn="ctr">
                      <a:solidFill>
                        <a:schemeClr val="accent1"/>
                      </a:solidFill>
                      <a:prstDash val="sysDot"/>
                      <a:round/>
                      <a:headEnd type="none" w="med" len="med"/>
                      <a:tailEnd type="none" w="med" len="med"/>
                    </a:lnT>
                    <a:lnB w="12700" cap="flat" cmpd="sng" algn="ctr">
                      <a:solidFill>
                        <a:schemeClr val="accent1"/>
                      </a:solidFill>
                      <a:prstDash val="sysDot"/>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48277082"/>
                  </a:ext>
                </a:extLst>
              </a:tr>
            </a:tbl>
          </a:graphicData>
        </a:graphic>
      </p:graphicFrame>
    </p:spTree>
    <p:extLst>
      <p:ext uri="{BB962C8B-B14F-4D97-AF65-F5344CB8AC3E}">
        <p14:creationId xmlns:p14="http://schemas.microsoft.com/office/powerpoint/2010/main" val="765663319"/>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四角形: 角を丸くする 2">
            <a:extLst>
              <a:ext uri="{FF2B5EF4-FFF2-40B4-BE49-F238E27FC236}">
                <a16:creationId xmlns:a16="http://schemas.microsoft.com/office/drawing/2014/main" id="{FF1169B4-0354-4C2C-8470-F16E797B7616}"/>
              </a:ext>
            </a:extLst>
          </p:cNvPr>
          <p:cNvSpPr/>
          <p:nvPr/>
        </p:nvSpPr>
        <p:spPr>
          <a:xfrm>
            <a:off x="140620" y="1913565"/>
            <a:ext cx="9759235" cy="2824545"/>
          </a:xfrm>
          <a:prstGeom prst="roundRect">
            <a:avLst>
              <a:gd name="adj" fmla="val 7865"/>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graphicFrame>
        <p:nvGraphicFramePr>
          <p:cNvPr id="11" name="表 10"/>
          <p:cNvGraphicFramePr>
            <a:graphicFrameLocks noGrp="1"/>
          </p:cNvGraphicFramePr>
          <p:nvPr>
            <p:extLst>
              <p:ext uri="{D42A27DB-BD31-4B8C-83A1-F6EECF244321}">
                <p14:modId xmlns:p14="http://schemas.microsoft.com/office/powerpoint/2010/main" val="2409630443"/>
              </p:ext>
            </p:extLst>
          </p:nvPr>
        </p:nvGraphicFramePr>
        <p:xfrm>
          <a:off x="160239" y="2092749"/>
          <a:ext cx="9759235" cy="2523966"/>
        </p:xfrm>
        <a:graphic>
          <a:graphicData uri="http://schemas.openxmlformats.org/drawingml/2006/table">
            <a:tbl>
              <a:tblPr firstRow="1" bandRow="1">
                <a:tableStyleId>{2D5ABB26-0587-4C30-8999-92F81FD0307C}</a:tableStyleId>
              </a:tblPr>
              <a:tblGrid>
                <a:gridCol w="9759235">
                  <a:extLst>
                    <a:ext uri="{9D8B030D-6E8A-4147-A177-3AD203B41FA5}">
                      <a16:colId xmlns:a16="http://schemas.microsoft.com/office/drawing/2014/main" val="2309123477"/>
                    </a:ext>
                  </a:extLst>
                </a:gridCol>
              </a:tblGrid>
              <a:tr h="859784">
                <a:tc>
                  <a:txBody>
                    <a:bodyPr/>
                    <a:lstStyle/>
                    <a:p>
                      <a:pPr marL="180975" marR="0" lvl="0" indent="-180975" algn="l" defTabSz="959937" rtl="0" eaLnBrk="1" fontAlgn="auto" latinLnBrk="0" hangingPunct="1">
                        <a:lnSpc>
                          <a:spcPct val="100000"/>
                        </a:lnSpc>
                        <a:spcBef>
                          <a:spcPts val="0"/>
                        </a:spcBef>
                        <a:spcAft>
                          <a:spcPts val="0"/>
                        </a:spcAft>
                        <a:buClrTx/>
                        <a:buSzTx/>
                        <a:buFontTx/>
                        <a:buNone/>
                        <a:tabLst/>
                        <a:defRPr/>
                      </a:pPr>
                      <a:r>
                        <a:rPr kumimoji="1" lang="en-US" altLang="ja-JP" sz="1400" b="1" u="none" dirty="0">
                          <a:solidFill>
                            <a:schemeClr val="accent5"/>
                          </a:solidFill>
                          <a:effectLst/>
                        </a:rPr>
                        <a:t>【</a:t>
                      </a:r>
                      <a:r>
                        <a:rPr kumimoji="1" lang="ja-JP" altLang="en-US" sz="1400" b="1" u="none" dirty="0">
                          <a:solidFill>
                            <a:schemeClr val="accent5"/>
                          </a:solidFill>
                          <a:effectLst/>
                        </a:rPr>
                        <a:t>万博に向けて</a:t>
                      </a:r>
                      <a:r>
                        <a:rPr kumimoji="1" lang="en-US" altLang="ja-JP" sz="1400" b="1" u="none" dirty="0">
                          <a:solidFill>
                            <a:schemeClr val="accent5"/>
                          </a:solidFill>
                          <a:effectLst/>
                        </a:rPr>
                        <a:t>】</a:t>
                      </a:r>
                    </a:p>
                    <a:p>
                      <a:pPr marL="180975" lvl="0" indent="-180975" defTabSz="959937">
                        <a:defRPr/>
                      </a:pPr>
                      <a:endParaRPr kumimoji="1" lang="en-US" altLang="ja-JP" sz="600" b="1" dirty="0">
                        <a:solidFill>
                          <a:schemeClr val="tx1"/>
                        </a:solidFill>
                      </a:endParaRPr>
                    </a:p>
                    <a:p>
                      <a:pPr marL="180975" lvl="0" indent="-180975" defTabSz="959937">
                        <a:defRPr/>
                      </a:pPr>
                      <a:r>
                        <a:rPr kumimoji="1" lang="ja-JP" altLang="en-US" sz="1400" b="1" dirty="0">
                          <a:solidFill>
                            <a:schemeClr val="tx1"/>
                          </a:solidFill>
                        </a:rPr>
                        <a:t>▷</a:t>
                      </a:r>
                      <a:r>
                        <a:rPr kumimoji="1" lang="ja-JP" altLang="en-US" sz="1400" b="1" u="sng" dirty="0">
                          <a:solidFill>
                            <a:schemeClr val="tx1"/>
                          </a:solidFill>
                          <a:effectLst/>
                          <a:latin typeface="BIZ UDPゴシック" panose="020B0400000000000000" pitchFamily="50" charset="-128"/>
                          <a:ea typeface="BIZ UDPゴシック" panose="020B0400000000000000" pitchFamily="50" charset="-128"/>
                        </a:rPr>
                        <a:t>ごみの削減に資する技術・仕組み（ごみ回収</a:t>
                      </a:r>
                      <a:r>
                        <a:rPr kumimoji="1" lang="en-US" altLang="ja-JP" sz="1400" b="1" u="sng" dirty="0">
                          <a:solidFill>
                            <a:schemeClr val="tx1"/>
                          </a:solidFill>
                          <a:effectLst/>
                          <a:latin typeface="BIZ UDPゴシック" panose="020B0400000000000000" pitchFamily="50" charset="-128"/>
                          <a:ea typeface="BIZ UDPゴシック" panose="020B0400000000000000" pitchFamily="50" charset="-128"/>
                        </a:rPr>
                        <a:t>×</a:t>
                      </a:r>
                      <a:r>
                        <a:rPr kumimoji="1" lang="ja-JP" altLang="en-US" sz="1400" b="1" u="sng" dirty="0">
                          <a:solidFill>
                            <a:schemeClr val="tx1"/>
                          </a:solidFill>
                          <a:effectLst/>
                          <a:latin typeface="BIZ UDPゴシック" panose="020B0400000000000000" pitchFamily="50" charset="-128"/>
                          <a:ea typeface="BIZ UDPゴシック" panose="020B0400000000000000" pitchFamily="50" charset="-128"/>
                        </a:rPr>
                        <a:t>ナッジの仕組みの導入、マイボトル・マイ容器の推進等）導入にかかる技術支援</a:t>
                      </a:r>
                      <a:r>
                        <a:rPr kumimoji="1" lang="ja-JP" altLang="en-US" sz="1400" b="1" u="none" dirty="0">
                          <a:solidFill>
                            <a:schemeClr val="tx1"/>
                          </a:solidFill>
                          <a:effectLst/>
                          <a:latin typeface="BIZ UDPゴシック" panose="020B0400000000000000" pitchFamily="50" charset="-128"/>
                          <a:ea typeface="BIZ UDPゴシック" panose="020B0400000000000000" pitchFamily="50" charset="-128"/>
                        </a:rPr>
                        <a:t>　</a:t>
                      </a:r>
                      <a:r>
                        <a:rPr kumimoji="1" lang="ja-JP" altLang="en-US" sz="900" b="0" u="none" dirty="0">
                          <a:solidFill>
                            <a:schemeClr val="tx1"/>
                          </a:solidFill>
                          <a:effectLst/>
                          <a:latin typeface="+mn-ea"/>
                          <a:ea typeface="+mn-ea"/>
                        </a:rPr>
                        <a:t>＜協会＞</a:t>
                      </a:r>
                    </a:p>
                    <a:p>
                      <a:pPr marL="180975" lvl="0" indent="-180975" defTabSz="959937">
                        <a:defRPr/>
                      </a:pPr>
                      <a:endParaRPr kumimoji="1" lang="ja-JP" altLang="en-US" sz="900" b="0" u="none" dirty="0">
                        <a:solidFill>
                          <a:schemeClr val="tx1"/>
                        </a:solidFill>
                        <a:effectLst/>
                        <a:latin typeface="+mn-ea"/>
                        <a:ea typeface="+mn-ea"/>
                      </a:endParaRPr>
                    </a:p>
                    <a:p>
                      <a:pPr marL="180975" marR="0" lvl="0" indent="-180975" algn="l" defTabSz="959937" rtl="0" eaLnBrk="1" fontAlgn="auto" latinLnBrk="0" hangingPunct="1">
                        <a:lnSpc>
                          <a:spcPct val="100000"/>
                        </a:lnSpc>
                        <a:spcBef>
                          <a:spcPts val="0"/>
                        </a:spcBef>
                        <a:spcAft>
                          <a:spcPts val="0"/>
                        </a:spcAft>
                        <a:buClrTx/>
                        <a:buSzTx/>
                        <a:buFontTx/>
                        <a:buNone/>
                        <a:tabLst/>
                        <a:defRPr/>
                      </a:pPr>
                      <a:r>
                        <a:rPr kumimoji="1" lang="ja-JP" altLang="en-US" sz="1400" b="1" dirty="0">
                          <a:solidFill>
                            <a:schemeClr val="tx1"/>
                          </a:solidFill>
                        </a:rPr>
                        <a:t>▷</a:t>
                      </a:r>
                      <a:r>
                        <a:rPr kumimoji="1" lang="ja-JP" altLang="en-US" sz="1400" b="1" u="sng" dirty="0">
                          <a:solidFill>
                            <a:schemeClr val="tx1"/>
                          </a:solidFill>
                          <a:effectLst/>
                          <a:latin typeface="BIZ UDPゴシック" panose="020B0400000000000000" pitchFamily="50" charset="-128"/>
                          <a:ea typeface="BIZ UDPゴシック" panose="020B0400000000000000" pitchFamily="50" charset="-128"/>
                        </a:rPr>
                        <a:t>食品ロスの削減に資する技術・仕組み（食品の需給予測、食品残渣や下水汚泥等の活用（バイオガス製造、堆肥化等）等）導入にかかる技術・財政支援</a:t>
                      </a:r>
                      <a:r>
                        <a:rPr kumimoji="1" lang="ja-JP" altLang="en-US" sz="800" b="1" u="none" dirty="0">
                          <a:solidFill>
                            <a:schemeClr val="tx1"/>
                          </a:solidFill>
                          <a:effectLst/>
                          <a:latin typeface="BIZ UDPゴシック" panose="020B0400000000000000" pitchFamily="50" charset="-128"/>
                          <a:ea typeface="BIZ UDPゴシック" panose="020B0400000000000000" pitchFamily="50" charset="-128"/>
                        </a:rPr>
                        <a:t>　</a:t>
                      </a:r>
                      <a:r>
                        <a:rPr kumimoji="1" lang="ja-JP" altLang="en-US" sz="900" b="0" u="none" dirty="0">
                          <a:solidFill>
                            <a:schemeClr val="tx1"/>
                          </a:solidFill>
                          <a:effectLst/>
                          <a:latin typeface="+mn-ea"/>
                          <a:ea typeface="+mn-ea"/>
                        </a:rPr>
                        <a:t>＜協会＞</a:t>
                      </a:r>
                    </a:p>
                    <a:p>
                      <a:pPr marL="180975" marR="0" lvl="0" indent="-180975" algn="l" defTabSz="959937" rtl="0" eaLnBrk="1" fontAlgn="auto" latinLnBrk="0" hangingPunct="1">
                        <a:lnSpc>
                          <a:spcPct val="100000"/>
                        </a:lnSpc>
                        <a:spcBef>
                          <a:spcPts val="0"/>
                        </a:spcBef>
                        <a:spcAft>
                          <a:spcPts val="0"/>
                        </a:spcAft>
                        <a:buClrTx/>
                        <a:buSzTx/>
                        <a:buFontTx/>
                        <a:buNone/>
                        <a:tabLst/>
                        <a:defRPr/>
                      </a:pPr>
                      <a:endParaRPr kumimoji="1" lang="ja-JP" altLang="en-US" sz="800" b="0" u="none" dirty="0">
                        <a:solidFill>
                          <a:schemeClr val="tx1"/>
                        </a:solidFill>
                        <a:effectLst/>
                        <a:latin typeface="+mn-ea"/>
                        <a:ea typeface="+mn-ea"/>
                      </a:endParaRPr>
                    </a:p>
                    <a:p>
                      <a:pPr marL="180975" marR="0" lvl="0" indent="-180975" algn="l" defTabSz="959937" rtl="0" eaLnBrk="1" fontAlgn="auto" latinLnBrk="0" hangingPunct="1">
                        <a:lnSpc>
                          <a:spcPct val="100000"/>
                        </a:lnSpc>
                        <a:spcBef>
                          <a:spcPts val="0"/>
                        </a:spcBef>
                        <a:spcAft>
                          <a:spcPts val="0"/>
                        </a:spcAft>
                        <a:buClrTx/>
                        <a:buSzTx/>
                        <a:buFontTx/>
                        <a:buNone/>
                        <a:tabLst/>
                        <a:defRPr/>
                      </a:pPr>
                      <a:r>
                        <a:rPr kumimoji="1" lang="ja-JP" altLang="en-US" sz="1400" b="1" dirty="0">
                          <a:solidFill>
                            <a:schemeClr val="tx1"/>
                          </a:solidFill>
                        </a:rPr>
                        <a:t>▷</a:t>
                      </a:r>
                      <a:r>
                        <a:rPr kumimoji="1" lang="ja-JP" altLang="en-US" sz="1400" b="1" u="sng" dirty="0">
                          <a:solidFill>
                            <a:schemeClr val="tx1"/>
                          </a:solidFill>
                          <a:effectLst/>
                          <a:latin typeface="BIZ UDPゴシック" panose="020B0400000000000000" pitchFamily="50" charset="-128"/>
                          <a:ea typeface="BIZ UDPゴシック" panose="020B0400000000000000" pitchFamily="50" charset="-128"/>
                        </a:rPr>
                        <a:t>ファッションロスゼロに資する技術・仕組み（ユニフォームのアップサイクル、サスティナブルファッションの推進等）導入にかかる技術支援</a:t>
                      </a:r>
                      <a:r>
                        <a:rPr kumimoji="1" lang="ja-JP" altLang="en-US" sz="1400" b="1" u="none" dirty="0">
                          <a:solidFill>
                            <a:schemeClr val="tx1"/>
                          </a:solidFill>
                          <a:effectLst/>
                          <a:latin typeface="BIZ UDPゴシック" panose="020B0400000000000000" pitchFamily="50" charset="-128"/>
                          <a:ea typeface="BIZ UDPゴシック" panose="020B0400000000000000" pitchFamily="50" charset="-128"/>
                        </a:rPr>
                        <a:t>　</a:t>
                      </a:r>
                      <a:r>
                        <a:rPr kumimoji="1" lang="ja-JP" altLang="en-US" sz="900" b="0" u="none" dirty="0">
                          <a:solidFill>
                            <a:schemeClr val="tx1"/>
                          </a:solidFill>
                          <a:effectLst/>
                          <a:latin typeface="+mn-ea"/>
                          <a:ea typeface="+mn-ea"/>
                        </a:rPr>
                        <a:t>＜協会＞</a:t>
                      </a:r>
                      <a:endParaRPr kumimoji="1" lang="en-US" altLang="ja-JP" sz="900" b="0" u="none" dirty="0">
                        <a:solidFill>
                          <a:schemeClr val="tx1"/>
                        </a:solidFill>
                        <a:effectLst/>
                        <a:latin typeface="+mn-ea"/>
                        <a:ea typeface="+mn-ea"/>
                      </a:endParaRPr>
                    </a:p>
                    <a:p>
                      <a:pPr marL="180975" marR="0" lvl="0" indent="-180975" algn="l" defTabSz="959937" rtl="0" eaLnBrk="1" fontAlgn="auto" latinLnBrk="0" hangingPunct="1">
                        <a:lnSpc>
                          <a:spcPct val="100000"/>
                        </a:lnSpc>
                        <a:spcBef>
                          <a:spcPts val="0"/>
                        </a:spcBef>
                        <a:spcAft>
                          <a:spcPts val="0"/>
                        </a:spcAft>
                        <a:buClrTx/>
                        <a:buSzTx/>
                        <a:buFontTx/>
                        <a:buNone/>
                        <a:tabLst/>
                        <a:defRPr/>
                      </a:pPr>
                      <a:endParaRPr kumimoji="1" lang="en-US" altLang="ja-JP" sz="900" b="0" u="none" dirty="0">
                        <a:solidFill>
                          <a:schemeClr val="tx1"/>
                        </a:solidFill>
                        <a:effectLst/>
                        <a:latin typeface="+mn-ea"/>
                        <a:ea typeface="+mn-ea"/>
                      </a:endParaRPr>
                    </a:p>
                    <a:p>
                      <a:pPr marL="180975" marR="0" lvl="0" indent="-180975" algn="l" defTabSz="959937" rtl="0" eaLnBrk="1" fontAlgn="auto" latinLnBrk="0" hangingPunct="1">
                        <a:lnSpc>
                          <a:spcPct val="100000"/>
                        </a:lnSpc>
                        <a:spcBef>
                          <a:spcPts val="0"/>
                        </a:spcBef>
                        <a:spcAft>
                          <a:spcPts val="0"/>
                        </a:spcAft>
                        <a:buClrTx/>
                        <a:buSzTx/>
                        <a:buFontTx/>
                        <a:buNone/>
                        <a:tabLst/>
                        <a:defRPr/>
                      </a:pPr>
                      <a:r>
                        <a:rPr kumimoji="1" lang="ja-JP" altLang="en-US" sz="1400" b="1" dirty="0">
                          <a:solidFill>
                            <a:schemeClr val="tx1"/>
                          </a:solidFill>
                        </a:rPr>
                        <a:t>▷</a:t>
                      </a:r>
                      <a:r>
                        <a:rPr kumimoji="1" lang="ja-JP" altLang="en-US" sz="1400" b="1" u="sng" dirty="0">
                          <a:solidFill>
                            <a:schemeClr val="tx1"/>
                          </a:solidFill>
                          <a:effectLst/>
                          <a:latin typeface="BIZ UDPゴシック" panose="020B0400000000000000" pitchFamily="50" charset="-128"/>
                          <a:ea typeface="BIZ UDPゴシック" panose="020B0400000000000000" pitchFamily="50" charset="-128"/>
                        </a:rPr>
                        <a:t>建物のリユース・リサイクルの促進に向けたマッチングプラットフォーム構築支援</a:t>
                      </a:r>
                      <a:r>
                        <a:rPr kumimoji="1" lang="ja-JP" altLang="en-US" sz="900" b="1" u="none" dirty="0">
                          <a:solidFill>
                            <a:schemeClr val="tx1"/>
                          </a:solidFill>
                          <a:effectLst/>
                          <a:latin typeface="BIZ UDPゴシック" panose="020B0400000000000000" pitchFamily="50" charset="-128"/>
                          <a:ea typeface="BIZ UDPゴシック" panose="020B0400000000000000" pitchFamily="50" charset="-128"/>
                        </a:rPr>
                        <a:t>　</a:t>
                      </a:r>
                      <a:r>
                        <a:rPr kumimoji="1" lang="ja-JP" altLang="en-US" sz="900" b="0" u="none" dirty="0">
                          <a:solidFill>
                            <a:schemeClr val="tx1"/>
                          </a:solidFill>
                          <a:effectLst/>
                          <a:latin typeface="+mn-ea"/>
                          <a:ea typeface="+mn-ea"/>
                        </a:rPr>
                        <a:t>＜協会＞</a:t>
                      </a:r>
                    </a:p>
                    <a:p>
                      <a:pPr marL="180975" marR="0" lvl="0" indent="-180975" algn="l" defTabSz="959937" rtl="0" eaLnBrk="1" fontAlgn="auto" latinLnBrk="0" hangingPunct="1">
                        <a:lnSpc>
                          <a:spcPct val="100000"/>
                        </a:lnSpc>
                        <a:spcBef>
                          <a:spcPts val="0"/>
                        </a:spcBef>
                        <a:spcAft>
                          <a:spcPts val="0"/>
                        </a:spcAft>
                        <a:buClrTx/>
                        <a:buSzTx/>
                        <a:buFontTx/>
                        <a:buNone/>
                        <a:tabLst/>
                        <a:defRPr/>
                      </a:pPr>
                      <a:endParaRPr kumimoji="1" lang="ja-JP" altLang="en-US" sz="900" b="0" u="none" dirty="0">
                        <a:solidFill>
                          <a:schemeClr val="tx1"/>
                        </a:solidFill>
                        <a:effectLst/>
                        <a:latin typeface="+mn-ea"/>
                        <a:ea typeface="+mn-ea"/>
                      </a:endParaRPr>
                    </a:p>
                    <a:p>
                      <a:pPr marL="180975" marR="0" lvl="0" indent="-180975" algn="l" defTabSz="959937" rtl="0" eaLnBrk="1" fontAlgn="auto" latinLnBrk="0" hangingPunct="1">
                        <a:lnSpc>
                          <a:spcPct val="100000"/>
                        </a:lnSpc>
                        <a:spcBef>
                          <a:spcPts val="0"/>
                        </a:spcBef>
                        <a:spcAft>
                          <a:spcPts val="0"/>
                        </a:spcAft>
                        <a:buClrTx/>
                        <a:buSzTx/>
                        <a:buFontTx/>
                        <a:buNone/>
                        <a:tabLst/>
                        <a:defRPr/>
                      </a:pPr>
                      <a:endParaRPr kumimoji="1" lang="en-US" altLang="ja-JP" sz="600" b="1" dirty="0">
                        <a:solidFill>
                          <a:schemeClr val="tx1"/>
                        </a:solidFill>
                      </a:endParaRPr>
                    </a:p>
                  </a:txBody>
                  <a:tcPr marL="100806" marR="100806" marT="50403" marB="50403">
                    <a:noFill/>
                  </a:tcPr>
                </a:tc>
                <a:extLst>
                  <a:ext uri="{0D108BD9-81ED-4DB2-BD59-A6C34878D82A}">
                    <a16:rowId xmlns:a16="http://schemas.microsoft.com/office/drawing/2014/main" val="4193718493"/>
                  </a:ext>
                </a:extLst>
              </a:tr>
            </a:tbl>
          </a:graphicData>
        </a:graphic>
      </p:graphicFrame>
      <p:sp>
        <p:nvSpPr>
          <p:cNvPr id="9" name="正方形/長方形 8"/>
          <p:cNvSpPr/>
          <p:nvPr/>
        </p:nvSpPr>
        <p:spPr>
          <a:xfrm>
            <a:off x="2653468" y="5899255"/>
            <a:ext cx="5038725" cy="369332"/>
          </a:xfrm>
          <a:prstGeom prst="rect">
            <a:avLst/>
          </a:prstGeom>
        </p:spPr>
        <p:txBody>
          <a:bodyPr>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srgbClr val="FF0000"/>
              </a:solidFill>
              <a:effectLst/>
              <a:uLnTx/>
              <a:uFillTx/>
              <a:latin typeface="BIZ UDPゴシック" panose="020B0400000000000000" pitchFamily="50" charset="-128"/>
              <a:ea typeface="BIZ UDPゴシック" panose="020B0400000000000000" pitchFamily="50" charset="-128"/>
              <a:cs typeface="+mn-cs"/>
            </a:endParaRPr>
          </a:p>
        </p:txBody>
      </p:sp>
      <p:sp>
        <p:nvSpPr>
          <p:cNvPr id="12" name="テキスト ボックス 11"/>
          <p:cNvSpPr txBox="1"/>
          <p:nvPr/>
        </p:nvSpPr>
        <p:spPr>
          <a:xfrm>
            <a:off x="159853" y="1523170"/>
            <a:ext cx="5647700" cy="338554"/>
          </a:xfrm>
          <a:prstGeom prst="rect">
            <a:avLst/>
          </a:prstGeom>
          <a:noFill/>
        </p:spPr>
        <p:txBody>
          <a:bodyPr wrap="none" rtlCol="0">
            <a:spAutoFit/>
          </a:bodyPr>
          <a:lstStyle/>
          <a:p>
            <a:pPr lvl="0">
              <a:defRPr/>
            </a:pPr>
            <a:r>
              <a:rPr kumimoji="1" lang="ja-JP" altLang="en-US" sz="16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国への提案・要望</a:t>
            </a:r>
            <a:r>
              <a:rPr kumimoji="1" lang="ja-JP" altLang="en-US" sz="12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　</a:t>
            </a:r>
            <a:r>
              <a:rPr kumimoji="1" lang="en-US" altLang="ja-JP" sz="11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a:t>
            </a:r>
            <a:r>
              <a:rPr kumimoji="1" lang="ja-JP" altLang="en-US" sz="11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要望先</a:t>
            </a:r>
            <a:r>
              <a:rPr kumimoji="1" lang="zh-TW" altLang="en-US" sz="1100" dirty="0">
                <a:solidFill>
                  <a:prstClr val="black"/>
                </a:solidFill>
                <a:latin typeface="メイリオ" panose="020B0604030504040204" pitchFamily="50" charset="-128"/>
                <a:ea typeface="メイリオ" panose="020B0604030504040204" pitchFamily="50" charset="-128"/>
              </a:rPr>
              <a:t>（</a:t>
            </a:r>
            <a:r>
              <a:rPr kumimoji="1" lang="zh-TW" altLang="en-US" sz="1100" dirty="0">
                <a:latin typeface="メイリオ" panose="020B0604030504040204" pitchFamily="50" charset="-128"/>
                <a:ea typeface="メイリオ" panose="020B0604030504040204" pitchFamily="50" charset="-128"/>
              </a:rPr>
              <a:t>消費者庁、農林水産省、経済産業省、環境省</a:t>
            </a:r>
            <a:r>
              <a:rPr kumimoji="1" lang="zh-TW" altLang="en-US" sz="1100" dirty="0">
                <a:solidFill>
                  <a:prstClr val="black"/>
                </a:solidFill>
                <a:latin typeface="メイリオ" panose="020B0604030504040204" pitchFamily="50" charset="-128"/>
                <a:ea typeface="メイリオ" panose="020B0604030504040204" pitchFamily="50" charset="-128"/>
              </a:rPr>
              <a:t>）</a:t>
            </a:r>
            <a:endParaRPr kumimoji="1" lang="ja-JP" altLang="en-US" sz="10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p:txBody>
      </p:sp>
      <p:sp>
        <p:nvSpPr>
          <p:cNvPr id="23" name="スライド番号プレースホルダー 7"/>
          <p:cNvSpPr>
            <a:spLocks noGrp="1"/>
          </p:cNvSpPr>
          <p:nvPr>
            <p:ph type="sldNum" sz="quarter" idx="12"/>
          </p:nvPr>
        </p:nvSpPr>
        <p:spPr>
          <a:xfrm flipH="1">
            <a:off x="9719089" y="6839953"/>
            <a:ext cx="361536" cy="359360"/>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A29C0C3-80A2-4EDA-8DD4-D638D41F3C0E}" type="slidenum">
              <a:rPr kumimoji="1" lang="ja-JP" altLang="en-US" sz="1260" b="0" i="0" u="none" strike="noStrike" kern="1200" cap="none" spc="0" normalizeH="0" baseline="0" noProof="0" smtClean="0">
                <a:ln>
                  <a:noFill/>
                </a:ln>
                <a:solidFill>
                  <a:prstClr val="black">
                    <a:tint val="75000"/>
                  </a:prstClr>
                </a:solidFill>
                <a:effectLst/>
                <a:uLnTx/>
                <a:uFillTx/>
                <a:latin typeface="Calibri" panose="020F0502020204030204"/>
                <a:ea typeface="游ゴシック" panose="020B0400000000000000"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63</a:t>
            </a:fld>
            <a:endParaRPr kumimoji="1" lang="ja-JP" altLang="en-US" sz="1260" b="0" i="0" u="none" strike="noStrike" kern="1200" cap="none" spc="0" normalizeH="0" baseline="0" noProof="0" dirty="0">
              <a:ln>
                <a:noFill/>
              </a:ln>
              <a:solidFill>
                <a:prstClr val="black">
                  <a:tint val="75000"/>
                </a:prstClr>
              </a:solidFill>
              <a:effectLst/>
              <a:uLnTx/>
              <a:uFillTx/>
              <a:latin typeface="Calibri" panose="020F0502020204030204"/>
              <a:ea typeface="游ゴシック" panose="020B0400000000000000" pitchFamily="50" charset="-128"/>
              <a:cs typeface="+mn-cs"/>
            </a:endParaRPr>
          </a:p>
        </p:txBody>
      </p:sp>
      <p:sp>
        <p:nvSpPr>
          <p:cNvPr id="22" name="正方形/長方形 21">
            <a:extLst>
              <a:ext uri="{FF2B5EF4-FFF2-40B4-BE49-F238E27FC236}">
                <a16:creationId xmlns:a16="http://schemas.microsoft.com/office/drawing/2014/main" id="{E08629A6-829B-4394-A30A-5CB52C1BBB36}"/>
              </a:ext>
            </a:extLst>
          </p:cNvPr>
          <p:cNvSpPr/>
          <p:nvPr/>
        </p:nvSpPr>
        <p:spPr>
          <a:xfrm>
            <a:off x="179857" y="88937"/>
            <a:ext cx="9720000" cy="324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defRPr/>
            </a:pPr>
            <a:r>
              <a:rPr kumimoji="1" lang="ja-JP" altLang="en-US" b="1" dirty="0">
                <a:solidFill>
                  <a:prstClr val="white"/>
                </a:solidFill>
                <a:latin typeface="BIZ UDPゴシック" panose="020B0400000000000000" pitchFamily="50" charset="-128"/>
                <a:ea typeface="BIZ UDPゴシック" panose="020B0400000000000000" pitchFamily="50" charset="-128"/>
              </a:rPr>
              <a:t>１（２） ごみの削減　 ～ごみ削減、食品ロス削減、ファッションに資する取組～　</a:t>
            </a:r>
            <a:endParaRPr kumimoji="1" lang="ja-JP" altLang="en-US" sz="1600" b="1" dirty="0">
              <a:solidFill>
                <a:prstClr val="white"/>
              </a:solidFill>
              <a:latin typeface="BIZ UDPゴシック" panose="020B0400000000000000" pitchFamily="50" charset="-128"/>
              <a:ea typeface="BIZ UDPゴシック" panose="020B0400000000000000" pitchFamily="50" charset="-128"/>
            </a:endParaRPr>
          </a:p>
        </p:txBody>
      </p:sp>
      <p:sp>
        <p:nvSpPr>
          <p:cNvPr id="25" name="テキスト ボックス 24">
            <a:extLst>
              <a:ext uri="{FF2B5EF4-FFF2-40B4-BE49-F238E27FC236}">
                <a16:creationId xmlns:a16="http://schemas.microsoft.com/office/drawing/2014/main" id="{B02F3C22-1443-46B7-A977-04475234F08A}"/>
              </a:ext>
            </a:extLst>
          </p:cNvPr>
          <p:cNvSpPr txBox="1"/>
          <p:nvPr/>
        </p:nvSpPr>
        <p:spPr>
          <a:xfrm>
            <a:off x="179089" y="500160"/>
            <a:ext cx="9540000" cy="523220"/>
          </a:xfrm>
          <a:prstGeom prst="rect">
            <a:avLst/>
          </a:prstGeom>
          <a:noFill/>
          <a:ln w="6350">
            <a:noFill/>
            <a:prstDash val="solid"/>
          </a:ln>
        </p:spPr>
        <p:txBody>
          <a:bodyPr wrap="square">
            <a:spAutoFit/>
          </a:bodyPr>
          <a:lstStyle/>
          <a:p>
            <a:pPr lvl="0">
              <a:defRPr/>
            </a:pPr>
            <a:r>
              <a:rPr lang="ja-JP" altLang="en-US" sz="1400" dirty="0">
                <a:solidFill>
                  <a:prstClr val="black"/>
                </a:solidFill>
                <a:latin typeface="BIZ UDPゴシック" panose="020B0400000000000000" pitchFamily="50" charset="-128"/>
                <a:ea typeface="BIZ UDPゴシック" panose="020B0400000000000000" pitchFamily="50" charset="-128"/>
              </a:rPr>
              <a:t>　</a:t>
            </a:r>
            <a:r>
              <a:rPr lang="ja-JP" altLang="en-US" sz="1400" dirty="0">
                <a:latin typeface="BIZ UDPゴシック" panose="020B0400000000000000" pitchFamily="50" charset="-128"/>
                <a:ea typeface="BIZ UDPゴシック" panose="020B0400000000000000" pitchFamily="50" charset="-128"/>
              </a:rPr>
              <a:t>会場内におけるごみの削減、食品ロスの削減、ファッションに資する取組など、来場者等の行動変容につながる働きかけ等、環境負荷の最小化に向けた取組みを世界にアピールすることが重要。</a:t>
            </a:r>
          </a:p>
        </p:txBody>
      </p:sp>
      <p:sp>
        <p:nvSpPr>
          <p:cNvPr id="26" name="テキスト ボックス 25"/>
          <p:cNvSpPr txBox="1"/>
          <p:nvPr/>
        </p:nvSpPr>
        <p:spPr>
          <a:xfrm>
            <a:off x="140620" y="5142047"/>
            <a:ext cx="2236510" cy="338554"/>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600" b="1" i="0" u="none" strike="noStrike" kern="1200" cap="none" spc="0" normalizeH="0" baseline="0" noProof="0" dirty="0">
                <a:ln>
                  <a:noFill/>
                </a:ln>
                <a:effectLst/>
                <a:uLnTx/>
                <a:uFillTx/>
                <a:latin typeface="メイリオ" panose="020B0604030504040204" pitchFamily="50" charset="-128"/>
                <a:ea typeface="メイリオ" panose="020B0604030504040204" pitchFamily="50" charset="-128"/>
                <a:cs typeface="+mn-cs"/>
              </a:rPr>
              <a:t>国との協議の進捗状況</a:t>
            </a:r>
          </a:p>
        </p:txBody>
      </p:sp>
      <p:graphicFrame>
        <p:nvGraphicFramePr>
          <p:cNvPr id="13" name="表 12"/>
          <p:cNvGraphicFramePr>
            <a:graphicFrameLocks noGrp="1"/>
          </p:cNvGraphicFramePr>
          <p:nvPr>
            <p:extLst>
              <p:ext uri="{D42A27DB-BD31-4B8C-83A1-F6EECF244321}">
                <p14:modId xmlns:p14="http://schemas.microsoft.com/office/powerpoint/2010/main" val="1615974322"/>
              </p:ext>
            </p:extLst>
          </p:nvPr>
        </p:nvGraphicFramePr>
        <p:xfrm>
          <a:off x="179089" y="5480601"/>
          <a:ext cx="9288000" cy="1326990"/>
        </p:xfrm>
        <a:graphic>
          <a:graphicData uri="http://schemas.openxmlformats.org/drawingml/2006/table">
            <a:tbl>
              <a:tblPr bandRow="1">
                <a:tableStyleId>{5940675A-B579-460E-94D1-54222C63F5DA}</a:tableStyleId>
              </a:tblPr>
              <a:tblGrid>
                <a:gridCol w="2700000">
                  <a:extLst>
                    <a:ext uri="{9D8B030D-6E8A-4147-A177-3AD203B41FA5}">
                      <a16:colId xmlns:a16="http://schemas.microsoft.com/office/drawing/2014/main" val="525926817"/>
                    </a:ext>
                  </a:extLst>
                </a:gridCol>
                <a:gridCol w="6588000">
                  <a:extLst>
                    <a:ext uri="{9D8B030D-6E8A-4147-A177-3AD203B41FA5}">
                      <a16:colId xmlns:a16="http://schemas.microsoft.com/office/drawing/2014/main" val="1556401701"/>
                    </a:ext>
                  </a:extLst>
                </a:gridCol>
              </a:tblGrid>
              <a:tr h="860424">
                <a:tc>
                  <a:txBody>
                    <a:bodyPr/>
                    <a:lstStyle/>
                    <a:p>
                      <a:pPr marL="0" marR="0" lvl="0" indent="0" algn="l" defTabSz="959937" rtl="0" eaLnBrk="1" fontAlgn="auto" latinLnBrk="0" hangingPunct="1">
                        <a:lnSpc>
                          <a:spcPct val="100000"/>
                        </a:lnSpc>
                        <a:spcBef>
                          <a:spcPts val="0"/>
                        </a:spcBef>
                        <a:spcAft>
                          <a:spcPts val="0"/>
                        </a:spcAft>
                        <a:buClrTx/>
                        <a:buSzTx/>
                        <a:buFontTx/>
                        <a:buNone/>
                        <a:tabLst/>
                        <a:defRPr/>
                      </a:pPr>
                      <a:r>
                        <a:rPr lang="ja-JP" altLang="en-US" sz="1200" b="1" dirty="0">
                          <a:solidFill>
                            <a:schemeClr val="tx1"/>
                          </a:solidFill>
                          <a:latin typeface="+mn-ea"/>
                        </a:rPr>
                        <a:t>国「アクションプラン</a:t>
                      </a:r>
                      <a:r>
                        <a:rPr lang="en-US" altLang="ja-JP" sz="1200" b="1" dirty="0">
                          <a:solidFill>
                            <a:schemeClr val="tx1"/>
                          </a:solidFill>
                          <a:latin typeface="+mn-ea"/>
                        </a:rPr>
                        <a:t>Ver.</a:t>
                      </a:r>
                      <a:r>
                        <a:rPr lang="en-US" altLang="ja-JP" sz="1200" b="1" u="none" dirty="0">
                          <a:solidFill>
                            <a:schemeClr val="tx1"/>
                          </a:solidFill>
                          <a:latin typeface="+mn-ea"/>
                        </a:rPr>
                        <a:t>4</a:t>
                      </a:r>
                      <a:r>
                        <a:rPr lang="ja-JP" altLang="en-US" sz="1200" b="1" dirty="0">
                          <a:solidFill>
                            <a:schemeClr val="tx1"/>
                          </a:solidFill>
                          <a:latin typeface="+mn-ea"/>
                        </a:rPr>
                        <a:t>」の</a:t>
                      </a:r>
                      <a:endParaRPr lang="en-US" altLang="ja-JP" sz="1200" b="1" dirty="0">
                        <a:solidFill>
                          <a:schemeClr val="tx1"/>
                        </a:solidFill>
                        <a:latin typeface="+mn-ea"/>
                      </a:endParaRPr>
                    </a:p>
                    <a:p>
                      <a:pPr marL="0" marR="0" lvl="0" indent="0" algn="l" defTabSz="959937" rtl="0" eaLnBrk="1" fontAlgn="auto" latinLnBrk="0" hangingPunct="1">
                        <a:lnSpc>
                          <a:spcPct val="100000"/>
                        </a:lnSpc>
                        <a:spcBef>
                          <a:spcPts val="0"/>
                        </a:spcBef>
                        <a:spcAft>
                          <a:spcPts val="0"/>
                        </a:spcAft>
                        <a:buClrTx/>
                        <a:buSzTx/>
                        <a:buFontTx/>
                        <a:buNone/>
                        <a:tabLst/>
                        <a:defRPr/>
                      </a:pPr>
                      <a:r>
                        <a:rPr lang="ja-JP" altLang="en-US" sz="1200" b="1" dirty="0">
                          <a:solidFill>
                            <a:schemeClr val="tx1"/>
                          </a:solidFill>
                          <a:latin typeface="+mn-ea"/>
                        </a:rPr>
                        <a:t>記載内容</a:t>
                      </a:r>
                      <a:endParaRPr kumimoji="1" lang="ja-JP" altLang="en-US" sz="1200" dirty="0">
                        <a:solidFill>
                          <a:schemeClr val="tx1"/>
                        </a:solidFill>
                        <a:latin typeface="BIZ UDPゴシック" panose="020B0400000000000000" pitchFamily="50" charset="-128"/>
                        <a:ea typeface="BIZ UDPゴシック" panose="020B0400000000000000" pitchFamily="50" charset="-128"/>
                      </a:endParaRPr>
                    </a:p>
                  </a:txBody>
                  <a:tcPr marL="100806" marR="100806" marT="50403" marB="50403">
                    <a:lnL w="12700" cap="flat" cmpd="sng" algn="ctr">
                      <a:solidFill>
                        <a:schemeClr val="accent1"/>
                      </a:solidFill>
                      <a:prstDash val="sysDot"/>
                      <a:round/>
                      <a:headEnd type="none" w="med" len="med"/>
                      <a:tailEnd type="none" w="med" len="med"/>
                    </a:lnL>
                    <a:lnR w="12700" cap="flat" cmpd="sng" algn="ctr">
                      <a:solidFill>
                        <a:schemeClr val="accent1"/>
                      </a:solidFill>
                      <a:prstDash val="sysDot"/>
                      <a:round/>
                      <a:headEnd type="none" w="med" len="med"/>
                      <a:tailEnd type="none" w="med" len="med"/>
                    </a:lnR>
                    <a:lnT w="12700" cap="flat" cmpd="sng" algn="ctr">
                      <a:solidFill>
                        <a:schemeClr val="accent1"/>
                      </a:solidFill>
                      <a:prstDash val="sysDot"/>
                      <a:round/>
                      <a:headEnd type="none" w="med" len="med"/>
                      <a:tailEnd type="none" w="med" len="med"/>
                    </a:lnT>
                    <a:lnB w="12700" cap="flat" cmpd="sng" algn="ctr">
                      <a:solidFill>
                        <a:schemeClr val="accent1"/>
                      </a:solidFill>
                      <a:prstDash val="sysDot"/>
                      <a:round/>
                      <a:headEnd type="none" w="med" len="med"/>
                      <a:tailEnd type="none" w="med" len="med"/>
                    </a:lnB>
                    <a:lnTlToBr w="12700" cmpd="sng">
                      <a:noFill/>
                      <a:prstDash val="solid"/>
                    </a:lnTlToBr>
                    <a:lnBlToTr w="12700" cmpd="sng">
                      <a:noFill/>
                      <a:prstDash val="solid"/>
                    </a:lnBlToTr>
                  </a:tcPr>
                </a:tc>
                <a:tc>
                  <a:txBody>
                    <a:bodyPr/>
                    <a:lstStyle/>
                    <a:p>
                      <a:pPr marL="171450" marR="0" lvl="0" indent="-171450" algn="l" defTabSz="959937" rtl="0" eaLnBrk="1" fontAlgn="auto" latinLnBrk="0" hangingPunct="1">
                        <a:lnSpc>
                          <a:spcPct val="100000"/>
                        </a:lnSpc>
                        <a:spcBef>
                          <a:spcPts val="0"/>
                        </a:spcBef>
                        <a:spcAft>
                          <a:spcPts val="0"/>
                        </a:spcAft>
                        <a:buClrTx/>
                        <a:buSzTx/>
                        <a:buFont typeface="Wingdings" panose="05000000000000000000" pitchFamily="2" charset="2"/>
                        <a:buChar char="l"/>
                        <a:tabLst/>
                        <a:defRPr/>
                      </a:pPr>
                      <a:r>
                        <a:rPr kumimoji="1" lang="ja-JP" altLang="en-US" sz="1100" b="0" i="0" u="none" strike="noStrike" kern="1200" cap="none" spc="0" normalizeH="0" baseline="0" noProof="0" dirty="0">
                          <a:ln>
                            <a:noFill/>
                          </a:ln>
                          <a:solidFill>
                            <a:schemeClr val="tx1"/>
                          </a:solidFill>
                          <a:effectLst/>
                          <a:uLnTx/>
                          <a:uFillTx/>
                          <a:latin typeface="游ゴシック" panose="020B0400000000000000" pitchFamily="50" charset="-128"/>
                          <a:ea typeface="+mn-ea"/>
                          <a:cs typeface="+mn-cs"/>
                        </a:rPr>
                        <a:t>資源循環に関する実証・展示／</a:t>
                      </a:r>
                      <a:r>
                        <a:rPr kumimoji="1" lang="ja-JP" altLang="en-US" sz="1100" dirty="0">
                          <a:solidFill>
                            <a:schemeClr val="tx1"/>
                          </a:solidFill>
                          <a:latin typeface="+mn-ea"/>
                        </a:rPr>
                        <a:t>バイオマス由来の生分解性容器の循環処理・資源化に関する実証</a:t>
                      </a:r>
                      <a:r>
                        <a:rPr kumimoji="1" lang="en-US" altLang="ja-JP" sz="1100" b="0" i="0" u="none" strike="noStrike" kern="1200" cap="none" spc="0" normalizeH="0" baseline="0" noProof="0" dirty="0">
                          <a:ln>
                            <a:noFill/>
                          </a:ln>
                          <a:solidFill>
                            <a:schemeClr val="tx1"/>
                          </a:solidFill>
                          <a:effectLst/>
                          <a:uLnTx/>
                          <a:uFillTx/>
                          <a:latin typeface="游ゴシック" panose="020B0400000000000000" pitchFamily="50" charset="-128"/>
                          <a:ea typeface="+mn-ea"/>
                          <a:cs typeface="+mn-cs"/>
                        </a:rPr>
                        <a:t>&lt;</a:t>
                      </a:r>
                      <a:r>
                        <a:rPr kumimoji="1" lang="ja-JP" altLang="en-US" sz="1100" b="0" i="0" u="none" strike="noStrike" kern="1200" cap="none" spc="0" normalizeH="0" baseline="0" noProof="0" dirty="0">
                          <a:ln>
                            <a:noFill/>
                          </a:ln>
                          <a:solidFill>
                            <a:schemeClr val="tx1"/>
                          </a:solidFill>
                          <a:effectLst/>
                          <a:uLnTx/>
                          <a:uFillTx/>
                          <a:latin typeface="游ゴシック" panose="020B0400000000000000" pitchFamily="50" charset="-128"/>
                          <a:ea typeface="+mn-ea"/>
                          <a:cs typeface="+mn-cs"/>
                        </a:rPr>
                        <a:t>経産省</a:t>
                      </a:r>
                      <a:r>
                        <a:rPr kumimoji="1" lang="en-US" altLang="ja-JP" sz="1100" b="0" i="0" u="none" strike="noStrike" kern="1200" cap="none" spc="0" normalizeH="0" baseline="0" noProof="0" dirty="0">
                          <a:ln>
                            <a:noFill/>
                          </a:ln>
                          <a:solidFill>
                            <a:schemeClr val="tx1"/>
                          </a:solidFill>
                          <a:effectLst/>
                          <a:uLnTx/>
                          <a:uFillTx/>
                          <a:latin typeface="游ゴシック" panose="020B0400000000000000" pitchFamily="50" charset="-128"/>
                          <a:ea typeface="+mn-ea"/>
                          <a:cs typeface="+mn-cs"/>
                        </a:rPr>
                        <a:t>&gt;</a:t>
                      </a:r>
                      <a:r>
                        <a:rPr kumimoji="1" lang="ja-JP" altLang="en-US" sz="1100" b="0" i="0" u="none" strike="noStrike" kern="1200" cap="none" spc="0" normalizeH="0" baseline="0" noProof="0" dirty="0">
                          <a:ln>
                            <a:noFill/>
                          </a:ln>
                          <a:solidFill>
                            <a:schemeClr val="tx1"/>
                          </a:solidFill>
                          <a:effectLst/>
                          <a:uLnTx/>
                          <a:uFillTx/>
                          <a:latin typeface="游ゴシック" panose="020B0400000000000000" pitchFamily="50" charset="-128"/>
                          <a:ea typeface="+mn-ea"/>
                          <a:cs typeface="+mn-cs"/>
                        </a:rPr>
                        <a:t>　</a:t>
                      </a:r>
                      <a:endParaRPr kumimoji="1" lang="en-US" altLang="ja-JP" sz="1100" b="0" i="0" u="none" strike="noStrike" kern="1200" cap="none" spc="0" normalizeH="0" baseline="0" noProof="0" dirty="0">
                        <a:ln>
                          <a:noFill/>
                        </a:ln>
                        <a:solidFill>
                          <a:schemeClr val="tx1"/>
                        </a:solidFill>
                        <a:effectLst/>
                        <a:uLnTx/>
                        <a:uFillTx/>
                        <a:latin typeface="游ゴシック" panose="020B0400000000000000" pitchFamily="50" charset="-128"/>
                        <a:ea typeface="+mn-ea"/>
                        <a:cs typeface="+mn-cs"/>
                      </a:endParaRPr>
                    </a:p>
                    <a:p>
                      <a:pPr marL="171450" marR="0" lvl="0" indent="-171450" algn="l" defTabSz="959937" rtl="0" eaLnBrk="1" fontAlgn="auto" latinLnBrk="0" hangingPunct="1">
                        <a:lnSpc>
                          <a:spcPct val="100000"/>
                        </a:lnSpc>
                        <a:spcBef>
                          <a:spcPts val="0"/>
                        </a:spcBef>
                        <a:spcAft>
                          <a:spcPts val="0"/>
                        </a:spcAft>
                        <a:buClrTx/>
                        <a:buSzTx/>
                        <a:buFont typeface="Wingdings" panose="05000000000000000000" pitchFamily="2" charset="2"/>
                        <a:buChar char="l"/>
                        <a:tabLst/>
                        <a:defRPr/>
                      </a:pPr>
                      <a:r>
                        <a:rPr kumimoji="1" lang="ja-JP" altLang="en-US" sz="1100" b="0" i="0" u="none" strike="noStrike" kern="1200" cap="none" spc="0" normalizeH="0" baseline="0" noProof="0" dirty="0">
                          <a:ln>
                            <a:noFill/>
                          </a:ln>
                          <a:solidFill>
                            <a:schemeClr val="tx1"/>
                          </a:solidFill>
                          <a:effectLst/>
                          <a:uLnTx/>
                          <a:uFillTx/>
                          <a:latin typeface="游ゴシック" panose="020B0400000000000000" pitchFamily="50" charset="-128"/>
                          <a:ea typeface="+mn-ea"/>
                          <a:cs typeface="+mn-cs"/>
                        </a:rPr>
                        <a:t>サーキュラーエコノミー及び</a:t>
                      </a:r>
                      <a:r>
                        <a:rPr kumimoji="1" lang="ja-JP" altLang="en-US" sz="1100" dirty="0">
                          <a:solidFill>
                            <a:schemeClr val="tx1"/>
                          </a:solidFill>
                          <a:latin typeface="+mn-ea"/>
                        </a:rPr>
                        <a:t>大阪ブルー・オーシャン・ビジョンの実現</a:t>
                      </a:r>
                      <a:r>
                        <a:rPr kumimoji="1" lang="en-US" altLang="ja-JP" sz="1100" dirty="0">
                          <a:solidFill>
                            <a:schemeClr val="tx1"/>
                          </a:solidFill>
                          <a:latin typeface="+mn-ea"/>
                        </a:rPr>
                        <a:t>&lt;</a:t>
                      </a:r>
                      <a:r>
                        <a:rPr kumimoji="1" lang="ja-JP" altLang="en-US" sz="1100" dirty="0">
                          <a:solidFill>
                            <a:schemeClr val="tx1"/>
                          </a:solidFill>
                          <a:latin typeface="+mn-ea"/>
                        </a:rPr>
                        <a:t>環境省</a:t>
                      </a:r>
                      <a:r>
                        <a:rPr kumimoji="1" lang="en-US" altLang="ja-JP" sz="1100" dirty="0">
                          <a:solidFill>
                            <a:schemeClr val="tx1"/>
                          </a:solidFill>
                          <a:latin typeface="+mn-ea"/>
                        </a:rPr>
                        <a:t>&gt;</a:t>
                      </a:r>
                    </a:p>
                    <a:p>
                      <a:pPr marL="171450" marR="0" lvl="0" indent="-171450" algn="l" defTabSz="959937" rtl="0" eaLnBrk="1" fontAlgn="auto" latinLnBrk="0" hangingPunct="1">
                        <a:lnSpc>
                          <a:spcPct val="100000"/>
                        </a:lnSpc>
                        <a:spcBef>
                          <a:spcPts val="0"/>
                        </a:spcBef>
                        <a:spcAft>
                          <a:spcPts val="0"/>
                        </a:spcAft>
                        <a:buClrTx/>
                        <a:buSzTx/>
                        <a:buFont typeface="Wingdings" panose="05000000000000000000" pitchFamily="2" charset="2"/>
                        <a:buChar char="l"/>
                        <a:tabLst/>
                        <a:defRPr/>
                      </a:pPr>
                      <a:r>
                        <a:rPr kumimoji="1" lang="ja-JP" altLang="en-US" sz="1100" strike="noStrike" dirty="0">
                          <a:solidFill>
                            <a:schemeClr val="tx1"/>
                          </a:solidFill>
                          <a:latin typeface="+mn-ea"/>
                        </a:rPr>
                        <a:t>「ウッド・チェンジ」の発信</a:t>
                      </a:r>
                      <a:r>
                        <a:rPr kumimoji="1" lang="en-US" altLang="ja-JP" sz="1100" b="0" i="0" u="none" strike="noStrike" kern="1200" cap="none" spc="0" normalizeH="0" baseline="0" noProof="0" dirty="0">
                          <a:ln>
                            <a:noFill/>
                          </a:ln>
                          <a:solidFill>
                            <a:schemeClr val="tx1"/>
                          </a:solidFill>
                          <a:effectLst/>
                          <a:uLnTx/>
                          <a:uFillTx/>
                          <a:latin typeface="游ゴシック" panose="020B0400000000000000" pitchFamily="50" charset="-128"/>
                          <a:ea typeface="+mn-ea"/>
                          <a:cs typeface="+mn-cs"/>
                        </a:rPr>
                        <a:t>&lt;</a:t>
                      </a:r>
                      <a:r>
                        <a:rPr kumimoji="1" lang="ja-JP" altLang="en-US" sz="1100" b="0" i="0" u="none" strike="noStrike" kern="1200" cap="none" spc="0" normalizeH="0" baseline="0" noProof="0" dirty="0">
                          <a:ln>
                            <a:noFill/>
                          </a:ln>
                          <a:solidFill>
                            <a:schemeClr val="tx1"/>
                          </a:solidFill>
                          <a:effectLst/>
                          <a:uLnTx/>
                          <a:uFillTx/>
                          <a:latin typeface="游ゴシック" panose="020B0400000000000000" pitchFamily="50" charset="-128"/>
                          <a:ea typeface="+mn-ea"/>
                          <a:cs typeface="+mn-cs"/>
                        </a:rPr>
                        <a:t>農⽔省</a:t>
                      </a:r>
                      <a:r>
                        <a:rPr kumimoji="1" lang="en-US" altLang="ja-JP" sz="1100" b="0" i="0" u="none" strike="noStrike" kern="1200" cap="none" spc="0" normalizeH="0" baseline="0" noProof="0" dirty="0">
                          <a:ln>
                            <a:noFill/>
                          </a:ln>
                          <a:solidFill>
                            <a:schemeClr val="tx1"/>
                          </a:solidFill>
                          <a:effectLst/>
                          <a:uLnTx/>
                          <a:uFillTx/>
                          <a:latin typeface="游ゴシック" panose="020B0400000000000000" pitchFamily="50" charset="-128"/>
                          <a:ea typeface="+mn-ea"/>
                          <a:cs typeface="+mn-cs"/>
                        </a:rPr>
                        <a:t>&gt;</a:t>
                      </a:r>
                    </a:p>
                  </a:txBody>
                  <a:tcPr marL="100806" marR="100806" marT="50403" marB="50403">
                    <a:lnL w="12700" cap="flat" cmpd="sng" algn="ctr">
                      <a:solidFill>
                        <a:schemeClr val="accent1"/>
                      </a:solidFill>
                      <a:prstDash val="sysDot"/>
                      <a:round/>
                      <a:headEnd type="none" w="med" len="med"/>
                      <a:tailEnd type="none" w="med" len="med"/>
                    </a:lnL>
                    <a:lnR w="12700" cap="flat" cmpd="sng" algn="ctr">
                      <a:solidFill>
                        <a:schemeClr val="accent1"/>
                      </a:solidFill>
                      <a:prstDash val="sysDot"/>
                      <a:round/>
                      <a:headEnd type="none" w="med" len="med"/>
                      <a:tailEnd type="none" w="med" len="med"/>
                    </a:lnR>
                    <a:lnT w="12700" cap="flat" cmpd="sng" algn="ctr">
                      <a:solidFill>
                        <a:schemeClr val="accent1"/>
                      </a:solidFill>
                      <a:prstDash val="sysDot"/>
                      <a:round/>
                      <a:headEnd type="none" w="med" len="med"/>
                      <a:tailEnd type="none" w="med" len="med"/>
                    </a:lnT>
                    <a:lnB w="12700" cap="flat" cmpd="sng" algn="ctr">
                      <a:solidFill>
                        <a:schemeClr val="accent1"/>
                      </a:solidFill>
                      <a:prstDash val="sysDot"/>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508488957"/>
                  </a:ext>
                </a:extLst>
              </a:tr>
              <a:tr h="420346">
                <a:tc>
                  <a:txBody>
                    <a:bodyPr/>
                    <a:lstStyle/>
                    <a:p>
                      <a:pPr marL="0" marR="0" lvl="0" indent="0" algn="l" defTabSz="959937" rtl="0" eaLnBrk="1" fontAlgn="auto"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noProof="0" dirty="0">
                          <a:ln>
                            <a:noFill/>
                          </a:ln>
                          <a:solidFill>
                            <a:schemeClr val="tx1"/>
                          </a:solidFill>
                          <a:effectLst/>
                          <a:uLnTx/>
                          <a:uFillTx/>
                          <a:latin typeface="游ゴシック" panose="020B0400000000000000" pitchFamily="50" charset="-128"/>
                          <a:ea typeface="+mn-ea"/>
                          <a:cs typeface="+mn-cs"/>
                        </a:rPr>
                        <a:t>国との協議の進捗状況</a:t>
                      </a:r>
                      <a:endParaRPr kumimoji="1" lang="en-US" altLang="ja-JP" sz="1200" b="1" i="0" u="none" strike="noStrike" kern="1200" cap="none" spc="0" normalizeH="0" baseline="0" noProof="0" dirty="0">
                        <a:ln>
                          <a:noFill/>
                        </a:ln>
                        <a:solidFill>
                          <a:schemeClr val="tx1"/>
                        </a:solidFill>
                        <a:effectLst/>
                        <a:uLnTx/>
                        <a:uFillTx/>
                        <a:latin typeface="游ゴシック" panose="020B0400000000000000" pitchFamily="50" charset="-128"/>
                        <a:ea typeface="+mn-ea"/>
                        <a:cs typeface="+mn-cs"/>
                      </a:endParaRPr>
                    </a:p>
                    <a:p>
                      <a:pPr marL="0" marR="0" lvl="0" indent="0" algn="l" defTabSz="959937" rtl="0" eaLnBrk="1" fontAlgn="auto"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noProof="0" dirty="0">
                          <a:ln>
                            <a:noFill/>
                          </a:ln>
                          <a:solidFill>
                            <a:schemeClr val="tx1"/>
                          </a:solidFill>
                          <a:effectLst/>
                          <a:uLnTx/>
                          <a:uFillTx/>
                          <a:latin typeface="游ゴシック" panose="020B0400000000000000" pitchFamily="50" charset="-128"/>
                          <a:ea typeface="+mn-ea"/>
                          <a:cs typeface="+mn-cs"/>
                        </a:rPr>
                        <a:t>（取組みの成果）</a:t>
                      </a:r>
                      <a:endParaRPr kumimoji="1" lang="ja-JP" altLang="en-US" sz="1200" b="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endParaRPr>
                    </a:p>
                  </a:txBody>
                  <a:tcPr marL="100806" marR="100806" marT="50403" marB="50403" anchor="ctr">
                    <a:lnL w="12700" cap="flat" cmpd="sng" algn="ctr">
                      <a:solidFill>
                        <a:schemeClr val="accent1"/>
                      </a:solidFill>
                      <a:prstDash val="sysDot"/>
                      <a:round/>
                      <a:headEnd type="none" w="med" len="med"/>
                      <a:tailEnd type="none" w="med" len="med"/>
                    </a:lnL>
                    <a:lnR w="12700" cap="flat" cmpd="sng" algn="ctr">
                      <a:solidFill>
                        <a:schemeClr val="accent1"/>
                      </a:solidFill>
                      <a:prstDash val="sysDot"/>
                      <a:round/>
                      <a:headEnd type="none" w="med" len="med"/>
                      <a:tailEnd type="none" w="med" len="med"/>
                    </a:lnR>
                    <a:lnT w="12700" cap="flat" cmpd="sng" algn="ctr">
                      <a:solidFill>
                        <a:schemeClr val="accent1"/>
                      </a:solidFill>
                      <a:prstDash val="sysDot"/>
                      <a:round/>
                      <a:headEnd type="none" w="med" len="med"/>
                      <a:tailEnd type="none" w="med" len="med"/>
                    </a:lnT>
                    <a:lnB w="12700" cap="flat" cmpd="sng" algn="ctr">
                      <a:solidFill>
                        <a:schemeClr val="accent1"/>
                      </a:solidFill>
                      <a:prstDash val="sysDot"/>
                      <a:round/>
                      <a:headEnd type="none" w="med" len="med"/>
                      <a:tailEnd type="none" w="med" len="med"/>
                    </a:lnB>
                    <a:lnTlToBr w="12700" cmpd="sng">
                      <a:noFill/>
                      <a:prstDash val="solid"/>
                    </a:lnTlToBr>
                    <a:lnBlToTr w="12700" cmpd="sng">
                      <a:noFill/>
                      <a:prstDash val="solid"/>
                    </a:lnBlToTr>
                  </a:tcPr>
                </a:tc>
                <a:tc>
                  <a:txBody>
                    <a:bodyPr/>
                    <a:lstStyle/>
                    <a:p>
                      <a:pPr marL="171450" marR="0" lvl="0" indent="-171450" algn="l" defTabSz="959937" rtl="0" eaLnBrk="1" fontAlgn="auto" latinLnBrk="0" hangingPunct="1">
                        <a:lnSpc>
                          <a:spcPct val="100000"/>
                        </a:lnSpc>
                        <a:spcBef>
                          <a:spcPts val="0"/>
                        </a:spcBef>
                        <a:spcAft>
                          <a:spcPts val="0"/>
                        </a:spcAft>
                        <a:buClrTx/>
                        <a:buSzTx/>
                        <a:buFont typeface="Wingdings" panose="05000000000000000000" pitchFamily="2" charset="2"/>
                        <a:buChar char="l"/>
                        <a:tabLst/>
                        <a:defRPr/>
                      </a:pPr>
                      <a:r>
                        <a:rPr kumimoji="1" lang="ja-JP" altLang="en-US" sz="1100" b="0" i="0" u="none" strike="noStrike" kern="1200" cap="none" spc="0" normalizeH="0" baseline="0" noProof="0" dirty="0">
                          <a:ln>
                            <a:noFill/>
                          </a:ln>
                          <a:solidFill>
                            <a:schemeClr val="tx1"/>
                          </a:solidFill>
                          <a:effectLst/>
                          <a:uLnTx/>
                          <a:uFillTx/>
                          <a:latin typeface="游ゴシック" panose="020B0400000000000000" pitchFamily="50" charset="-128"/>
                          <a:ea typeface="+mn-ea"/>
                          <a:cs typeface="+mn-cs"/>
                        </a:rPr>
                        <a:t>協会において検討を続け、必要に応じて国が助言等を行っていくことを確認</a:t>
                      </a:r>
                    </a:p>
                  </a:txBody>
                  <a:tcPr marL="100806" marR="100806" marT="50403" marB="50403" anchor="ctr">
                    <a:lnL w="12700" cap="flat" cmpd="sng" algn="ctr">
                      <a:solidFill>
                        <a:schemeClr val="accent1"/>
                      </a:solidFill>
                      <a:prstDash val="sysDot"/>
                      <a:round/>
                      <a:headEnd type="none" w="med" len="med"/>
                      <a:tailEnd type="none" w="med" len="med"/>
                    </a:lnL>
                    <a:lnR w="12700" cap="flat" cmpd="sng" algn="ctr">
                      <a:solidFill>
                        <a:schemeClr val="accent1"/>
                      </a:solidFill>
                      <a:prstDash val="sysDot"/>
                      <a:round/>
                      <a:headEnd type="none" w="med" len="med"/>
                      <a:tailEnd type="none" w="med" len="med"/>
                    </a:lnR>
                    <a:lnT w="12700" cap="flat" cmpd="sng" algn="ctr">
                      <a:solidFill>
                        <a:schemeClr val="accent1"/>
                      </a:solidFill>
                      <a:prstDash val="sysDot"/>
                      <a:round/>
                      <a:headEnd type="none" w="med" len="med"/>
                      <a:tailEnd type="none" w="med" len="med"/>
                    </a:lnT>
                    <a:lnB w="12700" cap="flat" cmpd="sng" algn="ctr">
                      <a:solidFill>
                        <a:schemeClr val="accent1"/>
                      </a:solidFill>
                      <a:prstDash val="sysDot"/>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48277082"/>
                  </a:ext>
                </a:extLst>
              </a:tr>
            </a:tbl>
          </a:graphicData>
        </a:graphic>
      </p:graphicFrame>
    </p:spTree>
    <p:extLst>
      <p:ext uri="{BB962C8B-B14F-4D97-AF65-F5344CB8AC3E}">
        <p14:creationId xmlns:p14="http://schemas.microsoft.com/office/powerpoint/2010/main" val="916350568"/>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四角形: 角を丸くする 2">
            <a:extLst>
              <a:ext uri="{FF2B5EF4-FFF2-40B4-BE49-F238E27FC236}">
                <a16:creationId xmlns:a16="http://schemas.microsoft.com/office/drawing/2014/main" id="{FF1169B4-0354-4C2C-8470-F16E797B7616}"/>
              </a:ext>
            </a:extLst>
          </p:cNvPr>
          <p:cNvSpPr/>
          <p:nvPr/>
        </p:nvSpPr>
        <p:spPr>
          <a:xfrm>
            <a:off x="140620" y="1913566"/>
            <a:ext cx="9759235" cy="2605582"/>
          </a:xfrm>
          <a:prstGeom prst="roundRect">
            <a:avLst>
              <a:gd name="adj" fmla="val 7865"/>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graphicFrame>
        <p:nvGraphicFramePr>
          <p:cNvPr id="11" name="表 10"/>
          <p:cNvGraphicFramePr>
            <a:graphicFrameLocks noGrp="1"/>
          </p:cNvGraphicFramePr>
          <p:nvPr>
            <p:extLst>
              <p:ext uri="{D42A27DB-BD31-4B8C-83A1-F6EECF244321}">
                <p14:modId xmlns:p14="http://schemas.microsoft.com/office/powerpoint/2010/main" val="3088787020"/>
              </p:ext>
            </p:extLst>
          </p:nvPr>
        </p:nvGraphicFramePr>
        <p:xfrm>
          <a:off x="160239" y="2130460"/>
          <a:ext cx="9759235" cy="2249646"/>
        </p:xfrm>
        <a:graphic>
          <a:graphicData uri="http://schemas.openxmlformats.org/drawingml/2006/table">
            <a:tbl>
              <a:tblPr firstRow="1" bandRow="1">
                <a:tableStyleId>{2D5ABB26-0587-4C30-8999-92F81FD0307C}</a:tableStyleId>
              </a:tblPr>
              <a:tblGrid>
                <a:gridCol w="9759235">
                  <a:extLst>
                    <a:ext uri="{9D8B030D-6E8A-4147-A177-3AD203B41FA5}">
                      <a16:colId xmlns:a16="http://schemas.microsoft.com/office/drawing/2014/main" val="2309123477"/>
                    </a:ext>
                  </a:extLst>
                </a:gridCol>
              </a:tblGrid>
              <a:tr h="1990497">
                <a:tc>
                  <a:txBody>
                    <a:bodyPr/>
                    <a:lstStyle/>
                    <a:p>
                      <a:pPr marL="180975" marR="0" lvl="0" indent="-180975" algn="l" defTabSz="959937" rtl="0" eaLnBrk="1" fontAlgn="auto" latinLnBrk="0" hangingPunct="1">
                        <a:lnSpc>
                          <a:spcPct val="100000"/>
                        </a:lnSpc>
                        <a:spcBef>
                          <a:spcPts val="0"/>
                        </a:spcBef>
                        <a:spcAft>
                          <a:spcPts val="0"/>
                        </a:spcAft>
                        <a:buClrTx/>
                        <a:buSzTx/>
                        <a:buFontTx/>
                        <a:buNone/>
                        <a:tabLst/>
                        <a:defRPr/>
                      </a:pPr>
                      <a:r>
                        <a:rPr kumimoji="1" lang="en-US" altLang="ja-JP" sz="1400" b="1" u="none" dirty="0">
                          <a:solidFill>
                            <a:schemeClr val="accent5"/>
                          </a:solidFill>
                          <a:effectLst/>
                        </a:rPr>
                        <a:t>【</a:t>
                      </a:r>
                      <a:r>
                        <a:rPr kumimoji="1" lang="ja-JP" altLang="en-US" sz="1400" b="1" u="none" dirty="0">
                          <a:solidFill>
                            <a:schemeClr val="accent5"/>
                          </a:solidFill>
                          <a:effectLst/>
                        </a:rPr>
                        <a:t>万博に向けて</a:t>
                      </a:r>
                      <a:r>
                        <a:rPr kumimoji="1" lang="en-US" altLang="ja-JP" sz="1400" b="1" u="none" dirty="0">
                          <a:solidFill>
                            <a:schemeClr val="accent5"/>
                          </a:solidFill>
                          <a:effectLst/>
                        </a:rPr>
                        <a:t>】</a:t>
                      </a:r>
                    </a:p>
                    <a:p>
                      <a:pPr marL="180975" lvl="0" indent="-180975" defTabSz="959937">
                        <a:defRPr/>
                      </a:pPr>
                      <a:endParaRPr kumimoji="1" lang="en-US" altLang="ja-JP" sz="600" b="1" dirty="0">
                        <a:solidFill>
                          <a:schemeClr val="tx1"/>
                        </a:solidFill>
                      </a:endParaRPr>
                    </a:p>
                    <a:p>
                      <a:pPr marL="180975" lvl="0" indent="-180975" defTabSz="959937">
                        <a:defRPr/>
                      </a:pPr>
                      <a:r>
                        <a:rPr kumimoji="1" lang="ja-JP" altLang="en-US" sz="1400" b="1" dirty="0">
                          <a:solidFill>
                            <a:schemeClr val="tx1"/>
                          </a:solidFill>
                        </a:rPr>
                        <a:t>▷</a:t>
                      </a:r>
                      <a:r>
                        <a:rPr kumimoji="1" lang="ja-JP" altLang="en-US" sz="1400" b="1" u="sng" dirty="0">
                          <a:solidFill>
                            <a:schemeClr val="tx1"/>
                          </a:solidFill>
                          <a:effectLst/>
                          <a:latin typeface="BIZ UDPゴシック" panose="020B0400000000000000" pitchFamily="50" charset="-128"/>
                          <a:ea typeface="BIZ UDPゴシック" panose="020B0400000000000000" pitchFamily="50" charset="-128"/>
                        </a:rPr>
                        <a:t>万博で</a:t>
                      </a:r>
                      <a:r>
                        <a:rPr kumimoji="1" lang="en-US" altLang="ja-JP" sz="1400" b="1" u="sng" dirty="0">
                          <a:solidFill>
                            <a:schemeClr val="tx1"/>
                          </a:solidFill>
                          <a:effectLst/>
                          <a:latin typeface="BIZ UDPゴシック" panose="020B0400000000000000" pitchFamily="50" charset="-128"/>
                          <a:ea typeface="BIZ UDPゴシック" panose="020B0400000000000000" pitchFamily="50" charset="-128"/>
                        </a:rPr>
                        <a:t>HMD</a:t>
                      </a:r>
                      <a:r>
                        <a:rPr kumimoji="1" lang="ja-JP" altLang="en-US" sz="1400" b="1" u="sng" dirty="0">
                          <a:solidFill>
                            <a:schemeClr val="tx1"/>
                          </a:solidFill>
                          <a:effectLst/>
                          <a:latin typeface="BIZ UDPゴシック" panose="020B0400000000000000" pitchFamily="50" charset="-128"/>
                          <a:ea typeface="BIZ UDPゴシック" panose="020B0400000000000000" pitchFamily="50" charset="-128"/>
                        </a:rPr>
                        <a:t>・</a:t>
                      </a:r>
                      <a:r>
                        <a:rPr kumimoji="1" lang="en-US" altLang="ja-JP" sz="1400" b="1" u="sng" dirty="0">
                          <a:solidFill>
                            <a:schemeClr val="tx1"/>
                          </a:solidFill>
                          <a:effectLst/>
                          <a:latin typeface="BIZ UDPゴシック" panose="020B0400000000000000" pitchFamily="50" charset="-128"/>
                          <a:ea typeface="BIZ UDPゴシック" panose="020B0400000000000000" pitchFamily="50" charset="-128"/>
                        </a:rPr>
                        <a:t>VR</a:t>
                      </a:r>
                      <a:r>
                        <a:rPr kumimoji="1" lang="ja-JP" altLang="en-US" sz="1400" b="1" u="sng" dirty="0">
                          <a:solidFill>
                            <a:schemeClr val="tx1"/>
                          </a:solidFill>
                          <a:effectLst/>
                          <a:latin typeface="BIZ UDPゴシック" panose="020B0400000000000000" pitchFamily="50" charset="-128"/>
                          <a:ea typeface="BIZ UDPゴシック" panose="020B0400000000000000" pitchFamily="50" charset="-128"/>
                        </a:rPr>
                        <a:t>ゴーグルを使った展示を行う上で、子どもの年齢による使用条件等について混乱が生じないように、必要に応じて国が主導し、業界全体として統一した使用基準の設定 </a:t>
                      </a:r>
                      <a:r>
                        <a:rPr kumimoji="1" lang="ja-JP" altLang="en-US" sz="1400" b="1" u="none" dirty="0">
                          <a:solidFill>
                            <a:schemeClr val="tx1"/>
                          </a:solidFill>
                          <a:effectLst/>
                          <a:latin typeface="BIZ UDPゴシック" panose="020B0400000000000000" pitchFamily="50" charset="-128"/>
                          <a:ea typeface="BIZ UDPゴシック" panose="020B0400000000000000" pitchFamily="50" charset="-128"/>
                        </a:rPr>
                        <a:t>　</a:t>
                      </a:r>
                      <a:r>
                        <a:rPr kumimoji="1" lang="ja-JP" altLang="en-US" sz="900" b="0" u="none" dirty="0">
                          <a:solidFill>
                            <a:schemeClr val="tx1"/>
                          </a:solidFill>
                          <a:effectLst/>
                          <a:latin typeface="+mn-ea"/>
                          <a:ea typeface="+mn-ea"/>
                        </a:rPr>
                        <a:t>＜府・市・大商＞</a:t>
                      </a:r>
                    </a:p>
                    <a:p>
                      <a:pPr marL="180975" lvl="0" indent="-180975" defTabSz="959937">
                        <a:defRPr/>
                      </a:pPr>
                      <a:endParaRPr kumimoji="1" lang="ja-JP" altLang="en-US" sz="900" b="0" u="none" dirty="0">
                        <a:solidFill>
                          <a:schemeClr val="tx1"/>
                        </a:solidFill>
                        <a:effectLst/>
                        <a:latin typeface="+mn-ea"/>
                        <a:ea typeface="+mn-ea"/>
                      </a:endParaRPr>
                    </a:p>
                    <a:p>
                      <a:pPr marL="180975" marR="0" lvl="0" indent="-180975" algn="l" defTabSz="959937" rtl="0" eaLnBrk="1" fontAlgn="auto" latinLnBrk="0" hangingPunct="1">
                        <a:lnSpc>
                          <a:spcPct val="100000"/>
                        </a:lnSpc>
                        <a:spcBef>
                          <a:spcPts val="0"/>
                        </a:spcBef>
                        <a:spcAft>
                          <a:spcPts val="0"/>
                        </a:spcAft>
                        <a:buClrTx/>
                        <a:buSzTx/>
                        <a:buFontTx/>
                        <a:buNone/>
                        <a:tabLst/>
                        <a:defRPr/>
                      </a:pPr>
                      <a:r>
                        <a:rPr kumimoji="1" lang="ja-JP" altLang="en-US" sz="1400" b="1" dirty="0">
                          <a:solidFill>
                            <a:schemeClr val="tx1"/>
                          </a:solidFill>
                        </a:rPr>
                        <a:t>▷</a:t>
                      </a:r>
                      <a:r>
                        <a:rPr kumimoji="1" lang="ja-JP" altLang="en-US" sz="1400" b="1" u="sng" dirty="0">
                          <a:solidFill>
                            <a:schemeClr val="tx1"/>
                          </a:solidFill>
                          <a:effectLst/>
                          <a:latin typeface="BIZ UDPゴシック" panose="020B0400000000000000" pitchFamily="50" charset="-128"/>
                          <a:ea typeface="BIZ UDPゴシック" panose="020B0400000000000000" pitchFamily="50" charset="-128"/>
                        </a:rPr>
                        <a:t>博覧会協会公式バーチャル万博会場において各パビリオンのバーチャル出展を予定していることから、バーチャル空間において個人情報を保護する上で想定される課題を明らかにし、バーチャル空間の活用を図るうえでどのように対応するかという個人情報取扱基準の設定</a:t>
                      </a:r>
                      <a:r>
                        <a:rPr kumimoji="1" lang="ja-JP" altLang="en-US" sz="800" b="1" u="none" dirty="0">
                          <a:solidFill>
                            <a:schemeClr val="tx1"/>
                          </a:solidFill>
                          <a:effectLst/>
                          <a:latin typeface="BIZ UDPゴシック" panose="020B0400000000000000" pitchFamily="50" charset="-128"/>
                          <a:ea typeface="BIZ UDPゴシック" panose="020B0400000000000000" pitchFamily="50" charset="-128"/>
                        </a:rPr>
                        <a:t>　</a:t>
                      </a:r>
                      <a:r>
                        <a:rPr kumimoji="1" lang="ja-JP" altLang="en-US" sz="900" b="0" u="none" dirty="0">
                          <a:solidFill>
                            <a:schemeClr val="tx1"/>
                          </a:solidFill>
                          <a:effectLst/>
                          <a:latin typeface="+mn-ea"/>
                          <a:ea typeface="+mn-ea"/>
                        </a:rPr>
                        <a:t>＜</a:t>
                      </a:r>
                      <a:r>
                        <a:rPr kumimoji="1" lang="ja-JP" altLang="en-US" sz="900" b="0" i="0" u="none" strike="noStrike" kern="1200" cap="none" spc="0" normalizeH="0" baseline="0" noProof="0" dirty="0">
                          <a:ln>
                            <a:noFill/>
                          </a:ln>
                          <a:solidFill>
                            <a:schemeClr val="tx1"/>
                          </a:solidFill>
                          <a:effectLst/>
                          <a:uLnTx/>
                          <a:uFillTx/>
                          <a:latin typeface="+mn-lt"/>
                          <a:ea typeface="+mn-ea"/>
                          <a:cs typeface="+mn-cs"/>
                        </a:rPr>
                        <a:t>大商・</a:t>
                      </a:r>
                      <a:r>
                        <a:rPr kumimoji="1" lang="ja-JP" altLang="en-US" sz="900" b="0" u="none" dirty="0">
                          <a:solidFill>
                            <a:schemeClr val="tx1"/>
                          </a:solidFill>
                          <a:effectLst/>
                          <a:latin typeface="+mn-ea"/>
                          <a:ea typeface="+mn-ea"/>
                        </a:rPr>
                        <a:t>協会＞</a:t>
                      </a:r>
                    </a:p>
                    <a:p>
                      <a:pPr marL="180975" marR="0" lvl="0" indent="-180975" algn="l" defTabSz="959937" rtl="0" eaLnBrk="1" fontAlgn="auto" latinLnBrk="0" hangingPunct="1">
                        <a:lnSpc>
                          <a:spcPct val="100000"/>
                        </a:lnSpc>
                        <a:spcBef>
                          <a:spcPts val="0"/>
                        </a:spcBef>
                        <a:spcAft>
                          <a:spcPts val="0"/>
                        </a:spcAft>
                        <a:buClrTx/>
                        <a:buSzTx/>
                        <a:buFontTx/>
                        <a:buNone/>
                        <a:tabLst/>
                        <a:defRPr/>
                      </a:pPr>
                      <a:endParaRPr kumimoji="1" lang="ja-JP" altLang="en-US" sz="800" b="0" u="none" dirty="0">
                        <a:solidFill>
                          <a:schemeClr val="tx1"/>
                        </a:solidFill>
                        <a:effectLst/>
                        <a:latin typeface="+mn-ea"/>
                        <a:ea typeface="+mn-ea"/>
                      </a:endParaRPr>
                    </a:p>
                    <a:p>
                      <a:pPr marL="180975" marR="0" lvl="0" indent="-180975" algn="l" defTabSz="959937" rtl="0" eaLnBrk="1" fontAlgn="auto" latinLnBrk="0" hangingPunct="1">
                        <a:lnSpc>
                          <a:spcPct val="100000"/>
                        </a:lnSpc>
                        <a:spcBef>
                          <a:spcPts val="0"/>
                        </a:spcBef>
                        <a:spcAft>
                          <a:spcPts val="0"/>
                        </a:spcAft>
                        <a:buClrTx/>
                        <a:buSzTx/>
                        <a:buFontTx/>
                        <a:buNone/>
                        <a:tabLst/>
                        <a:defRPr/>
                      </a:pPr>
                      <a:r>
                        <a:rPr kumimoji="1" lang="ja-JP" altLang="en-US" sz="1400" b="1" dirty="0">
                          <a:solidFill>
                            <a:schemeClr val="tx1"/>
                          </a:solidFill>
                        </a:rPr>
                        <a:t>▷</a:t>
                      </a:r>
                      <a:r>
                        <a:rPr kumimoji="1" lang="ja-JP" altLang="en-US" sz="1400" b="1" u="sng" dirty="0">
                          <a:solidFill>
                            <a:schemeClr val="tx1"/>
                          </a:solidFill>
                          <a:effectLst/>
                          <a:latin typeface="BIZ UDPゴシック" panose="020B0400000000000000" pitchFamily="50" charset="-128"/>
                          <a:ea typeface="BIZ UDPゴシック" panose="020B0400000000000000" pitchFamily="50" charset="-128"/>
                        </a:rPr>
                        <a:t>内閣サイバーセキュリティセンターが進めるサイバーセキュリティ対策を強化し、協会及び関係企業等の支援</a:t>
                      </a:r>
                      <a:r>
                        <a:rPr kumimoji="1" lang="ja-JP" altLang="en-US" sz="1400" b="1" u="none" dirty="0">
                          <a:solidFill>
                            <a:schemeClr val="tx1"/>
                          </a:solidFill>
                          <a:effectLst/>
                          <a:latin typeface="BIZ UDPゴシック" panose="020B0400000000000000" pitchFamily="50" charset="-128"/>
                          <a:ea typeface="BIZ UDPゴシック" panose="020B0400000000000000" pitchFamily="50" charset="-128"/>
                        </a:rPr>
                        <a:t>　</a:t>
                      </a:r>
                      <a:endParaRPr kumimoji="1" lang="en-US" altLang="ja-JP" sz="1400" b="1" u="none" dirty="0">
                        <a:solidFill>
                          <a:schemeClr val="tx1"/>
                        </a:solidFill>
                        <a:effectLst/>
                        <a:latin typeface="BIZ UDPゴシック" panose="020B0400000000000000" pitchFamily="50" charset="-128"/>
                        <a:ea typeface="BIZ UDPゴシック" panose="020B0400000000000000" pitchFamily="50" charset="-128"/>
                      </a:endParaRPr>
                    </a:p>
                    <a:p>
                      <a:pPr marL="180975" marR="0" lvl="0" indent="-180975" algn="l" defTabSz="959937" rtl="0" eaLnBrk="1" fontAlgn="auto" latinLnBrk="0" hangingPunct="1">
                        <a:lnSpc>
                          <a:spcPct val="100000"/>
                        </a:lnSpc>
                        <a:spcBef>
                          <a:spcPts val="0"/>
                        </a:spcBef>
                        <a:spcAft>
                          <a:spcPts val="0"/>
                        </a:spcAft>
                        <a:buClrTx/>
                        <a:buSzTx/>
                        <a:buFontTx/>
                        <a:buNone/>
                        <a:tabLst/>
                        <a:defRPr/>
                      </a:pPr>
                      <a:r>
                        <a:rPr kumimoji="1" lang="ja-JP" altLang="en-US" sz="1400" b="1" u="none" dirty="0">
                          <a:solidFill>
                            <a:schemeClr val="tx1"/>
                          </a:solidFill>
                          <a:effectLst/>
                          <a:latin typeface="BIZ UDPゴシック" panose="020B0400000000000000" pitchFamily="50" charset="-128"/>
                          <a:ea typeface="BIZ UDPゴシック" panose="020B0400000000000000" pitchFamily="50" charset="-128"/>
                        </a:rPr>
                        <a:t>　　　　　　　　　　　　　　　　　　　　　　　　　　　　　　　　　　　　　　　　　　　　　　　　　　　　　　　　　　　　　　　　　　　</a:t>
                      </a:r>
                      <a:r>
                        <a:rPr kumimoji="1" lang="ja-JP" altLang="en-US" sz="900" b="0" u="none" dirty="0">
                          <a:solidFill>
                            <a:schemeClr val="tx1"/>
                          </a:solidFill>
                          <a:effectLst/>
                          <a:latin typeface="+mn-ea"/>
                          <a:ea typeface="+mn-ea"/>
                        </a:rPr>
                        <a:t>＜</a:t>
                      </a:r>
                      <a:r>
                        <a:rPr kumimoji="1" lang="ja-JP" altLang="en-US" sz="900" b="0" i="0" u="none" strike="noStrike" kern="1200" cap="none" spc="0" normalizeH="0" baseline="0" noProof="0" dirty="0">
                          <a:ln>
                            <a:noFill/>
                          </a:ln>
                          <a:solidFill>
                            <a:schemeClr val="tx1"/>
                          </a:solidFill>
                          <a:effectLst/>
                          <a:uLnTx/>
                          <a:uFillTx/>
                          <a:latin typeface="+mn-lt"/>
                          <a:ea typeface="+mn-ea"/>
                          <a:cs typeface="+mn-cs"/>
                        </a:rPr>
                        <a:t>府・関経連・大商</a:t>
                      </a:r>
                      <a:r>
                        <a:rPr kumimoji="1" lang="ja-JP" altLang="en-US" sz="900" b="0" u="none" dirty="0">
                          <a:solidFill>
                            <a:schemeClr val="tx1"/>
                          </a:solidFill>
                          <a:effectLst/>
                          <a:latin typeface="+mn-ea"/>
                          <a:ea typeface="+mn-ea"/>
                        </a:rPr>
                        <a:t>＞</a:t>
                      </a:r>
                    </a:p>
                    <a:p>
                      <a:pPr marL="180975" marR="0" lvl="0" indent="-180975" algn="l" defTabSz="959937" rtl="0" eaLnBrk="1" fontAlgn="auto" latinLnBrk="0" hangingPunct="1">
                        <a:lnSpc>
                          <a:spcPct val="100000"/>
                        </a:lnSpc>
                        <a:spcBef>
                          <a:spcPts val="0"/>
                        </a:spcBef>
                        <a:spcAft>
                          <a:spcPts val="0"/>
                        </a:spcAft>
                        <a:buClrTx/>
                        <a:buSzTx/>
                        <a:buFontTx/>
                        <a:buNone/>
                        <a:tabLst/>
                        <a:defRPr/>
                      </a:pPr>
                      <a:endParaRPr kumimoji="1" lang="en-US" altLang="ja-JP" sz="600" b="1" dirty="0">
                        <a:solidFill>
                          <a:schemeClr val="tx1"/>
                        </a:solidFill>
                      </a:endParaRPr>
                    </a:p>
                  </a:txBody>
                  <a:tcPr marL="100806" marR="100806" marT="50403" marB="50403">
                    <a:noFill/>
                  </a:tcPr>
                </a:tc>
                <a:extLst>
                  <a:ext uri="{0D108BD9-81ED-4DB2-BD59-A6C34878D82A}">
                    <a16:rowId xmlns:a16="http://schemas.microsoft.com/office/drawing/2014/main" val="4193718493"/>
                  </a:ext>
                </a:extLst>
              </a:tr>
            </a:tbl>
          </a:graphicData>
        </a:graphic>
      </p:graphicFrame>
      <p:sp>
        <p:nvSpPr>
          <p:cNvPr id="9" name="正方形/長方形 8"/>
          <p:cNvSpPr/>
          <p:nvPr/>
        </p:nvSpPr>
        <p:spPr>
          <a:xfrm>
            <a:off x="2653468" y="5899255"/>
            <a:ext cx="5038725" cy="369332"/>
          </a:xfrm>
          <a:prstGeom prst="rect">
            <a:avLst/>
          </a:prstGeom>
        </p:spPr>
        <p:txBody>
          <a:bodyPr>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srgbClr val="FF0000"/>
              </a:solidFill>
              <a:effectLst/>
              <a:uLnTx/>
              <a:uFillTx/>
              <a:latin typeface="BIZ UDPゴシック" panose="020B0400000000000000" pitchFamily="50" charset="-128"/>
              <a:ea typeface="BIZ UDPゴシック" panose="020B0400000000000000" pitchFamily="50" charset="-128"/>
              <a:cs typeface="+mn-cs"/>
            </a:endParaRPr>
          </a:p>
        </p:txBody>
      </p:sp>
      <p:sp>
        <p:nvSpPr>
          <p:cNvPr id="12" name="テキスト ボックス 11"/>
          <p:cNvSpPr txBox="1"/>
          <p:nvPr/>
        </p:nvSpPr>
        <p:spPr>
          <a:xfrm>
            <a:off x="159853" y="1523170"/>
            <a:ext cx="5365571" cy="338554"/>
          </a:xfrm>
          <a:prstGeom prst="rect">
            <a:avLst/>
          </a:prstGeom>
          <a:noFill/>
        </p:spPr>
        <p:txBody>
          <a:bodyPr wrap="none" rtlCol="0">
            <a:spAutoFit/>
          </a:bodyPr>
          <a:lstStyle/>
          <a:p>
            <a:pPr lvl="0">
              <a:defRPr/>
            </a:pPr>
            <a:r>
              <a:rPr kumimoji="1" lang="ja-JP" altLang="en-US" sz="16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国への提案・要望</a:t>
            </a:r>
            <a:r>
              <a:rPr kumimoji="1" lang="ja-JP" altLang="en-US" sz="12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　</a:t>
            </a:r>
            <a:r>
              <a:rPr kumimoji="1" lang="en-US" altLang="ja-JP" sz="11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a:t>
            </a:r>
            <a:r>
              <a:rPr kumimoji="1" lang="ja-JP" altLang="en-US" sz="11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要望先</a:t>
            </a:r>
            <a:r>
              <a:rPr kumimoji="1" lang="zh-TW" altLang="en-US" sz="1100" dirty="0">
                <a:solidFill>
                  <a:prstClr val="black"/>
                </a:solidFill>
                <a:latin typeface="メイリオ" panose="020B0604030504040204" pitchFamily="50" charset="-128"/>
                <a:ea typeface="メイリオ" panose="020B0604030504040204" pitchFamily="50" charset="-128"/>
              </a:rPr>
              <a:t>（</a:t>
            </a:r>
            <a:r>
              <a:rPr kumimoji="1" lang="ja-JP" altLang="en-US" sz="1100" dirty="0">
                <a:solidFill>
                  <a:prstClr val="black"/>
                </a:solidFill>
                <a:latin typeface="メイリオ" panose="020B0604030504040204" pitchFamily="50" charset="-128"/>
                <a:ea typeface="メイリオ" panose="020B0604030504040204" pitchFamily="50" charset="-128"/>
              </a:rPr>
              <a:t>内閣官房、</a:t>
            </a:r>
            <a:r>
              <a:rPr kumimoji="1" lang="zh-TW" altLang="en-US" sz="1100" dirty="0">
                <a:latin typeface="メイリオ" panose="020B0604030504040204" pitchFamily="50" charset="-128"/>
                <a:ea typeface="メイリオ" panose="020B0604030504040204" pitchFamily="50" charset="-128"/>
              </a:rPr>
              <a:t>内閣府、総務省、経済産業省</a:t>
            </a:r>
            <a:r>
              <a:rPr kumimoji="1" lang="zh-TW" altLang="en-US" sz="1100" dirty="0">
                <a:solidFill>
                  <a:prstClr val="black"/>
                </a:solidFill>
                <a:latin typeface="メイリオ" panose="020B0604030504040204" pitchFamily="50" charset="-128"/>
                <a:ea typeface="メイリオ" panose="020B0604030504040204" pitchFamily="50" charset="-128"/>
              </a:rPr>
              <a:t>）</a:t>
            </a:r>
            <a:endParaRPr kumimoji="1" lang="ja-JP" altLang="en-US" sz="10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p:txBody>
      </p:sp>
      <p:sp>
        <p:nvSpPr>
          <p:cNvPr id="23" name="スライド番号プレースホルダー 7"/>
          <p:cNvSpPr>
            <a:spLocks noGrp="1"/>
          </p:cNvSpPr>
          <p:nvPr>
            <p:ph type="sldNum" sz="quarter" idx="12"/>
          </p:nvPr>
        </p:nvSpPr>
        <p:spPr>
          <a:xfrm flipH="1">
            <a:off x="9719089" y="6839953"/>
            <a:ext cx="361536" cy="359360"/>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A29C0C3-80A2-4EDA-8DD4-D638D41F3C0E}" type="slidenum">
              <a:rPr kumimoji="1" lang="ja-JP" altLang="en-US" sz="1260" b="0" i="0" u="none" strike="noStrike" kern="1200" cap="none" spc="0" normalizeH="0" baseline="0" noProof="0" smtClean="0">
                <a:ln>
                  <a:noFill/>
                </a:ln>
                <a:solidFill>
                  <a:prstClr val="black">
                    <a:tint val="75000"/>
                  </a:prstClr>
                </a:solidFill>
                <a:effectLst/>
                <a:uLnTx/>
                <a:uFillTx/>
                <a:latin typeface="Calibri" panose="020F0502020204030204"/>
                <a:ea typeface="游ゴシック" panose="020B0400000000000000"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64</a:t>
            </a:fld>
            <a:endParaRPr kumimoji="1" lang="ja-JP" altLang="en-US" sz="1260" b="0" i="0" u="none" strike="noStrike" kern="1200" cap="none" spc="0" normalizeH="0" baseline="0" noProof="0" dirty="0">
              <a:ln>
                <a:noFill/>
              </a:ln>
              <a:solidFill>
                <a:prstClr val="black">
                  <a:tint val="75000"/>
                </a:prstClr>
              </a:solidFill>
              <a:effectLst/>
              <a:uLnTx/>
              <a:uFillTx/>
              <a:latin typeface="Calibri" panose="020F0502020204030204"/>
              <a:ea typeface="游ゴシック" panose="020B0400000000000000" pitchFamily="50" charset="-128"/>
              <a:cs typeface="+mn-cs"/>
            </a:endParaRPr>
          </a:p>
        </p:txBody>
      </p:sp>
      <p:sp>
        <p:nvSpPr>
          <p:cNvPr id="22" name="正方形/長方形 21">
            <a:extLst>
              <a:ext uri="{FF2B5EF4-FFF2-40B4-BE49-F238E27FC236}">
                <a16:creationId xmlns:a16="http://schemas.microsoft.com/office/drawing/2014/main" id="{E08629A6-829B-4394-A30A-5CB52C1BBB36}"/>
              </a:ext>
            </a:extLst>
          </p:cNvPr>
          <p:cNvSpPr/>
          <p:nvPr/>
        </p:nvSpPr>
        <p:spPr>
          <a:xfrm>
            <a:off x="179857" y="88937"/>
            <a:ext cx="9720000" cy="324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defRPr/>
            </a:pPr>
            <a:r>
              <a:rPr kumimoji="1" lang="ja-JP" altLang="en-US" b="1" dirty="0">
                <a:solidFill>
                  <a:prstClr val="white"/>
                </a:solidFill>
                <a:latin typeface="BIZ UDPゴシック" panose="020B0400000000000000" pitchFamily="50" charset="-128"/>
                <a:ea typeface="BIZ UDPゴシック" panose="020B0400000000000000" pitchFamily="50" charset="-128"/>
              </a:rPr>
              <a:t>１（３） ＸＲ演出、バーチャル万博　</a:t>
            </a:r>
            <a:endParaRPr kumimoji="1" lang="ja-JP" altLang="en-US" sz="1600" b="1" dirty="0">
              <a:solidFill>
                <a:prstClr val="white"/>
              </a:solidFill>
              <a:latin typeface="BIZ UDPゴシック" panose="020B0400000000000000" pitchFamily="50" charset="-128"/>
              <a:ea typeface="BIZ UDPゴシック" panose="020B0400000000000000" pitchFamily="50" charset="-128"/>
            </a:endParaRPr>
          </a:p>
        </p:txBody>
      </p:sp>
      <p:sp>
        <p:nvSpPr>
          <p:cNvPr id="25" name="テキスト ボックス 24">
            <a:extLst>
              <a:ext uri="{FF2B5EF4-FFF2-40B4-BE49-F238E27FC236}">
                <a16:creationId xmlns:a16="http://schemas.microsoft.com/office/drawing/2014/main" id="{B02F3C22-1443-46B7-A977-04475234F08A}"/>
              </a:ext>
            </a:extLst>
          </p:cNvPr>
          <p:cNvSpPr txBox="1"/>
          <p:nvPr/>
        </p:nvSpPr>
        <p:spPr>
          <a:xfrm>
            <a:off x="179089" y="500160"/>
            <a:ext cx="9540000" cy="738664"/>
          </a:xfrm>
          <a:prstGeom prst="rect">
            <a:avLst/>
          </a:prstGeom>
          <a:noFill/>
          <a:ln w="6350">
            <a:noFill/>
            <a:prstDash val="solid"/>
          </a:ln>
        </p:spPr>
        <p:txBody>
          <a:bodyPr wrap="square">
            <a:spAutoFit/>
          </a:bodyPr>
          <a:lstStyle/>
          <a:p>
            <a:pPr lvl="0">
              <a:defRPr/>
            </a:pPr>
            <a:r>
              <a:rPr lang="ja-JP" altLang="en-US" sz="1400" dirty="0">
                <a:solidFill>
                  <a:prstClr val="black"/>
                </a:solidFill>
                <a:latin typeface="BIZ UDPゴシック" panose="020B0400000000000000" pitchFamily="50" charset="-128"/>
                <a:ea typeface="BIZ UDPゴシック" panose="020B0400000000000000" pitchFamily="50" charset="-128"/>
              </a:rPr>
              <a:t>　</a:t>
            </a:r>
            <a:r>
              <a:rPr lang="ja-JP" altLang="en-US" sz="1400" dirty="0">
                <a:latin typeface="BIZ UDPゴシック" panose="020B0400000000000000" pitchFamily="50" charset="-128"/>
                <a:ea typeface="BIZ UDPゴシック" panose="020B0400000000000000" pitchFamily="50" charset="-128"/>
              </a:rPr>
              <a:t>大阪・関西万博を未来社会のショーケースとするためには、最先端の通信システムの開発とその活用を促進する必要がある。そのためには、実際の万博会場を</a:t>
            </a:r>
            <a:r>
              <a:rPr lang="en-US" altLang="ja-JP" sz="1400" dirty="0">
                <a:latin typeface="BIZ UDPゴシック" panose="020B0400000000000000" pitchFamily="50" charset="-128"/>
                <a:ea typeface="BIZ UDPゴシック" panose="020B0400000000000000" pitchFamily="50" charset="-128"/>
              </a:rPr>
              <a:t>3DCG</a:t>
            </a:r>
            <a:r>
              <a:rPr lang="ja-JP" altLang="en-US" sz="1400" dirty="0">
                <a:latin typeface="BIZ UDPゴシック" panose="020B0400000000000000" pitchFamily="50" charset="-128"/>
                <a:ea typeface="BIZ UDPゴシック" panose="020B0400000000000000" pitchFamily="50" charset="-128"/>
              </a:rPr>
              <a:t>でデジタル空間に再現し、</a:t>
            </a:r>
            <a:r>
              <a:rPr lang="en-US" altLang="ja-JP" sz="1400" dirty="0">
                <a:latin typeface="BIZ UDPゴシック" panose="020B0400000000000000" pitchFamily="50" charset="-128"/>
                <a:ea typeface="BIZ UDPゴシック" panose="020B0400000000000000" pitchFamily="50" charset="-128"/>
              </a:rPr>
              <a:t>XR</a:t>
            </a:r>
            <a:r>
              <a:rPr lang="ja-JP" altLang="en-US" sz="1400" dirty="0">
                <a:latin typeface="BIZ UDPゴシック" panose="020B0400000000000000" pitchFamily="50" charset="-128"/>
                <a:ea typeface="BIZ UDPゴシック" panose="020B0400000000000000" pitchFamily="50" charset="-128"/>
              </a:rPr>
              <a:t>技術によるリアル会場への演出等、デジタルツインを体現する取組みが重要。</a:t>
            </a:r>
          </a:p>
        </p:txBody>
      </p:sp>
      <p:sp>
        <p:nvSpPr>
          <p:cNvPr id="26" name="テキスト ボックス 25"/>
          <p:cNvSpPr txBox="1"/>
          <p:nvPr/>
        </p:nvSpPr>
        <p:spPr>
          <a:xfrm>
            <a:off x="140620" y="5142047"/>
            <a:ext cx="2236510" cy="338554"/>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600" b="1" i="0" u="none" strike="noStrike" kern="1200" cap="none" spc="0" normalizeH="0" baseline="0" noProof="0" dirty="0">
                <a:ln>
                  <a:noFill/>
                </a:ln>
                <a:effectLst/>
                <a:uLnTx/>
                <a:uFillTx/>
                <a:latin typeface="メイリオ" panose="020B0604030504040204" pitchFamily="50" charset="-128"/>
                <a:ea typeface="メイリオ" panose="020B0604030504040204" pitchFamily="50" charset="-128"/>
                <a:cs typeface="+mn-cs"/>
              </a:rPr>
              <a:t>国との協議の進捗状況</a:t>
            </a:r>
          </a:p>
        </p:txBody>
      </p:sp>
      <p:graphicFrame>
        <p:nvGraphicFramePr>
          <p:cNvPr id="14" name="表 13"/>
          <p:cNvGraphicFramePr>
            <a:graphicFrameLocks noGrp="1"/>
          </p:cNvGraphicFramePr>
          <p:nvPr>
            <p:extLst>
              <p:ext uri="{D42A27DB-BD31-4B8C-83A1-F6EECF244321}">
                <p14:modId xmlns:p14="http://schemas.microsoft.com/office/powerpoint/2010/main" val="1215447437"/>
              </p:ext>
            </p:extLst>
          </p:nvPr>
        </p:nvGraphicFramePr>
        <p:xfrm>
          <a:off x="179089" y="5555748"/>
          <a:ext cx="9288000" cy="466566"/>
        </p:xfrm>
        <a:graphic>
          <a:graphicData uri="http://schemas.openxmlformats.org/drawingml/2006/table">
            <a:tbl>
              <a:tblPr bandRow="1">
                <a:tableStyleId>{5940675A-B579-460E-94D1-54222C63F5DA}</a:tableStyleId>
              </a:tblPr>
              <a:tblGrid>
                <a:gridCol w="2700000">
                  <a:extLst>
                    <a:ext uri="{9D8B030D-6E8A-4147-A177-3AD203B41FA5}">
                      <a16:colId xmlns:a16="http://schemas.microsoft.com/office/drawing/2014/main" val="525926817"/>
                    </a:ext>
                  </a:extLst>
                </a:gridCol>
                <a:gridCol w="6588000">
                  <a:extLst>
                    <a:ext uri="{9D8B030D-6E8A-4147-A177-3AD203B41FA5}">
                      <a16:colId xmlns:a16="http://schemas.microsoft.com/office/drawing/2014/main" val="1556401701"/>
                    </a:ext>
                  </a:extLst>
                </a:gridCol>
              </a:tblGrid>
              <a:tr h="288000">
                <a:tc>
                  <a:txBody>
                    <a:bodyPr/>
                    <a:lstStyle/>
                    <a:p>
                      <a:pPr marL="0" marR="0" lvl="0" indent="0" algn="l" defTabSz="959937" rtl="0" eaLnBrk="1" fontAlgn="auto" latinLnBrk="0" hangingPunct="1">
                        <a:lnSpc>
                          <a:spcPct val="100000"/>
                        </a:lnSpc>
                        <a:spcBef>
                          <a:spcPts val="0"/>
                        </a:spcBef>
                        <a:spcAft>
                          <a:spcPts val="0"/>
                        </a:spcAft>
                        <a:buClrTx/>
                        <a:buSzTx/>
                        <a:buFontTx/>
                        <a:buNone/>
                        <a:tabLst/>
                        <a:defRPr/>
                      </a:pPr>
                      <a:r>
                        <a:rPr lang="ja-JP" altLang="en-US" sz="1200" b="1" dirty="0">
                          <a:solidFill>
                            <a:schemeClr val="tx1"/>
                          </a:solidFill>
                          <a:latin typeface="+mn-ea"/>
                        </a:rPr>
                        <a:t>国「アクションプラン</a:t>
                      </a:r>
                      <a:r>
                        <a:rPr lang="en-US" altLang="ja-JP" sz="1200" b="1" dirty="0">
                          <a:solidFill>
                            <a:schemeClr val="tx1"/>
                          </a:solidFill>
                          <a:latin typeface="+mn-ea"/>
                        </a:rPr>
                        <a:t>Ver.</a:t>
                      </a:r>
                      <a:r>
                        <a:rPr lang="en-US" altLang="ja-JP" sz="1200" b="1" u="none" dirty="0">
                          <a:solidFill>
                            <a:schemeClr val="tx1"/>
                          </a:solidFill>
                          <a:latin typeface="+mn-ea"/>
                        </a:rPr>
                        <a:t>4</a:t>
                      </a:r>
                      <a:r>
                        <a:rPr lang="ja-JP" altLang="en-US" sz="1200" b="1" dirty="0">
                          <a:solidFill>
                            <a:schemeClr val="tx1"/>
                          </a:solidFill>
                          <a:latin typeface="+mn-ea"/>
                        </a:rPr>
                        <a:t>」の</a:t>
                      </a:r>
                      <a:endParaRPr lang="en-US" altLang="ja-JP" sz="1200" b="1" dirty="0">
                        <a:solidFill>
                          <a:schemeClr val="tx1"/>
                        </a:solidFill>
                        <a:latin typeface="+mn-ea"/>
                      </a:endParaRPr>
                    </a:p>
                    <a:p>
                      <a:pPr marL="0" marR="0" lvl="0" indent="0" algn="l" defTabSz="959937" rtl="0" eaLnBrk="1" fontAlgn="auto" latinLnBrk="0" hangingPunct="1">
                        <a:lnSpc>
                          <a:spcPct val="100000"/>
                        </a:lnSpc>
                        <a:spcBef>
                          <a:spcPts val="0"/>
                        </a:spcBef>
                        <a:spcAft>
                          <a:spcPts val="0"/>
                        </a:spcAft>
                        <a:buClrTx/>
                        <a:buSzTx/>
                        <a:buFontTx/>
                        <a:buNone/>
                        <a:tabLst/>
                        <a:defRPr/>
                      </a:pPr>
                      <a:r>
                        <a:rPr lang="ja-JP" altLang="en-US" sz="1200" b="1" dirty="0">
                          <a:solidFill>
                            <a:schemeClr val="tx1"/>
                          </a:solidFill>
                          <a:latin typeface="+mn-ea"/>
                        </a:rPr>
                        <a:t>記載内容</a:t>
                      </a:r>
                      <a:endParaRPr kumimoji="1" lang="ja-JP" altLang="en-US" sz="1200" dirty="0">
                        <a:solidFill>
                          <a:schemeClr val="tx1"/>
                        </a:solidFill>
                        <a:latin typeface="BIZ UDPゴシック" panose="020B0400000000000000" pitchFamily="50" charset="-128"/>
                        <a:ea typeface="BIZ UDPゴシック" panose="020B0400000000000000" pitchFamily="50" charset="-128"/>
                      </a:endParaRPr>
                    </a:p>
                  </a:txBody>
                  <a:tcPr marL="100806" marR="100806" marT="50403" marB="50403">
                    <a:lnL w="12700" cap="flat" cmpd="sng" algn="ctr">
                      <a:solidFill>
                        <a:schemeClr val="accent1"/>
                      </a:solidFill>
                      <a:prstDash val="sysDot"/>
                      <a:round/>
                      <a:headEnd type="none" w="med" len="med"/>
                      <a:tailEnd type="none" w="med" len="med"/>
                    </a:lnL>
                    <a:lnR w="12700" cap="flat" cmpd="sng" algn="ctr">
                      <a:solidFill>
                        <a:schemeClr val="accent1"/>
                      </a:solidFill>
                      <a:prstDash val="sysDot"/>
                      <a:round/>
                      <a:headEnd type="none" w="med" len="med"/>
                      <a:tailEnd type="none" w="med" len="med"/>
                    </a:lnR>
                    <a:lnT w="12700" cap="flat" cmpd="sng" algn="ctr">
                      <a:solidFill>
                        <a:schemeClr val="accent1"/>
                      </a:solidFill>
                      <a:prstDash val="sysDot"/>
                      <a:round/>
                      <a:headEnd type="none" w="med" len="med"/>
                      <a:tailEnd type="none" w="med" len="med"/>
                    </a:lnT>
                    <a:lnB w="12700" cap="flat" cmpd="sng" algn="ctr">
                      <a:solidFill>
                        <a:schemeClr val="accent1"/>
                      </a:solidFill>
                      <a:prstDash val="sysDot"/>
                      <a:round/>
                      <a:headEnd type="none" w="med" len="med"/>
                      <a:tailEnd type="none" w="med" len="med"/>
                    </a:lnB>
                    <a:lnTlToBr w="12700" cmpd="sng">
                      <a:noFill/>
                      <a:prstDash val="solid"/>
                    </a:lnTlToBr>
                    <a:lnBlToTr w="12700" cmpd="sng">
                      <a:noFill/>
                      <a:prstDash val="solid"/>
                    </a:lnBlToTr>
                  </a:tcPr>
                </a:tc>
                <a:tc>
                  <a:txBody>
                    <a:bodyPr/>
                    <a:lstStyle/>
                    <a:p>
                      <a:pPr marL="171450" marR="0" lvl="0" indent="-171450" algn="l" defTabSz="959937" rtl="0" eaLnBrk="1" fontAlgn="auto" latinLnBrk="0" hangingPunct="1">
                        <a:lnSpc>
                          <a:spcPct val="100000"/>
                        </a:lnSpc>
                        <a:spcBef>
                          <a:spcPts val="0"/>
                        </a:spcBef>
                        <a:spcAft>
                          <a:spcPts val="0"/>
                        </a:spcAft>
                        <a:buClrTx/>
                        <a:buSzTx/>
                        <a:buFont typeface="Wingdings" panose="05000000000000000000" pitchFamily="2" charset="2"/>
                        <a:buChar char="l"/>
                        <a:tabLst/>
                        <a:defRPr/>
                      </a:pPr>
                      <a:r>
                        <a:rPr kumimoji="1" lang="en-US" altLang="ja-JP" sz="1100" b="0" i="0" u="none" strike="noStrike" kern="1200" cap="none" spc="0" normalizeH="0" baseline="0" noProof="0" dirty="0">
                          <a:ln>
                            <a:noFill/>
                          </a:ln>
                          <a:solidFill>
                            <a:schemeClr val="tx1"/>
                          </a:solidFill>
                          <a:effectLst/>
                          <a:uLnTx/>
                          <a:uFillTx/>
                          <a:latin typeface="游ゴシック" panose="020B0400000000000000" pitchFamily="50" charset="-128"/>
                          <a:ea typeface="+mn-ea"/>
                          <a:cs typeface="+mn-cs"/>
                        </a:rPr>
                        <a:t>Beyond</a:t>
                      </a:r>
                      <a:r>
                        <a:rPr kumimoji="1" lang="ja-JP" altLang="en-US" sz="1100" b="0" i="0" u="none" strike="noStrike" kern="1200" cap="none" spc="0" normalizeH="0" baseline="0" noProof="0" dirty="0">
                          <a:ln>
                            <a:noFill/>
                          </a:ln>
                          <a:solidFill>
                            <a:schemeClr val="tx1"/>
                          </a:solidFill>
                          <a:effectLst/>
                          <a:uLnTx/>
                          <a:uFillTx/>
                          <a:latin typeface="游ゴシック" panose="020B0400000000000000" pitchFamily="50" charset="-128"/>
                          <a:ea typeface="+mn-ea"/>
                          <a:cs typeface="+mn-cs"/>
                        </a:rPr>
                        <a:t>　５</a:t>
                      </a:r>
                      <a:r>
                        <a:rPr kumimoji="1" lang="en-US" altLang="ja-JP" sz="1100" b="0" i="0" u="none" strike="noStrike" kern="1200" cap="none" spc="0" normalizeH="0" baseline="0" noProof="0" dirty="0">
                          <a:ln>
                            <a:noFill/>
                          </a:ln>
                          <a:solidFill>
                            <a:schemeClr val="tx1"/>
                          </a:solidFill>
                          <a:effectLst/>
                          <a:uLnTx/>
                          <a:uFillTx/>
                          <a:latin typeface="游ゴシック" panose="020B0400000000000000" pitchFamily="50" charset="-128"/>
                          <a:ea typeface="+mn-ea"/>
                          <a:cs typeface="+mn-cs"/>
                        </a:rPr>
                        <a:t>G</a:t>
                      </a:r>
                      <a:r>
                        <a:rPr kumimoji="1" lang="ja-JP" altLang="en-US" sz="1100" b="0" i="0" u="none" strike="noStrike" kern="1200" cap="none" spc="0" normalizeH="0" baseline="0" noProof="0" dirty="0">
                          <a:ln>
                            <a:noFill/>
                          </a:ln>
                          <a:solidFill>
                            <a:schemeClr val="tx1"/>
                          </a:solidFill>
                          <a:effectLst/>
                          <a:uLnTx/>
                          <a:uFillTx/>
                          <a:latin typeface="游ゴシック" panose="020B0400000000000000" pitchFamily="50" charset="-128"/>
                          <a:ea typeface="+mn-ea"/>
                          <a:cs typeface="+mn-cs"/>
                        </a:rPr>
                        <a:t>　</a:t>
                      </a:r>
                      <a:r>
                        <a:rPr kumimoji="1" lang="en-US" altLang="ja-JP" sz="1100" b="0" i="0" u="none" strike="noStrike" kern="1200" cap="none" spc="0" normalizeH="0" baseline="0" noProof="0" dirty="0">
                          <a:ln>
                            <a:noFill/>
                          </a:ln>
                          <a:solidFill>
                            <a:schemeClr val="tx1"/>
                          </a:solidFill>
                          <a:effectLst/>
                          <a:uLnTx/>
                          <a:uFillTx/>
                          <a:latin typeface="游ゴシック" panose="020B0400000000000000" pitchFamily="50" charset="-128"/>
                          <a:ea typeface="+mn-ea"/>
                          <a:cs typeface="+mn-cs"/>
                        </a:rPr>
                        <a:t>ready</a:t>
                      </a:r>
                      <a:r>
                        <a:rPr kumimoji="1" lang="ja-JP" altLang="en-US" sz="1100" b="0" i="0" u="none" strike="noStrike" kern="1200" cap="none" spc="0" normalizeH="0" baseline="0" noProof="0" dirty="0">
                          <a:ln>
                            <a:noFill/>
                          </a:ln>
                          <a:solidFill>
                            <a:schemeClr val="tx1"/>
                          </a:solidFill>
                          <a:effectLst/>
                          <a:uLnTx/>
                          <a:uFillTx/>
                          <a:latin typeface="游ゴシック" panose="020B0400000000000000" pitchFamily="50" charset="-128"/>
                          <a:ea typeface="+mn-ea"/>
                          <a:cs typeface="+mn-cs"/>
                        </a:rPr>
                        <a:t>ショーケースの実現</a:t>
                      </a:r>
                      <a:r>
                        <a:rPr kumimoji="1" lang="en-US" altLang="ja-JP" sz="1100" b="0" i="0" u="none" strike="noStrike" kern="1200" cap="none" spc="0" normalizeH="0" baseline="0" noProof="0" dirty="0">
                          <a:ln>
                            <a:noFill/>
                          </a:ln>
                          <a:solidFill>
                            <a:schemeClr val="tx1"/>
                          </a:solidFill>
                          <a:effectLst/>
                          <a:uLnTx/>
                          <a:uFillTx/>
                          <a:latin typeface="游ゴシック" panose="020B0400000000000000" pitchFamily="50" charset="-128"/>
                          <a:ea typeface="+mn-ea"/>
                          <a:cs typeface="+mn-cs"/>
                        </a:rPr>
                        <a:t>&lt;</a:t>
                      </a:r>
                      <a:r>
                        <a:rPr kumimoji="1" lang="ja-JP" altLang="en-US" sz="1100" b="0" i="0" u="none" strike="noStrike" kern="1200" cap="none" spc="0" normalizeH="0" baseline="0" noProof="0" dirty="0">
                          <a:ln>
                            <a:noFill/>
                          </a:ln>
                          <a:solidFill>
                            <a:schemeClr val="tx1"/>
                          </a:solidFill>
                          <a:effectLst/>
                          <a:uLnTx/>
                          <a:uFillTx/>
                          <a:latin typeface="游ゴシック" panose="020B0400000000000000" pitchFamily="50" charset="-128"/>
                          <a:ea typeface="+mn-ea"/>
                          <a:cs typeface="+mn-cs"/>
                        </a:rPr>
                        <a:t>総務省</a:t>
                      </a:r>
                      <a:r>
                        <a:rPr kumimoji="1" lang="en-US" altLang="ja-JP" sz="1100" b="0" i="0" u="none" strike="noStrike" kern="1200" cap="none" spc="0" normalizeH="0" baseline="0" noProof="0" dirty="0">
                          <a:ln>
                            <a:noFill/>
                          </a:ln>
                          <a:solidFill>
                            <a:schemeClr val="tx1"/>
                          </a:solidFill>
                          <a:effectLst/>
                          <a:uLnTx/>
                          <a:uFillTx/>
                          <a:latin typeface="游ゴシック" panose="020B0400000000000000" pitchFamily="50" charset="-128"/>
                          <a:ea typeface="+mn-ea"/>
                          <a:cs typeface="+mn-cs"/>
                        </a:rPr>
                        <a:t>&gt;</a:t>
                      </a:r>
                    </a:p>
                    <a:p>
                      <a:pPr marL="0" marR="0" lvl="0" indent="0" algn="l" defTabSz="959937" rtl="0" eaLnBrk="1" fontAlgn="auto" latinLnBrk="0" hangingPunct="1">
                        <a:lnSpc>
                          <a:spcPct val="100000"/>
                        </a:lnSpc>
                        <a:spcBef>
                          <a:spcPts val="0"/>
                        </a:spcBef>
                        <a:spcAft>
                          <a:spcPts val="0"/>
                        </a:spcAft>
                        <a:buClrTx/>
                        <a:buSzTx/>
                        <a:buFont typeface="Wingdings" panose="05000000000000000000" pitchFamily="2" charset="2"/>
                        <a:buNone/>
                        <a:tabLst/>
                        <a:defRPr/>
                      </a:pPr>
                      <a:endParaRPr kumimoji="1" lang="en-US" altLang="ja-JP" sz="1100" b="0" i="0" u="none" strike="noStrike" kern="1200" cap="none" spc="0" normalizeH="0" baseline="0" noProof="0" dirty="0">
                        <a:ln>
                          <a:noFill/>
                        </a:ln>
                        <a:solidFill>
                          <a:schemeClr val="tx1"/>
                        </a:solidFill>
                        <a:effectLst/>
                        <a:uLnTx/>
                        <a:uFillTx/>
                        <a:latin typeface="游ゴシック" panose="020B0400000000000000" pitchFamily="50" charset="-128"/>
                        <a:ea typeface="+mn-ea"/>
                        <a:cs typeface="+mn-cs"/>
                      </a:endParaRPr>
                    </a:p>
                  </a:txBody>
                  <a:tcPr marL="100806" marR="100806" marT="50403" marB="50403">
                    <a:lnL w="12700" cap="flat" cmpd="sng" algn="ctr">
                      <a:solidFill>
                        <a:schemeClr val="accent1"/>
                      </a:solidFill>
                      <a:prstDash val="sysDot"/>
                      <a:round/>
                      <a:headEnd type="none" w="med" len="med"/>
                      <a:tailEnd type="none" w="med" len="med"/>
                    </a:lnL>
                    <a:lnR w="12700" cap="flat" cmpd="sng" algn="ctr">
                      <a:solidFill>
                        <a:schemeClr val="accent1"/>
                      </a:solidFill>
                      <a:prstDash val="sysDot"/>
                      <a:round/>
                      <a:headEnd type="none" w="med" len="med"/>
                      <a:tailEnd type="none" w="med" len="med"/>
                    </a:lnR>
                    <a:lnT w="12700" cap="flat" cmpd="sng" algn="ctr">
                      <a:solidFill>
                        <a:schemeClr val="accent1"/>
                      </a:solidFill>
                      <a:prstDash val="sysDot"/>
                      <a:round/>
                      <a:headEnd type="none" w="med" len="med"/>
                      <a:tailEnd type="none" w="med" len="med"/>
                    </a:lnT>
                    <a:lnB w="12700" cap="flat" cmpd="sng" algn="ctr">
                      <a:solidFill>
                        <a:schemeClr val="accent1"/>
                      </a:solidFill>
                      <a:prstDash val="sysDot"/>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508488957"/>
                  </a:ext>
                </a:extLst>
              </a:tr>
            </a:tbl>
          </a:graphicData>
        </a:graphic>
      </p:graphicFrame>
    </p:spTree>
    <p:extLst>
      <p:ext uri="{BB962C8B-B14F-4D97-AF65-F5344CB8AC3E}">
        <p14:creationId xmlns:p14="http://schemas.microsoft.com/office/powerpoint/2010/main" val="255673260"/>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四角形: 角を丸くする 2">
            <a:extLst>
              <a:ext uri="{FF2B5EF4-FFF2-40B4-BE49-F238E27FC236}">
                <a16:creationId xmlns:a16="http://schemas.microsoft.com/office/drawing/2014/main" id="{FF1169B4-0354-4C2C-8470-F16E797B7616}"/>
              </a:ext>
            </a:extLst>
          </p:cNvPr>
          <p:cNvSpPr/>
          <p:nvPr/>
        </p:nvSpPr>
        <p:spPr>
          <a:xfrm>
            <a:off x="140620" y="1913566"/>
            <a:ext cx="9759235" cy="2486984"/>
          </a:xfrm>
          <a:prstGeom prst="roundRect">
            <a:avLst>
              <a:gd name="adj" fmla="val 7865"/>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solidFill>
                <a:schemeClr val="tx1"/>
              </a:solidFill>
            </a:endParaRPr>
          </a:p>
        </p:txBody>
      </p:sp>
      <p:graphicFrame>
        <p:nvGraphicFramePr>
          <p:cNvPr id="11" name="表 10"/>
          <p:cNvGraphicFramePr>
            <a:graphicFrameLocks noGrp="1"/>
          </p:cNvGraphicFramePr>
          <p:nvPr>
            <p:extLst>
              <p:ext uri="{D42A27DB-BD31-4B8C-83A1-F6EECF244321}">
                <p14:modId xmlns:p14="http://schemas.microsoft.com/office/powerpoint/2010/main" val="3441344825"/>
              </p:ext>
            </p:extLst>
          </p:nvPr>
        </p:nvGraphicFramePr>
        <p:xfrm>
          <a:off x="179089" y="2177015"/>
          <a:ext cx="9759235" cy="1822926"/>
        </p:xfrm>
        <a:graphic>
          <a:graphicData uri="http://schemas.openxmlformats.org/drawingml/2006/table">
            <a:tbl>
              <a:tblPr firstRow="1" bandRow="1">
                <a:tableStyleId>{2D5ABB26-0587-4C30-8999-92F81FD0307C}</a:tableStyleId>
              </a:tblPr>
              <a:tblGrid>
                <a:gridCol w="9759235">
                  <a:extLst>
                    <a:ext uri="{9D8B030D-6E8A-4147-A177-3AD203B41FA5}">
                      <a16:colId xmlns:a16="http://schemas.microsoft.com/office/drawing/2014/main" val="2309123477"/>
                    </a:ext>
                  </a:extLst>
                </a:gridCol>
              </a:tblGrid>
              <a:tr h="1663585">
                <a:tc>
                  <a:txBody>
                    <a:bodyPr/>
                    <a:lstStyle/>
                    <a:p>
                      <a:pPr marL="180975" marR="0" lvl="0" indent="-180975" algn="l" defTabSz="959937" rtl="0" eaLnBrk="1" fontAlgn="auto" latinLnBrk="0" hangingPunct="1">
                        <a:lnSpc>
                          <a:spcPct val="100000"/>
                        </a:lnSpc>
                        <a:spcBef>
                          <a:spcPts val="0"/>
                        </a:spcBef>
                        <a:spcAft>
                          <a:spcPts val="0"/>
                        </a:spcAft>
                        <a:buClrTx/>
                        <a:buSzTx/>
                        <a:buFontTx/>
                        <a:buNone/>
                        <a:tabLst/>
                        <a:defRPr/>
                      </a:pPr>
                      <a:r>
                        <a:rPr kumimoji="1" lang="en-US" altLang="ja-JP" sz="1400" b="1" u="none" dirty="0">
                          <a:solidFill>
                            <a:schemeClr val="accent5"/>
                          </a:solidFill>
                          <a:effectLst/>
                        </a:rPr>
                        <a:t>【</a:t>
                      </a:r>
                      <a:r>
                        <a:rPr kumimoji="1" lang="ja-JP" altLang="en-US" sz="1400" b="1" u="none" dirty="0">
                          <a:solidFill>
                            <a:schemeClr val="accent5"/>
                          </a:solidFill>
                          <a:effectLst/>
                        </a:rPr>
                        <a:t>万博に向けて</a:t>
                      </a:r>
                      <a:r>
                        <a:rPr kumimoji="1" lang="en-US" altLang="ja-JP" sz="1400" b="1" u="none" dirty="0">
                          <a:solidFill>
                            <a:schemeClr val="accent5"/>
                          </a:solidFill>
                          <a:effectLst/>
                        </a:rPr>
                        <a:t>】</a:t>
                      </a:r>
                    </a:p>
                    <a:p>
                      <a:pPr marL="180975" lvl="0" indent="-180975" defTabSz="959937">
                        <a:defRPr/>
                      </a:pPr>
                      <a:endParaRPr kumimoji="1" lang="en-US" altLang="ja-JP" sz="600" b="1" dirty="0">
                        <a:solidFill>
                          <a:schemeClr val="tx1"/>
                        </a:solidFill>
                      </a:endParaRPr>
                    </a:p>
                    <a:p>
                      <a:pPr marL="180975" lvl="0" indent="-180975" defTabSz="959937">
                        <a:defRPr/>
                      </a:pPr>
                      <a:r>
                        <a:rPr kumimoji="1" lang="ja-JP" altLang="en-US" sz="1400" b="1" dirty="0">
                          <a:solidFill>
                            <a:schemeClr val="tx1"/>
                          </a:solidFill>
                        </a:rPr>
                        <a:t>▷</a:t>
                      </a:r>
                      <a:r>
                        <a:rPr kumimoji="1" lang="ja-JP" altLang="en-US" sz="1400" b="1" u="sng" dirty="0">
                          <a:solidFill>
                            <a:schemeClr val="tx1"/>
                          </a:solidFill>
                          <a:effectLst/>
                          <a:latin typeface="BIZ UDPゴシック" panose="020B0400000000000000" pitchFamily="50" charset="-128"/>
                          <a:ea typeface="BIZ UDPゴシック" panose="020B0400000000000000" pitchFamily="50" charset="-128"/>
                        </a:rPr>
                        <a:t>グローバルコミュニケーション計画</a:t>
                      </a:r>
                      <a:r>
                        <a:rPr kumimoji="1" lang="en-US" altLang="ja-JP" sz="1400" b="1" u="sng" dirty="0">
                          <a:solidFill>
                            <a:schemeClr val="tx1"/>
                          </a:solidFill>
                          <a:effectLst/>
                          <a:latin typeface="BIZ UDPゴシック" panose="020B0400000000000000" pitchFamily="50" charset="-128"/>
                          <a:ea typeface="BIZ UDPゴシック" panose="020B0400000000000000" pitchFamily="50" charset="-128"/>
                        </a:rPr>
                        <a:t>2025</a:t>
                      </a:r>
                      <a:r>
                        <a:rPr kumimoji="1" lang="ja-JP" altLang="en-US" sz="1400" b="1" u="sng" dirty="0">
                          <a:solidFill>
                            <a:schemeClr val="tx1"/>
                          </a:solidFill>
                          <a:effectLst/>
                          <a:latin typeface="BIZ UDPゴシック" panose="020B0400000000000000" pitchFamily="50" charset="-128"/>
                          <a:ea typeface="BIZ UDPゴシック" panose="020B0400000000000000" pitchFamily="50" charset="-128"/>
                        </a:rPr>
                        <a:t>における同時通訳技術の研究開発の推進</a:t>
                      </a:r>
                      <a:r>
                        <a:rPr kumimoji="1" lang="ja-JP" altLang="en-US" sz="1400" b="1" u="none" dirty="0">
                          <a:solidFill>
                            <a:schemeClr val="tx1"/>
                          </a:solidFill>
                          <a:effectLst/>
                          <a:latin typeface="BIZ UDPゴシック" panose="020B0400000000000000" pitchFamily="50" charset="-128"/>
                          <a:ea typeface="BIZ UDPゴシック" panose="020B0400000000000000" pitchFamily="50" charset="-128"/>
                        </a:rPr>
                        <a:t>　</a:t>
                      </a:r>
                      <a:r>
                        <a:rPr kumimoji="1" lang="ja-JP" altLang="en-US" sz="900" b="0" u="none" dirty="0">
                          <a:solidFill>
                            <a:schemeClr val="tx1"/>
                          </a:solidFill>
                          <a:effectLst/>
                          <a:latin typeface="+mn-ea"/>
                          <a:ea typeface="+mn-ea"/>
                        </a:rPr>
                        <a:t>＜協会＞</a:t>
                      </a:r>
                      <a:endParaRPr kumimoji="1" lang="en-US" altLang="ja-JP" sz="900" b="0" u="none" dirty="0">
                        <a:solidFill>
                          <a:schemeClr val="tx1"/>
                        </a:solidFill>
                        <a:effectLst/>
                        <a:latin typeface="+mn-ea"/>
                        <a:ea typeface="+mn-ea"/>
                      </a:endParaRPr>
                    </a:p>
                    <a:p>
                      <a:pPr marL="180975" lvl="0" indent="-180975" defTabSz="959937">
                        <a:defRPr/>
                      </a:pPr>
                      <a:r>
                        <a:rPr kumimoji="1" lang="ja-JP" altLang="en-US" sz="900" b="0" u="none" dirty="0">
                          <a:solidFill>
                            <a:schemeClr val="tx1"/>
                          </a:solidFill>
                          <a:effectLst/>
                          <a:latin typeface="+mn-ea"/>
                          <a:ea typeface="+mn-ea"/>
                        </a:rPr>
                        <a:t>　　</a:t>
                      </a:r>
                      <a:r>
                        <a:rPr kumimoji="1" lang="ja-JP" altLang="en-US" sz="1200" b="0" u="none" dirty="0">
                          <a:solidFill>
                            <a:schemeClr val="tx1"/>
                          </a:solidFill>
                          <a:effectLst/>
                          <a:latin typeface="BIZ UDPゴシック" panose="020B0400000000000000" pitchFamily="50" charset="-128"/>
                          <a:ea typeface="BIZ UDPゴシック" panose="020B0400000000000000" pitchFamily="50" charset="-128"/>
                        </a:rPr>
                        <a:t>・翻訳精度の向上、対応言語の拡大、研究開発費の増額　など</a:t>
                      </a:r>
                    </a:p>
                    <a:p>
                      <a:pPr marL="180975" lvl="0" indent="-180975" defTabSz="959937">
                        <a:defRPr/>
                      </a:pPr>
                      <a:endParaRPr kumimoji="1" lang="ja-JP" altLang="en-US" sz="900" b="0" u="none" dirty="0">
                        <a:solidFill>
                          <a:schemeClr val="tx1"/>
                        </a:solidFill>
                        <a:effectLst/>
                        <a:latin typeface="+mn-ea"/>
                        <a:ea typeface="+mn-ea"/>
                      </a:endParaRPr>
                    </a:p>
                    <a:p>
                      <a:pPr marL="180975" marR="0" lvl="0" indent="-180975" algn="l" defTabSz="959937" rtl="0" eaLnBrk="1" fontAlgn="auto" latinLnBrk="0" hangingPunct="1">
                        <a:lnSpc>
                          <a:spcPct val="100000"/>
                        </a:lnSpc>
                        <a:spcBef>
                          <a:spcPts val="0"/>
                        </a:spcBef>
                        <a:spcAft>
                          <a:spcPts val="0"/>
                        </a:spcAft>
                        <a:buClrTx/>
                        <a:buSzTx/>
                        <a:buFontTx/>
                        <a:buNone/>
                        <a:tabLst/>
                        <a:defRPr/>
                      </a:pPr>
                      <a:r>
                        <a:rPr kumimoji="1" lang="ja-JP" altLang="en-US" sz="1600" b="1" dirty="0">
                          <a:solidFill>
                            <a:schemeClr val="tx1"/>
                          </a:solidFill>
                        </a:rPr>
                        <a:t>▷</a:t>
                      </a:r>
                      <a:r>
                        <a:rPr kumimoji="1" lang="ja-JP" altLang="en-US" sz="1400" b="1" u="sng" dirty="0">
                          <a:solidFill>
                            <a:schemeClr val="tx1"/>
                          </a:solidFill>
                          <a:effectLst/>
                          <a:latin typeface="BIZ UDPゴシック" panose="020B0400000000000000" pitchFamily="50" charset="-128"/>
                          <a:ea typeface="BIZ UDPゴシック" panose="020B0400000000000000" pitchFamily="50" charset="-128"/>
                        </a:rPr>
                        <a:t>未来社会ショーケース事業デジタル万博に対する予算支援</a:t>
                      </a:r>
                      <a:r>
                        <a:rPr kumimoji="1" lang="ja-JP" altLang="en-US" sz="900" b="1" u="none" dirty="0">
                          <a:solidFill>
                            <a:schemeClr val="tx1"/>
                          </a:solidFill>
                          <a:effectLst/>
                          <a:latin typeface="BIZ UDPゴシック" panose="020B0400000000000000" pitchFamily="50" charset="-128"/>
                          <a:ea typeface="BIZ UDPゴシック" panose="020B0400000000000000" pitchFamily="50" charset="-128"/>
                        </a:rPr>
                        <a:t>　</a:t>
                      </a:r>
                      <a:r>
                        <a:rPr kumimoji="1" lang="ja-JP" altLang="en-US" sz="1000" b="0" u="none" dirty="0">
                          <a:solidFill>
                            <a:schemeClr val="tx1"/>
                          </a:solidFill>
                          <a:effectLst/>
                          <a:latin typeface="+mn-ea"/>
                          <a:ea typeface="+mn-ea"/>
                        </a:rPr>
                        <a:t>＜協会＞</a:t>
                      </a:r>
                    </a:p>
                    <a:p>
                      <a:pPr marL="180975" marR="0" lvl="0" indent="-180975" algn="l" defTabSz="959937" rtl="0" eaLnBrk="1" fontAlgn="auto" latinLnBrk="0" hangingPunct="1">
                        <a:lnSpc>
                          <a:spcPct val="100000"/>
                        </a:lnSpc>
                        <a:spcBef>
                          <a:spcPts val="0"/>
                        </a:spcBef>
                        <a:spcAft>
                          <a:spcPts val="0"/>
                        </a:spcAft>
                        <a:buClrTx/>
                        <a:buSzTx/>
                        <a:buFontTx/>
                        <a:buNone/>
                        <a:tabLst/>
                        <a:defRPr/>
                      </a:pPr>
                      <a:r>
                        <a:rPr kumimoji="1" lang="ja-JP" altLang="en-US" sz="1200" b="0" u="none" dirty="0">
                          <a:solidFill>
                            <a:schemeClr val="tx1"/>
                          </a:solidFill>
                          <a:effectLst/>
                          <a:latin typeface="BIZ UDPゴシック" panose="020B0400000000000000" pitchFamily="50" charset="-128"/>
                          <a:ea typeface="BIZ UDPゴシック" panose="020B0400000000000000" pitchFamily="50" charset="-128"/>
                        </a:rPr>
                        <a:t>　　・企業協賛の利用上限緩和に</a:t>
                      </a:r>
                      <a:r>
                        <a:rPr kumimoji="1" lang="ja-JP" altLang="en-US" sz="1200" b="0" u="none" strike="noStrike" dirty="0">
                          <a:solidFill>
                            <a:schemeClr val="tx1"/>
                          </a:solidFill>
                          <a:effectLst/>
                          <a:latin typeface="BIZ UDPゴシック" panose="020B0400000000000000" pitchFamily="50" charset="-128"/>
                          <a:ea typeface="BIZ UDPゴシック" panose="020B0400000000000000" pitchFamily="50" charset="-128"/>
                        </a:rPr>
                        <a:t>向けた</a:t>
                      </a:r>
                      <a:r>
                        <a:rPr kumimoji="1" lang="ja-JP" altLang="en-US" sz="1200" b="0" u="none" dirty="0">
                          <a:solidFill>
                            <a:schemeClr val="tx1"/>
                          </a:solidFill>
                          <a:effectLst/>
                          <a:latin typeface="BIZ UDPゴシック" panose="020B0400000000000000" pitchFamily="50" charset="-128"/>
                          <a:ea typeface="BIZ UDPゴシック" panose="020B0400000000000000" pitchFamily="50" charset="-128"/>
                        </a:rPr>
                        <a:t>財政支援</a:t>
                      </a:r>
                      <a:endParaRPr kumimoji="1" lang="en-US" altLang="ja-JP" sz="1200" b="0" u="none" dirty="0">
                        <a:solidFill>
                          <a:schemeClr val="tx1"/>
                        </a:solidFill>
                        <a:effectLst/>
                        <a:latin typeface="BIZ UDPゴシック" panose="020B0400000000000000" pitchFamily="50" charset="-128"/>
                        <a:ea typeface="BIZ UDPゴシック" panose="020B0400000000000000" pitchFamily="50" charset="-128"/>
                      </a:endParaRPr>
                    </a:p>
                    <a:p>
                      <a:pPr marL="180975" marR="0" lvl="0" indent="-180975" algn="l" defTabSz="959937" rtl="0" eaLnBrk="1" fontAlgn="auto" latinLnBrk="0" hangingPunct="1">
                        <a:lnSpc>
                          <a:spcPct val="100000"/>
                        </a:lnSpc>
                        <a:spcBef>
                          <a:spcPts val="0"/>
                        </a:spcBef>
                        <a:spcAft>
                          <a:spcPts val="0"/>
                        </a:spcAft>
                        <a:buClrTx/>
                        <a:buSzTx/>
                        <a:buFontTx/>
                        <a:buNone/>
                        <a:tabLst/>
                        <a:defRPr/>
                      </a:pPr>
                      <a:r>
                        <a:rPr kumimoji="1" lang="ja-JP" altLang="en-US" sz="1200" b="0" u="none" dirty="0">
                          <a:solidFill>
                            <a:schemeClr val="tx1"/>
                          </a:solidFill>
                          <a:effectLst/>
                          <a:latin typeface="BIZ UDPゴシック" panose="020B0400000000000000" pitchFamily="50" charset="-128"/>
                          <a:ea typeface="BIZ UDPゴシック" panose="020B0400000000000000" pitchFamily="50" charset="-128"/>
                        </a:rPr>
                        <a:t>　　・自動同時通訳の簡易版システムの開発検討</a:t>
                      </a:r>
                    </a:p>
                    <a:p>
                      <a:pPr marL="180975" marR="0" lvl="0" indent="-180975" algn="l" defTabSz="959937" rtl="0" eaLnBrk="1" fontAlgn="auto" latinLnBrk="0" hangingPunct="1">
                        <a:lnSpc>
                          <a:spcPct val="100000"/>
                        </a:lnSpc>
                        <a:spcBef>
                          <a:spcPts val="0"/>
                        </a:spcBef>
                        <a:spcAft>
                          <a:spcPts val="0"/>
                        </a:spcAft>
                        <a:buClrTx/>
                        <a:buSzTx/>
                        <a:buFontTx/>
                        <a:buNone/>
                        <a:tabLst/>
                        <a:defRPr/>
                      </a:pPr>
                      <a:r>
                        <a:rPr kumimoji="1" lang="ja-JP" altLang="en-US" sz="1200" b="0" u="none" baseline="0" dirty="0">
                          <a:solidFill>
                            <a:schemeClr val="tx1"/>
                          </a:solidFill>
                          <a:effectLst/>
                          <a:latin typeface="BIZ UDPゴシック" panose="020B0400000000000000" pitchFamily="50" charset="-128"/>
                          <a:ea typeface="BIZ UDPゴシック" panose="020B0400000000000000" pitchFamily="50" charset="-128"/>
                        </a:rPr>
                        <a:t>    </a:t>
                      </a:r>
                      <a:r>
                        <a:rPr kumimoji="1" lang="ja-JP" altLang="en-US" sz="1200" b="0" u="none" dirty="0">
                          <a:solidFill>
                            <a:schemeClr val="tx1"/>
                          </a:solidFill>
                          <a:effectLst/>
                          <a:latin typeface="BIZ UDPゴシック" panose="020B0400000000000000" pitchFamily="50" charset="-128"/>
                          <a:ea typeface="BIZ UDPゴシック" panose="020B0400000000000000" pitchFamily="50" charset="-128"/>
                        </a:rPr>
                        <a:t>・総務省としての実証に向けた事業化及び予算措置</a:t>
                      </a:r>
                      <a:endParaRPr kumimoji="1" lang="en-US" altLang="ja-JP" sz="1200" b="0" u="none" dirty="0">
                        <a:solidFill>
                          <a:srgbClr val="FF0000"/>
                        </a:solidFill>
                        <a:effectLst/>
                        <a:latin typeface="+mn-ea"/>
                        <a:ea typeface="+mn-ea"/>
                      </a:endParaRPr>
                    </a:p>
                    <a:p>
                      <a:pPr marL="180975" marR="0" lvl="0" indent="-180975" algn="l" defTabSz="959937" rtl="0" eaLnBrk="1" fontAlgn="auto" latinLnBrk="0" hangingPunct="1">
                        <a:lnSpc>
                          <a:spcPct val="100000"/>
                        </a:lnSpc>
                        <a:spcBef>
                          <a:spcPts val="0"/>
                        </a:spcBef>
                        <a:spcAft>
                          <a:spcPts val="0"/>
                        </a:spcAft>
                        <a:buClrTx/>
                        <a:buSzTx/>
                        <a:buFontTx/>
                        <a:buNone/>
                        <a:tabLst/>
                        <a:defRPr/>
                      </a:pPr>
                      <a:endParaRPr kumimoji="1" lang="en-US" altLang="ja-JP" sz="600" b="1" dirty="0">
                        <a:solidFill>
                          <a:schemeClr val="tx1"/>
                        </a:solidFill>
                      </a:endParaRPr>
                    </a:p>
                  </a:txBody>
                  <a:tcPr marL="100806" marR="100806" marT="50403" marB="50403">
                    <a:noFill/>
                  </a:tcPr>
                </a:tc>
                <a:extLst>
                  <a:ext uri="{0D108BD9-81ED-4DB2-BD59-A6C34878D82A}">
                    <a16:rowId xmlns:a16="http://schemas.microsoft.com/office/drawing/2014/main" val="4193718493"/>
                  </a:ext>
                </a:extLst>
              </a:tr>
            </a:tbl>
          </a:graphicData>
        </a:graphic>
      </p:graphicFrame>
      <p:sp>
        <p:nvSpPr>
          <p:cNvPr id="9" name="正方形/長方形 8"/>
          <p:cNvSpPr/>
          <p:nvPr/>
        </p:nvSpPr>
        <p:spPr>
          <a:xfrm>
            <a:off x="2653468" y="5899255"/>
            <a:ext cx="5038725" cy="369332"/>
          </a:xfrm>
          <a:prstGeom prst="rect">
            <a:avLst/>
          </a:prstGeom>
        </p:spPr>
        <p:txBody>
          <a:bodyPr>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srgbClr val="FF0000"/>
              </a:solidFill>
              <a:effectLst/>
              <a:uLnTx/>
              <a:uFillTx/>
              <a:latin typeface="BIZ UDPゴシック" panose="020B0400000000000000" pitchFamily="50" charset="-128"/>
              <a:ea typeface="BIZ UDPゴシック" panose="020B0400000000000000" pitchFamily="50" charset="-128"/>
              <a:cs typeface="+mn-cs"/>
            </a:endParaRPr>
          </a:p>
        </p:txBody>
      </p:sp>
      <p:sp>
        <p:nvSpPr>
          <p:cNvPr id="12" name="テキスト ボックス 11"/>
          <p:cNvSpPr txBox="1"/>
          <p:nvPr/>
        </p:nvSpPr>
        <p:spPr>
          <a:xfrm>
            <a:off x="159853" y="1523170"/>
            <a:ext cx="3249608" cy="338554"/>
          </a:xfrm>
          <a:prstGeom prst="rect">
            <a:avLst/>
          </a:prstGeom>
          <a:noFill/>
        </p:spPr>
        <p:txBody>
          <a:bodyPr wrap="none" rtlCol="0">
            <a:spAutoFit/>
          </a:bodyPr>
          <a:lstStyle/>
          <a:p>
            <a:pPr lvl="0">
              <a:defRPr/>
            </a:pPr>
            <a:r>
              <a:rPr kumimoji="1" lang="ja-JP" altLang="en-US" sz="16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国への提案・要望</a:t>
            </a:r>
            <a:r>
              <a:rPr kumimoji="1" lang="ja-JP" altLang="en-US" sz="12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　</a:t>
            </a:r>
            <a:r>
              <a:rPr kumimoji="1" lang="en-US" altLang="ja-JP" sz="11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a:t>
            </a:r>
            <a:r>
              <a:rPr kumimoji="1" lang="ja-JP" altLang="en-US" sz="11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要望先</a:t>
            </a:r>
            <a:r>
              <a:rPr kumimoji="1" lang="zh-TW" altLang="en-US" sz="1100" dirty="0">
                <a:solidFill>
                  <a:prstClr val="black"/>
                </a:solidFill>
                <a:latin typeface="メイリオ" panose="020B0604030504040204" pitchFamily="50" charset="-128"/>
                <a:ea typeface="メイリオ" panose="020B0604030504040204" pitchFamily="50" charset="-128"/>
              </a:rPr>
              <a:t>（</a:t>
            </a:r>
            <a:r>
              <a:rPr kumimoji="1" lang="zh-TW" altLang="en-US" sz="1100" dirty="0">
                <a:latin typeface="メイリオ" panose="020B0604030504040204" pitchFamily="50" charset="-128"/>
                <a:ea typeface="メイリオ" panose="020B0604030504040204" pitchFamily="50" charset="-128"/>
              </a:rPr>
              <a:t>総務省</a:t>
            </a:r>
            <a:r>
              <a:rPr kumimoji="1" lang="zh-TW" altLang="en-US" sz="1100" dirty="0">
                <a:solidFill>
                  <a:prstClr val="black"/>
                </a:solidFill>
                <a:latin typeface="メイリオ" panose="020B0604030504040204" pitchFamily="50" charset="-128"/>
                <a:ea typeface="メイリオ" panose="020B0604030504040204" pitchFamily="50" charset="-128"/>
              </a:rPr>
              <a:t>）</a:t>
            </a:r>
            <a:endParaRPr kumimoji="1" lang="ja-JP" altLang="en-US" sz="10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p:txBody>
      </p:sp>
      <p:sp>
        <p:nvSpPr>
          <p:cNvPr id="23" name="スライド番号プレースホルダー 7"/>
          <p:cNvSpPr>
            <a:spLocks noGrp="1"/>
          </p:cNvSpPr>
          <p:nvPr>
            <p:ph type="sldNum" sz="quarter" idx="12"/>
          </p:nvPr>
        </p:nvSpPr>
        <p:spPr>
          <a:xfrm flipH="1">
            <a:off x="9719089" y="6839953"/>
            <a:ext cx="361536" cy="359360"/>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A29C0C3-80A2-4EDA-8DD4-D638D41F3C0E}" type="slidenum">
              <a:rPr kumimoji="1" lang="ja-JP" altLang="en-US" sz="1260" b="0" i="0" u="none" strike="noStrike" kern="1200" cap="none" spc="0" normalizeH="0" baseline="0" noProof="0" smtClean="0">
                <a:ln>
                  <a:noFill/>
                </a:ln>
                <a:solidFill>
                  <a:prstClr val="black">
                    <a:tint val="75000"/>
                  </a:prstClr>
                </a:solidFill>
                <a:effectLst/>
                <a:uLnTx/>
                <a:uFillTx/>
                <a:latin typeface="Calibri" panose="020F0502020204030204"/>
                <a:ea typeface="游ゴシック" panose="020B0400000000000000"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65</a:t>
            </a:fld>
            <a:endParaRPr kumimoji="1" lang="ja-JP" altLang="en-US" sz="1260" b="0" i="0" u="none" strike="noStrike" kern="1200" cap="none" spc="0" normalizeH="0" baseline="0" noProof="0" dirty="0">
              <a:ln>
                <a:noFill/>
              </a:ln>
              <a:solidFill>
                <a:prstClr val="black">
                  <a:tint val="75000"/>
                </a:prstClr>
              </a:solidFill>
              <a:effectLst/>
              <a:uLnTx/>
              <a:uFillTx/>
              <a:latin typeface="Calibri" panose="020F0502020204030204"/>
              <a:ea typeface="游ゴシック" panose="020B0400000000000000" pitchFamily="50" charset="-128"/>
              <a:cs typeface="+mn-cs"/>
            </a:endParaRPr>
          </a:p>
        </p:txBody>
      </p:sp>
      <p:sp>
        <p:nvSpPr>
          <p:cNvPr id="22" name="正方形/長方形 21">
            <a:extLst>
              <a:ext uri="{FF2B5EF4-FFF2-40B4-BE49-F238E27FC236}">
                <a16:creationId xmlns:a16="http://schemas.microsoft.com/office/drawing/2014/main" id="{E08629A6-829B-4394-A30A-5CB52C1BBB36}"/>
              </a:ext>
            </a:extLst>
          </p:cNvPr>
          <p:cNvSpPr/>
          <p:nvPr/>
        </p:nvSpPr>
        <p:spPr>
          <a:xfrm>
            <a:off x="179857" y="88937"/>
            <a:ext cx="9720000" cy="324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defRPr/>
            </a:pPr>
            <a:r>
              <a:rPr kumimoji="1" lang="ja-JP" altLang="en-US" b="1" dirty="0">
                <a:solidFill>
                  <a:prstClr val="white"/>
                </a:solidFill>
                <a:latin typeface="BIZ UDPゴシック" panose="020B0400000000000000" pitchFamily="50" charset="-128"/>
                <a:ea typeface="BIZ UDPゴシック" panose="020B0400000000000000" pitchFamily="50" charset="-128"/>
              </a:rPr>
              <a:t>１（４）　自動翻訳システムの導入　</a:t>
            </a:r>
            <a:endParaRPr kumimoji="1" lang="ja-JP" altLang="en-US" sz="1600" b="1" dirty="0">
              <a:solidFill>
                <a:prstClr val="white"/>
              </a:solidFill>
              <a:latin typeface="BIZ UDPゴシック" panose="020B0400000000000000" pitchFamily="50" charset="-128"/>
              <a:ea typeface="BIZ UDPゴシック" panose="020B0400000000000000" pitchFamily="50" charset="-128"/>
            </a:endParaRPr>
          </a:p>
        </p:txBody>
      </p:sp>
      <p:sp>
        <p:nvSpPr>
          <p:cNvPr id="25" name="テキスト ボックス 24">
            <a:extLst>
              <a:ext uri="{FF2B5EF4-FFF2-40B4-BE49-F238E27FC236}">
                <a16:creationId xmlns:a16="http://schemas.microsoft.com/office/drawing/2014/main" id="{B02F3C22-1443-46B7-A977-04475234F08A}"/>
              </a:ext>
            </a:extLst>
          </p:cNvPr>
          <p:cNvSpPr txBox="1"/>
          <p:nvPr/>
        </p:nvSpPr>
        <p:spPr>
          <a:xfrm>
            <a:off x="179089" y="500160"/>
            <a:ext cx="9540000" cy="954107"/>
          </a:xfrm>
          <a:prstGeom prst="rect">
            <a:avLst/>
          </a:prstGeom>
          <a:noFill/>
          <a:ln w="6350">
            <a:noFill/>
            <a:prstDash val="solid"/>
          </a:ln>
        </p:spPr>
        <p:txBody>
          <a:bodyPr wrap="square">
            <a:spAutoFit/>
          </a:bodyPr>
          <a:lstStyle/>
          <a:p>
            <a:pPr lvl="0">
              <a:defRPr/>
            </a:pPr>
            <a:r>
              <a:rPr lang="ja-JP" altLang="en-US" sz="1400" dirty="0">
                <a:solidFill>
                  <a:prstClr val="black"/>
                </a:solidFill>
                <a:latin typeface="BIZ UDPゴシック" panose="020B0400000000000000" pitchFamily="50" charset="-128"/>
                <a:ea typeface="BIZ UDPゴシック" panose="020B0400000000000000" pitchFamily="50" charset="-128"/>
              </a:rPr>
              <a:t>　</a:t>
            </a:r>
            <a:r>
              <a:rPr lang="ja-JP" altLang="en-US" sz="1400" dirty="0">
                <a:latin typeface="BIZ UDPゴシック" panose="020B0400000000000000" pitchFamily="50" charset="-128"/>
                <a:ea typeface="BIZ UDPゴシック" panose="020B0400000000000000" pitchFamily="50" charset="-128"/>
              </a:rPr>
              <a:t>世界中から様々な人々が訪れる万博では、会期前のイベントから会期中の案内、サービスまで、</a:t>
            </a:r>
            <a:r>
              <a:rPr lang="en-US" altLang="ja-JP" sz="1400" dirty="0">
                <a:latin typeface="BIZ UDPゴシック" panose="020B0400000000000000" pitchFamily="50" charset="-128"/>
                <a:ea typeface="BIZ UDPゴシック" panose="020B0400000000000000" pitchFamily="50" charset="-128"/>
              </a:rPr>
              <a:t>AI</a:t>
            </a:r>
            <a:r>
              <a:rPr lang="ja-JP" altLang="en-US" sz="1400" dirty="0">
                <a:latin typeface="BIZ UDPゴシック" panose="020B0400000000000000" pitchFamily="50" charset="-128"/>
                <a:ea typeface="BIZ UDPゴシック" panose="020B0400000000000000" pitchFamily="50" charset="-128"/>
              </a:rPr>
              <a:t>による高度な同時通訳により「言葉の壁」の無い未来のコミュニケーション環境を提供し、グローバルで自由な交流を実現しなければならない。そのために、グローバルコミュニケーション計画</a:t>
            </a:r>
            <a:r>
              <a:rPr lang="en-US" altLang="ja-JP" sz="1400" dirty="0">
                <a:latin typeface="BIZ UDPゴシック" panose="020B0400000000000000" pitchFamily="50" charset="-128"/>
                <a:ea typeface="BIZ UDPゴシック" panose="020B0400000000000000" pitchFamily="50" charset="-128"/>
              </a:rPr>
              <a:t>2025</a:t>
            </a:r>
            <a:r>
              <a:rPr lang="ja-JP" altLang="en-US" sz="1400" dirty="0">
                <a:latin typeface="BIZ UDPゴシック" panose="020B0400000000000000" pitchFamily="50" charset="-128"/>
                <a:ea typeface="BIZ UDPゴシック" panose="020B0400000000000000" pitchFamily="50" charset="-128"/>
              </a:rPr>
              <a:t>（総務省）において研究開発を行う技術を応用する企業と連携し、万博におけるあらゆるシーンで当該技術を活用することが求められる。</a:t>
            </a:r>
          </a:p>
        </p:txBody>
      </p:sp>
      <p:sp>
        <p:nvSpPr>
          <p:cNvPr id="26" name="テキスト ボックス 25"/>
          <p:cNvSpPr txBox="1"/>
          <p:nvPr/>
        </p:nvSpPr>
        <p:spPr>
          <a:xfrm>
            <a:off x="140620" y="4859849"/>
            <a:ext cx="2236510" cy="338554"/>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600" b="1" i="0" u="none" strike="noStrike" kern="1200" cap="none" spc="0" normalizeH="0" baseline="0" noProof="0" dirty="0">
                <a:ln>
                  <a:noFill/>
                </a:ln>
                <a:effectLst/>
                <a:uLnTx/>
                <a:uFillTx/>
                <a:latin typeface="メイリオ" panose="020B0604030504040204" pitchFamily="50" charset="-128"/>
                <a:ea typeface="メイリオ" panose="020B0604030504040204" pitchFamily="50" charset="-128"/>
                <a:cs typeface="+mn-cs"/>
              </a:rPr>
              <a:t>国との協議の進捗状況</a:t>
            </a:r>
          </a:p>
        </p:txBody>
      </p:sp>
      <p:graphicFrame>
        <p:nvGraphicFramePr>
          <p:cNvPr id="13" name="表 12"/>
          <p:cNvGraphicFramePr>
            <a:graphicFrameLocks noGrp="1"/>
          </p:cNvGraphicFramePr>
          <p:nvPr>
            <p:extLst>
              <p:ext uri="{D42A27DB-BD31-4B8C-83A1-F6EECF244321}">
                <p14:modId xmlns:p14="http://schemas.microsoft.com/office/powerpoint/2010/main" val="3171970104"/>
              </p:ext>
            </p:extLst>
          </p:nvPr>
        </p:nvGraphicFramePr>
        <p:xfrm>
          <a:off x="179089" y="5218244"/>
          <a:ext cx="9288000" cy="933132"/>
        </p:xfrm>
        <a:graphic>
          <a:graphicData uri="http://schemas.openxmlformats.org/drawingml/2006/table">
            <a:tbl>
              <a:tblPr bandRow="1">
                <a:tableStyleId>{5940675A-B579-460E-94D1-54222C63F5DA}</a:tableStyleId>
              </a:tblPr>
              <a:tblGrid>
                <a:gridCol w="2700000">
                  <a:extLst>
                    <a:ext uri="{9D8B030D-6E8A-4147-A177-3AD203B41FA5}">
                      <a16:colId xmlns:a16="http://schemas.microsoft.com/office/drawing/2014/main" val="525926817"/>
                    </a:ext>
                  </a:extLst>
                </a:gridCol>
                <a:gridCol w="6588000">
                  <a:extLst>
                    <a:ext uri="{9D8B030D-6E8A-4147-A177-3AD203B41FA5}">
                      <a16:colId xmlns:a16="http://schemas.microsoft.com/office/drawing/2014/main" val="1556401701"/>
                    </a:ext>
                  </a:extLst>
                </a:gridCol>
              </a:tblGrid>
              <a:tr h="288000">
                <a:tc>
                  <a:txBody>
                    <a:bodyPr/>
                    <a:lstStyle/>
                    <a:p>
                      <a:pPr marL="0" marR="0" lvl="0" indent="0" algn="l" defTabSz="959937" rtl="0" eaLnBrk="1" fontAlgn="auto" latinLnBrk="0" hangingPunct="1">
                        <a:lnSpc>
                          <a:spcPct val="100000"/>
                        </a:lnSpc>
                        <a:spcBef>
                          <a:spcPts val="0"/>
                        </a:spcBef>
                        <a:spcAft>
                          <a:spcPts val="0"/>
                        </a:spcAft>
                        <a:buClrTx/>
                        <a:buSzTx/>
                        <a:buFontTx/>
                        <a:buNone/>
                        <a:tabLst/>
                        <a:defRPr/>
                      </a:pPr>
                      <a:r>
                        <a:rPr lang="ja-JP" altLang="en-US" sz="1200" b="1" dirty="0">
                          <a:solidFill>
                            <a:schemeClr val="tx1"/>
                          </a:solidFill>
                          <a:latin typeface="+mn-ea"/>
                        </a:rPr>
                        <a:t>国「アクションプラン</a:t>
                      </a:r>
                      <a:r>
                        <a:rPr lang="en-US" altLang="ja-JP" sz="1200" b="1" dirty="0">
                          <a:solidFill>
                            <a:schemeClr val="tx1"/>
                          </a:solidFill>
                          <a:latin typeface="+mn-ea"/>
                        </a:rPr>
                        <a:t>Ver.</a:t>
                      </a:r>
                      <a:r>
                        <a:rPr lang="en-US" altLang="ja-JP" sz="1200" b="1" u="none" dirty="0">
                          <a:solidFill>
                            <a:schemeClr val="tx1"/>
                          </a:solidFill>
                          <a:latin typeface="+mn-ea"/>
                        </a:rPr>
                        <a:t>4</a:t>
                      </a:r>
                      <a:r>
                        <a:rPr lang="ja-JP" altLang="en-US" sz="1200" b="1" dirty="0">
                          <a:solidFill>
                            <a:schemeClr val="tx1"/>
                          </a:solidFill>
                          <a:latin typeface="+mn-ea"/>
                        </a:rPr>
                        <a:t>」の</a:t>
                      </a:r>
                      <a:endParaRPr lang="en-US" altLang="ja-JP" sz="1200" b="1" dirty="0">
                        <a:solidFill>
                          <a:schemeClr val="tx1"/>
                        </a:solidFill>
                        <a:latin typeface="+mn-ea"/>
                      </a:endParaRPr>
                    </a:p>
                    <a:p>
                      <a:pPr marL="0" marR="0" lvl="0" indent="0" algn="l" defTabSz="959937" rtl="0" eaLnBrk="1" fontAlgn="auto" latinLnBrk="0" hangingPunct="1">
                        <a:lnSpc>
                          <a:spcPct val="100000"/>
                        </a:lnSpc>
                        <a:spcBef>
                          <a:spcPts val="0"/>
                        </a:spcBef>
                        <a:spcAft>
                          <a:spcPts val="0"/>
                        </a:spcAft>
                        <a:buClrTx/>
                        <a:buSzTx/>
                        <a:buFontTx/>
                        <a:buNone/>
                        <a:tabLst/>
                        <a:defRPr/>
                      </a:pPr>
                      <a:r>
                        <a:rPr lang="ja-JP" altLang="en-US" sz="1200" b="1" dirty="0">
                          <a:solidFill>
                            <a:schemeClr val="tx1"/>
                          </a:solidFill>
                          <a:latin typeface="+mn-ea"/>
                        </a:rPr>
                        <a:t>記載内容</a:t>
                      </a:r>
                      <a:endParaRPr kumimoji="1" lang="ja-JP" altLang="en-US" sz="1200" dirty="0">
                        <a:solidFill>
                          <a:schemeClr val="tx1"/>
                        </a:solidFill>
                        <a:latin typeface="BIZ UDPゴシック" panose="020B0400000000000000" pitchFamily="50" charset="-128"/>
                        <a:ea typeface="BIZ UDPゴシック" panose="020B0400000000000000" pitchFamily="50" charset="-128"/>
                      </a:endParaRPr>
                    </a:p>
                  </a:txBody>
                  <a:tcPr marL="100806" marR="100806" marT="50403" marB="50403">
                    <a:lnL w="12700" cap="flat" cmpd="sng" algn="ctr">
                      <a:solidFill>
                        <a:schemeClr val="accent1"/>
                      </a:solidFill>
                      <a:prstDash val="sysDot"/>
                      <a:round/>
                      <a:headEnd type="none" w="med" len="med"/>
                      <a:tailEnd type="none" w="med" len="med"/>
                    </a:lnL>
                    <a:lnR w="12700" cap="flat" cmpd="sng" algn="ctr">
                      <a:solidFill>
                        <a:schemeClr val="accent1"/>
                      </a:solidFill>
                      <a:prstDash val="sysDot"/>
                      <a:round/>
                      <a:headEnd type="none" w="med" len="med"/>
                      <a:tailEnd type="none" w="med" len="med"/>
                    </a:lnR>
                    <a:lnT w="12700" cap="flat" cmpd="sng" algn="ctr">
                      <a:solidFill>
                        <a:schemeClr val="accent1"/>
                      </a:solidFill>
                      <a:prstDash val="sysDot"/>
                      <a:round/>
                      <a:headEnd type="none" w="med" len="med"/>
                      <a:tailEnd type="none" w="med" len="med"/>
                    </a:lnT>
                    <a:lnB w="12700" cap="flat" cmpd="sng" algn="ctr">
                      <a:solidFill>
                        <a:schemeClr val="accent1"/>
                      </a:solidFill>
                      <a:prstDash val="sysDot"/>
                      <a:round/>
                      <a:headEnd type="none" w="med" len="med"/>
                      <a:tailEnd type="none" w="med" len="med"/>
                    </a:lnB>
                    <a:lnTlToBr w="12700" cmpd="sng">
                      <a:noFill/>
                      <a:prstDash val="solid"/>
                    </a:lnTlToBr>
                    <a:lnBlToTr w="12700" cmpd="sng">
                      <a:noFill/>
                      <a:prstDash val="solid"/>
                    </a:lnBlToTr>
                  </a:tcPr>
                </a:tc>
                <a:tc>
                  <a:txBody>
                    <a:bodyPr/>
                    <a:lstStyle/>
                    <a:p>
                      <a:pPr marL="171450" marR="0" lvl="0" indent="-171450" algn="l" defTabSz="959937" rtl="0" eaLnBrk="1" fontAlgn="auto" latinLnBrk="0" hangingPunct="1">
                        <a:lnSpc>
                          <a:spcPct val="100000"/>
                        </a:lnSpc>
                        <a:spcBef>
                          <a:spcPts val="0"/>
                        </a:spcBef>
                        <a:spcAft>
                          <a:spcPts val="0"/>
                        </a:spcAft>
                        <a:buClrTx/>
                        <a:buSzTx/>
                        <a:buFont typeface="Wingdings" panose="05000000000000000000" pitchFamily="2" charset="2"/>
                        <a:buChar char="l"/>
                        <a:tabLst/>
                        <a:defRPr/>
                      </a:pPr>
                      <a:r>
                        <a:rPr kumimoji="1" lang="ja-JP" altLang="en-US" sz="1100" b="0" i="0" u="none" strike="noStrike" kern="1200" cap="none" spc="0" normalizeH="0" baseline="0" noProof="0" dirty="0">
                          <a:ln>
                            <a:noFill/>
                          </a:ln>
                          <a:solidFill>
                            <a:schemeClr val="tx1"/>
                          </a:solidFill>
                          <a:effectLst/>
                          <a:uLnTx/>
                          <a:uFillTx/>
                          <a:latin typeface="游ゴシック" panose="020B0400000000000000" pitchFamily="50" charset="-128"/>
                          <a:ea typeface="+mn-ea"/>
                          <a:cs typeface="+mn-cs"/>
                        </a:rPr>
                        <a:t>多言語翻訳技術の高度化</a:t>
                      </a:r>
                      <a:r>
                        <a:rPr kumimoji="1" lang="en-US" altLang="ja-JP" sz="1100" b="0" i="0" u="none" strike="noStrike" kern="1200" cap="none" spc="0" normalizeH="0" baseline="0" noProof="0" dirty="0">
                          <a:ln>
                            <a:noFill/>
                          </a:ln>
                          <a:solidFill>
                            <a:schemeClr val="tx1"/>
                          </a:solidFill>
                          <a:effectLst/>
                          <a:uLnTx/>
                          <a:uFillTx/>
                          <a:latin typeface="游ゴシック" panose="020B0400000000000000" pitchFamily="50" charset="-128"/>
                          <a:ea typeface="+mn-ea"/>
                          <a:cs typeface="+mn-cs"/>
                        </a:rPr>
                        <a:t>&lt;</a:t>
                      </a:r>
                      <a:r>
                        <a:rPr kumimoji="1" lang="ja-JP" altLang="en-US" sz="1100" b="0" i="0" u="none" strike="noStrike" kern="1200" cap="none" spc="0" normalizeH="0" baseline="0" noProof="0" dirty="0">
                          <a:ln>
                            <a:noFill/>
                          </a:ln>
                          <a:solidFill>
                            <a:schemeClr val="tx1"/>
                          </a:solidFill>
                          <a:effectLst/>
                          <a:uLnTx/>
                          <a:uFillTx/>
                          <a:latin typeface="游ゴシック" panose="020B0400000000000000" pitchFamily="50" charset="-128"/>
                          <a:ea typeface="+mn-ea"/>
                          <a:cs typeface="+mn-cs"/>
                        </a:rPr>
                        <a:t>総務省</a:t>
                      </a:r>
                      <a:r>
                        <a:rPr kumimoji="1" lang="en-US" altLang="ja-JP" sz="1100" b="0" i="0" u="none" strike="noStrike" kern="1200" cap="none" spc="0" normalizeH="0" baseline="0" noProof="0" dirty="0">
                          <a:ln>
                            <a:noFill/>
                          </a:ln>
                          <a:solidFill>
                            <a:schemeClr val="tx1"/>
                          </a:solidFill>
                          <a:effectLst/>
                          <a:uLnTx/>
                          <a:uFillTx/>
                          <a:latin typeface="游ゴシック" panose="020B0400000000000000" pitchFamily="50" charset="-128"/>
                          <a:ea typeface="+mn-ea"/>
                          <a:cs typeface="+mn-cs"/>
                        </a:rPr>
                        <a:t>&gt;</a:t>
                      </a:r>
                    </a:p>
                    <a:p>
                      <a:pPr marL="0" marR="0" lvl="0" indent="0" algn="l" defTabSz="959937" rtl="0" eaLnBrk="1" fontAlgn="auto" latinLnBrk="0" hangingPunct="1">
                        <a:lnSpc>
                          <a:spcPct val="100000"/>
                        </a:lnSpc>
                        <a:spcBef>
                          <a:spcPts val="0"/>
                        </a:spcBef>
                        <a:spcAft>
                          <a:spcPts val="0"/>
                        </a:spcAft>
                        <a:buClrTx/>
                        <a:buSzTx/>
                        <a:buFont typeface="Wingdings" panose="05000000000000000000" pitchFamily="2" charset="2"/>
                        <a:buNone/>
                        <a:tabLst/>
                        <a:defRPr/>
                      </a:pPr>
                      <a:endParaRPr kumimoji="1" lang="en-US" altLang="ja-JP" sz="1100" b="0" i="0" u="none" strike="noStrike" kern="1200" cap="none" spc="0" normalizeH="0" baseline="0" noProof="0" dirty="0">
                        <a:ln>
                          <a:noFill/>
                        </a:ln>
                        <a:solidFill>
                          <a:schemeClr val="tx1"/>
                        </a:solidFill>
                        <a:effectLst/>
                        <a:uLnTx/>
                        <a:uFillTx/>
                        <a:latin typeface="游ゴシック" panose="020B0400000000000000" pitchFamily="50" charset="-128"/>
                        <a:ea typeface="+mn-ea"/>
                        <a:cs typeface="+mn-cs"/>
                      </a:endParaRPr>
                    </a:p>
                  </a:txBody>
                  <a:tcPr marL="100806" marR="100806" marT="50403" marB="50403">
                    <a:lnL w="12700" cap="flat" cmpd="sng" algn="ctr">
                      <a:solidFill>
                        <a:schemeClr val="accent1"/>
                      </a:solidFill>
                      <a:prstDash val="sysDot"/>
                      <a:round/>
                      <a:headEnd type="none" w="med" len="med"/>
                      <a:tailEnd type="none" w="med" len="med"/>
                    </a:lnL>
                    <a:lnR w="12700" cap="flat" cmpd="sng" algn="ctr">
                      <a:solidFill>
                        <a:schemeClr val="accent1"/>
                      </a:solidFill>
                      <a:prstDash val="sysDot"/>
                      <a:round/>
                      <a:headEnd type="none" w="med" len="med"/>
                      <a:tailEnd type="none" w="med" len="med"/>
                    </a:lnR>
                    <a:lnT w="12700" cap="flat" cmpd="sng" algn="ctr">
                      <a:solidFill>
                        <a:schemeClr val="accent1"/>
                      </a:solidFill>
                      <a:prstDash val="sysDot"/>
                      <a:round/>
                      <a:headEnd type="none" w="med" len="med"/>
                      <a:tailEnd type="none" w="med" len="med"/>
                    </a:lnT>
                    <a:lnB w="12700" cap="flat" cmpd="sng" algn="ctr">
                      <a:solidFill>
                        <a:schemeClr val="accent1"/>
                      </a:solidFill>
                      <a:prstDash val="sysDot"/>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508488957"/>
                  </a:ext>
                </a:extLst>
              </a:tr>
              <a:tr h="445710">
                <a:tc>
                  <a:txBody>
                    <a:bodyPr/>
                    <a:lstStyle/>
                    <a:p>
                      <a:pPr marL="0" marR="0" lvl="0" indent="0" algn="l" defTabSz="959937" rtl="0" eaLnBrk="1" fontAlgn="auto"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noProof="0" dirty="0">
                          <a:ln>
                            <a:noFill/>
                          </a:ln>
                          <a:solidFill>
                            <a:schemeClr val="tx1"/>
                          </a:solidFill>
                          <a:effectLst/>
                          <a:uLnTx/>
                          <a:uFillTx/>
                          <a:latin typeface="游ゴシック" panose="020B0400000000000000" pitchFamily="50" charset="-128"/>
                          <a:ea typeface="+mn-ea"/>
                          <a:cs typeface="+mn-cs"/>
                        </a:rPr>
                        <a:t>国との協議の進捗状況</a:t>
                      </a:r>
                      <a:endParaRPr kumimoji="1" lang="en-US" altLang="ja-JP" sz="1200" b="1" i="0" u="none" strike="noStrike" kern="1200" cap="none" spc="0" normalizeH="0" baseline="0" noProof="0" dirty="0">
                        <a:ln>
                          <a:noFill/>
                        </a:ln>
                        <a:solidFill>
                          <a:schemeClr val="tx1"/>
                        </a:solidFill>
                        <a:effectLst/>
                        <a:uLnTx/>
                        <a:uFillTx/>
                        <a:latin typeface="游ゴシック" panose="020B0400000000000000" pitchFamily="50" charset="-128"/>
                        <a:ea typeface="+mn-ea"/>
                        <a:cs typeface="+mn-cs"/>
                      </a:endParaRPr>
                    </a:p>
                    <a:p>
                      <a:pPr marL="0" marR="0" lvl="0" indent="0" algn="l" defTabSz="959937" rtl="0" eaLnBrk="1" fontAlgn="auto"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noProof="0" dirty="0">
                          <a:ln>
                            <a:noFill/>
                          </a:ln>
                          <a:solidFill>
                            <a:schemeClr val="tx1"/>
                          </a:solidFill>
                          <a:effectLst/>
                          <a:uLnTx/>
                          <a:uFillTx/>
                          <a:latin typeface="游ゴシック" panose="020B0400000000000000" pitchFamily="50" charset="-128"/>
                          <a:ea typeface="+mn-ea"/>
                          <a:cs typeface="+mn-cs"/>
                        </a:rPr>
                        <a:t>（取組みの成果）</a:t>
                      </a:r>
                      <a:endParaRPr kumimoji="1" lang="ja-JP" altLang="en-US" sz="1200" b="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endParaRPr>
                    </a:p>
                  </a:txBody>
                  <a:tcPr marL="100806" marR="100806" marT="50403" marB="50403" anchor="ctr">
                    <a:lnL w="12700" cap="flat" cmpd="sng" algn="ctr">
                      <a:solidFill>
                        <a:schemeClr val="accent1"/>
                      </a:solidFill>
                      <a:prstDash val="sysDot"/>
                      <a:round/>
                      <a:headEnd type="none" w="med" len="med"/>
                      <a:tailEnd type="none" w="med" len="med"/>
                    </a:lnL>
                    <a:lnR w="12700" cap="flat" cmpd="sng" algn="ctr">
                      <a:solidFill>
                        <a:schemeClr val="accent1"/>
                      </a:solidFill>
                      <a:prstDash val="sysDot"/>
                      <a:round/>
                      <a:headEnd type="none" w="med" len="med"/>
                      <a:tailEnd type="none" w="med" len="med"/>
                    </a:lnR>
                    <a:lnT w="12700" cap="flat" cmpd="sng" algn="ctr">
                      <a:solidFill>
                        <a:schemeClr val="accent1"/>
                      </a:solidFill>
                      <a:prstDash val="sysDot"/>
                      <a:round/>
                      <a:headEnd type="none" w="med" len="med"/>
                      <a:tailEnd type="none" w="med" len="med"/>
                    </a:lnT>
                    <a:lnB w="12700" cap="flat" cmpd="sng" algn="ctr">
                      <a:solidFill>
                        <a:schemeClr val="accent1"/>
                      </a:solidFill>
                      <a:prstDash val="sysDot"/>
                      <a:round/>
                      <a:headEnd type="none" w="med" len="med"/>
                      <a:tailEnd type="none" w="med" len="med"/>
                    </a:lnB>
                    <a:lnTlToBr w="12700" cmpd="sng">
                      <a:noFill/>
                      <a:prstDash val="solid"/>
                    </a:lnTlToBr>
                    <a:lnBlToTr w="12700" cmpd="sng">
                      <a:noFill/>
                      <a:prstDash val="solid"/>
                    </a:lnBlToTr>
                  </a:tcPr>
                </a:tc>
                <a:tc>
                  <a:txBody>
                    <a:bodyPr/>
                    <a:lstStyle/>
                    <a:p>
                      <a:pPr marL="171450" marR="0" lvl="0" indent="-171450" algn="l" defTabSz="959937" rtl="0" eaLnBrk="1" fontAlgn="auto" latinLnBrk="0" hangingPunct="1">
                        <a:lnSpc>
                          <a:spcPct val="100000"/>
                        </a:lnSpc>
                        <a:spcBef>
                          <a:spcPts val="0"/>
                        </a:spcBef>
                        <a:spcAft>
                          <a:spcPts val="0"/>
                        </a:spcAft>
                        <a:buClrTx/>
                        <a:buSzTx/>
                        <a:buFont typeface="Wingdings" panose="05000000000000000000" pitchFamily="2" charset="2"/>
                        <a:buChar char="l"/>
                        <a:tabLst/>
                        <a:defRPr/>
                      </a:pPr>
                      <a:r>
                        <a:rPr kumimoji="1" lang="ja-JP" altLang="en-US" sz="1100" b="0" i="0" u="none" strike="noStrike" kern="1200" cap="none" spc="0" normalizeH="0" baseline="0" noProof="0" dirty="0">
                          <a:ln>
                            <a:noFill/>
                          </a:ln>
                          <a:solidFill>
                            <a:schemeClr val="tx1"/>
                          </a:solidFill>
                          <a:effectLst/>
                          <a:uLnTx/>
                          <a:uFillTx/>
                          <a:latin typeface="游ゴシック" panose="020B0400000000000000" pitchFamily="50" charset="-128"/>
                          <a:ea typeface="+mn-ea"/>
                          <a:cs typeface="+mn-cs"/>
                        </a:rPr>
                        <a:t>研究開発事業の進捗と翻訳精度に関するヒアリング</a:t>
                      </a:r>
                      <a:endParaRPr kumimoji="1" lang="en-US" altLang="ja-JP" sz="1100" b="0" i="0" u="none" strike="noStrike" kern="1200" cap="none" spc="0" normalizeH="0" baseline="0" noProof="0" dirty="0">
                        <a:ln>
                          <a:noFill/>
                        </a:ln>
                        <a:solidFill>
                          <a:schemeClr val="tx1"/>
                        </a:solidFill>
                        <a:effectLst/>
                        <a:uLnTx/>
                        <a:uFillTx/>
                        <a:latin typeface="游ゴシック" panose="020B0400000000000000" pitchFamily="50" charset="-128"/>
                        <a:ea typeface="+mn-ea"/>
                        <a:cs typeface="+mn-cs"/>
                      </a:endParaRPr>
                    </a:p>
                    <a:p>
                      <a:pPr marL="171450" marR="0" lvl="0" indent="-171450" algn="l" defTabSz="959937" rtl="0" eaLnBrk="1" fontAlgn="auto" latinLnBrk="0" hangingPunct="1">
                        <a:lnSpc>
                          <a:spcPct val="100000"/>
                        </a:lnSpc>
                        <a:spcBef>
                          <a:spcPts val="0"/>
                        </a:spcBef>
                        <a:spcAft>
                          <a:spcPts val="0"/>
                        </a:spcAft>
                        <a:buClrTx/>
                        <a:buSzTx/>
                        <a:buFont typeface="Wingdings" panose="05000000000000000000" pitchFamily="2" charset="2"/>
                        <a:buChar char="l"/>
                        <a:tabLst/>
                        <a:defRPr/>
                      </a:pPr>
                      <a:r>
                        <a:rPr kumimoji="1" lang="ja-JP" altLang="en-US" sz="1100" b="0" i="0" u="none" strike="noStrike" kern="1200" cap="none" spc="0" normalizeH="0" baseline="0" noProof="0" dirty="0">
                          <a:ln>
                            <a:noFill/>
                          </a:ln>
                          <a:solidFill>
                            <a:schemeClr val="tx1"/>
                          </a:solidFill>
                          <a:effectLst/>
                          <a:uLnTx/>
                          <a:uFillTx/>
                          <a:latin typeface="游ゴシック" panose="020B0400000000000000" pitchFamily="50" charset="-128"/>
                          <a:ea typeface="+mn-ea"/>
                          <a:cs typeface="+mn-cs"/>
                        </a:rPr>
                        <a:t>予算獲得に向けた動きと予算の活用方法（分配）に関する協議</a:t>
                      </a:r>
                      <a:endParaRPr kumimoji="1" lang="en-US" altLang="ja-JP" sz="1100" b="0" i="0" u="none" strike="noStrike" kern="1200" cap="none" spc="0" normalizeH="0" baseline="0" noProof="0" dirty="0">
                        <a:ln>
                          <a:noFill/>
                        </a:ln>
                        <a:solidFill>
                          <a:schemeClr val="tx1"/>
                        </a:solidFill>
                        <a:effectLst/>
                        <a:uLnTx/>
                        <a:uFillTx/>
                        <a:latin typeface="游ゴシック" panose="020B0400000000000000" pitchFamily="50" charset="-128"/>
                        <a:ea typeface="+mn-ea"/>
                        <a:cs typeface="+mn-cs"/>
                      </a:endParaRPr>
                    </a:p>
                  </a:txBody>
                  <a:tcPr marL="100806" marR="100806" marT="50403" marB="50403" anchor="ctr">
                    <a:lnL w="12700" cap="flat" cmpd="sng" algn="ctr">
                      <a:solidFill>
                        <a:schemeClr val="accent1"/>
                      </a:solidFill>
                      <a:prstDash val="sysDot"/>
                      <a:round/>
                      <a:headEnd type="none" w="med" len="med"/>
                      <a:tailEnd type="none" w="med" len="med"/>
                    </a:lnL>
                    <a:lnR w="12700" cap="flat" cmpd="sng" algn="ctr">
                      <a:solidFill>
                        <a:schemeClr val="accent1"/>
                      </a:solidFill>
                      <a:prstDash val="sysDot"/>
                      <a:round/>
                      <a:headEnd type="none" w="med" len="med"/>
                      <a:tailEnd type="none" w="med" len="med"/>
                    </a:lnR>
                    <a:lnT w="12700" cap="flat" cmpd="sng" algn="ctr">
                      <a:solidFill>
                        <a:schemeClr val="accent1"/>
                      </a:solidFill>
                      <a:prstDash val="sysDot"/>
                      <a:round/>
                      <a:headEnd type="none" w="med" len="med"/>
                      <a:tailEnd type="none" w="med" len="med"/>
                    </a:lnT>
                    <a:lnB w="12700" cap="flat" cmpd="sng" algn="ctr">
                      <a:solidFill>
                        <a:schemeClr val="accent1"/>
                      </a:solidFill>
                      <a:prstDash val="sysDot"/>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48277082"/>
                  </a:ext>
                </a:extLst>
              </a:tr>
            </a:tbl>
          </a:graphicData>
        </a:graphic>
      </p:graphicFrame>
    </p:spTree>
    <p:extLst>
      <p:ext uri="{BB962C8B-B14F-4D97-AF65-F5344CB8AC3E}">
        <p14:creationId xmlns:p14="http://schemas.microsoft.com/office/powerpoint/2010/main" val="1638410853"/>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四角形: 角を丸くする 2">
            <a:extLst>
              <a:ext uri="{FF2B5EF4-FFF2-40B4-BE49-F238E27FC236}">
                <a16:creationId xmlns:a16="http://schemas.microsoft.com/office/drawing/2014/main" id="{FF1169B4-0354-4C2C-8470-F16E797B7616}"/>
              </a:ext>
            </a:extLst>
          </p:cNvPr>
          <p:cNvSpPr/>
          <p:nvPr/>
        </p:nvSpPr>
        <p:spPr>
          <a:xfrm>
            <a:off x="140620" y="1913566"/>
            <a:ext cx="9759235" cy="1683778"/>
          </a:xfrm>
          <a:prstGeom prst="roundRect">
            <a:avLst>
              <a:gd name="adj" fmla="val 7865"/>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graphicFrame>
        <p:nvGraphicFramePr>
          <p:cNvPr id="11" name="表 10"/>
          <p:cNvGraphicFramePr>
            <a:graphicFrameLocks noGrp="1"/>
          </p:cNvGraphicFramePr>
          <p:nvPr>
            <p:extLst>
              <p:ext uri="{D42A27DB-BD31-4B8C-83A1-F6EECF244321}">
                <p14:modId xmlns:p14="http://schemas.microsoft.com/office/powerpoint/2010/main" val="753407275"/>
              </p:ext>
            </p:extLst>
          </p:nvPr>
        </p:nvGraphicFramePr>
        <p:xfrm>
          <a:off x="140619" y="2259547"/>
          <a:ext cx="9759235" cy="969486"/>
        </p:xfrm>
        <a:graphic>
          <a:graphicData uri="http://schemas.openxmlformats.org/drawingml/2006/table">
            <a:tbl>
              <a:tblPr firstRow="1" bandRow="1">
                <a:tableStyleId>{2D5ABB26-0587-4C30-8999-92F81FD0307C}</a:tableStyleId>
              </a:tblPr>
              <a:tblGrid>
                <a:gridCol w="9759235">
                  <a:extLst>
                    <a:ext uri="{9D8B030D-6E8A-4147-A177-3AD203B41FA5}">
                      <a16:colId xmlns:a16="http://schemas.microsoft.com/office/drawing/2014/main" val="2309123477"/>
                    </a:ext>
                  </a:extLst>
                </a:gridCol>
              </a:tblGrid>
              <a:tr h="943839">
                <a:tc>
                  <a:txBody>
                    <a:bodyPr/>
                    <a:lstStyle/>
                    <a:p>
                      <a:pPr marL="180975" marR="0" lvl="0" indent="-180975" algn="l" defTabSz="959937" rtl="0" eaLnBrk="1" fontAlgn="auto" latinLnBrk="0" hangingPunct="1">
                        <a:lnSpc>
                          <a:spcPct val="100000"/>
                        </a:lnSpc>
                        <a:spcBef>
                          <a:spcPts val="0"/>
                        </a:spcBef>
                        <a:spcAft>
                          <a:spcPts val="0"/>
                        </a:spcAft>
                        <a:buClrTx/>
                        <a:buSzTx/>
                        <a:buFontTx/>
                        <a:buNone/>
                        <a:tabLst/>
                        <a:defRPr/>
                      </a:pPr>
                      <a:r>
                        <a:rPr kumimoji="1" lang="en-US" altLang="ja-JP" sz="1400" b="1" u="none" dirty="0">
                          <a:solidFill>
                            <a:schemeClr val="accent5"/>
                          </a:solidFill>
                          <a:effectLst/>
                        </a:rPr>
                        <a:t>【</a:t>
                      </a:r>
                      <a:r>
                        <a:rPr kumimoji="1" lang="ja-JP" altLang="en-US" sz="1400" b="1" u="none" dirty="0">
                          <a:solidFill>
                            <a:schemeClr val="accent5"/>
                          </a:solidFill>
                          <a:effectLst/>
                        </a:rPr>
                        <a:t>万博に向けて</a:t>
                      </a:r>
                      <a:r>
                        <a:rPr kumimoji="1" lang="en-US" altLang="ja-JP" sz="1400" b="1" u="none" dirty="0">
                          <a:solidFill>
                            <a:schemeClr val="accent5"/>
                          </a:solidFill>
                          <a:effectLst/>
                        </a:rPr>
                        <a:t>】</a:t>
                      </a:r>
                    </a:p>
                    <a:p>
                      <a:pPr marL="180975" lvl="0" indent="-180975" defTabSz="959937">
                        <a:defRPr/>
                      </a:pPr>
                      <a:endParaRPr kumimoji="1" lang="en-US" altLang="ja-JP" sz="600" b="1" dirty="0">
                        <a:solidFill>
                          <a:schemeClr val="tx1"/>
                        </a:solidFill>
                      </a:endParaRPr>
                    </a:p>
                    <a:p>
                      <a:pPr marL="180975" lvl="0" indent="-180975" defTabSz="959937">
                        <a:defRPr/>
                      </a:pPr>
                      <a:r>
                        <a:rPr kumimoji="1" lang="ja-JP" altLang="en-US" sz="1400" b="1" dirty="0">
                          <a:solidFill>
                            <a:schemeClr val="tx1"/>
                          </a:solidFill>
                        </a:rPr>
                        <a:t>▷</a:t>
                      </a:r>
                      <a:r>
                        <a:rPr kumimoji="1" lang="ja-JP" altLang="en-US" sz="1400" b="1" u="sng" dirty="0">
                          <a:solidFill>
                            <a:schemeClr val="tx1"/>
                          </a:solidFill>
                          <a:effectLst/>
                          <a:latin typeface="BIZ UDPゴシック" panose="020B0400000000000000" pitchFamily="50" charset="-128"/>
                          <a:ea typeface="BIZ UDPゴシック" panose="020B0400000000000000" pitchFamily="50" charset="-128"/>
                        </a:rPr>
                        <a:t>万博</a:t>
                      </a:r>
                      <a:r>
                        <a:rPr kumimoji="1" lang="ja-JP" altLang="en-US" sz="1400" b="1" u="sng" strike="noStrike" dirty="0">
                          <a:solidFill>
                            <a:schemeClr val="tx1"/>
                          </a:solidFill>
                          <a:effectLst/>
                          <a:latin typeface="BIZ UDPゴシック" panose="020B0400000000000000" pitchFamily="50" charset="-128"/>
                          <a:ea typeface="BIZ UDPゴシック" panose="020B0400000000000000" pitchFamily="50" charset="-128"/>
                        </a:rPr>
                        <a:t>における最新の展示技術</a:t>
                      </a:r>
                      <a:r>
                        <a:rPr kumimoji="1" lang="ja-JP" altLang="en-US" sz="1400" b="1" u="sng" dirty="0">
                          <a:solidFill>
                            <a:schemeClr val="tx1"/>
                          </a:solidFill>
                          <a:effectLst/>
                          <a:latin typeface="BIZ UDPゴシック" panose="020B0400000000000000" pitchFamily="50" charset="-128"/>
                          <a:ea typeface="BIZ UDPゴシック" panose="020B0400000000000000" pitchFamily="50" charset="-128"/>
                        </a:rPr>
                        <a:t>など、未来社会ショーケース事業に必要となる高度な通信環境について、国による必要な支援</a:t>
                      </a:r>
                      <a:r>
                        <a:rPr kumimoji="1" lang="ja-JP" altLang="en-US" sz="1400" b="1" u="none" dirty="0">
                          <a:solidFill>
                            <a:schemeClr val="tx1"/>
                          </a:solidFill>
                          <a:effectLst/>
                          <a:latin typeface="BIZ UDPゴシック" panose="020B0400000000000000" pitchFamily="50" charset="-128"/>
                          <a:ea typeface="BIZ UDPゴシック" panose="020B0400000000000000" pitchFamily="50" charset="-128"/>
                        </a:rPr>
                        <a:t>　</a:t>
                      </a:r>
                      <a:r>
                        <a:rPr kumimoji="1" lang="ja-JP" altLang="en-US" sz="900" b="0" u="none" dirty="0">
                          <a:solidFill>
                            <a:schemeClr val="tx1"/>
                          </a:solidFill>
                          <a:effectLst/>
                          <a:latin typeface="+mn-ea"/>
                          <a:ea typeface="+mn-ea"/>
                        </a:rPr>
                        <a:t>＜府・市・協会＞</a:t>
                      </a:r>
                      <a:endParaRPr kumimoji="1" lang="en-US" altLang="ja-JP" sz="900" b="0" u="none" dirty="0">
                        <a:solidFill>
                          <a:schemeClr val="tx1"/>
                        </a:solidFill>
                        <a:effectLst/>
                        <a:latin typeface="+mn-ea"/>
                        <a:ea typeface="+mn-ea"/>
                      </a:endParaRPr>
                    </a:p>
                    <a:p>
                      <a:pPr marL="180975" lvl="0" indent="-180975" defTabSz="959937">
                        <a:defRPr/>
                      </a:pPr>
                      <a:r>
                        <a:rPr kumimoji="1" lang="ja-JP" altLang="en-US" sz="900" b="0" u="none" dirty="0">
                          <a:solidFill>
                            <a:schemeClr val="tx1"/>
                          </a:solidFill>
                          <a:effectLst/>
                          <a:latin typeface="+mn-ea"/>
                          <a:ea typeface="+mn-ea"/>
                        </a:rPr>
                        <a:t>　　</a:t>
                      </a:r>
                      <a:endParaRPr kumimoji="1" lang="en-US" altLang="ja-JP" sz="600" b="1" dirty="0">
                        <a:solidFill>
                          <a:schemeClr val="tx1"/>
                        </a:solidFill>
                      </a:endParaRPr>
                    </a:p>
                  </a:txBody>
                  <a:tcPr marL="100806" marR="100806" marT="50403" marB="50403">
                    <a:noFill/>
                  </a:tcPr>
                </a:tc>
                <a:extLst>
                  <a:ext uri="{0D108BD9-81ED-4DB2-BD59-A6C34878D82A}">
                    <a16:rowId xmlns:a16="http://schemas.microsoft.com/office/drawing/2014/main" val="4193718493"/>
                  </a:ext>
                </a:extLst>
              </a:tr>
            </a:tbl>
          </a:graphicData>
        </a:graphic>
      </p:graphicFrame>
      <p:sp>
        <p:nvSpPr>
          <p:cNvPr id="9" name="正方形/長方形 8"/>
          <p:cNvSpPr/>
          <p:nvPr/>
        </p:nvSpPr>
        <p:spPr>
          <a:xfrm>
            <a:off x="2653468" y="5899255"/>
            <a:ext cx="5038725" cy="369332"/>
          </a:xfrm>
          <a:prstGeom prst="rect">
            <a:avLst/>
          </a:prstGeom>
        </p:spPr>
        <p:txBody>
          <a:bodyPr>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srgbClr val="FF0000"/>
              </a:solidFill>
              <a:effectLst/>
              <a:uLnTx/>
              <a:uFillTx/>
              <a:latin typeface="BIZ UDPゴシック" panose="020B0400000000000000" pitchFamily="50" charset="-128"/>
              <a:ea typeface="BIZ UDPゴシック" panose="020B0400000000000000" pitchFamily="50" charset="-128"/>
              <a:cs typeface="+mn-cs"/>
            </a:endParaRPr>
          </a:p>
        </p:txBody>
      </p:sp>
      <p:sp>
        <p:nvSpPr>
          <p:cNvPr id="12" name="テキスト ボックス 11"/>
          <p:cNvSpPr txBox="1"/>
          <p:nvPr/>
        </p:nvSpPr>
        <p:spPr>
          <a:xfrm>
            <a:off x="159853" y="1523170"/>
            <a:ext cx="3249608" cy="338554"/>
          </a:xfrm>
          <a:prstGeom prst="rect">
            <a:avLst/>
          </a:prstGeom>
          <a:noFill/>
        </p:spPr>
        <p:txBody>
          <a:bodyPr wrap="none" rtlCol="0">
            <a:spAutoFit/>
          </a:bodyPr>
          <a:lstStyle/>
          <a:p>
            <a:pPr lvl="0">
              <a:defRPr/>
            </a:pPr>
            <a:r>
              <a:rPr kumimoji="1" lang="ja-JP" altLang="en-US" sz="16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国への提案・要望</a:t>
            </a:r>
            <a:r>
              <a:rPr kumimoji="1" lang="ja-JP" altLang="en-US" sz="12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　</a:t>
            </a:r>
            <a:r>
              <a:rPr kumimoji="1" lang="en-US" altLang="ja-JP" sz="11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a:t>
            </a:r>
            <a:r>
              <a:rPr kumimoji="1" lang="ja-JP" altLang="en-US" sz="11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要望先</a:t>
            </a:r>
            <a:r>
              <a:rPr kumimoji="1" lang="zh-TW" altLang="en-US" sz="1100" dirty="0">
                <a:solidFill>
                  <a:prstClr val="black"/>
                </a:solidFill>
                <a:latin typeface="メイリオ" panose="020B0604030504040204" pitchFamily="50" charset="-128"/>
                <a:ea typeface="メイリオ" panose="020B0604030504040204" pitchFamily="50" charset="-128"/>
              </a:rPr>
              <a:t>（</a:t>
            </a:r>
            <a:r>
              <a:rPr kumimoji="1" lang="zh-TW" altLang="en-US" sz="1100" dirty="0">
                <a:latin typeface="メイリオ" panose="020B0604030504040204" pitchFamily="50" charset="-128"/>
                <a:ea typeface="メイリオ" panose="020B0604030504040204" pitchFamily="50" charset="-128"/>
              </a:rPr>
              <a:t>総務省</a:t>
            </a:r>
            <a:r>
              <a:rPr kumimoji="1" lang="zh-TW" altLang="en-US" sz="1100" dirty="0">
                <a:solidFill>
                  <a:prstClr val="black"/>
                </a:solidFill>
                <a:latin typeface="メイリオ" panose="020B0604030504040204" pitchFamily="50" charset="-128"/>
                <a:ea typeface="メイリオ" panose="020B0604030504040204" pitchFamily="50" charset="-128"/>
              </a:rPr>
              <a:t>）</a:t>
            </a:r>
            <a:endParaRPr kumimoji="1" lang="ja-JP" altLang="en-US" sz="10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p:txBody>
      </p:sp>
      <p:sp>
        <p:nvSpPr>
          <p:cNvPr id="23" name="スライド番号プレースホルダー 7"/>
          <p:cNvSpPr>
            <a:spLocks noGrp="1"/>
          </p:cNvSpPr>
          <p:nvPr>
            <p:ph type="sldNum" sz="quarter" idx="12"/>
          </p:nvPr>
        </p:nvSpPr>
        <p:spPr>
          <a:xfrm flipH="1">
            <a:off x="9719089" y="6839953"/>
            <a:ext cx="361536" cy="359360"/>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A29C0C3-80A2-4EDA-8DD4-D638D41F3C0E}" type="slidenum">
              <a:rPr kumimoji="1" lang="ja-JP" altLang="en-US" sz="1260" b="0" i="0" u="none" strike="noStrike" kern="1200" cap="none" spc="0" normalizeH="0" baseline="0" noProof="0" smtClean="0">
                <a:ln>
                  <a:noFill/>
                </a:ln>
                <a:solidFill>
                  <a:prstClr val="black">
                    <a:tint val="75000"/>
                  </a:prstClr>
                </a:solidFill>
                <a:effectLst/>
                <a:uLnTx/>
                <a:uFillTx/>
                <a:latin typeface="Calibri" panose="020F0502020204030204"/>
                <a:ea typeface="游ゴシック" panose="020B0400000000000000"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66</a:t>
            </a:fld>
            <a:endParaRPr kumimoji="1" lang="ja-JP" altLang="en-US" sz="1260" b="0" i="0" u="none" strike="noStrike" kern="1200" cap="none" spc="0" normalizeH="0" baseline="0" noProof="0" dirty="0">
              <a:ln>
                <a:noFill/>
              </a:ln>
              <a:solidFill>
                <a:prstClr val="black">
                  <a:tint val="75000"/>
                </a:prstClr>
              </a:solidFill>
              <a:effectLst/>
              <a:uLnTx/>
              <a:uFillTx/>
              <a:latin typeface="Calibri" panose="020F0502020204030204"/>
              <a:ea typeface="游ゴシック" panose="020B0400000000000000" pitchFamily="50" charset="-128"/>
              <a:cs typeface="+mn-cs"/>
            </a:endParaRPr>
          </a:p>
        </p:txBody>
      </p:sp>
      <p:sp>
        <p:nvSpPr>
          <p:cNvPr id="22" name="正方形/長方形 21">
            <a:extLst>
              <a:ext uri="{FF2B5EF4-FFF2-40B4-BE49-F238E27FC236}">
                <a16:creationId xmlns:a16="http://schemas.microsoft.com/office/drawing/2014/main" id="{E08629A6-829B-4394-A30A-5CB52C1BBB36}"/>
              </a:ext>
            </a:extLst>
          </p:cNvPr>
          <p:cNvSpPr/>
          <p:nvPr/>
        </p:nvSpPr>
        <p:spPr>
          <a:xfrm>
            <a:off x="179857" y="88937"/>
            <a:ext cx="9720000" cy="324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defRPr/>
            </a:pPr>
            <a:r>
              <a:rPr kumimoji="1" lang="ja-JP" altLang="en-US" b="1" dirty="0">
                <a:solidFill>
                  <a:prstClr val="white"/>
                </a:solidFill>
                <a:latin typeface="BIZ UDPゴシック" panose="020B0400000000000000" pitchFamily="50" charset="-128"/>
                <a:ea typeface="BIZ UDPゴシック" panose="020B0400000000000000" pitchFamily="50" charset="-128"/>
              </a:rPr>
              <a:t>１（</a:t>
            </a:r>
            <a:r>
              <a:rPr kumimoji="1" lang="en-US" altLang="ja-JP" b="1" dirty="0">
                <a:solidFill>
                  <a:prstClr val="white"/>
                </a:solidFill>
                <a:latin typeface="BIZ UDPゴシック" panose="020B0400000000000000" pitchFamily="50" charset="-128"/>
                <a:ea typeface="BIZ UDPゴシック" panose="020B0400000000000000" pitchFamily="50" charset="-128"/>
              </a:rPr>
              <a:t>5</a:t>
            </a:r>
            <a:r>
              <a:rPr kumimoji="1" lang="ja-JP" altLang="en-US" b="1" dirty="0">
                <a:solidFill>
                  <a:prstClr val="white"/>
                </a:solidFill>
                <a:latin typeface="BIZ UDPゴシック" panose="020B0400000000000000" pitchFamily="50" charset="-128"/>
                <a:ea typeface="BIZ UDPゴシック" panose="020B0400000000000000" pitchFamily="50" charset="-128"/>
              </a:rPr>
              <a:t>）　高度な通信環境の整備・充実　</a:t>
            </a:r>
            <a:endParaRPr kumimoji="1" lang="ja-JP" altLang="en-US" sz="1600" b="1" dirty="0">
              <a:solidFill>
                <a:prstClr val="white"/>
              </a:solidFill>
              <a:latin typeface="BIZ UDPゴシック" panose="020B0400000000000000" pitchFamily="50" charset="-128"/>
              <a:ea typeface="BIZ UDPゴシック" panose="020B0400000000000000" pitchFamily="50" charset="-128"/>
            </a:endParaRPr>
          </a:p>
        </p:txBody>
      </p:sp>
      <p:sp>
        <p:nvSpPr>
          <p:cNvPr id="25" name="テキスト ボックス 24">
            <a:extLst>
              <a:ext uri="{FF2B5EF4-FFF2-40B4-BE49-F238E27FC236}">
                <a16:creationId xmlns:a16="http://schemas.microsoft.com/office/drawing/2014/main" id="{B02F3C22-1443-46B7-A977-04475234F08A}"/>
              </a:ext>
            </a:extLst>
          </p:cNvPr>
          <p:cNvSpPr txBox="1"/>
          <p:nvPr/>
        </p:nvSpPr>
        <p:spPr>
          <a:xfrm>
            <a:off x="179089" y="500160"/>
            <a:ext cx="9540000" cy="523220"/>
          </a:xfrm>
          <a:prstGeom prst="rect">
            <a:avLst/>
          </a:prstGeom>
          <a:noFill/>
          <a:ln w="6350">
            <a:noFill/>
            <a:prstDash val="solid"/>
          </a:ln>
        </p:spPr>
        <p:txBody>
          <a:bodyPr wrap="square">
            <a:spAutoFit/>
          </a:bodyPr>
          <a:lstStyle/>
          <a:p>
            <a:pPr lvl="0">
              <a:defRPr/>
            </a:pPr>
            <a:r>
              <a:rPr lang="ja-JP" altLang="en-US" sz="1400" dirty="0">
                <a:latin typeface="BIZ UDPゴシック" panose="020B0400000000000000" pitchFamily="50" charset="-128"/>
                <a:ea typeface="BIZ UDPゴシック" panose="020B0400000000000000" pitchFamily="50" charset="-128"/>
              </a:rPr>
              <a:t>会場での、最新の展示技術による演出など、全ての来場者が「ミライのデジタル社会」を実感するには、世界に先駆けた高度な通信環境の整備が不可欠。</a:t>
            </a:r>
          </a:p>
        </p:txBody>
      </p:sp>
      <p:sp>
        <p:nvSpPr>
          <p:cNvPr id="26" name="テキスト ボックス 25"/>
          <p:cNvSpPr txBox="1"/>
          <p:nvPr/>
        </p:nvSpPr>
        <p:spPr>
          <a:xfrm>
            <a:off x="140620" y="4068161"/>
            <a:ext cx="2236510" cy="338554"/>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600" b="1" i="0" u="none" strike="noStrike" kern="1200" cap="none" spc="0" normalizeH="0" baseline="0" noProof="0" dirty="0">
                <a:ln>
                  <a:noFill/>
                </a:ln>
                <a:effectLst/>
                <a:uLnTx/>
                <a:uFillTx/>
                <a:latin typeface="メイリオ" panose="020B0604030504040204" pitchFamily="50" charset="-128"/>
                <a:ea typeface="メイリオ" panose="020B0604030504040204" pitchFamily="50" charset="-128"/>
                <a:cs typeface="+mn-cs"/>
              </a:rPr>
              <a:t>国との協議の進捗状況</a:t>
            </a:r>
          </a:p>
        </p:txBody>
      </p:sp>
      <p:graphicFrame>
        <p:nvGraphicFramePr>
          <p:cNvPr id="14" name="表 13"/>
          <p:cNvGraphicFramePr>
            <a:graphicFrameLocks noGrp="1"/>
          </p:cNvGraphicFramePr>
          <p:nvPr>
            <p:extLst>
              <p:ext uri="{D42A27DB-BD31-4B8C-83A1-F6EECF244321}">
                <p14:modId xmlns:p14="http://schemas.microsoft.com/office/powerpoint/2010/main" val="3454030263"/>
              </p:ext>
            </p:extLst>
          </p:nvPr>
        </p:nvGraphicFramePr>
        <p:xfrm>
          <a:off x="159853" y="4513605"/>
          <a:ext cx="9288000" cy="933132"/>
        </p:xfrm>
        <a:graphic>
          <a:graphicData uri="http://schemas.openxmlformats.org/drawingml/2006/table">
            <a:tbl>
              <a:tblPr bandRow="1">
                <a:tableStyleId>{5940675A-B579-460E-94D1-54222C63F5DA}</a:tableStyleId>
              </a:tblPr>
              <a:tblGrid>
                <a:gridCol w="2700000">
                  <a:extLst>
                    <a:ext uri="{9D8B030D-6E8A-4147-A177-3AD203B41FA5}">
                      <a16:colId xmlns:a16="http://schemas.microsoft.com/office/drawing/2014/main" val="525926817"/>
                    </a:ext>
                  </a:extLst>
                </a:gridCol>
                <a:gridCol w="6588000">
                  <a:extLst>
                    <a:ext uri="{9D8B030D-6E8A-4147-A177-3AD203B41FA5}">
                      <a16:colId xmlns:a16="http://schemas.microsoft.com/office/drawing/2014/main" val="1556401701"/>
                    </a:ext>
                  </a:extLst>
                </a:gridCol>
              </a:tblGrid>
              <a:tr h="288000">
                <a:tc>
                  <a:txBody>
                    <a:bodyPr/>
                    <a:lstStyle/>
                    <a:p>
                      <a:pPr marL="0" marR="0" lvl="0" indent="0" algn="l" defTabSz="959937" rtl="0" eaLnBrk="1" fontAlgn="auto" latinLnBrk="0" hangingPunct="1">
                        <a:lnSpc>
                          <a:spcPct val="100000"/>
                        </a:lnSpc>
                        <a:spcBef>
                          <a:spcPts val="0"/>
                        </a:spcBef>
                        <a:spcAft>
                          <a:spcPts val="0"/>
                        </a:spcAft>
                        <a:buClrTx/>
                        <a:buSzTx/>
                        <a:buFontTx/>
                        <a:buNone/>
                        <a:tabLst/>
                        <a:defRPr/>
                      </a:pPr>
                      <a:r>
                        <a:rPr lang="ja-JP" altLang="en-US" sz="1200" b="1" dirty="0">
                          <a:solidFill>
                            <a:schemeClr val="tx1"/>
                          </a:solidFill>
                          <a:latin typeface="+mn-ea"/>
                        </a:rPr>
                        <a:t>国「アクションプラン</a:t>
                      </a:r>
                      <a:r>
                        <a:rPr lang="en-US" altLang="ja-JP" sz="1200" b="1" dirty="0">
                          <a:solidFill>
                            <a:schemeClr val="tx1"/>
                          </a:solidFill>
                          <a:latin typeface="+mn-ea"/>
                        </a:rPr>
                        <a:t>Ver.</a:t>
                      </a:r>
                      <a:r>
                        <a:rPr lang="en-US" altLang="ja-JP" sz="1200" b="1" u="none" dirty="0">
                          <a:solidFill>
                            <a:schemeClr val="tx1"/>
                          </a:solidFill>
                          <a:latin typeface="+mn-ea"/>
                        </a:rPr>
                        <a:t>4</a:t>
                      </a:r>
                      <a:r>
                        <a:rPr lang="ja-JP" altLang="en-US" sz="1200" b="1" dirty="0">
                          <a:solidFill>
                            <a:schemeClr val="tx1"/>
                          </a:solidFill>
                          <a:latin typeface="+mn-ea"/>
                        </a:rPr>
                        <a:t>」の</a:t>
                      </a:r>
                      <a:endParaRPr lang="en-US" altLang="ja-JP" sz="1200" b="1" dirty="0">
                        <a:solidFill>
                          <a:schemeClr val="tx1"/>
                        </a:solidFill>
                        <a:latin typeface="+mn-ea"/>
                      </a:endParaRPr>
                    </a:p>
                    <a:p>
                      <a:pPr marL="0" marR="0" lvl="0" indent="0" algn="l" defTabSz="959937" rtl="0" eaLnBrk="1" fontAlgn="auto" latinLnBrk="0" hangingPunct="1">
                        <a:lnSpc>
                          <a:spcPct val="100000"/>
                        </a:lnSpc>
                        <a:spcBef>
                          <a:spcPts val="0"/>
                        </a:spcBef>
                        <a:spcAft>
                          <a:spcPts val="0"/>
                        </a:spcAft>
                        <a:buClrTx/>
                        <a:buSzTx/>
                        <a:buFontTx/>
                        <a:buNone/>
                        <a:tabLst/>
                        <a:defRPr/>
                      </a:pPr>
                      <a:r>
                        <a:rPr lang="ja-JP" altLang="en-US" sz="1200" b="1" dirty="0">
                          <a:solidFill>
                            <a:schemeClr val="tx1"/>
                          </a:solidFill>
                          <a:latin typeface="+mn-ea"/>
                        </a:rPr>
                        <a:t>記載内容</a:t>
                      </a:r>
                      <a:endParaRPr kumimoji="1" lang="ja-JP" altLang="en-US" sz="1200" dirty="0">
                        <a:solidFill>
                          <a:schemeClr val="tx1"/>
                        </a:solidFill>
                        <a:latin typeface="BIZ UDPゴシック" panose="020B0400000000000000" pitchFamily="50" charset="-128"/>
                        <a:ea typeface="BIZ UDPゴシック" panose="020B0400000000000000" pitchFamily="50" charset="-128"/>
                      </a:endParaRPr>
                    </a:p>
                  </a:txBody>
                  <a:tcPr marL="100806" marR="100806" marT="50403" marB="50403">
                    <a:lnL w="12700" cap="flat" cmpd="sng" algn="ctr">
                      <a:solidFill>
                        <a:schemeClr val="accent1"/>
                      </a:solidFill>
                      <a:prstDash val="sysDot"/>
                      <a:round/>
                      <a:headEnd type="none" w="med" len="med"/>
                      <a:tailEnd type="none" w="med" len="med"/>
                    </a:lnL>
                    <a:lnR w="12700" cap="flat" cmpd="sng" algn="ctr">
                      <a:solidFill>
                        <a:schemeClr val="accent1"/>
                      </a:solidFill>
                      <a:prstDash val="sysDot"/>
                      <a:round/>
                      <a:headEnd type="none" w="med" len="med"/>
                      <a:tailEnd type="none" w="med" len="med"/>
                    </a:lnR>
                    <a:lnT w="12700" cap="flat" cmpd="sng" algn="ctr">
                      <a:solidFill>
                        <a:schemeClr val="accent1"/>
                      </a:solidFill>
                      <a:prstDash val="sysDot"/>
                      <a:round/>
                      <a:headEnd type="none" w="med" len="med"/>
                      <a:tailEnd type="none" w="med" len="med"/>
                    </a:lnT>
                    <a:lnB w="12700" cap="flat" cmpd="sng" algn="ctr">
                      <a:solidFill>
                        <a:schemeClr val="accent1"/>
                      </a:solidFill>
                      <a:prstDash val="sysDot"/>
                      <a:round/>
                      <a:headEnd type="none" w="med" len="med"/>
                      <a:tailEnd type="none" w="med" len="med"/>
                    </a:lnB>
                    <a:lnTlToBr w="12700" cmpd="sng">
                      <a:noFill/>
                      <a:prstDash val="solid"/>
                    </a:lnTlToBr>
                    <a:lnBlToTr w="12700" cmpd="sng">
                      <a:noFill/>
                      <a:prstDash val="solid"/>
                    </a:lnBlToTr>
                  </a:tcPr>
                </a:tc>
                <a:tc>
                  <a:txBody>
                    <a:bodyPr/>
                    <a:lstStyle/>
                    <a:p>
                      <a:pPr marL="171450" marR="0" lvl="0" indent="-171450" algn="l" defTabSz="959937" rtl="0" eaLnBrk="1" fontAlgn="auto" latinLnBrk="0" hangingPunct="1">
                        <a:lnSpc>
                          <a:spcPct val="100000"/>
                        </a:lnSpc>
                        <a:spcBef>
                          <a:spcPts val="0"/>
                        </a:spcBef>
                        <a:spcAft>
                          <a:spcPts val="0"/>
                        </a:spcAft>
                        <a:buClrTx/>
                        <a:buSzTx/>
                        <a:buFont typeface="Wingdings" panose="05000000000000000000" pitchFamily="2" charset="2"/>
                        <a:buChar char="l"/>
                        <a:tabLst/>
                        <a:defRPr/>
                      </a:pPr>
                      <a:r>
                        <a:rPr kumimoji="1" lang="en-US" altLang="ja-JP" sz="1100" b="0" i="0" u="none" strike="noStrike" kern="1200" cap="none" spc="0" normalizeH="0" baseline="0" noProof="0" dirty="0">
                          <a:ln>
                            <a:noFill/>
                          </a:ln>
                          <a:solidFill>
                            <a:schemeClr val="tx1"/>
                          </a:solidFill>
                          <a:effectLst/>
                          <a:uLnTx/>
                          <a:uFillTx/>
                          <a:latin typeface="游ゴシック" panose="020B0400000000000000" pitchFamily="50" charset="-128"/>
                          <a:ea typeface="+mn-ea"/>
                          <a:cs typeface="+mn-cs"/>
                        </a:rPr>
                        <a:t>Beyond</a:t>
                      </a:r>
                      <a:r>
                        <a:rPr kumimoji="1" lang="ja-JP" altLang="en-US" sz="1100" b="0" i="0" u="none" strike="noStrike" kern="1200" cap="none" spc="0" normalizeH="0" baseline="0" noProof="0" dirty="0">
                          <a:ln>
                            <a:noFill/>
                          </a:ln>
                          <a:solidFill>
                            <a:schemeClr val="tx1"/>
                          </a:solidFill>
                          <a:effectLst/>
                          <a:uLnTx/>
                          <a:uFillTx/>
                          <a:latin typeface="游ゴシック" panose="020B0400000000000000" pitchFamily="50" charset="-128"/>
                          <a:ea typeface="+mn-ea"/>
                          <a:cs typeface="+mn-cs"/>
                        </a:rPr>
                        <a:t>　５</a:t>
                      </a:r>
                      <a:r>
                        <a:rPr kumimoji="1" lang="en-US" altLang="ja-JP" sz="1100" b="0" i="0" u="none" strike="noStrike" kern="1200" cap="none" spc="0" normalizeH="0" baseline="0" noProof="0" dirty="0">
                          <a:ln>
                            <a:noFill/>
                          </a:ln>
                          <a:solidFill>
                            <a:schemeClr val="tx1"/>
                          </a:solidFill>
                          <a:effectLst/>
                          <a:uLnTx/>
                          <a:uFillTx/>
                          <a:latin typeface="游ゴシック" panose="020B0400000000000000" pitchFamily="50" charset="-128"/>
                          <a:ea typeface="+mn-ea"/>
                          <a:cs typeface="+mn-cs"/>
                        </a:rPr>
                        <a:t>G</a:t>
                      </a:r>
                      <a:r>
                        <a:rPr kumimoji="1" lang="ja-JP" altLang="en-US" sz="1100" b="0" i="0" u="none" strike="noStrike" kern="1200" cap="none" spc="0" normalizeH="0" baseline="0" noProof="0" dirty="0">
                          <a:ln>
                            <a:noFill/>
                          </a:ln>
                          <a:solidFill>
                            <a:schemeClr val="tx1"/>
                          </a:solidFill>
                          <a:effectLst/>
                          <a:uLnTx/>
                          <a:uFillTx/>
                          <a:latin typeface="游ゴシック" panose="020B0400000000000000" pitchFamily="50" charset="-128"/>
                          <a:ea typeface="+mn-ea"/>
                          <a:cs typeface="+mn-cs"/>
                        </a:rPr>
                        <a:t>　</a:t>
                      </a:r>
                      <a:r>
                        <a:rPr kumimoji="1" lang="en-US" altLang="ja-JP" sz="1100" b="0" i="0" u="none" strike="noStrike" kern="1200" cap="none" spc="0" normalizeH="0" baseline="0" noProof="0" dirty="0">
                          <a:ln>
                            <a:noFill/>
                          </a:ln>
                          <a:solidFill>
                            <a:schemeClr val="tx1"/>
                          </a:solidFill>
                          <a:effectLst/>
                          <a:uLnTx/>
                          <a:uFillTx/>
                          <a:latin typeface="游ゴシック" panose="020B0400000000000000" pitchFamily="50" charset="-128"/>
                          <a:ea typeface="+mn-ea"/>
                          <a:cs typeface="+mn-cs"/>
                        </a:rPr>
                        <a:t>ready</a:t>
                      </a:r>
                      <a:r>
                        <a:rPr kumimoji="1" lang="ja-JP" altLang="en-US" sz="1100" b="0" i="0" u="none" strike="noStrike" kern="1200" cap="none" spc="0" normalizeH="0" baseline="0" noProof="0" dirty="0">
                          <a:ln>
                            <a:noFill/>
                          </a:ln>
                          <a:solidFill>
                            <a:schemeClr val="tx1"/>
                          </a:solidFill>
                          <a:effectLst/>
                          <a:uLnTx/>
                          <a:uFillTx/>
                          <a:latin typeface="游ゴシック" panose="020B0400000000000000" pitchFamily="50" charset="-128"/>
                          <a:ea typeface="+mn-ea"/>
                          <a:cs typeface="+mn-cs"/>
                        </a:rPr>
                        <a:t>ショーケースの実現</a:t>
                      </a:r>
                      <a:r>
                        <a:rPr kumimoji="1" lang="en-US" altLang="ja-JP" sz="1100" b="0" i="0" u="none" strike="noStrike" kern="1200" cap="none" spc="0" normalizeH="0" baseline="0" noProof="0" dirty="0">
                          <a:ln>
                            <a:noFill/>
                          </a:ln>
                          <a:solidFill>
                            <a:schemeClr val="tx1"/>
                          </a:solidFill>
                          <a:effectLst/>
                          <a:uLnTx/>
                          <a:uFillTx/>
                          <a:latin typeface="游ゴシック" panose="020B0400000000000000" pitchFamily="50" charset="-128"/>
                          <a:ea typeface="+mn-ea"/>
                          <a:cs typeface="+mn-cs"/>
                        </a:rPr>
                        <a:t>&lt;</a:t>
                      </a:r>
                      <a:r>
                        <a:rPr kumimoji="1" lang="ja-JP" altLang="en-US" sz="1100" b="0" i="0" u="none" strike="noStrike" kern="1200" cap="none" spc="0" normalizeH="0" baseline="0" noProof="0" dirty="0">
                          <a:ln>
                            <a:noFill/>
                          </a:ln>
                          <a:solidFill>
                            <a:schemeClr val="tx1"/>
                          </a:solidFill>
                          <a:effectLst/>
                          <a:uLnTx/>
                          <a:uFillTx/>
                          <a:latin typeface="游ゴシック" panose="020B0400000000000000" pitchFamily="50" charset="-128"/>
                          <a:ea typeface="+mn-ea"/>
                          <a:cs typeface="+mn-cs"/>
                        </a:rPr>
                        <a:t>総務省</a:t>
                      </a:r>
                      <a:r>
                        <a:rPr kumimoji="1" lang="en-US" altLang="ja-JP" sz="1100" b="0" i="0" u="none" strike="noStrike" kern="1200" cap="none" spc="0" normalizeH="0" baseline="0" noProof="0" dirty="0">
                          <a:ln>
                            <a:noFill/>
                          </a:ln>
                          <a:solidFill>
                            <a:schemeClr val="tx1"/>
                          </a:solidFill>
                          <a:effectLst/>
                          <a:uLnTx/>
                          <a:uFillTx/>
                          <a:latin typeface="游ゴシック" panose="020B0400000000000000" pitchFamily="50" charset="-128"/>
                          <a:ea typeface="+mn-ea"/>
                          <a:cs typeface="+mn-cs"/>
                        </a:rPr>
                        <a:t>&gt;</a:t>
                      </a:r>
                    </a:p>
                    <a:p>
                      <a:pPr marL="0" marR="0" lvl="0" indent="0" algn="l" defTabSz="959937" rtl="0" eaLnBrk="1" fontAlgn="auto" latinLnBrk="0" hangingPunct="1">
                        <a:lnSpc>
                          <a:spcPct val="100000"/>
                        </a:lnSpc>
                        <a:spcBef>
                          <a:spcPts val="0"/>
                        </a:spcBef>
                        <a:spcAft>
                          <a:spcPts val="0"/>
                        </a:spcAft>
                        <a:buClrTx/>
                        <a:buSzTx/>
                        <a:buFont typeface="Wingdings" panose="05000000000000000000" pitchFamily="2" charset="2"/>
                        <a:buNone/>
                        <a:tabLst/>
                        <a:defRPr/>
                      </a:pPr>
                      <a:endParaRPr kumimoji="1" lang="en-US" altLang="ja-JP" sz="1100" b="0" i="0" u="none" strike="noStrike" kern="1200" cap="none" spc="0" normalizeH="0" baseline="0" noProof="0" dirty="0">
                        <a:ln>
                          <a:noFill/>
                        </a:ln>
                        <a:solidFill>
                          <a:schemeClr val="tx1"/>
                        </a:solidFill>
                        <a:effectLst/>
                        <a:uLnTx/>
                        <a:uFillTx/>
                        <a:latin typeface="游ゴシック" panose="020B0400000000000000" pitchFamily="50" charset="-128"/>
                        <a:ea typeface="+mn-ea"/>
                        <a:cs typeface="+mn-cs"/>
                      </a:endParaRPr>
                    </a:p>
                  </a:txBody>
                  <a:tcPr marL="100806" marR="100806" marT="50403" marB="50403">
                    <a:lnL w="12700" cap="flat" cmpd="sng" algn="ctr">
                      <a:solidFill>
                        <a:schemeClr val="accent1"/>
                      </a:solidFill>
                      <a:prstDash val="sysDot"/>
                      <a:round/>
                      <a:headEnd type="none" w="med" len="med"/>
                      <a:tailEnd type="none" w="med" len="med"/>
                    </a:lnL>
                    <a:lnR w="12700" cap="flat" cmpd="sng" algn="ctr">
                      <a:solidFill>
                        <a:schemeClr val="accent1"/>
                      </a:solidFill>
                      <a:prstDash val="sysDot"/>
                      <a:round/>
                      <a:headEnd type="none" w="med" len="med"/>
                      <a:tailEnd type="none" w="med" len="med"/>
                    </a:lnR>
                    <a:lnT w="12700" cap="flat" cmpd="sng" algn="ctr">
                      <a:solidFill>
                        <a:schemeClr val="accent1"/>
                      </a:solidFill>
                      <a:prstDash val="sysDot"/>
                      <a:round/>
                      <a:headEnd type="none" w="med" len="med"/>
                      <a:tailEnd type="none" w="med" len="med"/>
                    </a:lnT>
                    <a:lnB w="12700" cap="flat" cmpd="sng" algn="ctr">
                      <a:solidFill>
                        <a:schemeClr val="accent1"/>
                      </a:solidFill>
                      <a:prstDash val="sysDot"/>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508488957"/>
                  </a:ext>
                </a:extLst>
              </a:tr>
              <a:tr h="445710">
                <a:tc>
                  <a:txBody>
                    <a:bodyPr/>
                    <a:lstStyle/>
                    <a:p>
                      <a:pPr marL="0" marR="0" lvl="0" indent="0" algn="l" defTabSz="959937" rtl="0" eaLnBrk="1" fontAlgn="auto"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noProof="0" dirty="0">
                          <a:ln>
                            <a:noFill/>
                          </a:ln>
                          <a:solidFill>
                            <a:schemeClr val="tx1"/>
                          </a:solidFill>
                          <a:effectLst/>
                          <a:uLnTx/>
                          <a:uFillTx/>
                          <a:latin typeface="游ゴシック" panose="020B0400000000000000" pitchFamily="50" charset="-128"/>
                          <a:ea typeface="+mn-ea"/>
                          <a:cs typeface="+mn-cs"/>
                        </a:rPr>
                        <a:t>国との協議の進捗状況</a:t>
                      </a:r>
                      <a:endParaRPr kumimoji="1" lang="en-US" altLang="ja-JP" sz="1200" b="1" i="0" u="none" strike="noStrike" kern="1200" cap="none" spc="0" normalizeH="0" baseline="0" noProof="0" dirty="0">
                        <a:ln>
                          <a:noFill/>
                        </a:ln>
                        <a:solidFill>
                          <a:schemeClr val="tx1"/>
                        </a:solidFill>
                        <a:effectLst/>
                        <a:uLnTx/>
                        <a:uFillTx/>
                        <a:latin typeface="游ゴシック" panose="020B0400000000000000" pitchFamily="50" charset="-128"/>
                        <a:ea typeface="+mn-ea"/>
                        <a:cs typeface="+mn-cs"/>
                      </a:endParaRPr>
                    </a:p>
                    <a:p>
                      <a:pPr marL="0" marR="0" lvl="0" indent="0" algn="l" defTabSz="959937" rtl="0" eaLnBrk="1" fontAlgn="auto"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noProof="0" dirty="0">
                          <a:ln>
                            <a:noFill/>
                          </a:ln>
                          <a:solidFill>
                            <a:schemeClr val="tx1"/>
                          </a:solidFill>
                          <a:effectLst/>
                          <a:uLnTx/>
                          <a:uFillTx/>
                          <a:latin typeface="游ゴシック" panose="020B0400000000000000" pitchFamily="50" charset="-128"/>
                          <a:ea typeface="+mn-ea"/>
                          <a:cs typeface="+mn-cs"/>
                        </a:rPr>
                        <a:t>（取組みの成果）</a:t>
                      </a:r>
                      <a:endParaRPr kumimoji="1" lang="ja-JP" altLang="en-US" sz="1200" b="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endParaRPr>
                    </a:p>
                  </a:txBody>
                  <a:tcPr marL="100806" marR="100806" marT="50403" marB="50403" anchor="ctr">
                    <a:lnL w="12700" cap="flat" cmpd="sng" algn="ctr">
                      <a:solidFill>
                        <a:schemeClr val="accent1"/>
                      </a:solidFill>
                      <a:prstDash val="sysDot"/>
                      <a:round/>
                      <a:headEnd type="none" w="med" len="med"/>
                      <a:tailEnd type="none" w="med" len="med"/>
                    </a:lnL>
                    <a:lnR w="12700" cap="flat" cmpd="sng" algn="ctr">
                      <a:solidFill>
                        <a:schemeClr val="accent1"/>
                      </a:solidFill>
                      <a:prstDash val="sysDot"/>
                      <a:round/>
                      <a:headEnd type="none" w="med" len="med"/>
                      <a:tailEnd type="none" w="med" len="med"/>
                    </a:lnR>
                    <a:lnT w="12700" cap="flat" cmpd="sng" algn="ctr">
                      <a:solidFill>
                        <a:schemeClr val="accent1"/>
                      </a:solidFill>
                      <a:prstDash val="sysDot"/>
                      <a:round/>
                      <a:headEnd type="none" w="med" len="med"/>
                      <a:tailEnd type="none" w="med" len="med"/>
                    </a:lnT>
                    <a:lnB w="12700" cap="flat" cmpd="sng" algn="ctr">
                      <a:solidFill>
                        <a:schemeClr val="accent1"/>
                      </a:solidFill>
                      <a:prstDash val="sysDot"/>
                      <a:round/>
                      <a:headEnd type="none" w="med" len="med"/>
                      <a:tailEnd type="none" w="med" len="med"/>
                    </a:lnB>
                    <a:lnTlToBr w="12700" cmpd="sng">
                      <a:noFill/>
                      <a:prstDash val="solid"/>
                    </a:lnTlToBr>
                    <a:lnBlToTr w="12700" cmpd="sng">
                      <a:noFill/>
                      <a:prstDash val="solid"/>
                    </a:lnBlToTr>
                  </a:tcPr>
                </a:tc>
                <a:tc>
                  <a:txBody>
                    <a:bodyPr/>
                    <a:lstStyle/>
                    <a:p>
                      <a:pPr marL="171450" marR="0" lvl="0" indent="-171450" algn="l" defTabSz="959937" rtl="0" eaLnBrk="1" fontAlgn="auto" latinLnBrk="0" hangingPunct="1">
                        <a:lnSpc>
                          <a:spcPct val="100000"/>
                        </a:lnSpc>
                        <a:spcBef>
                          <a:spcPts val="0"/>
                        </a:spcBef>
                        <a:spcAft>
                          <a:spcPts val="0"/>
                        </a:spcAft>
                        <a:buClrTx/>
                        <a:buSzTx/>
                        <a:buFont typeface="Wingdings" panose="05000000000000000000" pitchFamily="2" charset="2"/>
                        <a:buChar char="l"/>
                        <a:tabLst/>
                        <a:defRPr/>
                      </a:pPr>
                      <a:r>
                        <a:rPr kumimoji="1" lang="ja-JP" altLang="en-US" sz="1100" b="0" i="0" u="none" strike="noStrike" kern="1200" cap="none" spc="0" normalizeH="0" baseline="0" noProof="0" dirty="0">
                          <a:ln>
                            <a:noFill/>
                          </a:ln>
                          <a:solidFill>
                            <a:schemeClr val="tx1"/>
                          </a:solidFill>
                          <a:effectLst/>
                          <a:uLnTx/>
                          <a:uFillTx/>
                          <a:latin typeface="游ゴシック" panose="020B0400000000000000" pitchFamily="50" charset="-128"/>
                          <a:ea typeface="+mn-ea"/>
                          <a:cs typeface="+mn-cs"/>
                        </a:rPr>
                        <a:t>各パビリオンの展示内容や未来社会ショーケース事業において、今後、更なる通信環境の整備の必要性が生じた際、国と協議を行うことを確認</a:t>
                      </a:r>
                    </a:p>
                  </a:txBody>
                  <a:tcPr marL="100806" marR="100806" marT="50403" marB="50403" anchor="ctr">
                    <a:lnL w="12700" cap="flat" cmpd="sng" algn="ctr">
                      <a:solidFill>
                        <a:schemeClr val="accent1"/>
                      </a:solidFill>
                      <a:prstDash val="sysDot"/>
                      <a:round/>
                      <a:headEnd type="none" w="med" len="med"/>
                      <a:tailEnd type="none" w="med" len="med"/>
                    </a:lnL>
                    <a:lnR w="12700" cap="flat" cmpd="sng" algn="ctr">
                      <a:solidFill>
                        <a:schemeClr val="accent1"/>
                      </a:solidFill>
                      <a:prstDash val="sysDot"/>
                      <a:round/>
                      <a:headEnd type="none" w="med" len="med"/>
                      <a:tailEnd type="none" w="med" len="med"/>
                    </a:lnR>
                    <a:lnT w="12700" cap="flat" cmpd="sng" algn="ctr">
                      <a:solidFill>
                        <a:schemeClr val="accent1"/>
                      </a:solidFill>
                      <a:prstDash val="sysDot"/>
                      <a:round/>
                      <a:headEnd type="none" w="med" len="med"/>
                      <a:tailEnd type="none" w="med" len="med"/>
                    </a:lnT>
                    <a:lnB w="12700" cap="flat" cmpd="sng" algn="ctr">
                      <a:solidFill>
                        <a:schemeClr val="accent1"/>
                      </a:solidFill>
                      <a:prstDash val="sysDot"/>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48277082"/>
                  </a:ext>
                </a:extLst>
              </a:tr>
            </a:tbl>
          </a:graphicData>
        </a:graphic>
      </p:graphicFrame>
    </p:spTree>
    <p:extLst>
      <p:ext uri="{BB962C8B-B14F-4D97-AF65-F5344CB8AC3E}">
        <p14:creationId xmlns:p14="http://schemas.microsoft.com/office/powerpoint/2010/main" val="1657606813"/>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タイトル 1"/>
          <p:cNvSpPr txBox="1">
            <a:spLocks/>
          </p:cNvSpPr>
          <p:nvPr/>
        </p:nvSpPr>
        <p:spPr bwMode="gray">
          <a:xfrm>
            <a:off x="696132" y="2283035"/>
            <a:ext cx="8676000" cy="2088000"/>
          </a:xfrm>
          <a:prstGeom prst="rect">
            <a:avLst/>
          </a:prstGeom>
          <a:noFill/>
        </p:spPr>
        <p:txBody>
          <a:bodyPr anchor="ctr" anchorCtr="0">
            <a:normAutofit/>
          </a:bodyPr>
          <a:lstStyle>
            <a:lvl1pPr algn="l" defTabSz="959937" rtl="0" eaLnBrk="1" latinLnBrk="0" hangingPunct="1">
              <a:lnSpc>
                <a:spcPct val="90000"/>
              </a:lnSpc>
              <a:spcBef>
                <a:spcPct val="0"/>
              </a:spcBef>
              <a:buNone/>
              <a:defRPr kumimoji="1" sz="4619" kern="1200">
                <a:solidFill>
                  <a:schemeClr val="tx1"/>
                </a:solidFill>
                <a:latin typeface="+mj-lt"/>
                <a:ea typeface="+mj-ea"/>
                <a:cs typeface="+mj-cs"/>
              </a:defRPr>
            </a:lvl1pPr>
          </a:lstStyle>
          <a:p>
            <a:pPr lvl="0">
              <a:defRPr/>
            </a:pPr>
            <a:r>
              <a:rPr lang="en-US" altLang="ja-JP" sz="3600" dirty="0">
                <a:solidFill>
                  <a:prstClr val="black"/>
                </a:solidFill>
                <a:latin typeface="BIZ UDPゴシック" panose="020B0400000000000000" pitchFamily="50" charset="-128"/>
                <a:ea typeface="BIZ UDPゴシック" panose="020B0400000000000000" pitchFamily="50" charset="-128"/>
              </a:rPr>
              <a:t>2</a:t>
            </a:r>
            <a:r>
              <a:rPr lang="ja-JP" altLang="en-US" sz="3600" dirty="0">
                <a:solidFill>
                  <a:prstClr val="black"/>
                </a:solidFill>
                <a:latin typeface="BIZ UDPゴシック" panose="020B0400000000000000" pitchFamily="50" charset="-128"/>
                <a:ea typeface="BIZ UDPゴシック" panose="020B0400000000000000" pitchFamily="50" charset="-128"/>
              </a:rPr>
              <a:t>　万博の円滑な運営に向けて</a:t>
            </a:r>
          </a:p>
        </p:txBody>
      </p:sp>
      <p:sp>
        <p:nvSpPr>
          <p:cNvPr id="8" name="テキスト ボックス 7"/>
          <p:cNvSpPr txBox="1"/>
          <p:nvPr/>
        </p:nvSpPr>
        <p:spPr>
          <a:xfrm>
            <a:off x="1839933" y="4276906"/>
            <a:ext cx="6926281" cy="2416046"/>
          </a:xfrm>
          <a:prstGeom prst="rect">
            <a:avLst/>
          </a:prstGeom>
          <a:noFill/>
          <a:ln w="28575">
            <a:solidFill>
              <a:schemeClr val="tx2"/>
            </a:solidFill>
            <a:prstDash val="sysDot"/>
          </a:ln>
        </p:spPr>
        <p:txBody>
          <a:bodyPr wrap="square" rtlCol="0">
            <a:spAutoFit/>
          </a:bodyPr>
          <a:lstStyle/>
          <a:p>
            <a:pPr indent="85729">
              <a:defRPr/>
            </a:pPr>
            <a:r>
              <a:rPr lang="en-US" altLang="ja-JP" sz="1500" dirty="0">
                <a:latin typeface="BIZ UDPゴシック" panose="020B0400000000000000" pitchFamily="50" charset="-128"/>
                <a:ea typeface="BIZ UDPゴシック" panose="020B0400000000000000" pitchFamily="50" charset="-128"/>
              </a:rPr>
              <a:t>【</a:t>
            </a:r>
            <a:r>
              <a:rPr lang="ja-JP" altLang="en-US" sz="1500" dirty="0">
                <a:latin typeface="BIZ UDPゴシック" panose="020B0400000000000000" pitchFamily="50" charset="-128"/>
                <a:ea typeface="BIZ UDPゴシック" panose="020B0400000000000000" pitchFamily="50" charset="-128"/>
              </a:rPr>
              <a:t>項目</a:t>
            </a:r>
            <a:r>
              <a:rPr lang="en-US" altLang="ja-JP" sz="1500" dirty="0">
                <a:latin typeface="BIZ UDPゴシック" panose="020B0400000000000000" pitchFamily="50" charset="-128"/>
                <a:ea typeface="BIZ UDPゴシック" panose="020B0400000000000000" pitchFamily="50" charset="-128"/>
              </a:rPr>
              <a:t>】</a:t>
            </a:r>
          </a:p>
          <a:p>
            <a:pPr indent="85729">
              <a:defRPr/>
            </a:pPr>
            <a:r>
              <a:rPr lang="ja-JP" altLang="en-US" sz="1600" kern="100" dirty="0">
                <a:latin typeface="BIZ UDPゴシック" panose="020B0400000000000000" pitchFamily="50" charset="-128"/>
                <a:ea typeface="BIZ UDPゴシック" panose="020B0400000000000000" pitchFamily="50" charset="-128"/>
                <a:cs typeface="Times New Roman" panose="02020603050405020304" pitchFamily="18" charset="0"/>
              </a:rPr>
              <a:t>　 （１）　中小企業等の参画促進、木材の利用促進</a:t>
            </a:r>
            <a:endParaRPr lang="en-US" altLang="ja-JP" sz="1600" kern="100" dirty="0">
              <a:latin typeface="BIZ UDPゴシック" panose="020B0400000000000000" pitchFamily="50" charset="-128"/>
              <a:ea typeface="BIZ UDPゴシック" panose="020B0400000000000000" pitchFamily="50" charset="-128"/>
              <a:cs typeface="Times New Roman" panose="02020603050405020304" pitchFamily="18" charset="0"/>
            </a:endParaRPr>
          </a:p>
          <a:p>
            <a:pPr marL="152400" indent="-152400" algn="just">
              <a:lnSpc>
                <a:spcPts val="1600"/>
              </a:lnSpc>
              <a:defRPr/>
            </a:pPr>
            <a:r>
              <a:rPr lang="ja-JP" altLang="en-US" sz="1600" kern="100" dirty="0">
                <a:latin typeface="BIZ UDPゴシック" panose="020B0400000000000000" pitchFamily="50" charset="-128"/>
                <a:ea typeface="BIZ UDPゴシック" panose="020B0400000000000000" pitchFamily="50" charset="-128"/>
                <a:cs typeface="Times New Roman" panose="02020603050405020304" pitchFamily="18" charset="0"/>
              </a:rPr>
              <a:t>    （２）　</a:t>
            </a:r>
            <a:r>
              <a:rPr kumimoji="1" lang="ja-JP" altLang="en-US" sz="1600" dirty="0">
                <a:latin typeface="BIZ UDPゴシック" panose="020B0400000000000000" pitchFamily="50" charset="-128"/>
                <a:ea typeface="BIZ UDPゴシック" panose="020B0400000000000000" pitchFamily="50" charset="-128"/>
              </a:rPr>
              <a:t>防災対策</a:t>
            </a:r>
            <a:endParaRPr kumimoji="1" lang="en-US" altLang="ja-JP" sz="1600" dirty="0">
              <a:latin typeface="BIZ UDPゴシック" panose="020B0400000000000000" pitchFamily="50" charset="-128"/>
              <a:ea typeface="BIZ UDPゴシック" panose="020B0400000000000000" pitchFamily="50" charset="-128"/>
            </a:endParaRPr>
          </a:p>
          <a:p>
            <a:pPr marL="152400" indent="-152400" algn="just">
              <a:lnSpc>
                <a:spcPts val="1600"/>
              </a:lnSpc>
              <a:defRPr/>
            </a:pPr>
            <a:r>
              <a:rPr lang="ja-JP" altLang="en-US" sz="1600" kern="100" dirty="0">
                <a:latin typeface="BIZ UDPゴシック" panose="020B0400000000000000" pitchFamily="50" charset="-128"/>
                <a:ea typeface="BIZ UDPゴシック" panose="020B0400000000000000" pitchFamily="50" charset="-128"/>
                <a:cs typeface="Times New Roman" panose="02020603050405020304" pitchFamily="18" charset="0"/>
              </a:rPr>
              <a:t>　　（３）　</a:t>
            </a:r>
            <a:r>
              <a:rPr kumimoji="1" lang="ja-JP" altLang="en-US" sz="1600" dirty="0">
                <a:latin typeface="BIZ UDPゴシック" panose="020B0400000000000000" pitchFamily="50" charset="-128"/>
                <a:ea typeface="BIZ UDPゴシック" panose="020B0400000000000000" pitchFamily="50" charset="-128"/>
              </a:rPr>
              <a:t>テロ・サイバー等防犯対策、雑踏整理等セキュリティ対策 </a:t>
            </a:r>
            <a:endParaRPr kumimoji="1" lang="en-US" altLang="ja-JP" sz="1600" dirty="0">
              <a:latin typeface="BIZ UDPゴシック" panose="020B0400000000000000" pitchFamily="50" charset="-128"/>
              <a:ea typeface="BIZ UDPゴシック" panose="020B0400000000000000" pitchFamily="50" charset="-128"/>
            </a:endParaRPr>
          </a:p>
          <a:p>
            <a:pPr marL="152400" indent="-152400" algn="just">
              <a:lnSpc>
                <a:spcPts val="1600"/>
              </a:lnSpc>
              <a:defRPr/>
            </a:pPr>
            <a:r>
              <a:rPr kumimoji="1" lang="ja-JP" altLang="en-US" sz="1600" dirty="0">
                <a:latin typeface="BIZ UDPゴシック" panose="020B0400000000000000" pitchFamily="50" charset="-128"/>
                <a:ea typeface="BIZ UDPゴシック" panose="020B0400000000000000" pitchFamily="50" charset="-128"/>
              </a:rPr>
              <a:t>　　</a:t>
            </a:r>
            <a:r>
              <a:rPr lang="ja-JP" altLang="en-US" sz="1600" kern="100" dirty="0">
                <a:latin typeface="BIZ UDPゴシック" panose="020B0400000000000000" pitchFamily="50" charset="-128"/>
                <a:ea typeface="BIZ UDPゴシック" panose="020B0400000000000000" pitchFamily="50" charset="-128"/>
                <a:cs typeface="Times New Roman" panose="02020603050405020304" pitchFamily="18" charset="0"/>
              </a:rPr>
              <a:t>（４）　</a:t>
            </a:r>
            <a:r>
              <a:rPr kumimoji="1" lang="ja-JP" altLang="en-US" sz="1600" dirty="0">
                <a:latin typeface="BIZ UDPゴシック" panose="020B0400000000000000" pitchFamily="50" charset="-128"/>
                <a:ea typeface="BIZ UDPゴシック" panose="020B0400000000000000" pitchFamily="50" charset="-128"/>
              </a:rPr>
              <a:t>感染症対策の強化</a:t>
            </a:r>
            <a:endParaRPr kumimoji="1" lang="en-US" altLang="ja-JP" sz="1600" dirty="0">
              <a:latin typeface="BIZ UDPゴシック" panose="020B0400000000000000" pitchFamily="50" charset="-128"/>
              <a:ea typeface="BIZ UDPゴシック" panose="020B0400000000000000" pitchFamily="50" charset="-128"/>
            </a:endParaRPr>
          </a:p>
          <a:p>
            <a:pPr marL="152400" indent="-152400" algn="just">
              <a:lnSpc>
                <a:spcPts val="1600"/>
              </a:lnSpc>
              <a:defRPr/>
            </a:pPr>
            <a:r>
              <a:rPr kumimoji="1" lang="ja-JP" altLang="en-US" sz="1600" dirty="0">
                <a:latin typeface="BIZ UDPゴシック" panose="020B0400000000000000" pitchFamily="50" charset="-128"/>
                <a:ea typeface="BIZ UDPゴシック" panose="020B0400000000000000" pitchFamily="50" charset="-128"/>
              </a:rPr>
              <a:t>　　（５）　万博開催期間中の医療人材の確実な確保</a:t>
            </a:r>
          </a:p>
          <a:p>
            <a:pPr marL="152400" indent="-152400" algn="just">
              <a:lnSpc>
                <a:spcPts val="1600"/>
              </a:lnSpc>
              <a:defRPr/>
            </a:pPr>
            <a:r>
              <a:rPr kumimoji="1" lang="ja-JP" altLang="en-US" sz="1600" dirty="0">
                <a:latin typeface="BIZ UDPゴシック" panose="020B0400000000000000" pitchFamily="50" charset="-128"/>
                <a:ea typeface="BIZ UDPゴシック" panose="020B0400000000000000" pitchFamily="50" charset="-128"/>
              </a:rPr>
              <a:t>　　</a:t>
            </a:r>
            <a:r>
              <a:rPr lang="ja-JP" altLang="en-US" sz="1600" kern="100" dirty="0">
                <a:latin typeface="BIZ UDPゴシック" panose="020B0400000000000000" pitchFamily="50" charset="-128"/>
                <a:ea typeface="BIZ UDPゴシック" panose="020B0400000000000000" pitchFamily="50" charset="-128"/>
                <a:cs typeface="Times New Roman" panose="02020603050405020304" pitchFamily="18" charset="0"/>
              </a:rPr>
              <a:t>（６）　一般交通への働きかけ</a:t>
            </a:r>
            <a:r>
              <a:rPr lang="en-US" altLang="ja-JP" sz="1600" kern="100" dirty="0">
                <a:latin typeface="BIZ UDPゴシック" panose="020B0400000000000000" pitchFamily="50" charset="-128"/>
                <a:ea typeface="BIZ UDPゴシック" panose="020B0400000000000000" pitchFamily="50" charset="-128"/>
                <a:cs typeface="Times New Roman" panose="02020603050405020304" pitchFamily="18" charset="0"/>
              </a:rPr>
              <a:t>TDM</a:t>
            </a:r>
            <a:r>
              <a:rPr lang="ja-JP" altLang="en-US" sz="1600" kern="100">
                <a:latin typeface="BIZ UDPゴシック" panose="020B0400000000000000" pitchFamily="50" charset="-128"/>
                <a:ea typeface="BIZ UDPゴシック" panose="020B0400000000000000" pitchFamily="50" charset="-128"/>
                <a:cs typeface="Times New Roman" panose="02020603050405020304" pitchFamily="18" charset="0"/>
              </a:rPr>
              <a:t>の推進</a:t>
            </a:r>
            <a:endParaRPr lang="en-US" altLang="ja-JP" sz="1600" kern="100" dirty="0">
              <a:latin typeface="BIZ UDPゴシック" panose="020B0400000000000000" pitchFamily="50" charset="-128"/>
              <a:ea typeface="BIZ UDPゴシック" panose="020B0400000000000000" pitchFamily="50" charset="-128"/>
              <a:cs typeface="Times New Roman" panose="02020603050405020304" pitchFamily="18" charset="0"/>
            </a:endParaRPr>
          </a:p>
          <a:p>
            <a:pPr marL="152400" indent="-152400" algn="just">
              <a:lnSpc>
                <a:spcPts val="1600"/>
              </a:lnSpc>
              <a:defRPr/>
            </a:pPr>
            <a:r>
              <a:rPr kumimoji="1" lang="ja-JP" altLang="en-US" sz="1600" kern="100" dirty="0">
                <a:latin typeface="BIZ UDPゴシック" panose="020B0400000000000000" pitchFamily="50" charset="-128"/>
                <a:ea typeface="BIZ UDPゴシック" panose="020B0400000000000000" pitchFamily="50" charset="-128"/>
                <a:cs typeface="Times New Roman" panose="02020603050405020304" pitchFamily="18" charset="0"/>
              </a:rPr>
              <a:t>　　（７）　万博開催時の物流交通対策</a:t>
            </a:r>
            <a:endParaRPr kumimoji="1" lang="en-US" altLang="ja-JP" sz="1600" dirty="0">
              <a:latin typeface="BIZ UDPゴシック" panose="020B0400000000000000" pitchFamily="50" charset="-128"/>
              <a:ea typeface="BIZ UDPゴシック" panose="020B0400000000000000" pitchFamily="50" charset="-128"/>
            </a:endParaRPr>
          </a:p>
          <a:p>
            <a:pPr marL="152400" indent="-152400" algn="just">
              <a:lnSpc>
                <a:spcPts val="1600"/>
              </a:lnSpc>
              <a:defRPr/>
            </a:pPr>
            <a:r>
              <a:rPr kumimoji="1" lang="ja-JP" altLang="en-US" sz="1600" dirty="0">
                <a:latin typeface="BIZ UDPゴシック" panose="020B0400000000000000" pitchFamily="50" charset="-128"/>
                <a:ea typeface="BIZ UDPゴシック" panose="020B0400000000000000" pitchFamily="50" charset="-128"/>
              </a:rPr>
              <a:t>　　</a:t>
            </a:r>
            <a:r>
              <a:rPr lang="ja-JP" altLang="en-US" sz="1600" kern="100" dirty="0">
                <a:latin typeface="BIZ UDPゴシック" panose="020B0400000000000000" pitchFamily="50" charset="-128"/>
                <a:ea typeface="BIZ UDPゴシック" panose="020B0400000000000000" pitchFamily="50" charset="-128"/>
                <a:cs typeface="Times New Roman" panose="02020603050405020304" pitchFamily="18" charset="0"/>
              </a:rPr>
              <a:t>（８）　</a:t>
            </a:r>
            <a:r>
              <a:rPr kumimoji="1" lang="ja-JP" altLang="en-US" sz="1600" dirty="0">
                <a:latin typeface="BIZ UDPゴシック" panose="020B0400000000000000" pitchFamily="50" charset="-128"/>
                <a:ea typeface="BIZ UDPゴシック" panose="020B0400000000000000" pitchFamily="50" charset="-128"/>
              </a:rPr>
              <a:t>万博公式参加スタッフの宿舎及び輸送手段の確保</a:t>
            </a:r>
            <a:endParaRPr kumimoji="1" lang="en-US" altLang="ja-JP" sz="1600" dirty="0">
              <a:latin typeface="BIZ UDPゴシック" panose="020B0400000000000000" pitchFamily="50" charset="-128"/>
              <a:ea typeface="BIZ UDPゴシック" panose="020B0400000000000000" pitchFamily="50" charset="-128"/>
            </a:endParaRPr>
          </a:p>
          <a:p>
            <a:pPr marL="152400" lvl="0" indent="-152400" algn="just">
              <a:lnSpc>
                <a:spcPts val="1600"/>
              </a:lnSpc>
              <a:defRPr/>
            </a:pPr>
            <a:r>
              <a:rPr kumimoji="1" lang="ja-JP" altLang="en-US" sz="1600" dirty="0">
                <a:latin typeface="BIZ UDPゴシック" panose="020B0400000000000000" pitchFamily="50" charset="-128"/>
                <a:ea typeface="BIZ UDPゴシック" panose="020B0400000000000000" pitchFamily="50" charset="-128"/>
              </a:rPr>
              <a:t>　  </a:t>
            </a:r>
            <a:r>
              <a:rPr lang="ja-JP" altLang="en-US" sz="1600" kern="100" dirty="0">
                <a:latin typeface="BIZ UDPゴシック" panose="020B0400000000000000" pitchFamily="50" charset="-128"/>
                <a:ea typeface="BIZ UDPゴシック" panose="020B0400000000000000" pitchFamily="50" charset="-128"/>
                <a:cs typeface="Times New Roman" panose="02020603050405020304" pitchFamily="18" charset="0"/>
              </a:rPr>
              <a:t>（９） </a:t>
            </a:r>
            <a:r>
              <a:rPr kumimoji="1" lang="ja-JP" altLang="en-US" sz="1600" dirty="0">
                <a:latin typeface="BIZ UDPゴシック" panose="020B0400000000000000" pitchFamily="50" charset="-128"/>
                <a:ea typeface="BIZ UDPゴシック" panose="020B0400000000000000" pitchFamily="50" charset="-128"/>
              </a:rPr>
              <a:t>万博来訪者の円滑な輸送体制確保及び輸送における新技術の導入</a:t>
            </a:r>
            <a:endParaRPr kumimoji="1" lang="en-US" altLang="ja-JP" sz="1600" dirty="0">
              <a:latin typeface="BIZ UDPゴシック" panose="020B0400000000000000" pitchFamily="50" charset="-128"/>
              <a:ea typeface="BIZ UDPゴシック" panose="020B0400000000000000" pitchFamily="50" charset="-128"/>
            </a:endParaRPr>
          </a:p>
          <a:p>
            <a:pPr marL="152400" lvl="0" indent="-152400" algn="just">
              <a:lnSpc>
                <a:spcPts val="1600"/>
              </a:lnSpc>
              <a:defRPr/>
            </a:pPr>
            <a:r>
              <a:rPr kumimoji="1" lang="ja-JP" altLang="en-US" sz="1600" dirty="0">
                <a:latin typeface="BIZ UDPゴシック" panose="020B0400000000000000" pitchFamily="50" charset="-128"/>
                <a:ea typeface="BIZ UDPゴシック" panose="020B0400000000000000" pitchFamily="50" charset="-128"/>
              </a:rPr>
              <a:t>　　</a:t>
            </a:r>
            <a:endParaRPr kumimoji="1" lang="en-US" altLang="ja-JP" sz="1600" dirty="0">
              <a:latin typeface="BIZ UDPゴシック" panose="020B0400000000000000" pitchFamily="50" charset="-128"/>
              <a:ea typeface="BIZ UDPゴシック" panose="020B0400000000000000" pitchFamily="50" charset="-128"/>
            </a:endParaRPr>
          </a:p>
        </p:txBody>
      </p:sp>
      <p:sp>
        <p:nvSpPr>
          <p:cNvPr id="5" name="スライド番号プレースホルダー 7"/>
          <p:cNvSpPr>
            <a:spLocks noGrp="1"/>
          </p:cNvSpPr>
          <p:nvPr>
            <p:ph type="sldNum" sz="quarter" idx="12"/>
          </p:nvPr>
        </p:nvSpPr>
        <p:spPr>
          <a:xfrm flipH="1">
            <a:off x="9719089" y="6839953"/>
            <a:ext cx="361536" cy="359360"/>
          </a:xfrm>
        </p:spPr>
        <p:txBody>
          <a:bodyPr/>
          <a:lstStyle/>
          <a:p>
            <a:fld id="{4A29C0C3-80A2-4EDA-8DD4-D638D41F3C0E}" type="slidenum">
              <a:rPr kumimoji="1" lang="ja-JP" altLang="en-US" smtClean="0"/>
              <a:t>67</a:t>
            </a:fld>
            <a:endParaRPr kumimoji="1" lang="ja-JP" altLang="en-US" dirty="0"/>
          </a:p>
        </p:txBody>
      </p:sp>
    </p:spTree>
    <p:extLst>
      <p:ext uri="{BB962C8B-B14F-4D97-AF65-F5344CB8AC3E}">
        <p14:creationId xmlns:p14="http://schemas.microsoft.com/office/powerpoint/2010/main" val="2909734253"/>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四角形: 角を丸くする 2">
            <a:extLst>
              <a:ext uri="{FF2B5EF4-FFF2-40B4-BE49-F238E27FC236}">
                <a16:creationId xmlns:a16="http://schemas.microsoft.com/office/drawing/2014/main" id="{FF1169B4-0354-4C2C-8470-F16E797B7616}"/>
              </a:ext>
            </a:extLst>
          </p:cNvPr>
          <p:cNvSpPr/>
          <p:nvPr/>
        </p:nvSpPr>
        <p:spPr>
          <a:xfrm>
            <a:off x="140620" y="1913566"/>
            <a:ext cx="9759235" cy="2997608"/>
          </a:xfrm>
          <a:prstGeom prst="roundRect">
            <a:avLst>
              <a:gd name="adj" fmla="val 7865"/>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graphicFrame>
        <p:nvGraphicFramePr>
          <p:cNvPr id="11" name="表 10"/>
          <p:cNvGraphicFramePr>
            <a:graphicFrameLocks noGrp="1"/>
          </p:cNvGraphicFramePr>
          <p:nvPr>
            <p:extLst>
              <p:ext uri="{D42A27DB-BD31-4B8C-83A1-F6EECF244321}">
                <p14:modId xmlns:p14="http://schemas.microsoft.com/office/powerpoint/2010/main" val="3723206753"/>
              </p:ext>
            </p:extLst>
          </p:nvPr>
        </p:nvGraphicFramePr>
        <p:xfrm>
          <a:off x="160239" y="2193609"/>
          <a:ext cx="9759235" cy="2996406"/>
        </p:xfrm>
        <a:graphic>
          <a:graphicData uri="http://schemas.openxmlformats.org/drawingml/2006/table">
            <a:tbl>
              <a:tblPr firstRow="1" bandRow="1">
                <a:tableStyleId>{2D5ABB26-0587-4C30-8999-92F81FD0307C}</a:tableStyleId>
              </a:tblPr>
              <a:tblGrid>
                <a:gridCol w="9759235">
                  <a:extLst>
                    <a:ext uri="{9D8B030D-6E8A-4147-A177-3AD203B41FA5}">
                      <a16:colId xmlns:a16="http://schemas.microsoft.com/office/drawing/2014/main" val="2309123477"/>
                    </a:ext>
                  </a:extLst>
                </a:gridCol>
              </a:tblGrid>
              <a:tr h="943839">
                <a:tc>
                  <a:txBody>
                    <a:bodyPr/>
                    <a:lstStyle/>
                    <a:p>
                      <a:pPr marL="180975" marR="0" lvl="0" indent="-180975" algn="l" defTabSz="959937" rtl="0" eaLnBrk="1" fontAlgn="auto" latinLnBrk="0" hangingPunct="1">
                        <a:lnSpc>
                          <a:spcPct val="100000"/>
                        </a:lnSpc>
                        <a:spcBef>
                          <a:spcPts val="0"/>
                        </a:spcBef>
                        <a:spcAft>
                          <a:spcPts val="0"/>
                        </a:spcAft>
                        <a:buClrTx/>
                        <a:buSzTx/>
                        <a:buFontTx/>
                        <a:buNone/>
                        <a:tabLst/>
                        <a:defRPr/>
                      </a:pPr>
                      <a:r>
                        <a:rPr kumimoji="1" lang="en-US" altLang="ja-JP" sz="1400" b="1" u="none" dirty="0">
                          <a:solidFill>
                            <a:schemeClr val="accent5"/>
                          </a:solidFill>
                          <a:effectLst/>
                        </a:rPr>
                        <a:t>【</a:t>
                      </a:r>
                      <a:r>
                        <a:rPr kumimoji="1" lang="ja-JP" altLang="en-US" sz="1400" b="1" u="none" dirty="0">
                          <a:solidFill>
                            <a:schemeClr val="accent5"/>
                          </a:solidFill>
                          <a:effectLst/>
                        </a:rPr>
                        <a:t>万博に向けて</a:t>
                      </a:r>
                      <a:r>
                        <a:rPr kumimoji="1" lang="en-US" altLang="ja-JP" sz="1400" b="1" u="none" dirty="0">
                          <a:solidFill>
                            <a:schemeClr val="accent5"/>
                          </a:solidFill>
                          <a:effectLst/>
                        </a:rPr>
                        <a:t>】</a:t>
                      </a:r>
                    </a:p>
                    <a:p>
                      <a:pPr marL="180975" lvl="0" indent="-180975" defTabSz="959937">
                        <a:defRPr/>
                      </a:pPr>
                      <a:endParaRPr kumimoji="1" lang="en-US" altLang="ja-JP" sz="600" b="1" dirty="0">
                        <a:solidFill>
                          <a:schemeClr val="tx1"/>
                        </a:solidFill>
                      </a:endParaRPr>
                    </a:p>
                    <a:p>
                      <a:pPr marL="180975" lvl="0" indent="-180975" defTabSz="959937">
                        <a:defRPr/>
                      </a:pPr>
                      <a:r>
                        <a:rPr kumimoji="1" lang="ja-JP" altLang="en-US" sz="1400" b="1" dirty="0">
                          <a:solidFill>
                            <a:schemeClr val="tx1"/>
                          </a:solidFill>
                        </a:rPr>
                        <a:t>▷</a:t>
                      </a:r>
                      <a:r>
                        <a:rPr kumimoji="1" lang="ja-JP" altLang="en-US" sz="1400" b="1" u="sng" dirty="0">
                          <a:solidFill>
                            <a:schemeClr val="tx1"/>
                          </a:solidFill>
                          <a:effectLst/>
                          <a:latin typeface="BIZ UDPゴシック" panose="020B0400000000000000" pitchFamily="50" charset="-128"/>
                          <a:ea typeface="BIZ UDPゴシック" panose="020B0400000000000000" pitchFamily="50" charset="-128"/>
                        </a:rPr>
                        <a:t>万博会場での国等の取組みにおける「万博商談も</a:t>
                      </a:r>
                      <a:r>
                        <a:rPr kumimoji="1" lang="ja-JP" altLang="en-US" sz="1400" b="1" u="sng" dirty="0" err="1">
                          <a:solidFill>
                            <a:schemeClr val="tx1"/>
                          </a:solidFill>
                          <a:effectLst/>
                          <a:latin typeface="BIZ UDPゴシック" panose="020B0400000000000000" pitchFamily="50" charset="-128"/>
                          <a:ea typeface="BIZ UDPゴシック" panose="020B0400000000000000" pitchFamily="50" charset="-128"/>
                        </a:rPr>
                        <a:t>ずやん</a:t>
                      </a:r>
                      <a:r>
                        <a:rPr kumimoji="1" lang="ja-JP" altLang="en-US" sz="1400" b="1" u="sng" dirty="0">
                          <a:solidFill>
                            <a:schemeClr val="tx1"/>
                          </a:solidFill>
                          <a:effectLst/>
                          <a:latin typeface="BIZ UDPゴシック" panose="020B0400000000000000" pitchFamily="50" charset="-128"/>
                          <a:ea typeface="BIZ UDPゴシック" panose="020B0400000000000000" pitchFamily="50" charset="-128"/>
                        </a:rPr>
                        <a:t>モール」の積極的な活用、地元中小企業等の技術等の活用、参画促進</a:t>
                      </a:r>
                      <a:r>
                        <a:rPr kumimoji="1" lang="ja-JP" altLang="en-US" sz="1400" b="1" u="none" dirty="0">
                          <a:solidFill>
                            <a:schemeClr val="tx1"/>
                          </a:solidFill>
                          <a:effectLst/>
                          <a:latin typeface="BIZ UDPゴシック" panose="020B0400000000000000" pitchFamily="50" charset="-128"/>
                          <a:ea typeface="BIZ UDPゴシック" panose="020B0400000000000000" pitchFamily="50" charset="-128"/>
                        </a:rPr>
                        <a:t>　</a:t>
                      </a:r>
                      <a:r>
                        <a:rPr kumimoji="1" lang="ja-JP" altLang="en-US" sz="900" b="0" u="none" dirty="0">
                          <a:solidFill>
                            <a:schemeClr val="tx1"/>
                          </a:solidFill>
                          <a:effectLst/>
                          <a:latin typeface="+mn-ea"/>
                          <a:ea typeface="+mn-ea"/>
                        </a:rPr>
                        <a:t>＜府・市・大商＞</a:t>
                      </a:r>
                      <a:endParaRPr kumimoji="1" lang="en-US" altLang="ja-JP" sz="900" b="0" u="none" dirty="0">
                        <a:solidFill>
                          <a:schemeClr val="tx1"/>
                        </a:solidFill>
                        <a:effectLst/>
                        <a:latin typeface="+mn-ea"/>
                        <a:ea typeface="+mn-ea"/>
                      </a:endParaRPr>
                    </a:p>
                    <a:p>
                      <a:pPr marL="180975" lvl="0" indent="-180975" defTabSz="959937">
                        <a:defRPr/>
                      </a:pPr>
                      <a:endParaRPr kumimoji="1" lang="en-US" altLang="ja-JP" sz="900" b="0" u="none" dirty="0">
                        <a:solidFill>
                          <a:schemeClr val="tx1"/>
                        </a:solidFill>
                        <a:effectLst/>
                        <a:latin typeface="+mn-ea"/>
                        <a:ea typeface="+mn-ea"/>
                      </a:endParaRPr>
                    </a:p>
                    <a:p>
                      <a:pPr marL="180975" marR="0" lvl="0" indent="-180975" algn="l" defTabSz="959937" rtl="0" eaLnBrk="1" fontAlgn="auto" latinLnBrk="0" hangingPunct="1">
                        <a:lnSpc>
                          <a:spcPct val="100000"/>
                        </a:lnSpc>
                        <a:spcBef>
                          <a:spcPts val="0"/>
                        </a:spcBef>
                        <a:spcAft>
                          <a:spcPts val="0"/>
                        </a:spcAft>
                        <a:buClrTx/>
                        <a:buSzTx/>
                        <a:buFontTx/>
                        <a:buNone/>
                        <a:tabLst/>
                        <a:defRPr/>
                      </a:pPr>
                      <a:r>
                        <a:rPr kumimoji="1" lang="ja-JP" altLang="en-US" sz="1400" b="1" dirty="0">
                          <a:solidFill>
                            <a:schemeClr val="tx1"/>
                          </a:solidFill>
                        </a:rPr>
                        <a:t>▷</a:t>
                      </a:r>
                      <a:r>
                        <a:rPr kumimoji="1" lang="ja-JP" altLang="en-US" sz="1400" b="1" u="sng" dirty="0">
                          <a:solidFill>
                            <a:schemeClr val="tx1"/>
                          </a:solidFill>
                          <a:effectLst/>
                          <a:latin typeface="BIZ UDPゴシック" panose="020B0400000000000000" pitchFamily="50" charset="-128"/>
                          <a:ea typeface="BIZ UDPゴシック" panose="020B0400000000000000" pitchFamily="50" charset="-128"/>
                        </a:rPr>
                        <a:t>会場内の国等の取組において、再生産可能な資源である木材の積極的な利用</a:t>
                      </a:r>
                      <a:r>
                        <a:rPr kumimoji="1" lang="ja-JP" altLang="en-US" sz="1400" b="1" u="none" dirty="0">
                          <a:solidFill>
                            <a:schemeClr val="tx1"/>
                          </a:solidFill>
                          <a:effectLst/>
                          <a:latin typeface="BIZ UDPゴシック" panose="020B0400000000000000" pitchFamily="50" charset="-128"/>
                          <a:ea typeface="BIZ UDPゴシック" panose="020B0400000000000000" pitchFamily="50" charset="-128"/>
                        </a:rPr>
                        <a:t>　</a:t>
                      </a:r>
                      <a:r>
                        <a:rPr kumimoji="1" lang="ja-JP" altLang="en-US" sz="900" b="0" u="none" dirty="0">
                          <a:solidFill>
                            <a:schemeClr val="tx1"/>
                          </a:solidFill>
                          <a:effectLst/>
                          <a:latin typeface="+mn-ea"/>
                          <a:ea typeface="+mn-ea"/>
                        </a:rPr>
                        <a:t>＜府・市・大商＞</a:t>
                      </a:r>
                      <a:endParaRPr kumimoji="1" lang="en-US" altLang="ja-JP" sz="900" b="0" u="none" dirty="0">
                        <a:solidFill>
                          <a:schemeClr val="tx1"/>
                        </a:solidFill>
                        <a:effectLst/>
                        <a:latin typeface="+mn-ea"/>
                        <a:ea typeface="+mn-ea"/>
                      </a:endParaRPr>
                    </a:p>
                    <a:p>
                      <a:pPr marL="180975" marR="0" lvl="0" indent="-180975" algn="l" defTabSz="959937" rtl="0" eaLnBrk="1" fontAlgn="auto" latinLnBrk="0" hangingPunct="1">
                        <a:lnSpc>
                          <a:spcPct val="100000"/>
                        </a:lnSpc>
                        <a:spcBef>
                          <a:spcPts val="0"/>
                        </a:spcBef>
                        <a:spcAft>
                          <a:spcPts val="0"/>
                        </a:spcAft>
                        <a:buClrTx/>
                        <a:buSzTx/>
                        <a:buFontTx/>
                        <a:buNone/>
                        <a:tabLst/>
                        <a:defRPr/>
                      </a:pPr>
                      <a:endParaRPr kumimoji="1" lang="en-US" altLang="ja-JP" sz="900" b="0" u="none" dirty="0">
                        <a:solidFill>
                          <a:schemeClr val="tx1"/>
                        </a:solidFill>
                        <a:effectLst/>
                        <a:latin typeface="+mn-ea"/>
                        <a:ea typeface="+mn-ea"/>
                      </a:endParaRPr>
                    </a:p>
                    <a:p>
                      <a:pPr marL="180975" marR="0" lvl="0" indent="-180975" algn="l" defTabSz="959937" rtl="0" eaLnBrk="1" fontAlgn="auto" latinLnBrk="0" hangingPunct="1">
                        <a:lnSpc>
                          <a:spcPct val="100000"/>
                        </a:lnSpc>
                        <a:spcBef>
                          <a:spcPts val="0"/>
                        </a:spcBef>
                        <a:spcAft>
                          <a:spcPts val="0"/>
                        </a:spcAft>
                        <a:buClrTx/>
                        <a:buSzTx/>
                        <a:buFontTx/>
                        <a:buNone/>
                        <a:tabLst/>
                        <a:defRPr/>
                      </a:pPr>
                      <a:r>
                        <a:rPr kumimoji="1" lang="ja-JP" altLang="en-US" sz="1400" b="1" dirty="0">
                          <a:solidFill>
                            <a:schemeClr val="tx1"/>
                          </a:solidFill>
                        </a:rPr>
                        <a:t>▷</a:t>
                      </a:r>
                      <a:r>
                        <a:rPr kumimoji="1" lang="ja-JP" altLang="en-US" sz="1400" b="1" u="sng" dirty="0">
                          <a:solidFill>
                            <a:schemeClr val="tx1"/>
                          </a:solidFill>
                          <a:effectLst/>
                          <a:latin typeface="BIZ UDPゴシック" panose="020B0400000000000000" pitchFamily="50" charset="-128"/>
                          <a:ea typeface="BIZ UDPゴシック" panose="020B0400000000000000" pitchFamily="50" charset="-128"/>
                        </a:rPr>
                        <a:t>中小企業等の技術等の活用促進、万博参画促進への財政支援</a:t>
                      </a:r>
                      <a:r>
                        <a:rPr kumimoji="1" lang="ja-JP" altLang="en-US" sz="1400" b="1" u="none" dirty="0">
                          <a:solidFill>
                            <a:schemeClr val="tx1"/>
                          </a:solidFill>
                          <a:effectLst/>
                          <a:latin typeface="BIZ UDPゴシック" panose="020B0400000000000000" pitchFamily="50" charset="-128"/>
                          <a:ea typeface="BIZ UDPゴシック" panose="020B0400000000000000" pitchFamily="50" charset="-128"/>
                        </a:rPr>
                        <a:t>　</a:t>
                      </a:r>
                      <a:r>
                        <a:rPr kumimoji="1" lang="ja-JP" altLang="en-US" sz="900" b="0" u="none" dirty="0">
                          <a:solidFill>
                            <a:schemeClr val="tx1"/>
                          </a:solidFill>
                          <a:effectLst/>
                          <a:latin typeface="+mn-ea"/>
                          <a:ea typeface="+mn-ea"/>
                        </a:rPr>
                        <a:t>＜府・市・大商＞</a:t>
                      </a:r>
                      <a:endParaRPr kumimoji="1" lang="en-US" altLang="ja-JP" sz="900" b="0" u="none" dirty="0">
                        <a:solidFill>
                          <a:schemeClr val="tx1"/>
                        </a:solidFill>
                        <a:effectLst/>
                        <a:latin typeface="+mn-ea"/>
                        <a:ea typeface="+mn-ea"/>
                      </a:endParaRPr>
                    </a:p>
                    <a:p>
                      <a:pPr marL="180975" marR="0" lvl="0" indent="-180975" algn="l" defTabSz="959937" rtl="0" eaLnBrk="1" fontAlgn="auto" latinLnBrk="0" hangingPunct="1">
                        <a:lnSpc>
                          <a:spcPct val="100000"/>
                        </a:lnSpc>
                        <a:spcBef>
                          <a:spcPts val="0"/>
                        </a:spcBef>
                        <a:spcAft>
                          <a:spcPts val="0"/>
                        </a:spcAft>
                        <a:buClrTx/>
                        <a:buSzTx/>
                        <a:buFontTx/>
                        <a:buNone/>
                        <a:tabLst/>
                        <a:defRPr/>
                      </a:pPr>
                      <a:endParaRPr kumimoji="1" lang="en-US" altLang="ja-JP" sz="900" b="0" u="none" dirty="0">
                        <a:solidFill>
                          <a:schemeClr val="tx1"/>
                        </a:solidFill>
                        <a:effectLst/>
                        <a:latin typeface="+mn-ea"/>
                        <a:ea typeface="+mn-ea"/>
                      </a:endParaRPr>
                    </a:p>
                    <a:p>
                      <a:pPr marL="180975" marR="0" lvl="0" indent="-180975" algn="l" defTabSz="959937" rtl="0" eaLnBrk="1" fontAlgn="auto" latinLnBrk="0" hangingPunct="1">
                        <a:lnSpc>
                          <a:spcPct val="100000"/>
                        </a:lnSpc>
                        <a:spcBef>
                          <a:spcPts val="0"/>
                        </a:spcBef>
                        <a:spcAft>
                          <a:spcPts val="0"/>
                        </a:spcAft>
                        <a:buClrTx/>
                        <a:buSzTx/>
                        <a:buFontTx/>
                        <a:buNone/>
                        <a:tabLst/>
                        <a:defRPr/>
                      </a:pPr>
                      <a:r>
                        <a:rPr kumimoji="1" lang="ja-JP" altLang="en-US" sz="1400" b="1" dirty="0">
                          <a:solidFill>
                            <a:schemeClr val="tx1"/>
                          </a:solidFill>
                        </a:rPr>
                        <a:t>▷</a:t>
                      </a:r>
                      <a:r>
                        <a:rPr kumimoji="1" lang="ja-JP" altLang="en-US" sz="1400" b="1" u="sng" dirty="0">
                          <a:solidFill>
                            <a:schemeClr val="tx1"/>
                          </a:solidFill>
                          <a:effectLst/>
                          <a:latin typeface="BIZ UDPゴシック" panose="020B0400000000000000" pitchFamily="50" charset="-128"/>
                          <a:ea typeface="BIZ UDPゴシック" panose="020B0400000000000000" pitchFamily="50" charset="-128"/>
                        </a:rPr>
                        <a:t>万博を機にチャレンジする人材や企業を生み出すため取組促進への財政支援</a:t>
                      </a:r>
                      <a:r>
                        <a:rPr kumimoji="1" lang="ja-JP" altLang="en-US" sz="900" b="1" u="none" dirty="0">
                          <a:solidFill>
                            <a:schemeClr val="tx1"/>
                          </a:solidFill>
                          <a:effectLst/>
                          <a:latin typeface="BIZ UDPゴシック" panose="020B0400000000000000" pitchFamily="50" charset="-128"/>
                          <a:ea typeface="BIZ UDPゴシック" panose="020B0400000000000000" pitchFamily="50" charset="-128"/>
                        </a:rPr>
                        <a:t>　</a:t>
                      </a:r>
                      <a:r>
                        <a:rPr kumimoji="1" lang="ja-JP" altLang="en-US" sz="900" b="0" u="none" dirty="0">
                          <a:solidFill>
                            <a:schemeClr val="tx1"/>
                          </a:solidFill>
                          <a:effectLst/>
                          <a:latin typeface="+mn-ea"/>
                          <a:ea typeface="+mn-ea"/>
                        </a:rPr>
                        <a:t>＜大商＞</a:t>
                      </a:r>
                      <a:endParaRPr kumimoji="1" lang="en-US" altLang="ja-JP" sz="900" b="0" u="none" dirty="0">
                        <a:solidFill>
                          <a:schemeClr val="tx1"/>
                        </a:solidFill>
                        <a:effectLst/>
                        <a:latin typeface="+mn-ea"/>
                        <a:ea typeface="+mn-ea"/>
                      </a:endParaRPr>
                    </a:p>
                    <a:p>
                      <a:pPr marL="180975" marR="0" lvl="0" indent="-180975" algn="l" defTabSz="959937" rtl="0" eaLnBrk="1" fontAlgn="auto" latinLnBrk="0" hangingPunct="1">
                        <a:lnSpc>
                          <a:spcPct val="100000"/>
                        </a:lnSpc>
                        <a:spcBef>
                          <a:spcPts val="0"/>
                        </a:spcBef>
                        <a:spcAft>
                          <a:spcPts val="0"/>
                        </a:spcAft>
                        <a:buClrTx/>
                        <a:buSzTx/>
                        <a:buFontTx/>
                        <a:buNone/>
                        <a:tabLst/>
                        <a:defRPr/>
                      </a:pPr>
                      <a:endParaRPr kumimoji="1" lang="en-US" altLang="ja-JP" sz="900" b="0" u="none" dirty="0">
                        <a:solidFill>
                          <a:schemeClr val="tx1"/>
                        </a:solidFill>
                        <a:effectLst/>
                        <a:latin typeface="+mn-ea"/>
                        <a:ea typeface="+mn-ea"/>
                      </a:endParaRPr>
                    </a:p>
                    <a:p>
                      <a:pPr marL="180975" marR="0" lvl="0" indent="-180975" algn="l" defTabSz="959937" rtl="0" eaLnBrk="1" fontAlgn="auto" latinLnBrk="0" hangingPunct="1">
                        <a:lnSpc>
                          <a:spcPct val="100000"/>
                        </a:lnSpc>
                        <a:spcBef>
                          <a:spcPts val="0"/>
                        </a:spcBef>
                        <a:spcAft>
                          <a:spcPts val="0"/>
                        </a:spcAft>
                        <a:buClrTx/>
                        <a:buSzTx/>
                        <a:buFontTx/>
                        <a:buNone/>
                        <a:tabLst/>
                        <a:defRPr/>
                      </a:pPr>
                      <a:r>
                        <a:rPr kumimoji="1" lang="ja-JP" altLang="en-US" sz="1400" b="1" dirty="0">
                          <a:solidFill>
                            <a:schemeClr val="tx1"/>
                          </a:solidFill>
                        </a:rPr>
                        <a:t>▷</a:t>
                      </a:r>
                      <a:r>
                        <a:rPr kumimoji="1" lang="ja-JP" altLang="en-US" sz="1400" b="1" u="sng" dirty="0">
                          <a:solidFill>
                            <a:schemeClr val="tx1"/>
                          </a:solidFill>
                          <a:effectLst/>
                          <a:latin typeface="BIZ UDPゴシック" panose="020B0400000000000000" pitchFamily="50" charset="-128"/>
                          <a:ea typeface="BIZ UDPゴシック" panose="020B0400000000000000" pitchFamily="50" charset="-128"/>
                        </a:rPr>
                        <a:t>万博事業に関わる企業などサプライチェーン全体のサイバーセキュリティ強化への財政支援、とりわけ中小企業においては「サイバーセキュリティお助け隊サービス」などの活用支援</a:t>
                      </a:r>
                      <a:r>
                        <a:rPr kumimoji="1" lang="ja-JP" altLang="en-US" sz="800" b="1" u="none" dirty="0">
                          <a:solidFill>
                            <a:schemeClr val="tx1"/>
                          </a:solidFill>
                          <a:effectLst/>
                          <a:latin typeface="BIZ UDPゴシック" panose="020B0400000000000000" pitchFamily="50" charset="-128"/>
                          <a:ea typeface="BIZ UDPゴシック" panose="020B0400000000000000" pitchFamily="50" charset="-128"/>
                        </a:rPr>
                        <a:t>　</a:t>
                      </a:r>
                      <a:r>
                        <a:rPr kumimoji="1" lang="ja-JP" altLang="en-US" sz="900" b="0" u="none" dirty="0">
                          <a:solidFill>
                            <a:schemeClr val="tx1"/>
                          </a:solidFill>
                          <a:effectLst/>
                          <a:latin typeface="+mn-ea"/>
                          <a:ea typeface="+mn-ea"/>
                        </a:rPr>
                        <a:t>＜関経連・大商＞</a:t>
                      </a:r>
                      <a:endParaRPr kumimoji="1" lang="en-US" altLang="ja-JP" sz="900" b="0" u="none" dirty="0">
                        <a:solidFill>
                          <a:schemeClr val="tx1"/>
                        </a:solidFill>
                        <a:effectLst/>
                        <a:latin typeface="+mn-ea"/>
                        <a:ea typeface="+mn-ea"/>
                      </a:endParaRPr>
                    </a:p>
                    <a:p>
                      <a:pPr marL="180975" marR="0" lvl="0" indent="-180975" algn="l" defTabSz="959937" rtl="0" eaLnBrk="1" fontAlgn="auto" latinLnBrk="0" hangingPunct="1">
                        <a:lnSpc>
                          <a:spcPct val="100000"/>
                        </a:lnSpc>
                        <a:spcBef>
                          <a:spcPts val="0"/>
                        </a:spcBef>
                        <a:spcAft>
                          <a:spcPts val="0"/>
                        </a:spcAft>
                        <a:buClrTx/>
                        <a:buSzTx/>
                        <a:buFontTx/>
                        <a:buNone/>
                        <a:tabLst/>
                        <a:defRPr/>
                      </a:pPr>
                      <a:endParaRPr kumimoji="1" lang="en-US" altLang="ja-JP" sz="900" b="0" u="none" dirty="0">
                        <a:solidFill>
                          <a:schemeClr val="tx1"/>
                        </a:solidFill>
                        <a:effectLst/>
                        <a:latin typeface="+mn-ea"/>
                        <a:ea typeface="+mn-ea"/>
                      </a:endParaRPr>
                    </a:p>
                    <a:p>
                      <a:pPr marL="180975" marR="0" lvl="0" indent="-180975" algn="l" defTabSz="959937" rtl="0" eaLnBrk="1" fontAlgn="auto" latinLnBrk="0" hangingPunct="1">
                        <a:lnSpc>
                          <a:spcPct val="100000"/>
                        </a:lnSpc>
                        <a:spcBef>
                          <a:spcPts val="0"/>
                        </a:spcBef>
                        <a:spcAft>
                          <a:spcPts val="0"/>
                        </a:spcAft>
                        <a:buClrTx/>
                        <a:buSzTx/>
                        <a:buFontTx/>
                        <a:buNone/>
                        <a:tabLst/>
                        <a:defRPr/>
                      </a:pPr>
                      <a:endParaRPr kumimoji="1" lang="en-US" altLang="ja-JP" sz="900" b="0" u="none" dirty="0">
                        <a:solidFill>
                          <a:schemeClr val="tx1"/>
                        </a:solidFill>
                        <a:effectLst/>
                        <a:latin typeface="+mn-ea"/>
                        <a:ea typeface="+mn-ea"/>
                      </a:endParaRPr>
                    </a:p>
                    <a:p>
                      <a:pPr marL="180975" marR="0" lvl="0" indent="-180975" algn="l" defTabSz="959937" rtl="0" eaLnBrk="1" fontAlgn="auto" latinLnBrk="0" hangingPunct="1">
                        <a:lnSpc>
                          <a:spcPct val="100000"/>
                        </a:lnSpc>
                        <a:spcBef>
                          <a:spcPts val="0"/>
                        </a:spcBef>
                        <a:spcAft>
                          <a:spcPts val="0"/>
                        </a:spcAft>
                        <a:buClrTx/>
                        <a:buSzTx/>
                        <a:buFontTx/>
                        <a:buNone/>
                        <a:tabLst/>
                        <a:defRPr/>
                      </a:pPr>
                      <a:endParaRPr kumimoji="1" lang="en-US" altLang="ja-JP" sz="900" b="0" u="none" dirty="0">
                        <a:solidFill>
                          <a:schemeClr val="tx1"/>
                        </a:solidFill>
                        <a:effectLst/>
                        <a:latin typeface="+mn-ea"/>
                        <a:ea typeface="+mn-ea"/>
                      </a:endParaRPr>
                    </a:p>
                    <a:p>
                      <a:pPr marL="180975" lvl="0" indent="-180975" defTabSz="959937">
                        <a:defRPr/>
                      </a:pPr>
                      <a:r>
                        <a:rPr kumimoji="1" lang="ja-JP" altLang="en-US" sz="900" b="0" u="none" dirty="0">
                          <a:solidFill>
                            <a:schemeClr val="tx1"/>
                          </a:solidFill>
                          <a:effectLst/>
                          <a:latin typeface="+mn-ea"/>
                          <a:ea typeface="+mn-ea"/>
                        </a:rPr>
                        <a:t>　　</a:t>
                      </a:r>
                      <a:endParaRPr kumimoji="1" lang="en-US" altLang="ja-JP" sz="600" b="1" dirty="0">
                        <a:solidFill>
                          <a:schemeClr val="tx1"/>
                        </a:solidFill>
                      </a:endParaRPr>
                    </a:p>
                  </a:txBody>
                  <a:tcPr marL="100806" marR="100806" marT="50403" marB="50403">
                    <a:noFill/>
                  </a:tcPr>
                </a:tc>
                <a:extLst>
                  <a:ext uri="{0D108BD9-81ED-4DB2-BD59-A6C34878D82A}">
                    <a16:rowId xmlns:a16="http://schemas.microsoft.com/office/drawing/2014/main" val="4193718493"/>
                  </a:ext>
                </a:extLst>
              </a:tr>
            </a:tbl>
          </a:graphicData>
        </a:graphic>
      </p:graphicFrame>
      <p:sp>
        <p:nvSpPr>
          <p:cNvPr id="9" name="正方形/長方形 8"/>
          <p:cNvSpPr/>
          <p:nvPr/>
        </p:nvSpPr>
        <p:spPr>
          <a:xfrm>
            <a:off x="2653468" y="5899255"/>
            <a:ext cx="5038725" cy="369332"/>
          </a:xfrm>
          <a:prstGeom prst="rect">
            <a:avLst/>
          </a:prstGeom>
        </p:spPr>
        <p:txBody>
          <a:bodyPr>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srgbClr val="FF0000"/>
              </a:solidFill>
              <a:effectLst/>
              <a:uLnTx/>
              <a:uFillTx/>
              <a:latin typeface="BIZ UDPゴシック" panose="020B0400000000000000" pitchFamily="50" charset="-128"/>
              <a:ea typeface="BIZ UDPゴシック" panose="020B0400000000000000" pitchFamily="50" charset="-128"/>
              <a:cs typeface="+mn-cs"/>
            </a:endParaRPr>
          </a:p>
        </p:txBody>
      </p:sp>
      <p:sp>
        <p:nvSpPr>
          <p:cNvPr id="12" name="テキスト ボックス 11"/>
          <p:cNvSpPr txBox="1"/>
          <p:nvPr/>
        </p:nvSpPr>
        <p:spPr>
          <a:xfrm>
            <a:off x="159853" y="1523170"/>
            <a:ext cx="5929828" cy="338554"/>
          </a:xfrm>
          <a:prstGeom prst="rect">
            <a:avLst/>
          </a:prstGeom>
          <a:noFill/>
        </p:spPr>
        <p:txBody>
          <a:bodyPr wrap="none" rtlCol="0">
            <a:spAutoFit/>
          </a:bodyPr>
          <a:lstStyle/>
          <a:p>
            <a:pPr lvl="0">
              <a:defRPr/>
            </a:pPr>
            <a:r>
              <a:rPr kumimoji="1" lang="ja-JP" altLang="en-US" sz="16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国への提案・要望</a:t>
            </a:r>
            <a:r>
              <a:rPr kumimoji="1" lang="ja-JP" altLang="en-US" sz="12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　</a:t>
            </a:r>
            <a:r>
              <a:rPr kumimoji="1" lang="en-US" altLang="ja-JP" sz="11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a:t>
            </a:r>
            <a:r>
              <a:rPr kumimoji="1" lang="ja-JP" altLang="en-US" sz="11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要望先</a:t>
            </a:r>
            <a:r>
              <a:rPr kumimoji="1" lang="zh-TW" altLang="en-US" sz="1100" dirty="0">
                <a:solidFill>
                  <a:prstClr val="black"/>
                </a:solidFill>
                <a:latin typeface="メイリオ" panose="020B0604030504040204" pitchFamily="50" charset="-128"/>
                <a:ea typeface="メイリオ" panose="020B0604030504040204" pitchFamily="50" charset="-128"/>
              </a:rPr>
              <a:t>（</a:t>
            </a:r>
            <a:r>
              <a:rPr kumimoji="1" lang="ja-JP" altLang="en-US" sz="1100" dirty="0">
                <a:latin typeface="メイリオ" panose="020B0604030504040204" pitchFamily="50" charset="-128"/>
                <a:ea typeface="メイリオ" panose="020B0604030504040204" pitchFamily="50" charset="-128"/>
              </a:rPr>
              <a:t>内閣官房、厚生労働省、農林水産省、経済産業省</a:t>
            </a:r>
            <a:r>
              <a:rPr kumimoji="1" lang="zh-TW" altLang="en-US" sz="1100" dirty="0">
                <a:solidFill>
                  <a:prstClr val="black"/>
                </a:solidFill>
                <a:latin typeface="メイリオ" panose="020B0604030504040204" pitchFamily="50" charset="-128"/>
                <a:ea typeface="メイリオ" panose="020B0604030504040204" pitchFamily="50" charset="-128"/>
              </a:rPr>
              <a:t>）</a:t>
            </a:r>
            <a:endParaRPr kumimoji="1" lang="ja-JP" altLang="en-US" sz="10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p:txBody>
      </p:sp>
      <p:sp>
        <p:nvSpPr>
          <p:cNvPr id="23" name="スライド番号プレースホルダー 7"/>
          <p:cNvSpPr>
            <a:spLocks noGrp="1"/>
          </p:cNvSpPr>
          <p:nvPr>
            <p:ph type="sldNum" sz="quarter" idx="12"/>
          </p:nvPr>
        </p:nvSpPr>
        <p:spPr>
          <a:xfrm flipH="1">
            <a:off x="9719089" y="6839953"/>
            <a:ext cx="361536" cy="359360"/>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A29C0C3-80A2-4EDA-8DD4-D638D41F3C0E}" type="slidenum">
              <a:rPr kumimoji="1" lang="ja-JP" altLang="en-US" sz="1260" b="0" i="0" u="none" strike="noStrike" kern="1200" cap="none" spc="0" normalizeH="0" baseline="0" noProof="0" smtClean="0">
                <a:ln>
                  <a:noFill/>
                </a:ln>
                <a:solidFill>
                  <a:prstClr val="black">
                    <a:tint val="75000"/>
                  </a:prstClr>
                </a:solidFill>
                <a:effectLst/>
                <a:uLnTx/>
                <a:uFillTx/>
                <a:latin typeface="Calibri" panose="020F0502020204030204"/>
                <a:ea typeface="游ゴシック" panose="020B0400000000000000"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68</a:t>
            </a:fld>
            <a:endParaRPr kumimoji="1" lang="ja-JP" altLang="en-US" sz="1260" b="0" i="0" u="none" strike="noStrike" kern="1200" cap="none" spc="0" normalizeH="0" baseline="0" noProof="0" dirty="0">
              <a:ln>
                <a:noFill/>
              </a:ln>
              <a:solidFill>
                <a:prstClr val="black">
                  <a:tint val="75000"/>
                </a:prstClr>
              </a:solidFill>
              <a:effectLst/>
              <a:uLnTx/>
              <a:uFillTx/>
              <a:latin typeface="Calibri" panose="020F0502020204030204"/>
              <a:ea typeface="游ゴシック" panose="020B0400000000000000" pitchFamily="50" charset="-128"/>
              <a:cs typeface="+mn-cs"/>
            </a:endParaRPr>
          </a:p>
        </p:txBody>
      </p:sp>
      <p:sp>
        <p:nvSpPr>
          <p:cNvPr id="22" name="正方形/長方形 21">
            <a:extLst>
              <a:ext uri="{FF2B5EF4-FFF2-40B4-BE49-F238E27FC236}">
                <a16:creationId xmlns:a16="http://schemas.microsoft.com/office/drawing/2014/main" id="{E08629A6-829B-4394-A30A-5CB52C1BBB36}"/>
              </a:ext>
            </a:extLst>
          </p:cNvPr>
          <p:cNvSpPr/>
          <p:nvPr/>
        </p:nvSpPr>
        <p:spPr>
          <a:xfrm>
            <a:off x="179857" y="88937"/>
            <a:ext cx="9720000" cy="324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defRPr/>
            </a:pPr>
            <a:r>
              <a:rPr kumimoji="1" lang="ja-JP" altLang="en-US" b="1" dirty="0">
                <a:solidFill>
                  <a:prstClr val="white"/>
                </a:solidFill>
                <a:latin typeface="BIZ UDPゴシック" panose="020B0400000000000000" pitchFamily="50" charset="-128"/>
                <a:ea typeface="BIZ UDPゴシック" panose="020B0400000000000000" pitchFamily="50" charset="-128"/>
              </a:rPr>
              <a:t>２（１） 中小企業等の参画促進、木材の利用促進　</a:t>
            </a:r>
            <a:endParaRPr kumimoji="1" lang="ja-JP" altLang="en-US" sz="1600" b="1" dirty="0">
              <a:solidFill>
                <a:prstClr val="white"/>
              </a:solidFill>
              <a:latin typeface="BIZ UDPゴシック" panose="020B0400000000000000" pitchFamily="50" charset="-128"/>
              <a:ea typeface="BIZ UDPゴシック" panose="020B0400000000000000" pitchFamily="50" charset="-128"/>
            </a:endParaRPr>
          </a:p>
        </p:txBody>
      </p:sp>
      <p:sp>
        <p:nvSpPr>
          <p:cNvPr id="25" name="テキスト ボックス 24">
            <a:extLst>
              <a:ext uri="{FF2B5EF4-FFF2-40B4-BE49-F238E27FC236}">
                <a16:creationId xmlns:a16="http://schemas.microsoft.com/office/drawing/2014/main" id="{B02F3C22-1443-46B7-A977-04475234F08A}"/>
              </a:ext>
            </a:extLst>
          </p:cNvPr>
          <p:cNvSpPr txBox="1"/>
          <p:nvPr/>
        </p:nvSpPr>
        <p:spPr>
          <a:xfrm>
            <a:off x="179089" y="500160"/>
            <a:ext cx="9540000" cy="738664"/>
          </a:xfrm>
          <a:prstGeom prst="rect">
            <a:avLst/>
          </a:prstGeom>
          <a:noFill/>
          <a:ln w="6350">
            <a:noFill/>
            <a:prstDash val="solid"/>
          </a:ln>
        </p:spPr>
        <p:txBody>
          <a:bodyPr wrap="square">
            <a:spAutoFit/>
          </a:bodyPr>
          <a:lstStyle/>
          <a:p>
            <a:pPr lvl="0">
              <a:defRPr/>
            </a:pPr>
            <a:r>
              <a:rPr lang="ja-JP" altLang="en-US" sz="1400" dirty="0">
                <a:solidFill>
                  <a:prstClr val="black"/>
                </a:solidFill>
                <a:latin typeface="BIZ UDPゴシック" panose="020B0400000000000000" pitchFamily="50" charset="-128"/>
                <a:ea typeface="BIZ UDPゴシック" panose="020B0400000000000000" pitchFamily="50" charset="-128"/>
              </a:rPr>
              <a:t>　</a:t>
            </a:r>
            <a:r>
              <a:rPr lang="ja-JP" altLang="en-US" sz="1400" dirty="0">
                <a:latin typeface="BIZ UDPゴシック" panose="020B0400000000000000" pitchFamily="50" charset="-128"/>
                <a:ea typeface="BIZ UDPゴシック" panose="020B0400000000000000" pitchFamily="50" charset="-128"/>
              </a:rPr>
              <a:t>「未来社会の実験場」の実装には、大阪・関西の優れた技術力や魅力的な製品を取り扱う中小企業、特色ある生産品を生み出す農林水産業者等の参画が不可欠。また、脱炭素社会の実現に向けた木材利用の取組は重要であることから、会場内における取組に対しても積極的に木材を利用していく必要がある。</a:t>
            </a:r>
          </a:p>
        </p:txBody>
      </p:sp>
      <p:sp>
        <p:nvSpPr>
          <p:cNvPr id="26" name="テキスト ボックス 25"/>
          <p:cNvSpPr txBox="1"/>
          <p:nvPr/>
        </p:nvSpPr>
        <p:spPr>
          <a:xfrm>
            <a:off x="140620" y="5321896"/>
            <a:ext cx="2236510" cy="338554"/>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600" b="1" i="0" u="none" strike="noStrike" kern="1200" cap="none" spc="0" normalizeH="0" baseline="0" noProof="0" dirty="0">
                <a:ln>
                  <a:noFill/>
                </a:ln>
                <a:effectLst/>
                <a:uLnTx/>
                <a:uFillTx/>
                <a:latin typeface="メイリオ" panose="020B0604030504040204" pitchFamily="50" charset="-128"/>
                <a:ea typeface="メイリオ" panose="020B0604030504040204" pitchFamily="50" charset="-128"/>
                <a:cs typeface="+mn-cs"/>
              </a:rPr>
              <a:t>国との協議の進捗状況</a:t>
            </a:r>
          </a:p>
        </p:txBody>
      </p:sp>
      <p:graphicFrame>
        <p:nvGraphicFramePr>
          <p:cNvPr id="13" name="表 12"/>
          <p:cNvGraphicFramePr>
            <a:graphicFrameLocks noGrp="1"/>
          </p:cNvGraphicFramePr>
          <p:nvPr>
            <p:extLst>
              <p:ext uri="{D42A27DB-BD31-4B8C-83A1-F6EECF244321}">
                <p14:modId xmlns:p14="http://schemas.microsoft.com/office/powerpoint/2010/main" val="3067557506"/>
              </p:ext>
            </p:extLst>
          </p:nvPr>
        </p:nvGraphicFramePr>
        <p:xfrm>
          <a:off x="140620" y="5665972"/>
          <a:ext cx="9288000" cy="933132"/>
        </p:xfrm>
        <a:graphic>
          <a:graphicData uri="http://schemas.openxmlformats.org/drawingml/2006/table">
            <a:tbl>
              <a:tblPr bandRow="1">
                <a:tableStyleId>{5940675A-B579-460E-94D1-54222C63F5DA}</a:tableStyleId>
              </a:tblPr>
              <a:tblGrid>
                <a:gridCol w="2700000">
                  <a:extLst>
                    <a:ext uri="{9D8B030D-6E8A-4147-A177-3AD203B41FA5}">
                      <a16:colId xmlns:a16="http://schemas.microsoft.com/office/drawing/2014/main" val="525926817"/>
                    </a:ext>
                  </a:extLst>
                </a:gridCol>
                <a:gridCol w="6588000">
                  <a:extLst>
                    <a:ext uri="{9D8B030D-6E8A-4147-A177-3AD203B41FA5}">
                      <a16:colId xmlns:a16="http://schemas.microsoft.com/office/drawing/2014/main" val="1556401701"/>
                    </a:ext>
                  </a:extLst>
                </a:gridCol>
              </a:tblGrid>
              <a:tr h="288000">
                <a:tc>
                  <a:txBody>
                    <a:bodyPr/>
                    <a:lstStyle/>
                    <a:p>
                      <a:pPr marL="0" marR="0" lvl="0" indent="0" algn="l" defTabSz="959937" rtl="0" eaLnBrk="1" fontAlgn="auto" latinLnBrk="0" hangingPunct="1">
                        <a:lnSpc>
                          <a:spcPct val="100000"/>
                        </a:lnSpc>
                        <a:spcBef>
                          <a:spcPts val="0"/>
                        </a:spcBef>
                        <a:spcAft>
                          <a:spcPts val="0"/>
                        </a:spcAft>
                        <a:buClrTx/>
                        <a:buSzTx/>
                        <a:buFontTx/>
                        <a:buNone/>
                        <a:tabLst/>
                        <a:defRPr/>
                      </a:pPr>
                      <a:r>
                        <a:rPr lang="ja-JP" altLang="en-US" sz="1200" b="1" dirty="0">
                          <a:solidFill>
                            <a:schemeClr val="tx1"/>
                          </a:solidFill>
                          <a:latin typeface="+mn-ea"/>
                        </a:rPr>
                        <a:t>国「アクションプラン</a:t>
                      </a:r>
                      <a:r>
                        <a:rPr lang="en-US" altLang="ja-JP" sz="1200" b="1" dirty="0">
                          <a:solidFill>
                            <a:schemeClr val="tx1"/>
                          </a:solidFill>
                          <a:latin typeface="+mn-ea"/>
                        </a:rPr>
                        <a:t>Ver.</a:t>
                      </a:r>
                      <a:r>
                        <a:rPr lang="en-US" altLang="ja-JP" sz="1200" b="1" u="none" dirty="0">
                          <a:solidFill>
                            <a:schemeClr val="tx1"/>
                          </a:solidFill>
                          <a:latin typeface="+mn-ea"/>
                        </a:rPr>
                        <a:t>4</a:t>
                      </a:r>
                      <a:r>
                        <a:rPr lang="ja-JP" altLang="en-US" sz="1200" b="1" dirty="0">
                          <a:solidFill>
                            <a:schemeClr val="tx1"/>
                          </a:solidFill>
                          <a:latin typeface="+mn-ea"/>
                        </a:rPr>
                        <a:t>」の</a:t>
                      </a:r>
                      <a:endParaRPr lang="en-US" altLang="ja-JP" sz="1200" b="1" dirty="0">
                        <a:solidFill>
                          <a:schemeClr val="tx1"/>
                        </a:solidFill>
                        <a:latin typeface="+mn-ea"/>
                      </a:endParaRPr>
                    </a:p>
                    <a:p>
                      <a:pPr marL="0" marR="0" lvl="0" indent="0" algn="l" defTabSz="959937" rtl="0" eaLnBrk="1" fontAlgn="auto" latinLnBrk="0" hangingPunct="1">
                        <a:lnSpc>
                          <a:spcPct val="100000"/>
                        </a:lnSpc>
                        <a:spcBef>
                          <a:spcPts val="0"/>
                        </a:spcBef>
                        <a:spcAft>
                          <a:spcPts val="0"/>
                        </a:spcAft>
                        <a:buClrTx/>
                        <a:buSzTx/>
                        <a:buFontTx/>
                        <a:buNone/>
                        <a:tabLst/>
                        <a:defRPr/>
                      </a:pPr>
                      <a:r>
                        <a:rPr lang="ja-JP" altLang="en-US" sz="1200" b="1" dirty="0">
                          <a:solidFill>
                            <a:schemeClr val="tx1"/>
                          </a:solidFill>
                          <a:latin typeface="+mn-ea"/>
                        </a:rPr>
                        <a:t>記載内容</a:t>
                      </a:r>
                      <a:endParaRPr kumimoji="1" lang="ja-JP" altLang="en-US" sz="1200" dirty="0">
                        <a:solidFill>
                          <a:schemeClr val="tx1"/>
                        </a:solidFill>
                        <a:latin typeface="BIZ UDPゴシック" panose="020B0400000000000000" pitchFamily="50" charset="-128"/>
                        <a:ea typeface="BIZ UDPゴシック" panose="020B0400000000000000" pitchFamily="50" charset="-128"/>
                      </a:endParaRPr>
                    </a:p>
                  </a:txBody>
                  <a:tcPr marL="100806" marR="100806" marT="50403" marB="50403">
                    <a:lnL w="12700" cap="flat" cmpd="sng" algn="ctr">
                      <a:solidFill>
                        <a:schemeClr val="accent1"/>
                      </a:solidFill>
                      <a:prstDash val="sysDot"/>
                      <a:round/>
                      <a:headEnd type="none" w="med" len="med"/>
                      <a:tailEnd type="none" w="med" len="med"/>
                    </a:lnL>
                    <a:lnR w="12700" cap="flat" cmpd="sng" algn="ctr">
                      <a:solidFill>
                        <a:schemeClr val="accent1"/>
                      </a:solidFill>
                      <a:prstDash val="sysDot"/>
                      <a:round/>
                      <a:headEnd type="none" w="med" len="med"/>
                      <a:tailEnd type="none" w="med" len="med"/>
                    </a:lnR>
                    <a:lnT w="12700" cap="flat" cmpd="sng" algn="ctr">
                      <a:solidFill>
                        <a:schemeClr val="accent1"/>
                      </a:solidFill>
                      <a:prstDash val="sysDot"/>
                      <a:round/>
                      <a:headEnd type="none" w="med" len="med"/>
                      <a:tailEnd type="none" w="med" len="med"/>
                    </a:lnT>
                    <a:lnB w="12700" cap="flat" cmpd="sng" algn="ctr">
                      <a:solidFill>
                        <a:schemeClr val="accent1"/>
                      </a:solidFill>
                      <a:prstDash val="sysDot"/>
                      <a:round/>
                      <a:headEnd type="none" w="med" len="med"/>
                      <a:tailEnd type="none" w="med" len="med"/>
                    </a:lnB>
                    <a:lnTlToBr w="12700" cmpd="sng">
                      <a:noFill/>
                      <a:prstDash val="solid"/>
                    </a:lnTlToBr>
                    <a:lnBlToTr w="12700" cmpd="sng">
                      <a:noFill/>
                      <a:prstDash val="solid"/>
                    </a:lnBlToTr>
                  </a:tcPr>
                </a:tc>
                <a:tc>
                  <a:txBody>
                    <a:bodyPr/>
                    <a:lstStyle/>
                    <a:p>
                      <a:pPr marL="171450" marR="0" lvl="0" indent="-171450" algn="l" defTabSz="959937" rtl="0" eaLnBrk="1" fontAlgn="auto" latinLnBrk="0" hangingPunct="1">
                        <a:lnSpc>
                          <a:spcPct val="100000"/>
                        </a:lnSpc>
                        <a:spcBef>
                          <a:spcPts val="0"/>
                        </a:spcBef>
                        <a:spcAft>
                          <a:spcPts val="0"/>
                        </a:spcAft>
                        <a:buClrTx/>
                        <a:buSzTx/>
                        <a:buFont typeface="Wingdings" panose="05000000000000000000" pitchFamily="2" charset="2"/>
                        <a:buChar char="l"/>
                        <a:tabLst/>
                        <a:defRPr/>
                      </a:pPr>
                      <a:r>
                        <a:rPr kumimoji="1" lang="ja-JP" altLang="en-US" sz="1100" b="0" i="0" u="none" strike="noStrike" kern="1200" cap="none" spc="0" normalizeH="0" baseline="0" noProof="0" dirty="0">
                          <a:ln>
                            <a:noFill/>
                          </a:ln>
                          <a:solidFill>
                            <a:schemeClr val="tx1"/>
                          </a:solidFill>
                          <a:effectLst/>
                          <a:uLnTx/>
                          <a:uFillTx/>
                          <a:latin typeface="游ゴシック" panose="020B0400000000000000" pitchFamily="50" charset="-128"/>
                          <a:ea typeface="+mn-ea"/>
                          <a:cs typeface="+mn-cs"/>
                        </a:rPr>
                        <a:t>「ウッド・チェンジ」の発信</a:t>
                      </a:r>
                      <a:r>
                        <a:rPr kumimoji="1" lang="en-US" altLang="ja-JP" sz="1100" b="0" i="0" u="none" strike="noStrike" kern="1200" cap="none" spc="0" normalizeH="0" baseline="0" noProof="0" dirty="0">
                          <a:ln>
                            <a:noFill/>
                          </a:ln>
                          <a:solidFill>
                            <a:schemeClr val="tx1"/>
                          </a:solidFill>
                          <a:effectLst/>
                          <a:uLnTx/>
                          <a:uFillTx/>
                          <a:latin typeface="游ゴシック" panose="020B0400000000000000" pitchFamily="50" charset="-128"/>
                          <a:ea typeface="+mn-ea"/>
                          <a:cs typeface="+mn-cs"/>
                        </a:rPr>
                        <a:t>&lt;</a:t>
                      </a:r>
                      <a:r>
                        <a:rPr kumimoji="1" lang="ja-JP" altLang="en-US" sz="1100" b="0" i="0" u="none" strike="noStrike" kern="1200" cap="none" spc="0" normalizeH="0" baseline="0" noProof="0" dirty="0">
                          <a:ln>
                            <a:noFill/>
                          </a:ln>
                          <a:solidFill>
                            <a:schemeClr val="tx1"/>
                          </a:solidFill>
                          <a:effectLst/>
                          <a:uLnTx/>
                          <a:uFillTx/>
                          <a:latin typeface="游ゴシック" panose="020B0400000000000000" pitchFamily="50" charset="-128"/>
                          <a:ea typeface="+mn-ea"/>
                          <a:cs typeface="+mn-cs"/>
                        </a:rPr>
                        <a:t>農⽔省</a:t>
                      </a:r>
                      <a:r>
                        <a:rPr kumimoji="1" lang="en-US" altLang="ja-JP" sz="1100" b="0" i="0" u="none" strike="noStrike" kern="1200" cap="none" spc="0" normalizeH="0" baseline="0" noProof="0" dirty="0">
                          <a:ln>
                            <a:noFill/>
                          </a:ln>
                          <a:solidFill>
                            <a:schemeClr val="tx1"/>
                          </a:solidFill>
                          <a:effectLst/>
                          <a:uLnTx/>
                          <a:uFillTx/>
                          <a:latin typeface="游ゴシック" panose="020B0400000000000000" pitchFamily="50" charset="-128"/>
                          <a:ea typeface="+mn-ea"/>
                          <a:cs typeface="+mn-cs"/>
                        </a:rPr>
                        <a:t>&gt;</a:t>
                      </a:r>
                    </a:p>
                    <a:p>
                      <a:pPr marL="171450" marR="0" lvl="0" indent="-171450" algn="l" defTabSz="959937" rtl="0" eaLnBrk="1" fontAlgn="auto" latinLnBrk="0" hangingPunct="1">
                        <a:lnSpc>
                          <a:spcPct val="100000"/>
                        </a:lnSpc>
                        <a:spcBef>
                          <a:spcPts val="0"/>
                        </a:spcBef>
                        <a:spcAft>
                          <a:spcPts val="0"/>
                        </a:spcAft>
                        <a:buClrTx/>
                        <a:buSzTx/>
                        <a:buFont typeface="Wingdings" panose="05000000000000000000" pitchFamily="2" charset="2"/>
                        <a:buChar char="l"/>
                        <a:tabLst/>
                        <a:defRPr/>
                      </a:pPr>
                      <a:r>
                        <a:rPr kumimoji="1" lang="ja-JP" altLang="en-US" sz="1100" b="0" i="0" u="none" strike="noStrike" kern="1200" cap="none" spc="0" normalizeH="0" baseline="0" noProof="0" dirty="0">
                          <a:ln>
                            <a:noFill/>
                          </a:ln>
                          <a:solidFill>
                            <a:schemeClr val="tx1"/>
                          </a:solidFill>
                          <a:effectLst/>
                          <a:uLnTx/>
                          <a:uFillTx/>
                          <a:latin typeface="游ゴシック" panose="020B0400000000000000" pitchFamily="50" charset="-128"/>
                          <a:ea typeface="+mn-ea"/>
                          <a:cs typeface="+mn-cs"/>
                        </a:rPr>
                        <a:t>万博会場を活用した未来思考の中小企業の魅力・価値の発信＜経産省＞</a:t>
                      </a:r>
                      <a:endParaRPr kumimoji="1" lang="en-US" altLang="ja-JP" sz="1100" b="0" i="0" u="none" strike="noStrike" kern="1200" cap="none" spc="0" normalizeH="0" baseline="0" noProof="0" dirty="0">
                        <a:ln>
                          <a:noFill/>
                        </a:ln>
                        <a:solidFill>
                          <a:schemeClr val="tx1"/>
                        </a:solidFill>
                        <a:effectLst/>
                        <a:uLnTx/>
                        <a:uFillTx/>
                        <a:latin typeface="游ゴシック" panose="020B0400000000000000" pitchFamily="50" charset="-128"/>
                        <a:ea typeface="+mn-ea"/>
                        <a:cs typeface="+mn-cs"/>
                      </a:endParaRPr>
                    </a:p>
                  </a:txBody>
                  <a:tcPr marL="100806" marR="100806" marT="50403" marB="50403">
                    <a:lnL w="12700" cap="flat" cmpd="sng" algn="ctr">
                      <a:solidFill>
                        <a:schemeClr val="accent1"/>
                      </a:solidFill>
                      <a:prstDash val="sysDot"/>
                      <a:round/>
                      <a:headEnd type="none" w="med" len="med"/>
                      <a:tailEnd type="none" w="med" len="med"/>
                    </a:lnL>
                    <a:lnR w="12700" cap="flat" cmpd="sng" algn="ctr">
                      <a:solidFill>
                        <a:schemeClr val="accent1"/>
                      </a:solidFill>
                      <a:prstDash val="sysDot"/>
                      <a:round/>
                      <a:headEnd type="none" w="med" len="med"/>
                      <a:tailEnd type="none" w="med" len="med"/>
                    </a:lnR>
                    <a:lnT w="12700" cap="flat" cmpd="sng" algn="ctr">
                      <a:solidFill>
                        <a:schemeClr val="accent1"/>
                      </a:solidFill>
                      <a:prstDash val="sysDot"/>
                      <a:round/>
                      <a:headEnd type="none" w="med" len="med"/>
                      <a:tailEnd type="none" w="med" len="med"/>
                    </a:lnT>
                    <a:lnB w="12700" cap="flat" cmpd="sng" algn="ctr">
                      <a:solidFill>
                        <a:schemeClr val="accent1"/>
                      </a:solidFill>
                      <a:prstDash val="sysDot"/>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508488957"/>
                  </a:ext>
                </a:extLst>
              </a:tr>
              <a:tr h="288000">
                <a:tc>
                  <a:txBody>
                    <a:bodyPr/>
                    <a:lstStyle/>
                    <a:p>
                      <a:pPr marL="0" marR="0" lvl="0" indent="0" algn="l" defTabSz="959937" rtl="0" eaLnBrk="1" fontAlgn="auto" latinLnBrk="0" hangingPunct="1">
                        <a:lnSpc>
                          <a:spcPct val="100000"/>
                        </a:lnSpc>
                        <a:spcBef>
                          <a:spcPts val="0"/>
                        </a:spcBef>
                        <a:spcAft>
                          <a:spcPts val="0"/>
                        </a:spcAft>
                        <a:buClrTx/>
                        <a:buSzTx/>
                        <a:buFontTx/>
                        <a:buNone/>
                        <a:tabLst/>
                        <a:defRPr/>
                      </a:pPr>
                      <a:r>
                        <a:rPr kumimoji="1" lang="ja-JP" altLang="en-US" sz="1200" b="1" dirty="0">
                          <a:solidFill>
                            <a:schemeClr val="tx1"/>
                          </a:solidFill>
                          <a:latin typeface="+mn-ea"/>
                          <a:ea typeface="+mn-ea"/>
                        </a:rPr>
                        <a:t>国との協議の進捗状況</a:t>
                      </a:r>
                      <a:endParaRPr kumimoji="1" lang="en-US" altLang="ja-JP" sz="1200" b="1" dirty="0">
                        <a:solidFill>
                          <a:schemeClr val="tx1"/>
                        </a:solidFill>
                        <a:latin typeface="+mn-ea"/>
                        <a:ea typeface="+mn-ea"/>
                      </a:endParaRPr>
                    </a:p>
                    <a:p>
                      <a:pPr marL="0" marR="0" lvl="0" indent="0" algn="l" defTabSz="959937" rtl="0" eaLnBrk="1" fontAlgn="auto" latinLnBrk="0" hangingPunct="1">
                        <a:lnSpc>
                          <a:spcPct val="100000"/>
                        </a:lnSpc>
                        <a:spcBef>
                          <a:spcPts val="0"/>
                        </a:spcBef>
                        <a:spcAft>
                          <a:spcPts val="0"/>
                        </a:spcAft>
                        <a:buClrTx/>
                        <a:buSzTx/>
                        <a:buFontTx/>
                        <a:buNone/>
                        <a:tabLst/>
                        <a:defRPr/>
                      </a:pPr>
                      <a:r>
                        <a:rPr kumimoji="1" lang="ja-JP" altLang="en-US" sz="1200" b="1" dirty="0">
                          <a:solidFill>
                            <a:schemeClr val="tx1"/>
                          </a:solidFill>
                          <a:latin typeface="+mn-ea"/>
                          <a:ea typeface="+mn-ea"/>
                        </a:rPr>
                        <a:t>（取組の成果）</a:t>
                      </a:r>
                    </a:p>
                  </a:txBody>
                  <a:tcPr marL="100806" marR="100806" marT="50403" marB="50403">
                    <a:lnL w="12700" cap="flat" cmpd="sng" algn="ctr">
                      <a:solidFill>
                        <a:schemeClr val="accent1"/>
                      </a:solidFill>
                      <a:prstDash val="sysDot"/>
                      <a:round/>
                      <a:headEnd type="none" w="med" len="med"/>
                      <a:tailEnd type="none" w="med" len="med"/>
                    </a:lnL>
                    <a:lnR w="12700" cap="flat" cmpd="sng" algn="ctr">
                      <a:solidFill>
                        <a:schemeClr val="accent1"/>
                      </a:solidFill>
                      <a:prstDash val="sysDot"/>
                      <a:round/>
                      <a:headEnd type="none" w="med" len="med"/>
                      <a:tailEnd type="none" w="med" len="med"/>
                    </a:lnR>
                    <a:lnT w="12700" cap="flat" cmpd="sng" algn="ctr">
                      <a:solidFill>
                        <a:schemeClr val="accent1"/>
                      </a:solidFill>
                      <a:prstDash val="sysDot"/>
                      <a:round/>
                      <a:headEnd type="none" w="med" len="med"/>
                      <a:tailEnd type="none" w="med" len="med"/>
                    </a:lnT>
                    <a:lnB w="12700" cap="flat" cmpd="sng" algn="ctr">
                      <a:solidFill>
                        <a:schemeClr val="accent1"/>
                      </a:solidFill>
                      <a:prstDash val="sysDot"/>
                      <a:round/>
                      <a:headEnd type="none" w="med" len="med"/>
                      <a:tailEnd type="none" w="med" len="med"/>
                    </a:lnB>
                    <a:lnTlToBr w="12700" cmpd="sng">
                      <a:noFill/>
                      <a:prstDash val="solid"/>
                    </a:lnTlToBr>
                    <a:lnBlToTr w="12700" cmpd="sng">
                      <a:noFill/>
                      <a:prstDash val="solid"/>
                    </a:lnBlToTr>
                  </a:tcPr>
                </a:tc>
                <a:tc>
                  <a:txBody>
                    <a:bodyPr/>
                    <a:lstStyle/>
                    <a:p>
                      <a:pPr marL="171450" marR="0" lvl="0" indent="-171450" algn="l" defTabSz="959937" rtl="0" eaLnBrk="1" fontAlgn="auto" latinLnBrk="0" hangingPunct="1">
                        <a:lnSpc>
                          <a:spcPct val="100000"/>
                        </a:lnSpc>
                        <a:spcBef>
                          <a:spcPts val="0"/>
                        </a:spcBef>
                        <a:spcAft>
                          <a:spcPts val="0"/>
                        </a:spcAft>
                        <a:buClrTx/>
                        <a:buSzTx/>
                        <a:buFont typeface="Wingdings" panose="05000000000000000000" pitchFamily="2" charset="2"/>
                        <a:buChar char="l"/>
                        <a:tabLst/>
                        <a:defRPr/>
                      </a:pPr>
                      <a:r>
                        <a:rPr kumimoji="1" lang="ja-JP" altLang="en-US" sz="1100" b="0" i="0" u="none" strike="noStrike" kern="1200" cap="none" spc="0" normalizeH="0" baseline="0" noProof="0" dirty="0">
                          <a:ln>
                            <a:noFill/>
                          </a:ln>
                          <a:solidFill>
                            <a:schemeClr val="tx1"/>
                          </a:solidFill>
                          <a:effectLst/>
                          <a:uLnTx/>
                          <a:uFillTx/>
                          <a:latin typeface="游ゴシック" panose="020B0400000000000000" pitchFamily="50" charset="-128"/>
                          <a:ea typeface="+mn-ea"/>
                          <a:cs typeface="+mn-cs"/>
                        </a:rPr>
                        <a:t>関係省庁と協議中</a:t>
                      </a:r>
                      <a:endParaRPr kumimoji="1" lang="en-US" altLang="ja-JP" sz="1100" b="0" i="0" u="none" strike="noStrike" kern="1200" cap="none" spc="0" normalizeH="0" baseline="0" noProof="0" dirty="0">
                        <a:ln>
                          <a:noFill/>
                        </a:ln>
                        <a:solidFill>
                          <a:schemeClr val="tx1"/>
                        </a:solidFill>
                        <a:effectLst/>
                        <a:uLnTx/>
                        <a:uFillTx/>
                        <a:latin typeface="游ゴシック" panose="020B0400000000000000" pitchFamily="50" charset="-128"/>
                        <a:ea typeface="+mn-ea"/>
                        <a:cs typeface="+mn-cs"/>
                      </a:endParaRPr>
                    </a:p>
                  </a:txBody>
                  <a:tcPr marL="100806" marR="100806" marT="50403" marB="50403">
                    <a:lnL w="12700" cap="flat" cmpd="sng" algn="ctr">
                      <a:solidFill>
                        <a:schemeClr val="accent1"/>
                      </a:solidFill>
                      <a:prstDash val="sysDot"/>
                      <a:round/>
                      <a:headEnd type="none" w="med" len="med"/>
                      <a:tailEnd type="none" w="med" len="med"/>
                    </a:lnL>
                    <a:lnR w="12700" cap="flat" cmpd="sng" algn="ctr">
                      <a:solidFill>
                        <a:schemeClr val="accent1"/>
                      </a:solidFill>
                      <a:prstDash val="sysDot"/>
                      <a:round/>
                      <a:headEnd type="none" w="med" len="med"/>
                      <a:tailEnd type="none" w="med" len="med"/>
                    </a:lnR>
                    <a:lnT w="12700" cap="flat" cmpd="sng" algn="ctr">
                      <a:solidFill>
                        <a:schemeClr val="accent1"/>
                      </a:solidFill>
                      <a:prstDash val="sysDot"/>
                      <a:round/>
                      <a:headEnd type="none" w="med" len="med"/>
                      <a:tailEnd type="none" w="med" len="med"/>
                    </a:lnT>
                    <a:lnB w="12700" cap="flat" cmpd="sng" algn="ctr">
                      <a:solidFill>
                        <a:schemeClr val="accent1"/>
                      </a:solidFill>
                      <a:prstDash val="sysDot"/>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332294365"/>
                  </a:ext>
                </a:extLst>
              </a:tr>
            </a:tbl>
          </a:graphicData>
        </a:graphic>
      </p:graphicFrame>
    </p:spTree>
    <p:extLst>
      <p:ext uri="{BB962C8B-B14F-4D97-AF65-F5344CB8AC3E}">
        <p14:creationId xmlns:p14="http://schemas.microsoft.com/office/powerpoint/2010/main" val="2327782909"/>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四角形: 角を丸くする 2">
            <a:extLst>
              <a:ext uri="{FF2B5EF4-FFF2-40B4-BE49-F238E27FC236}">
                <a16:creationId xmlns:a16="http://schemas.microsoft.com/office/drawing/2014/main" id="{FF1169B4-0354-4C2C-8470-F16E797B7616}"/>
              </a:ext>
            </a:extLst>
          </p:cNvPr>
          <p:cNvSpPr/>
          <p:nvPr/>
        </p:nvSpPr>
        <p:spPr>
          <a:xfrm>
            <a:off x="140620" y="1913566"/>
            <a:ext cx="9759235" cy="2701297"/>
          </a:xfrm>
          <a:prstGeom prst="roundRect">
            <a:avLst>
              <a:gd name="adj" fmla="val 7865"/>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graphicFrame>
        <p:nvGraphicFramePr>
          <p:cNvPr id="11" name="表 10"/>
          <p:cNvGraphicFramePr>
            <a:graphicFrameLocks noGrp="1"/>
          </p:cNvGraphicFramePr>
          <p:nvPr>
            <p:extLst>
              <p:ext uri="{D42A27DB-BD31-4B8C-83A1-F6EECF244321}">
                <p14:modId xmlns:p14="http://schemas.microsoft.com/office/powerpoint/2010/main" val="4213252823"/>
              </p:ext>
            </p:extLst>
          </p:nvPr>
        </p:nvGraphicFramePr>
        <p:xfrm>
          <a:off x="160239" y="2142739"/>
          <a:ext cx="9759235" cy="2508726"/>
        </p:xfrm>
        <a:graphic>
          <a:graphicData uri="http://schemas.openxmlformats.org/drawingml/2006/table">
            <a:tbl>
              <a:tblPr firstRow="1" bandRow="1">
                <a:tableStyleId>{2D5ABB26-0587-4C30-8999-92F81FD0307C}</a:tableStyleId>
              </a:tblPr>
              <a:tblGrid>
                <a:gridCol w="9759235">
                  <a:extLst>
                    <a:ext uri="{9D8B030D-6E8A-4147-A177-3AD203B41FA5}">
                      <a16:colId xmlns:a16="http://schemas.microsoft.com/office/drawing/2014/main" val="2309123477"/>
                    </a:ext>
                  </a:extLst>
                </a:gridCol>
              </a:tblGrid>
              <a:tr h="943839">
                <a:tc>
                  <a:txBody>
                    <a:bodyPr/>
                    <a:lstStyle/>
                    <a:p>
                      <a:pPr marL="180975" marR="0" lvl="0" indent="-180975" algn="l" defTabSz="959937" rtl="0" eaLnBrk="1" fontAlgn="auto" latinLnBrk="0" hangingPunct="1">
                        <a:lnSpc>
                          <a:spcPct val="100000"/>
                        </a:lnSpc>
                        <a:spcBef>
                          <a:spcPts val="0"/>
                        </a:spcBef>
                        <a:spcAft>
                          <a:spcPts val="0"/>
                        </a:spcAft>
                        <a:buClrTx/>
                        <a:buSzTx/>
                        <a:buFontTx/>
                        <a:buNone/>
                        <a:tabLst/>
                        <a:defRPr/>
                      </a:pPr>
                      <a:r>
                        <a:rPr kumimoji="1" lang="en-US" altLang="ja-JP" sz="1400" b="1" u="none" dirty="0">
                          <a:solidFill>
                            <a:schemeClr val="accent5"/>
                          </a:solidFill>
                          <a:effectLst/>
                        </a:rPr>
                        <a:t>【</a:t>
                      </a:r>
                      <a:r>
                        <a:rPr kumimoji="1" lang="ja-JP" altLang="en-US" sz="1400" b="1" u="none" dirty="0">
                          <a:solidFill>
                            <a:schemeClr val="accent5"/>
                          </a:solidFill>
                          <a:effectLst/>
                        </a:rPr>
                        <a:t>万博に向けて</a:t>
                      </a:r>
                      <a:r>
                        <a:rPr kumimoji="1" lang="en-US" altLang="ja-JP" sz="1400" b="1" u="none" dirty="0">
                          <a:solidFill>
                            <a:schemeClr val="accent5"/>
                          </a:solidFill>
                          <a:effectLst/>
                        </a:rPr>
                        <a:t>】</a:t>
                      </a:r>
                    </a:p>
                    <a:p>
                      <a:pPr marL="180975" lvl="0" indent="-180975" defTabSz="959937">
                        <a:defRPr/>
                      </a:pPr>
                      <a:endParaRPr kumimoji="1" lang="en-US" altLang="ja-JP" sz="600" b="1" dirty="0">
                        <a:solidFill>
                          <a:schemeClr val="tx1"/>
                        </a:solidFill>
                      </a:endParaRPr>
                    </a:p>
                    <a:p>
                      <a:pPr marL="180975" lvl="0" indent="-180975" defTabSz="959937">
                        <a:defRPr/>
                      </a:pPr>
                      <a:r>
                        <a:rPr kumimoji="1" lang="ja-JP" altLang="en-US" sz="1400" b="1" dirty="0">
                          <a:solidFill>
                            <a:schemeClr val="tx1"/>
                          </a:solidFill>
                        </a:rPr>
                        <a:t>▷</a:t>
                      </a:r>
                      <a:r>
                        <a:rPr kumimoji="1" lang="ja-JP" altLang="en-US" sz="1400" b="1" u="sng" dirty="0">
                          <a:solidFill>
                            <a:schemeClr val="tx1"/>
                          </a:solidFill>
                          <a:effectLst/>
                          <a:latin typeface="BIZ UDPゴシック" panose="020B0400000000000000" pitchFamily="50" charset="-128"/>
                          <a:ea typeface="BIZ UDPゴシック" panose="020B0400000000000000" pitchFamily="50" charset="-128"/>
                        </a:rPr>
                        <a:t>都心における行政の危機管理部門とエリアマネジメント団体との情報連携のための仕組みづくりとネットワークシステム</a:t>
                      </a:r>
                    </a:p>
                    <a:p>
                      <a:pPr marL="180975" lvl="0" indent="-180975" defTabSz="959937">
                        <a:defRPr/>
                      </a:pPr>
                      <a:r>
                        <a:rPr kumimoji="1" lang="ja-JP" altLang="en-US" sz="1400" b="1" u="none" dirty="0">
                          <a:solidFill>
                            <a:schemeClr val="tx1"/>
                          </a:solidFill>
                          <a:effectLst/>
                          <a:latin typeface="BIZ UDPゴシック" panose="020B0400000000000000" pitchFamily="50" charset="-128"/>
                          <a:ea typeface="BIZ UDPゴシック" panose="020B0400000000000000" pitchFamily="50" charset="-128"/>
                        </a:rPr>
                        <a:t>　</a:t>
                      </a:r>
                      <a:r>
                        <a:rPr kumimoji="1" lang="ja-JP" altLang="en-US" sz="1400" b="1" u="sng" dirty="0">
                          <a:solidFill>
                            <a:schemeClr val="tx1"/>
                          </a:solidFill>
                          <a:effectLst/>
                          <a:latin typeface="BIZ UDPゴシック" panose="020B0400000000000000" pitchFamily="50" charset="-128"/>
                          <a:ea typeface="BIZ UDPゴシック" panose="020B0400000000000000" pitchFamily="50" charset="-128"/>
                        </a:rPr>
                        <a:t>構築に向けた技術支援及び財政支援</a:t>
                      </a:r>
                      <a:r>
                        <a:rPr kumimoji="1" lang="ja-JP" altLang="en-US" sz="1400" b="1" u="none" dirty="0">
                          <a:solidFill>
                            <a:schemeClr val="tx1"/>
                          </a:solidFill>
                          <a:effectLst/>
                          <a:latin typeface="BIZ UDPゴシック" panose="020B0400000000000000" pitchFamily="50" charset="-128"/>
                          <a:ea typeface="BIZ UDPゴシック" panose="020B0400000000000000" pitchFamily="50" charset="-128"/>
                        </a:rPr>
                        <a:t>　</a:t>
                      </a:r>
                      <a:r>
                        <a:rPr kumimoji="1" lang="ja-JP" altLang="en-US" sz="900" b="0" u="none" dirty="0">
                          <a:solidFill>
                            <a:schemeClr val="tx1"/>
                          </a:solidFill>
                          <a:effectLst/>
                          <a:latin typeface="+mn-ea"/>
                          <a:ea typeface="+mn-ea"/>
                        </a:rPr>
                        <a:t>＜大商＞</a:t>
                      </a:r>
                      <a:endParaRPr kumimoji="1" lang="en-US" altLang="ja-JP" sz="900" b="0" u="none" dirty="0">
                        <a:solidFill>
                          <a:schemeClr val="tx1"/>
                        </a:solidFill>
                        <a:effectLst/>
                        <a:latin typeface="+mn-ea"/>
                        <a:ea typeface="+mn-ea"/>
                      </a:endParaRPr>
                    </a:p>
                    <a:p>
                      <a:pPr marL="180975" lvl="0" indent="-180975" defTabSz="959937">
                        <a:defRPr/>
                      </a:pPr>
                      <a:endParaRPr kumimoji="1" lang="en-US" altLang="ja-JP" sz="900" b="0" u="none" dirty="0">
                        <a:solidFill>
                          <a:schemeClr val="tx1"/>
                        </a:solidFill>
                        <a:effectLst/>
                        <a:latin typeface="+mn-ea"/>
                        <a:ea typeface="+mn-ea"/>
                      </a:endParaRPr>
                    </a:p>
                    <a:p>
                      <a:pPr marL="180975" marR="0" lvl="0" indent="-180975" algn="l" defTabSz="959937" rtl="0" eaLnBrk="1" fontAlgn="auto" latinLnBrk="0" hangingPunct="1">
                        <a:lnSpc>
                          <a:spcPct val="100000"/>
                        </a:lnSpc>
                        <a:spcBef>
                          <a:spcPts val="0"/>
                        </a:spcBef>
                        <a:spcAft>
                          <a:spcPts val="0"/>
                        </a:spcAft>
                        <a:buClrTx/>
                        <a:buSzTx/>
                        <a:buFontTx/>
                        <a:buNone/>
                        <a:tabLst/>
                        <a:defRPr/>
                      </a:pPr>
                      <a:r>
                        <a:rPr kumimoji="1" lang="ja-JP" altLang="en-US" sz="1400" b="1" dirty="0">
                          <a:solidFill>
                            <a:schemeClr val="tx1"/>
                          </a:solidFill>
                        </a:rPr>
                        <a:t>▷</a:t>
                      </a:r>
                      <a:r>
                        <a:rPr kumimoji="1" lang="ja-JP" altLang="en-US" sz="1400" b="1" u="sng" dirty="0">
                          <a:solidFill>
                            <a:schemeClr val="tx1"/>
                          </a:solidFill>
                          <a:effectLst/>
                          <a:latin typeface="BIZ UDPゴシック" panose="020B0400000000000000" pitchFamily="50" charset="-128"/>
                          <a:ea typeface="BIZ UDPゴシック" panose="020B0400000000000000" pitchFamily="50" charset="-128"/>
                        </a:rPr>
                        <a:t>ビジュアル（デジタル）情報の緊急時配信システムの構築に向けた技術支援及び財政支援</a:t>
                      </a:r>
                      <a:r>
                        <a:rPr kumimoji="1" lang="ja-JP" altLang="en-US" sz="1400" b="1" u="none" dirty="0">
                          <a:solidFill>
                            <a:schemeClr val="tx1"/>
                          </a:solidFill>
                          <a:effectLst/>
                          <a:latin typeface="BIZ UDPゴシック" panose="020B0400000000000000" pitchFamily="50" charset="-128"/>
                          <a:ea typeface="BIZ UDPゴシック" panose="020B0400000000000000" pitchFamily="50" charset="-128"/>
                        </a:rPr>
                        <a:t>　</a:t>
                      </a:r>
                      <a:r>
                        <a:rPr kumimoji="1" lang="ja-JP" altLang="en-US" sz="900" b="0" u="none" dirty="0">
                          <a:solidFill>
                            <a:schemeClr val="tx1"/>
                          </a:solidFill>
                          <a:effectLst/>
                          <a:latin typeface="+mn-ea"/>
                          <a:ea typeface="+mn-ea"/>
                        </a:rPr>
                        <a:t>＜大商＞</a:t>
                      </a:r>
                      <a:endParaRPr kumimoji="1" lang="en-US" altLang="ja-JP" sz="900" b="0" u="none" dirty="0">
                        <a:solidFill>
                          <a:schemeClr val="tx1"/>
                        </a:solidFill>
                        <a:effectLst/>
                        <a:latin typeface="+mn-ea"/>
                        <a:ea typeface="+mn-ea"/>
                      </a:endParaRPr>
                    </a:p>
                    <a:p>
                      <a:pPr marL="180975" marR="0" lvl="0" indent="-180975" algn="l" defTabSz="959937" rtl="0" eaLnBrk="1" fontAlgn="auto" latinLnBrk="0" hangingPunct="1">
                        <a:lnSpc>
                          <a:spcPct val="100000"/>
                        </a:lnSpc>
                        <a:spcBef>
                          <a:spcPts val="0"/>
                        </a:spcBef>
                        <a:spcAft>
                          <a:spcPts val="0"/>
                        </a:spcAft>
                        <a:buClrTx/>
                        <a:buSzTx/>
                        <a:buFontTx/>
                        <a:buNone/>
                        <a:tabLst/>
                        <a:defRPr/>
                      </a:pPr>
                      <a:endParaRPr kumimoji="1" lang="en-US" altLang="ja-JP" sz="900" b="0" u="none" dirty="0">
                        <a:solidFill>
                          <a:schemeClr val="tx1"/>
                        </a:solidFill>
                        <a:effectLst/>
                        <a:latin typeface="+mn-ea"/>
                        <a:ea typeface="+mn-ea"/>
                      </a:endParaRPr>
                    </a:p>
                    <a:p>
                      <a:pPr marL="180975" marR="0" lvl="0" indent="-180975" algn="l" defTabSz="959937" rtl="0" eaLnBrk="1" fontAlgn="auto" latinLnBrk="0" hangingPunct="1">
                        <a:lnSpc>
                          <a:spcPct val="100000"/>
                        </a:lnSpc>
                        <a:spcBef>
                          <a:spcPts val="0"/>
                        </a:spcBef>
                        <a:spcAft>
                          <a:spcPts val="0"/>
                        </a:spcAft>
                        <a:buClrTx/>
                        <a:buSzTx/>
                        <a:buFontTx/>
                        <a:buNone/>
                        <a:tabLst/>
                        <a:defRPr/>
                      </a:pPr>
                      <a:r>
                        <a:rPr kumimoji="1" lang="ja-JP" altLang="en-US" sz="1400" b="1" dirty="0">
                          <a:solidFill>
                            <a:schemeClr val="tx1"/>
                          </a:solidFill>
                        </a:rPr>
                        <a:t>▷</a:t>
                      </a:r>
                      <a:r>
                        <a:rPr kumimoji="1" lang="ja-JP" altLang="en-US" sz="1400" b="1" u="sng" dirty="0">
                          <a:solidFill>
                            <a:schemeClr val="tx1"/>
                          </a:solidFill>
                          <a:effectLst/>
                          <a:latin typeface="BIZ UDPゴシック" panose="020B0400000000000000" pitchFamily="50" charset="-128"/>
                          <a:ea typeface="BIZ UDPゴシック" panose="020B0400000000000000" pitchFamily="50" charset="-128"/>
                        </a:rPr>
                        <a:t>官民共創によるエリアを横断した「大阪都心タイムライン（防災行動計画）」の策定と仕組みづくりに向けた技術支援及び</a:t>
                      </a:r>
                      <a:endParaRPr kumimoji="1" lang="en-US" altLang="ja-JP" sz="1400" b="1" u="sng" dirty="0">
                        <a:solidFill>
                          <a:schemeClr val="tx1"/>
                        </a:solidFill>
                        <a:effectLst/>
                        <a:latin typeface="BIZ UDPゴシック" panose="020B0400000000000000" pitchFamily="50" charset="-128"/>
                        <a:ea typeface="BIZ UDPゴシック" panose="020B0400000000000000" pitchFamily="50" charset="-128"/>
                      </a:endParaRPr>
                    </a:p>
                    <a:p>
                      <a:pPr marL="180975" marR="0" lvl="0" indent="-180975" algn="l" defTabSz="959937" rtl="0" eaLnBrk="1" fontAlgn="auto" latinLnBrk="0" hangingPunct="1">
                        <a:lnSpc>
                          <a:spcPct val="100000"/>
                        </a:lnSpc>
                        <a:spcBef>
                          <a:spcPts val="0"/>
                        </a:spcBef>
                        <a:spcAft>
                          <a:spcPts val="0"/>
                        </a:spcAft>
                        <a:buClrTx/>
                        <a:buSzTx/>
                        <a:buFontTx/>
                        <a:buNone/>
                        <a:tabLst/>
                        <a:defRPr/>
                      </a:pPr>
                      <a:r>
                        <a:rPr kumimoji="1" lang="ja-JP" altLang="en-US" sz="1400" b="1" u="none" dirty="0">
                          <a:solidFill>
                            <a:schemeClr val="tx1"/>
                          </a:solidFill>
                          <a:effectLst/>
                          <a:latin typeface="BIZ UDPゴシック" panose="020B0400000000000000" pitchFamily="50" charset="-128"/>
                          <a:ea typeface="BIZ UDPゴシック" panose="020B0400000000000000" pitchFamily="50" charset="-128"/>
                        </a:rPr>
                        <a:t>　</a:t>
                      </a:r>
                      <a:r>
                        <a:rPr kumimoji="1" lang="ja-JP" altLang="en-US" sz="1400" b="1" u="sng" dirty="0">
                          <a:solidFill>
                            <a:schemeClr val="tx1"/>
                          </a:solidFill>
                          <a:effectLst/>
                          <a:latin typeface="BIZ UDPゴシック" panose="020B0400000000000000" pitchFamily="50" charset="-128"/>
                          <a:ea typeface="BIZ UDPゴシック" panose="020B0400000000000000" pitchFamily="50" charset="-128"/>
                        </a:rPr>
                        <a:t>財政支援</a:t>
                      </a:r>
                      <a:r>
                        <a:rPr kumimoji="1" lang="ja-JP" altLang="en-US" sz="1400" b="1" u="none" dirty="0">
                          <a:solidFill>
                            <a:schemeClr val="tx1"/>
                          </a:solidFill>
                          <a:effectLst/>
                          <a:latin typeface="BIZ UDPゴシック" panose="020B0400000000000000" pitchFamily="50" charset="-128"/>
                          <a:ea typeface="BIZ UDPゴシック" panose="020B0400000000000000" pitchFamily="50" charset="-128"/>
                        </a:rPr>
                        <a:t>　</a:t>
                      </a:r>
                      <a:r>
                        <a:rPr kumimoji="1" lang="ja-JP" altLang="en-US" sz="900" b="0" u="none" dirty="0">
                          <a:solidFill>
                            <a:schemeClr val="tx1"/>
                          </a:solidFill>
                          <a:effectLst/>
                          <a:latin typeface="+mn-ea"/>
                          <a:ea typeface="+mn-ea"/>
                        </a:rPr>
                        <a:t>＜大商＞</a:t>
                      </a:r>
                      <a:endParaRPr kumimoji="1" lang="en-US" altLang="ja-JP" sz="900" b="0" u="none" dirty="0">
                        <a:solidFill>
                          <a:schemeClr val="tx1"/>
                        </a:solidFill>
                        <a:effectLst/>
                        <a:latin typeface="+mn-ea"/>
                        <a:ea typeface="+mn-ea"/>
                      </a:endParaRPr>
                    </a:p>
                    <a:p>
                      <a:pPr marL="180975" marR="0" lvl="0" indent="-180975" algn="l" defTabSz="959937" rtl="0" eaLnBrk="1" fontAlgn="auto" latinLnBrk="0" hangingPunct="1">
                        <a:lnSpc>
                          <a:spcPct val="100000"/>
                        </a:lnSpc>
                        <a:spcBef>
                          <a:spcPts val="0"/>
                        </a:spcBef>
                        <a:spcAft>
                          <a:spcPts val="0"/>
                        </a:spcAft>
                        <a:buClrTx/>
                        <a:buSzTx/>
                        <a:buFontTx/>
                        <a:buNone/>
                        <a:tabLst/>
                        <a:defRPr/>
                      </a:pPr>
                      <a:endParaRPr kumimoji="1" lang="en-US" altLang="ja-JP" sz="900" b="0" u="none" dirty="0">
                        <a:solidFill>
                          <a:schemeClr val="tx1"/>
                        </a:solidFill>
                        <a:effectLst/>
                        <a:latin typeface="+mn-ea"/>
                        <a:ea typeface="+mn-ea"/>
                      </a:endParaRPr>
                    </a:p>
                    <a:p>
                      <a:pPr marL="180975" marR="0" lvl="0" indent="-180975" algn="l" defTabSz="959937" rtl="0" eaLnBrk="1" fontAlgn="auto" latinLnBrk="0" hangingPunct="1">
                        <a:lnSpc>
                          <a:spcPct val="100000"/>
                        </a:lnSpc>
                        <a:spcBef>
                          <a:spcPts val="0"/>
                        </a:spcBef>
                        <a:spcAft>
                          <a:spcPts val="0"/>
                        </a:spcAft>
                        <a:buClrTx/>
                        <a:buSzTx/>
                        <a:buFontTx/>
                        <a:buNone/>
                        <a:tabLst/>
                        <a:defRPr/>
                      </a:pPr>
                      <a:r>
                        <a:rPr kumimoji="1" lang="ja-JP" altLang="en-US" sz="1400" b="1" dirty="0">
                          <a:solidFill>
                            <a:schemeClr val="tx1"/>
                          </a:solidFill>
                        </a:rPr>
                        <a:t>▷</a:t>
                      </a:r>
                      <a:r>
                        <a:rPr kumimoji="1" lang="ja-JP" altLang="en-US" sz="1400" b="1" u="sng" dirty="0">
                          <a:solidFill>
                            <a:schemeClr val="tx1"/>
                          </a:solidFill>
                          <a:effectLst/>
                          <a:latin typeface="BIZ UDPゴシック" panose="020B0400000000000000" pitchFamily="50" charset="-128"/>
                          <a:ea typeface="BIZ UDPゴシック" panose="020B0400000000000000" pitchFamily="50" charset="-128"/>
                        </a:rPr>
                        <a:t>様々な媒体を通じた情報発信により、国内外からの来阪者が安心できる環境づくりへの財政支援</a:t>
                      </a:r>
                      <a:r>
                        <a:rPr kumimoji="1" lang="ja-JP" altLang="en-US" sz="900" b="1" u="none" dirty="0">
                          <a:solidFill>
                            <a:schemeClr val="tx1"/>
                          </a:solidFill>
                          <a:effectLst/>
                          <a:latin typeface="BIZ UDPゴシック" panose="020B0400000000000000" pitchFamily="50" charset="-128"/>
                          <a:ea typeface="BIZ UDPゴシック" panose="020B0400000000000000" pitchFamily="50" charset="-128"/>
                        </a:rPr>
                        <a:t>　</a:t>
                      </a:r>
                      <a:r>
                        <a:rPr kumimoji="1" lang="ja-JP" altLang="en-US" sz="900" b="0" u="none" dirty="0">
                          <a:solidFill>
                            <a:schemeClr val="tx1"/>
                          </a:solidFill>
                          <a:effectLst/>
                          <a:latin typeface="+mn-ea"/>
                          <a:ea typeface="+mn-ea"/>
                        </a:rPr>
                        <a:t>＜府・市＞</a:t>
                      </a:r>
                      <a:endParaRPr kumimoji="1" lang="en-US" altLang="ja-JP" sz="900" b="0" u="none" dirty="0">
                        <a:solidFill>
                          <a:schemeClr val="tx1"/>
                        </a:solidFill>
                        <a:effectLst/>
                        <a:latin typeface="+mn-ea"/>
                        <a:ea typeface="+mn-ea"/>
                      </a:endParaRPr>
                    </a:p>
                    <a:p>
                      <a:pPr marL="180975" marR="0" lvl="0" indent="-180975" algn="l" defTabSz="959937" rtl="0" eaLnBrk="1" fontAlgn="auto" latinLnBrk="0" hangingPunct="1">
                        <a:lnSpc>
                          <a:spcPct val="100000"/>
                        </a:lnSpc>
                        <a:spcBef>
                          <a:spcPts val="0"/>
                        </a:spcBef>
                        <a:spcAft>
                          <a:spcPts val="0"/>
                        </a:spcAft>
                        <a:buClrTx/>
                        <a:buSzTx/>
                        <a:buFontTx/>
                        <a:buNone/>
                        <a:tabLst/>
                        <a:defRPr/>
                      </a:pPr>
                      <a:endParaRPr kumimoji="1" lang="en-US" altLang="ja-JP" sz="900" b="0" u="none" dirty="0">
                        <a:solidFill>
                          <a:schemeClr val="tx1"/>
                        </a:solidFill>
                        <a:effectLst/>
                        <a:latin typeface="+mn-ea"/>
                        <a:ea typeface="+mn-ea"/>
                      </a:endParaRPr>
                    </a:p>
                    <a:p>
                      <a:pPr marL="180975" marR="0" lvl="0" indent="-180975" algn="l" defTabSz="959937" rtl="0" eaLnBrk="1" fontAlgn="auto" latinLnBrk="0" hangingPunct="1">
                        <a:lnSpc>
                          <a:spcPct val="100000"/>
                        </a:lnSpc>
                        <a:spcBef>
                          <a:spcPts val="0"/>
                        </a:spcBef>
                        <a:spcAft>
                          <a:spcPts val="0"/>
                        </a:spcAft>
                        <a:buClrTx/>
                        <a:buSzTx/>
                        <a:buFontTx/>
                        <a:buNone/>
                        <a:tabLst/>
                        <a:defRPr/>
                      </a:pPr>
                      <a:endParaRPr kumimoji="1" lang="en-US" altLang="ja-JP" sz="900" b="0" u="none" dirty="0">
                        <a:solidFill>
                          <a:schemeClr val="tx1"/>
                        </a:solidFill>
                        <a:effectLst/>
                        <a:latin typeface="+mn-ea"/>
                        <a:ea typeface="+mn-ea"/>
                      </a:endParaRPr>
                    </a:p>
                    <a:p>
                      <a:pPr marL="180975" lvl="0" indent="-180975" defTabSz="959937">
                        <a:defRPr/>
                      </a:pPr>
                      <a:r>
                        <a:rPr kumimoji="1" lang="ja-JP" altLang="en-US" sz="900" b="0" u="none" dirty="0">
                          <a:solidFill>
                            <a:schemeClr val="tx1"/>
                          </a:solidFill>
                          <a:effectLst/>
                          <a:latin typeface="+mn-ea"/>
                          <a:ea typeface="+mn-ea"/>
                        </a:rPr>
                        <a:t>　　</a:t>
                      </a:r>
                      <a:endParaRPr kumimoji="1" lang="en-US" altLang="ja-JP" sz="600" b="1" dirty="0">
                        <a:solidFill>
                          <a:schemeClr val="tx1"/>
                        </a:solidFill>
                      </a:endParaRPr>
                    </a:p>
                  </a:txBody>
                  <a:tcPr marL="100806" marR="100806" marT="50403" marB="50403">
                    <a:noFill/>
                  </a:tcPr>
                </a:tc>
                <a:extLst>
                  <a:ext uri="{0D108BD9-81ED-4DB2-BD59-A6C34878D82A}">
                    <a16:rowId xmlns:a16="http://schemas.microsoft.com/office/drawing/2014/main" val="4193718493"/>
                  </a:ext>
                </a:extLst>
              </a:tr>
            </a:tbl>
          </a:graphicData>
        </a:graphic>
      </p:graphicFrame>
      <p:sp>
        <p:nvSpPr>
          <p:cNvPr id="9" name="正方形/長方形 8"/>
          <p:cNvSpPr/>
          <p:nvPr/>
        </p:nvSpPr>
        <p:spPr>
          <a:xfrm>
            <a:off x="2653468" y="5899255"/>
            <a:ext cx="5038725" cy="369332"/>
          </a:xfrm>
          <a:prstGeom prst="rect">
            <a:avLst/>
          </a:prstGeom>
        </p:spPr>
        <p:txBody>
          <a:bodyPr>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srgbClr val="FF0000"/>
              </a:solidFill>
              <a:effectLst/>
              <a:uLnTx/>
              <a:uFillTx/>
              <a:latin typeface="BIZ UDPゴシック" panose="020B0400000000000000" pitchFamily="50" charset="-128"/>
              <a:ea typeface="BIZ UDPゴシック" panose="020B0400000000000000" pitchFamily="50" charset="-128"/>
              <a:cs typeface="+mn-cs"/>
            </a:endParaRPr>
          </a:p>
        </p:txBody>
      </p:sp>
      <p:sp>
        <p:nvSpPr>
          <p:cNvPr id="12" name="テキスト ボックス 11"/>
          <p:cNvSpPr txBox="1"/>
          <p:nvPr/>
        </p:nvSpPr>
        <p:spPr>
          <a:xfrm>
            <a:off x="159853" y="1523170"/>
            <a:ext cx="6635150" cy="338554"/>
          </a:xfrm>
          <a:prstGeom prst="rect">
            <a:avLst/>
          </a:prstGeom>
          <a:noFill/>
        </p:spPr>
        <p:txBody>
          <a:bodyPr wrap="none" rtlCol="0">
            <a:spAutoFit/>
          </a:bodyPr>
          <a:lstStyle/>
          <a:p>
            <a:pPr lvl="0">
              <a:defRPr/>
            </a:pPr>
            <a:r>
              <a:rPr kumimoji="1" lang="ja-JP" altLang="en-US" sz="16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国への提案・要望</a:t>
            </a:r>
            <a:r>
              <a:rPr kumimoji="1" lang="ja-JP" altLang="en-US" sz="12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　</a:t>
            </a:r>
            <a:r>
              <a:rPr kumimoji="1" lang="en-US" altLang="ja-JP" sz="11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a:t>
            </a:r>
            <a:r>
              <a:rPr kumimoji="1" lang="ja-JP" altLang="en-US" sz="11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要望先</a:t>
            </a:r>
            <a:r>
              <a:rPr kumimoji="1" lang="zh-TW" altLang="en-US" sz="1100" dirty="0">
                <a:solidFill>
                  <a:prstClr val="black"/>
                </a:solidFill>
                <a:latin typeface="メイリオ" panose="020B0604030504040204" pitchFamily="50" charset="-128"/>
                <a:ea typeface="メイリオ" panose="020B0604030504040204" pitchFamily="50" charset="-128"/>
              </a:rPr>
              <a:t>（</a:t>
            </a:r>
            <a:r>
              <a:rPr kumimoji="1" lang="zh-TW" altLang="en-US" sz="1100" dirty="0">
                <a:latin typeface="メイリオ" panose="020B0604030504040204" pitchFamily="50" charset="-128"/>
                <a:ea typeface="メイリオ" panose="020B0604030504040204" pitchFamily="50" charset="-128"/>
              </a:rPr>
              <a:t>内閣府、厚生労働省、</a:t>
            </a:r>
            <a:r>
              <a:rPr kumimoji="1" lang="ja-JP" altLang="en-US" sz="1100" dirty="0">
                <a:latin typeface="メイリオ" panose="020B0604030504040204" pitchFamily="50" charset="-128"/>
                <a:ea typeface="メイリオ" panose="020B0604030504040204" pitchFamily="50" charset="-128"/>
              </a:rPr>
              <a:t>農林水産省、経済産業省、国土交通省</a:t>
            </a:r>
            <a:r>
              <a:rPr kumimoji="1" lang="zh-TW" altLang="en-US" sz="1100" dirty="0">
                <a:solidFill>
                  <a:prstClr val="black"/>
                </a:solidFill>
                <a:latin typeface="メイリオ" panose="020B0604030504040204" pitchFamily="50" charset="-128"/>
                <a:ea typeface="メイリオ" panose="020B0604030504040204" pitchFamily="50" charset="-128"/>
              </a:rPr>
              <a:t>）</a:t>
            </a:r>
            <a:endParaRPr kumimoji="1" lang="ja-JP" altLang="en-US" sz="10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p:txBody>
      </p:sp>
      <p:sp>
        <p:nvSpPr>
          <p:cNvPr id="23" name="スライド番号プレースホルダー 7"/>
          <p:cNvSpPr>
            <a:spLocks noGrp="1"/>
          </p:cNvSpPr>
          <p:nvPr>
            <p:ph type="sldNum" sz="quarter" idx="12"/>
          </p:nvPr>
        </p:nvSpPr>
        <p:spPr>
          <a:xfrm flipH="1">
            <a:off x="9719089" y="6839953"/>
            <a:ext cx="361536" cy="359360"/>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A29C0C3-80A2-4EDA-8DD4-D638D41F3C0E}" type="slidenum">
              <a:rPr kumimoji="1" lang="ja-JP" altLang="en-US" sz="1260" b="0" i="0" u="none" strike="noStrike" kern="1200" cap="none" spc="0" normalizeH="0" baseline="0" noProof="0" smtClean="0">
                <a:ln>
                  <a:noFill/>
                </a:ln>
                <a:solidFill>
                  <a:prstClr val="black">
                    <a:tint val="75000"/>
                  </a:prstClr>
                </a:solidFill>
                <a:effectLst/>
                <a:uLnTx/>
                <a:uFillTx/>
                <a:latin typeface="Calibri" panose="020F0502020204030204"/>
                <a:ea typeface="游ゴシック" panose="020B0400000000000000"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69</a:t>
            </a:fld>
            <a:endParaRPr kumimoji="1" lang="ja-JP" altLang="en-US" sz="1260" b="0" i="0" u="none" strike="noStrike" kern="1200" cap="none" spc="0" normalizeH="0" baseline="0" noProof="0" dirty="0">
              <a:ln>
                <a:noFill/>
              </a:ln>
              <a:solidFill>
                <a:prstClr val="black">
                  <a:tint val="75000"/>
                </a:prstClr>
              </a:solidFill>
              <a:effectLst/>
              <a:uLnTx/>
              <a:uFillTx/>
              <a:latin typeface="Calibri" panose="020F0502020204030204"/>
              <a:ea typeface="游ゴシック" panose="020B0400000000000000" pitchFamily="50" charset="-128"/>
              <a:cs typeface="+mn-cs"/>
            </a:endParaRPr>
          </a:p>
        </p:txBody>
      </p:sp>
      <p:sp>
        <p:nvSpPr>
          <p:cNvPr id="22" name="正方形/長方形 21">
            <a:extLst>
              <a:ext uri="{FF2B5EF4-FFF2-40B4-BE49-F238E27FC236}">
                <a16:creationId xmlns:a16="http://schemas.microsoft.com/office/drawing/2014/main" id="{E08629A6-829B-4394-A30A-5CB52C1BBB36}"/>
              </a:ext>
            </a:extLst>
          </p:cNvPr>
          <p:cNvSpPr/>
          <p:nvPr/>
        </p:nvSpPr>
        <p:spPr>
          <a:xfrm>
            <a:off x="179857" y="88937"/>
            <a:ext cx="9720000" cy="324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defRPr/>
            </a:pPr>
            <a:r>
              <a:rPr kumimoji="1" lang="zh-TW" altLang="en-US" b="1" dirty="0">
                <a:solidFill>
                  <a:prstClr val="white"/>
                </a:solidFill>
                <a:latin typeface="BIZ UDPゴシック" panose="020B0400000000000000" pitchFamily="50" charset="-128"/>
                <a:ea typeface="BIZ UDPゴシック" panose="020B0400000000000000" pitchFamily="50" charset="-128"/>
              </a:rPr>
              <a:t>２（２）　防災対策</a:t>
            </a:r>
            <a:r>
              <a:rPr kumimoji="1" lang="ja-JP" altLang="en-US" b="1" dirty="0">
                <a:solidFill>
                  <a:prstClr val="white"/>
                </a:solidFill>
                <a:latin typeface="BIZ UDPゴシック" panose="020B0400000000000000" pitchFamily="50" charset="-128"/>
                <a:ea typeface="BIZ UDPゴシック" panose="020B0400000000000000" pitchFamily="50" charset="-128"/>
              </a:rPr>
              <a:t>　</a:t>
            </a:r>
            <a:endParaRPr kumimoji="1" lang="ja-JP" altLang="en-US" sz="1600" b="1" dirty="0">
              <a:solidFill>
                <a:prstClr val="white"/>
              </a:solidFill>
              <a:latin typeface="BIZ UDPゴシック" panose="020B0400000000000000" pitchFamily="50" charset="-128"/>
              <a:ea typeface="BIZ UDPゴシック" panose="020B0400000000000000" pitchFamily="50" charset="-128"/>
            </a:endParaRPr>
          </a:p>
        </p:txBody>
      </p:sp>
      <p:sp>
        <p:nvSpPr>
          <p:cNvPr id="25" name="テキスト ボックス 24">
            <a:extLst>
              <a:ext uri="{FF2B5EF4-FFF2-40B4-BE49-F238E27FC236}">
                <a16:creationId xmlns:a16="http://schemas.microsoft.com/office/drawing/2014/main" id="{B02F3C22-1443-46B7-A977-04475234F08A}"/>
              </a:ext>
            </a:extLst>
          </p:cNvPr>
          <p:cNvSpPr txBox="1"/>
          <p:nvPr/>
        </p:nvSpPr>
        <p:spPr>
          <a:xfrm>
            <a:off x="179089" y="500160"/>
            <a:ext cx="9540000" cy="523220"/>
          </a:xfrm>
          <a:prstGeom prst="rect">
            <a:avLst/>
          </a:prstGeom>
          <a:noFill/>
          <a:ln w="6350">
            <a:noFill/>
            <a:prstDash val="solid"/>
          </a:ln>
        </p:spPr>
        <p:txBody>
          <a:bodyPr wrap="square">
            <a:spAutoFit/>
          </a:bodyPr>
          <a:lstStyle/>
          <a:p>
            <a:pPr lvl="0">
              <a:defRPr/>
            </a:pPr>
            <a:r>
              <a:rPr lang="ja-JP" altLang="en-US" sz="1400" dirty="0">
                <a:solidFill>
                  <a:prstClr val="black"/>
                </a:solidFill>
                <a:latin typeface="BIZ UDPゴシック" panose="020B0400000000000000" pitchFamily="50" charset="-128"/>
                <a:ea typeface="BIZ UDPゴシック" panose="020B0400000000000000" pitchFamily="50" charset="-128"/>
              </a:rPr>
              <a:t>　</a:t>
            </a:r>
            <a:r>
              <a:rPr lang="ja-JP" altLang="en-US" sz="1400" dirty="0">
                <a:latin typeface="BIZ UDPゴシック" panose="020B0400000000000000" pitchFamily="50" charset="-128"/>
                <a:ea typeface="BIZ UDPゴシック" panose="020B0400000000000000" pitchFamily="50" charset="-128"/>
              </a:rPr>
              <a:t>万博開催時に、世界各国から訪れる全ての来訪者が安心して万博を楽しむためには、様々なツールや手法による緊急時の情報発信など、大規模自然災害等への対策は不可欠。</a:t>
            </a:r>
          </a:p>
        </p:txBody>
      </p:sp>
      <p:sp>
        <p:nvSpPr>
          <p:cNvPr id="26" name="テキスト ボックス 25"/>
          <p:cNvSpPr txBox="1"/>
          <p:nvPr/>
        </p:nvSpPr>
        <p:spPr>
          <a:xfrm>
            <a:off x="140620" y="4735694"/>
            <a:ext cx="2236510" cy="338554"/>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600" b="1" i="0" u="none" strike="noStrike" kern="1200" cap="none" spc="0" normalizeH="0" baseline="0" noProof="0" dirty="0">
                <a:ln>
                  <a:noFill/>
                </a:ln>
                <a:effectLst/>
                <a:uLnTx/>
                <a:uFillTx/>
                <a:latin typeface="メイリオ" panose="020B0604030504040204" pitchFamily="50" charset="-128"/>
                <a:ea typeface="メイリオ" panose="020B0604030504040204" pitchFamily="50" charset="-128"/>
                <a:cs typeface="+mn-cs"/>
              </a:rPr>
              <a:t>国との協議の進捗状況</a:t>
            </a:r>
          </a:p>
        </p:txBody>
      </p:sp>
      <p:graphicFrame>
        <p:nvGraphicFramePr>
          <p:cNvPr id="14" name="表 13"/>
          <p:cNvGraphicFramePr>
            <a:graphicFrameLocks noGrp="1"/>
          </p:cNvGraphicFramePr>
          <p:nvPr>
            <p:extLst>
              <p:ext uri="{D42A27DB-BD31-4B8C-83A1-F6EECF244321}">
                <p14:modId xmlns:p14="http://schemas.microsoft.com/office/powerpoint/2010/main" val="2377755807"/>
              </p:ext>
            </p:extLst>
          </p:nvPr>
        </p:nvGraphicFramePr>
        <p:xfrm>
          <a:off x="179089" y="5075581"/>
          <a:ext cx="9288000" cy="1573212"/>
        </p:xfrm>
        <a:graphic>
          <a:graphicData uri="http://schemas.openxmlformats.org/drawingml/2006/table">
            <a:tbl>
              <a:tblPr bandRow="1">
                <a:tableStyleId>{5940675A-B579-460E-94D1-54222C63F5DA}</a:tableStyleId>
              </a:tblPr>
              <a:tblGrid>
                <a:gridCol w="2700000">
                  <a:extLst>
                    <a:ext uri="{9D8B030D-6E8A-4147-A177-3AD203B41FA5}">
                      <a16:colId xmlns:a16="http://schemas.microsoft.com/office/drawing/2014/main" val="525926817"/>
                    </a:ext>
                  </a:extLst>
                </a:gridCol>
                <a:gridCol w="6588000">
                  <a:extLst>
                    <a:ext uri="{9D8B030D-6E8A-4147-A177-3AD203B41FA5}">
                      <a16:colId xmlns:a16="http://schemas.microsoft.com/office/drawing/2014/main" val="1556401701"/>
                    </a:ext>
                  </a:extLst>
                </a:gridCol>
              </a:tblGrid>
              <a:tr h="288000">
                <a:tc>
                  <a:txBody>
                    <a:bodyPr/>
                    <a:lstStyle/>
                    <a:p>
                      <a:pPr marL="0" marR="0" lvl="0" indent="0" algn="l" defTabSz="959937" rtl="0" eaLnBrk="1" fontAlgn="auto" latinLnBrk="0" hangingPunct="1">
                        <a:lnSpc>
                          <a:spcPct val="100000"/>
                        </a:lnSpc>
                        <a:spcBef>
                          <a:spcPts val="0"/>
                        </a:spcBef>
                        <a:spcAft>
                          <a:spcPts val="0"/>
                        </a:spcAft>
                        <a:buClrTx/>
                        <a:buSzTx/>
                        <a:buFontTx/>
                        <a:buNone/>
                        <a:tabLst/>
                        <a:defRPr/>
                      </a:pPr>
                      <a:r>
                        <a:rPr lang="ja-JP" altLang="en-US" sz="1200" b="1" dirty="0">
                          <a:solidFill>
                            <a:schemeClr val="tx1"/>
                          </a:solidFill>
                          <a:latin typeface="+mn-ea"/>
                        </a:rPr>
                        <a:t>国「アクションプラン</a:t>
                      </a:r>
                      <a:r>
                        <a:rPr lang="en-US" altLang="ja-JP" sz="1200" b="1" dirty="0">
                          <a:solidFill>
                            <a:schemeClr val="tx1"/>
                          </a:solidFill>
                          <a:latin typeface="+mn-ea"/>
                        </a:rPr>
                        <a:t>Ver.</a:t>
                      </a:r>
                      <a:r>
                        <a:rPr lang="en-US" altLang="ja-JP" sz="1200" b="1" u="none" dirty="0">
                          <a:solidFill>
                            <a:schemeClr val="tx1"/>
                          </a:solidFill>
                          <a:latin typeface="+mn-ea"/>
                        </a:rPr>
                        <a:t>4</a:t>
                      </a:r>
                      <a:r>
                        <a:rPr lang="ja-JP" altLang="en-US" sz="1200" b="1" dirty="0">
                          <a:solidFill>
                            <a:schemeClr val="tx1"/>
                          </a:solidFill>
                          <a:latin typeface="+mn-ea"/>
                        </a:rPr>
                        <a:t>」の</a:t>
                      </a:r>
                      <a:endParaRPr lang="en-US" altLang="ja-JP" sz="1200" b="1" dirty="0">
                        <a:solidFill>
                          <a:schemeClr val="tx1"/>
                        </a:solidFill>
                        <a:latin typeface="+mn-ea"/>
                      </a:endParaRPr>
                    </a:p>
                    <a:p>
                      <a:pPr marL="0" marR="0" lvl="0" indent="0" algn="l" defTabSz="959937" rtl="0" eaLnBrk="1" fontAlgn="auto" latinLnBrk="0" hangingPunct="1">
                        <a:lnSpc>
                          <a:spcPct val="100000"/>
                        </a:lnSpc>
                        <a:spcBef>
                          <a:spcPts val="0"/>
                        </a:spcBef>
                        <a:spcAft>
                          <a:spcPts val="0"/>
                        </a:spcAft>
                        <a:buClrTx/>
                        <a:buSzTx/>
                        <a:buFontTx/>
                        <a:buNone/>
                        <a:tabLst/>
                        <a:defRPr/>
                      </a:pPr>
                      <a:r>
                        <a:rPr lang="ja-JP" altLang="en-US" sz="1200" b="1" dirty="0">
                          <a:solidFill>
                            <a:schemeClr val="tx1"/>
                          </a:solidFill>
                          <a:latin typeface="+mn-ea"/>
                        </a:rPr>
                        <a:t>記載内容</a:t>
                      </a:r>
                      <a:endParaRPr kumimoji="1" lang="ja-JP" altLang="en-US" sz="1200" dirty="0">
                        <a:solidFill>
                          <a:schemeClr val="tx1"/>
                        </a:solidFill>
                        <a:latin typeface="BIZ UDPゴシック" panose="020B0400000000000000" pitchFamily="50" charset="-128"/>
                        <a:ea typeface="BIZ UDPゴシック" panose="020B0400000000000000" pitchFamily="50" charset="-128"/>
                      </a:endParaRPr>
                    </a:p>
                  </a:txBody>
                  <a:tcPr marL="100806" marR="100806" marT="50403" marB="50403">
                    <a:lnL w="12700" cap="flat" cmpd="sng" algn="ctr">
                      <a:solidFill>
                        <a:schemeClr val="accent1"/>
                      </a:solidFill>
                      <a:prstDash val="sysDot"/>
                      <a:round/>
                      <a:headEnd type="none" w="med" len="med"/>
                      <a:tailEnd type="none" w="med" len="med"/>
                    </a:lnL>
                    <a:lnR w="12700" cap="flat" cmpd="sng" algn="ctr">
                      <a:solidFill>
                        <a:schemeClr val="accent1"/>
                      </a:solidFill>
                      <a:prstDash val="sysDot"/>
                      <a:round/>
                      <a:headEnd type="none" w="med" len="med"/>
                      <a:tailEnd type="none" w="med" len="med"/>
                    </a:lnR>
                    <a:lnT w="12700" cap="flat" cmpd="sng" algn="ctr">
                      <a:solidFill>
                        <a:schemeClr val="accent1"/>
                      </a:solidFill>
                      <a:prstDash val="sysDot"/>
                      <a:round/>
                      <a:headEnd type="none" w="med" len="med"/>
                      <a:tailEnd type="none" w="med" len="med"/>
                    </a:lnT>
                    <a:lnB w="12700" cap="flat" cmpd="sng" algn="ctr">
                      <a:solidFill>
                        <a:schemeClr val="accent1"/>
                      </a:solidFill>
                      <a:prstDash val="sysDot"/>
                      <a:round/>
                      <a:headEnd type="none" w="med" len="med"/>
                      <a:tailEnd type="none" w="med" len="med"/>
                    </a:lnB>
                    <a:lnTlToBr w="12700" cmpd="sng">
                      <a:noFill/>
                      <a:prstDash val="solid"/>
                    </a:lnTlToBr>
                    <a:lnBlToTr w="12700" cmpd="sng">
                      <a:noFill/>
                      <a:prstDash val="solid"/>
                    </a:lnBlToTr>
                  </a:tcPr>
                </a:tc>
                <a:tc>
                  <a:txBody>
                    <a:bodyPr/>
                    <a:lstStyle/>
                    <a:p>
                      <a:pPr marL="171450" marR="0" lvl="0" indent="-171450" algn="l" defTabSz="959937" rtl="0" eaLnBrk="1" fontAlgn="auto" latinLnBrk="0" hangingPunct="1">
                        <a:lnSpc>
                          <a:spcPct val="100000"/>
                        </a:lnSpc>
                        <a:spcBef>
                          <a:spcPts val="0"/>
                        </a:spcBef>
                        <a:spcAft>
                          <a:spcPts val="0"/>
                        </a:spcAft>
                        <a:buClrTx/>
                        <a:buSzTx/>
                        <a:buFont typeface="Wingdings" panose="05000000000000000000" pitchFamily="2" charset="2"/>
                        <a:buChar char="l"/>
                        <a:tabLst/>
                        <a:defRPr/>
                      </a:pPr>
                      <a:r>
                        <a:rPr kumimoji="1" lang="ja-JP" altLang="en-US" sz="1100" b="0" i="0" u="none" strike="noStrike" kern="1200" cap="none" spc="0" normalizeH="0" baseline="0" noProof="0" dirty="0">
                          <a:ln>
                            <a:noFill/>
                          </a:ln>
                          <a:solidFill>
                            <a:schemeClr val="tx1"/>
                          </a:solidFill>
                          <a:effectLst/>
                          <a:uLnTx/>
                          <a:uFillTx/>
                          <a:latin typeface="游ゴシック" panose="020B0400000000000000" pitchFamily="50" charset="-128"/>
                          <a:ea typeface="+mn-ea"/>
                          <a:cs typeface="+mn-cs"/>
                        </a:rPr>
                        <a:t>防災</a:t>
                      </a:r>
                      <a:r>
                        <a:rPr kumimoji="1" lang="en-US" altLang="ja-JP" sz="1100" b="0" i="0" u="none" strike="noStrike" kern="1200" cap="none" spc="0" normalizeH="0" baseline="0" noProof="0" dirty="0">
                          <a:ln>
                            <a:noFill/>
                          </a:ln>
                          <a:solidFill>
                            <a:schemeClr val="tx1"/>
                          </a:solidFill>
                          <a:effectLst/>
                          <a:uLnTx/>
                          <a:uFillTx/>
                          <a:latin typeface="游ゴシック" panose="020B0400000000000000" pitchFamily="50" charset="-128"/>
                          <a:ea typeface="+mn-ea"/>
                          <a:cs typeface="+mn-cs"/>
                        </a:rPr>
                        <a:t>DX</a:t>
                      </a:r>
                      <a:r>
                        <a:rPr kumimoji="1" lang="ja-JP" altLang="en-US" sz="1100" b="0" i="0" u="none" strike="noStrike" kern="1200" cap="none" spc="0" normalizeH="0" baseline="0" noProof="0" dirty="0">
                          <a:ln>
                            <a:noFill/>
                          </a:ln>
                          <a:solidFill>
                            <a:schemeClr val="tx1"/>
                          </a:solidFill>
                          <a:effectLst/>
                          <a:uLnTx/>
                          <a:uFillTx/>
                          <a:latin typeface="游ゴシック" panose="020B0400000000000000" pitchFamily="50" charset="-128"/>
                          <a:ea typeface="+mn-ea"/>
                          <a:cs typeface="+mn-cs"/>
                        </a:rPr>
                        <a:t>を活用した災害・対応情報の提供＜文科省＞　</a:t>
                      </a:r>
                      <a:endParaRPr kumimoji="1" lang="en-US" altLang="ja-JP" sz="1100" b="0" i="0" u="none" strike="noStrike" kern="1200" cap="none" spc="0" normalizeH="0" baseline="0" noProof="0" dirty="0">
                        <a:ln>
                          <a:noFill/>
                        </a:ln>
                        <a:solidFill>
                          <a:schemeClr val="tx1"/>
                        </a:solidFill>
                        <a:effectLst/>
                        <a:uLnTx/>
                        <a:uFillTx/>
                        <a:latin typeface="游ゴシック" panose="020B0400000000000000" pitchFamily="50" charset="-128"/>
                        <a:ea typeface="+mn-ea"/>
                        <a:cs typeface="+mn-cs"/>
                      </a:endParaRPr>
                    </a:p>
                    <a:p>
                      <a:pPr marL="171450" marR="0" lvl="0" indent="-171450" algn="l" defTabSz="959937" rtl="0" eaLnBrk="1" fontAlgn="auto" latinLnBrk="0" hangingPunct="1">
                        <a:lnSpc>
                          <a:spcPct val="100000"/>
                        </a:lnSpc>
                        <a:spcBef>
                          <a:spcPts val="0"/>
                        </a:spcBef>
                        <a:spcAft>
                          <a:spcPts val="0"/>
                        </a:spcAft>
                        <a:buClrTx/>
                        <a:buSzTx/>
                        <a:buFont typeface="Wingdings" panose="05000000000000000000" pitchFamily="2" charset="2"/>
                        <a:buChar char="l"/>
                        <a:tabLst/>
                        <a:defRPr/>
                      </a:pPr>
                      <a:r>
                        <a:rPr kumimoji="1" lang="ja-JP" altLang="en-US" sz="1100" b="0" i="0" u="none" strike="noStrike" kern="1200" cap="none" spc="0" normalizeH="0" baseline="0" noProof="0" dirty="0">
                          <a:ln>
                            <a:noFill/>
                          </a:ln>
                          <a:solidFill>
                            <a:schemeClr val="tx1"/>
                          </a:solidFill>
                          <a:effectLst/>
                          <a:uLnTx/>
                          <a:uFillTx/>
                          <a:latin typeface="游ゴシック" panose="020B0400000000000000" pitchFamily="50" charset="-128"/>
                          <a:ea typeface="+mn-ea"/>
                          <a:cs typeface="+mn-cs"/>
                        </a:rPr>
                        <a:t>海洋関係の取組発信＜内閣府＞</a:t>
                      </a:r>
                      <a:endParaRPr kumimoji="1" lang="en-US" altLang="ja-JP" sz="1100" b="0" i="0" u="none" strike="noStrike" kern="1200" cap="none" spc="0" normalizeH="0" baseline="0" noProof="0" dirty="0">
                        <a:ln>
                          <a:noFill/>
                        </a:ln>
                        <a:solidFill>
                          <a:schemeClr val="tx1"/>
                        </a:solidFill>
                        <a:effectLst/>
                        <a:uLnTx/>
                        <a:uFillTx/>
                        <a:latin typeface="游ゴシック" panose="020B0400000000000000" pitchFamily="50" charset="-128"/>
                        <a:ea typeface="+mn-ea"/>
                        <a:cs typeface="+mn-cs"/>
                      </a:endParaRPr>
                    </a:p>
                    <a:p>
                      <a:pPr marL="171450" marR="0" lvl="0" indent="-171450" algn="l" defTabSz="959937" rtl="0" eaLnBrk="1" fontAlgn="auto" latinLnBrk="0" hangingPunct="1">
                        <a:lnSpc>
                          <a:spcPct val="100000"/>
                        </a:lnSpc>
                        <a:spcBef>
                          <a:spcPts val="0"/>
                        </a:spcBef>
                        <a:spcAft>
                          <a:spcPts val="0"/>
                        </a:spcAft>
                        <a:buClrTx/>
                        <a:buSzTx/>
                        <a:buFont typeface="Wingdings" panose="05000000000000000000" pitchFamily="2" charset="2"/>
                        <a:buChar char="l"/>
                        <a:tabLst/>
                        <a:defRPr/>
                      </a:pPr>
                      <a:r>
                        <a:rPr kumimoji="1" lang="ja-JP" altLang="en-US" sz="1100" b="0" i="0" u="none" strike="noStrike" kern="1200" cap="none" spc="0" normalizeH="0" baseline="0" noProof="0" dirty="0">
                          <a:ln>
                            <a:noFill/>
                          </a:ln>
                          <a:solidFill>
                            <a:schemeClr val="tx1"/>
                          </a:solidFill>
                          <a:effectLst/>
                          <a:uLnTx/>
                          <a:uFillTx/>
                          <a:latin typeface="游ゴシック" panose="020B0400000000000000" pitchFamily="50" charset="-128"/>
                          <a:ea typeface="+mn-ea"/>
                          <a:cs typeface="+mn-cs"/>
                        </a:rPr>
                        <a:t>デジタルライフライン</a:t>
                      </a:r>
                      <a:r>
                        <a:rPr kumimoji="1" lang="en-US" altLang="ja-JP" sz="1100" b="0" i="0" u="none" strike="noStrike" kern="1200" cap="none" spc="0" normalizeH="0" baseline="0" noProof="0" dirty="0">
                          <a:ln>
                            <a:noFill/>
                          </a:ln>
                          <a:solidFill>
                            <a:schemeClr val="tx1"/>
                          </a:solidFill>
                          <a:effectLst/>
                          <a:uLnTx/>
                          <a:uFillTx/>
                          <a:latin typeface="游ゴシック" panose="020B0400000000000000" pitchFamily="50" charset="-128"/>
                          <a:ea typeface="+mn-ea"/>
                          <a:cs typeface="+mn-cs"/>
                        </a:rPr>
                        <a:t>Society 5.0</a:t>
                      </a:r>
                      <a:r>
                        <a:rPr kumimoji="1" lang="ja-JP" altLang="en-US" sz="1100" b="0" i="0" u="none" strike="noStrike" kern="1200" cap="none" spc="0" normalizeH="0" baseline="0" noProof="0" dirty="0">
                          <a:ln>
                            <a:noFill/>
                          </a:ln>
                          <a:solidFill>
                            <a:schemeClr val="tx1"/>
                          </a:solidFill>
                          <a:effectLst/>
                          <a:uLnTx/>
                          <a:uFillTx/>
                          <a:latin typeface="游ゴシック" panose="020B0400000000000000" pitchFamily="50" charset="-128"/>
                          <a:ea typeface="+mn-ea"/>
                          <a:cs typeface="+mn-cs"/>
                        </a:rPr>
                        <a:t>の実現＜経済産業省＞</a:t>
                      </a:r>
                      <a:endParaRPr kumimoji="1" lang="en-US" altLang="ja-JP" sz="1100" b="0" i="0" u="none" strike="noStrike" kern="1200" cap="none" spc="0" normalizeH="0" baseline="0" noProof="0" dirty="0">
                        <a:ln>
                          <a:noFill/>
                        </a:ln>
                        <a:solidFill>
                          <a:schemeClr val="tx1"/>
                        </a:solidFill>
                        <a:effectLst/>
                        <a:uLnTx/>
                        <a:uFillTx/>
                        <a:latin typeface="游ゴシック" panose="020B0400000000000000" pitchFamily="50" charset="-128"/>
                        <a:ea typeface="+mn-ea"/>
                        <a:cs typeface="+mn-cs"/>
                      </a:endParaRPr>
                    </a:p>
                    <a:p>
                      <a:pPr marL="171450" marR="0" lvl="0" indent="-171450" algn="l" defTabSz="959937" rtl="0" eaLnBrk="1" fontAlgn="auto" latinLnBrk="0" hangingPunct="1">
                        <a:lnSpc>
                          <a:spcPct val="100000"/>
                        </a:lnSpc>
                        <a:spcBef>
                          <a:spcPts val="0"/>
                        </a:spcBef>
                        <a:spcAft>
                          <a:spcPts val="0"/>
                        </a:spcAft>
                        <a:buClrTx/>
                        <a:buSzTx/>
                        <a:buFont typeface="Wingdings" panose="05000000000000000000" pitchFamily="2" charset="2"/>
                        <a:buChar char="l"/>
                        <a:tabLst/>
                        <a:defRPr/>
                      </a:pPr>
                      <a:r>
                        <a:rPr kumimoji="1" lang="ja-JP" altLang="en-US" sz="1100" b="0" i="0" u="none" strike="noStrike" kern="1200" cap="none" spc="0" normalizeH="0" baseline="0" noProof="0" dirty="0">
                          <a:ln>
                            <a:noFill/>
                          </a:ln>
                          <a:solidFill>
                            <a:schemeClr val="tx1"/>
                          </a:solidFill>
                          <a:effectLst/>
                          <a:uLnTx/>
                          <a:uFillTx/>
                          <a:latin typeface="游ゴシック" panose="020B0400000000000000" pitchFamily="50" charset="-128"/>
                          <a:ea typeface="+mn-ea"/>
                          <a:cs typeface="+mn-cs"/>
                        </a:rPr>
                        <a:t>リモートセンシング技術による高精度データの集積・分析・配信技術の開発＜総務省＞　</a:t>
                      </a:r>
                    </a:p>
                    <a:p>
                      <a:pPr marL="171450" marR="0" lvl="0" indent="-171450" algn="l" defTabSz="959937" rtl="0" eaLnBrk="1" fontAlgn="auto" latinLnBrk="0" hangingPunct="1">
                        <a:lnSpc>
                          <a:spcPct val="100000"/>
                        </a:lnSpc>
                        <a:spcBef>
                          <a:spcPts val="0"/>
                        </a:spcBef>
                        <a:spcAft>
                          <a:spcPts val="0"/>
                        </a:spcAft>
                        <a:buClrTx/>
                        <a:buSzTx/>
                        <a:buFont typeface="Wingdings" panose="05000000000000000000" pitchFamily="2" charset="2"/>
                        <a:buChar char="l"/>
                        <a:tabLst/>
                        <a:defRPr/>
                      </a:pPr>
                      <a:r>
                        <a:rPr kumimoji="1" lang="ja-JP" altLang="en-US" sz="1100" b="0" i="0" u="none" strike="noStrike" kern="1200" cap="none" spc="0" normalizeH="0" baseline="0" noProof="0" dirty="0">
                          <a:ln>
                            <a:noFill/>
                          </a:ln>
                          <a:solidFill>
                            <a:schemeClr val="tx1"/>
                          </a:solidFill>
                          <a:effectLst/>
                          <a:uLnTx/>
                          <a:uFillTx/>
                          <a:latin typeface="游ゴシック" panose="020B0400000000000000" pitchFamily="50" charset="-128"/>
                          <a:ea typeface="+mn-ea"/>
                          <a:cs typeface="+mn-cs"/>
                        </a:rPr>
                        <a:t>被災地から生まれる未来社会に向けた創造的復興</a:t>
                      </a:r>
                      <a:r>
                        <a:rPr kumimoji="1" lang="ja-JP" altLang="en-US" sz="1100" b="0" i="0" u="none" strike="noStrike" kern="1200" cap="none" spc="0" normalizeH="0" baseline="0" noProof="0">
                          <a:ln>
                            <a:noFill/>
                          </a:ln>
                          <a:solidFill>
                            <a:schemeClr val="tx1"/>
                          </a:solidFill>
                          <a:effectLst/>
                          <a:uLnTx/>
                          <a:uFillTx/>
                          <a:latin typeface="游ゴシック" panose="020B0400000000000000" pitchFamily="50" charset="-128"/>
                          <a:ea typeface="+mn-ea"/>
                          <a:cs typeface="+mn-cs"/>
                        </a:rPr>
                        <a:t>の発信＜</a:t>
                      </a:r>
                      <a:r>
                        <a:rPr kumimoji="1" lang="ja-JP" altLang="en-US" sz="1100" b="0" i="0" u="none" strike="noStrike" kern="1200" cap="none" spc="0" normalizeH="0" baseline="0" noProof="0" dirty="0">
                          <a:ln>
                            <a:noFill/>
                          </a:ln>
                          <a:solidFill>
                            <a:schemeClr val="tx1"/>
                          </a:solidFill>
                          <a:effectLst/>
                          <a:uLnTx/>
                          <a:uFillTx/>
                          <a:latin typeface="游ゴシック" panose="020B0400000000000000" pitchFamily="50" charset="-128"/>
                          <a:ea typeface="+mn-ea"/>
                          <a:cs typeface="+mn-cs"/>
                        </a:rPr>
                        <a:t>復興庁・経産省＞　</a:t>
                      </a:r>
                    </a:p>
                    <a:p>
                      <a:pPr marL="171450" marR="0" lvl="0" indent="-171450" algn="l" defTabSz="959937" rtl="0" eaLnBrk="1" fontAlgn="auto" latinLnBrk="0" hangingPunct="1">
                        <a:lnSpc>
                          <a:spcPct val="100000"/>
                        </a:lnSpc>
                        <a:spcBef>
                          <a:spcPts val="0"/>
                        </a:spcBef>
                        <a:spcAft>
                          <a:spcPts val="0"/>
                        </a:spcAft>
                        <a:buClrTx/>
                        <a:buSzTx/>
                        <a:buFont typeface="Wingdings" panose="05000000000000000000" pitchFamily="2" charset="2"/>
                        <a:buChar char="l"/>
                        <a:tabLst/>
                        <a:defRPr/>
                      </a:pPr>
                      <a:r>
                        <a:rPr kumimoji="1" lang="ja-JP" altLang="en-US" sz="1100" b="0" i="0" u="none" strike="noStrike" kern="1200" cap="none" spc="0" normalizeH="0" baseline="0" noProof="0" dirty="0">
                          <a:ln>
                            <a:noFill/>
                          </a:ln>
                          <a:solidFill>
                            <a:schemeClr val="tx1"/>
                          </a:solidFill>
                          <a:effectLst/>
                          <a:uLnTx/>
                          <a:uFillTx/>
                          <a:latin typeface="游ゴシック" panose="020B0400000000000000" pitchFamily="50" charset="-128"/>
                          <a:ea typeface="+mn-ea"/>
                          <a:cs typeface="+mn-cs"/>
                        </a:rPr>
                        <a:t>各種警察活動における小型無線機の更なる活用等に向けたに検討・調整</a:t>
                      </a:r>
                      <a:r>
                        <a:rPr kumimoji="1" lang="en-US" altLang="ja-JP" sz="1100" b="0" i="0" u="none" strike="noStrike" kern="1200" cap="none" spc="0" normalizeH="0" baseline="0" noProof="0" dirty="0">
                          <a:ln>
                            <a:noFill/>
                          </a:ln>
                          <a:solidFill>
                            <a:schemeClr val="tx1"/>
                          </a:solidFill>
                          <a:effectLst/>
                          <a:uLnTx/>
                          <a:uFillTx/>
                          <a:latin typeface="游ゴシック" panose="020B0400000000000000" pitchFamily="50" charset="-128"/>
                          <a:ea typeface="+mn-ea"/>
                          <a:cs typeface="+mn-cs"/>
                        </a:rPr>
                        <a:t>&lt;</a:t>
                      </a:r>
                      <a:r>
                        <a:rPr kumimoji="1" lang="ja-JP" altLang="en-US" sz="1100" b="0" i="0" u="none" strike="noStrike" kern="1200" cap="none" spc="0" normalizeH="0" baseline="0" noProof="0" dirty="0">
                          <a:ln>
                            <a:noFill/>
                          </a:ln>
                          <a:solidFill>
                            <a:schemeClr val="tx1"/>
                          </a:solidFill>
                          <a:effectLst/>
                          <a:uLnTx/>
                          <a:uFillTx/>
                          <a:latin typeface="游ゴシック" panose="020B0400000000000000" pitchFamily="50" charset="-128"/>
                          <a:ea typeface="+mn-ea"/>
                          <a:cs typeface="+mn-cs"/>
                        </a:rPr>
                        <a:t>警察庁</a:t>
                      </a:r>
                      <a:r>
                        <a:rPr kumimoji="1" lang="en-US" altLang="ja-JP" sz="1100" b="0" i="0" u="none" strike="noStrike" kern="1200" cap="none" spc="0" normalizeH="0" baseline="0" noProof="0" dirty="0">
                          <a:ln>
                            <a:noFill/>
                          </a:ln>
                          <a:solidFill>
                            <a:schemeClr val="tx1"/>
                          </a:solidFill>
                          <a:effectLst/>
                          <a:uLnTx/>
                          <a:uFillTx/>
                          <a:latin typeface="游ゴシック" panose="020B0400000000000000" pitchFamily="50" charset="-128"/>
                          <a:ea typeface="+mn-ea"/>
                          <a:cs typeface="+mn-cs"/>
                        </a:rPr>
                        <a:t>&gt;</a:t>
                      </a:r>
                    </a:p>
                  </a:txBody>
                  <a:tcPr marL="100806" marR="100806" marT="50403" marB="50403">
                    <a:lnL w="12700" cap="flat" cmpd="sng" algn="ctr">
                      <a:solidFill>
                        <a:schemeClr val="accent1"/>
                      </a:solidFill>
                      <a:prstDash val="sysDot"/>
                      <a:round/>
                      <a:headEnd type="none" w="med" len="med"/>
                      <a:tailEnd type="none" w="med" len="med"/>
                    </a:lnL>
                    <a:lnR w="12700" cap="flat" cmpd="sng" algn="ctr">
                      <a:solidFill>
                        <a:schemeClr val="accent1"/>
                      </a:solidFill>
                      <a:prstDash val="sysDot"/>
                      <a:round/>
                      <a:headEnd type="none" w="med" len="med"/>
                      <a:tailEnd type="none" w="med" len="med"/>
                    </a:lnR>
                    <a:lnT w="12700" cap="flat" cmpd="sng" algn="ctr">
                      <a:solidFill>
                        <a:schemeClr val="accent1"/>
                      </a:solidFill>
                      <a:prstDash val="sysDot"/>
                      <a:round/>
                      <a:headEnd type="none" w="med" len="med"/>
                      <a:tailEnd type="none" w="med" len="med"/>
                    </a:lnT>
                    <a:lnB w="12700" cap="flat" cmpd="sng" algn="ctr">
                      <a:solidFill>
                        <a:schemeClr val="accent1"/>
                      </a:solidFill>
                      <a:prstDash val="sysDot"/>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508488957"/>
                  </a:ext>
                </a:extLst>
              </a:tr>
              <a:tr h="288000">
                <a:tc>
                  <a:txBody>
                    <a:bodyPr/>
                    <a:lstStyle/>
                    <a:p>
                      <a:pPr marL="0" marR="0" lvl="0" indent="0" algn="l" defTabSz="959937" rtl="0" eaLnBrk="1" fontAlgn="auto" latinLnBrk="0" hangingPunct="1">
                        <a:lnSpc>
                          <a:spcPct val="100000"/>
                        </a:lnSpc>
                        <a:spcBef>
                          <a:spcPts val="0"/>
                        </a:spcBef>
                        <a:spcAft>
                          <a:spcPts val="0"/>
                        </a:spcAft>
                        <a:buClrTx/>
                        <a:buSzTx/>
                        <a:buFontTx/>
                        <a:buNone/>
                        <a:tabLst/>
                        <a:defRPr/>
                      </a:pPr>
                      <a:r>
                        <a:rPr kumimoji="1" lang="ja-JP" altLang="en-US" sz="1200" b="1" dirty="0">
                          <a:solidFill>
                            <a:schemeClr val="tx1"/>
                          </a:solidFill>
                          <a:latin typeface="+mn-ea"/>
                          <a:ea typeface="+mn-ea"/>
                        </a:rPr>
                        <a:t>国との協議の進捗状況</a:t>
                      </a:r>
                      <a:endParaRPr kumimoji="1" lang="en-US" altLang="ja-JP" sz="1200" b="1" dirty="0">
                        <a:solidFill>
                          <a:schemeClr val="tx1"/>
                        </a:solidFill>
                        <a:latin typeface="+mn-ea"/>
                        <a:ea typeface="+mn-ea"/>
                      </a:endParaRPr>
                    </a:p>
                    <a:p>
                      <a:pPr marL="0" marR="0" lvl="0" indent="0" algn="l" defTabSz="959937" rtl="0" eaLnBrk="1" fontAlgn="auto" latinLnBrk="0" hangingPunct="1">
                        <a:lnSpc>
                          <a:spcPct val="100000"/>
                        </a:lnSpc>
                        <a:spcBef>
                          <a:spcPts val="0"/>
                        </a:spcBef>
                        <a:spcAft>
                          <a:spcPts val="0"/>
                        </a:spcAft>
                        <a:buClrTx/>
                        <a:buSzTx/>
                        <a:buFontTx/>
                        <a:buNone/>
                        <a:tabLst/>
                        <a:defRPr/>
                      </a:pPr>
                      <a:r>
                        <a:rPr kumimoji="1" lang="ja-JP" altLang="en-US" sz="1200" b="1" dirty="0">
                          <a:solidFill>
                            <a:schemeClr val="tx1"/>
                          </a:solidFill>
                          <a:latin typeface="+mn-ea"/>
                          <a:ea typeface="+mn-ea"/>
                        </a:rPr>
                        <a:t>（取組の成果）</a:t>
                      </a:r>
                    </a:p>
                  </a:txBody>
                  <a:tcPr marL="100806" marR="100806" marT="50403" marB="50403">
                    <a:lnL w="12700" cap="flat" cmpd="sng" algn="ctr">
                      <a:solidFill>
                        <a:schemeClr val="accent1"/>
                      </a:solidFill>
                      <a:prstDash val="sysDot"/>
                      <a:round/>
                      <a:headEnd type="none" w="med" len="med"/>
                      <a:tailEnd type="none" w="med" len="med"/>
                    </a:lnL>
                    <a:lnR w="12700" cap="flat" cmpd="sng" algn="ctr">
                      <a:solidFill>
                        <a:schemeClr val="accent1"/>
                      </a:solidFill>
                      <a:prstDash val="sysDot"/>
                      <a:round/>
                      <a:headEnd type="none" w="med" len="med"/>
                      <a:tailEnd type="none" w="med" len="med"/>
                    </a:lnR>
                    <a:lnT w="12700" cap="flat" cmpd="sng" algn="ctr">
                      <a:solidFill>
                        <a:schemeClr val="accent1"/>
                      </a:solidFill>
                      <a:prstDash val="sysDot"/>
                      <a:round/>
                      <a:headEnd type="none" w="med" len="med"/>
                      <a:tailEnd type="none" w="med" len="med"/>
                    </a:lnT>
                    <a:lnB w="12700" cap="flat" cmpd="sng" algn="ctr">
                      <a:solidFill>
                        <a:schemeClr val="accent1"/>
                      </a:solidFill>
                      <a:prstDash val="sysDot"/>
                      <a:round/>
                      <a:headEnd type="none" w="med" len="med"/>
                      <a:tailEnd type="none" w="med" len="med"/>
                    </a:lnB>
                    <a:lnTlToBr w="12700" cmpd="sng">
                      <a:noFill/>
                      <a:prstDash val="solid"/>
                    </a:lnTlToBr>
                    <a:lnBlToTr w="12700" cmpd="sng">
                      <a:noFill/>
                      <a:prstDash val="solid"/>
                    </a:lnBlToTr>
                  </a:tcPr>
                </a:tc>
                <a:tc>
                  <a:txBody>
                    <a:bodyPr/>
                    <a:lstStyle/>
                    <a:p>
                      <a:pPr marL="171450" marR="0" lvl="0" indent="-171450" algn="l" defTabSz="959937" rtl="0" eaLnBrk="1" fontAlgn="auto" latinLnBrk="0" hangingPunct="1">
                        <a:lnSpc>
                          <a:spcPct val="100000"/>
                        </a:lnSpc>
                        <a:spcBef>
                          <a:spcPts val="0"/>
                        </a:spcBef>
                        <a:spcAft>
                          <a:spcPts val="0"/>
                        </a:spcAft>
                        <a:buClrTx/>
                        <a:buSzTx/>
                        <a:buFont typeface="Wingdings" panose="05000000000000000000" pitchFamily="2" charset="2"/>
                        <a:buChar char="l"/>
                        <a:tabLst/>
                        <a:defRPr/>
                      </a:pPr>
                      <a:r>
                        <a:rPr kumimoji="1" lang="ja-JP" altLang="en-US" sz="1100" b="0" i="0" u="none" strike="noStrike" kern="1200" cap="none" spc="0" normalizeH="0" baseline="0" noProof="0" dirty="0">
                          <a:ln>
                            <a:noFill/>
                          </a:ln>
                          <a:solidFill>
                            <a:schemeClr val="tx1"/>
                          </a:solidFill>
                          <a:effectLst/>
                          <a:uLnTx/>
                          <a:uFillTx/>
                          <a:latin typeface="游ゴシック" panose="020B0400000000000000" pitchFamily="50" charset="-128"/>
                          <a:ea typeface="+mn-ea"/>
                          <a:cs typeface="+mn-cs"/>
                        </a:rPr>
                        <a:t>関係省庁と協議中</a:t>
                      </a:r>
                      <a:endParaRPr kumimoji="1" lang="en-US" altLang="ja-JP" sz="1100" b="0" i="0" u="none" strike="noStrike" kern="1200" cap="none" spc="0" normalizeH="0" baseline="0" noProof="0" dirty="0">
                        <a:ln>
                          <a:noFill/>
                        </a:ln>
                        <a:solidFill>
                          <a:schemeClr val="tx1"/>
                        </a:solidFill>
                        <a:effectLst/>
                        <a:uLnTx/>
                        <a:uFillTx/>
                        <a:latin typeface="游ゴシック" panose="020B0400000000000000" pitchFamily="50" charset="-128"/>
                        <a:ea typeface="+mn-ea"/>
                        <a:cs typeface="+mn-cs"/>
                      </a:endParaRPr>
                    </a:p>
                  </a:txBody>
                  <a:tcPr marL="100806" marR="100806" marT="50403" marB="50403">
                    <a:lnL w="12700" cap="flat" cmpd="sng" algn="ctr">
                      <a:solidFill>
                        <a:schemeClr val="accent1"/>
                      </a:solidFill>
                      <a:prstDash val="sysDot"/>
                      <a:round/>
                      <a:headEnd type="none" w="med" len="med"/>
                      <a:tailEnd type="none" w="med" len="med"/>
                    </a:lnL>
                    <a:lnR w="12700" cap="flat" cmpd="sng" algn="ctr">
                      <a:solidFill>
                        <a:schemeClr val="accent1"/>
                      </a:solidFill>
                      <a:prstDash val="sysDot"/>
                      <a:round/>
                      <a:headEnd type="none" w="med" len="med"/>
                      <a:tailEnd type="none" w="med" len="med"/>
                    </a:lnR>
                    <a:lnT w="12700" cap="flat" cmpd="sng" algn="ctr">
                      <a:solidFill>
                        <a:schemeClr val="accent1"/>
                      </a:solidFill>
                      <a:prstDash val="sysDot"/>
                      <a:round/>
                      <a:headEnd type="none" w="med" len="med"/>
                      <a:tailEnd type="none" w="med" len="med"/>
                    </a:lnT>
                    <a:lnB w="12700" cap="flat" cmpd="sng" algn="ctr">
                      <a:solidFill>
                        <a:schemeClr val="accent1"/>
                      </a:solidFill>
                      <a:prstDash val="sysDot"/>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428880013"/>
                  </a:ext>
                </a:extLst>
              </a:tr>
            </a:tbl>
          </a:graphicData>
        </a:graphic>
      </p:graphicFrame>
    </p:spTree>
    <p:extLst>
      <p:ext uri="{BB962C8B-B14F-4D97-AF65-F5344CB8AC3E}">
        <p14:creationId xmlns:p14="http://schemas.microsoft.com/office/powerpoint/2010/main" val="367619407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a:xfrm>
            <a:off x="7812484" y="6816016"/>
            <a:ext cx="2268141" cy="383297"/>
          </a:xfrm>
        </p:spPr>
        <p:txBody>
          <a:bodyPr/>
          <a:lstStyle/>
          <a:p>
            <a:fld id="{4A29C0C3-80A2-4EDA-8DD4-D638D41F3C0E}" type="slidenum">
              <a:rPr kumimoji="1" lang="ja-JP" altLang="en-US" smtClean="0"/>
              <a:t>7</a:t>
            </a:fld>
            <a:endParaRPr kumimoji="1" lang="ja-JP" altLang="en-US" dirty="0"/>
          </a:p>
        </p:txBody>
      </p:sp>
      <p:sp>
        <p:nvSpPr>
          <p:cNvPr id="3" name="サブタイトル 2"/>
          <p:cNvSpPr txBox="1">
            <a:spLocks/>
          </p:cNvSpPr>
          <p:nvPr/>
        </p:nvSpPr>
        <p:spPr>
          <a:xfrm>
            <a:off x="3588385" y="589878"/>
            <a:ext cx="6492240" cy="3723042"/>
          </a:xfrm>
          <a:prstGeom prst="rect">
            <a:avLst/>
          </a:prstGeom>
        </p:spPr>
        <p:txBody>
          <a:bodyPr>
            <a:noAutofit/>
          </a:bodyPr>
          <a:lstStyle>
            <a:lvl1pPr marL="239984" indent="-239984" algn="l" defTabSz="959937" rtl="0" eaLnBrk="1" latinLnBrk="0" hangingPunct="1">
              <a:lnSpc>
                <a:spcPct val="90000"/>
              </a:lnSpc>
              <a:spcBef>
                <a:spcPts val="1050"/>
              </a:spcBef>
              <a:buFont typeface="Arial" panose="020B0604020202020204" pitchFamily="34" charset="0"/>
              <a:buChar char="•"/>
              <a:defRPr kumimoji="1" sz="2939" kern="1200">
                <a:solidFill>
                  <a:schemeClr val="tx1"/>
                </a:solidFill>
                <a:latin typeface="+mn-lt"/>
                <a:ea typeface="+mn-ea"/>
                <a:cs typeface="+mn-cs"/>
              </a:defRPr>
            </a:lvl1pPr>
            <a:lvl2pPr marL="719953" indent="-239984" algn="l" defTabSz="959937" rtl="0" eaLnBrk="1" latinLnBrk="0" hangingPunct="1">
              <a:lnSpc>
                <a:spcPct val="90000"/>
              </a:lnSpc>
              <a:spcBef>
                <a:spcPts val="525"/>
              </a:spcBef>
              <a:buFont typeface="Arial" panose="020B0604020202020204" pitchFamily="34" charset="0"/>
              <a:buChar char="•"/>
              <a:defRPr kumimoji="1" sz="2520" kern="1200">
                <a:solidFill>
                  <a:schemeClr val="tx1"/>
                </a:solidFill>
                <a:latin typeface="+mn-lt"/>
                <a:ea typeface="+mn-ea"/>
                <a:cs typeface="+mn-cs"/>
              </a:defRPr>
            </a:lvl2pPr>
            <a:lvl3pPr marL="1199921" indent="-239984" algn="l" defTabSz="959937" rtl="0" eaLnBrk="1" latinLnBrk="0" hangingPunct="1">
              <a:lnSpc>
                <a:spcPct val="90000"/>
              </a:lnSpc>
              <a:spcBef>
                <a:spcPts val="525"/>
              </a:spcBef>
              <a:buFont typeface="Arial" panose="020B0604020202020204" pitchFamily="34" charset="0"/>
              <a:buChar char="•"/>
              <a:defRPr kumimoji="1" sz="2100" kern="1200">
                <a:solidFill>
                  <a:schemeClr val="tx1"/>
                </a:solidFill>
                <a:latin typeface="+mn-lt"/>
                <a:ea typeface="+mn-ea"/>
                <a:cs typeface="+mn-cs"/>
              </a:defRPr>
            </a:lvl3pPr>
            <a:lvl4pPr marL="1679890" indent="-239984" algn="l" defTabSz="959937" rtl="0" eaLnBrk="1" latinLnBrk="0" hangingPunct="1">
              <a:lnSpc>
                <a:spcPct val="90000"/>
              </a:lnSpc>
              <a:spcBef>
                <a:spcPts val="525"/>
              </a:spcBef>
              <a:buFont typeface="Arial" panose="020B0604020202020204" pitchFamily="34" charset="0"/>
              <a:buChar char="•"/>
              <a:defRPr kumimoji="1" sz="1890" kern="1200">
                <a:solidFill>
                  <a:schemeClr val="tx1"/>
                </a:solidFill>
                <a:latin typeface="+mn-lt"/>
                <a:ea typeface="+mn-ea"/>
                <a:cs typeface="+mn-cs"/>
              </a:defRPr>
            </a:lvl4pPr>
            <a:lvl5pPr marL="2159859" indent="-239984" algn="l" defTabSz="959937" rtl="0" eaLnBrk="1" latinLnBrk="0" hangingPunct="1">
              <a:lnSpc>
                <a:spcPct val="90000"/>
              </a:lnSpc>
              <a:spcBef>
                <a:spcPts val="525"/>
              </a:spcBef>
              <a:buFont typeface="Arial" panose="020B0604020202020204" pitchFamily="34" charset="0"/>
              <a:buChar char="•"/>
              <a:defRPr kumimoji="1" sz="1890" kern="1200">
                <a:solidFill>
                  <a:schemeClr val="tx1"/>
                </a:solidFill>
                <a:latin typeface="+mn-lt"/>
                <a:ea typeface="+mn-ea"/>
                <a:cs typeface="+mn-cs"/>
              </a:defRPr>
            </a:lvl5pPr>
            <a:lvl6pPr marL="2639827" indent="-239984" algn="l" defTabSz="959937" rtl="0" eaLnBrk="1" latinLnBrk="0" hangingPunct="1">
              <a:lnSpc>
                <a:spcPct val="90000"/>
              </a:lnSpc>
              <a:spcBef>
                <a:spcPts val="525"/>
              </a:spcBef>
              <a:buFont typeface="Arial" panose="020B0604020202020204" pitchFamily="34" charset="0"/>
              <a:buChar char="•"/>
              <a:defRPr kumimoji="1" sz="1890" kern="1200">
                <a:solidFill>
                  <a:schemeClr val="tx1"/>
                </a:solidFill>
                <a:latin typeface="+mn-lt"/>
                <a:ea typeface="+mn-ea"/>
                <a:cs typeface="+mn-cs"/>
              </a:defRPr>
            </a:lvl6pPr>
            <a:lvl7pPr marL="3119796" indent="-239984" algn="l" defTabSz="959937" rtl="0" eaLnBrk="1" latinLnBrk="0" hangingPunct="1">
              <a:lnSpc>
                <a:spcPct val="90000"/>
              </a:lnSpc>
              <a:spcBef>
                <a:spcPts val="525"/>
              </a:spcBef>
              <a:buFont typeface="Arial" panose="020B0604020202020204" pitchFamily="34" charset="0"/>
              <a:buChar char="•"/>
              <a:defRPr kumimoji="1" sz="1890" kern="1200">
                <a:solidFill>
                  <a:schemeClr val="tx1"/>
                </a:solidFill>
                <a:latin typeface="+mn-lt"/>
                <a:ea typeface="+mn-ea"/>
                <a:cs typeface="+mn-cs"/>
              </a:defRPr>
            </a:lvl7pPr>
            <a:lvl8pPr marL="3599764" indent="-239984" algn="l" defTabSz="959937" rtl="0" eaLnBrk="1" latinLnBrk="0" hangingPunct="1">
              <a:lnSpc>
                <a:spcPct val="90000"/>
              </a:lnSpc>
              <a:spcBef>
                <a:spcPts val="525"/>
              </a:spcBef>
              <a:buFont typeface="Arial" panose="020B0604020202020204" pitchFamily="34" charset="0"/>
              <a:buChar char="•"/>
              <a:defRPr kumimoji="1" sz="1890" kern="1200">
                <a:solidFill>
                  <a:schemeClr val="tx1"/>
                </a:solidFill>
                <a:latin typeface="+mn-lt"/>
                <a:ea typeface="+mn-ea"/>
                <a:cs typeface="+mn-cs"/>
              </a:defRPr>
            </a:lvl8pPr>
            <a:lvl9pPr marL="4079733" indent="-239984" algn="l" defTabSz="959937" rtl="0" eaLnBrk="1" latinLnBrk="0" hangingPunct="1">
              <a:lnSpc>
                <a:spcPct val="90000"/>
              </a:lnSpc>
              <a:spcBef>
                <a:spcPts val="525"/>
              </a:spcBef>
              <a:buFont typeface="Arial" panose="020B0604020202020204" pitchFamily="34" charset="0"/>
              <a:buChar char="•"/>
              <a:defRPr kumimoji="1" sz="1890" kern="1200">
                <a:solidFill>
                  <a:schemeClr val="tx1"/>
                </a:solidFill>
                <a:latin typeface="+mn-lt"/>
                <a:ea typeface="+mn-ea"/>
                <a:cs typeface="+mn-cs"/>
              </a:defRPr>
            </a:lvl9pPr>
          </a:lstStyle>
          <a:p>
            <a:pPr marL="0" indent="0">
              <a:lnSpc>
                <a:spcPts val="1800"/>
              </a:lnSpc>
              <a:buNone/>
            </a:pPr>
            <a:r>
              <a:rPr lang="en-US" altLang="ja-JP" sz="1300" dirty="0">
                <a:latin typeface="+mn-ea"/>
              </a:rPr>
              <a:t>2024</a:t>
            </a:r>
            <a:r>
              <a:rPr lang="ja-JP" altLang="en-US" sz="1300" dirty="0">
                <a:latin typeface="+mn-ea"/>
              </a:rPr>
              <a:t>年１月</a:t>
            </a:r>
            <a:endParaRPr lang="en-US" altLang="ja-JP" sz="1300" dirty="0">
              <a:latin typeface="+mn-ea"/>
            </a:endParaRPr>
          </a:p>
          <a:p>
            <a:pPr marL="0" indent="0">
              <a:lnSpc>
                <a:spcPts val="1800"/>
              </a:lnSpc>
              <a:buNone/>
            </a:pPr>
            <a:endParaRPr lang="en-US" altLang="ja-JP" sz="1300" dirty="0">
              <a:latin typeface="+mn-ea"/>
            </a:endParaRPr>
          </a:p>
          <a:p>
            <a:pPr marL="0" indent="0">
              <a:lnSpc>
                <a:spcPts val="1800"/>
              </a:lnSpc>
              <a:buNone/>
            </a:pPr>
            <a:r>
              <a:rPr lang="ja-JP" altLang="en-US" sz="1300" dirty="0">
                <a:latin typeface="+mn-ea"/>
              </a:rPr>
              <a:t>　　         大　阪　府　知　事　　　　　　　　　　　　</a:t>
            </a:r>
            <a:r>
              <a:rPr lang="en-US" altLang="ja-JP" sz="1300" dirty="0">
                <a:latin typeface="+mn-ea"/>
              </a:rPr>
              <a:t>	</a:t>
            </a:r>
            <a:r>
              <a:rPr lang="ja-JP" altLang="en-US" sz="1300" dirty="0">
                <a:latin typeface="+mn-ea"/>
              </a:rPr>
              <a:t>吉村　洋文</a:t>
            </a:r>
            <a:endParaRPr lang="en-US" altLang="ja-JP" sz="1300" dirty="0">
              <a:latin typeface="+mn-ea"/>
            </a:endParaRPr>
          </a:p>
          <a:p>
            <a:pPr marL="0" indent="0">
              <a:lnSpc>
                <a:spcPts val="1800"/>
              </a:lnSpc>
              <a:buNone/>
            </a:pPr>
            <a:r>
              <a:rPr lang="ja-JP" altLang="en-US" sz="1300" dirty="0">
                <a:latin typeface="+mn-ea"/>
              </a:rPr>
              <a:t>　　         大　 阪　 市　 長　　　　　　　　　　　　　　</a:t>
            </a:r>
            <a:r>
              <a:rPr lang="en-US" altLang="ja-JP" sz="1300" dirty="0">
                <a:latin typeface="+mn-ea"/>
              </a:rPr>
              <a:t>	</a:t>
            </a:r>
            <a:r>
              <a:rPr lang="ja-JP" altLang="en-US" sz="1300" dirty="0">
                <a:latin typeface="+mn-ea"/>
              </a:rPr>
              <a:t>横山　英幸</a:t>
            </a:r>
            <a:endParaRPr lang="en-US" altLang="ja-JP" sz="1300" dirty="0">
              <a:latin typeface="+mn-ea"/>
            </a:endParaRPr>
          </a:p>
          <a:p>
            <a:pPr marL="0" indent="0">
              <a:lnSpc>
                <a:spcPts val="1800"/>
              </a:lnSpc>
              <a:buNone/>
            </a:pPr>
            <a:r>
              <a:rPr lang="ja-JP" altLang="en-US" sz="1300" dirty="0">
                <a:latin typeface="+mn-ea"/>
              </a:rPr>
              <a:t>　　         関西広域連合　広域連合長　　　　　　　　</a:t>
            </a:r>
            <a:r>
              <a:rPr lang="en-US" altLang="ja-JP" sz="1300" dirty="0">
                <a:latin typeface="+mn-ea"/>
              </a:rPr>
              <a:t>	</a:t>
            </a:r>
            <a:r>
              <a:rPr lang="ja-JP" altLang="en-US" sz="1300" dirty="0">
                <a:latin typeface="+mn-ea"/>
              </a:rPr>
              <a:t>三日月　大造</a:t>
            </a:r>
            <a:endParaRPr lang="en-US" altLang="ja-JP" sz="1300" dirty="0">
              <a:latin typeface="+mn-ea"/>
            </a:endParaRPr>
          </a:p>
          <a:p>
            <a:pPr marL="0" indent="0">
              <a:lnSpc>
                <a:spcPts val="1800"/>
              </a:lnSpc>
              <a:buNone/>
            </a:pPr>
            <a:r>
              <a:rPr lang="ja-JP" altLang="en-US" sz="1300" dirty="0">
                <a:latin typeface="+mn-ea"/>
              </a:rPr>
              <a:t>                公益社団法人　関西経済連合会  会長　　　　</a:t>
            </a:r>
            <a:r>
              <a:rPr lang="en-US" altLang="ja-JP" sz="1300" dirty="0">
                <a:latin typeface="+mn-ea"/>
              </a:rPr>
              <a:t>	</a:t>
            </a:r>
            <a:r>
              <a:rPr lang="ja-JP" altLang="en-US" sz="1300" dirty="0">
                <a:latin typeface="+mn-ea"/>
              </a:rPr>
              <a:t>松本　正義</a:t>
            </a:r>
            <a:endParaRPr lang="en-US" altLang="ja-JP" sz="1300" dirty="0">
              <a:latin typeface="+mn-ea"/>
            </a:endParaRPr>
          </a:p>
          <a:p>
            <a:pPr marL="0" indent="0">
              <a:lnSpc>
                <a:spcPts val="1800"/>
              </a:lnSpc>
              <a:buNone/>
            </a:pPr>
            <a:r>
              <a:rPr lang="ja-JP" altLang="en-US" sz="1300" dirty="0">
                <a:latin typeface="+mn-ea"/>
              </a:rPr>
              <a:t>　　　　  関西商工会議所連合会 会長・大阪商工会議所 会頭</a:t>
            </a:r>
            <a:r>
              <a:rPr lang="en-US" altLang="ja-JP" sz="1300" dirty="0">
                <a:latin typeface="+mn-ea"/>
              </a:rPr>
              <a:t>	</a:t>
            </a:r>
            <a:r>
              <a:rPr lang="ja-JP" altLang="en-US" sz="1300" dirty="0">
                <a:latin typeface="+mn-ea"/>
              </a:rPr>
              <a:t>鳥井　信吾</a:t>
            </a:r>
            <a:endParaRPr lang="en-US" altLang="ja-JP" sz="1300" dirty="0">
              <a:latin typeface="+mn-ea"/>
            </a:endParaRPr>
          </a:p>
          <a:p>
            <a:pPr marL="0" indent="0">
              <a:lnSpc>
                <a:spcPts val="1800"/>
              </a:lnSpc>
              <a:buNone/>
            </a:pPr>
            <a:r>
              <a:rPr lang="en-US" altLang="ja-JP" sz="1300" dirty="0">
                <a:latin typeface="+mn-ea"/>
              </a:rPr>
              <a:t>                </a:t>
            </a:r>
            <a:r>
              <a:rPr lang="ja-JP" altLang="en-US" sz="1300" dirty="0">
                <a:latin typeface="+mn-ea"/>
              </a:rPr>
              <a:t>一般社団法人　関西経済同友会　代表幹事         　</a:t>
            </a:r>
            <a:r>
              <a:rPr lang="en-US" altLang="ja-JP" sz="1300" dirty="0">
                <a:latin typeface="+mn-ea"/>
              </a:rPr>
              <a:t>	</a:t>
            </a:r>
            <a:r>
              <a:rPr lang="ja-JP" altLang="en-US" sz="1300" dirty="0">
                <a:latin typeface="+mn-ea"/>
              </a:rPr>
              <a:t>角元　敬治</a:t>
            </a:r>
            <a:endParaRPr lang="en-US" altLang="ja-JP" sz="1300" dirty="0">
              <a:latin typeface="+mn-ea"/>
            </a:endParaRPr>
          </a:p>
          <a:p>
            <a:pPr marL="0" indent="0">
              <a:lnSpc>
                <a:spcPts val="1800"/>
              </a:lnSpc>
              <a:buNone/>
            </a:pPr>
            <a:r>
              <a:rPr lang="en-US" altLang="ja-JP" sz="1300" dirty="0">
                <a:latin typeface="+mn-ea"/>
              </a:rPr>
              <a:t>                                                                    </a:t>
            </a:r>
            <a:r>
              <a:rPr lang="ja-JP" altLang="en-US" sz="1300" dirty="0">
                <a:latin typeface="+mn-ea"/>
              </a:rPr>
              <a:t>代表幹事　　　　　</a:t>
            </a:r>
            <a:r>
              <a:rPr lang="en-US" altLang="ja-JP" sz="1300" dirty="0">
                <a:latin typeface="+mn-ea"/>
              </a:rPr>
              <a:t>	</a:t>
            </a:r>
            <a:r>
              <a:rPr lang="ja-JP" altLang="en-US" sz="1300" dirty="0">
                <a:latin typeface="+mn-ea"/>
              </a:rPr>
              <a:t>宮部　義幸</a:t>
            </a:r>
            <a:endParaRPr lang="en-US" altLang="ja-JP" sz="1300" dirty="0">
              <a:latin typeface="+mn-ea"/>
            </a:endParaRPr>
          </a:p>
          <a:p>
            <a:pPr marL="0" indent="0">
              <a:lnSpc>
                <a:spcPts val="1800"/>
              </a:lnSpc>
              <a:buNone/>
            </a:pPr>
            <a:r>
              <a:rPr lang="en-US" altLang="ja-JP" sz="1300" dirty="0">
                <a:latin typeface="+mn-ea"/>
              </a:rPr>
              <a:t>                </a:t>
            </a:r>
            <a:r>
              <a:rPr lang="ja-JP" altLang="en-US" sz="1300" dirty="0">
                <a:latin typeface="+mn-ea"/>
              </a:rPr>
              <a:t>公益社団法人　</a:t>
            </a:r>
            <a:r>
              <a:rPr lang="en-US" altLang="ja-JP" sz="1300" dirty="0">
                <a:latin typeface="+mn-ea"/>
              </a:rPr>
              <a:t>2025</a:t>
            </a:r>
            <a:r>
              <a:rPr lang="ja-JP" altLang="en-US" sz="1300" dirty="0">
                <a:latin typeface="+mn-ea"/>
              </a:rPr>
              <a:t>年日本国際博覧会協会　会長　</a:t>
            </a:r>
            <a:r>
              <a:rPr lang="en-US" altLang="ja-JP" sz="1300" dirty="0">
                <a:latin typeface="+mn-ea"/>
              </a:rPr>
              <a:t>	</a:t>
            </a:r>
            <a:r>
              <a:rPr lang="ja-JP" altLang="en-US" sz="1300" dirty="0">
                <a:latin typeface="+mn-ea"/>
              </a:rPr>
              <a:t>十倉　雅和</a:t>
            </a:r>
            <a:endParaRPr lang="en-US" altLang="ja-JP" sz="1300" dirty="0">
              <a:latin typeface="+mn-ea"/>
            </a:endParaRPr>
          </a:p>
          <a:p>
            <a:pPr marL="0" indent="0">
              <a:lnSpc>
                <a:spcPts val="1200"/>
              </a:lnSpc>
              <a:buNone/>
            </a:pPr>
            <a:endParaRPr lang="en-US" altLang="ja-JP" sz="1600" dirty="0">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1373836711"/>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四角形: 角を丸くする 2">
            <a:extLst>
              <a:ext uri="{FF2B5EF4-FFF2-40B4-BE49-F238E27FC236}">
                <a16:creationId xmlns:a16="http://schemas.microsoft.com/office/drawing/2014/main" id="{FF1169B4-0354-4C2C-8470-F16E797B7616}"/>
              </a:ext>
            </a:extLst>
          </p:cNvPr>
          <p:cNvSpPr/>
          <p:nvPr/>
        </p:nvSpPr>
        <p:spPr>
          <a:xfrm>
            <a:off x="140620" y="2231568"/>
            <a:ext cx="9759235" cy="3377515"/>
          </a:xfrm>
          <a:prstGeom prst="roundRect">
            <a:avLst>
              <a:gd name="adj" fmla="val 7865"/>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graphicFrame>
        <p:nvGraphicFramePr>
          <p:cNvPr id="11" name="表 10"/>
          <p:cNvGraphicFramePr>
            <a:graphicFrameLocks noGrp="1"/>
          </p:cNvGraphicFramePr>
          <p:nvPr>
            <p:extLst>
              <p:ext uri="{D42A27DB-BD31-4B8C-83A1-F6EECF244321}">
                <p14:modId xmlns:p14="http://schemas.microsoft.com/office/powerpoint/2010/main" val="396689873"/>
              </p:ext>
            </p:extLst>
          </p:nvPr>
        </p:nvGraphicFramePr>
        <p:xfrm>
          <a:off x="160239" y="2368923"/>
          <a:ext cx="9759235" cy="2986848"/>
        </p:xfrm>
        <a:graphic>
          <a:graphicData uri="http://schemas.openxmlformats.org/drawingml/2006/table">
            <a:tbl>
              <a:tblPr firstRow="1" bandRow="1">
                <a:tableStyleId>{2D5ABB26-0587-4C30-8999-92F81FD0307C}</a:tableStyleId>
              </a:tblPr>
              <a:tblGrid>
                <a:gridCol w="9759235">
                  <a:extLst>
                    <a:ext uri="{9D8B030D-6E8A-4147-A177-3AD203B41FA5}">
                      <a16:colId xmlns:a16="http://schemas.microsoft.com/office/drawing/2014/main" val="2309123477"/>
                    </a:ext>
                  </a:extLst>
                </a:gridCol>
              </a:tblGrid>
              <a:tr h="2986848">
                <a:tc>
                  <a:txBody>
                    <a:bodyPr/>
                    <a:lstStyle/>
                    <a:p>
                      <a:pPr marL="180975" marR="0" lvl="0" indent="-180975" algn="l" defTabSz="959937" rtl="0" eaLnBrk="1" fontAlgn="auto" latinLnBrk="0" hangingPunct="1">
                        <a:lnSpc>
                          <a:spcPct val="100000"/>
                        </a:lnSpc>
                        <a:spcBef>
                          <a:spcPts val="0"/>
                        </a:spcBef>
                        <a:spcAft>
                          <a:spcPts val="0"/>
                        </a:spcAft>
                        <a:buClrTx/>
                        <a:buSzTx/>
                        <a:buFontTx/>
                        <a:buNone/>
                        <a:tabLst/>
                        <a:defRPr/>
                      </a:pPr>
                      <a:r>
                        <a:rPr kumimoji="1" lang="en-US" altLang="ja-JP" sz="1400" b="1" u="none" dirty="0">
                          <a:solidFill>
                            <a:schemeClr val="accent5"/>
                          </a:solidFill>
                          <a:effectLst/>
                        </a:rPr>
                        <a:t>【</a:t>
                      </a:r>
                      <a:r>
                        <a:rPr kumimoji="1" lang="ja-JP" altLang="en-US" sz="1400" b="1" u="none" dirty="0">
                          <a:solidFill>
                            <a:schemeClr val="accent5"/>
                          </a:solidFill>
                          <a:effectLst/>
                        </a:rPr>
                        <a:t>万博に向けて</a:t>
                      </a:r>
                      <a:r>
                        <a:rPr kumimoji="1" lang="en-US" altLang="ja-JP" sz="1400" b="1" u="none" dirty="0">
                          <a:solidFill>
                            <a:schemeClr val="accent5"/>
                          </a:solidFill>
                          <a:effectLst/>
                        </a:rPr>
                        <a:t>】</a:t>
                      </a:r>
                    </a:p>
                    <a:p>
                      <a:pPr marL="180975" lvl="0" indent="-180975" defTabSz="959937">
                        <a:defRPr/>
                      </a:pPr>
                      <a:endParaRPr kumimoji="1" lang="en-US" altLang="ja-JP" sz="600" b="1" dirty="0">
                        <a:solidFill>
                          <a:schemeClr val="tx1"/>
                        </a:solidFill>
                      </a:endParaRPr>
                    </a:p>
                    <a:p>
                      <a:pPr marL="180975" lvl="0" indent="-180975" defTabSz="959937">
                        <a:defRPr/>
                      </a:pPr>
                      <a:r>
                        <a:rPr kumimoji="1" lang="ja-JP" altLang="en-US" sz="1400" b="1" dirty="0">
                          <a:solidFill>
                            <a:schemeClr val="tx1"/>
                          </a:solidFill>
                        </a:rPr>
                        <a:t>▷</a:t>
                      </a:r>
                      <a:r>
                        <a:rPr kumimoji="1" lang="ja-JP" altLang="en-US" sz="1400" b="1" u="sng" dirty="0">
                          <a:solidFill>
                            <a:schemeClr val="tx1"/>
                          </a:solidFill>
                          <a:latin typeface="BIZ UDPゴシック" panose="020B0400000000000000" pitchFamily="50" charset="-128"/>
                          <a:ea typeface="BIZ UDPゴシック" panose="020B0400000000000000" pitchFamily="50" charset="-128"/>
                        </a:rPr>
                        <a:t>国家の危機管理対策として「安全・安心な万博の実現」を位置づけ</a:t>
                      </a:r>
                      <a:endParaRPr kumimoji="1" lang="en-US" altLang="ja-JP" sz="1400" b="1" u="sng" dirty="0">
                        <a:solidFill>
                          <a:schemeClr val="tx1"/>
                        </a:solidFill>
                        <a:latin typeface="BIZ UDPゴシック" panose="020B0400000000000000" pitchFamily="50" charset="-128"/>
                        <a:ea typeface="BIZ UDPゴシック" panose="020B0400000000000000" pitchFamily="50" charset="-128"/>
                      </a:endParaRPr>
                    </a:p>
                    <a:p>
                      <a:pPr marL="180975" lvl="0" indent="-180975" defTabSz="959937">
                        <a:defRPr/>
                      </a:pPr>
                      <a:r>
                        <a:rPr kumimoji="1" lang="ja-JP" altLang="en-US" sz="1400" b="1" dirty="0">
                          <a:solidFill>
                            <a:schemeClr val="tx1"/>
                          </a:solidFill>
                          <a:latin typeface="BIZ UDPゴシック" panose="020B0400000000000000" pitchFamily="50" charset="-128"/>
                          <a:ea typeface="BIZ UDPゴシック" panose="020B0400000000000000" pitchFamily="50" charset="-128"/>
                        </a:rPr>
                        <a:t>　　</a:t>
                      </a:r>
                      <a:r>
                        <a:rPr kumimoji="1" lang="ja-JP" altLang="en-US" sz="1200" b="0" dirty="0">
                          <a:solidFill>
                            <a:schemeClr val="tx1"/>
                          </a:solidFill>
                          <a:latin typeface="BIZ UDPゴシック" panose="020B0400000000000000" pitchFamily="50" charset="-128"/>
                          <a:ea typeface="BIZ UDPゴシック" panose="020B0400000000000000" pitchFamily="50" charset="-128"/>
                        </a:rPr>
                        <a:t>・会場内や会場外の主要駅等における万全の警備体制等の構築　</a:t>
                      </a:r>
                      <a:r>
                        <a:rPr kumimoji="1" lang="ja-JP" altLang="en-US" sz="900" b="0" dirty="0">
                          <a:solidFill>
                            <a:schemeClr val="tx1"/>
                          </a:solidFill>
                        </a:rPr>
                        <a:t>＜府・市・協会＞</a:t>
                      </a:r>
                      <a:endParaRPr kumimoji="1" lang="en-US" altLang="ja-JP" sz="900" b="0" dirty="0">
                        <a:solidFill>
                          <a:schemeClr val="tx1"/>
                        </a:solidFill>
                        <a:latin typeface="BIZ UDPゴシック" panose="020B0400000000000000" pitchFamily="50" charset="-128"/>
                        <a:ea typeface="BIZ UDPゴシック" panose="020B0400000000000000" pitchFamily="50" charset="-128"/>
                      </a:endParaRPr>
                    </a:p>
                    <a:p>
                      <a:pPr marL="180975" lvl="0" indent="-180975" defTabSz="959937">
                        <a:defRPr/>
                      </a:pPr>
                      <a:r>
                        <a:rPr kumimoji="1" lang="ja-JP" altLang="en-US" sz="1400" b="1" dirty="0">
                          <a:solidFill>
                            <a:schemeClr val="tx1"/>
                          </a:solidFill>
                          <a:latin typeface="BIZ UDPゴシック" panose="020B0400000000000000" pitchFamily="50" charset="-128"/>
                          <a:ea typeface="BIZ UDPゴシック" panose="020B0400000000000000" pitchFamily="50" charset="-128"/>
                        </a:rPr>
                        <a:t>　　</a:t>
                      </a:r>
                      <a:r>
                        <a:rPr kumimoji="1" lang="ja-JP" altLang="en-US" sz="1200" b="0" dirty="0">
                          <a:solidFill>
                            <a:schemeClr val="tx1"/>
                          </a:solidFill>
                          <a:latin typeface="BIZ UDPゴシック" panose="020B0400000000000000" pitchFamily="50" charset="-128"/>
                          <a:ea typeface="BIZ UDPゴシック" panose="020B0400000000000000" pitchFamily="50" charset="-128"/>
                        </a:rPr>
                        <a:t>・自主警備体制の確立に必要十分な人員の確保及び資機材の導入</a:t>
                      </a:r>
                      <a:r>
                        <a:rPr kumimoji="1" lang="ja-JP" altLang="en-US" sz="900" b="0" dirty="0">
                          <a:solidFill>
                            <a:schemeClr val="tx1"/>
                          </a:solidFill>
                        </a:rPr>
                        <a:t>　＜協会＞</a:t>
                      </a:r>
                      <a:endParaRPr kumimoji="1" lang="en-US" altLang="ja-JP" sz="900" b="0" dirty="0">
                        <a:solidFill>
                          <a:schemeClr val="tx1"/>
                        </a:solidFill>
                      </a:endParaRPr>
                    </a:p>
                    <a:p>
                      <a:pPr marL="180975" lvl="0" indent="-180975" defTabSz="959937">
                        <a:defRPr/>
                      </a:pPr>
                      <a:r>
                        <a:rPr kumimoji="1" lang="ja-JP" altLang="en-US" sz="900" b="0" u="none" dirty="0">
                          <a:solidFill>
                            <a:schemeClr val="tx1"/>
                          </a:solidFill>
                          <a:effectLst/>
                          <a:latin typeface="BIZ UDPゴシック" panose="020B0400000000000000" pitchFamily="50" charset="-128"/>
                          <a:ea typeface="BIZ UDPゴシック" panose="020B0400000000000000" pitchFamily="50" charset="-128"/>
                        </a:rPr>
                        <a:t>　　　</a:t>
                      </a:r>
                      <a:r>
                        <a:rPr kumimoji="1" lang="ja-JP" altLang="en-US" sz="1200" b="0" u="none" dirty="0">
                          <a:solidFill>
                            <a:schemeClr val="tx1"/>
                          </a:solidFill>
                          <a:effectLst/>
                          <a:latin typeface="BIZ UDPゴシック" panose="020B0400000000000000" pitchFamily="50" charset="-128"/>
                          <a:ea typeface="BIZ UDPゴシック" panose="020B0400000000000000" pitchFamily="50" charset="-128"/>
                        </a:rPr>
                        <a:t>・自主警備体制の働き掛け等による警備環境の整備</a:t>
                      </a:r>
                      <a:r>
                        <a:rPr kumimoji="1" lang="ja-JP" altLang="en-US" sz="1400" b="1" u="none" dirty="0">
                          <a:solidFill>
                            <a:schemeClr val="tx1"/>
                          </a:solidFill>
                          <a:effectLst/>
                          <a:latin typeface="BIZ UDPゴシック" panose="020B0400000000000000" pitchFamily="50" charset="-128"/>
                          <a:ea typeface="BIZ UDPゴシック" panose="020B0400000000000000" pitchFamily="50" charset="-128"/>
                        </a:rPr>
                        <a:t>　</a:t>
                      </a:r>
                      <a:r>
                        <a:rPr kumimoji="1" lang="ja-JP" altLang="en-US" sz="900" b="0" u="none" dirty="0">
                          <a:solidFill>
                            <a:schemeClr val="tx1"/>
                          </a:solidFill>
                          <a:effectLst/>
                          <a:latin typeface="+mn-ea"/>
                          <a:ea typeface="+mn-ea"/>
                        </a:rPr>
                        <a:t>＜府＞</a:t>
                      </a:r>
                      <a:endParaRPr kumimoji="1" lang="en-US" altLang="ja-JP" sz="900" b="0" u="none" dirty="0">
                        <a:solidFill>
                          <a:schemeClr val="tx1"/>
                        </a:solidFill>
                        <a:effectLst/>
                        <a:latin typeface="+mn-ea"/>
                        <a:ea typeface="+mn-ea"/>
                      </a:endParaRPr>
                    </a:p>
                    <a:p>
                      <a:pPr marL="180975" lvl="0" indent="-180975" defTabSz="959937">
                        <a:defRPr/>
                      </a:pPr>
                      <a:r>
                        <a:rPr kumimoji="1" lang="ja-JP" altLang="en-US" sz="900" b="0" u="none" dirty="0">
                          <a:solidFill>
                            <a:schemeClr val="tx1"/>
                          </a:solidFill>
                          <a:effectLst/>
                          <a:latin typeface="+mn-ea"/>
                          <a:ea typeface="+mn-ea"/>
                        </a:rPr>
                        <a:t>　　</a:t>
                      </a:r>
                      <a:r>
                        <a:rPr kumimoji="1" lang="ja-JP" altLang="en-US" sz="1200" b="0" u="none" dirty="0">
                          <a:solidFill>
                            <a:schemeClr val="tx1"/>
                          </a:solidFill>
                          <a:effectLst/>
                          <a:latin typeface="BIZ UDPゴシック" panose="020B0400000000000000" pitchFamily="50" charset="-128"/>
                          <a:ea typeface="BIZ UDPゴシック" panose="020B0400000000000000" pitchFamily="50" charset="-128"/>
                        </a:rPr>
                        <a:t>・テロを含む治安対策に先端技術を活用する等の取組みの強化</a:t>
                      </a:r>
                      <a:r>
                        <a:rPr kumimoji="1" lang="ja-JP" altLang="en-US" sz="1400" b="1" u="none" dirty="0">
                          <a:solidFill>
                            <a:schemeClr val="tx1"/>
                          </a:solidFill>
                          <a:effectLst/>
                          <a:latin typeface="BIZ UDPゴシック" panose="020B0400000000000000" pitchFamily="50" charset="-128"/>
                          <a:ea typeface="BIZ UDPゴシック" panose="020B0400000000000000" pitchFamily="50" charset="-128"/>
                        </a:rPr>
                        <a:t>　</a:t>
                      </a:r>
                      <a:r>
                        <a:rPr kumimoji="1" lang="ja-JP" altLang="en-US" sz="900" b="0" u="none" dirty="0">
                          <a:solidFill>
                            <a:schemeClr val="tx1"/>
                          </a:solidFill>
                          <a:effectLst/>
                          <a:latin typeface="+mn-ea"/>
                          <a:ea typeface="+mn-ea"/>
                        </a:rPr>
                        <a:t>＜府＞</a:t>
                      </a:r>
                      <a:endParaRPr kumimoji="1" lang="en-US" altLang="ja-JP" sz="900" b="0" u="none" dirty="0">
                        <a:solidFill>
                          <a:schemeClr val="tx1"/>
                        </a:solidFill>
                        <a:effectLst/>
                        <a:latin typeface="+mn-ea"/>
                        <a:ea typeface="+mn-ea"/>
                      </a:endParaRPr>
                    </a:p>
                    <a:p>
                      <a:pPr marL="180975" marR="0" lvl="0" indent="-180975" algn="l" defTabSz="959937" rtl="0" eaLnBrk="1" fontAlgn="auto" latinLnBrk="0" hangingPunct="1">
                        <a:lnSpc>
                          <a:spcPct val="100000"/>
                        </a:lnSpc>
                        <a:spcBef>
                          <a:spcPts val="0"/>
                        </a:spcBef>
                        <a:spcAft>
                          <a:spcPts val="0"/>
                        </a:spcAft>
                        <a:buClrTx/>
                        <a:buSzTx/>
                        <a:buFontTx/>
                        <a:buNone/>
                        <a:tabLst/>
                        <a:defRPr/>
                      </a:pPr>
                      <a:endParaRPr kumimoji="1" lang="en-US" altLang="ja-JP" sz="900" b="0" u="none" dirty="0">
                        <a:solidFill>
                          <a:schemeClr val="tx1"/>
                        </a:solidFill>
                        <a:effectLst/>
                        <a:latin typeface="+mn-ea"/>
                        <a:ea typeface="+mn-ea"/>
                      </a:endParaRPr>
                    </a:p>
                    <a:p>
                      <a:pPr marL="180975" marR="0" lvl="0" indent="-180975" algn="l" defTabSz="959937" rtl="0" eaLnBrk="1" fontAlgn="auto" latinLnBrk="0" hangingPunct="1">
                        <a:lnSpc>
                          <a:spcPct val="100000"/>
                        </a:lnSpc>
                        <a:spcBef>
                          <a:spcPts val="0"/>
                        </a:spcBef>
                        <a:spcAft>
                          <a:spcPts val="0"/>
                        </a:spcAft>
                        <a:buClrTx/>
                        <a:buSzTx/>
                        <a:buFontTx/>
                        <a:buNone/>
                        <a:tabLst/>
                        <a:defRPr/>
                      </a:pPr>
                      <a:r>
                        <a:rPr kumimoji="1" lang="ja-JP" altLang="en-US" sz="1400" b="1" dirty="0">
                          <a:solidFill>
                            <a:schemeClr val="tx1"/>
                          </a:solidFill>
                        </a:rPr>
                        <a:t>▷</a:t>
                      </a:r>
                      <a:r>
                        <a:rPr kumimoji="1" lang="ja-JP" altLang="en-US" sz="1400" b="1" u="sng" dirty="0">
                          <a:solidFill>
                            <a:schemeClr val="tx1"/>
                          </a:solidFill>
                          <a:latin typeface="BIZ UDPゴシック" panose="020B0400000000000000" pitchFamily="50" charset="-128"/>
                          <a:ea typeface="BIZ UDPゴシック" panose="020B0400000000000000" pitchFamily="50" charset="-128"/>
                        </a:rPr>
                        <a:t>サイバーセキュリティ戦略の取組み推進</a:t>
                      </a:r>
                      <a:endParaRPr kumimoji="1" lang="en-US" altLang="ja-JP" sz="1400" b="1" u="sng" dirty="0">
                        <a:solidFill>
                          <a:schemeClr val="tx1"/>
                        </a:solidFill>
                        <a:latin typeface="BIZ UDPゴシック" panose="020B0400000000000000" pitchFamily="50" charset="-128"/>
                        <a:ea typeface="BIZ UDPゴシック" panose="020B0400000000000000" pitchFamily="50" charset="-128"/>
                      </a:endParaRPr>
                    </a:p>
                    <a:p>
                      <a:pPr marL="180975" marR="0" lvl="0" indent="-180975" algn="l" defTabSz="959937" rtl="0" eaLnBrk="1" fontAlgn="auto" latinLnBrk="0" hangingPunct="1">
                        <a:lnSpc>
                          <a:spcPct val="100000"/>
                        </a:lnSpc>
                        <a:spcBef>
                          <a:spcPts val="0"/>
                        </a:spcBef>
                        <a:spcAft>
                          <a:spcPts val="0"/>
                        </a:spcAft>
                        <a:buClrTx/>
                        <a:buSzTx/>
                        <a:buFontTx/>
                        <a:buNone/>
                        <a:tabLst/>
                        <a:defRPr/>
                      </a:pPr>
                      <a:r>
                        <a:rPr kumimoji="1" lang="ja-JP" altLang="en-US" sz="1400" b="1" u="none" dirty="0">
                          <a:solidFill>
                            <a:schemeClr val="tx1"/>
                          </a:solidFill>
                          <a:effectLst/>
                          <a:latin typeface="+mn-lt"/>
                          <a:ea typeface="+mn-ea"/>
                        </a:rPr>
                        <a:t>　 </a:t>
                      </a:r>
                      <a:r>
                        <a:rPr kumimoji="1" lang="ja-JP" altLang="en-US" sz="1200" b="0" u="none" dirty="0">
                          <a:solidFill>
                            <a:schemeClr val="tx1"/>
                          </a:solidFill>
                          <a:effectLst/>
                          <a:latin typeface="BIZ UDPゴシック" panose="020B0400000000000000" pitchFamily="50" charset="-128"/>
                          <a:ea typeface="BIZ UDPゴシック" panose="020B0400000000000000" pitchFamily="50" charset="-128"/>
                        </a:rPr>
                        <a:t>・国内でサイバーセキュリティの専門人材は質的にも量的にも圧倒的に不足していることから、人材の育成・確保に向け、継続的な人的支援　　　　　　　　　　　　　　　　　　　　　　　　</a:t>
                      </a:r>
                      <a:endParaRPr kumimoji="1" lang="en-US" altLang="ja-JP" sz="1200" b="0" u="none" dirty="0">
                        <a:solidFill>
                          <a:schemeClr val="tx1"/>
                        </a:solidFill>
                        <a:effectLst/>
                        <a:latin typeface="BIZ UDPゴシック" panose="020B0400000000000000" pitchFamily="50" charset="-128"/>
                        <a:ea typeface="BIZ UDPゴシック" panose="020B0400000000000000" pitchFamily="50" charset="-128"/>
                      </a:endParaRPr>
                    </a:p>
                    <a:p>
                      <a:pPr marL="180975" marR="0" lvl="0" indent="-180975" algn="l" defTabSz="959937" rtl="0" eaLnBrk="1" fontAlgn="auto" latinLnBrk="0" hangingPunct="1">
                        <a:lnSpc>
                          <a:spcPct val="100000"/>
                        </a:lnSpc>
                        <a:spcBef>
                          <a:spcPts val="0"/>
                        </a:spcBef>
                        <a:spcAft>
                          <a:spcPts val="0"/>
                        </a:spcAft>
                        <a:buClrTx/>
                        <a:buSzTx/>
                        <a:buFontTx/>
                        <a:buNone/>
                        <a:tabLst/>
                        <a:defRPr/>
                      </a:pPr>
                      <a:r>
                        <a:rPr kumimoji="1" lang="ja-JP" altLang="en-US" sz="1200" b="0" u="none" dirty="0">
                          <a:solidFill>
                            <a:schemeClr val="tx1"/>
                          </a:solidFill>
                          <a:effectLst/>
                          <a:latin typeface="BIZ UDPゴシック" panose="020B0400000000000000" pitchFamily="50" charset="-128"/>
                          <a:ea typeface="BIZ UDPゴシック" panose="020B0400000000000000" pitchFamily="50" charset="-128"/>
                        </a:rPr>
                        <a:t>　　　　　　　　　　　　　　　　　　　　　　　　　　　　　　　　　　　　　　　　　　　　　　　　　　　　　　　　　　　　　　　　　　　　　　　　　　　　　　</a:t>
                      </a:r>
                      <a:r>
                        <a:rPr kumimoji="1" lang="ja-JP" altLang="en-US" sz="900" b="1" u="none" dirty="0">
                          <a:solidFill>
                            <a:schemeClr val="tx1"/>
                          </a:solidFill>
                          <a:effectLst/>
                          <a:latin typeface="BIZ UDPゴシック" panose="020B0400000000000000" pitchFamily="50" charset="-128"/>
                          <a:ea typeface="BIZ UDPゴシック" panose="020B0400000000000000" pitchFamily="50" charset="-128"/>
                        </a:rPr>
                        <a:t>　　　</a:t>
                      </a:r>
                      <a:r>
                        <a:rPr kumimoji="1" lang="ja-JP" altLang="en-US" sz="900" b="0" u="none" dirty="0">
                          <a:solidFill>
                            <a:schemeClr val="tx1"/>
                          </a:solidFill>
                          <a:effectLst/>
                          <a:latin typeface="+mn-ea"/>
                          <a:ea typeface="+mn-ea"/>
                        </a:rPr>
                        <a:t>＜府・市・関経連・大商＞</a:t>
                      </a:r>
                      <a:endParaRPr kumimoji="1" lang="en-US" altLang="ja-JP" sz="900" b="0" u="none" dirty="0">
                        <a:solidFill>
                          <a:schemeClr val="tx1"/>
                        </a:solidFill>
                        <a:effectLst/>
                        <a:latin typeface="+mn-ea"/>
                        <a:ea typeface="+mn-ea"/>
                      </a:endParaRPr>
                    </a:p>
                    <a:p>
                      <a:pPr marL="180975" marR="0" lvl="0" indent="-180975" algn="l" defTabSz="959937" rtl="0" eaLnBrk="1" fontAlgn="auto" latinLnBrk="0" hangingPunct="1">
                        <a:lnSpc>
                          <a:spcPct val="100000"/>
                        </a:lnSpc>
                        <a:spcBef>
                          <a:spcPts val="0"/>
                        </a:spcBef>
                        <a:spcAft>
                          <a:spcPts val="0"/>
                        </a:spcAft>
                        <a:buClrTx/>
                        <a:buSzTx/>
                        <a:buFontTx/>
                        <a:buNone/>
                        <a:tabLst/>
                        <a:defRPr/>
                      </a:pPr>
                      <a:r>
                        <a:rPr kumimoji="1" lang="ja-JP" altLang="en-US" sz="1400" b="1" u="none" dirty="0">
                          <a:solidFill>
                            <a:schemeClr val="tx1"/>
                          </a:solidFill>
                          <a:effectLst/>
                          <a:latin typeface="+mn-lt"/>
                          <a:ea typeface="+mn-ea"/>
                        </a:rPr>
                        <a:t>　 </a:t>
                      </a:r>
                      <a:r>
                        <a:rPr kumimoji="1" lang="ja-JP" altLang="en-US" sz="1400" b="0" u="none" dirty="0">
                          <a:solidFill>
                            <a:schemeClr val="tx1"/>
                          </a:solidFill>
                          <a:effectLst/>
                          <a:latin typeface="BIZ UDPゴシック" panose="020B0400000000000000" pitchFamily="50" charset="-128"/>
                          <a:ea typeface="BIZ UDPゴシック" panose="020B0400000000000000" pitchFamily="50" charset="-128"/>
                        </a:rPr>
                        <a:t>・</a:t>
                      </a:r>
                      <a:r>
                        <a:rPr kumimoji="1" lang="ja-JP" altLang="en-US" sz="1200" b="0" u="none" dirty="0">
                          <a:solidFill>
                            <a:schemeClr val="tx1"/>
                          </a:solidFill>
                          <a:effectLst/>
                          <a:latin typeface="BIZ UDPゴシック" panose="020B0400000000000000" pitchFamily="50" charset="-128"/>
                          <a:ea typeface="BIZ UDPゴシック" panose="020B0400000000000000" pitchFamily="50" charset="-128"/>
                        </a:rPr>
                        <a:t>博覧会協会からの委託先など万博事業に関わる企業、さらに委託先と取引する中小企業などサプライチェーン全体のセキュリティの強化</a:t>
                      </a:r>
                      <a:endParaRPr kumimoji="1" lang="en-US" altLang="ja-JP" sz="1400" b="1" u="none" dirty="0">
                        <a:solidFill>
                          <a:schemeClr val="tx1"/>
                        </a:solidFill>
                        <a:effectLst/>
                        <a:latin typeface="BIZ UDPゴシック" panose="020B0400000000000000" pitchFamily="50" charset="-128"/>
                        <a:ea typeface="BIZ UDPゴシック" panose="020B0400000000000000" pitchFamily="50" charset="-128"/>
                      </a:endParaRPr>
                    </a:p>
                    <a:p>
                      <a:pPr marL="180975" marR="0" lvl="0" indent="-180975" algn="l" defTabSz="959937" rtl="0" eaLnBrk="1" fontAlgn="auto" latinLnBrk="0" hangingPunct="1">
                        <a:lnSpc>
                          <a:spcPct val="100000"/>
                        </a:lnSpc>
                        <a:spcBef>
                          <a:spcPts val="0"/>
                        </a:spcBef>
                        <a:spcAft>
                          <a:spcPts val="0"/>
                        </a:spcAft>
                        <a:buClrTx/>
                        <a:buSzTx/>
                        <a:buFontTx/>
                        <a:buNone/>
                        <a:tabLst/>
                        <a:defRPr/>
                      </a:pPr>
                      <a:r>
                        <a:rPr kumimoji="1" lang="ja-JP" altLang="en-US" sz="1400" b="1" u="none" dirty="0">
                          <a:solidFill>
                            <a:schemeClr val="tx1"/>
                          </a:solidFill>
                          <a:effectLst/>
                          <a:latin typeface="BIZ UDPゴシック" panose="020B0400000000000000" pitchFamily="50" charset="-128"/>
                          <a:ea typeface="BIZ UDPゴシック" panose="020B0400000000000000" pitchFamily="50" charset="-128"/>
                        </a:rPr>
                        <a:t>　　　　　　　　　　　　　　　　　　　　　　　　　　　　　　　　　　　　　　　　　　　　　　　　　　　　　　　　　　　　　　　　　　　　　　　　</a:t>
                      </a:r>
                      <a:r>
                        <a:rPr kumimoji="1" lang="ja-JP" altLang="en-US" sz="900" b="0" u="none" dirty="0">
                          <a:solidFill>
                            <a:schemeClr val="tx1"/>
                          </a:solidFill>
                          <a:effectLst/>
                          <a:latin typeface="+mn-ea"/>
                          <a:ea typeface="+mn-ea"/>
                        </a:rPr>
                        <a:t>＜関経連・大商＞</a:t>
                      </a:r>
                      <a:endParaRPr kumimoji="1" lang="en-US" altLang="ja-JP" sz="900" b="0" u="none" dirty="0">
                        <a:solidFill>
                          <a:schemeClr val="tx1"/>
                        </a:solidFill>
                        <a:effectLst/>
                        <a:latin typeface="+mn-ea"/>
                        <a:ea typeface="+mn-ea"/>
                      </a:endParaRPr>
                    </a:p>
                    <a:p>
                      <a:pPr marL="180975" marR="0" lvl="0" indent="-180975" algn="l" defTabSz="959937" rtl="0" eaLnBrk="1" fontAlgn="auto" latinLnBrk="0" hangingPunct="1">
                        <a:lnSpc>
                          <a:spcPct val="100000"/>
                        </a:lnSpc>
                        <a:spcBef>
                          <a:spcPts val="0"/>
                        </a:spcBef>
                        <a:spcAft>
                          <a:spcPts val="0"/>
                        </a:spcAft>
                        <a:buClrTx/>
                        <a:buSzTx/>
                        <a:buFontTx/>
                        <a:buNone/>
                        <a:tabLst/>
                        <a:defRPr/>
                      </a:pPr>
                      <a:r>
                        <a:rPr kumimoji="1" lang="ja-JP" altLang="en-US" sz="1200" b="1" u="none" dirty="0">
                          <a:solidFill>
                            <a:schemeClr val="tx1"/>
                          </a:solidFill>
                          <a:effectLst/>
                          <a:latin typeface="+mn-lt"/>
                          <a:ea typeface="+mn-ea"/>
                        </a:rPr>
                        <a:t>　  </a:t>
                      </a:r>
                      <a:r>
                        <a:rPr kumimoji="1" lang="ja-JP" altLang="en-US" sz="1200" b="0" u="none" dirty="0">
                          <a:solidFill>
                            <a:schemeClr val="tx1"/>
                          </a:solidFill>
                          <a:effectLst/>
                          <a:latin typeface="BIZ UDPゴシック" panose="020B0400000000000000" pitchFamily="50" charset="-128"/>
                          <a:ea typeface="BIZ UDPゴシック" panose="020B0400000000000000" pitchFamily="50" charset="-128"/>
                        </a:rPr>
                        <a:t>・リスクマネジメントの促進や対処態勢の整備など関係組織のサイバーセキュリティ確保のための取組みへの支援</a:t>
                      </a:r>
                      <a:r>
                        <a:rPr kumimoji="1" lang="ja-JP" altLang="en-US" sz="1400" b="1" u="none" dirty="0">
                          <a:solidFill>
                            <a:schemeClr val="tx1"/>
                          </a:solidFill>
                          <a:effectLst/>
                          <a:latin typeface="BIZ UDPゴシック" panose="020B0400000000000000" pitchFamily="50" charset="-128"/>
                          <a:ea typeface="BIZ UDPゴシック" panose="020B0400000000000000" pitchFamily="50" charset="-128"/>
                        </a:rPr>
                        <a:t>　</a:t>
                      </a:r>
                      <a:r>
                        <a:rPr kumimoji="1" lang="ja-JP" altLang="en-US" sz="900" b="0" u="none" dirty="0">
                          <a:solidFill>
                            <a:schemeClr val="tx1"/>
                          </a:solidFill>
                          <a:effectLst/>
                          <a:latin typeface="+mn-ea"/>
                          <a:ea typeface="+mn-ea"/>
                        </a:rPr>
                        <a:t>＜府＞　　</a:t>
                      </a:r>
                      <a:endParaRPr kumimoji="1" lang="en-US" altLang="ja-JP" sz="600" b="1" dirty="0">
                        <a:solidFill>
                          <a:schemeClr val="tx1"/>
                        </a:solidFill>
                      </a:endParaRPr>
                    </a:p>
                  </a:txBody>
                  <a:tcPr marL="100806" marR="100806" marT="50403" marB="50403">
                    <a:noFill/>
                  </a:tcPr>
                </a:tc>
                <a:extLst>
                  <a:ext uri="{0D108BD9-81ED-4DB2-BD59-A6C34878D82A}">
                    <a16:rowId xmlns:a16="http://schemas.microsoft.com/office/drawing/2014/main" val="4193718493"/>
                  </a:ext>
                </a:extLst>
              </a:tr>
            </a:tbl>
          </a:graphicData>
        </a:graphic>
      </p:graphicFrame>
      <p:sp>
        <p:nvSpPr>
          <p:cNvPr id="9" name="正方形/長方形 8"/>
          <p:cNvSpPr/>
          <p:nvPr/>
        </p:nvSpPr>
        <p:spPr>
          <a:xfrm>
            <a:off x="2653468" y="5899255"/>
            <a:ext cx="5038725" cy="369332"/>
          </a:xfrm>
          <a:prstGeom prst="rect">
            <a:avLst/>
          </a:prstGeom>
        </p:spPr>
        <p:txBody>
          <a:bodyPr>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srgbClr val="FF0000"/>
              </a:solidFill>
              <a:effectLst/>
              <a:uLnTx/>
              <a:uFillTx/>
              <a:latin typeface="BIZ UDPゴシック" panose="020B0400000000000000" pitchFamily="50" charset="-128"/>
              <a:ea typeface="BIZ UDPゴシック" panose="020B0400000000000000" pitchFamily="50" charset="-128"/>
              <a:cs typeface="+mn-cs"/>
            </a:endParaRPr>
          </a:p>
        </p:txBody>
      </p:sp>
      <p:sp>
        <p:nvSpPr>
          <p:cNvPr id="12" name="テキスト ボックス 11"/>
          <p:cNvSpPr txBox="1"/>
          <p:nvPr/>
        </p:nvSpPr>
        <p:spPr>
          <a:xfrm>
            <a:off x="179089" y="1886276"/>
            <a:ext cx="6211957" cy="338554"/>
          </a:xfrm>
          <a:prstGeom prst="rect">
            <a:avLst/>
          </a:prstGeom>
          <a:noFill/>
        </p:spPr>
        <p:txBody>
          <a:bodyPr wrap="none" rtlCol="0">
            <a:spAutoFit/>
          </a:bodyPr>
          <a:lstStyle/>
          <a:p>
            <a:pPr lvl="0">
              <a:defRPr/>
            </a:pPr>
            <a:r>
              <a:rPr kumimoji="1" lang="ja-JP" altLang="en-US" sz="16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国への提案・要望</a:t>
            </a:r>
            <a:r>
              <a:rPr kumimoji="1" lang="ja-JP" altLang="en-US" sz="12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　</a:t>
            </a:r>
            <a:r>
              <a:rPr kumimoji="1" lang="en-US" altLang="ja-JP" sz="11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a:t>
            </a:r>
            <a:r>
              <a:rPr kumimoji="1" lang="ja-JP" altLang="en-US" sz="11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要望先</a:t>
            </a:r>
            <a:r>
              <a:rPr kumimoji="1" lang="zh-TW" altLang="en-US" sz="1100" dirty="0">
                <a:solidFill>
                  <a:prstClr val="black"/>
                </a:solidFill>
                <a:latin typeface="メイリオ" panose="020B0604030504040204" pitchFamily="50" charset="-128"/>
                <a:ea typeface="メイリオ" panose="020B0604030504040204" pitchFamily="50" charset="-128"/>
              </a:rPr>
              <a:t>（</a:t>
            </a:r>
            <a:r>
              <a:rPr kumimoji="1" lang="zh-TW" altLang="en-US" sz="1100" dirty="0">
                <a:latin typeface="メイリオ" panose="020B0604030504040204" pitchFamily="50" charset="-128"/>
                <a:ea typeface="メイリオ" panose="020B0604030504040204" pitchFamily="50" charset="-128"/>
              </a:rPr>
              <a:t>内閣官房、総務省、経済産業省、国土交通省、警察庁</a:t>
            </a:r>
            <a:r>
              <a:rPr kumimoji="1" lang="zh-TW" altLang="en-US" sz="1100" dirty="0">
                <a:solidFill>
                  <a:prstClr val="black"/>
                </a:solidFill>
                <a:latin typeface="メイリオ" panose="020B0604030504040204" pitchFamily="50" charset="-128"/>
                <a:ea typeface="メイリオ" panose="020B0604030504040204" pitchFamily="50" charset="-128"/>
              </a:rPr>
              <a:t>）</a:t>
            </a:r>
            <a:endParaRPr kumimoji="1" lang="ja-JP" altLang="en-US" sz="10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p:txBody>
      </p:sp>
      <p:sp>
        <p:nvSpPr>
          <p:cNvPr id="23" name="スライド番号プレースホルダー 7"/>
          <p:cNvSpPr>
            <a:spLocks noGrp="1"/>
          </p:cNvSpPr>
          <p:nvPr>
            <p:ph type="sldNum" sz="quarter" idx="12"/>
          </p:nvPr>
        </p:nvSpPr>
        <p:spPr>
          <a:xfrm flipH="1">
            <a:off x="9719089" y="6839953"/>
            <a:ext cx="361536" cy="359360"/>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A29C0C3-80A2-4EDA-8DD4-D638D41F3C0E}" type="slidenum">
              <a:rPr kumimoji="1" lang="ja-JP" altLang="en-US" sz="1260" b="0" i="0" u="none" strike="noStrike" kern="1200" cap="none" spc="0" normalizeH="0" baseline="0" noProof="0" smtClean="0">
                <a:ln>
                  <a:noFill/>
                </a:ln>
                <a:solidFill>
                  <a:prstClr val="black">
                    <a:tint val="75000"/>
                  </a:prstClr>
                </a:solidFill>
                <a:effectLst/>
                <a:uLnTx/>
                <a:uFillTx/>
                <a:latin typeface="Calibri" panose="020F0502020204030204"/>
                <a:ea typeface="游ゴシック" panose="020B0400000000000000"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70</a:t>
            </a:fld>
            <a:endParaRPr kumimoji="1" lang="ja-JP" altLang="en-US" sz="1260" b="0" i="0" u="none" strike="noStrike" kern="1200" cap="none" spc="0" normalizeH="0" baseline="0" noProof="0" dirty="0">
              <a:ln>
                <a:noFill/>
              </a:ln>
              <a:solidFill>
                <a:prstClr val="black">
                  <a:tint val="75000"/>
                </a:prstClr>
              </a:solidFill>
              <a:effectLst/>
              <a:uLnTx/>
              <a:uFillTx/>
              <a:latin typeface="Calibri" panose="020F0502020204030204"/>
              <a:ea typeface="游ゴシック" panose="020B0400000000000000" pitchFamily="50" charset="-128"/>
              <a:cs typeface="+mn-cs"/>
            </a:endParaRPr>
          </a:p>
        </p:txBody>
      </p:sp>
      <p:sp>
        <p:nvSpPr>
          <p:cNvPr id="22" name="正方形/長方形 21">
            <a:extLst>
              <a:ext uri="{FF2B5EF4-FFF2-40B4-BE49-F238E27FC236}">
                <a16:creationId xmlns:a16="http://schemas.microsoft.com/office/drawing/2014/main" id="{E08629A6-829B-4394-A30A-5CB52C1BBB36}"/>
              </a:ext>
            </a:extLst>
          </p:cNvPr>
          <p:cNvSpPr/>
          <p:nvPr/>
        </p:nvSpPr>
        <p:spPr>
          <a:xfrm>
            <a:off x="179857" y="88937"/>
            <a:ext cx="9720000" cy="324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defRPr/>
            </a:pPr>
            <a:r>
              <a:rPr kumimoji="1" lang="ja-JP" altLang="en-US" b="1" dirty="0">
                <a:solidFill>
                  <a:prstClr val="white"/>
                </a:solidFill>
                <a:latin typeface="BIZ UDPゴシック" panose="020B0400000000000000" pitchFamily="50" charset="-128"/>
                <a:ea typeface="BIZ UDPゴシック" panose="020B0400000000000000" pitchFamily="50" charset="-128"/>
              </a:rPr>
              <a:t>２（３）　テロ・サイバー等防犯対策、雑踏対策などのセキュリティ対策 　</a:t>
            </a:r>
            <a:endParaRPr kumimoji="1" lang="ja-JP" altLang="en-US" sz="1600" b="1" dirty="0">
              <a:solidFill>
                <a:prstClr val="white"/>
              </a:solidFill>
              <a:latin typeface="BIZ UDPゴシック" panose="020B0400000000000000" pitchFamily="50" charset="-128"/>
              <a:ea typeface="BIZ UDPゴシック" panose="020B0400000000000000" pitchFamily="50" charset="-128"/>
            </a:endParaRPr>
          </a:p>
        </p:txBody>
      </p:sp>
      <p:sp>
        <p:nvSpPr>
          <p:cNvPr id="25" name="テキスト ボックス 24">
            <a:extLst>
              <a:ext uri="{FF2B5EF4-FFF2-40B4-BE49-F238E27FC236}">
                <a16:creationId xmlns:a16="http://schemas.microsoft.com/office/drawing/2014/main" id="{B02F3C22-1443-46B7-A977-04475234F08A}"/>
              </a:ext>
            </a:extLst>
          </p:cNvPr>
          <p:cNvSpPr txBox="1"/>
          <p:nvPr/>
        </p:nvSpPr>
        <p:spPr>
          <a:xfrm>
            <a:off x="288706" y="461860"/>
            <a:ext cx="9540000" cy="1384995"/>
          </a:xfrm>
          <a:prstGeom prst="rect">
            <a:avLst/>
          </a:prstGeom>
          <a:noFill/>
          <a:ln w="6350">
            <a:noFill/>
            <a:prstDash val="solid"/>
          </a:ln>
        </p:spPr>
        <p:txBody>
          <a:bodyPr wrap="square">
            <a:spAutoFit/>
          </a:bodyPr>
          <a:lstStyle/>
          <a:p>
            <a:pPr lvl="0">
              <a:defRPr/>
            </a:pPr>
            <a:r>
              <a:rPr lang="ja-JP" altLang="en-US" sz="1400" dirty="0">
                <a:solidFill>
                  <a:prstClr val="black"/>
                </a:solidFill>
                <a:latin typeface="BIZ UDPゴシック" panose="020B0400000000000000" pitchFamily="50" charset="-128"/>
                <a:ea typeface="BIZ UDPゴシック" panose="020B0400000000000000" pitchFamily="50" charset="-128"/>
              </a:rPr>
              <a:t>　</a:t>
            </a:r>
            <a:r>
              <a:rPr lang="ja-JP" altLang="en-US" sz="1400" dirty="0">
                <a:latin typeface="BIZ UDPゴシック" panose="020B0400000000000000" pitchFamily="50" charset="-128"/>
                <a:ea typeface="BIZ UDPゴシック" panose="020B0400000000000000" pitchFamily="50" charset="-128"/>
              </a:rPr>
              <a:t>万博開催時には、国内外の要人だけでなく、多数の来場客が来阪することが予測されており、開催期間中の警備強化は必要不可欠。</a:t>
            </a:r>
          </a:p>
          <a:p>
            <a:pPr lvl="0">
              <a:defRPr/>
            </a:pPr>
            <a:r>
              <a:rPr lang="ja-JP" altLang="en-US" sz="1400" dirty="0">
                <a:latin typeface="BIZ UDPゴシック" panose="020B0400000000000000" pitchFamily="50" charset="-128"/>
                <a:ea typeface="BIZ UDPゴシック" panose="020B0400000000000000" pitchFamily="50" charset="-128"/>
              </a:rPr>
              <a:t>　さらに、近年、脅威が高まっているテロへの対策や、大規模なサイバーテロに備えたサイバーセキュリティ強化の取組みが重要。また、多くの来場者がバス、鉄道を利用して万博会場にアクセスすることから、駅やバスターミナルにおける雑踏対策は来場者の安全確保に関し重要な課題。さらに、駅と会場が隣接していることから入場口付近での過剰な滞留を防ぐためには、入場ゲートでの円滑なセキュリティチェックが不可欠。</a:t>
            </a:r>
          </a:p>
        </p:txBody>
      </p:sp>
      <p:sp>
        <p:nvSpPr>
          <p:cNvPr id="26" name="テキスト ボックス 25"/>
          <p:cNvSpPr txBox="1"/>
          <p:nvPr/>
        </p:nvSpPr>
        <p:spPr>
          <a:xfrm>
            <a:off x="140620" y="5743055"/>
            <a:ext cx="2236510" cy="338554"/>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600" b="1" i="0" u="none" strike="noStrike" kern="1200" cap="none" spc="0" normalizeH="0" baseline="0" noProof="0" dirty="0">
                <a:ln>
                  <a:noFill/>
                </a:ln>
                <a:effectLst/>
                <a:uLnTx/>
                <a:uFillTx/>
                <a:latin typeface="メイリオ" panose="020B0604030504040204" pitchFamily="50" charset="-128"/>
                <a:ea typeface="メイリオ" panose="020B0604030504040204" pitchFamily="50" charset="-128"/>
                <a:cs typeface="+mn-cs"/>
              </a:rPr>
              <a:t>国との協議の進捗状況</a:t>
            </a:r>
          </a:p>
        </p:txBody>
      </p:sp>
      <p:graphicFrame>
        <p:nvGraphicFramePr>
          <p:cNvPr id="13" name="表 12"/>
          <p:cNvGraphicFramePr>
            <a:graphicFrameLocks noGrp="1"/>
          </p:cNvGraphicFramePr>
          <p:nvPr>
            <p:extLst>
              <p:ext uri="{D42A27DB-BD31-4B8C-83A1-F6EECF244321}">
                <p14:modId xmlns:p14="http://schemas.microsoft.com/office/powerpoint/2010/main" val="2900885131"/>
              </p:ext>
            </p:extLst>
          </p:nvPr>
        </p:nvGraphicFramePr>
        <p:xfrm>
          <a:off x="179089" y="6102621"/>
          <a:ext cx="9288000" cy="933132"/>
        </p:xfrm>
        <a:graphic>
          <a:graphicData uri="http://schemas.openxmlformats.org/drawingml/2006/table">
            <a:tbl>
              <a:tblPr bandRow="1">
                <a:tableStyleId>{5940675A-B579-460E-94D1-54222C63F5DA}</a:tableStyleId>
              </a:tblPr>
              <a:tblGrid>
                <a:gridCol w="2700000">
                  <a:extLst>
                    <a:ext uri="{9D8B030D-6E8A-4147-A177-3AD203B41FA5}">
                      <a16:colId xmlns:a16="http://schemas.microsoft.com/office/drawing/2014/main" val="525926817"/>
                    </a:ext>
                  </a:extLst>
                </a:gridCol>
                <a:gridCol w="6588000">
                  <a:extLst>
                    <a:ext uri="{9D8B030D-6E8A-4147-A177-3AD203B41FA5}">
                      <a16:colId xmlns:a16="http://schemas.microsoft.com/office/drawing/2014/main" val="1556401701"/>
                    </a:ext>
                  </a:extLst>
                </a:gridCol>
              </a:tblGrid>
              <a:tr h="288000">
                <a:tc>
                  <a:txBody>
                    <a:bodyPr/>
                    <a:lstStyle/>
                    <a:p>
                      <a:pPr marL="0" marR="0" lvl="0" indent="0" algn="l" defTabSz="959937" rtl="0" eaLnBrk="1" fontAlgn="auto" latinLnBrk="0" hangingPunct="1">
                        <a:lnSpc>
                          <a:spcPct val="100000"/>
                        </a:lnSpc>
                        <a:spcBef>
                          <a:spcPts val="0"/>
                        </a:spcBef>
                        <a:spcAft>
                          <a:spcPts val="0"/>
                        </a:spcAft>
                        <a:buClrTx/>
                        <a:buSzTx/>
                        <a:buFontTx/>
                        <a:buNone/>
                        <a:tabLst/>
                        <a:defRPr/>
                      </a:pPr>
                      <a:r>
                        <a:rPr lang="ja-JP" altLang="en-US" sz="1200" b="1" dirty="0">
                          <a:solidFill>
                            <a:schemeClr val="tx1"/>
                          </a:solidFill>
                          <a:latin typeface="+mn-ea"/>
                        </a:rPr>
                        <a:t>国「アクションプラン</a:t>
                      </a:r>
                      <a:r>
                        <a:rPr lang="en-US" altLang="ja-JP" sz="1200" b="1" dirty="0">
                          <a:solidFill>
                            <a:schemeClr val="tx1"/>
                          </a:solidFill>
                          <a:latin typeface="+mn-ea"/>
                        </a:rPr>
                        <a:t>Ver.</a:t>
                      </a:r>
                      <a:r>
                        <a:rPr lang="en-US" altLang="ja-JP" sz="1200" b="1" u="none" dirty="0">
                          <a:solidFill>
                            <a:schemeClr val="tx1"/>
                          </a:solidFill>
                          <a:latin typeface="+mn-ea"/>
                        </a:rPr>
                        <a:t>4</a:t>
                      </a:r>
                      <a:r>
                        <a:rPr lang="ja-JP" altLang="en-US" sz="1200" b="1" dirty="0">
                          <a:solidFill>
                            <a:schemeClr val="tx1"/>
                          </a:solidFill>
                          <a:latin typeface="+mn-ea"/>
                        </a:rPr>
                        <a:t>」の</a:t>
                      </a:r>
                      <a:endParaRPr lang="en-US" altLang="ja-JP" sz="1200" b="1" dirty="0">
                        <a:solidFill>
                          <a:schemeClr val="tx1"/>
                        </a:solidFill>
                        <a:latin typeface="+mn-ea"/>
                      </a:endParaRPr>
                    </a:p>
                    <a:p>
                      <a:pPr marL="0" marR="0" lvl="0" indent="0" algn="l" defTabSz="959937" rtl="0" eaLnBrk="1" fontAlgn="auto" latinLnBrk="0" hangingPunct="1">
                        <a:lnSpc>
                          <a:spcPct val="100000"/>
                        </a:lnSpc>
                        <a:spcBef>
                          <a:spcPts val="0"/>
                        </a:spcBef>
                        <a:spcAft>
                          <a:spcPts val="0"/>
                        </a:spcAft>
                        <a:buClrTx/>
                        <a:buSzTx/>
                        <a:buFontTx/>
                        <a:buNone/>
                        <a:tabLst/>
                        <a:defRPr/>
                      </a:pPr>
                      <a:r>
                        <a:rPr lang="ja-JP" altLang="en-US" sz="1200" b="1" dirty="0">
                          <a:solidFill>
                            <a:schemeClr val="tx1"/>
                          </a:solidFill>
                          <a:latin typeface="+mn-ea"/>
                        </a:rPr>
                        <a:t>記載内容</a:t>
                      </a:r>
                      <a:endParaRPr kumimoji="1" lang="ja-JP" altLang="en-US" sz="1200" dirty="0">
                        <a:solidFill>
                          <a:schemeClr val="tx1"/>
                        </a:solidFill>
                        <a:latin typeface="BIZ UDPゴシック" panose="020B0400000000000000" pitchFamily="50" charset="-128"/>
                        <a:ea typeface="BIZ UDPゴシック" panose="020B0400000000000000" pitchFamily="50" charset="-128"/>
                      </a:endParaRPr>
                    </a:p>
                  </a:txBody>
                  <a:tcPr marL="100806" marR="100806" marT="50403" marB="50403">
                    <a:lnL w="12700" cap="flat" cmpd="sng" algn="ctr">
                      <a:solidFill>
                        <a:schemeClr val="accent1"/>
                      </a:solidFill>
                      <a:prstDash val="sysDot"/>
                      <a:round/>
                      <a:headEnd type="none" w="med" len="med"/>
                      <a:tailEnd type="none" w="med" len="med"/>
                    </a:lnL>
                    <a:lnR w="12700" cap="flat" cmpd="sng" algn="ctr">
                      <a:solidFill>
                        <a:schemeClr val="accent1"/>
                      </a:solidFill>
                      <a:prstDash val="sysDot"/>
                      <a:round/>
                      <a:headEnd type="none" w="med" len="med"/>
                      <a:tailEnd type="none" w="med" len="med"/>
                    </a:lnR>
                    <a:lnT w="12700" cap="flat" cmpd="sng" algn="ctr">
                      <a:solidFill>
                        <a:schemeClr val="accent1"/>
                      </a:solidFill>
                      <a:prstDash val="sysDot"/>
                      <a:round/>
                      <a:headEnd type="none" w="med" len="med"/>
                      <a:tailEnd type="none" w="med" len="med"/>
                    </a:lnT>
                    <a:lnB w="12700" cap="flat" cmpd="sng" algn="ctr">
                      <a:solidFill>
                        <a:schemeClr val="accent1"/>
                      </a:solidFill>
                      <a:prstDash val="sysDot"/>
                      <a:round/>
                      <a:headEnd type="none" w="med" len="med"/>
                      <a:tailEnd type="none" w="med" len="med"/>
                    </a:lnB>
                    <a:lnTlToBr w="12700" cmpd="sng">
                      <a:noFill/>
                      <a:prstDash val="solid"/>
                    </a:lnTlToBr>
                    <a:lnBlToTr w="12700" cmpd="sng">
                      <a:noFill/>
                      <a:prstDash val="solid"/>
                    </a:lnBlToTr>
                  </a:tcPr>
                </a:tc>
                <a:tc>
                  <a:txBody>
                    <a:bodyPr/>
                    <a:lstStyle/>
                    <a:p>
                      <a:pPr marL="171450" marR="0" lvl="0" indent="-171450" algn="l" defTabSz="959937" rtl="0" eaLnBrk="1" fontAlgn="auto" latinLnBrk="0" hangingPunct="1">
                        <a:lnSpc>
                          <a:spcPct val="100000"/>
                        </a:lnSpc>
                        <a:spcBef>
                          <a:spcPts val="0"/>
                        </a:spcBef>
                        <a:spcAft>
                          <a:spcPts val="0"/>
                        </a:spcAft>
                        <a:buClrTx/>
                        <a:buSzTx/>
                        <a:buFont typeface="Wingdings" panose="05000000000000000000" pitchFamily="2" charset="2"/>
                        <a:buChar char="l"/>
                        <a:tabLst/>
                        <a:defRPr/>
                      </a:pPr>
                      <a:r>
                        <a:rPr kumimoji="1" lang="ja-JP" altLang="en-US" sz="1100" b="0" i="0" u="none" strike="noStrike" kern="1200" cap="none" spc="0" normalizeH="0" baseline="0" noProof="0" dirty="0">
                          <a:ln>
                            <a:noFill/>
                          </a:ln>
                          <a:solidFill>
                            <a:schemeClr val="tx1"/>
                          </a:solidFill>
                          <a:effectLst/>
                          <a:uLnTx/>
                          <a:uFillTx/>
                          <a:latin typeface="游ゴシック" panose="020B0400000000000000" pitchFamily="50" charset="-128"/>
                          <a:ea typeface="+mn-ea"/>
                          <a:cs typeface="+mn-cs"/>
                        </a:rPr>
                        <a:t>記載なし</a:t>
                      </a:r>
                    </a:p>
                    <a:p>
                      <a:pPr marL="0" marR="0" lvl="0" indent="0" algn="l" defTabSz="959937" rtl="0" eaLnBrk="1" fontAlgn="auto" latinLnBrk="0" hangingPunct="1">
                        <a:lnSpc>
                          <a:spcPct val="100000"/>
                        </a:lnSpc>
                        <a:spcBef>
                          <a:spcPts val="0"/>
                        </a:spcBef>
                        <a:spcAft>
                          <a:spcPts val="0"/>
                        </a:spcAft>
                        <a:buClrTx/>
                        <a:buSzTx/>
                        <a:buFont typeface="Wingdings" panose="05000000000000000000" pitchFamily="2" charset="2"/>
                        <a:buNone/>
                        <a:tabLst/>
                        <a:defRPr/>
                      </a:pPr>
                      <a:endParaRPr kumimoji="1" lang="en-US" altLang="ja-JP" sz="1100" b="0" i="0" u="none" strike="noStrike" kern="1200" cap="none" spc="0" normalizeH="0" baseline="0" noProof="0" dirty="0">
                        <a:ln>
                          <a:noFill/>
                        </a:ln>
                        <a:solidFill>
                          <a:schemeClr val="tx1"/>
                        </a:solidFill>
                        <a:effectLst/>
                        <a:uLnTx/>
                        <a:uFillTx/>
                        <a:latin typeface="游ゴシック" panose="020B0400000000000000" pitchFamily="50" charset="-128"/>
                        <a:ea typeface="+mn-ea"/>
                        <a:cs typeface="+mn-cs"/>
                      </a:endParaRPr>
                    </a:p>
                  </a:txBody>
                  <a:tcPr marL="100806" marR="100806" marT="50403" marB="50403">
                    <a:lnL w="12700" cap="flat" cmpd="sng" algn="ctr">
                      <a:solidFill>
                        <a:schemeClr val="accent1"/>
                      </a:solidFill>
                      <a:prstDash val="sysDot"/>
                      <a:round/>
                      <a:headEnd type="none" w="med" len="med"/>
                      <a:tailEnd type="none" w="med" len="med"/>
                    </a:lnL>
                    <a:lnR w="12700" cap="flat" cmpd="sng" algn="ctr">
                      <a:solidFill>
                        <a:schemeClr val="accent1"/>
                      </a:solidFill>
                      <a:prstDash val="sysDot"/>
                      <a:round/>
                      <a:headEnd type="none" w="med" len="med"/>
                      <a:tailEnd type="none" w="med" len="med"/>
                    </a:lnR>
                    <a:lnT w="12700" cap="flat" cmpd="sng" algn="ctr">
                      <a:solidFill>
                        <a:schemeClr val="accent1"/>
                      </a:solidFill>
                      <a:prstDash val="sysDot"/>
                      <a:round/>
                      <a:headEnd type="none" w="med" len="med"/>
                      <a:tailEnd type="none" w="med" len="med"/>
                    </a:lnT>
                    <a:lnB w="12700" cap="flat" cmpd="sng" algn="ctr">
                      <a:solidFill>
                        <a:schemeClr val="accent1"/>
                      </a:solidFill>
                      <a:prstDash val="sysDot"/>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508488957"/>
                  </a:ext>
                </a:extLst>
              </a:tr>
              <a:tr h="445710">
                <a:tc>
                  <a:txBody>
                    <a:bodyPr/>
                    <a:lstStyle/>
                    <a:p>
                      <a:pPr marL="0" marR="0" lvl="0" indent="0" algn="l" defTabSz="959937" rtl="0" eaLnBrk="1" fontAlgn="auto"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noProof="0" dirty="0">
                          <a:ln>
                            <a:noFill/>
                          </a:ln>
                          <a:solidFill>
                            <a:schemeClr val="tx1"/>
                          </a:solidFill>
                          <a:effectLst/>
                          <a:uLnTx/>
                          <a:uFillTx/>
                          <a:latin typeface="游ゴシック" panose="020B0400000000000000" pitchFamily="50" charset="-128"/>
                          <a:ea typeface="+mn-ea"/>
                          <a:cs typeface="+mn-cs"/>
                        </a:rPr>
                        <a:t>国との協議の進捗状況</a:t>
                      </a:r>
                      <a:endParaRPr kumimoji="1" lang="en-US" altLang="ja-JP" sz="1200" b="1" i="0" u="none" strike="noStrike" kern="1200" cap="none" spc="0" normalizeH="0" baseline="0" noProof="0" dirty="0">
                        <a:ln>
                          <a:noFill/>
                        </a:ln>
                        <a:solidFill>
                          <a:schemeClr val="tx1"/>
                        </a:solidFill>
                        <a:effectLst/>
                        <a:uLnTx/>
                        <a:uFillTx/>
                        <a:latin typeface="游ゴシック" panose="020B0400000000000000" pitchFamily="50" charset="-128"/>
                        <a:ea typeface="+mn-ea"/>
                        <a:cs typeface="+mn-cs"/>
                      </a:endParaRPr>
                    </a:p>
                    <a:p>
                      <a:pPr marL="0" marR="0" lvl="0" indent="0" algn="l" defTabSz="959937" rtl="0" eaLnBrk="1" fontAlgn="auto"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noProof="0" dirty="0">
                          <a:ln>
                            <a:noFill/>
                          </a:ln>
                          <a:solidFill>
                            <a:schemeClr val="tx1"/>
                          </a:solidFill>
                          <a:effectLst/>
                          <a:uLnTx/>
                          <a:uFillTx/>
                          <a:latin typeface="游ゴシック" panose="020B0400000000000000" pitchFamily="50" charset="-128"/>
                          <a:ea typeface="+mn-ea"/>
                          <a:cs typeface="+mn-cs"/>
                        </a:rPr>
                        <a:t>（取組みの成果）</a:t>
                      </a:r>
                      <a:endParaRPr kumimoji="1" lang="ja-JP" altLang="en-US" sz="1200" b="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endParaRPr>
                    </a:p>
                  </a:txBody>
                  <a:tcPr marL="100806" marR="100806" marT="50403" marB="50403" anchor="ctr">
                    <a:lnL w="12700" cap="flat" cmpd="sng" algn="ctr">
                      <a:solidFill>
                        <a:schemeClr val="accent1"/>
                      </a:solidFill>
                      <a:prstDash val="sysDot"/>
                      <a:round/>
                      <a:headEnd type="none" w="med" len="med"/>
                      <a:tailEnd type="none" w="med" len="med"/>
                    </a:lnL>
                    <a:lnR w="12700" cap="flat" cmpd="sng" algn="ctr">
                      <a:solidFill>
                        <a:schemeClr val="accent1"/>
                      </a:solidFill>
                      <a:prstDash val="sysDot"/>
                      <a:round/>
                      <a:headEnd type="none" w="med" len="med"/>
                      <a:tailEnd type="none" w="med" len="med"/>
                    </a:lnR>
                    <a:lnT w="12700" cap="flat" cmpd="sng" algn="ctr">
                      <a:solidFill>
                        <a:schemeClr val="accent1"/>
                      </a:solidFill>
                      <a:prstDash val="sysDot"/>
                      <a:round/>
                      <a:headEnd type="none" w="med" len="med"/>
                      <a:tailEnd type="none" w="med" len="med"/>
                    </a:lnT>
                    <a:lnB w="12700" cap="flat" cmpd="sng" algn="ctr">
                      <a:solidFill>
                        <a:schemeClr val="accent1"/>
                      </a:solidFill>
                      <a:prstDash val="sysDot"/>
                      <a:round/>
                      <a:headEnd type="none" w="med" len="med"/>
                      <a:tailEnd type="none" w="med" len="med"/>
                    </a:lnB>
                    <a:lnTlToBr w="12700" cmpd="sng">
                      <a:noFill/>
                      <a:prstDash val="solid"/>
                    </a:lnTlToBr>
                    <a:lnBlToTr w="12700" cmpd="sng">
                      <a:noFill/>
                      <a:prstDash val="solid"/>
                    </a:lnBlToTr>
                  </a:tcPr>
                </a:tc>
                <a:tc>
                  <a:txBody>
                    <a:bodyPr/>
                    <a:lstStyle/>
                    <a:p>
                      <a:pPr marL="171450" marR="0" lvl="0" indent="-171450" algn="l" defTabSz="959937" rtl="0" eaLnBrk="1" fontAlgn="auto" latinLnBrk="0" hangingPunct="1">
                        <a:lnSpc>
                          <a:spcPct val="100000"/>
                        </a:lnSpc>
                        <a:spcBef>
                          <a:spcPts val="0"/>
                        </a:spcBef>
                        <a:spcAft>
                          <a:spcPts val="0"/>
                        </a:spcAft>
                        <a:buClrTx/>
                        <a:buSzTx/>
                        <a:buFont typeface="Wingdings" panose="05000000000000000000" pitchFamily="2" charset="2"/>
                        <a:buChar char="l"/>
                        <a:tabLst/>
                        <a:defRPr/>
                      </a:pPr>
                      <a:r>
                        <a:rPr kumimoji="1" lang="ja-JP" altLang="en-US" sz="1100" b="0" i="0" u="none" strike="noStrike" kern="1200" cap="none" spc="0" normalizeH="0" baseline="0" noProof="0" dirty="0">
                          <a:ln>
                            <a:noFill/>
                          </a:ln>
                          <a:solidFill>
                            <a:schemeClr val="tx1"/>
                          </a:solidFill>
                          <a:effectLst/>
                          <a:uLnTx/>
                          <a:uFillTx/>
                          <a:latin typeface="游ゴシック" panose="020B0400000000000000" pitchFamily="50" charset="-128"/>
                          <a:ea typeface="+mn-ea"/>
                          <a:cs typeface="+mn-cs"/>
                        </a:rPr>
                        <a:t>万博会場内のセキュリティ先端技術の展開に向けた支援、会場内及び会場周辺の警戒警備に関する支援は協議中。</a:t>
                      </a:r>
                      <a:endParaRPr kumimoji="1" lang="en-US" altLang="ja-JP" sz="1100" b="0" i="0" u="none" strike="noStrike" kern="1200" cap="none" spc="0" normalizeH="0" baseline="0" noProof="0" dirty="0">
                        <a:ln>
                          <a:noFill/>
                        </a:ln>
                        <a:solidFill>
                          <a:schemeClr val="tx1"/>
                        </a:solidFill>
                        <a:effectLst/>
                        <a:uLnTx/>
                        <a:uFillTx/>
                        <a:latin typeface="游ゴシック" panose="020B0400000000000000" pitchFamily="50" charset="-128"/>
                        <a:ea typeface="+mn-ea"/>
                        <a:cs typeface="+mn-cs"/>
                      </a:endParaRPr>
                    </a:p>
                  </a:txBody>
                  <a:tcPr marL="100806" marR="100806" marT="50403" marB="50403" anchor="ctr">
                    <a:lnL w="12700" cap="flat" cmpd="sng" algn="ctr">
                      <a:solidFill>
                        <a:schemeClr val="accent1"/>
                      </a:solidFill>
                      <a:prstDash val="sysDot"/>
                      <a:round/>
                      <a:headEnd type="none" w="med" len="med"/>
                      <a:tailEnd type="none" w="med" len="med"/>
                    </a:lnL>
                    <a:lnR w="12700" cap="flat" cmpd="sng" algn="ctr">
                      <a:solidFill>
                        <a:schemeClr val="accent1"/>
                      </a:solidFill>
                      <a:prstDash val="sysDot"/>
                      <a:round/>
                      <a:headEnd type="none" w="med" len="med"/>
                      <a:tailEnd type="none" w="med" len="med"/>
                    </a:lnR>
                    <a:lnT w="12700" cap="flat" cmpd="sng" algn="ctr">
                      <a:solidFill>
                        <a:schemeClr val="accent1"/>
                      </a:solidFill>
                      <a:prstDash val="sysDot"/>
                      <a:round/>
                      <a:headEnd type="none" w="med" len="med"/>
                      <a:tailEnd type="none" w="med" len="med"/>
                    </a:lnT>
                    <a:lnB w="12700" cap="flat" cmpd="sng" algn="ctr">
                      <a:solidFill>
                        <a:schemeClr val="accent1"/>
                      </a:solidFill>
                      <a:prstDash val="sysDot"/>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48277082"/>
                  </a:ext>
                </a:extLst>
              </a:tr>
            </a:tbl>
          </a:graphicData>
        </a:graphic>
      </p:graphicFrame>
    </p:spTree>
    <p:extLst>
      <p:ext uri="{BB962C8B-B14F-4D97-AF65-F5344CB8AC3E}">
        <p14:creationId xmlns:p14="http://schemas.microsoft.com/office/powerpoint/2010/main" val="3838949486"/>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四角形: 角を丸くする 2">
            <a:extLst>
              <a:ext uri="{FF2B5EF4-FFF2-40B4-BE49-F238E27FC236}">
                <a16:creationId xmlns:a16="http://schemas.microsoft.com/office/drawing/2014/main" id="{FF1169B4-0354-4C2C-8470-F16E797B7616}"/>
              </a:ext>
            </a:extLst>
          </p:cNvPr>
          <p:cNvSpPr/>
          <p:nvPr/>
        </p:nvSpPr>
        <p:spPr>
          <a:xfrm>
            <a:off x="160238" y="1587091"/>
            <a:ext cx="9759235" cy="3746909"/>
          </a:xfrm>
          <a:prstGeom prst="roundRect">
            <a:avLst>
              <a:gd name="adj" fmla="val 7865"/>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graphicFrame>
        <p:nvGraphicFramePr>
          <p:cNvPr id="11" name="表 10"/>
          <p:cNvGraphicFramePr>
            <a:graphicFrameLocks noGrp="1"/>
          </p:cNvGraphicFramePr>
          <p:nvPr>
            <p:extLst>
              <p:ext uri="{D42A27DB-BD31-4B8C-83A1-F6EECF244321}">
                <p14:modId xmlns:p14="http://schemas.microsoft.com/office/powerpoint/2010/main" val="2744907708"/>
              </p:ext>
            </p:extLst>
          </p:nvPr>
        </p:nvGraphicFramePr>
        <p:xfrm>
          <a:off x="140620" y="1696726"/>
          <a:ext cx="9759235" cy="3849846"/>
        </p:xfrm>
        <a:graphic>
          <a:graphicData uri="http://schemas.openxmlformats.org/drawingml/2006/table">
            <a:tbl>
              <a:tblPr firstRow="1" bandRow="1">
                <a:tableStyleId>{2D5ABB26-0587-4C30-8999-92F81FD0307C}</a:tableStyleId>
              </a:tblPr>
              <a:tblGrid>
                <a:gridCol w="9759235">
                  <a:extLst>
                    <a:ext uri="{9D8B030D-6E8A-4147-A177-3AD203B41FA5}">
                      <a16:colId xmlns:a16="http://schemas.microsoft.com/office/drawing/2014/main" val="2309123477"/>
                    </a:ext>
                  </a:extLst>
                </a:gridCol>
              </a:tblGrid>
              <a:tr h="943839">
                <a:tc>
                  <a:txBody>
                    <a:bodyPr/>
                    <a:lstStyle/>
                    <a:p>
                      <a:pPr marL="180975" marR="0" lvl="0" indent="-180975" algn="l" defTabSz="959937" rtl="0" eaLnBrk="1" fontAlgn="auto" latinLnBrk="0" hangingPunct="1">
                        <a:lnSpc>
                          <a:spcPct val="100000"/>
                        </a:lnSpc>
                        <a:spcBef>
                          <a:spcPts val="0"/>
                        </a:spcBef>
                        <a:spcAft>
                          <a:spcPts val="0"/>
                        </a:spcAft>
                        <a:buClrTx/>
                        <a:buSzTx/>
                        <a:buFontTx/>
                        <a:buNone/>
                        <a:tabLst/>
                        <a:defRPr/>
                      </a:pPr>
                      <a:r>
                        <a:rPr kumimoji="1" lang="en-US" altLang="ja-JP" sz="1400" b="1" u="none" dirty="0">
                          <a:solidFill>
                            <a:schemeClr val="accent5"/>
                          </a:solidFill>
                          <a:effectLst/>
                        </a:rPr>
                        <a:t>【</a:t>
                      </a:r>
                      <a:r>
                        <a:rPr kumimoji="1" lang="ja-JP" altLang="en-US" sz="1400" b="1" u="none" dirty="0">
                          <a:solidFill>
                            <a:schemeClr val="accent5"/>
                          </a:solidFill>
                          <a:effectLst/>
                        </a:rPr>
                        <a:t>万博に向けて</a:t>
                      </a:r>
                      <a:r>
                        <a:rPr kumimoji="1" lang="en-US" altLang="ja-JP" sz="1400" b="1" u="none" dirty="0">
                          <a:solidFill>
                            <a:schemeClr val="accent5"/>
                          </a:solidFill>
                          <a:effectLst/>
                        </a:rPr>
                        <a:t>】</a:t>
                      </a:r>
                    </a:p>
                    <a:p>
                      <a:pPr marL="180975" lvl="0" indent="-180975" defTabSz="959937">
                        <a:defRPr/>
                      </a:pPr>
                      <a:endParaRPr kumimoji="1" lang="en-US" altLang="ja-JP" sz="600" b="1" dirty="0">
                        <a:solidFill>
                          <a:schemeClr val="tx1"/>
                        </a:solidFill>
                      </a:endParaRPr>
                    </a:p>
                    <a:p>
                      <a:pPr marL="180975" lvl="0" indent="-180975" defTabSz="959937">
                        <a:defRPr/>
                      </a:pPr>
                      <a:r>
                        <a:rPr kumimoji="1" lang="ja-JP" altLang="en-US" sz="1400" b="1" dirty="0">
                          <a:solidFill>
                            <a:schemeClr val="tx1"/>
                          </a:solidFill>
                        </a:rPr>
                        <a:t>▷</a:t>
                      </a:r>
                      <a:r>
                        <a:rPr kumimoji="1" lang="ja-JP" altLang="en-US" sz="1400" b="1" u="sng" dirty="0">
                          <a:solidFill>
                            <a:schemeClr val="tx1"/>
                          </a:solidFill>
                          <a:effectLst/>
                          <a:latin typeface="BIZ UDPゴシック" panose="020B0400000000000000" pitchFamily="50" charset="-128"/>
                          <a:ea typeface="BIZ UDPゴシック" panose="020B0400000000000000" pitchFamily="50" charset="-128"/>
                        </a:rPr>
                        <a:t>新興感染症等に対応する検疫体制の充実・強化（検疫所職員の充実等）</a:t>
                      </a:r>
                      <a:r>
                        <a:rPr kumimoji="1" lang="ja-JP" altLang="en-US" sz="1400" b="1" u="none" dirty="0">
                          <a:solidFill>
                            <a:schemeClr val="tx1"/>
                          </a:solidFill>
                          <a:effectLst/>
                          <a:latin typeface="BIZ UDPゴシック" panose="020B0400000000000000" pitchFamily="50" charset="-128"/>
                          <a:ea typeface="BIZ UDPゴシック" panose="020B0400000000000000" pitchFamily="50" charset="-128"/>
                        </a:rPr>
                        <a:t>　</a:t>
                      </a:r>
                      <a:r>
                        <a:rPr kumimoji="1" lang="ja-JP" altLang="en-US" sz="900" b="0" u="none" dirty="0">
                          <a:solidFill>
                            <a:schemeClr val="tx1"/>
                          </a:solidFill>
                          <a:effectLst/>
                          <a:latin typeface="+mn-ea"/>
                          <a:ea typeface="+mn-ea"/>
                        </a:rPr>
                        <a:t>＜府・大商＞</a:t>
                      </a:r>
                      <a:endParaRPr kumimoji="1" lang="en-US" altLang="ja-JP" sz="900" b="0" u="none" dirty="0">
                        <a:solidFill>
                          <a:schemeClr val="tx1"/>
                        </a:solidFill>
                        <a:effectLst/>
                        <a:latin typeface="+mn-ea"/>
                        <a:ea typeface="+mn-ea"/>
                      </a:endParaRPr>
                    </a:p>
                    <a:p>
                      <a:pPr marL="180975" lvl="0" indent="-180975" defTabSz="959937">
                        <a:defRPr/>
                      </a:pPr>
                      <a:endParaRPr kumimoji="1" lang="en-US" altLang="ja-JP" sz="900" b="0" u="none" dirty="0">
                        <a:solidFill>
                          <a:schemeClr val="tx1"/>
                        </a:solidFill>
                        <a:effectLst/>
                        <a:latin typeface="+mn-ea"/>
                        <a:ea typeface="+mn-ea"/>
                      </a:endParaRPr>
                    </a:p>
                    <a:p>
                      <a:pPr marL="180975" marR="0" lvl="0" indent="-180975" algn="l" defTabSz="959937" rtl="0" eaLnBrk="1" fontAlgn="auto" latinLnBrk="0" hangingPunct="1">
                        <a:lnSpc>
                          <a:spcPct val="100000"/>
                        </a:lnSpc>
                        <a:spcBef>
                          <a:spcPts val="0"/>
                        </a:spcBef>
                        <a:spcAft>
                          <a:spcPts val="0"/>
                        </a:spcAft>
                        <a:buClrTx/>
                        <a:buSzTx/>
                        <a:buFontTx/>
                        <a:buNone/>
                        <a:tabLst/>
                        <a:defRPr/>
                      </a:pPr>
                      <a:r>
                        <a:rPr kumimoji="1" lang="ja-JP" altLang="en-US" sz="1400" b="1" dirty="0">
                          <a:solidFill>
                            <a:schemeClr val="tx1"/>
                          </a:solidFill>
                        </a:rPr>
                        <a:t>▷</a:t>
                      </a:r>
                      <a:r>
                        <a:rPr kumimoji="1" lang="ja-JP" altLang="en-US" sz="1400" b="1" u="sng" dirty="0">
                          <a:solidFill>
                            <a:schemeClr val="tx1"/>
                          </a:solidFill>
                          <a:effectLst/>
                          <a:latin typeface="BIZ UDPゴシック" panose="020B0400000000000000" pitchFamily="50" charset="-128"/>
                          <a:ea typeface="BIZ UDPゴシック" panose="020B0400000000000000" pitchFamily="50" charset="-128"/>
                        </a:rPr>
                        <a:t>新興感染症等の国内流入に関するサーベイランス体制強化に係る都道府県等への支援</a:t>
                      </a:r>
                    </a:p>
                    <a:p>
                      <a:pPr marL="180975" marR="0" lvl="0" indent="-180975" algn="l" defTabSz="959937" rtl="0" eaLnBrk="1" fontAlgn="auto" latinLnBrk="0" hangingPunct="1">
                        <a:lnSpc>
                          <a:spcPct val="100000"/>
                        </a:lnSpc>
                        <a:spcBef>
                          <a:spcPts val="0"/>
                        </a:spcBef>
                        <a:spcAft>
                          <a:spcPts val="0"/>
                        </a:spcAft>
                        <a:buClrTx/>
                        <a:buSzTx/>
                        <a:buFontTx/>
                        <a:buNone/>
                        <a:tabLst/>
                        <a:defRPr/>
                      </a:pPr>
                      <a:r>
                        <a:rPr kumimoji="1" lang="ja-JP" altLang="en-US" sz="1400" b="1" u="none" dirty="0">
                          <a:solidFill>
                            <a:schemeClr val="tx1"/>
                          </a:solidFill>
                          <a:effectLst/>
                          <a:latin typeface="BIZ UDPゴシック" panose="020B0400000000000000" pitchFamily="50" charset="-128"/>
                          <a:ea typeface="BIZ UDPゴシック" panose="020B0400000000000000" pitchFamily="50" charset="-128"/>
                        </a:rPr>
                        <a:t>　　</a:t>
                      </a:r>
                      <a:r>
                        <a:rPr kumimoji="1" lang="ja-JP" altLang="en-US" sz="1200" b="0" u="none" dirty="0">
                          <a:solidFill>
                            <a:schemeClr val="tx1"/>
                          </a:solidFill>
                          <a:effectLst/>
                          <a:latin typeface="BIZ UDPゴシック" panose="020B0400000000000000" pitchFamily="50" charset="-128"/>
                          <a:ea typeface="BIZ UDPゴシック" panose="020B0400000000000000" pitchFamily="50" charset="-128"/>
                        </a:rPr>
                        <a:t>・国の専門機関による人的・技術的支援や実施に係る財政支援等　</a:t>
                      </a:r>
                      <a:r>
                        <a:rPr kumimoji="1" lang="ja-JP" altLang="en-US" sz="900" b="0" u="none" dirty="0">
                          <a:solidFill>
                            <a:schemeClr val="tx1"/>
                          </a:solidFill>
                          <a:effectLst/>
                          <a:latin typeface="+mn-ea"/>
                          <a:ea typeface="+mn-ea"/>
                        </a:rPr>
                        <a:t>＜府・大商＞</a:t>
                      </a:r>
                      <a:endParaRPr kumimoji="1" lang="en-US" altLang="ja-JP" sz="900" b="0" u="none" dirty="0">
                        <a:solidFill>
                          <a:schemeClr val="tx1"/>
                        </a:solidFill>
                        <a:effectLst/>
                        <a:latin typeface="+mn-ea"/>
                        <a:ea typeface="+mn-ea"/>
                      </a:endParaRPr>
                    </a:p>
                    <a:p>
                      <a:pPr marL="180975" marR="0" lvl="0" indent="-180975" algn="l" defTabSz="959937" rtl="0" eaLnBrk="1" fontAlgn="auto" latinLnBrk="0" hangingPunct="1">
                        <a:lnSpc>
                          <a:spcPct val="100000"/>
                        </a:lnSpc>
                        <a:spcBef>
                          <a:spcPts val="0"/>
                        </a:spcBef>
                        <a:spcAft>
                          <a:spcPts val="0"/>
                        </a:spcAft>
                        <a:buClrTx/>
                        <a:buSzTx/>
                        <a:buFontTx/>
                        <a:buNone/>
                        <a:tabLst/>
                        <a:defRPr/>
                      </a:pPr>
                      <a:endParaRPr kumimoji="1" lang="en-US" altLang="ja-JP" sz="900" b="0" u="none" dirty="0">
                        <a:solidFill>
                          <a:schemeClr val="tx1"/>
                        </a:solidFill>
                        <a:effectLst/>
                        <a:latin typeface="+mn-ea"/>
                        <a:ea typeface="+mn-ea"/>
                      </a:endParaRPr>
                    </a:p>
                    <a:p>
                      <a:pPr marL="180975" marR="0" lvl="0" indent="-180975" algn="l" defTabSz="959937" rtl="0" eaLnBrk="1" fontAlgn="auto" latinLnBrk="0" hangingPunct="1">
                        <a:lnSpc>
                          <a:spcPct val="100000"/>
                        </a:lnSpc>
                        <a:spcBef>
                          <a:spcPts val="0"/>
                        </a:spcBef>
                        <a:spcAft>
                          <a:spcPts val="0"/>
                        </a:spcAft>
                        <a:buClrTx/>
                        <a:buSzTx/>
                        <a:buFontTx/>
                        <a:buNone/>
                        <a:tabLst/>
                        <a:defRPr/>
                      </a:pPr>
                      <a:r>
                        <a:rPr kumimoji="1" lang="ja-JP" altLang="en-US" sz="1400" b="1" dirty="0">
                          <a:solidFill>
                            <a:schemeClr val="tx1"/>
                          </a:solidFill>
                        </a:rPr>
                        <a:t>▷</a:t>
                      </a:r>
                      <a:r>
                        <a:rPr kumimoji="1" lang="ja-JP" altLang="en-US" sz="1400" b="1" u="sng" dirty="0">
                          <a:solidFill>
                            <a:schemeClr val="tx1"/>
                          </a:solidFill>
                          <a:effectLst/>
                          <a:latin typeface="BIZ UDPゴシック" panose="020B0400000000000000" pitchFamily="50" charset="-128"/>
                          <a:ea typeface="BIZ UDPゴシック" panose="020B0400000000000000" pitchFamily="50" charset="-128"/>
                        </a:rPr>
                        <a:t>新興感染症等の国内流入時に都道府県及び保健所設置市を横断して、感染の発生状況や感染者の動向・接点履歴などの</a:t>
                      </a:r>
                    </a:p>
                    <a:p>
                      <a:pPr marL="180975" marR="0" lvl="0" indent="-180975" algn="l" defTabSz="959937" rtl="0" eaLnBrk="1" fontAlgn="auto" latinLnBrk="0" hangingPunct="1">
                        <a:lnSpc>
                          <a:spcPct val="100000"/>
                        </a:lnSpc>
                        <a:spcBef>
                          <a:spcPts val="0"/>
                        </a:spcBef>
                        <a:spcAft>
                          <a:spcPts val="0"/>
                        </a:spcAft>
                        <a:buClrTx/>
                        <a:buSzTx/>
                        <a:buFontTx/>
                        <a:buNone/>
                        <a:tabLst/>
                        <a:defRPr/>
                      </a:pPr>
                      <a:r>
                        <a:rPr kumimoji="1" lang="ja-JP" altLang="en-US" sz="1400" b="1" u="none" dirty="0">
                          <a:solidFill>
                            <a:schemeClr val="tx1"/>
                          </a:solidFill>
                          <a:effectLst/>
                          <a:latin typeface="BIZ UDPゴシック" panose="020B0400000000000000" pitchFamily="50" charset="-128"/>
                          <a:ea typeface="BIZ UDPゴシック" panose="020B0400000000000000" pitchFamily="50" charset="-128"/>
                        </a:rPr>
                        <a:t>　</a:t>
                      </a:r>
                      <a:r>
                        <a:rPr kumimoji="1" lang="ja-JP" altLang="en-US" sz="1400" b="1" u="sng" dirty="0">
                          <a:solidFill>
                            <a:schemeClr val="tx1"/>
                          </a:solidFill>
                          <a:effectLst/>
                          <a:latin typeface="BIZ UDPゴシック" panose="020B0400000000000000" pitchFamily="50" charset="-128"/>
                          <a:ea typeface="BIZ UDPゴシック" panose="020B0400000000000000" pitchFamily="50" charset="-128"/>
                        </a:rPr>
                        <a:t>情報共有と調整を迅速に行う国の体制作り及び</a:t>
                      </a:r>
                      <a:r>
                        <a:rPr kumimoji="1" lang="en-US" altLang="ja-JP" sz="1400" b="1" u="sng" dirty="0">
                          <a:solidFill>
                            <a:schemeClr val="tx1"/>
                          </a:solidFill>
                          <a:effectLst/>
                          <a:latin typeface="BIZ UDPゴシック" panose="020B0400000000000000" pitchFamily="50" charset="-128"/>
                          <a:ea typeface="BIZ UDPゴシック" panose="020B0400000000000000" pitchFamily="50" charset="-128"/>
                        </a:rPr>
                        <a:t>ICT</a:t>
                      </a:r>
                      <a:r>
                        <a:rPr kumimoji="1" lang="ja-JP" altLang="en-US" sz="1400" b="1" u="sng" dirty="0">
                          <a:solidFill>
                            <a:schemeClr val="tx1"/>
                          </a:solidFill>
                          <a:effectLst/>
                          <a:latin typeface="BIZ UDPゴシック" panose="020B0400000000000000" pitchFamily="50" charset="-128"/>
                          <a:ea typeface="BIZ UDPゴシック" panose="020B0400000000000000" pitchFamily="50" charset="-128"/>
                        </a:rPr>
                        <a:t>化による効率的な情報共有体制の確立</a:t>
                      </a:r>
                      <a:r>
                        <a:rPr kumimoji="1" lang="ja-JP" altLang="en-US" sz="1400" b="1" u="none" dirty="0">
                          <a:solidFill>
                            <a:schemeClr val="tx1"/>
                          </a:solidFill>
                          <a:effectLst/>
                          <a:latin typeface="BIZ UDPゴシック" panose="020B0400000000000000" pitchFamily="50" charset="-128"/>
                          <a:ea typeface="BIZ UDPゴシック" panose="020B0400000000000000" pitchFamily="50" charset="-128"/>
                        </a:rPr>
                        <a:t>　</a:t>
                      </a:r>
                      <a:r>
                        <a:rPr kumimoji="1" lang="ja-JP" altLang="en-US" sz="900" b="0" u="none" dirty="0">
                          <a:solidFill>
                            <a:schemeClr val="tx1"/>
                          </a:solidFill>
                          <a:effectLst/>
                          <a:latin typeface="+mn-ea"/>
                          <a:ea typeface="+mn-ea"/>
                        </a:rPr>
                        <a:t>＜府・大商＞</a:t>
                      </a:r>
                      <a:endParaRPr kumimoji="1" lang="en-US" altLang="ja-JP" sz="900" b="0" u="none" dirty="0">
                        <a:solidFill>
                          <a:schemeClr val="tx1"/>
                        </a:solidFill>
                        <a:effectLst/>
                        <a:latin typeface="+mn-ea"/>
                        <a:ea typeface="+mn-ea"/>
                      </a:endParaRPr>
                    </a:p>
                    <a:p>
                      <a:pPr marL="180975" marR="0" lvl="0" indent="-180975" algn="l" defTabSz="959937" rtl="0" eaLnBrk="1" fontAlgn="auto" latinLnBrk="0" hangingPunct="1">
                        <a:lnSpc>
                          <a:spcPct val="100000"/>
                        </a:lnSpc>
                        <a:spcBef>
                          <a:spcPts val="0"/>
                        </a:spcBef>
                        <a:spcAft>
                          <a:spcPts val="0"/>
                        </a:spcAft>
                        <a:buClrTx/>
                        <a:buSzTx/>
                        <a:buFontTx/>
                        <a:buNone/>
                        <a:tabLst/>
                        <a:defRPr/>
                      </a:pPr>
                      <a:endParaRPr kumimoji="1" lang="en-US" altLang="ja-JP" sz="900" b="0" u="none" dirty="0">
                        <a:solidFill>
                          <a:schemeClr val="tx1"/>
                        </a:solidFill>
                        <a:effectLst/>
                        <a:latin typeface="+mn-ea"/>
                        <a:ea typeface="+mn-ea"/>
                      </a:endParaRPr>
                    </a:p>
                    <a:p>
                      <a:pPr marL="180975" marR="0" lvl="0" indent="-180975" algn="l" defTabSz="959937" rtl="0" eaLnBrk="1" fontAlgn="auto" latinLnBrk="0" hangingPunct="1">
                        <a:lnSpc>
                          <a:spcPct val="100000"/>
                        </a:lnSpc>
                        <a:spcBef>
                          <a:spcPts val="0"/>
                        </a:spcBef>
                        <a:spcAft>
                          <a:spcPts val="0"/>
                        </a:spcAft>
                        <a:buClrTx/>
                        <a:buSzTx/>
                        <a:buFontTx/>
                        <a:buNone/>
                        <a:tabLst/>
                        <a:defRPr/>
                      </a:pPr>
                      <a:r>
                        <a:rPr kumimoji="1" lang="ja-JP" altLang="en-US" sz="1400" b="1" dirty="0">
                          <a:solidFill>
                            <a:schemeClr val="tx1"/>
                          </a:solidFill>
                        </a:rPr>
                        <a:t>▷</a:t>
                      </a:r>
                      <a:r>
                        <a:rPr kumimoji="1" lang="ja-JP" altLang="en-US" sz="1400" b="1" u="sng" dirty="0">
                          <a:solidFill>
                            <a:schemeClr val="tx1"/>
                          </a:solidFill>
                          <a:effectLst/>
                          <a:latin typeface="BIZ UDPゴシック" panose="020B0400000000000000" pitchFamily="50" charset="-128"/>
                          <a:ea typeface="BIZ UDPゴシック" panose="020B0400000000000000" pitchFamily="50" charset="-128"/>
                        </a:rPr>
                        <a:t>新興感染症等に対応できる医療提供体制整備に係る財政支援</a:t>
                      </a:r>
                      <a:r>
                        <a:rPr kumimoji="1" lang="ja-JP" altLang="en-US" sz="900" b="1" u="none" dirty="0">
                          <a:solidFill>
                            <a:schemeClr val="tx1"/>
                          </a:solidFill>
                          <a:effectLst/>
                          <a:latin typeface="BIZ UDPゴシック" panose="020B0400000000000000" pitchFamily="50" charset="-128"/>
                          <a:ea typeface="BIZ UDPゴシック" panose="020B0400000000000000" pitchFamily="50" charset="-128"/>
                        </a:rPr>
                        <a:t>　</a:t>
                      </a:r>
                      <a:r>
                        <a:rPr kumimoji="1" lang="ja-JP" altLang="en-US" sz="900" b="0" u="none" dirty="0">
                          <a:solidFill>
                            <a:schemeClr val="tx1"/>
                          </a:solidFill>
                          <a:effectLst/>
                          <a:latin typeface="+mn-ea"/>
                          <a:ea typeface="+mn-ea"/>
                        </a:rPr>
                        <a:t>＜府・市＞</a:t>
                      </a:r>
                      <a:endParaRPr kumimoji="1" lang="en-US" altLang="ja-JP" sz="900" b="0" u="none" dirty="0">
                        <a:solidFill>
                          <a:schemeClr val="tx1"/>
                        </a:solidFill>
                        <a:effectLst/>
                        <a:latin typeface="+mn-ea"/>
                        <a:ea typeface="+mn-ea"/>
                      </a:endParaRPr>
                    </a:p>
                    <a:p>
                      <a:pPr marL="180975" marR="0" lvl="0" indent="-180975" algn="l" defTabSz="959937" rtl="0" eaLnBrk="1" fontAlgn="auto" latinLnBrk="0" hangingPunct="1">
                        <a:lnSpc>
                          <a:spcPct val="100000"/>
                        </a:lnSpc>
                        <a:spcBef>
                          <a:spcPts val="0"/>
                        </a:spcBef>
                        <a:spcAft>
                          <a:spcPts val="0"/>
                        </a:spcAft>
                        <a:buClrTx/>
                        <a:buSzTx/>
                        <a:buFontTx/>
                        <a:buNone/>
                        <a:tabLst/>
                        <a:defRPr/>
                      </a:pPr>
                      <a:endParaRPr kumimoji="1" lang="en-US" altLang="ja-JP" sz="900" b="0" u="none" dirty="0">
                        <a:solidFill>
                          <a:schemeClr val="tx1"/>
                        </a:solidFill>
                        <a:effectLst/>
                        <a:latin typeface="+mn-ea"/>
                        <a:ea typeface="+mn-ea"/>
                      </a:endParaRPr>
                    </a:p>
                    <a:p>
                      <a:pPr marL="180975" marR="0" lvl="0" indent="-180975" algn="l" defTabSz="959937" rtl="0" eaLnBrk="1" fontAlgn="auto" latinLnBrk="0" hangingPunct="1">
                        <a:lnSpc>
                          <a:spcPct val="100000"/>
                        </a:lnSpc>
                        <a:spcBef>
                          <a:spcPts val="0"/>
                        </a:spcBef>
                        <a:spcAft>
                          <a:spcPts val="0"/>
                        </a:spcAft>
                        <a:buClrTx/>
                        <a:buSzTx/>
                        <a:buFontTx/>
                        <a:buNone/>
                        <a:tabLst/>
                        <a:defRPr/>
                      </a:pPr>
                      <a:r>
                        <a:rPr kumimoji="1" lang="ja-JP" altLang="en-US" sz="1400" b="1" dirty="0">
                          <a:solidFill>
                            <a:schemeClr val="tx1"/>
                          </a:solidFill>
                        </a:rPr>
                        <a:t>▷</a:t>
                      </a:r>
                      <a:r>
                        <a:rPr kumimoji="1" lang="ja-JP" altLang="en-US" sz="1400" b="1" u="sng" dirty="0">
                          <a:solidFill>
                            <a:schemeClr val="tx1"/>
                          </a:solidFill>
                          <a:effectLst/>
                          <a:latin typeface="BIZ UDPゴシック" panose="020B0400000000000000" pitchFamily="50" charset="-128"/>
                          <a:ea typeface="BIZ UDPゴシック" panose="020B0400000000000000" pitchFamily="50" charset="-128"/>
                        </a:rPr>
                        <a:t>感染症や免疫学の基礎研究や疫学研究、基礎と臨床の橋渡し研究、新しいワクチン開発のための研究開発、医療資源の</a:t>
                      </a:r>
                      <a:endParaRPr kumimoji="1" lang="en-US" altLang="ja-JP" sz="1400" b="1" u="sng" dirty="0">
                        <a:solidFill>
                          <a:schemeClr val="tx1"/>
                        </a:solidFill>
                        <a:effectLst/>
                        <a:latin typeface="BIZ UDPゴシック" panose="020B0400000000000000" pitchFamily="50" charset="-128"/>
                        <a:ea typeface="BIZ UDPゴシック" panose="020B0400000000000000" pitchFamily="50" charset="-128"/>
                      </a:endParaRPr>
                    </a:p>
                    <a:p>
                      <a:pPr marL="180975" marR="0" lvl="0" indent="-180975" algn="l" defTabSz="959937" rtl="0" eaLnBrk="1" fontAlgn="auto" latinLnBrk="0" hangingPunct="1">
                        <a:lnSpc>
                          <a:spcPct val="100000"/>
                        </a:lnSpc>
                        <a:spcBef>
                          <a:spcPts val="0"/>
                        </a:spcBef>
                        <a:spcAft>
                          <a:spcPts val="0"/>
                        </a:spcAft>
                        <a:buClrTx/>
                        <a:buSzTx/>
                        <a:buFontTx/>
                        <a:buNone/>
                        <a:tabLst/>
                        <a:defRPr/>
                      </a:pPr>
                      <a:r>
                        <a:rPr kumimoji="1" lang="ja-JP" altLang="en-US" sz="1400" b="1" u="none" dirty="0">
                          <a:solidFill>
                            <a:schemeClr val="tx1"/>
                          </a:solidFill>
                          <a:effectLst/>
                          <a:latin typeface="BIZ UDPゴシック" panose="020B0400000000000000" pitchFamily="50" charset="-128"/>
                          <a:ea typeface="BIZ UDPゴシック" panose="020B0400000000000000" pitchFamily="50" charset="-128"/>
                        </a:rPr>
                        <a:t>　</a:t>
                      </a:r>
                      <a:r>
                        <a:rPr kumimoji="1" lang="ja-JP" altLang="en-US" sz="1400" b="1" u="sng" dirty="0">
                          <a:solidFill>
                            <a:schemeClr val="tx1"/>
                          </a:solidFill>
                          <a:effectLst/>
                          <a:latin typeface="BIZ UDPゴシック" panose="020B0400000000000000" pitchFamily="50" charset="-128"/>
                          <a:ea typeface="BIZ UDPゴシック" panose="020B0400000000000000" pitchFamily="50" charset="-128"/>
                        </a:rPr>
                        <a:t>配分や個人情報の活用に関する研究をはじめ、研究・検査・調査にわたる総合的な対策体制を整備し、素早く新規感染症等</a:t>
                      </a:r>
                      <a:endParaRPr kumimoji="1" lang="en-US" altLang="ja-JP" sz="1400" b="1" u="sng" dirty="0">
                        <a:solidFill>
                          <a:schemeClr val="tx1"/>
                        </a:solidFill>
                        <a:effectLst/>
                        <a:latin typeface="BIZ UDPゴシック" panose="020B0400000000000000" pitchFamily="50" charset="-128"/>
                        <a:ea typeface="BIZ UDPゴシック" panose="020B0400000000000000" pitchFamily="50" charset="-128"/>
                      </a:endParaRPr>
                    </a:p>
                    <a:p>
                      <a:pPr marL="180975" marR="0" lvl="0" indent="-180975" algn="l" defTabSz="959937" rtl="0" eaLnBrk="1" fontAlgn="auto" latinLnBrk="0" hangingPunct="1">
                        <a:lnSpc>
                          <a:spcPct val="100000"/>
                        </a:lnSpc>
                        <a:spcBef>
                          <a:spcPts val="0"/>
                        </a:spcBef>
                        <a:spcAft>
                          <a:spcPts val="0"/>
                        </a:spcAft>
                        <a:buClrTx/>
                        <a:buSzTx/>
                        <a:buFontTx/>
                        <a:buNone/>
                        <a:tabLst/>
                        <a:defRPr/>
                      </a:pPr>
                      <a:r>
                        <a:rPr kumimoji="1" lang="ja-JP" altLang="en-US" sz="1400" b="1" u="none" dirty="0">
                          <a:solidFill>
                            <a:schemeClr val="tx1"/>
                          </a:solidFill>
                          <a:effectLst/>
                          <a:latin typeface="BIZ UDPゴシック" panose="020B0400000000000000" pitchFamily="50" charset="-128"/>
                          <a:ea typeface="BIZ UDPゴシック" panose="020B0400000000000000" pitchFamily="50" charset="-128"/>
                        </a:rPr>
                        <a:t>　</a:t>
                      </a:r>
                      <a:r>
                        <a:rPr kumimoji="1" lang="ja-JP" altLang="en-US" sz="1400" b="1" u="sng" dirty="0">
                          <a:solidFill>
                            <a:schemeClr val="tx1"/>
                          </a:solidFill>
                          <a:effectLst/>
                          <a:latin typeface="BIZ UDPゴシック" panose="020B0400000000000000" pitchFamily="50" charset="-128"/>
                          <a:ea typeface="BIZ UDPゴシック" panose="020B0400000000000000" pitchFamily="50" charset="-128"/>
                        </a:rPr>
                        <a:t>の流行の兆候を把握するとともに、感染症が発生した際に抜本的な対策を立てる役割を担う、国による専門機関の設置</a:t>
                      </a:r>
                    </a:p>
                    <a:p>
                      <a:pPr marL="180975" marR="0" lvl="0" indent="-180975" algn="l" defTabSz="959937" rtl="0" eaLnBrk="1" fontAlgn="auto" latinLnBrk="0" hangingPunct="1">
                        <a:lnSpc>
                          <a:spcPct val="100000"/>
                        </a:lnSpc>
                        <a:spcBef>
                          <a:spcPts val="0"/>
                        </a:spcBef>
                        <a:spcAft>
                          <a:spcPts val="0"/>
                        </a:spcAft>
                        <a:buClrTx/>
                        <a:buSzTx/>
                        <a:buFontTx/>
                        <a:buNone/>
                        <a:tabLst/>
                        <a:defRPr/>
                      </a:pPr>
                      <a:r>
                        <a:rPr kumimoji="1" lang="ja-JP" altLang="en-US" sz="1400" b="1" u="none" dirty="0">
                          <a:solidFill>
                            <a:schemeClr val="tx1"/>
                          </a:solidFill>
                          <a:effectLst/>
                          <a:latin typeface="BIZ UDPゴシック" panose="020B0400000000000000" pitchFamily="50" charset="-128"/>
                          <a:ea typeface="BIZ UDPゴシック" panose="020B0400000000000000" pitchFamily="50" charset="-128"/>
                        </a:rPr>
                        <a:t>　　　　　　　　　　　　　　　　　　　　　　　　　　　　　　　　　　　　　　　　　　　　　　　　　　　　　　　　　　　　　　　　　　　　　　　　</a:t>
                      </a:r>
                      <a:r>
                        <a:rPr kumimoji="1" lang="ja-JP" altLang="en-US" sz="900" b="0" u="none" dirty="0">
                          <a:solidFill>
                            <a:schemeClr val="tx1"/>
                          </a:solidFill>
                          <a:effectLst/>
                          <a:latin typeface="+mn-ea"/>
                          <a:ea typeface="+mn-ea"/>
                        </a:rPr>
                        <a:t>＜関経連・大商＞</a:t>
                      </a:r>
                      <a:endParaRPr kumimoji="1" lang="en-US" altLang="ja-JP" sz="900" b="0" u="none" dirty="0">
                        <a:solidFill>
                          <a:schemeClr val="tx1"/>
                        </a:solidFill>
                        <a:effectLst/>
                        <a:latin typeface="+mn-ea"/>
                        <a:ea typeface="+mn-ea"/>
                      </a:endParaRPr>
                    </a:p>
                    <a:p>
                      <a:pPr marL="180975" marR="0" lvl="0" indent="-180975" algn="l" defTabSz="959937" rtl="0" eaLnBrk="1" fontAlgn="auto" latinLnBrk="0" hangingPunct="1">
                        <a:lnSpc>
                          <a:spcPct val="100000"/>
                        </a:lnSpc>
                        <a:spcBef>
                          <a:spcPts val="0"/>
                        </a:spcBef>
                        <a:spcAft>
                          <a:spcPts val="0"/>
                        </a:spcAft>
                        <a:buClrTx/>
                        <a:buSzTx/>
                        <a:buFontTx/>
                        <a:buNone/>
                        <a:tabLst/>
                        <a:defRPr/>
                      </a:pPr>
                      <a:r>
                        <a:rPr kumimoji="1" lang="ja-JP" altLang="en-US" sz="1400" b="1" dirty="0">
                          <a:solidFill>
                            <a:schemeClr val="tx1"/>
                          </a:solidFill>
                        </a:rPr>
                        <a:t>▷</a:t>
                      </a:r>
                      <a:r>
                        <a:rPr kumimoji="1" lang="ja-JP" altLang="en-US" sz="1400" b="1" u="sng" dirty="0">
                          <a:solidFill>
                            <a:schemeClr val="tx1"/>
                          </a:solidFill>
                          <a:effectLst/>
                          <a:latin typeface="BIZ UDPゴシック" panose="020B0400000000000000" pitchFamily="50" charset="-128"/>
                          <a:ea typeface="BIZ UDPゴシック" panose="020B0400000000000000" pitchFamily="50" charset="-128"/>
                        </a:rPr>
                        <a:t>ワクチンや新薬・新技術等への研究開発支援</a:t>
                      </a:r>
                      <a:r>
                        <a:rPr kumimoji="1" lang="ja-JP" altLang="en-US" sz="900" b="1" u="none" dirty="0">
                          <a:solidFill>
                            <a:schemeClr val="tx1"/>
                          </a:solidFill>
                          <a:effectLst/>
                          <a:latin typeface="BIZ UDPゴシック" panose="020B0400000000000000" pitchFamily="50" charset="-128"/>
                          <a:ea typeface="BIZ UDPゴシック" panose="020B0400000000000000" pitchFamily="50" charset="-128"/>
                        </a:rPr>
                        <a:t>　</a:t>
                      </a:r>
                      <a:r>
                        <a:rPr kumimoji="1" lang="ja-JP" altLang="en-US" sz="900" b="0" u="none" dirty="0">
                          <a:solidFill>
                            <a:schemeClr val="tx1"/>
                          </a:solidFill>
                          <a:effectLst/>
                          <a:latin typeface="+mn-ea"/>
                          <a:ea typeface="+mn-ea"/>
                        </a:rPr>
                        <a:t>＜</a:t>
                      </a:r>
                      <a:r>
                        <a:rPr kumimoji="1" lang="ja-JP" altLang="en-US" sz="900" b="0" i="0" u="none" strike="noStrike" kern="1200" cap="none" spc="0" normalizeH="0" baseline="0" noProof="0" dirty="0">
                          <a:ln>
                            <a:noFill/>
                          </a:ln>
                          <a:solidFill>
                            <a:schemeClr val="tx1"/>
                          </a:solidFill>
                          <a:effectLst/>
                          <a:uLnTx/>
                          <a:uFillTx/>
                          <a:latin typeface="+mn-lt"/>
                          <a:ea typeface="+mn-ea"/>
                          <a:cs typeface="+mn-cs"/>
                        </a:rPr>
                        <a:t>関経連・大商</a:t>
                      </a:r>
                      <a:r>
                        <a:rPr kumimoji="1" lang="ja-JP" altLang="en-US" sz="900" b="0" u="none" dirty="0">
                          <a:solidFill>
                            <a:schemeClr val="tx1"/>
                          </a:solidFill>
                          <a:effectLst/>
                          <a:latin typeface="+mn-ea"/>
                          <a:ea typeface="+mn-ea"/>
                        </a:rPr>
                        <a:t>＞</a:t>
                      </a:r>
                      <a:endParaRPr kumimoji="1" lang="en-US" altLang="ja-JP" sz="900" b="0" u="none" dirty="0">
                        <a:solidFill>
                          <a:schemeClr val="tx1"/>
                        </a:solidFill>
                        <a:effectLst/>
                        <a:latin typeface="+mn-ea"/>
                        <a:ea typeface="+mn-ea"/>
                      </a:endParaRPr>
                    </a:p>
                    <a:p>
                      <a:pPr marL="180975" marR="0" lvl="0" indent="-180975" algn="l" defTabSz="959937" rtl="0" eaLnBrk="1" fontAlgn="auto" latinLnBrk="0" hangingPunct="1">
                        <a:lnSpc>
                          <a:spcPct val="100000"/>
                        </a:lnSpc>
                        <a:spcBef>
                          <a:spcPts val="0"/>
                        </a:spcBef>
                        <a:spcAft>
                          <a:spcPts val="0"/>
                        </a:spcAft>
                        <a:buClrTx/>
                        <a:buSzTx/>
                        <a:buFontTx/>
                        <a:buNone/>
                        <a:tabLst/>
                        <a:defRPr/>
                      </a:pPr>
                      <a:endParaRPr kumimoji="1" lang="en-US" altLang="ja-JP" sz="900" b="0" u="none" dirty="0">
                        <a:solidFill>
                          <a:schemeClr val="tx1"/>
                        </a:solidFill>
                        <a:effectLst/>
                        <a:latin typeface="+mn-ea"/>
                        <a:ea typeface="+mn-ea"/>
                      </a:endParaRPr>
                    </a:p>
                    <a:p>
                      <a:pPr marL="180975" marR="0" lvl="0" indent="-180975" algn="l" defTabSz="959937" rtl="0" eaLnBrk="1" fontAlgn="auto" latinLnBrk="0" hangingPunct="1">
                        <a:lnSpc>
                          <a:spcPct val="100000"/>
                        </a:lnSpc>
                        <a:spcBef>
                          <a:spcPts val="0"/>
                        </a:spcBef>
                        <a:spcAft>
                          <a:spcPts val="0"/>
                        </a:spcAft>
                        <a:buClrTx/>
                        <a:buSzTx/>
                        <a:buFontTx/>
                        <a:buNone/>
                        <a:tabLst/>
                        <a:defRPr/>
                      </a:pPr>
                      <a:endParaRPr kumimoji="1" lang="en-US" altLang="ja-JP" sz="900" b="0" u="none" dirty="0">
                        <a:solidFill>
                          <a:schemeClr val="tx1"/>
                        </a:solidFill>
                        <a:effectLst/>
                        <a:latin typeface="+mn-ea"/>
                        <a:ea typeface="+mn-ea"/>
                      </a:endParaRPr>
                    </a:p>
                    <a:p>
                      <a:pPr marL="180975" marR="0" lvl="0" indent="-180975" algn="l" defTabSz="959937" rtl="0" eaLnBrk="1" fontAlgn="auto" latinLnBrk="0" hangingPunct="1">
                        <a:lnSpc>
                          <a:spcPct val="100000"/>
                        </a:lnSpc>
                        <a:spcBef>
                          <a:spcPts val="0"/>
                        </a:spcBef>
                        <a:spcAft>
                          <a:spcPts val="0"/>
                        </a:spcAft>
                        <a:buClrTx/>
                        <a:buSzTx/>
                        <a:buFontTx/>
                        <a:buNone/>
                        <a:tabLst/>
                        <a:defRPr/>
                      </a:pPr>
                      <a:endParaRPr kumimoji="1" lang="en-US" altLang="ja-JP" sz="900" b="0" u="none" dirty="0">
                        <a:solidFill>
                          <a:schemeClr val="tx1"/>
                        </a:solidFill>
                        <a:effectLst/>
                        <a:latin typeface="+mn-ea"/>
                        <a:ea typeface="+mn-ea"/>
                      </a:endParaRPr>
                    </a:p>
                    <a:p>
                      <a:pPr marL="180975" lvl="0" indent="-180975" defTabSz="959937">
                        <a:defRPr/>
                      </a:pPr>
                      <a:r>
                        <a:rPr kumimoji="1" lang="ja-JP" altLang="en-US" sz="900" b="0" u="none" dirty="0">
                          <a:solidFill>
                            <a:schemeClr val="tx1"/>
                          </a:solidFill>
                          <a:effectLst/>
                          <a:latin typeface="+mn-ea"/>
                          <a:ea typeface="+mn-ea"/>
                        </a:rPr>
                        <a:t>　　</a:t>
                      </a:r>
                      <a:endParaRPr kumimoji="1" lang="en-US" altLang="ja-JP" sz="600" b="1" dirty="0">
                        <a:solidFill>
                          <a:schemeClr val="tx1"/>
                        </a:solidFill>
                      </a:endParaRPr>
                    </a:p>
                  </a:txBody>
                  <a:tcPr marL="100806" marR="100806" marT="50403" marB="50403">
                    <a:noFill/>
                  </a:tcPr>
                </a:tc>
                <a:extLst>
                  <a:ext uri="{0D108BD9-81ED-4DB2-BD59-A6C34878D82A}">
                    <a16:rowId xmlns:a16="http://schemas.microsoft.com/office/drawing/2014/main" val="4193718493"/>
                  </a:ext>
                </a:extLst>
              </a:tr>
            </a:tbl>
          </a:graphicData>
        </a:graphic>
      </p:graphicFrame>
      <p:sp>
        <p:nvSpPr>
          <p:cNvPr id="9" name="正方形/長方形 8"/>
          <p:cNvSpPr/>
          <p:nvPr/>
        </p:nvSpPr>
        <p:spPr>
          <a:xfrm>
            <a:off x="2653468" y="5899255"/>
            <a:ext cx="5038725" cy="369332"/>
          </a:xfrm>
          <a:prstGeom prst="rect">
            <a:avLst/>
          </a:prstGeom>
        </p:spPr>
        <p:txBody>
          <a:bodyPr>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srgbClr val="FF0000"/>
              </a:solidFill>
              <a:effectLst/>
              <a:uLnTx/>
              <a:uFillTx/>
              <a:latin typeface="BIZ UDPゴシック" panose="020B0400000000000000" pitchFamily="50" charset="-128"/>
              <a:ea typeface="BIZ UDPゴシック" panose="020B0400000000000000" pitchFamily="50" charset="-128"/>
              <a:cs typeface="+mn-cs"/>
            </a:endParaRPr>
          </a:p>
        </p:txBody>
      </p:sp>
      <p:sp>
        <p:nvSpPr>
          <p:cNvPr id="12" name="テキスト ボックス 11"/>
          <p:cNvSpPr txBox="1"/>
          <p:nvPr/>
        </p:nvSpPr>
        <p:spPr>
          <a:xfrm>
            <a:off x="140620" y="1212396"/>
            <a:ext cx="6635150" cy="338554"/>
          </a:xfrm>
          <a:prstGeom prst="rect">
            <a:avLst/>
          </a:prstGeom>
          <a:noFill/>
        </p:spPr>
        <p:txBody>
          <a:bodyPr wrap="none" rtlCol="0">
            <a:spAutoFit/>
          </a:bodyPr>
          <a:lstStyle/>
          <a:p>
            <a:pPr lvl="0">
              <a:defRPr/>
            </a:pPr>
            <a:r>
              <a:rPr kumimoji="1" lang="ja-JP" altLang="en-US" sz="16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国への提案・要望</a:t>
            </a:r>
            <a:r>
              <a:rPr kumimoji="1" lang="ja-JP" altLang="en-US" sz="12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　</a:t>
            </a:r>
            <a:r>
              <a:rPr kumimoji="1" lang="en-US" altLang="ja-JP" sz="11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a:t>
            </a:r>
            <a:r>
              <a:rPr kumimoji="1" lang="ja-JP" altLang="en-US" sz="11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要望先</a:t>
            </a:r>
            <a:r>
              <a:rPr kumimoji="1" lang="zh-TW" altLang="en-US" sz="1100" dirty="0">
                <a:solidFill>
                  <a:prstClr val="black"/>
                </a:solidFill>
                <a:latin typeface="メイリオ" panose="020B0604030504040204" pitchFamily="50" charset="-128"/>
                <a:ea typeface="メイリオ" panose="020B0604030504040204" pitchFamily="50" charset="-128"/>
              </a:rPr>
              <a:t>（</a:t>
            </a:r>
            <a:r>
              <a:rPr kumimoji="1" lang="ja-JP" altLang="en-US" sz="1100" dirty="0">
                <a:solidFill>
                  <a:prstClr val="black"/>
                </a:solidFill>
                <a:latin typeface="メイリオ" panose="020B0604030504040204" pitchFamily="50" charset="-128"/>
                <a:ea typeface="メイリオ" panose="020B0604030504040204" pitchFamily="50" charset="-128"/>
              </a:rPr>
              <a:t>内閣官房、</a:t>
            </a:r>
            <a:r>
              <a:rPr kumimoji="1" lang="zh-TW" altLang="en-US" sz="1100" dirty="0">
                <a:latin typeface="メイリオ" panose="020B0604030504040204" pitchFamily="50" charset="-128"/>
                <a:ea typeface="メイリオ" panose="020B0604030504040204" pitchFamily="50" charset="-128"/>
              </a:rPr>
              <a:t>内閣府、文部科学省、厚生労働省、経済産業省</a:t>
            </a:r>
            <a:r>
              <a:rPr kumimoji="1" lang="zh-TW" altLang="en-US" sz="1100" dirty="0">
                <a:solidFill>
                  <a:prstClr val="black"/>
                </a:solidFill>
                <a:latin typeface="メイリオ" panose="020B0604030504040204" pitchFamily="50" charset="-128"/>
                <a:ea typeface="メイリオ" panose="020B0604030504040204" pitchFamily="50" charset="-128"/>
              </a:rPr>
              <a:t>）</a:t>
            </a:r>
            <a:endParaRPr kumimoji="1" lang="ja-JP" altLang="en-US" sz="10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p:txBody>
      </p:sp>
      <p:sp>
        <p:nvSpPr>
          <p:cNvPr id="23" name="スライド番号プレースホルダー 7"/>
          <p:cNvSpPr>
            <a:spLocks noGrp="1"/>
          </p:cNvSpPr>
          <p:nvPr>
            <p:ph type="sldNum" sz="quarter" idx="12"/>
          </p:nvPr>
        </p:nvSpPr>
        <p:spPr>
          <a:xfrm flipH="1">
            <a:off x="9719089" y="6839953"/>
            <a:ext cx="361536" cy="359360"/>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A29C0C3-80A2-4EDA-8DD4-D638D41F3C0E}" type="slidenum">
              <a:rPr kumimoji="1" lang="ja-JP" altLang="en-US" sz="1260" b="0" i="0" u="none" strike="noStrike" kern="1200" cap="none" spc="0" normalizeH="0" baseline="0" noProof="0" smtClean="0">
                <a:ln>
                  <a:noFill/>
                </a:ln>
                <a:solidFill>
                  <a:prstClr val="black">
                    <a:tint val="75000"/>
                  </a:prstClr>
                </a:solidFill>
                <a:effectLst/>
                <a:uLnTx/>
                <a:uFillTx/>
                <a:latin typeface="Calibri" panose="020F0502020204030204"/>
                <a:ea typeface="游ゴシック" panose="020B0400000000000000"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71</a:t>
            </a:fld>
            <a:endParaRPr kumimoji="1" lang="ja-JP" altLang="en-US" sz="1260" b="0" i="0" u="none" strike="noStrike" kern="1200" cap="none" spc="0" normalizeH="0" baseline="0" noProof="0" dirty="0">
              <a:ln>
                <a:noFill/>
              </a:ln>
              <a:solidFill>
                <a:prstClr val="black">
                  <a:tint val="75000"/>
                </a:prstClr>
              </a:solidFill>
              <a:effectLst/>
              <a:uLnTx/>
              <a:uFillTx/>
              <a:latin typeface="Calibri" panose="020F0502020204030204"/>
              <a:ea typeface="游ゴシック" panose="020B0400000000000000" pitchFamily="50" charset="-128"/>
              <a:cs typeface="+mn-cs"/>
            </a:endParaRPr>
          </a:p>
        </p:txBody>
      </p:sp>
      <p:sp>
        <p:nvSpPr>
          <p:cNvPr id="22" name="正方形/長方形 21">
            <a:extLst>
              <a:ext uri="{FF2B5EF4-FFF2-40B4-BE49-F238E27FC236}">
                <a16:creationId xmlns:a16="http://schemas.microsoft.com/office/drawing/2014/main" id="{E08629A6-829B-4394-A30A-5CB52C1BBB36}"/>
              </a:ext>
            </a:extLst>
          </p:cNvPr>
          <p:cNvSpPr/>
          <p:nvPr/>
        </p:nvSpPr>
        <p:spPr>
          <a:xfrm>
            <a:off x="179857" y="88937"/>
            <a:ext cx="9720000" cy="324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defRPr/>
            </a:pPr>
            <a:r>
              <a:rPr kumimoji="1" lang="en-US" altLang="ja-JP" b="1" dirty="0">
                <a:solidFill>
                  <a:prstClr val="white"/>
                </a:solidFill>
                <a:latin typeface="BIZ UDPゴシック" panose="020B0400000000000000" pitchFamily="50" charset="-128"/>
                <a:ea typeface="BIZ UDPゴシック" panose="020B0400000000000000" pitchFamily="50" charset="-128"/>
              </a:rPr>
              <a:t>2</a:t>
            </a:r>
            <a:r>
              <a:rPr kumimoji="1" lang="ja-JP" altLang="en-US" b="1" dirty="0">
                <a:solidFill>
                  <a:prstClr val="white"/>
                </a:solidFill>
                <a:latin typeface="BIZ UDPゴシック" panose="020B0400000000000000" pitchFamily="50" charset="-128"/>
                <a:ea typeface="BIZ UDPゴシック" panose="020B0400000000000000" pitchFamily="50" charset="-128"/>
              </a:rPr>
              <a:t>（４）　感染症対策の強化　</a:t>
            </a:r>
            <a:endParaRPr kumimoji="1" lang="ja-JP" altLang="en-US" sz="1600" b="1" dirty="0">
              <a:solidFill>
                <a:prstClr val="white"/>
              </a:solidFill>
              <a:latin typeface="BIZ UDPゴシック" panose="020B0400000000000000" pitchFamily="50" charset="-128"/>
              <a:ea typeface="BIZ UDPゴシック" panose="020B0400000000000000" pitchFamily="50" charset="-128"/>
            </a:endParaRPr>
          </a:p>
        </p:txBody>
      </p:sp>
      <p:sp>
        <p:nvSpPr>
          <p:cNvPr id="25" name="テキスト ボックス 24">
            <a:extLst>
              <a:ext uri="{FF2B5EF4-FFF2-40B4-BE49-F238E27FC236}">
                <a16:creationId xmlns:a16="http://schemas.microsoft.com/office/drawing/2014/main" id="{B02F3C22-1443-46B7-A977-04475234F08A}"/>
              </a:ext>
            </a:extLst>
          </p:cNvPr>
          <p:cNvSpPr txBox="1"/>
          <p:nvPr/>
        </p:nvSpPr>
        <p:spPr>
          <a:xfrm>
            <a:off x="288706" y="461860"/>
            <a:ext cx="9540000" cy="523220"/>
          </a:xfrm>
          <a:prstGeom prst="rect">
            <a:avLst/>
          </a:prstGeom>
          <a:noFill/>
          <a:ln w="6350">
            <a:noFill/>
            <a:prstDash val="solid"/>
          </a:ln>
        </p:spPr>
        <p:txBody>
          <a:bodyPr wrap="square">
            <a:spAutoFit/>
          </a:bodyPr>
          <a:lstStyle/>
          <a:p>
            <a:pPr lvl="0">
              <a:defRPr/>
            </a:pPr>
            <a:r>
              <a:rPr lang="ja-JP" altLang="en-US" sz="1400" dirty="0">
                <a:solidFill>
                  <a:prstClr val="black"/>
                </a:solidFill>
                <a:latin typeface="BIZ UDPゴシック" panose="020B0400000000000000" pitchFamily="50" charset="-128"/>
                <a:ea typeface="BIZ UDPゴシック" panose="020B0400000000000000" pitchFamily="50" charset="-128"/>
              </a:rPr>
              <a:t>　</a:t>
            </a:r>
            <a:r>
              <a:rPr lang="ja-JP" altLang="en-US" sz="1400" dirty="0">
                <a:latin typeface="BIZ UDPゴシック" panose="020B0400000000000000" pitchFamily="50" charset="-128"/>
                <a:ea typeface="BIZ UDPゴシック" panose="020B0400000000000000" pitchFamily="50" charset="-128"/>
              </a:rPr>
              <a:t>人類の未来への希望を示す万博として、全ての来訪者が安心して大阪・関西に集い、万博を楽しめるよう、新型コロナウイルス感染症の対応を踏まえ、新興感染症等を想定した体制の整備が不可欠。</a:t>
            </a:r>
          </a:p>
        </p:txBody>
      </p:sp>
      <p:sp>
        <p:nvSpPr>
          <p:cNvPr id="26" name="テキスト ボックス 25"/>
          <p:cNvSpPr txBox="1"/>
          <p:nvPr/>
        </p:nvSpPr>
        <p:spPr>
          <a:xfrm>
            <a:off x="140620" y="5743055"/>
            <a:ext cx="2236510" cy="338554"/>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600" b="1" i="0" u="none" strike="noStrike" kern="1200" cap="none" spc="0" normalizeH="0" baseline="0" noProof="0" dirty="0">
                <a:ln>
                  <a:noFill/>
                </a:ln>
                <a:effectLst/>
                <a:uLnTx/>
                <a:uFillTx/>
                <a:latin typeface="メイリオ" panose="020B0604030504040204" pitchFamily="50" charset="-128"/>
                <a:ea typeface="メイリオ" panose="020B0604030504040204" pitchFamily="50" charset="-128"/>
                <a:cs typeface="+mn-cs"/>
              </a:rPr>
              <a:t>国との協議の進捗状況</a:t>
            </a:r>
          </a:p>
        </p:txBody>
      </p:sp>
      <p:graphicFrame>
        <p:nvGraphicFramePr>
          <p:cNvPr id="14" name="表 13"/>
          <p:cNvGraphicFramePr>
            <a:graphicFrameLocks noGrp="1"/>
          </p:cNvGraphicFramePr>
          <p:nvPr>
            <p:extLst>
              <p:ext uri="{D42A27DB-BD31-4B8C-83A1-F6EECF244321}">
                <p14:modId xmlns:p14="http://schemas.microsoft.com/office/powerpoint/2010/main" val="3242718730"/>
              </p:ext>
            </p:extLst>
          </p:nvPr>
        </p:nvGraphicFramePr>
        <p:xfrm>
          <a:off x="179857" y="6081609"/>
          <a:ext cx="9288000" cy="933132"/>
        </p:xfrm>
        <a:graphic>
          <a:graphicData uri="http://schemas.openxmlformats.org/drawingml/2006/table">
            <a:tbl>
              <a:tblPr bandRow="1">
                <a:tableStyleId>{5940675A-B579-460E-94D1-54222C63F5DA}</a:tableStyleId>
              </a:tblPr>
              <a:tblGrid>
                <a:gridCol w="2700000">
                  <a:extLst>
                    <a:ext uri="{9D8B030D-6E8A-4147-A177-3AD203B41FA5}">
                      <a16:colId xmlns:a16="http://schemas.microsoft.com/office/drawing/2014/main" val="525926817"/>
                    </a:ext>
                  </a:extLst>
                </a:gridCol>
                <a:gridCol w="6588000">
                  <a:extLst>
                    <a:ext uri="{9D8B030D-6E8A-4147-A177-3AD203B41FA5}">
                      <a16:colId xmlns:a16="http://schemas.microsoft.com/office/drawing/2014/main" val="1556401701"/>
                    </a:ext>
                  </a:extLst>
                </a:gridCol>
              </a:tblGrid>
              <a:tr h="288000">
                <a:tc>
                  <a:txBody>
                    <a:bodyPr/>
                    <a:lstStyle/>
                    <a:p>
                      <a:pPr marL="0" marR="0" lvl="0" indent="0" algn="l" defTabSz="959937" rtl="0" eaLnBrk="1" fontAlgn="auto" latinLnBrk="0" hangingPunct="1">
                        <a:lnSpc>
                          <a:spcPct val="100000"/>
                        </a:lnSpc>
                        <a:spcBef>
                          <a:spcPts val="0"/>
                        </a:spcBef>
                        <a:spcAft>
                          <a:spcPts val="0"/>
                        </a:spcAft>
                        <a:buClrTx/>
                        <a:buSzTx/>
                        <a:buFontTx/>
                        <a:buNone/>
                        <a:tabLst/>
                        <a:defRPr/>
                      </a:pPr>
                      <a:r>
                        <a:rPr lang="ja-JP" altLang="en-US" sz="1200" b="1" dirty="0">
                          <a:solidFill>
                            <a:schemeClr val="tx1"/>
                          </a:solidFill>
                          <a:latin typeface="+mn-ea"/>
                        </a:rPr>
                        <a:t>国「アクションプラン</a:t>
                      </a:r>
                      <a:r>
                        <a:rPr lang="en-US" altLang="ja-JP" sz="1200" b="1" dirty="0">
                          <a:solidFill>
                            <a:schemeClr val="tx1"/>
                          </a:solidFill>
                          <a:latin typeface="+mn-ea"/>
                        </a:rPr>
                        <a:t>Ver.</a:t>
                      </a:r>
                      <a:r>
                        <a:rPr lang="en-US" altLang="ja-JP" sz="1200" b="1" u="none" dirty="0">
                          <a:solidFill>
                            <a:schemeClr val="tx1"/>
                          </a:solidFill>
                          <a:latin typeface="+mn-ea"/>
                        </a:rPr>
                        <a:t>4</a:t>
                      </a:r>
                      <a:r>
                        <a:rPr lang="ja-JP" altLang="en-US" sz="1200" b="1" dirty="0">
                          <a:solidFill>
                            <a:schemeClr val="tx1"/>
                          </a:solidFill>
                          <a:latin typeface="+mn-ea"/>
                        </a:rPr>
                        <a:t>」の</a:t>
                      </a:r>
                      <a:endParaRPr lang="en-US" altLang="ja-JP" sz="1200" b="1" dirty="0">
                        <a:solidFill>
                          <a:schemeClr val="tx1"/>
                        </a:solidFill>
                        <a:latin typeface="+mn-ea"/>
                      </a:endParaRPr>
                    </a:p>
                    <a:p>
                      <a:pPr marL="0" marR="0" lvl="0" indent="0" algn="l" defTabSz="959937" rtl="0" eaLnBrk="1" fontAlgn="auto" latinLnBrk="0" hangingPunct="1">
                        <a:lnSpc>
                          <a:spcPct val="100000"/>
                        </a:lnSpc>
                        <a:spcBef>
                          <a:spcPts val="0"/>
                        </a:spcBef>
                        <a:spcAft>
                          <a:spcPts val="0"/>
                        </a:spcAft>
                        <a:buClrTx/>
                        <a:buSzTx/>
                        <a:buFontTx/>
                        <a:buNone/>
                        <a:tabLst/>
                        <a:defRPr/>
                      </a:pPr>
                      <a:r>
                        <a:rPr lang="ja-JP" altLang="en-US" sz="1200" b="1" dirty="0">
                          <a:solidFill>
                            <a:schemeClr val="tx1"/>
                          </a:solidFill>
                          <a:latin typeface="+mn-ea"/>
                        </a:rPr>
                        <a:t>記載内容</a:t>
                      </a:r>
                      <a:endParaRPr kumimoji="1" lang="ja-JP" altLang="en-US" sz="1200" dirty="0">
                        <a:solidFill>
                          <a:schemeClr val="tx1"/>
                        </a:solidFill>
                        <a:latin typeface="BIZ UDPゴシック" panose="020B0400000000000000" pitchFamily="50" charset="-128"/>
                        <a:ea typeface="BIZ UDPゴシック" panose="020B0400000000000000" pitchFamily="50" charset="-128"/>
                      </a:endParaRPr>
                    </a:p>
                  </a:txBody>
                  <a:tcPr marL="100806" marR="100806" marT="50403" marB="50403">
                    <a:lnL w="12700" cap="flat" cmpd="sng" algn="ctr">
                      <a:solidFill>
                        <a:schemeClr val="accent1"/>
                      </a:solidFill>
                      <a:prstDash val="sysDot"/>
                      <a:round/>
                      <a:headEnd type="none" w="med" len="med"/>
                      <a:tailEnd type="none" w="med" len="med"/>
                    </a:lnL>
                    <a:lnR w="12700" cap="flat" cmpd="sng" algn="ctr">
                      <a:solidFill>
                        <a:schemeClr val="accent1"/>
                      </a:solidFill>
                      <a:prstDash val="sysDot"/>
                      <a:round/>
                      <a:headEnd type="none" w="med" len="med"/>
                      <a:tailEnd type="none" w="med" len="med"/>
                    </a:lnR>
                    <a:lnT w="12700" cap="flat" cmpd="sng" algn="ctr">
                      <a:solidFill>
                        <a:schemeClr val="accent1"/>
                      </a:solidFill>
                      <a:prstDash val="sysDot"/>
                      <a:round/>
                      <a:headEnd type="none" w="med" len="med"/>
                      <a:tailEnd type="none" w="med" len="med"/>
                    </a:lnT>
                    <a:lnB w="12700" cap="flat" cmpd="sng" algn="ctr">
                      <a:solidFill>
                        <a:schemeClr val="accent1"/>
                      </a:solidFill>
                      <a:prstDash val="sysDot"/>
                      <a:round/>
                      <a:headEnd type="none" w="med" len="med"/>
                      <a:tailEnd type="none" w="med" len="med"/>
                    </a:lnB>
                    <a:lnTlToBr w="12700" cmpd="sng">
                      <a:noFill/>
                      <a:prstDash val="solid"/>
                    </a:lnTlToBr>
                    <a:lnBlToTr w="12700" cmpd="sng">
                      <a:noFill/>
                      <a:prstDash val="solid"/>
                    </a:lnBlToTr>
                  </a:tcPr>
                </a:tc>
                <a:tc>
                  <a:txBody>
                    <a:bodyPr/>
                    <a:lstStyle/>
                    <a:p>
                      <a:pPr marL="171450" marR="0" lvl="0" indent="-171450" algn="l" defTabSz="959937" rtl="0" eaLnBrk="1" fontAlgn="auto" latinLnBrk="0" hangingPunct="1">
                        <a:lnSpc>
                          <a:spcPct val="100000"/>
                        </a:lnSpc>
                        <a:spcBef>
                          <a:spcPts val="0"/>
                        </a:spcBef>
                        <a:spcAft>
                          <a:spcPts val="0"/>
                        </a:spcAft>
                        <a:buClrTx/>
                        <a:buSzTx/>
                        <a:buFont typeface="Wingdings" panose="05000000000000000000" pitchFamily="2" charset="2"/>
                        <a:buChar char="l"/>
                        <a:tabLst/>
                        <a:defRPr/>
                      </a:pPr>
                      <a:r>
                        <a:rPr kumimoji="1" lang="ja-JP" altLang="en-US" sz="1100" b="0" i="0" u="none" strike="noStrike" kern="1200" cap="none" spc="0" normalizeH="0" baseline="0" noProof="0" dirty="0">
                          <a:ln>
                            <a:noFill/>
                          </a:ln>
                          <a:solidFill>
                            <a:schemeClr val="tx1"/>
                          </a:solidFill>
                          <a:effectLst/>
                          <a:uLnTx/>
                          <a:uFillTx/>
                          <a:latin typeface="游ゴシック" panose="020B0400000000000000" pitchFamily="50" charset="-128"/>
                          <a:ea typeface="+mn-ea"/>
                          <a:cs typeface="+mn-cs"/>
                        </a:rPr>
                        <a:t>記載なし</a:t>
                      </a:r>
                    </a:p>
                  </a:txBody>
                  <a:tcPr marL="100806" marR="100806" marT="50403" marB="50403">
                    <a:lnL w="12700" cap="flat" cmpd="sng" algn="ctr">
                      <a:solidFill>
                        <a:schemeClr val="accent1"/>
                      </a:solidFill>
                      <a:prstDash val="sysDot"/>
                      <a:round/>
                      <a:headEnd type="none" w="med" len="med"/>
                      <a:tailEnd type="none" w="med" len="med"/>
                    </a:lnL>
                    <a:lnR w="12700" cap="flat" cmpd="sng" algn="ctr">
                      <a:solidFill>
                        <a:schemeClr val="accent1"/>
                      </a:solidFill>
                      <a:prstDash val="sysDot"/>
                      <a:round/>
                      <a:headEnd type="none" w="med" len="med"/>
                      <a:tailEnd type="none" w="med" len="med"/>
                    </a:lnR>
                    <a:lnT w="12700" cap="flat" cmpd="sng" algn="ctr">
                      <a:solidFill>
                        <a:schemeClr val="accent1"/>
                      </a:solidFill>
                      <a:prstDash val="sysDot"/>
                      <a:round/>
                      <a:headEnd type="none" w="med" len="med"/>
                      <a:tailEnd type="none" w="med" len="med"/>
                    </a:lnT>
                    <a:lnB w="12700" cap="flat" cmpd="sng" algn="ctr">
                      <a:solidFill>
                        <a:schemeClr val="accent1"/>
                      </a:solidFill>
                      <a:prstDash val="sysDot"/>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508488957"/>
                  </a:ext>
                </a:extLst>
              </a:tr>
              <a:tr h="288000">
                <a:tc>
                  <a:txBody>
                    <a:bodyPr/>
                    <a:lstStyle/>
                    <a:p>
                      <a:pPr marL="0" marR="0" lvl="0" indent="0" algn="l" defTabSz="959937" rtl="0" eaLnBrk="1" fontAlgn="auto" latinLnBrk="0" hangingPunct="1">
                        <a:lnSpc>
                          <a:spcPct val="100000"/>
                        </a:lnSpc>
                        <a:spcBef>
                          <a:spcPts val="0"/>
                        </a:spcBef>
                        <a:spcAft>
                          <a:spcPts val="0"/>
                        </a:spcAft>
                        <a:buClrTx/>
                        <a:buSzTx/>
                        <a:buFontTx/>
                        <a:buNone/>
                        <a:tabLst/>
                        <a:defRPr/>
                      </a:pPr>
                      <a:r>
                        <a:rPr kumimoji="1" lang="ja-JP" altLang="en-US" sz="1200" b="1" dirty="0">
                          <a:solidFill>
                            <a:schemeClr val="tx1"/>
                          </a:solidFill>
                          <a:latin typeface="+mn-ea"/>
                          <a:ea typeface="+mn-ea"/>
                        </a:rPr>
                        <a:t>国との協議の進捗状況</a:t>
                      </a:r>
                      <a:endParaRPr kumimoji="1" lang="en-US" altLang="ja-JP" sz="1200" b="1" dirty="0">
                        <a:solidFill>
                          <a:schemeClr val="tx1"/>
                        </a:solidFill>
                        <a:latin typeface="+mn-ea"/>
                        <a:ea typeface="+mn-ea"/>
                      </a:endParaRPr>
                    </a:p>
                    <a:p>
                      <a:pPr marL="0" marR="0" lvl="0" indent="0" algn="l" defTabSz="959937" rtl="0" eaLnBrk="1" fontAlgn="auto" latinLnBrk="0" hangingPunct="1">
                        <a:lnSpc>
                          <a:spcPct val="100000"/>
                        </a:lnSpc>
                        <a:spcBef>
                          <a:spcPts val="0"/>
                        </a:spcBef>
                        <a:spcAft>
                          <a:spcPts val="0"/>
                        </a:spcAft>
                        <a:buClrTx/>
                        <a:buSzTx/>
                        <a:buFontTx/>
                        <a:buNone/>
                        <a:tabLst/>
                        <a:defRPr/>
                      </a:pPr>
                      <a:r>
                        <a:rPr kumimoji="1" lang="ja-JP" altLang="en-US" sz="1200" b="1" dirty="0">
                          <a:solidFill>
                            <a:schemeClr val="tx1"/>
                          </a:solidFill>
                          <a:latin typeface="+mn-ea"/>
                          <a:ea typeface="+mn-ea"/>
                        </a:rPr>
                        <a:t>（取組の成果）</a:t>
                      </a:r>
                    </a:p>
                  </a:txBody>
                  <a:tcPr marL="100806" marR="100806" marT="50403" marB="50403">
                    <a:lnL w="12700" cap="flat" cmpd="sng" algn="ctr">
                      <a:solidFill>
                        <a:schemeClr val="accent1"/>
                      </a:solidFill>
                      <a:prstDash val="sysDot"/>
                      <a:round/>
                      <a:headEnd type="none" w="med" len="med"/>
                      <a:tailEnd type="none" w="med" len="med"/>
                    </a:lnL>
                    <a:lnR w="12700" cap="flat" cmpd="sng" algn="ctr">
                      <a:solidFill>
                        <a:schemeClr val="accent1"/>
                      </a:solidFill>
                      <a:prstDash val="sysDot"/>
                      <a:round/>
                      <a:headEnd type="none" w="med" len="med"/>
                      <a:tailEnd type="none" w="med" len="med"/>
                    </a:lnR>
                    <a:lnT w="12700" cap="flat" cmpd="sng" algn="ctr">
                      <a:solidFill>
                        <a:schemeClr val="accent1"/>
                      </a:solidFill>
                      <a:prstDash val="sysDot"/>
                      <a:round/>
                      <a:headEnd type="none" w="med" len="med"/>
                      <a:tailEnd type="none" w="med" len="med"/>
                    </a:lnT>
                    <a:lnB w="12700" cap="flat" cmpd="sng" algn="ctr">
                      <a:solidFill>
                        <a:schemeClr val="accent1"/>
                      </a:solidFill>
                      <a:prstDash val="sysDot"/>
                      <a:round/>
                      <a:headEnd type="none" w="med" len="med"/>
                      <a:tailEnd type="none" w="med" len="med"/>
                    </a:lnB>
                    <a:lnTlToBr w="12700" cmpd="sng">
                      <a:noFill/>
                      <a:prstDash val="solid"/>
                    </a:lnTlToBr>
                    <a:lnBlToTr w="12700" cmpd="sng">
                      <a:noFill/>
                      <a:prstDash val="solid"/>
                    </a:lnBlToTr>
                  </a:tcPr>
                </a:tc>
                <a:tc>
                  <a:txBody>
                    <a:bodyPr/>
                    <a:lstStyle/>
                    <a:p>
                      <a:pPr marL="171450" marR="0" lvl="0" indent="-171450" algn="l" defTabSz="959937" rtl="0" eaLnBrk="1" fontAlgn="auto" latinLnBrk="0" hangingPunct="1">
                        <a:lnSpc>
                          <a:spcPct val="100000"/>
                        </a:lnSpc>
                        <a:spcBef>
                          <a:spcPts val="0"/>
                        </a:spcBef>
                        <a:spcAft>
                          <a:spcPts val="0"/>
                        </a:spcAft>
                        <a:buClrTx/>
                        <a:buSzTx/>
                        <a:buFont typeface="Wingdings" panose="05000000000000000000" pitchFamily="2" charset="2"/>
                        <a:buChar char="l"/>
                        <a:tabLst/>
                        <a:defRPr/>
                      </a:pPr>
                      <a:r>
                        <a:rPr kumimoji="1" lang="ja-JP" altLang="en-US" sz="1100" b="0" i="0" u="none" strike="noStrike" kern="1200" cap="none" spc="0" normalizeH="0" baseline="0" noProof="0" dirty="0">
                          <a:ln>
                            <a:noFill/>
                          </a:ln>
                          <a:solidFill>
                            <a:schemeClr val="tx1"/>
                          </a:solidFill>
                          <a:effectLst/>
                          <a:uLnTx/>
                          <a:uFillTx/>
                          <a:latin typeface="游ゴシック" panose="020B0400000000000000" pitchFamily="50" charset="-128"/>
                          <a:ea typeface="+mn-ea"/>
                          <a:cs typeface="+mn-cs"/>
                        </a:rPr>
                        <a:t>関係省庁と協議中</a:t>
                      </a:r>
                      <a:endParaRPr kumimoji="1" lang="en-US" altLang="ja-JP" sz="1100" b="0" i="0" u="none" strike="noStrike" kern="1200" cap="none" spc="0" normalizeH="0" baseline="0" noProof="0" dirty="0">
                        <a:ln>
                          <a:noFill/>
                        </a:ln>
                        <a:solidFill>
                          <a:schemeClr val="tx1"/>
                        </a:solidFill>
                        <a:effectLst/>
                        <a:uLnTx/>
                        <a:uFillTx/>
                        <a:latin typeface="游ゴシック" panose="020B0400000000000000" pitchFamily="50" charset="-128"/>
                        <a:ea typeface="+mn-ea"/>
                        <a:cs typeface="+mn-cs"/>
                      </a:endParaRPr>
                    </a:p>
                  </a:txBody>
                  <a:tcPr marL="100806" marR="100806" marT="50403" marB="50403">
                    <a:lnL w="12700" cap="flat" cmpd="sng" algn="ctr">
                      <a:solidFill>
                        <a:schemeClr val="accent1"/>
                      </a:solidFill>
                      <a:prstDash val="sysDot"/>
                      <a:round/>
                      <a:headEnd type="none" w="med" len="med"/>
                      <a:tailEnd type="none" w="med" len="med"/>
                    </a:lnL>
                    <a:lnR w="12700" cap="flat" cmpd="sng" algn="ctr">
                      <a:solidFill>
                        <a:schemeClr val="accent1"/>
                      </a:solidFill>
                      <a:prstDash val="sysDot"/>
                      <a:round/>
                      <a:headEnd type="none" w="med" len="med"/>
                      <a:tailEnd type="none" w="med" len="med"/>
                    </a:lnR>
                    <a:lnT w="12700" cap="flat" cmpd="sng" algn="ctr">
                      <a:solidFill>
                        <a:schemeClr val="accent1"/>
                      </a:solidFill>
                      <a:prstDash val="sysDot"/>
                      <a:round/>
                      <a:headEnd type="none" w="med" len="med"/>
                      <a:tailEnd type="none" w="med" len="med"/>
                    </a:lnT>
                    <a:lnB w="12700" cap="flat" cmpd="sng" algn="ctr">
                      <a:solidFill>
                        <a:schemeClr val="accent1"/>
                      </a:solidFill>
                      <a:prstDash val="sysDot"/>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494142570"/>
                  </a:ext>
                </a:extLst>
              </a:tr>
            </a:tbl>
          </a:graphicData>
        </a:graphic>
      </p:graphicFrame>
    </p:spTree>
    <p:extLst>
      <p:ext uri="{BB962C8B-B14F-4D97-AF65-F5344CB8AC3E}">
        <p14:creationId xmlns:p14="http://schemas.microsoft.com/office/powerpoint/2010/main" val="2607482469"/>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四角形: 角を丸くする 2">
            <a:extLst>
              <a:ext uri="{FF2B5EF4-FFF2-40B4-BE49-F238E27FC236}">
                <a16:creationId xmlns:a16="http://schemas.microsoft.com/office/drawing/2014/main" id="{FF1169B4-0354-4C2C-8470-F16E797B7616}"/>
              </a:ext>
            </a:extLst>
          </p:cNvPr>
          <p:cNvSpPr/>
          <p:nvPr/>
        </p:nvSpPr>
        <p:spPr>
          <a:xfrm>
            <a:off x="140620" y="1918203"/>
            <a:ext cx="9759235" cy="1583941"/>
          </a:xfrm>
          <a:prstGeom prst="roundRect">
            <a:avLst>
              <a:gd name="adj" fmla="val 7865"/>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graphicFrame>
        <p:nvGraphicFramePr>
          <p:cNvPr id="11" name="表 10"/>
          <p:cNvGraphicFramePr>
            <a:graphicFrameLocks noGrp="1"/>
          </p:cNvGraphicFramePr>
          <p:nvPr>
            <p:extLst>
              <p:ext uri="{D42A27DB-BD31-4B8C-83A1-F6EECF244321}">
                <p14:modId xmlns:p14="http://schemas.microsoft.com/office/powerpoint/2010/main" val="105820216"/>
              </p:ext>
            </p:extLst>
          </p:nvPr>
        </p:nvGraphicFramePr>
        <p:xfrm>
          <a:off x="179857" y="2124292"/>
          <a:ext cx="9759235" cy="1380966"/>
        </p:xfrm>
        <a:graphic>
          <a:graphicData uri="http://schemas.openxmlformats.org/drawingml/2006/table">
            <a:tbl>
              <a:tblPr firstRow="1" bandRow="1">
                <a:tableStyleId>{2D5ABB26-0587-4C30-8999-92F81FD0307C}</a:tableStyleId>
              </a:tblPr>
              <a:tblGrid>
                <a:gridCol w="9759235">
                  <a:extLst>
                    <a:ext uri="{9D8B030D-6E8A-4147-A177-3AD203B41FA5}">
                      <a16:colId xmlns:a16="http://schemas.microsoft.com/office/drawing/2014/main" val="2309123477"/>
                    </a:ext>
                  </a:extLst>
                </a:gridCol>
              </a:tblGrid>
              <a:tr h="943839">
                <a:tc>
                  <a:txBody>
                    <a:bodyPr/>
                    <a:lstStyle/>
                    <a:p>
                      <a:pPr marL="180975" marR="0" lvl="0" indent="-180975" algn="l" defTabSz="959937" rtl="0" eaLnBrk="1" fontAlgn="auto" latinLnBrk="0" hangingPunct="1">
                        <a:lnSpc>
                          <a:spcPct val="100000"/>
                        </a:lnSpc>
                        <a:spcBef>
                          <a:spcPts val="0"/>
                        </a:spcBef>
                        <a:spcAft>
                          <a:spcPts val="0"/>
                        </a:spcAft>
                        <a:buClrTx/>
                        <a:buSzTx/>
                        <a:buFontTx/>
                        <a:buNone/>
                        <a:tabLst/>
                        <a:defRPr/>
                      </a:pPr>
                      <a:r>
                        <a:rPr kumimoji="1" lang="en-US" altLang="ja-JP" sz="1400" b="1" u="none" dirty="0">
                          <a:solidFill>
                            <a:schemeClr val="accent5"/>
                          </a:solidFill>
                          <a:effectLst/>
                        </a:rPr>
                        <a:t>【</a:t>
                      </a:r>
                      <a:r>
                        <a:rPr kumimoji="1" lang="ja-JP" altLang="en-US" sz="1400" b="1" u="none" dirty="0">
                          <a:solidFill>
                            <a:schemeClr val="accent5"/>
                          </a:solidFill>
                          <a:effectLst/>
                        </a:rPr>
                        <a:t>万博に向けて</a:t>
                      </a:r>
                      <a:r>
                        <a:rPr kumimoji="1" lang="en-US" altLang="ja-JP" sz="1400" b="1" u="none" dirty="0">
                          <a:solidFill>
                            <a:schemeClr val="accent5"/>
                          </a:solidFill>
                          <a:effectLst/>
                        </a:rPr>
                        <a:t>】</a:t>
                      </a:r>
                    </a:p>
                    <a:p>
                      <a:pPr marL="180975" lvl="0" indent="-180975" defTabSz="959937">
                        <a:defRPr/>
                      </a:pPr>
                      <a:endParaRPr kumimoji="1" lang="en-US" altLang="ja-JP" sz="600" b="1" dirty="0">
                        <a:solidFill>
                          <a:schemeClr val="tx1"/>
                        </a:solidFill>
                      </a:endParaRPr>
                    </a:p>
                    <a:p>
                      <a:pPr marL="180975" lvl="0" indent="-180975" defTabSz="959937">
                        <a:defRPr/>
                      </a:pPr>
                      <a:r>
                        <a:rPr kumimoji="1" lang="ja-JP" altLang="en-US" sz="1400" b="1" dirty="0">
                          <a:solidFill>
                            <a:schemeClr val="tx1"/>
                          </a:solidFill>
                        </a:rPr>
                        <a:t>▷</a:t>
                      </a:r>
                      <a:r>
                        <a:rPr kumimoji="1" lang="ja-JP" altLang="en-US" sz="1400" b="1" u="sng" dirty="0">
                          <a:solidFill>
                            <a:schemeClr val="tx1"/>
                          </a:solidFill>
                          <a:effectLst/>
                          <a:latin typeface="BIZ UDPゴシック" panose="020B0400000000000000" pitchFamily="50" charset="-128"/>
                          <a:ea typeface="BIZ UDPゴシック" panose="020B0400000000000000" pitchFamily="50" charset="-128"/>
                        </a:rPr>
                        <a:t>会場内の医療救護施設に従事する医療人材確保のための財政支援</a:t>
                      </a:r>
                      <a:r>
                        <a:rPr kumimoji="1" lang="ja-JP" altLang="en-US" sz="1400" b="1" u="none" dirty="0">
                          <a:solidFill>
                            <a:schemeClr val="tx1"/>
                          </a:solidFill>
                          <a:effectLst/>
                          <a:latin typeface="BIZ UDPゴシック" panose="020B0400000000000000" pitchFamily="50" charset="-128"/>
                          <a:ea typeface="BIZ UDPゴシック" panose="020B0400000000000000" pitchFamily="50" charset="-128"/>
                        </a:rPr>
                        <a:t>　</a:t>
                      </a:r>
                      <a:r>
                        <a:rPr kumimoji="1" lang="ja-JP" altLang="en-US" sz="900" b="0" u="none" dirty="0">
                          <a:solidFill>
                            <a:schemeClr val="tx1"/>
                          </a:solidFill>
                          <a:effectLst/>
                          <a:latin typeface="+mn-ea"/>
                          <a:ea typeface="+mn-ea"/>
                        </a:rPr>
                        <a:t>＜協会＞</a:t>
                      </a:r>
                      <a:endParaRPr kumimoji="1" lang="en-US" altLang="ja-JP" sz="900" b="0" u="none" dirty="0">
                        <a:solidFill>
                          <a:schemeClr val="tx1"/>
                        </a:solidFill>
                        <a:effectLst/>
                        <a:latin typeface="+mn-ea"/>
                        <a:ea typeface="+mn-ea"/>
                      </a:endParaRPr>
                    </a:p>
                    <a:p>
                      <a:pPr marL="180975" lvl="0" indent="-180975" defTabSz="959937">
                        <a:defRPr/>
                      </a:pPr>
                      <a:endParaRPr kumimoji="1" lang="en-US" altLang="ja-JP" sz="900" b="0" u="none" dirty="0">
                        <a:solidFill>
                          <a:schemeClr val="tx1"/>
                        </a:solidFill>
                        <a:effectLst/>
                        <a:latin typeface="+mn-ea"/>
                        <a:ea typeface="+mn-ea"/>
                      </a:endParaRPr>
                    </a:p>
                    <a:p>
                      <a:pPr marL="180975" marR="0" lvl="0" indent="-180975" algn="l" defTabSz="959937" rtl="0" eaLnBrk="1" fontAlgn="auto" latinLnBrk="0" hangingPunct="1">
                        <a:lnSpc>
                          <a:spcPct val="100000"/>
                        </a:lnSpc>
                        <a:spcBef>
                          <a:spcPts val="0"/>
                        </a:spcBef>
                        <a:spcAft>
                          <a:spcPts val="0"/>
                        </a:spcAft>
                        <a:buClrTx/>
                        <a:buSzTx/>
                        <a:buFontTx/>
                        <a:buNone/>
                        <a:tabLst/>
                        <a:defRPr/>
                      </a:pPr>
                      <a:r>
                        <a:rPr kumimoji="1" lang="ja-JP" altLang="en-US" sz="1400" b="1" dirty="0">
                          <a:solidFill>
                            <a:schemeClr val="tx1"/>
                          </a:solidFill>
                        </a:rPr>
                        <a:t>▷</a:t>
                      </a:r>
                      <a:r>
                        <a:rPr kumimoji="1" lang="ja-JP" altLang="en-US" sz="1400" b="1" u="sng" dirty="0">
                          <a:solidFill>
                            <a:schemeClr val="tx1"/>
                          </a:solidFill>
                          <a:effectLst/>
                          <a:latin typeface="BIZ UDPゴシック" panose="020B0400000000000000" pitchFamily="50" charset="-128"/>
                          <a:ea typeface="BIZ UDPゴシック" panose="020B0400000000000000" pitchFamily="50" charset="-128"/>
                        </a:rPr>
                        <a:t>国の関係機関や関係団体を通じた医療人材の派遣協力</a:t>
                      </a:r>
                      <a:r>
                        <a:rPr kumimoji="1" lang="ja-JP" altLang="en-US" sz="1400" b="1" u="none" dirty="0">
                          <a:solidFill>
                            <a:schemeClr val="tx1"/>
                          </a:solidFill>
                          <a:effectLst/>
                          <a:latin typeface="BIZ UDPゴシック" panose="020B0400000000000000" pitchFamily="50" charset="-128"/>
                          <a:ea typeface="BIZ UDPゴシック" panose="020B0400000000000000" pitchFamily="50" charset="-128"/>
                        </a:rPr>
                        <a:t>　</a:t>
                      </a:r>
                      <a:r>
                        <a:rPr kumimoji="1" lang="ja-JP" altLang="en-US" sz="900" b="0" u="none" dirty="0">
                          <a:solidFill>
                            <a:schemeClr val="tx1"/>
                          </a:solidFill>
                          <a:effectLst/>
                          <a:latin typeface="+mn-ea"/>
                          <a:ea typeface="+mn-ea"/>
                        </a:rPr>
                        <a:t>＜協会＞</a:t>
                      </a:r>
                      <a:endParaRPr kumimoji="1" lang="en-US" altLang="ja-JP" sz="900" b="0" u="none" dirty="0">
                        <a:solidFill>
                          <a:schemeClr val="tx1"/>
                        </a:solidFill>
                        <a:effectLst/>
                        <a:latin typeface="+mn-ea"/>
                        <a:ea typeface="+mn-ea"/>
                      </a:endParaRPr>
                    </a:p>
                    <a:p>
                      <a:pPr marL="180975" marR="0" lvl="0" indent="-180975" algn="l" defTabSz="959937" rtl="0" eaLnBrk="1" fontAlgn="auto" latinLnBrk="0" hangingPunct="1">
                        <a:lnSpc>
                          <a:spcPct val="100000"/>
                        </a:lnSpc>
                        <a:spcBef>
                          <a:spcPts val="0"/>
                        </a:spcBef>
                        <a:spcAft>
                          <a:spcPts val="0"/>
                        </a:spcAft>
                        <a:buClrTx/>
                        <a:buSzTx/>
                        <a:buFontTx/>
                        <a:buNone/>
                        <a:tabLst/>
                        <a:defRPr/>
                      </a:pPr>
                      <a:endParaRPr kumimoji="1" lang="en-US" altLang="ja-JP" sz="900" b="0" u="none" dirty="0">
                        <a:solidFill>
                          <a:schemeClr val="tx1"/>
                        </a:solidFill>
                        <a:effectLst/>
                        <a:latin typeface="+mn-ea"/>
                        <a:ea typeface="+mn-ea"/>
                      </a:endParaRPr>
                    </a:p>
                    <a:p>
                      <a:pPr marL="180975" marR="0" lvl="0" indent="-180975" algn="l" defTabSz="959937" rtl="0" eaLnBrk="1" fontAlgn="auto" latinLnBrk="0" hangingPunct="1">
                        <a:lnSpc>
                          <a:spcPct val="100000"/>
                        </a:lnSpc>
                        <a:spcBef>
                          <a:spcPts val="0"/>
                        </a:spcBef>
                        <a:spcAft>
                          <a:spcPts val="0"/>
                        </a:spcAft>
                        <a:buClrTx/>
                        <a:buSzTx/>
                        <a:buFontTx/>
                        <a:buNone/>
                        <a:tabLst/>
                        <a:defRPr/>
                      </a:pPr>
                      <a:endParaRPr kumimoji="1" lang="en-US" altLang="ja-JP" sz="900" b="0" u="none" dirty="0">
                        <a:solidFill>
                          <a:schemeClr val="tx1"/>
                        </a:solidFill>
                        <a:effectLst/>
                        <a:latin typeface="+mn-ea"/>
                        <a:ea typeface="+mn-ea"/>
                      </a:endParaRPr>
                    </a:p>
                    <a:p>
                      <a:pPr marL="180975" lvl="0" indent="-180975" defTabSz="959937">
                        <a:defRPr/>
                      </a:pPr>
                      <a:r>
                        <a:rPr kumimoji="1" lang="ja-JP" altLang="en-US" sz="900" b="0" u="none" dirty="0">
                          <a:solidFill>
                            <a:schemeClr val="tx1"/>
                          </a:solidFill>
                          <a:effectLst/>
                          <a:latin typeface="+mn-ea"/>
                          <a:ea typeface="+mn-ea"/>
                        </a:rPr>
                        <a:t>　　</a:t>
                      </a:r>
                      <a:endParaRPr kumimoji="1" lang="en-US" altLang="ja-JP" sz="600" b="1" dirty="0">
                        <a:solidFill>
                          <a:schemeClr val="tx1"/>
                        </a:solidFill>
                      </a:endParaRPr>
                    </a:p>
                  </a:txBody>
                  <a:tcPr marL="100806" marR="100806" marT="50403" marB="50403">
                    <a:noFill/>
                  </a:tcPr>
                </a:tc>
                <a:extLst>
                  <a:ext uri="{0D108BD9-81ED-4DB2-BD59-A6C34878D82A}">
                    <a16:rowId xmlns:a16="http://schemas.microsoft.com/office/drawing/2014/main" val="4193718493"/>
                  </a:ext>
                </a:extLst>
              </a:tr>
            </a:tbl>
          </a:graphicData>
        </a:graphic>
      </p:graphicFrame>
      <p:sp>
        <p:nvSpPr>
          <p:cNvPr id="9" name="正方形/長方形 8"/>
          <p:cNvSpPr/>
          <p:nvPr/>
        </p:nvSpPr>
        <p:spPr>
          <a:xfrm>
            <a:off x="2653468" y="5899255"/>
            <a:ext cx="5038725" cy="369332"/>
          </a:xfrm>
          <a:prstGeom prst="rect">
            <a:avLst/>
          </a:prstGeom>
        </p:spPr>
        <p:txBody>
          <a:bodyPr>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srgbClr val="FF0000"/>
              </a:solidFill>
              <a:effectLst/>
              <a:uLnTx/>
              <a:uFillTx/>
              <a:latin typeface="BIZ UDPゴシック" panose="020B0400000000000000" pitchFamily="50" charset="-128"/>
              <a:ea typeface="BIZ UDPゴシック" panose="020B0400000000000000" pitchFamily="50" charset="-128"/>
              <a:cs typeface="+mn-cs"/>
            </a:endParaRPr>
          </a:p>
        </p:txBody>
      </p:sp>
      <p:sp>
        <p:nvSpPr>
          <p:cNvPr id="12" name="テキスト ボックス 11"/>
          <p:cNvSpPr txBox="1"/>
          <p:nvPr/>
        </p:nvSpPr>
        <p:spPr>
          <a:xfrm>
            <a:off x="140620" y="1513040"/>
            <a:ext cx="3531736" cy="338554"/>
          </a:xfrm>
          <a:prstGeom prst="rect">
            <a:avLst/>
          </a:prstGeom>
          <a:noFill/>
        </p:spPr>
        <p:txBody>
          <a:bodyPr wrap="none" rtlCol="0">
            <a:spAutoFit/>
          </a:bodyPr>
          <a:lstStyle/>
          <a:p>
            <a:pPr lvl="0">
              <a:defRPr/>
            </a:pPr>
            <a:r>
              <a:rPr kumimoji="1" lang="ja-JP" altLang="en-US" sz="16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国への提案・要望</a:t>
            </a:r>
            <a:r>
              <a:rPr kumimoji="1" lang="ja-JP" altLang="en-US" sz="12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　</a:t>
            </a:r>
            <a:r>
              <a:rPr kumimoji="1" lang="en-US" altLang="ja-JP" sz="11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a:t>
            </a:r>
            <a:r>
              <a:rPr kumimoji="1" lang="ja-JP" altLang="en-US" sz="11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要望先</a:t>
            </a:r>
            <a:r>
              <a:rPr kumimoji="1" lang="zh-TW" altLang="en-US" sz="1100" dirty="0">
                <a:solidFill>
                  <a:prstClr val="black"/>
                </a:solidFill>
                <a:latin typeface="メイリオ" panose="020B0604030504040204" pitchFamily="50" charset="-128"/>
                <a:ea typeface="メイリオ" panose="020B0604030504040204" pitchFamily="50" charset="-128"/>
              </a:rPr>
              <a:t>（</a:t>
            </a:r>
            <a:r>
              <a:rPr kumimoji="1" lang="zh-TW" altLang="en-US" sz="1100" dirty="0">
                <a:latin typeface="メイリオ" panose="020B0604030504040204" pitchFamily="50" charset="-128"/>
                <a:ea typeface="メイリオ" panose="020B0604030504040204" pitchFamily="50" charset="-128"/>
              </a:rPr>
              <a:t>厚生労働省</a:t>
            </a:r>
            <a:r>
              <a:rPr kumimoji="1" lang="zh-TW" altLang="en-US" sz="1100" dirty="0">
                <a:solidFill>
                  <a:prstClr val="black"/>
                </a:solidFill>
                <a:latin typeface="メイリオ" panose="020B0604030504040204" pitchFamily="50" charset="-128"/>
                <a:ea typeface="メイリオ" panose="020B0604030504040204" pitchFamily="50" charset="-128"/>
              </a:rPr>
              <a:t>）</a:t>
            </a:r>
            <a:endParaRPr kumimoji="1" lang="ja-JP" altLang="en-US" sz="10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p:txBody>
      </p:sp>
      <p:sp>
        <p:nvSpPr>
          <p:cNvPr id="23" name="スライド番号プレースホルダー 7"/>
          <p:cNvSpPr>
            <a:spLocks noGrp="1"/>
          </p:cNvSpPr>
          <p:nvPr>
            <p:ph type="sldNum" sz="quarter" idx="12"/>
          </p:nvPr>
        </p:nvSpPr>
        <p:spPr>
          <a:xfrm flipH="1">
            <a:off x="9719089" y="6839953"/>
            <a:ext cx="361536" cy="359360"/>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A29C0C3-80A2-4EDA-8DD4-D638D41F3C0E}" type="slidenum">
              <a:rPr kumimoji="1" lang="ja-JP" altLang="en-US" sz="1260" b="0" i="0" u="none" strike="noStrike" kern="1200" cap="none" spc="0" normalizeH="0" baseline="0" noProof="0" smtClean="0">
                <a:ln>
                  <a:noFill/>
                </a:ln>
                <a:solidFill>
                  <a:prstClr val="black">
                    <a:tint val="75000"/>
                  </a:prstClr>
                </a:solidFill>
                <a:effectLst/>
                <a:uLnTx/>
                <a:uFillTx/>
                <a:latin typeface="Calibri" panose="020F0502020204030204"/>
                <a:ea typeface="游ゴシック" panose="020B0400000000000000"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72</a:t>
            </a:fld>
            <a:endParaRPr kumimoji="1" lang="ja-JP" altLang="en-US" sz="1260" b="0" i="0" u="none" strike="noStrike" kern="1200" cap="none" spc="0" normalizeH="0" baseline="0" noProof="0" dirty="0">
              <a:ln>
                <a:noFill/>
              </a:ln>
              <a:solidFill>
                <a:prstClr val="black">
                  <a:tint val="75000"/>
                </a:prstClr>
              </a:solidFill>
              <a:effectLst/>
              <a:uLnTx/>
              <a:uFillTx/>
              <a:latin typeface="Calibri" panose="020F0502020204030204"/>
              <a:ea typeface="游ゴシック" panose="020B0400000000000000" pitchFamily="50" charset="-128"/>
              <a:cs typeface="+mn-cs"/>
            </a:endParaRPr>
          </a:p>
        </p:txBody>
      </p:sp>
      <p:sp>
        <p:nvSpPr>
          <p:cNvPr id="22" name="正方形/長方形 21">
            <a:extLst>
              <a:ext uri="{FF2B5EF4-FFF2-40B4-BE49-F238E27FC236}">
                <a16:creationId xmlns:a16="http://schemas.microsoft.com/office/drawing/2014/main" id="{E08629A6-829B-4394-A30A-5CB52C1BBB36}"/>
              </a:ext>
            </a:extLst>
          </p:cNvPr>
          <p:cNvSpPr/>
          <p:nvPr/>
        </p:nvSpPr>
        <p:spPr>
          <a:xfrm>
            <a:off x="179857" y="88937"/>
            <a:ext cx="9720000" cy="324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defRPr/>
            </a:pPr>
            <a:r>
              <a:rPr kumimoji="1" lang="en-US" altLang="ja-JP" b="1" dirty="0">
                <a:solidFill>
                  <a:prstClr val="white"/>
                </a:solidFill>
                <a:latin typeface="BIZ UDPゴシック" panose="020B0400000000000000" pitchFamily="50" charset="-128"/>
                <a:ea typeface="BIZ UDPゴシック" panose="020B0400000000000000" pitchFamily="50" charset="-128"/>
              </a:rPr>
              <a:t>2</a:t>
            </a:r>
            <a:r>
              <a:rPr kumimoji="1" lang="ja-JP" altLang="en-US" b="1" dirty="0">
                <a:solidFill>
                  <a:prstClr val="white"/>
                </a:solidFill>
                <a:latin typeface="BIZ UDPゴシック" panose="020B0400000000000000" pitchFamily="50" charset="-128"/>
                <a:ea typeface="BIZ UDPゴシック" panose="020B0400000000000000" pitchFamily="50" charset="-128"/>
              </a:rPr>
              <a:t>（５）　万博開催期間中の医療人材の確実な確保　</a:t>
            </a:r>
            <a:endParaRPr kumimoji="1" lang="ja-JP" altLang="en-US" sz="1600" b="1" dirty="0">
              <a:solidFill>
                <a:prstClr val="white"/>
              </a:solidFill>
              <a:latin typeface="BIZ UDPゴシック" panose="020B0400000000000000" pitchFamily="50" charset="-128"/>
              <a:ea typeface="BIZ UDPゴシック" panose="020B0400000000000000" pitchFamily="50" charset="-128"/>
            </a:endParaRPr>
          </a:p>
        </p:txBody>
      </p:sp>
      <p:sp>
        <p:nvSpPr>
          <p:cNvPr id="25" name="テキスト ボックス 24">
            <a:extLst>
              <a:ext uri="{FF2B5EF4-FFF2-40B4-BE49-F238E27FC236}">
                <a16:creationId xmlns:a16="http://schemas.microsoft.com/office/drawing/2014/main" id="{B02F3C22-1443-46B7-A977-04475234F08A}"/>
              </a:ext>
            </a:extLst>
          </p:cNvPr>
          <p:cNvSpPr txBox="1"/>
          <p:nvPr/>
        </p:nvSpPr>
        <p:spPr>
          <a:xfrm>
            <a:off x="288706" y="461860"/>
            <a:ext cx="9540000" cy="738664"/>
          </a:xfrm>
          <a:prstGeom prst="rect">
            <a:avLst/>
          </a:prstGeom>
          <a:noFill/>
          <a:ln w="6350">
            <a:noFill/>
            <a:prstDash val="solid"/>
          </a:ln>
        </p:spPr>
        <p:txBody>
          <a:bodyPr wrap="square">
            <a:spAutoFit/>
          </a:bodyPr>
          <a:lstStyle/>
          <a:p>
            <a:pPr lvl="0">
              <a:defRPr/>
            </a:pPr>
            <a:r>
              <a:rPr lang="ja-JP" altLang="en-US" sz="1400" dirty="0">
                <a:solidFill>
                  <a:prstClr val="black"/>
                </a:solidFill>
                <a:latin typeface="BIZ UDPゴシック" panose="020B0400000000000000" pitchFamily="50" charset="-128"/>
                <a:ea typeface="BIZ UDPゴシック" panose="020B0400000000000000" pitchFamily="50" charset="-128"/>
              </a:rPr>
              <a:t>　</a:t>
            </a:r>
            <a:r>
              <a:rPr lang="ja-JP" altLang="en-US" sz="1400" dirty="0">
                <a:latin typeface="BIZ UDPゴシック" panose="020B0400000000000000" pitchFamily="50" charset="-128"/>
                <a:ea typeface="BIZ UDPゴシック" panose="020B0400000000000000" pitchFamily="50" charset="-128"/>
              </a:rPr>
              <a:t>大阪・関西万博において、来場者等の安全確保のため、会場内に</a:t>
            </a:r>
            <a:r>
              <a:rPr lang="en-US" altLang="ja-JP" sz="1400" dirty="0">
                <a:latin typeface="BIZ UDPゴシック" panose="020B0400000000000000" pitchFamily="50" charset="-128"/>
                <a:ea typeface="BIZ UDPゴシック" panose="020B0400000000000000" pitchFamily="50" charset="-128"/>
              </a:rPr>
              <a:t>8</a:t>
            </a:r>
            <a:r>
              <a:rPr lang="ja-JP" altLang="en-US" sz="1400" dirty="0">
                <a:latin typeface="BIZ UDPゴシック" panose="020B0400000000000000" pitchFamily="50" charset="-128"/>
                <a:ea typeface="BIZ UDPゴシック" panose="020B0400000000000000" pitchFamily="50" charset="-128"/>
              </a:rPr>
              <a:t>ヵ所の医療救護施設を設置し、各施設に医療従事者を配置する予定で計画を進めている。医療関係団体等の協力を得て人材確保に努める予定であるが、半年に及ぶ開催期間中、会場内の医療救護体制を維持するためには、多くの医療人材を確実に確保する必要がある。</a:t>
            </a:r>
          </a:p>
        </p:txBody>
      </p:sp>
      <p:sp>
        <p:nvSpPr>
          <p:cNvPr id="26" name="テキスト ボックス 25"/>
          <p:cNvSpPr txBox="1"/>
          <p:nvPr/>
        </p:nvSpPr>
        <p:spPr>
          <a:xfrm>
            <a:off x="140620" y="4086735"/>
            <a:ext cx="2236510" cy="338554"/>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600" b="1" i="0" u="none" strike="noStrike" kern="1200" cap="none" spc="0" normalizeH="0" baseline="0" noProof="0" dirty="0">
                <a:ln>
                  <a:noFill/>
                </a:ln>
                <a:effectLst/>
                <a:uLnTx/>
                <a:uFillTx/>
                <a:latin typeface="メイリオ" panose="020B0604030504040204" pitchFamily="50" charset="-128"/>
                <a:ea typeface="メイリオ" panose="020B0604030504040204" pitchFamily="50" charset="-128"/>
                <a:cs typeface="+mn-cs"/>
              </a:rPr>
              <a:t>国との協議の進捗状況</a:t>
            </a:r>
          </a:p>
        </p:txBody>
      </p:sp>
      <p:graphicFrame>
        <p:nvGraphicFramePr>
          <p:cNvPr id="14" name="表 13"/>
          <p:cNvGraphicFramePr>
            <a:graphicFrameLocks noGrp="1"/>
          </p:cNvGraphicFramePr>
          <p:nvPr>
            <p:extLst>
              <p:ext uri="{D42A27DB-BD31-4B8C-83A1-F6EECF244321}">
                <p14:modId xmlns:p14="http://schemas.microsoft.com/office/powerpoint/2010/main" val="1511594018"/>
              </p:ext>
            </p:extLst>
          </p:nvPr>
        </p:nvGraphicFramePr>
        <p:xfrm>
          <a:off x="179857" y="4540843"/>
          <a:ext cx="9288000" cy="1174812"/>
        </p:xfrm>
        <a:graphic>
          <a:graphicData uri="http://schemas.openxmlformats.org/drawingml/2006/table">
            <a:tbl>
              <a:tblPr bandRow="1">
                <a:tableStyleId>{5940675A-B579-460E-94D1-54222C63F5DA}</a:tableStyleId>
              </a:tblPr>
              <a:tblGrid>
                <a:gridCol w="2700000">
                  <a:extLst>
                    <a:ext uri="{9D8B030D-6E8A-4147-A177-3AD203B41FA5}">
                      <a16:colId xmlns:a16="http://schemas.microsoft.com/office/drawing/2014/main" val="525926817"/>
                    </a:ext>
                  </a:extLst>
                </a:gridCol>
                <a:gridCol w="6588000">
                  <a:extLst>
                    <a:ext uri="{9D8B030D-6E8A-4147-A177-3AD203B41FA5}">
                      <a16:colId xmlns:a16="http://schemas.microsoft.com/office/drawing/2014/main" val="1556401701"/>
                    </a:ext>
                  </a:extLst>
                </a:gridCol>
              </a:tblGrid>
              <a:tr h="708246">
                <a:tc>
                  <a:txBody>
                    <a:bodyPr/>
                    <a:lstStyle/>
                    <a:p>
                      <a:pPr marL="0" marR="0" lvl="0" indent="0" algn="l" defTabSz="959937" rtl="0" eaLnBrk="1" fontAlgn="auto" latinLnBrk="0" hangingPunct="1">
                        <a:lnSpc>
                          <a:spcPct val="100000"/>
                        </a:lnSpc>
                        <a:spcBef>
                          <a:spcPts val="0"/>
                        </a:spcBef>
                        <a:spcAft>
                          <a:spcPts val="0"/>
                        </a:spcAft>
                        <a:buClrTx/>
                        <a:buSzTx/>
                        <a:buFontTx/>
                        <a:buNone/>
                        <a:tabLst/>
                        <a:defRPr/>
                      </a:pPr>
                      <a:r>
                        <a:rPr lang="ja-JP" altLang="en-US" sz="1200" b="1" dirty="0">
                          <a:solidFill>
                            <a:schemeClr val="tx1"/>
                          </a:solidFill>
                          <a:latin typeface="+mn-ea"/>
                        </a:rPr>
                        <a:t>国「アクションプラン</a:t>
                      </a:r>
                      <a:r>
                        <a:rPr lang="en-US" altLang="ja-JP" sz="1200" b="1" dirty="0">
                          <a:solidFill>
                            <a:schemeClr val="tx1"/>
                          </a:solidFill>
                          <a:latin typeface="+mn-ea"/>
                        </a:rPr>
                        <a:t>Ver.</a:t>
                      </a:r>
                      <a:r>
                        <a:rPr lang="en-US" altLang="ja-JP" sz="1200" b="1" u="none" dirty="0">
                          <a:solidFill>
                            <a:schemeClr val="tx1"/>
                          </a:solidFill>
                          <a:latin typeface="+mn-ea"/>
                        </a:rPr>
                        <a:t>4</a:t>
                      </a:r>
                      <a:r>
                        <a:rPr lang="ja-JP" altLang="en-US" sz="1200" b="1" dirty="0">
                          <a:solidFill>
                            <a:schemeClr val="tx1"/>
                          </a:solidFill>
                          <a:latin typeface="+mn-ea"/>
                        </a:rPr>
                        <a:t>」の</a:t>
                      </a:r>
                      <a:endParaRPr lang="en-US" altLang="ja-JP" sz="1200" b="1" dirty="0">
                        <a:solidFill>
                          <a:schemeClr val="tx1"/>
                        </a:solidFill>
                        <a:latin typeface="+mn-ea"/>
                      </a:endParaRPr>
                    </a:p>
                    <a:p>
                      <a:pPr marL="0" marR="0" lvl="0" indent="0" algn="l" defTabSz="959937" rtl="0" eaLnBrk="1" fontAlgn="auto" latinLnBrk="0" hangingPunct="1">
                        <a:lnSpc>
                          <a:spcPct val="100000"/>
                        </a:lnSpc>
                        <a:spcBef>
                          <a:spcPts val="0"/>
                        </a:spcBef>
                        <a:spcAft>
                          <a:spcPts val="0"/>
                        </a:spcAft>
                        <a:buClrTx/>
                        <a:buSzTx/>
                        <a:buFontTx/>
                        <a:buNone/>
                        <a:tabLst/>
                        <a:defRPr/>
                      </a:pPr>
                      <a:r>
                        <a:rPr lang="ja-JP" altLang="en-US" sz="1200" b="1" dirty="0">
                          <a:solidFill>
                            <a:schemeClr val="tx1"/>
                          </a:solidFill>
                          <a:latin typeface="+mn-ea"/>
                        </a:rPr>
                        <a:t>記載内容</a:t>
                      </a:r>
                      <a:endParaRPr kumimoji="1" lang="ja-JP" altLang="en-US" sz="1200" dirty="0">
                        <a:solidFill>
                          <a:schemeClr val="tx1"/>
                        </a:solidFill>
                        <a:latin typeface="BIZ UDPゴシック" panose="020B0400000000000000" pitchFamily="50" charset="-128"/>
                        <a:ea typeface="BIZ UDPゴシック" panose="020B0400000000000000" pitchFamily="50" charset="-128"/>
                      </a:endParaRPr>
                    </a:p>
                  </a:txBody>
                  <a:tcPr marL="100806" marR="100806" marT="50403" marB="50403">
                    <a:lnL w="12700" cap="flat" cmpd="sng" algn="ctr">
                      <a:solidFill>
                        <a:schemeClr val="accent1"/>
                      </a:solidFill>
                      <a:prstDash val="sysDot"/>
                      <a:round/>
                      <a:headEnd type="none" w="med" len="med"/>
                      <a:tailEnd type="none" w="med" len="med"/>
                    </a:lnL>
                    <a:lnR w="12700" cap="flat" cmpd="sng" algn="ctr">
                      <a:solidFill>
                        <a:schemeClr val="accent1"/>
                      </a:solidFill>
                      <a:prstDash val="sysDot"/>
                      <a:round/>
                      <a:headEnd type="none" w="med" len="med"/>
                      <a:tailEnd type="none" w="med" len="med"/>
                    </a:lnR>
                    <a:lnT w="12700" cap="flat" cmpd="sng" algn="ctr">
                      <a:solidFill>
                        <a:schemeClr val="accent1"/>
                      </a:solidFill>
                      <a:prstDash val="sysDot"/>
                      <a:round/>
                      <a:headEnd type="none" w="med" len="med"/>
                      <a:tailEnd type="none" w="med" len="med"/>
                    </a:lnT>
                    <a:lnB w="12700" cap="flat" cmpd="sng" algn="ctr">
                      <a:solidFill>
                        <a:schemeClr val="accent1"/>
                      </a:solidFill>
                      <a:prstDash val="sysDot"/>
                      <a:round/>
                      <a:headEnd type="none" w="med" len="med"/>
                      <a:tailEnd type="none" w="med" len="med"/>
                    </a:lnB>
                    <a:lnTlToBr w="12700" cmpd="sng">
                      <a:noFill/>
                      <a:prstDash val="solid"/>
                    </a:lnTlToBr>
                    <a:lnBlToTr w="12700" cmpd="sng">
                      <a:noFill/>
                      <a:prstDash val="solid"/>
                    </a:lnBlToTr>
                  </a:tcPr>
                </a:tc>
                <a:tc>
                  <a:txBody>
                    <a:bodyPr/>
                    <a:lstStyle/>
                    <a:p>
                      <a:pPr marL="171450" marR="0" lvl="0" indent="-171450" algn="l" defTabSz="959937" rtl="0" eaLnBrk="1" fontAlgn="auto" latinLnBrk="0" hangingPunct="1">
                        <a:lnSpc>
                          <a:spcPct val="100000"/>
                        </a:lnSpc>
                        <a:spcBef>
                          <a:spcPts val="0"/>
                        </a:spcBef>
                        <a:spcAft>
                          <a:spcPts val="0"/>
                        </a:spcAft>
                        <a:buClrTx/>
                        <a:buSzTx/>
                        <a:buFont typeface="Wingdings" panose="05000000000000000000" pitchFamily="2" charset="2"/>
                        <a:buChar char="l"/>
                        <a:tabLst/>
                        <a:defRPr/>
                      </a:pPr>
                      <a:r>
                        <a:rPr kumimoji="1" lang="ja-JP" altLang="en-US" sz="1100" b="0" i="0" u="none" strike="noStrike" kern="1200" cap="none" spc="0" normalizeH="0" baseline="0" noProof="0" dirty="0">
                          <a:ln>
                            <a:noFill/>
                          </a:ln>
                          <a:solidFill>
                            <a:schemeClr val="tx1"/>
                          </a:solidFill>
                          <a:effectLst/>
                          <a:uLnTx/>
                          <a:uFillTx/>
                          <a:latin typeface="游ゴシック" panose="020B0400000000000000" pitchFamily="50" charset="-128"/>
                          <a:ea typeface="+mn-ea"/>
                          <a:cs typeface="+mn-cs"/>
                        </a:rPr>
                        <a:t>記載なし</a:t>
                      </a:r>
                    </a:p>
                  </a:txBody>
                  <a:tcPr marL="100806" marR="100806" marT="50403" marB="50403">
                    <a:lnL w="12700" cap="flat" cmpd="sng" algn="ctr">
                      <a:solidFill>
                        <a:schemeClr val="accent1"/>
                      </a:solidFill>
                      <a:prstDash val="sysDot"/>
                      <a:round/>
                      <a:headEnd type="none" w="med" len="med"/>
                      <a:tailEnd type="none" w="med" len="med"/>
                    </a:lnL>
                    <a:lnR w="12700" cap="flat" cmpd="sng" algn="ctr">
                      <a:solidFill>
                        <a:schemeClr val="accent1"/>
                      </a:solidFill>
                      <a:prstDash val="sysDot"/>
                      <a:round/>
                      <a:headEnd type="none" w="med" len="med"/>
                      <a:tailEnd type="none" w="med" len="med"/>
                    </a:lnR>
                    <a:lnT w="12700" cap="flat" cmpd="sng" algn="ctr">
                      <a:solidFill>
                        <a:schemeClr val="accent1"/>
                      </a:solidFill>
                      <a:prstDash val="sysDot"/>
                      <a:round/>
                      <a:headEnd type="none" w="med" len="med"/>
                      <a:tailEnd type="none" w="med" len="med"/>
                    </a:lnT>
                    <a:lnB w="12700" cap="flat" cmpd="sng" algn="ctr">
                      <a:solidFill>
                        <a:schemeClr val="accent1"/>
                      </a:solidFill>
                      <a:prstDash val="sysDot"/>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508488957"/>
                  </a:ext>
                </a:extLst>
              </a:tr>
              <a:tr h="437183">
                <a:tc>
                  <a:txBody>
                    <a:bodyPr/>
                    <a:lstStyle/>
                    <a:p>
                      <a:pPr marL="0" marR="0" lvl="0" indent="0" algn="l" defTabSz="959937" rtl="0" eaLnBrk="1" fontAlgn="auto" latinLnBrk="0" hangingPunct="1">
                        <a:lnSpc>
                          <a:spcPct val="100000"/>
                        </a:lnSpc>
                        <a:spcBef>
                          <a:spcPts val="0"/>
                        </a:spcBef>
                        <a:spcAft>
                          <a:spcPts val="0"/>
                        </a:spcAft>
                        <a:buClrTx/>
                        <a:buSzTx/>
                        <a:buFontTx/>
                        <a:buNone/>
                        <a:tabLst/>
                        <a:defRPr/>
                      </a:pPr>
                      <a:r>
                        <a:rPr kumimoji="1" lang="ja-JP" altLang="en-US" sz="1200" b="1" dirty="0">
                          <a:solidFill>
                            <a:schemeClr val="tx1"/>
                          </a:solidFill>
                          <a:latin typeface="+mn-ea"/>
                          <a:ea typeface="+mn-ea"/>
                        </a:rPr>
                        <a:t>国との協議の進捗状況</a:t>
                      </a:r>
                      <a:endParaRPr kumimoji="1" lang="en-US" altLang="ja-JP" sz="1200" b="1" dirty="0">
                        <a:solidFill>
                          <a:schemeClr val="tx1"/>
                        </a:solidFill>
                        <a:latin typeface="+mn-ea"/>
                        <a:ea typeface="+mn-ea"/>
                      </a:endParaRPr>
                    </a:p>
                    <a:p>
                      <a:pPr marL="0" marR="0" lvl="0" indent="0" algn="l" defTabSz="959937" rtl="0" eaLnBrk="1" fontAlgn="auto" latinLnBrk="0" hangingPunct="1">
                        <a:lnSpc>
                          <a:spcPct val="100000"/>
                        </a:lnSpc>
                        <a:spcBef>
                          <a:spcPts val="0"/>
                        </a:spcBef>
                        <a:spcAft>
                          <a:spcPts val="0"/>
                        </a:spcAft>
                        <a:buClrTx/>
                        <a:buSzTx/>
                        <a:buFontTx/>
                        <a:buNone/>
                        <a:tabLst/>
                        <a:defRPr/>
                      </a:pPr>
                      <a:r>
                        <a:rPr kumimoji="1" lang="ja-JP" altLang="en-US" sz="1200" b="1" dirty="0">
                          <a:solidFill>
                            <a:schemeClr val="tx1"/>
                          </a:solidFill>
                          <a:latin typeface="+mn-ea"/>
                          <a:ea typeface="+mn-ea"/>
                        </a:rPr>
                        <a:t>（取組の成果）</a:t>
                      </a:r>
                    </a:p>
                  </a:txBody>
                  <a:tcPr marL="100806" marR="100806" marT="50403" marB="50403">
                    <a:lnL w="12700" cap="flat" cmpd="sng" algn="ctr">
                      <a:solidFill>
                        <a:schemeClr val="accent1"/>
                      </a:solidFill>
                      <a:prstDash val="sysDot"/>
                      <a:round/>
                      <a:headEnd type="none" w="med" len="med"/>
                      <a:tailEnd type="none" w="med" len="med"/>
                    </a:lnL>
                    <a:lnR w="12700" cap="flat" cmpd="sng" algn="ctr">
                      <a:solidFill>
                        <a:schemeClr val="accent1"/>
                      </a:solidFill>
                      <a:prstDash val="sysDot"/>
                      <a:round/>
                      <a:headEnd type="none" w="med" len="med"/>
                      <a:tailEnd type="none" w="med" len="med"/>
                    </a:lnR>
                    <a:lnT w="12700" cap="flat" cmpd="sng" algn="ctr">
                      <a:solidFill>
                        <a:schemeClr val="accent1"/>
                      </a:solidFill>
                      <a:prstDash val="sysDot"/>
                      <a:round/>
                      <a:headEnd type="none" w="med" len="med"/>
                      <a:tailEnd type="none" w="med" len="med"/>
                    </a:lnT>
                    <a:lnB w="12700" cap="flat" cmpd="sng" algn="ctr">
                      <a:solidFill>
                        <a:schemeClr val="accent1"/>
                      </a:solidFill>
                      <a:prstDash val="sysDot"/>
                      <a:round/>
                      <a:headEnd type="none" w="med" len="med"/>
                      <a:tailEnd type="none" w="med" len="med"/>
                    </a:lnB>
                    <a:lnTlToBr w="12700" cmpd="sng">
                      <a:noFill/>
                      <a:prstDash val="solid"/>
                    </a:lnTlToBr>
                    <a:lnBlToTr w="12700" cmpd="sng">
                      <a:noFill/>
                      <a:prstDash val="solid"/>
                    </a:lnBlToTr>
                  </a:tcPr>
                </a:tc>
                <a:tc>
                  <a:txBody>
                    <a:bodyPr/>
                    <a:lstStyle/>
                    <a:p>
                      <a:pPr marL="171450" marR="0" lvl="0" indent="-171450" algn="l" defTabSz="959937" rtl="0" eaLnBrk="1" fontAlgn="auto" latinLnBrk="0" hangingPunct="1">
                        <a:lnSpc>
                          <a:spcPct val="100000"/>
                        </a:lnSpc>
                        <a:spcBef>
                          <a:spcPts val="0"/>
                        </a:spcBef>
                        <a:spcAft>
                          <a:spcPts val="0"/>
                        </a:spcAft>
                        <a:buClrTx/>
                        <a:buSzTx/>
                        <a:buFont typeface="Wingdings" panose="05000000000000000000" pitchFamily="2" charset="2"/>
                        <a:buChar char="l"/>
                        <a:tabLst/>
                        <a:defRPr/>
                      </a:pPr>
                      <a:r>
                        <a:rPr kumimoji="1" lang="ja-JP" altLang="en-US" sz="1100" b="0" i="0" u="none" strike="noStrike" kern="1200" cap="none" spc="0" normalizeH="0" baseline="0" noProof="0" dirty="0">
                          <a:ln>
                            <a:noFill/>
                          </a:ln>
                          <a:solidFill>
                            <a:schemeClr val="tx1"/>
                          </a:solidFill>
                          <a:effectLst/>
                          <a:uLnTx/>
                          <a:uFillTx/>
                          <a:latin typeface="游ゴシック" panose="020B0400000000000000" pitchFamily="50" charset="-128"/>
                          <a:ea typeface="+mn-ea"/>
                          <a:cs typeface="+mn-cs"/>
                        </a:rPr>
                        <a:t>関係省庁と協議中</a:t>
                      </a:r>
                      <a:endParaRPr kumimoji="1" lang="en-US" altLang="ja-JP" sz="1100" b="0" i="0" u="none" strike="noStrike" kern="1200" cap="none" spc="0" normalizeH="0" baseline="0" noProof="0" dirty="0">
                        <a:ln>
                          <a:noFill/>
                        </a:ln>
                        <a:solidFill>
                          <a:schemeClr val="tx1"/>
                        </a:solidFill>
                        <a:effectLst/>
                        <a:uLnTx/>
                        <a:uFillTx/>
                        <a:latin typeface="游ゴシック" panose="020B0400000000000000" pitchFamily="50" charset="-128"/>
                        <a:ea typeface="+mn-ea"/>
                        <a:cs typeface="+mn-cs"/>
                      </a:endParaRPr>
                    </a:p>
                  </a:txBody>
                  <a:tcPr marL="100806" marR="100806" marT="50403" marB="50403">
                    <a:lnL w="12700" cap="flat" cmpd="sng" algn="ctr">
                      <a:solidFill>
                        <a:schemeClr val="accent1"/>
                      </a:solidFill>
                      <a:prstDash val="sysDot"/>
                      <a:round/>
                      <a:headEnd type="none" w="med" len="med"/>
                      <a:tailEnd type="none" w="med" len="med"/>
                    </a:lnL>
                    <a:lnR w="12700" cap="flat" cmpd="sng" algn="ctr">
                      <a:solidFill>
                        <a:schemeClr val="accent1"/>
                      </a:solidFill>
                      <a:prstDash val="sysDot"/>
                      <a:round/>
                      <a:headEnd type="none" w="med" len="med"/>
                      <a:tailEnd type="none" w="med" len="med"/>
                    </a:lnR>
                    <a:lnT w="12700" cap="flat" cmpd="sng" algn="ctr">
                      <a:solidFill>
                        <a:schemeClr val="accent1"/>
                      </a:solidFill>
                      <a:prstDash val="sysDot"/>
                      <a:round/>
                      <a:headEnd type="none" w="med" len="med"/>
                      <a:tailEnd type="none" w="med" len="med"/>
                    </a:lnT>
                    <a:lnB w="12700" cap="flat" cmpd="sng" algn="ctr">
                      <a:solidFill>
                        <a:schemeClr val="accent1"/>
                      </a:solidFill>
                      <a:prstDash val="sysDot"/>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4979622"/>
                  </a:ext>
                </a:extLst>
              </a:tr>
            </a:tbl>
          </a:graphicData>
        </a:graphic>
      </p:graphicFrame>
    </p:spTree>
    <p:extLst>
      <p:ext uri="{BB962C8B-B14F-4D97-AF65-F5344CB8AC3E}">
        <p14:creationId xmlns:p14="http://schemas.microsoft.com/office/powerpoint/2010/main" val="3733429454"/>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四角形: 角を丸くする 2">
            <a:extLst>
              <a:ext uri="{FF2B5EF4-FFF2-40B4-BE49-F238E27FC236}">
                <a16:creationId xmlns:a16="http://schemas.microsoft.com/office/drawing/2014/main" id="{FF1169B4-0354-4C2C-8470-F16E797B7616}"/>
              </a:ext>
            </a:extLst>
          </p:cNvPr>
          <p:cNvSpPr/>
          <p:nvPr/>
        </p:nvSpPr>
        <p:spPr>
          <a:xfrm>
            <a:off x="140620" y="2370120"/>
            <a:ext cx="9759235" cy="1501794"/>
          </a:xfrm>
          <a:prstGeom prst="roundRect">
            <a:avLst>
              <a:gd name="adj" fmla="val 7865"/>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graphicFrame>
        <p:nvGraphicFramePr>
          <p:cNvPr id="11" name="表 10"/>
          <p:cNvGraphicFramePr>
            <a:graphicFrameLocks noGrp="1"/>
          </p:cNvGraphicFramePr>
          <p:nvPr>
            <p:extLst>
              <p:ext uri="{D42A27DB-BD31-4B8C-83A1-F6EECF244321}">
                <p14:modId xmlns:p14="http://schemas.microsoft.com/office/powerpoint/2010/main" val="3951186602"/>
              </p:ext>
            </p:extLst>
          </p:nvPr>
        </p:nvGraphicFramePr>
        <p:xfrm>
          <a:off x="140619" y="2545132"/>
          <a:ext cx="9759235" cy="1396206"/>
        </p:xfrm>
        <a:graphic>
          <a:graphicData uri="http://schemas.openxmlformats.org/drawingml/2006/table">
            <a:tbl>
              <a:tblPr firstRow="1" bandRow="1">
                <a:tableStyleId>{2D5ABB26-0587-4C30-8999-92F81FD0307C}</a:tableStyleId>
              </a:tblPr>
              <a:tblGrid>
                <a:gridCol w="9759235">
                  <a:extLst>
                    <a:ext uri="{9D8B030D-6E8A-4147-A177-3AD203B41FA5}">
                      <a16:colId xmlns:a16="http://schemas.microsoft.com/office/drawing/2014/main" val="2309123477"/>
                    </a:ext>
                  </a:extLst>
                </a:gridCol>
              </a:tblGrid>
              <a:tr h="943839">
                <a:tc>
                  <a:txBody>
                    <a:bodyPr/>
                    <a:lstStyle/>
                    <a:p>
                      <a:pPr marL="180975" marR="0" lvl="0" indent="-180975" algn="l" defTabSz="959937" rtl="0" eaLnBrk="1" fontAlgn="auto" latinLnBrk="0" hangingPunct="1">
                        <a:lnSpc>
                          <a:spcPct val="100000"/>
                        </a:lnSpc>
                        <a:spcBef>
                          <a:spcPts val="0"/>
                        </a:spcBef>
                        <a:spcAft>
                          <a:spcPts val="0"/>
                        </a:spcAft>
                        <a:buClrTx/>
                        <a:buSzTx/>
                        <a:buFontTx/>
                        <a:buNone/>
                        <a:tabLst/>
                        <a:defRPr/>
                      </a:pPr>
                      <a:r>
                        <a:rPr kumimoji="1" lang="en-US" altLang="ja-JP" sz="1400" b="1" u="none" dirty="0">
                          <a:solidFill>
                            <a:schemeClr val="accent5"/>
                          </a:solidFill>
                          <a:effectLst/>
                        </a:rPr>
                        <a:t>【</a:t>
                      </a:r>
                      <a:r>
                        <a:rPr kumimoji="1" lang="ja-JP" altLang="en-US" sz="1400" b="1" u="none" dirty="0">
                          <a:solidFill>
                            <a:schemeClr val="accent5"/>
                          </a:solidFill>
                          <a:effectLst/>
                        </a:rPr>
                        <a:t>万博に向けて</a:t>
                      </a:r>
                      <a:r>
                        <a:rPr kumimoji="1" lang="en-US" altLang="ja-JP" sz="1400" b="1" u="none" dirty="0">
                          <a:solidFill>
                            <a:schemeClr val="accent5"/>
                          </a:solidFill>
                          <a:effectLst/>
                        </a:rPr>
                        <a:t>】</a:t>
                      </a:r>
                    </a:p>
                    <a:p>
                      <a:pPr marL="180975" lvl="0" indent="-180975" defTabSz="959937">
                        <a:defRPr/>
                      </a:pPr>
                      <a:endParaRPr kumimoji="1" lang="en-US" altLang="ja-JP" sz="600" b="1" dirty="0">
                        <a:solidFill>
                          <a:schemeClr val="tx1"/>
                        </a:solidFill>
                      </a:endParaRPr>
                    </a:p>
                    <a:p>
                      <a:pPr marL="180975" lvl="0" indent="-180975" defTabSz="959937">
                        <a:defRPr/>
                      </a:pPr>
                      <a:r>
                        <a:rPr kumimoji="1" lang="ja-JP" altLang="en-US" sz="1400" b="1" dirty="0">
                          <a:solidFill>
                            <a:schemeClr val="tx1"/>
                          </a:solidFill>
                        </a:rPr>
                        <a:t>▷</a:t>
                      </a:r>
                      <a:r>
                        <a:rPr kumimoji="1" lang="ja-JP" altLang="en-US" sz="1400" b="1" u="sng" dirty="0">
                          <a:solidFill>
                            <a:schemeClr val="tx1"/>
                          </a:solidFill>
                          <a:effectLst/>
                          <a:latin typeface="BIZ UDPゴシック" panose="020B0400000000000000" pitchFamily="50" charset="-128"/>
                          <a:ea typeface="BIZ UDPゴシック" panose="020B0400000000000000" pitchFamily="50" charset="-128"/>
                        </a:rPr>
                        <a:t>府・市、博覧会協会、地元経済界等による交通円滑化の取組に対する支援</a:t>
                      </a:r>
                      <a:r>
                        <a:rPr kumimoji="1" lang="ja-JP" altLang="en-US" sz="1400" b="1" u="none" dirty="0">
                          <a:solidFill>
                            <a:schemeClr val="tx1"/>
                          </a:solidFill>
                          <a:effectLst/>
                          <a:latin typeface="BIZ UDPゴシック" panose="020B0400000000000000" pitchFamily="50" charset="-128"/>
                          <a:ea typeface="BIZ UDPゴシック" panose="020B0400000000000000" pitchFamily="50" charset="-128"/>
                        </a:rPr>
                        <a:t>　</a:t>
                      </a:r>
                      <a:r>
                        <a:rPr kumimoji="1" lang="ja-JP" altLang="en-US" sz="900" b="0" u="none" dirty="0">
                          <a:solidFill>
                            <a:schemeClr val="tx1"/>
                          </a:solidFill>
                          <a:effectLst/>
                          <a:latin typeface="+mn-ea"/>
                          <a:ea typeface="+mn-ea"/>
                        </a:rPr>
                        <a:t>＜府・市・関経連・大商・協会＞</a:t>
                      </a:r>
                      <a:endParaRPr kumimoji="1" lang="en-US" altLang="ja-JP" sz="900" b="0" u="none" dirty="0">
                        <a:solidFill>
                          <a:schemeClr val="tx1"/>
                        </a:solidFill>
                        <a:effectLst/>
                        <a:latin typeface="+mn-ea"/>
                        <a:ea typeface="+mn-ea"/>
                      </a:endParaRPr>
                    </a:p>
                    <a:p>
                      <a:pPr marL="180975" marR="0" lvl="0" indent="-180975" algn="l" defTabSz="959937" rtl="0" eaLnBrk="1" fontAlgn="auto" latinLnBrk="0" hangingPunct="1">
                        <a:lnSpc>
                          <a:spcPct val="100000"/>
                        </a:lnSpc>
                        <a:spcBef>
                          <a:spcPts val="0"/>
                        </a:spcBef>
                        <a:spcAft>
                          <a:spcPts val="0"/>
                        </a:spcAft>
                        <a:buClrTx/>
                        <a:buSzTx/>
                        <a:buFontTx/>
                        <a:buNone/>
                        <a:tabLst/>
                        <a:defRPr/>
                      </a:pPr>
                      <a:r>
                        <a:rPr kumimoji="1" lang="ja-JP" altLang="en-US" sz="900" b="0" u="none" baseline="0" dirty="0">
                          <a:solidFill>
                            <a:schemeClr val="tx1"/>
                          </a:solidFill>
                          <a:effectLst/>
                          <a:latin typeface="+mn-ea"/>
                          <a:ea typeface="+mn-ea"/>
                        </a:rPr>
                        <a:t>      </a:t>
                      </a:r>
                      <a:r>
                        <a:rPr kumimoji="1" lang="ja-JP" altLang="en-US" sz="1200" b="0" u="none" dirty="0">
                          <a:solidFill>
                            <a:schemeClr val="tx1"/>
                          </a:solidFill>
                          <a:effectLst/>
                          <a:latin typeface="BIZ UDPゴシック" panose="020B0400000000000000" pitchFamily="50" charset="-128"/>
                          <a:ea typeface="BIZ UDPゴシック" panose="020B0400000000000000" pitchFamily="50" charset="-128"/>
                        </a:rPr>
                        <a:t>・一般交通への働きかけ</a:t>
                      </a:r>
                      <a:r>
                        <a:rPr kumimoji="1" lang="en-US" altLang="ja-JP" sz="1200" b="0" u="none" dirty="0">
                          <a:solidFill>
                            <a:schemeClr val="tx1"/>
                          </a:solidFill>
                          <a:effectLst/>
                          <a:latin typeface="BIZ UDPゴシック" panose="020B0400000000000000" pitchFamily="50" charset="-128"/>
                          <a:ea typeface="BIZ UDPゴシック" panose="020B0400000000000000" pitchFamily="50" charset="-128"/>
                        </a:rPr>
                        <a:t>TDM</a:t>
                      </a:r>
                      <a:r>
                        <a:rPr kumimoji="1" lang="ja-JP" altLang="en-US" sz="1200" b="0" u="none" dirty="0">
                          <a:solidFill>
                            <a:schemeClr val="tx1"/>
                          </a:solidFill>
                          <a:effectLst/>
                          <a:latin typeface="BIZ UDPゴシック" panose="020B0400000000000000" pitchFamily="50" charset="-128"/>
                          <a:ea typeface="BIZ UDPゴシック" panose="020B0400000000000000" pitchFamily="50" charset="-128"/>
                        </a:rPr>
                        <a:t>の実施（万博開催前の試行実施含む）に関して交通円滑化推進会議を通じての助言・協力及び財政支援</a:t>
                      </a:r>
                      <a:r>
                        <a:rPr kumimoji="1" lang="ja-JP" altLang="en-US" sz="1200" b="0" u="none" baseline="0" dirty="0">
                          <a:solidFill>
                            <a:schemeClr val="tx1"/>
                          </a:solidFill>
                          <a:effectLst/>
                          <a:latin typeface="BIZ UDPゴシック" panose="020B0400000000000000" pitchFamily="50" charset="-128"/>
                          <a:ea typeface="BIZ UDPゴシック" panose="020B0400000000000000" pitchFamily="50" charset="-128"/>
                        </a:rPr>
                        <a:t> </a:t>
                      </a:r>
                      <a:endParaRPr kumimoji="1" lang="en-US" altLang="ja-JP" sz="1200" b="0" u="none" baseline="0" dirty="0">
                        <a:solidFill>
                          <a:schemeClr val="tx1"/>
                        </a:solidFill>
                        <a:effectLst/>
                        <a:latin typeface="BIZ UDPゴシック" panose="020B0400000000000000" pitchFamily="50" charset="-128"/>
                        <a:ea typeface="BIZ UDPゴシック" panose="020B0400000000000000" pitchFamily="50" charset="-128"/>
                      </a:endParaRPr>
                    </a:p>
                    <a:p>
                      <a:pPr marL="180975" marR="0" lvl="0" indent="-180975" algn="l" defTabSz="959937" rtl="0" eaLnBrk="1" fontAlgn="auto" latinLnBrk="0" hangingPunct="1">
                        <a:lnSpc>
                          <a:spcPct val="100000"/>
                        </a:lnSpc>
                        <a:spcBef>
                          <a:spcPts val="0"/>
                        </a:spcBef>
                        <a:spcAft>
                          <a:spcPts val="0"/>
                        </a:spcAft>
                        <a:buClrTx/>
                        <a:buSzTx/>
                        <a:buFontTx/>
                        <a:buNone/>
                        <a:tabLst/>
                        <a:defRPr/>
                      </a:pPr>
                      <a:r>
                        <a:rPr kumimoji="1" lang="en-US" altLang="ja-JP" sz="1200" b="0" u="none" baseline="0" dirty="0">
                          <a:solidFill>
                            <a:schemeClr val="tx1"/>
                          </a:solidFill>
                          <a:effectLst/>
                          <a:latin typeface="BIZ UDPゴシック" panose="020B0400000000000000" pitchFamily="50" charset="-128"/>
                          <a:ea typeface="BIZ UDPゴシック" panose="020B0400000000000000" pitchFamily="50" charset="-128"/>
                        </a:rPr>
                        <a:t>    </a:t>
                      </a:r>
                      <a:r>
                        <a:rPr kumimoji="1" lang="ja-JP" altLang="en-US" sz="1200" b="0" u="none" dirty="0">
                          <a:solidFill>
                            <a:schemeClr val="tx1"/>
                          </a:solidFill>
                          <a:effectLst/>
                          <a:latin typeface="BIZ UDPゴシック" panose="020B0400000000000000" pitchFamily="50" charset="-128"/>
                          <a:ea typeface="BIZ UDPゴシック" panose="020B0400000000000000" pitchFamily="50" charset="-128"/>
                        </a:rPr>
                        <a:t>・パンフレット配布や</a:t>
                      </a:r>
                      <a:r>
                        <a:rPr kumimoji="1" lang="en-US" altLang="ja-JP" sz="1200" b="0" u="none" dirty="0">
                          <a:solidFill>
                            <a:schemeClr val="tx1"/>
                          </a:solidFill>
                          <a:effectLst/>
                          <a:latin typeface="BIZ UDPゴシック" panose="020B0400000000000000" pitchFamily="50" charset="-128"/>
                          <a:ea typeface="BIZ UDPゴシック" panose="020B0400000000000000" pitchFamily="50" charset="-128"/>
                        </a:rPr>
                        <a:t>CM</a:t>
                      </a:r>
                      <a:r>
                        <a:rPr kumimoji="1" lang="ja-JP" altLang="en-US" sz="1200" b="0" u="none" dirty="0">
                          <a:solidFill>
                            <a:schemeClr val="tx1"/>
                          </a:solidFill>
                          <a:effectLst/>
                          <a:latin typeface="BIZ UDPゴシック" panose="020B0400000000000000" pitchFamily="50" charset="-128"/>
                          <a:ea typeface="BIZ UDPゴシック" panose="020B0400000000000000" pitchFamily="50" charset="-128"/>
                        </a:rPr>
                        <a:t>の実施など広報活動を行うための財政支援</a:t>
                      </a:r>
                    </a:p>
                    <a:p>
                      <a:pPr marL="180975" marR="0" lvl="0" indent="-180975" algn="l" defTabSz="959937" rtl="0" eaLnBrk="1" fontAlgn="auto" latinLnBrk="0" hangingPunct="1">
                        <a:lnSpc>
                          <a:spcPct val="100000"/>
                        </a:lnSpc>
                        <a:spcBef>
                          <a:spcPts val="0"/>
                        </a:spcBef>
                        <a:spcAft>
                          <a:spcPts val="0"/>
                        </a:spcAft>
                        <a:buClrTx/>
                        <a:buSzTx/>
                        <a:buFontTx/>
                        <a:buNone/>
                        <a:tabLst/>
                        <a:defRPr/>
                      </a:pPr>
                      <a:endParaRPr kumimoji="1" lang="en-US" altLang="ja-JP" sz="900" b="0" u="none" dirty="0">
                        <a:solidFill>
                          <a:schemeClr val="tx1"/>
                        </a:solidFill>
                        <a:effectLst/>
                        <a:latin typeface="+mn-ea"/>
                        <a:ea typeface="+mn-ea"/>
                      </a:endParaRPr>
                    </a:p>
                    <a:p>
                      <a:pPr marL="180975" marR="0" lvl="0" indent="-180975" algn="l" defTabSz="959937" rtl="0" eaLnBrk="1" fontAlgn="auto" latinLnBrk="0" hangingPunct="1">
                        <a:lnSpc>
                          <a:spcPct val="100000"/>
                        </a:lnSpc>
                        <a:spcBef>
                          <a:spcPts val="0"/>
                        </a:spcBef>
                        <a:spcAft>
                          <a:spcPts val="0"/>
                        </a:spcAft>
                        <a:buClrTx/>
                        <a:buSzTx/>
                        <a:buFontTx/>
                        <a:buNone/>
                        <a:tabLst/>
                        <a:defRPr/>
                      </a:pPr>
                      <a:endParaRPr kumimoji="1" lang="en-US" altLang="ja-JP" sz="900" b="0" u="none" dirty="0">
                        <a:solidFill>
                          <a:schemeClr val="tx1"/>
                        </a:solidFill>
                        <a:effectLst/>
                        <a:latin typeface="+mn-ea"/>
                        <a:ea typeface="+mn-ea"/>
                      </a:endParaRPr>
                    </a:p>
                    <a:p>
                      <a:pPr marL="180975" lvl="0" indent="-180975" defTabSz="959937">
                        <a:defRPr/>
                      </a:pPr>
                      <a:r>
                        <a:rPr kumimoji="1" lang="ja-JP" altLang="en-US" sz="900" b="0" u="none" dirty="0">
                          <a:solidFill>
                            <a:schemeClr val="tx1"/>
                          </a:solidFill>
                          <a:effectLst/>
                          <a:latin typeface="+mn-ea"/>
                          <a:ea typeface="+mn-ea"/>
                        </a:rPr>
                        <a:t>　　</a:t>
                      </a:r>
                      <a:endParaRPr kumimoji="1" lang="en-US" altLang="ja-JP" sz="600" b="1" dirty="0">
                        <a:solidFill>
                          <a:schemeClr val="tx1"/>
                        </a:solidFill>
                      </a:endParaRPr>
                    </a:p>
                  </a:txBody>
                  <a:tcPr marL="100806" marR="100806" marT="50403" marB="50403">
                    <a:noFill/>
                  </a:tcPr>
                </a:tc>
                <a:extLst>
                  <a:ext uri="{0D108BD9-81ED-4DB2-BD59-A6C34878D82A}">
                    <a16:rowId xmlns:a16="http://schemas.microsoft.com/office/drawing/2014/main" val="4193718493"/>
                  </a:ext>
                </a:extLst>
              </a:tr>
            </a:tbl>
          </a:graphicData>
        </a:graphic>
      </p:graphicFrame>
      <p:sp>
        <p:nvSpPr>
          <p:cNvPr id="9" name="正方形/長方形 8"/>
          <p:cNvSpPr/>
          <p:nvPr/>
        </p:nvSpPr>
        <p:spPr>
          <a:xfrm>
            <a:off x="2653468" y="5899255"/>
            <a:ext cx="5038725" cy="369332"/>
          </a:xfrm>
          <a:prstGeom prst="rect">
            <a:avLst/>
          </a:prstGeom>
        </p:spPr>
        <p:txBody>
          <a:bodyPr>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srgbClr val="FF0000"/>
              </a:solidFill>
              <a:effectLst/>
              <a:uLnTx/>
              <a:uFillTx/>
              <a:latin typeface="BIZ UDPゴシック" panose="020B0400000000000000" pitchFamily="50" charset="-128"/>
              <a:ea typeface="BIZ UDPゴシック" panose="020B0400000000000000" pitchFamily="50" charset="-128"/>
              <a:cs typeface="+mn-cs"/>
            </a:endParaRPr>
          </a:p>
        </p:txBody>
      </p:sp>
      <p:sp>
        <p:nvSpPr>
          <p:cNvPr id="12" name="テキスト ボックス 11"/>
          <p:cNvSpPr txBox="1"/>
          <p:nvPr/>
        </p:nvSpPr>
        <p:spPr>
          <a:xfrm>
            <a:off x="140620" y="2031565"/>
            <a:ext cx="5788764" cy="338554"/>
          </a:xfrm>
          <a:prstGeom prst="rect">
            <a:avLst/>
          </a:prstGeom>
          <a:noFill/>
        </p:spPr>
        <p:txBody>
          <a:bodyPr wrap="none" rtlCol="0">
            <a:spAutoFit/>
          </a:bodyPr>
          <a:lstStyle/>
          <a:p>
            <a:pPr lvl="0">
              <a:defRPr/>
            </a:pPr>
            <a:r>
              <a:rPr kumimoji="1" lang="ja-JP" altLang="en-US" sz="16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国への提案・要望</a:t>
            </a:r>
            <a:r>
              <a:rPr kumimoji="1" lang="ja-JP" altLang="en-US" sz="12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　</a:t>
            </a:r>
            <a:r>
              <a:rPr kumimoji="1" lang="en-US" altLang="ja-JP" sz="11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a:t>
            </a:r>
            <a:r>
              <a:rPr kumimoji="1" lang="ja-JP" altLang="en-US" sz="11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要望先</a:t>
            </a:r>
            <a:r>
              <a:rPr kumimoji="1" lang="zh-TW" altLang="en-US" sz="1100" dirty="0">
                <a:solidFill>
                  <a:prstClr val="black"/>
                </a:solidFill>
                <a:latin typeface="メイリオ" panose="020B0604030504040204" pitchFamily="50" charset="-128"/>
                <a:ea typeface="メイリオ" panose="020B0604030504040204" pitchFamily="50" charset="-128"/>
              </a:rPr>
              <a:t>（</a:t>
            </a:r>
            <a:r>
              <a:rPr kumimoji="1" lang="ja-JP" altLang="en-US" sz="1100" dirty="0">
                <a:solidFill>
                  <a:prstClr val="black"/>
                </a:solidFill>
                <a:latin typeface="メイリオ" panose="020B0604030504040204" pitchFamily="50" charset="-128"/>
                <a:ea typeface="メイリオ" panose="020B0604030504040204" pitchFamily="50" charset="-128"/>
              </a:rPr>
              <a:t>内閣官房、</a:t>
            </a:r>
            <a:r>
              <a:rPr kumimoji="1" lang="zh-TW" altLang="en-US" sz="1100" dirty="0">
                <a:latin typeface="メイリオ" panose="020B0604030504040204" pitchFamily="50" charset="-128"/>
                <a:ea typeface="メイリオ" panose="020B0604030504040204" pitchFamily="50" charset="-128"/>
              </a:rPr>
              <a:t>内閣府、経済産業省、国土交通省</a:t>
            </a:r>
            <a:r>
              <a:rPr kumimoji="1" lang="zh-TW" altLang="en-US" sz="1100" dirty="0">
                <a:solidFill>
                  <a:prstClr val="black"/>
                </a:solidFill>
                <a:latin typeface="メイリオ" panose="020B0604030504040204" pitchFamily="50" charset="-128"/>
                <a:ea typeface="メイリオ" panose="020B0604030504040204" pitchFamily="50" charset="-128"/>
              </a:rPr>
              <a:t>）</a:t>
            </a:r>
            <a:endParaRPr kumimoji="1" lang="ja-JP" altLang="en-US" sz="10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p:txBody>
      </p:sp>
      <p:sp>
        <p:nvSpPr>
          <p:cNvPr id="23" name="スライド番号プレースホルダー 7"/>
          <p:cNvSpPr>
            <a:spLocks noGrp="1"/>
          </p:cNvSpPr>
          <p:nvPr>
            <p:ph type="sldNum" sz="quarter" idx="12"/>
          </p:nvPr>
        </p:nvSpPr>
        <p:spPr>
          <a:xfrm flipH="1">
            <a:off x="9719089" y="6839953"/>
            <a:ext cx="361536" cy="359360"/>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A29C0C3-80A2-4EDA-8DD4-D638D41F3C0E}" type="slidenum">
              <a:rPr kumimoji="1" lang="ja-JP" altLang="en-US" sz="1260" b="0" i="0" u="none" strike="noStrike" kern="1200" cap="none" spc="0" normalizeH="0" baseline="0" noProof="0" smtClean="0">
                <a:ln>
                  <a:noFill/>
                </a:ln>
                <a:solidFill>
                  <a:prstClr val="black">
                    <a:tint val="75000"/>
                  </a:prstClr>
                </a:solidFill>
                <a:effectLst/>
                <a:uLnTx/>
                <a:uFillTx/>
                <a:latin typeface="Calibri" panose="020F0502020204030204"/>
                <a:ea typeface="游ゴシック" panose="020B0400000000000000"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73</a:t>
            </a:fld>
            <a:endParaRPr kumimoji="1" lang="ja-JP" altLang="en-US" sz="1260" b="0" i="0" u="none" strike="noStrike" kern="1200" cap="none" spc="0" normalizeH="0" baseline="0" noProof="0" dirty="0">
              <a:ln>
                <a:noFill/>
              </a:ln>
              <a:solidFill>
                <a:prstClr val="black">
                  <a:tint val="75000"/>
                </a:prstClr>
              </a:solidFill>
              <a:effectLst/>
              <a:uLnTx/>
              <a:uFillTx/>
              <a:latin typeface="Calibri" panose="020F0502020204030204"/>
              <a:ea typeface="游ゴシック" panose="020B0400000000000000" pitchFamily="50" charset="-128"/>
              <a:cs typeface="+mn-cs"/>
            </a:endParaRPr>
          </a:p>
        </p:txBody>
      </p:sp>
      <p:sp>
        <p:nvSpPr>
          <p:cNvPr id="22" name="正方形/長方形 21">
            <a:extLst>
              <a:ext uri="{FF2B5EF4-FFF2-40B4-BE49-F238E27FC236}">
                <a16:creationId xmlns:a16="http://schemas.microsoft.com/office/drawing/2014/main" id="{E08629A6-829B-4394-A30A-5CB52C1BBB36}"/>
              </a:ext>
            </a:extLst>
          </p:cNvPr>
          <p:cNvSpPr/>
          <p:nvPr/>
        </p:nvSpPr>
        <p:spPr>
          <a:xfrm>
            <a:off x="179857" y="88937"/>
            <a:ext cx="9720000" cy="324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defRPr/>
            </a:pPr>
            <a:r>
              <a:rPr kumimoji="1" lang="en-US" altLang="ja-JP" b="1" dirty="0">
                <a:solidFill>
                  <a:prstClr val="white"/>
                </a:solidFill>
                <a:latin typeface="BIZ UDPゴシック" panose="020B0400000000000000" pitchFamily="50" charset="-128"/>
                <a:ea typeface="BIZ UDPゴシック" panose="020B0400000000000000" pitchFamily="50" charset="-128"/>
              </a:rPr>
              <a:t>2</a:t>
            </a:r>
            <a:r>
              <a:rPr kumimoji="1" lang="ja-JP" altLang="en-US" b="1" dirty="0">
                <a:solidFill>
                  <a:prstClr val="white"/>
                </a:solidFill>
                <a:latin typeface="BIZ UDPゴシック" panose="020B0400000000000000" pitchFamily="50" charset="-128"/>
                <a:ea typeface="BIZ UDPゴシック" panose="020B0400000000000000" pitchFamily="50" charset="-128"/>
              </a:rPr>
              <a:t>（６）　一般交通への働きかけ</a:t>
            </a:r>
            <a:r>
              <a:rPr kumimoji="1" lang="en-US" altLang="ja-JP" b="1" dirty="0">
                <a:solidFill>
                  <a:prstClr val="white"/>
                </a:solidFill>
                <a:latin typeface="BIZ UDPゴシック" panose="020B0400000000000000" pitchFamily="50" charset="-128"/>
                <a:ea typeface="BIZ UDPゴシック" panose="020B0400000000000000" pitchFamily="50" charset="-128"/>
              </a:rPr>
              <a:t>TDM</a:t>
            </a:r>
            <a:r>
              <a:rPr kumimoji="1" lang="ja-JP" altLang="en-US" b="1" dirty="0">
                <a:solidFill>
                  <a:prstClr val="white"/>
                </a:solidFill>
                <a:latin typeface="BIZ UDPゴシック" panose="020B0400000000000000" pitchFamily="50" charset="-128"/>
                <a:ea typeface="BIZ UDPゴシック" panose="020B0400000000000000" pitchFamily="50" charset="-128"/>
              </a:rPr>
              <a:t>の推進　</a:t>
            </a:r>
            <a:endParaRPr kumimoji="1" lang="ja-JP" altLang="en-US" sz="1600" b="1" dirty="0">
              <a:solidFill>
                <a:prstClr val="white"/>
              </a:solidFill>
              <a:latin typeface="BIZ UDPゴシック" panose="020B0400000000000000" pitchFamily="50" charset="-128"/>
              <a:ea typeface="BIZ UDPゴシック" panose="020B0400000000000000" pitchFamily="50" charset="-128"/>
            </a:endParaRPr>
          </a:p>
        </p:txBody>
      </p:sp>
      <p:sp>
        <p:nvSpPr>
          <p:cNvPr id="25" name="テキスト ボックス 24">
            <a:extLst>
              <a:ext uri="{FF2B5EF4-FFF2-40B4-BE49-F238E27FC236}">
                <a16:creationId xmlns:a16="http://schemas.microsoft.com/office/drawing/2014/main" id="{B02F3C22-1443-46B7-A977-04475234F08A}"/>
              </a:ext>
            </a:extLst>
          </p:cNvPr>
          <p:cNvSpPr txBox="1"/>
          <p:nvPr/>
        </p:nvSpPr>
        <p:spPr>
          <a:xfrm>
            <a:off x="288706" y="461860"/>
            <a:ext cx="9540000" cy="1384995"/>
          </a:xfrm>
          <a:prstGeom prst="rect">
            <a:avLst/>
          </a:prstGeom>
          <a:noFill/>
          <a:ln w="6350">
            <a:noFill/>
            <a:prstDash val="solid"/>
          </a:ln>
        </p:spPr>
        <p:txBody>
          <a:bodyPr wrap="square">
            <a:spAutoFit/>
          </a:bodyPr>
          <a:lstStyle/>
          <a:p>
            <a:pPr lvl="0">
              <a:defRPr/>
            </a:pPr>
            <a:r>
              <a:rPr lang="ja-JP" altLang="en-US" sz="1400" dirty="0">
                <a:solidFill>
                  <a:prstClr val="black"/>
                </a:solidFill>
                <a:latin typeface="BIZ UDPゴシック" panose="020B0400000000000000" pitchFamily="50" charset="-128"/>
                <a:ea typeface="BIZ UDPゴシック" panose="020B0400000000000000" pitchFamily="50" charset="-128"/>
              </a:rPr>
              <a:t>　</a:t>
            </a:r>
            <a:r>
              <a:rPr lang="ja-JP" altLang="en-US" sz="1400" dirty="0">
                <a:latin typeface="BIZ UDPゴシック" panose="020B0400000000000000" pitchFamily="50" charset="-128"/>
                <a:ea typeface="BIZ UDPゴシック" panose="020B0400000000000000" pitchFamily="50" charset="-128"/>
              </a:rPr>
              <a:t>大阪・関西万博への来場者は、会期中で約２，８２０万人が想定されており、博覧会協会において、来場者の平準化など、来場者輸送の交通マネージメントに最大限、取り組んでいる。</a:t>
            </a:r>
          </a:p>
          <a:p>
            <a:pPr lvl="0">
              <a:defRPr/>
            </a:pPr>
            <a:r>
              <a:rPr lang="ja-JP" altLang="en-US" sz="1400" dirty="0">
                <a:latin typeface="BIZ UDPゴシック" panose="020B0400000000000000" pitchFamily="50" charset="-128"/>
                <a:ea typeface="BIZ UDPゴシック" panose="020B0400000000000000" pitchFamily="50" charset="-128"/>
              </a:rPr>
              <a:t>　一方で、現況の鉄道や道路では、通勤・通学時間帯などで混雑している箇所があり、万博の来場者輸送の交通マネージメントだけでなく、一般交通の抑制や平準化などを実施する必要がある。</a:t>
            </a:r>
          </a:p>
          <a:p>
            <a:pPr lvl="0">
              <a:defRPr/>
            </a:pPr>
            <a:r>
              <a:rPr lang="ja-JP" altLang="en-US" sz="1400" dirty="0">
                <a:latin typeface="BIZ UDPゴシック" panose="020B0400000000000000" pitchFamily="50" charset="-128"/>
                <a:ea typeface="BIZ UDPゴシック" panose="020B0400000000000000" pitchFamily="50" charset="-128"/>
              </a:rPr>
              <a:t>　そのため、在宅勤務や時差出勤、混雑予想箇所の迂回など、住民や企業等の交通にあたっての行動変容を促す取り組みを関係者が一体となって検討・調整し、広く協力を働きかけ、円滑な万博来場者輸送と都市活動の両立をめざす。</a:t>
            </a:r>
          </a:p>
        </p:txBody>
      </p:sp>
      <p:sp>
        <p:nvSpPr>
          <p:cNvPr id="26" name="テキスト ボックス 25"/>
          <p:cNvSpPr txBox="1"/>
          <p:nvPr/>
        </p:nvSpPr>
        <p:spPr>
          <a:xfrm>
            <a:off x="140620" y="4371880"/>
            <a:ext cx="2236510" cy="338554"/>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600" b="1" i="0" u="none" strike="noStrike" kern="1200" cap="none" spc="0" normalizeH="0" baseline="0" noProof="0" dirty="0">
                <a:ln>
                  <a:noFill/>
                </a:ln>
                <a:effectLst/>
                <a:uLnTx/>
                <a:uFillTx/>
                <a:latin typeface="メイリオ" panose="020B0604030504040204" pitchFamily="50" charset="-128"/>
                <a:ea typeface="メイリオ" panose="020B0604030504040204" pitchFamily="50" charset="-128"/>
                <a:cs typeface="+mn-cs"/>
              </a:rPr>
              <a:t>国との協議の進捗状況</a:t>
            </a:r>
          </a:p>
        </p:txBody>
      </p:sp>
      <p:graphicFrame>
        <p:nvGraphicFramePr>
          <p:cNvPr id="13" name="表 12"/>
          <p:cNvGraphicFramePr>
            <a:graphicFrameLocks noGrp="1"/>
          </p:cNvGraphicFramePr>
          <p:nvPr>
            <p:extLst>
              <p:ext uri="{D42A27DB-BD31-4B8C-83A1-F6EECF244321}">
                <p14:modId xmlns:p14="http://schemas.microsoft.com/office/powerpoint/2010/main" val="3682800831"/>
              </p:ext>
            </p:extLst>
          </p:nvPr>
        </p:nvGraphicFramePr>
        <p:xfrm>
          <a:off x="179857" y="4729387"/>
          <a:ext cx="9288000" cy="933132"/>
        </p:xfrm>
        <a:graphic>
          <a:graphicData uri="http://schemas.openxmlformats.org/drawingml/2006/table">
            <a:tbl>
              <a:tblPr bandRow="1">
                <a:tableStyleId>{5940675A-B579-460E-94D1-54222C63F5DA}</a:tableStyleId>
              </a:tblPr>
              <a:tblGrid>
                <a:gridCol w="2700000">
                  <a:extLst>
                    <a:ext uri="{9D8B030D-6E8A-4147-A177-3AD203B41FA5}">
                      <a16:colId xmlns:a16="http://schemas.microsoft.com/office/drawing/2014/main" val="525926817"/>
                    </a:ext>
                  </a:extLst>
                </a:gridCol>
                <a:gridCol w="6588000">
                  <a:extLst>
                    <a:ext uri="{9D8B030D-6E8A-4147-A177-3AD203B41FA5}">
                      <a16:colId xmlns:a16="http://schemas.microsoft.com/office/drawing/2014/main" val="1556401701"/>
                    </a:ext>
                  </a:extLst>
                </a:gridCol>
              </a:tblGrid>
              <a:tr h="288000">
                <a:tc>
                  <a:txBody>
                    <a:bodyPr/>
                    <a:lstStyle/>
                    <a:p>
                      <a:pPr marL="0" marR="0" lvl="0" indent="0" algn="l" defTabSz="959937" rtl="0" eaLnBrk="1" fontAlgn="auto" latinLnBrk="0" hangingPunct="1">
                        <a:lnSpc>
                          <a:spcPct val="100000"/>
                        </a:lnSpc>
                        <a:spcBef>
                          <a:spcPts val="0"/>
                        </a:spcBef>
                        <a:spcAft>
                          <a:spcPts val="0"/>
                        </a:spcAft>
                        <a:buClrTx/>
                        <a:buSzTx/>
                        <a:buFontTx/>
                        <a:buNone/>
                        <a:tabLst/>
                        <a:defRPr/>
                      </a:pPr>
                      <a:r>
                        <a:rPr lang="ja-JP" altLang="en-US" sz="1200" b="1" dirty="0">
                          <a:solidFill>
                            <a:schemeClr val="tx1"/>
                          </a:solidFill>
                          <a:latin typeface="+mn-ea"/>
                        </a:rPr>
                        <a:t>国「アクションプラン</a:t>
                      </a:r>
                      <a:r>
                        <a:rPr lang="en-US" altLang="ja-JP" sz="1200" b="1" dirty="0">
                          <a:solidFill>
                            <a:schemeClr val="tx1"/>
                          </a:solidFill>
                          <a:latin typeface="+mn-ea"/>
                        </a:rPr>
                        <a:t>Ver.</a:t>
                      </a:r>
                      <a:r>
                        <a:rPr lang="en-US" altLang="ja-JP" sz="1200" b="1" u="none" dirty="0">
                          <a:solidFill>
                            <a:schemeClr val="tx1"/>
                          </a:solidFill>
                          <a:latin typeface="+mn-ea"/>
                        </a:rPr>
                        <a:t>4</a:t>
                      </a:r>
                      <a:r>
                        <a:rPr lang="ja-JP" altLang="en-US" sz="1200" b="1" dirty="0">
                          <a:solidFill>
                            <a:schemeClr val="tx1"/>
                          </a:solidFill>
                          <a:latin typeface="+mn-ea"/>
                        </a:rPr>
                        <a:t>」の</a:t>
                      </a:r>
                      <a:endParaRPr lang="en-US" altLang="ja-JP" sz="1200" b="1" dirty="0">
                        <a:solidFill>
                          <a:schemeClr val="tx1"/>
                        </a:solidFill>
                        <a:latin typeface="+mn-ea"/>
                      </a:endParaRPr>
                    </a:p>
                    <a:p>
                      <a:pPr marL="0" marR="0" lvl="0" indent="0" algn="l" defTabSz="959937" rtl="0" eaLnBrk="1" fontAlgn="auto" latinLnBrk="0" hangingPunct="1">
                        <a:lnSpc>
                          <a:spcPct val="100000"/>
                        </a:lnSpc>
                        <a:spcBef>
                          <a:spcPts val="0"/>
                        </a:spcBef>
                        <a:spcAft>
                          <a:spcPts val="0"/>
                        </a:spcAft>
                        <a:buClrTx/>
                        <a:buSzTx/>
                        <a:buFontTx/>
                        <a:buNone/>
                        <a:tabLst/>
                        <a:defRPr/>
                      </a:pPr>
                      <a:r>
                        <a:rPr lang="ja-JP" altLang="en-US" sz="1200" b="1" dirty="0">
                          <a:solidFill>
                            <a:schemeClr val="tx1"/>
                          </a:solidFill>
                          <a:latin typeface="+mn-ea"/>
                        </a:rPr>
                        <a:t>記載内容</a:t>
                      </a:r>
                      <a:endParaRPr kumimoji="1" lang="ja-JP" altLang="en-US" sz="1200" dirty="0">
                        <a:solidFill>
                          <a:schemeClr val="tx1"/>
                        </a:solidFill>
                        <a:latin typeface="BIZ UDPゴシック" panose="020B0400000000000000" pitchFamily="50" charset="-128"/>
                        <a:ea typeface="BIZ UDPゴシック" panose="020B0400000000000000" pitchFamily="50" charset="-128"/>
                      </a:endParaRPr>
                    </a:p>
                  </a:txBody>
                  <a:tcPr marL="100806" marR="100806" marT="50403" marB="50403">
                    <a:lnL w="12700" cap="flat" cmpd="sng" algn="ctr">
                      <a:solidFill>
                        <a:schemeClr val="accent1"/>
                      </a:solidFill>
                      <a:prstDash val="sysDot"/>
                      <a:round/>
                      <a:headEnd type="none" w="med" len="med"/>
                      <a:tailEnd type="none" w="med" len="med"/>
                    </a:lnL>
                    <a:lnR w="12700" cap="flat" cmpd="sng" algn="ctr">
                      <a:solidFill>
                        <a:schemeClr val="accent1"/>
                      </a:solidFill>
                      <a:prstDash val="sysDot"/>
                      <a:round/>
                      <a:headEnd type="none" w="med" len="med"/>
                      <a:tailEnd type="none" w="med" len="med"/>
                    </a:lnR>
                    <a:lnT w="12700" cap="flat" cmpd="sng" algn="ctr">
                      <a:solidFill>
                        <a:schemeClr val="accent1"/>
                      </a:solidFill>
                      <a:prstDash val="sysDot"/>
                      <a:round/>
                      <a:headEnd type="none" w="med" len="med"/>
                      <a:tailEnd type="none" w="med" len="med"/>
                    </a:lnT>
                    <a:lnB w="12700" cap="flat" cmpd="sng" algn="ctr">
                      <a:solidFill>
                        <a:schemeClr val="accent1"/>
                      </a:solidFill>
                      <a:prstDash val="sysDot"/>
                      <a:round/>
                      <a:headEnd type="none" w="med" len="med"/>
                      <a:tailEnd type="none" w="med" len="med"/>
                    </a:lnB>
                    <a:lnTlToBr w="12700" cmpd="sng">
                      <a:noFill/>
                      <a:prstDash val="solid"/>
                    </a:lnTlToBr>
                    <a:lnBlToTr w="12700" cmpd="sng">
                      <a:noFill/>
                      <a:prstDash val="solid"/>
                    </a:lnBlToTr>
                  </a:tcPr>
                </a:tc>
                <a:tc>
                  <a:txBody>
                    <a:bodyPr/>
                    <a:lstStyle/>
                    <a:p>
                      <a:pPr marL="171450" marR="0" lvl="0" indent="-171450" algn="l" defTabSz="959937" rtl="0" eaLnBrk="1" fontAlgn="auto" latinLnBrk="0" hangingPunct="1">
                        <a:lnSpc>
                          <a:spcPct val="100000"/>
                        </a:lnSpc>
                        <a:spcBef>
                          <a:spcPts val="0"/>
                        </a:spcBef>
                        <a:spcAft>
                          <a:spcPts val="0"/>
                        </a:spcAft>
                        <a:buClrTx/>
                        <a:buSzTx/>
                        <a:buFont typeface="Wingdings" panose="05000000000000000000" pitchFamily="2" charset="2"/>
                        <a:buChar char="l"/>
                        <a:tabLst/>
                        <a:defRPr/>
                      </a:pPr>
                      <a:r>
                        <a:rPr kumimoji="1" lang="ja-JP" altLang="en-US" sz="1100" b="0" i="0" u="none" strike="noStrike" kern="1200" cap="none" spc="0" normalizeH="0" baseline="0" noProof="0" dirty="0">
                          <a:ln>
                            <a:noFill/>
                          </a:ln>
                          <a:solidFill>
                            <a:schemeClr val="tx1"/>
                          </a:solidFill>
                          <a:effectLst/>
                          <a:uLnTx/>
                          <a:uFillTx/>
                          <a:latin typeface="游ゴシック" panose="020B0400000000000000" pitchFamily="50" charset="-128"/>
                          <a:ea typeface="+mn-ea"/>
                          <a:cs typeface="+mn-cs"/>
                        </a:rPr>
                        <a:t>記載なし</a:t>
                      </a:r>
                    </a:p>
                  </a:txBody>
                  <a:tcPr marL="100806" marR="100806" marT="50403" marB="50403">
                    <a:lnL w="12700" cap="flat" cmpd="sng" algn="ctr">
                      <a:solidFill>
                        <a:schemeClr val="accent1"/>
                      </a:solidFill>
                      <a:prstDash val="sysDot"/>
                      <a:round/>
                      <a:headEnd type="none" w="med" len="med"/>
                      <a:tailEnd type="none" w="med" len="med"/>
                    </a:lnL>
                    <a:lnR w="12700" cap="flat" cmpd="sng" algn="ctr">
                      <a:solidFill>
                        <a:schemeClr val="accent1"/>
                      </a:solidFill>
                      <a:prstDash val="sysDot"/>
                      <a:round/>
                      <a:headEnd type="none" w="med" len="med"/>
                      <a:tailEnd type="none" w="med" len="med"/>
                    </a:lnR>
                    <a:lnT w="12700" cap="flat" cmpd="sng" algn="ctr">
                      <a:solidFill>
                        <a:schemeClr val="accent1"/>
                      </a:solidFill>
                      <a:prstDash val="sysDot"/>
                      <a:round/>
                      <a:headEnd type="none" w="med" len="med"/>
                      <a:tailEnd type="none" w="med" len="med"/>
                    </a:lnT>
                    <a:lnB w="12700" cap="flat" cmpd="sng" algn="ctr">
                      <a:solidFill>
                        <a:schemeClr val="accent1"/>
                      </a:solidFill>
                      <a:prstDash val="sysDot"/>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508488957"/>
                  </a:ext>
                </a:extLst>
              </a:tr>
              <a:tr h="288000">
                <a:tc>
                  <a:txBody>
                    <a:bodyPr/>
                    <a:lstStyle/>
                    <a:p>
                      <a:pPr marL="0" marR="0" lvl="0" indent="0" algn="l" defTabSz="959937" rtl="0" eaLnBrk="1" fontAlgn="auto"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noProof="0" dirty="0">
                          <a:ln>
                            <a:noFill/>
                          </a:ln>
                          <a:solidFill>
                            <a:schemeClr val="tx1"/>
                          </a:solidFill>
                          <a:effectLst/>
                          <a:uLnTx/>
                          <a:uFillTx/>
                          <a:latin typeface="游ゴシック" panose="020B0400000000000000" pitchFamily="50" charset="-128"/>
                          <a:ea typeface="+mn-ea"/>
                          <a:cs typeface="+mn-cs"/>
                        </a:rPr>
                        <a:t>国との協議の進捗状況</a:t>
                      </a:r>
                      <a:endParaRPr kumimoji="1" lang="en-US" altLang="ja-JP" sz="1200" b="1" i="0" u="none" strike="noStrike" kern="1200" cap="none" spc="0" normalizeH="0" baseline="0" noProof="0" dirty="0">
                        <a:ln>
                          <a:noFill/>
                        </a:ln>
                        <a:solidFill>
                          <a:schemeClr val="tx1"/>
                        </a:solidFill>
                        <a:effectLst/>
                        <a:uLnTx/>
                        <a:uFillTx/>
                        <a:latin typeface="游ゴシック" panose="020B0400000000000000" pitchFamily="50" charset="-128"/>
                        <a:ea typeface="+mn-ea"/>
                        <a:cs typeface="+mn-cs"/>
                      </a:endParaRPr>
                    </a:p>
                    <a:p>
                      <a:pPr marL="0" marR="0" lvl="0" indent="0" algn="l" defTabSz="959937" rtl="0" eaLnBrk="1" fontAlgn="auto"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noProof="0" dirty="0">
                          <a:ln>
                            <a:noFill/>
                          </a:ln>
                          <a:solidFill>
                            <a:schemeClr val="tx1"/>
                          </a:solidFill>
                          <a:effectLst/>
                          <a:uLnTx/>
                          <a:uFillTx/>
                          <a:latin typeface="游ゴシック" panose="020B0400000000000000" pitchFamily="50" charset="-128"/>
                          <a:ea typeface="+mn-ea"/>
                          <a:cs typeface="+mn-cs"/>
                        </a:rPr>
                        <a:t>（取組みの成果）</a:t>
                      </a:r>
                      <a:endParaRPr kumimoji="1" lang="ja-JP" altLang="en-US" sz="1200" b="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endParaRPr>
                    </a:p>
                  </a:txBody>
                  <a:tcPr marL="100806" marR="100806" marT="50403" marB="50403">
                    <a:lnL w="12700" cap="flat" cmpd="sng" algn="ctr">
                      <a:solidFill>
                        <a:schemeClr val="accent1"/>
                      </a:solidFill>
                      <a:prstDash val="sysDot"/>
                      <a:round/>
                      <a:headEnd type="none" w="med" len="med"/>
                      <a:tailEnd type="none" w="med" len="med"/>
                    </a:lnL>
                    <a:lnR w="12700" cap="flat" cmpd="sng" algn="ctr">
                      <a:solidFill>
                        <a:schemeClr val="accent1"/>
                      </a:solidFill>
                      <a:prstDash val="sysDot"/>
                      <a:round/>
                      <a:headEnd type="none" w="med" len="med"/>
                      <a:tailEnd type="none" w="med" len="med"/>
                    </a:lnR>
                    <a:lnT w="12700" cap="flat" cmpd="sng" algn="ctr">
                      <a:solidFill>
                        <a:schemeClr val="accent1"/>
                      </a:solidFill>
                      <a:prstDash val="sysDot"/>
                      <a:round/>
                      <a:headEnd type="none" w="med" len="med"/>
                      <a:tailEnd type="none" w="med" len="med"/>
                    </a:lnT>
                    <a:lnB w="12700" cap="flat" cmpd="sng" algn="ctr">
                      <a:solidFill>
                        <a:schemeClr val="accent1"/>
                      </a:solidFill>
                      <a:prstDash val="sysDot"/>
                      <a:round/>
                      <a:headEnd type="none" w="med" len="med"/>
                      <a:tailEnd type="none" w="med" len="med"/>
                    </a:lnB>
                    <a:lnTlToBr w="12700" cmpd="sng">
                      <a:noFill/>
                      <a:prstDash val="solid"/>
                    </a:lnTlToBr>
                    <a:lnBlToTr w="12700" cmpd="sng">
                      <a:noFill/>
                      <a:prstDash val="solid"/>
                    </a:lnBlToTr>
                  </a:tcPr>
                </a:tc>
                <a:tc>
                  <a:txBody>
                    <a:bodyPr/>
                    <a:lstStyle/>
                    <a:p>
                      <a:pPr marL="171450" marR="0" lvl="0" indent="-171450" algn="l" defTabSz="959937" rtl="0" eaLnBrk="1" fontAlgn="auto" latinLnBrk="0" hangingPunct="1">
                        <a:lnSpc>
                          <a:spcPct val="100000"/>
                        </a:lnSpc>
                        <a:spcBef>
                          <a:spcPts val="0"/>
                        </a:spcBef>
                        <a:spcAft>
                          <a:spcPts val="0"/>
                        </a:spcAft>
                        <a:buClrTx/>
                        <a:buSzTx/>
                        <a:buFont typeface="Wingdings" panose="05000000000000000000" pitchFamily="2" charset="2"/>
                        <a:buChar char="l"/>
                        <a:tabLst/>
                        <a:defRPr/>
                      </a:pPr>
                      <a:r>
                        <a:rPr kumimoji="1" lang="ja-JP" altLang="en-US" sz="1100" b="0" i="0" u="none" strike="noStrike" kern="1200" cap="none" spc="0" normalizeH="0" baseline="0" noProof="0" dirty="0">
                          <a:ln>
                            <a:noFill/>
                          </a:ln>
                          <a:solidFill>
                            <a:schemeClr val="tx1"/>
                          </a:solidFill>
                          <a:effectLst/>
                          <a:uLnTx/>
                          <a:uFillTx/>
                          <a:latin typeface="游ゴシック" panose="020B0400000000000000" pitchFamily="50" charset="-128"/>
                          <a:ea typeface="+mn-ea"/>
                          <a:cs typeface="+mn-cs"/>
                        </a:rPr>
                        <a:t>内閣府、内閣官房と補助金の獲得に向けた協議を継続中</a:t>
                      </a:r>
                      <a:endParaRPr kumimoji="1" lang="en-US" altLang="ja-JP" sz="1100" b="0" i="0" u="none" strike="noStrike" kern="1200" cap="none" spc="0" normalizeH="0" baseline="0" noProof="0" dirty="0">
                        <a:ln>
                          <a:noFill/>
                        </a:ln>
                        <a:solidFill>
                          <a:schemeClr val="tx1"/>
                        </a:solidFill>
                        <a:effectLst/>
                        <a:uLnTx/>
                        <a:uFillTx/>
                        <a:latin typeface="游ゴシック" panose="020B0400000000000000" pitchFamily="50" charset="-128"/>
                        <a:ea typeface="+mn-ea"/>
                        <a:cs typeface="+mn-cs"/>
                      </a:endParaRPr>
                    </a:p>
                  </a:txBody>
                  <a:tcPr marL="100806" marR="100806" marT="50403" marB="50403">
                    <a:lnL w="12700" cap="flat" cmpd="sng" algn="ctr">
                      <a:solidFill>
                        <a:schemeClr val="accent1"/>
                      </a:solidFill>
                      <a:prstDash val="sysDot"/>
                      <a:round/>
                      <a:headEnd type="none" w="med" len="med"/>
                      <a:tailEnd type="none" w="med" len="med"/>
                    </a:lnL>
                    <a:lnR w="12700" cap="flat" cmpd="sng" algn="ctr">
                      <a:solidFill>
                        <a:schemeClr val="accent1"/>
                      </a:solidFill>
                      <a:prstDash val="sysDot"/>
                      <a:round/>
                      <a:headEnd type="none" w="med" len="med"/>
                      <a:tailEnd type="none" w="med" len="med"/>
                    </a:lnR>
                    <a:lnT w="12700" cap="flat" cmpd="sng" algn="ctr">
                      <a:solidFill>
                        <a:schemeClr val="accent1"/>
                      </a:solidFill>
                      <a:prstDash val="sysDot"/>
                      <a:round/>
                      <a:headEnd type="none" w="med" len="med"/>
                      <a:tailEnd type="none" w="med" len="med"/>
                    </a:lnT>
                    <a:lnB w="12700" cap="flat" cmpd="sng" algn="ctr">
                      <a:solidFill>
                        <a:schemeClr val="accent1"/>
                      </a:solidFill>
                      <a:prstDash val="sysDot"/>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200310318"/>
                  </a:ext>
                </a:extLst>
              </a:tr>
            </a:tbl>
          </a:graphicData>
        </a:graphic>
      </p:graphicFrame>
    </p:spTree>
    <p:extLst>
      <p:ext uri="{BB962C8B-B14F-4D97-AF65-F5344CB8AC3E}">
        <p14:creationId xmlns:p14="http://schemas.microsoft.com/office/powerpoint/2010/main" val="422231017"/>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四角形: 角を丸くする 2">
            <a:extLst>
              <a:ext uri="{FF2B5EF4-FFF2-40B4-BE49-F238E27FC236}">
                <a16:creationId xmlns:a16="http://schemas.microsoft.com/office/drawing/2014/main" id="{FF1169B4-0354-4C2C-8470-F16E797B7616}"/>
              </a:ext>
            </a:extLst>
          </p:cNvPr>
          <p:cNvSpPr/>
          <p:nvPr/>
        </p:nvSpPr>
        <p:spPr>
          <a:xfrm>
            <a:off x="140620" y="2370120"/>
            <a:ext cx="9759235" cy="1355429"/>
          </a:xfrm>
          <a:prstGeom prst="roundRect">
            <a:avLst>
              <a:gd name="adj" fmla="val 7865"/>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graphicFrame>
        <p:nvGraphicFramePr>
          <p:cNvPr id="11" name="表 10"/>
          <p:cNvGraphicFramePr>
            <a:graphicFrameLocks noGrp="1"/>
          </p:cNvGraphicFramePr>
          <p:nvPr>
            <p:extLst>
              <p:ext uri="{D42A27DB-BD31-4B8C-83A1-F6EECF244321}">
                <p14:modId xmlns:p14="http://schemas.microsoft.com/office/powerpoint/2010/main" val="445692192"/>
              </p:ext>
            </p:extLst>
          </p:nvPr>
        </p:nvGraphicFramePr>
        <p:xfrm>
          <a:off x="160239" y="2608807"/>
          <a:ext cx="9759235" cy="1030446"/>
        </p:xfrm>
        <a:graphic>
          <a:graphicData uri="http://schemas.openxmlformats.org/drawingml/2006/table">
            <a:tbl>
              <a:tblPr firstRow="1" bandRow="1">
                <a:tableStyleId>{2D5ABB26-0587-4C30-8999-92F81FD0307C}</a:tableStyleId>
              </a:tblPr>
              <a:tblGrid>
                <a:gridCol w="9759235">
                  <a:extLst>
                    <a:ext uri="{9D8B030D-6E8A-4147-A177-3AD203B41FA5}">
                      <a16:colId xmlns:a16="http://schemas.microsoft.com/office/drawing/2014/main" val="2309123477"/>
                    </a:ext>
                  </a:extLst>
                </a:gridCol>
              </a:tblGrid>
              <a:tr h="943839">
                <a:tc>
                  <a:txBody>
                    <a:bodyPr/>
                    <a:lstStyle/>
                    <a:p>
                      <a:pPr marL="180975" marR="0" lvl="0" indent="-180975" algn="l" defTabSz="959937" rtl="0" eaLnBrk="1" fontAlgn="auto" latinLnBrk="0" hangingPunct="1">
                        <a:lnSpc>
                          <a:spcPct val="100000"/>
                        </a:lnSpc>
                        <a:spcBef>
                          <a:spcPts val="0"/>
                        </a:spcBef>
                        <a:spcAft>
                          <a:spcPts val="0"/>
                        </a:spcAft>
                        <a:buClrTx/>
                        <a:buSzTx/>
                        <a:buFontTx/>
                        <a:buNone/>
                        <a:tabLst/>
                        <a:defRPr/>
                      </a:pPr>
                      <a:r>
                        <a:rPr kumimoji="1" lang="en-US" altLang="ja-JP" sz="1400" b="1" u="none" dirty="0">
                          <a:solidFill>
                            <a:schemeClr val="accent5"/>
                          </a:solidFill>
                          <a:effectLst/>
                        </a:rPr>
                        <a:t>【</a:t>
                      </a:r>
                      <a:r>
                        <a:rPr kumimoji="1" lang="ja-JP" altLang="en-US" sz="1400" b="1" u="none" dirty="0">
                          <a:solidFill>
                            <a:schemeClr val="accent5"/>
                          </a:solidFill>
                          <a:effectLst/>
                        </a:rPr>
                        <a:t>万博に向けて</a:t>
                      </a:r>
                      <a:r>
                        <a:rPr kumimoji="1" lang="en-US" altLang="ja-JP" sz="1400" b="1" u="none" dirty="0">
                          <a:solidFill>
                            <a:schemeClr val="accent5"/>
                          </a:solidFill>
                          <a:effectLst/>
                        </a:rPr>
                        <a:t>】</a:t>
                      </a:r>
                    </a:p>
                    <a:p>
                      <a:pPr marL="180975" lvl="0" indent="-180975" defTabSz="959937">
                        <a:defRPr/>
                      </a:pPr>
                      <a:endParaRPr kumimoji="1" lang="en-US" altLang="ja-JP" sz="600" b="1" dirty="0">
                        <a:solidFill>
                          <a:schemeClr val="tx1"/>
                        </a:solidFill>
                      </a:endParaRPr>
                    </a:p>
                    <a:p>
                      <a:pPr marL="180975" lvl="0" indent="-180975" defTabSz="959937">
                        <a:defRPr/>
                      </a:pPr>
                      <a:r>
                        <a:rPr kumimoji="1" lang="ja-JP" altLang="en-US" sz="1400" b="1" dirty="0">
                          <a:solidFill>
                            <a:schemeClr val="tx1"/>
                          </a:solidFill>
                        </a:rPr>
                        <a:t>▷</a:t>
                      </a:r>
                      <a:r>
                        <a:rPr kumimoji="1" lang="ja-JP" altLang="en-US" sz="1400" b="1" u="sng" dirty="0">
                          <a:solidFill>
                            <a:schemeClr val="tx1"/>
                          </a:solidFill>
                        </a:rPr>
                        <a:t>万博工事期間中及び</a:t>
                      </a:r>
                      <a:r>
                        <a:rPr kumimoji="1" lang="ja-JP" altLang="en-US" sz="1400" b="1" u="sng" dirty="0">
                          <a:solidFill>
                            <a:schemeClr val="tx1"/>
                          </a:solidFill>
                          <a:effectLst/>
                          <a:latin typeface="BIZ UDPゴシック" panose="020B0400000000000000" pitchFamily="50" charset="-128"/>
                          <a:ea typeface="BIZ UDPゴシック" panose="020B0400000000000000" pitchFamily="50" charset="-128"/>
                        </a:rPr>
                        <a:t>万博開催期間中のターミナルゲート時間延長・咲洲へのシフト等、物流交通対策に対する支援</a:t>
                      </a:r>
                      <a:r>
                        <a:rPr kumimoji="1" lang="ja-JP" altLang="en-US" sz="1400" b="1" u="none" dirty="0">
                          <a:solidFill>
                            <a:schemeClr val="tx1"/>
                          </a:solidFill>
                          <a:effectLst/>
                          <a:latin typeface="BIZ UDPゴシック" panose="020B0400000000000000" pitchFamily="50" charset="-128"/>
                          <a:ea typeface="BIZ UDPゴシック" panose="020B0400000000000000" pitchFamily="50" charset="-128"/>
                        </a:rPr>
                        <a:t>　</a:t>
                      </a:r>
                      <a:r>
                        <a:rPr kumimoji="1" lang="ja-JP" altLang="en-US" sz="900" b="0" u="none" dirty="0">
                          <a:solidFill>
                            <a:schemeClr val="tx1"/>
                          </a:solidFill>
                          <a:effectLst/>
                          <a:latin typeface="+mn-ea"/>
                          <a:ea typeface="+mn-ea"/>
                        </a:rPr>
                        <a:t>＜府・市・関経連＞</a:t>
                      </a:r>
                      <a:endParaRPr kumimoji="1" lang="en-US" altLang="ja-JP" sz="900" b="0" u="none" dirty="0">
                        <a:solidFill>
                          <a:schemeClr val="tx1"/>
                        </a:solidFill>
                        <a:effectLst/>
                        <a:latin typeface="+mn-ea"/>
                        <a:ea typeface="+mn-ea"/>
                      </a:endParaRPr>
                    </a:p>
                    <a:p>
                      <a:pPr marL="180975" marR="0" lvl="0" indent="-180975" algn="l" defTabSz="959937" rtl="0" eaLnBrk="1" fontAlgn="auto" latinLnBrk="0" hangingPunct="1">
                        <a:lnSpc>
                          <a:spcPct val="100000"/>
                        </a:lnSpc>
                        <a:spcBef>
                          <a:spcPts val="0"/>
                        </a:spcBef>
                        <a:spcAft>
                          <a:spcPts val="0"/>
                        </a:spcAft>
                        <a:buClrTx/>
                        <a:buSzTx/>
                        <a:buFontTx/>
                        <a:buNone/>
                        <a:tabLst/>
                        <a:defRPr/>
                      </a:pPr>
                      <a:endParaRPr kumimoji="1" lang="en-US" altLang="ja-JP" sz="900" b="0" u="none" dirty="0">
                        <a:solidFill>
                          <a:schemeClr val="tx1"/>
                        </a:solidFill>
                        <a:effectLst/>
                        <a:latin typeface="+mn-ea"/>
                        <a:ea typeface="+mn-ea"/>
                      </a:endParaRPr>
                    </a:p>
                    <a:p>
                      <a:pPr marL="180975" lvl="0" indent="-180975" defTabSz="959937">
                        <a:defRPr/>
                      </a:pPr>
                      <a:r>
                        <a:rPr kumimoji="1" lang="ja-JP" altLang="en-US" sz="900" b="0" u="none" dirty="0">
                          <a:solidFill>
                            <a:schemeClr val="tx1"/>
                          </a:solidFill>
                          <a:effectLst/>
                          <a:latin typeface="+mn-ea"/>
                          <a:ea typeface="+mn-ea"/>
                        </a:rPr>
                        <a:t>　　</a:t>
                      </a:r>
                      <a:endParaRPr kumimoji="1" lang="en-US" altLang="ja-JP" sz="600" b="1" dirty="0">
                        <a:solidFill>
                          <a:schemeClr val="tx1"/>
                        </a:solidFill>
                      </a:endParaRPr>
                    </a:p>
                  </a:txBody>
                  <a:tcPr marL="100806" marR="100806" marT="50403" marB="50403">
                    <a:noFill/>
                  </a:tcPr>
                </a:tc>
                <a:extLst>
                  <a:ext uri="{0D108BD9-81ED-4DB2-BD59-A6C34878D82A}">
                    <a16:rowId xmlns:a16="http://schemas.microsoft.com/office/drawing/2014/main" val="4193718493"/>
                  </a:ext>
                </a:extLst>
              </a:tr>
            </a:tbl>
          </a:graphicData>
        </a:graphic>
      </p:graphicFrame>
      <p:sp>
        <p:nvSpPr>
          <p:cNvPr id="9" name="正方形/長方形 8"/>
          <p:cNvSpPr/>
          <p:nvPr/>
        </p:nvSpPr>
        <p:spPr>
          <a:xfrm>
            <a:off x="2653468" y="5899255"/>
            <a:ext cx="5038725" cy="369332"/>
          </a:xfrm>
          <a:prstGeom prst="rect">
            <a:avLst/>
          </a:prstGeom>
        </p:spPr>
        <p:txBody>
          <a:bodyPr>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srgbClr val="FF0000"/>
              </a:solidFill>
              <a:effectLst/>
              <a:uLnTx/>
              <a:uFillTx/>
              <a:latin typeface="BIZ UDPゴシック" panose="020B0400000000000000" pitchFamily="50" charset="-128"/>
              <a:ea typeface="BIZ UDPゴシック" panose="020B0400000000000000" pitchFamily="50" charset="-128"/>
              <a:cs typeface="+mn-cs"/>
            </a:endParaRPr>
          </a:p>
        </p:txBody>
      </p:sp>
      <p:sp>
        <p:nvSpPr>
          <p:cNvPr id="12" name="テキスト ボックス 11"/>
          <p:cNvSpPr txBox="1"/>
          <p:nvPr/>
        </p:nvSpPr>
        <p:spPr>
          <a:xfrm>
            <a:off x="140620" y="2031565"/>
            <a:ext cx="5083443" cy="338554"/>
          </a:xfrm>
          <a:prstGeom prst="rect">
            <a:avLst/>
          </a:prstGeom>
          <a:noFill/>
        </p:spPr>
        <p:txBody>
          <a:bodyPr wrap="none" rtlCol="0">
            <a:spAutoFit/>
          </a:bodyPr>
          <a:lstStyle/>
          <a:p>
            <a:pPr lvl="0">
              <a:defRPr/>
            </a:pPr>
            <a:r>
              <a:rPr kumimoji="1" lang="ja-JP" altLang="en-US" sz="16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国への提案・要望</a:t>
            </a:r>
            <a:r>
              <a:rPr kumimoji="1" lang="ja-JP" altLang="en-US" sz="12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　</a:t>
            </a:r>
            <a:r>
              <a:rPr kumimoji="1" lang="en-US" altLang="ja-JP" sz="11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a:t>
            </a:r>
            <a:r>
              <a:rPr kumimoji="1" lang="ja-JP" altLang="en-US" sz="11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要望先</a:t>
            </a:r>
            <a:r>
              <a:rPr kumimoji="1" lang="zh-TW" altLang="en-US" sz="1100" dirty="0">
                <a:solidFill>
                  <a:prstClr val="black"/>
                </a:solidFill>
                <a:latin typeface="メイリオ" panose="020B0604030504040204" pitchFamily="50" charset="-128"/>
                <a:ea typeface="メイリオ" panose="020B0604030504040204" pitchFamily="50" charset="-128"/>
              </a:rPr>
              <a:t>（</a:t>
            </a:r>
            <a:r>
              <a:rPr kumimoji="1" lang="zh-TW" altLang="en-US" sz="1100" dirty="0">
                <a:latin typeface="メイリオ" panose="020B0604030504040204" pitchFamily="50" charset="-128"/>
                <a:ea typeface="メイリオ" panose="020B0604030504040204" pitchFamily="50" charset="-128"/>
              </a:rPr>
              <a:t>内閣官房、経済産業省、国土交通省</a:t>
            </a:r>
            <a:r>
              <a:rPr kumimoji="1" lang="zh-TW" altLang="en-US" sz="1100" dirty="0">
                <a:solidFill>
                  <a:prstClr val="black"/>
                </a:solidFill>
                <a:latin typeface="メイリオ" panose="020B0604030504040204" pitchFamily="50" charset="-128"/>
                <a:ea typeface="メイリオ" panose="020B0604030504040204" pitchFamily="50" charset="-128"/>
              </a:rPr>
              <a:t>）</a:t>
            </a:r>
            <a:endParaRPr kumimoji="1" lang="ja-JP" altLang="en-US" sz="10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p:txBody>
      </p:sp>
      <p:sp>
        <p:nvSpPr>
          <p:cNvPr id="23" name="スライド番号プレースホルダー 7"/>
          <p:cNvSpPr>
            <a:spLocks noGrp="1"/>
          </p:cNvSpPr>
          <p:nvPr>
            <p:ph type="sldNum" sz="quarter" idx="12"/>
          </p:nvPr>
        </p:nvSpPr>
        <p:spPr>
          <a:xfrm flipH="1">
            <a:off x="9719089" y="6839953"/>
            <a:ext cx="361536" cy="359360"/>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A29C0C3-80A2-4EDA-8DD4-D638D41F3C0E}" type="slidenum">
              <a:rPr kumimoji="1" lang="ja-JP" altLang="en-US" sz="1260" b="0" i="0" u="none" strike="noStrike" kern="1200" cap="none" spc="0" normalizeH="0" baseline="0" noProof="0" smtClean="0">
                <a:ln>
                  <a:noFill/>
                </a:ln>
                <a:solidFill>
                  <a:prstClr val="black">
                    <a:tint val="75000"/>
                  </a:prstClr>
                </a:solidFill>
                <a:effectLst/>
                <a:uLnTx/>
                <a:uFillTx/>
                <a:latin typeface="Calibri" panose="020F0502020204030204"/>
                <a:ea typeface="游ゴシック" panose="020B0400000000000000"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74</a:t>
            </a:fld>
            <a:endParaRPr kumimoji="1" lang="ja-JP" altLang="en-US" sz="1260" b="0" i="0" u="none" strike="noStrike" kern="1200" cap="none" spc="0" normalizeH="0" baseline="0" noProof="0" dirty="0">
              <a:ln>
                <a:noFill/>
              </a:ln>
              <a:solidFill>
                <a:prstClr val="black">
                  <a:tint val="75000"/>
                </a:prstClr>
              </a:solidFill>
              <a:effectLst/>
              <a:uLnTx/>
              <a:uFillTx/>
              <a:latin typeface="Calibri" panose="020F0502020204030204"/>
              <a:ea typeface="游ゴシック" panose="020B0400000000000000" pitchFamily="50" charset="-128"/>
              <a:cs typeface="+mn-cs"/>
            </a:endParaRPr>
          </a:p>
        </p:txBody>
      </p:sp>
      <p:sp>
        <p:nvSpPr>
          <p:cNvPr id="22" name="正方形/長方形 21">
            <a:extLst>
              <a:ext uri="{FF2B5EF4-FFF2-40B4-BE49-F238E27FC236}">
                <a16:creationId xmlns:a16="http://schemas.microsoft.com/office/drawing/2014/main" id="{E08629A6-829B-4394-A30A-5CB52C1BBB36}"/>
              </a:ext>
            </a:extLst>
          </p:cNvPr>
          <p:cNvSpPr/>
          <p:nvPr/>
        </p:nvSpPr>
        <p:spPr>
          <a:xfrm>
            <a:off x="179857" y="88937"/>
            <a:ext cx="9720000" cy="324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defRPr/>
            </a:pPr>
            <a:r>
              <a:rPr kumimoji="1" lang="en-US" altLang="ja-JP" b="1" dirty="0">
                <a:solidFill>
                  <a:prstClr val="white"/>
                </a:solidFill>
                <a:latin typeface="BIZ UDPゴシック" panose="020B0400000000000000" pitchFamily="50" charset="-128"/>
                <a:ea typeface="BIZ UDPゴシック" panose="020B0400000000000000" pitchFamily="50" charset="-128"/>
              </a:rPr>
              <a:t>2</a:t>
            </a:r>
            <a:r>
              <a:rPr kumimoji="1" lang="ja-JP" altLang="en-US" b="1" dirty="0">
                <a:solidFill>
                  <a:prstClr val="white"/>
                </a:solidFill>
                <a:latin typeface="BIZ UDPゴシック" panose="020B0400000000000000" pitchFamily="50" charset="-128"/>
                <a:ea typeface="BIZ UDPゴシック" panose="020B0400000000000000" pitchFamily="50" charset="-128"/>
              </a:rPr>
              <a:t>（７）　万博開催に向けた物流交通対策　</a:t>
            </a:r>
            <a:endParaRPr kumimoji="1" lang="ja-JP" altLang="en-US" sz="1600" b="1" dirty="0">
              <a:solidFill>
                <a:prstClr val="white"/>
              </a:solidFill>
              <a:latin typeface="BIZ UDPゴシック" panose="020B0400000000000000" pitchFamily="50" charset="-128"/>
              <a:ea typeface="BIZ UDPゴシック" panose="020B0400000000000000" pitchFamily="50" charset="-128"/>
            </a:endParaRPr>
          </a:p>
        </p:txBody>
      </p:sp>
      <p:sp>
        <p:nvSpPr>
          <p:cNvPr id="25" name="テキスト ボックス 24">
            <a:extLst>
              <a:ext uri="{FF2B5EF4-FFF2-40B4-BE49-F238E27FC236}">
                <a16:creationId xmlns:a16="http://schemas.microsoft.com/office/drawing/2014/main" id="{B02F3C22-1443-46B7-A977-04475234F08A}"/>
              </a:ext>
            </a:extLst>
          </p:cNvPr>
          <p:cNvSpPr txBox="1"/>
          <p:nvPr/>
        </p:nvSpPr>
        <p:spPr>
          <a:xfrm>
            <a:off x="288706" y="461860"/>
            <a:ext cx="9540000" cy="954107"/>
          </a:xfrm>
          <a:prstGeom prst="rect">
            <a:avLst/>
          </a:prstGeom>
          <a:noFill/>
          <a:ln w="6350">
            <a:noFill/>
            <a:prstDash val="solid"/>
          </a:ln>
        </p:spPr>
        <p:txBody>
          <a:bodyPr wrap="square">
            <a:spAutoFit/>
          </a:bodyPr>
          <a:lstStyle/>
          <a:p>
            <a:pPr lvl="0">
              <a:defRPr/>
            </a:pPr>
            <a:r>
              <a:rPr lang="ja-JP" altLang="en-US" sz="1400" dirty="0">
                <a:latin typeface="BIZ UDPゴシック" panose="020B0400000000000000" pitchFamily="50" charset="-128"/>
                <a:ea typeface="BIZ UDPゴシック" panose="020B0400000000000000" pitchFamily="50" charset="-128"/>
              </a:rPr>
              <a:t>　大阪・関西万博への来場者は、会期中で約２，８２０万人が想定されており、博覧会協会において、来場者の平準化など、来場者輸送の交通マネージメントに最大限、取り組んでいるが、あわせて万博工事期間中及び万博開催期間中の万博関連車両の円滑な交通を確保するため、年間約</a:t>
            </a:r>
            <a:r>
              <a:rPr lang="en-US" altLang="ja-JP" sz="1400" dirty="0">
                <a:latin typeface="BIZ UDPゴシック" panose="020B0400000000000000" pitchFamily="50" charset="-128"/>
                <a:ea typeface="BIZ UDPゴシック" panose="020B0400000000000000" pitchFamily="50" charset="-128"/>
              </a:rPr>
              <a:t>100</a:t>
            </a:r>
            <a:r>
              <a:rPr lang="ja-JP" altLang="en-US" sz="1400" dirty="0">
                <a:latin typeface="BIZ UDPゴシック" panose="020B0400000000000000" pitchFamily="50" charset="-128"/>
                <a:ea typeface="BIZ UDPゴシック" panose="020B0400000000000000" pitchFamily="50" charset="-128"/>
              </a:rPr>
              <a:t>万</a:t>
            </a:r>
            <a:r>
              <a:rPr lang="en-US" altLang="ja-JP" sz="1400" dirty="0">
                <a:latin typeface="BIZ UDPゴシック" panose="020B0400000000000000" pitchFamily="50" charset="-128"/>
                <a:ea typeface="BIZ UDPゴシック" panose="020B0400000000000000" pitchFamily="50" charset="-128"/>
              </a:rPr>
              <a:t>TEU</a:t>
            </a:r>
            <a:r>
              <a:rPr lang="ja-JP" altLang="en-US" sz="1400" dirty="0">
                <a:latin typeface="BIZ UDPゴシック" panose="020B0400000000000000" pitchFamily="50" charset="-128"/>
                <a:ea typeface="BIZ UDPゴシック" panose="020B0400000000000000" pitchFamily="50" charset="-128"/>
              </a:rPr>
              <a:t>の貨物量を取り扱う夢洲のコンテナターミナルへ出入りしているコンテナを咲洲へシフトするなど、夢洲周辺の物流車両の渋滞緩和を図る必要がある。</a:t>
            </a:r>
          </a:p>
        </p:txBody>
      </p:sp>
      <p:sp>
        <p:nvSpPr>
          <p:cNvPr id="26" name="テキスト ボックス 25"/>
          <p:cNvSpPr txBox="1"/>
          <p:nvPr/>
        </p:nvSpPr>
        <p:spPr>
          <a:xfrm>
            <a:off x="140620" y="4295680"/>
            <a:ext cx="2236510" cy="338554"/>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600" b="1" i="0" u="none" strike="noStrike" kern="1200" cap="none" spc="0" normalizeH="0" baseline="0" noProof="0" dirty="0">
                <a:ln>
                  <a:noFill/>
                </a:ln>
                <a:effectLst/>
                <a:uLnTx/>
                <a:uFillTx/>
                <a:latin typeface="メイリオ" panose="020B0604030504040204" pitchFamily="50" charset="-128"/>
                <a:ea typeface="メイリオ" panose="020B0604030504040204" pitchFamily="50" charset="-128"/>
                <a:cs typeface="+mn-cs"/>
              </a:rPr>
              <a:t>国との協議の進捗状況</a:t>
            </a:r>
          </a:p>
        </p:txBody>
      </p:sp>
      <p:graphicFrame>
        <p:nvGraphicFramePr>
          <p:cNvPr id="14" name="表 13"/>
          <p:cNvGraphicFramePr>
            <a:graphicFrameLocks noGrp="1"/>
          </p:cNvGraphicFramePr>
          <p:nvPr>
            <p:extLst>
              <p:ext uri="{D42A27DB-BD31-4B8C-83A1-F6EECF244321}">
                <p14:modId xmlns:p14="http://schemas.microsoft.com/office/powerpoint/2010/main" val="189834846"/>
              </p:ext>
            </p:extLst>
          </p:nvPr>
        </p:nvGraphicFramePr>
        <p:xfrm>
          <a:off x="179857" y="4738059"/>
          <a:ext cx="9288000" cy="933132"/>
        </p:xfrm>
        <a:graphic>
          <a:graphicData uri="http://schemas.openxmlformats.org/drawingml/2006/table">
            <a:tbl>
              <a:tblPr bandRow="1">
                <a:tableStyleId>{5940675A-B579-460E-94D1-54222C63F5DA}</a:tableStyleId>
              </a:tblPr>
              <a:tblGrid>
                <a:gridCol w="2700000">
                  <a:extLst>
                    <a:ext uri="{9D8B030D-6E8A-4147-A177-3AD203B41FA5}">
                      <a16:colId xmlns:a16="http://schemas.microsoft.com/office/drawing/2014/main" val="525926817"/>
                    </a:ext>
                  </a:extLst>
                </a:gridCol>
                <a:gridCol w="6588000">
                  <a:extLst>
                    <a:ext uri="{9D8B030D-6E8A-4147-A177-3AD203B41FA5}">
                      <a16:colId xmlns:a16="http://schemas.microsoft.com/office/drawing/2014/main" val="1556401701"/>
                    </a:ext>
                  </a:extLst>
                </a:gridCol>
              </a:tblGrid>
              <a:tr h="288000">
                <a:tc>
                  <a:txBody>
                    <a:bodyPr/>
                    <a:lstStyle/>
                    <a:p>
                      <a:pPr marL="0" marR="0" lvl="0" indent="0" algn="l" defTabSz="959937" rtl="0" eaLnBrk="1" fontAlgn="auto" latinLnBrk="0" hangingPunct="1">
                        <a:lnSpc>
                          <a:spcPct val="100000"/>
                        </a:lnSpc>
                        <a:spcBef>
                          <a:spcPts val="0"/>
                        </a:spcBef>
                        <a:spcAft>
                          <a:spcPts val="0"/>
                        </a:spcAft>
                        <a:buClrTx/>
                        <a:buSzTx/>
                        <a:buFontTx/>
                        <a:buNone/>
                        <a:tabLst/>
                        <a:defRPr/>
                      </a:pPr>
                      <a:r>
                        <a:rPr lang="ja-JP" altLang="en-US" sz="1200" b="1" dirty="0">
                          <a:solidFill>
                            <a:schemeClr val="tx1"/>
                          </a:solidFill>
                          <a:latin typeface="+mn-ea"/>
                        </a:rPr>
                        <a:t>国「アクションプラン</a:t>
                      </a:r>
                      <a:r>
                        <a:rPr lang="en-US" altLang="ja-JP" sz="1200" b="1" dirty="0">
                          <a:solidFill>
                            <a:schemeClr val="tx1"/>
                          </a:solidFill>
                          <a:latin typeface="+mn-ea"/>
                        </a:rPr>
                        <a:t>Ver.</a:t>
                      </a:r>
                      <a:r>
                        <a:rPr lang="en-US" altLang="ja-JP" sz="1200" b="1" u="none" dirty="0">
                          <a:solidFill>
                            <a:schemeClr val="tx1"/>
                          </a:solidFill>
                          <a:latin typeface="+mn-ea"/>
                        </a:rPr>
                        <a:t>4</a:t>
                      </a:r>
                      <a:r>
                        <a:rPr lang="ja-JP" altLang="en-US" sz="1200" b="1" dirty="0">
                          <a:solidFill>
                            <a:schemeClr val="tx1"/>
                          </a:solidFill>
                          <a:latin typeface="+mn-ea"/>
                        </a:rPr>
                        <a:t>」の</a:t>
                      </a:r>
                      <a:endParaRPr lang="en-US" altLang="ja-JP" sz="1200" b="1" dirty="0">
                        <a:solidFill>
                          <a:schemeClr val="tx1"/>
                        </a:solidFill>
                        <a:latin typeface="+mn-ea"/>
                      </a:endParaRPr>
                    </a:p>
                    <a:p>
                      <a:pPr marL="0" marR="0" lvl="0" indent="0" algn="l" defTabSz="959937" rtl="0" eaLnBrk="1" fontAlgn="auto" latinLnBrk="0" hangingPunct="1">
                        <a:lnSpc>
                          <a:spcPct val="100000"/>
                        </a:lnSpc>
                        <a:spcBef>
                          <a:spcPts val="0"/>
                        </a:spcBef>
                        <a:spcAft>
                          <a:spcPts val="0"/>
                        </a:spcAft>
                        <a:buClrTx/>
                        <a:buSzTx/>
                        <a:buFontTx/>
                        <a:buNone/>
                        <a:tabLst/>
                        <a:defRPr/>
                      </a:pPr>
                      <a:r>
                        <a:rPr lang="ja-JP" altLang="en-US" sz="1200" b="1" dirty="0">
                          <a:solidFill>
                            <a:schemeClr val="tx1"/>
                          </a:solidFill>
                          <a:latin typeface="+mn-ea"/>
                        </a:rPr>
                        <a:t>記載内容</a:t>
                      </a:r>
                      <a:endParaRPr kumimoji="1" lang="ja-JP" altLang="en-US" sz="1200" dirty="0">
                        <a:solidFill>
                          <a:schemeClr val="tx1"/>
                        </a:solidFill>
                        <a:latin typeface="BIZ UDPゴシック" panose="020B0400000000000000" pitchFamily="50" charset="-128"/>
                        <a:ea typeface="BIZ UDPゴシック" panose="020B0400000000000000" pitchFamily="50" charset="-128"/>
                      </a:endParaRPr>
                    </a:p>
                  </a:txBody>
                  <a:tcPr marL="100806" marR="100806" marT="50403" marB="50403">
                    <a:lnL w="12700" cap="flat" cmpd="sng" algn="ctr">
                      <a:solidFill>
                        <a:schemeClr val="accent1"/>
                      </a:solidFill>
                      <a:prstDash val="sysDot"/>
                      <a:round/>
                      <a:headEnd type="none" w="med" len="med"/>
                      <a:tailEnd type="none" w="med" len="med"/>
                    </a:lnL>
                    <a:lnR w="12700" cap="flat" cmpd="sng" algn="ctr">
                      <a:solidFill>
                        <a:schemeClr val="accent1"/>
                      </a:solidFill>
                      <a:prstDash val="sysDot"/>
                      <a:round/>
                      <a:headEnd type="none" w="med" len="med"/>
                      <a:tailEnd type="none" w="med" len="med"/>
                    </a:lnR>
                    <a:lnT w="12700" cap="flat" cmpd="sng" algn="ctr">
                      <a:solidFill>
                        <a:schemeClr val="accent1"/>
                      </a:solidFill>
                      <a:prstDash val="sysDot"/>
                      <a:round/>
                      <a:headEnd type="none" w="med" len="med"/>
                      <a:tailEnd type="none" w="med" len="med"/>
                    </a:lnT>
                    <a:lnB w="12700" cap="flat" cmpd="sng" algn="ctr">
                      <a:solidFill>
                        <a:schemeClr val="accent1"/>
                      </a:solidFill>
                      <a:prstDash val="sysDot"/>
                      <a:round/>
                      <a:headEnd type="none" w="med" len="med"/>
                      <a:tailEnd type="none" w="med" len="med"/>
                    </a:lnB>
                    <a:lnTlToBr w="12700" cmpd="sng">
                      <a:noFill/>
                      <a:prstDash val="solid"/>
                    </a:lnTlToBr>
                    <a:lnBlToTr w="12700" cmpd="sng">
                      <a:noFill/>
                      <a:prstDash val="solid"/>
                    </a:lnBlToTr>
                  </a:tcPr>
                </a:tc>
                <a:tc>
                  <a:txBody>
                    <a:bodyPr/>
                    <a:lstStyle/>
                    <a:p>
                      <a:pPr marL="171450" marR="0" lvl="0" indent="-171450" algn="l" defTabSz="959937" rtl="0" eaLnBrk="1" fontAlgn="auto" latinLnBrk="0" hangingPunct="1">
                        <a:lnSpc>
                          <a:spcPct val="100000"/>
                        </a:lnSpc>
                        <a:spcBef>
                          <a:spcPts val="0"/>
                        </a:spcBef>
                        <a:spcAft>
                          <a:spcPts val="0"/>
                        </a:spcAft>
                        <a:buClrTx/>
                        <a:buSzTx/>
                        <a:buFont typeface="Wingdings" panose="05000000000000000000" pitchFamily="2" charset="2"/>
                        <a:buChar char="l"/>
                        <a:tabLst/>
                        <a:defRPr/>
                      </a:pPr>
                      <a:r>
                        <a:rPr kumimoji="1" lang="ja-JP" altLang="en-US" sz="1100" b="0" i="0" u="none" strike="noStrike" kern="1200" cap="none" spc="0" normalizeH="0" baseline="0" noProof="0" dirty="0">
                          <a:ln>
                            <a:noFill/>
                          </a:ln>
                          <a:solidFill>
                            <a:schemeClr val="tx1"/>
                          </a:solidFill>
                          <a:effectLst/>
                          <a:uLnTx/>
                          <a:uFillTx/>
                          <a:latin typeface="游ゴシック" panose="020B0400000000000000" pitchFamily="50" charset="-128"/>
                          <a:ea typeface="+mn-ea"/>
                          <a:cs typeface="+mn-cs"/>
                        </a:rPr>
                        <a:t>記載なし</a:t>
                      </a:r>
                    </a:p>
                  </a:txBody>
                  <a:tcPr marL="100806" marR="100806" marT="50403" marB="50403">
                    <a:lnL w="12700" cap="flat" cmpd="sng" algn="ctr">
                      <a:solidFill>
                        <a:schemeClr val="accent1"/>
                      </a:solidFill>
                      <a:prstDash val="sysDot"/>
                      <a:round/>
                      <a:headEnd type="none" w="med" len="med"/>
                      <a:tailEnd type="none" w="med" len="med"/>
                    </a:lnL>
                    <a:lnR w="12700" cap="flat" cmpd="sng" algn="ctr">
                      <a:solidFill>
                        <a:schemeClr val="accent1"/>
                      </a:solidFill>
                      <a:prstDash val="sysDot"/>
                      <a:round/>
                      <a:headEnd type="none" w="med" len="med"/>
                      <a:tailEnd type="none" w="med" len="med"/>
                    </a:lnR>
                    <a:lnT w="12700" cap="flat" cmpd="sng" algn="ctr">
                      <a:solidFill>
                        <a:schemeClr val="accent1"/>
                      </a:solidFill>
                      <a:prstDash val="sysDot"/>
                      <a:round/>
                      <a:headEnd type="none" w="med" len="med"/>
                      <a:tailEnd type="none" w="med" len="med"/>
                    </a:lnT>
                    <a:lnB w="12700" cap="flat" cmpd="sng" algn="ctr">
                      <a:solidFill>
                        <a:schemeClr val="accent1"/>
                      </a:solidFill>
                      <a:prstDash val="sysDot"/>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508488957"/>
                  </a:ext>
                </a:extLst>
              </a:tr>
              <a:tr h="288000">
                <a:tc>
                  <a:txBody>
                    <a:bodyPr/>
                    <a:lstStyle/>
                    <a:p>
                      <a:pPr marL="0" marR="0" lvl="0" indent="0" algn="l" defTabSz="959937" rtl="0" eaLnBrk="1" fontAlgn="auto" latinLnBrk="0" hangingPunct="1">
                        <a:lnSpc>
                          <a:spcPct val="100000"/>
                        </a:lnSpc>
                        <a:spcBef>
                          <a:spcPts val="0"/>
                        </a:spcBef>
                        <a:spcAft>
                          <a:spcPts val="0"/>
                        </a:spcAft>
                        <a:buClrTx/>
                        <a:buSzTx/>
                        <a:buFontTx/>
                        <a:buNone/>
                        <a:tabLst/>
                        <a:defRPr/>
                      </a:pPr>
                      <a:r>
                        <a:rPr kumimoji="1" lang="ja-JP" altLang="en-US" sz="1200" b="1" dirty="0">
                          <a:solidFill>
                            <a:schemeClr val="tx1"/>
                          </a:solidFill>
                          <a:latin typeface="+mn-ea"/>
                          <a:ea typeface="+mn-ea"/>
                        </a:rPr>
                        <a:t>国との協議の進捗状況</a:t>
                      </a:r>
                      <a:endParaRPr kumimoji="1" lang="en-US" altLang="ja-JP" sz="1200" b="1" dirty="0">
                        <a:solidFill>
                          <a:schemeClr val="tx1"/>
                        </a:solidFill>
                        <a:latin typeface="+mn-ea"/>
                        <a:ea typeface="+mn-ea"/>
                      </a:endParaRPr>
                    </a:p>
                    <a:p>
                      <a:pPr marL="0" marR="0" lvl="0" indent="0" algn="l" defTabSz="959937" rtl="0" eaLnBrk="1" fontAlgn="auto" latinLnBrk="0" hangingPunct="1">
                        <a:lnSpc>
                          <a:spcPct val="100000"/>
                        </a:lnSpc>
                        <a:spcBef>
                          <a:spcPts val="0"/>
                        </a:spcBef>
                        <a:spcAft>
                          <a:spcPts val="0"/>
                        </a:spcAft>
                        <a:buClrTx/>
                        <a:buSzTx/>
                        <a:buFontTx/>
                        <a:buNone/>
                        <a:tabLst/>
                        <a:defRPr/>
                      </a:pPr>
                      <a:r>
                        <a:rPr kumimoji="1" lang="ja-JP" altLang="en-US" sz="1200" b="1" dirty="0">
                          <a:solidFill>
                            <a:schemeClr val="tx1"/>
                          </a:solidFill>
                          <a:latin typeface="+mn-ea"/>
                          <a:ea typeface="+mn-ea"/>
                        </a:rPr>
                        <a:t>（取組の成果）</a:t>
                      </a:r>
                    </a:p>
                  </a:txBody>
                  <a:tcPr marL="100806" marR="100806" marT="50403" marB="50403">
                    <a:lnL w="12700" cap="flat" cmpd="sng" algn="ctr">
                      <a:solidFill>
                        <a:schemeClr val="accent1"/>
                      </a:solidFill>
                      <a:prstDash val="sysDot"/>
                      <a:round/>
                      <a:headEnd type="none" w="med" len="med"/>
                      <a:tailEnd type="none" w="med" len="med"/>
                    </a:lnL>
                    <a:lnR w="12700" cap="flat" cmpd="sng" algn="ctr">
                      <a:solidFill>
                        <a:schemeClr val="accent1"/>
                      </a:solidFill>
                      <a:prstDash val="sysDot"/>
                      <a:round/>
                      <a:headEnd type="none" w="med" len="med"/>
                      <a:tailEnd type="none" w="med" len="med"/>
                    </a:lnR>
                    <a:lnT w="12700" cap="flat" cmpd="sng" algn="ctr">
                      <a:solidFill>
                        <a:schemeClr val="accent1"/>
                      </a:solidFill>
                      <a:prstDash val="sysDot"/>
                      <a:round/>
                      <a:headEnd type="none" w="med" len="med"/>
                      <a:tailEnd type="none" w="med" len="med"/>
                    </a:lnT>
                    <a:lnB w="12700" cap="flat" cmpd="sng" algn="ctr">
                      <a:solidFill>
                        <a:schemeClr val="accent1"/>
                      </a:solidFill>
                      <a:prstDash val="sysDot"/>
                      <a:round/>
                      <a:headEnd type="none" w="med" len="med"/>
                      <a:tailEnd type="none" w="med" len="med"/>
                    </a:lnB>
                    <a:lnTlToBr w="12700" cmpd="sng">
                      <a:noFill/>
                      <a:prstDash val="solid"/>
                    </a:lnTlToBr>
                    <a:lnBlToTr w="12700" cmpd="sng">
                      <a:noFill/>
                      <a:prstDash val="solid"/>
                    </a:lnBlToTr>
                  </a:tcPr>
                </a:tc>
                <a:tc>
                  <a:txBody>
                    <a:bodyPr/>
                    <a:lstStyle/>
                    <a:p>
                      <a:pPr marL="171450" marR="0" lvl="0" indent="-171450" algn="l" defTabSz="959937" rtl="0" eaLnBrk="1" fontAlgn="auto" latinLnBrk="0" hangingPunct="1">
                        <a:lnSpc>
                          <a:spcPct val="100000"/>
                        </a:lnSpc>
                        <a:spcBef>
                          <a:spcPts val="0"/>
                        </a:spcBef>
                        <a:spcAft>
                          <a:spcPts val="0"/>
                        </a:spcAft>
                        <a:buClrTx/>
                        <a:buSzTx/>
                        <a:buFont typeface="Wingdings" panose="05000000000000000000" pitchFamily="2" charset="2"/>
                        <a:buChar char="l"/>
                        <a:tabLst/>
                        <a:defRPr/>
                      </a:pPr>
                      <a:r>
                        <a:rPr kumimoji="1" lang="ja-JP" altLang="en-US" sz="1100" b="0" i="0" u="none" strike="noStrike" kern="1200" cap="none" spc="0" normalizeH="0" baseline="0" noProof="0" dirty="0">
                          <a:ln>
                            <a:noFill/>
                          </a:ln>
                          <a:solidFill>
                            <a:schemeClr val="tx1"/>
                          </a:solidFill>
                          <a:effectLst/>
                          <a:uLnTx/>
                          <a:uFillTx/>
                          <a:latin typeface="游ゴシック" panose="020B0400000000000000" pitchFamily="50" charset="-128"/>
                          <a:ea typeface="+mn-ea"/>
                          <a:cs typeface="+mn-cs"/>
                        </a:rPr>
                        <a:t>関係省庁と協議中</a:t>
                      </a:r>
                      <a:endParaRPr kumimoji="1" lang="en-US" altLang="ja-JP" sz="1100" b="0" i="0" u="none" strike="noStrike" kern="1200" cap="none" spc="0" normalizeH="0" baseline="0" noProof="0" dirty="0">
                        <a:ln>
                          <a:noFill/>
                        </a:ln>
                        <a:solidFill>
                          <a:schemeClr val="tx1"/>
                        </a:solidFill>
                        <a:effectLst/>
                        <a:uLnTx/>
                        <a:uFillTx/>
                        <a:latin typeface="游ゴシック" panose="020B0400000000000000" pitchFamily="50" charset="-128"/>
                        <a:ea typeface="+mn-ea"/>
                        <a:cs typeface="+mn-cs"/>
                      </a:endParaRPr>
                    </a:p>
                  </a:txBody>
                  <a:tcPr marL="100806" marR="100806" marT="50403" marB="50403">
                    <a:lnL w="12700" cap="flat" cmpd="sng" algn="ctr">
                      <a:solidFill>
                        <a:schemeClr val="accent1"/>
                      </a:solidFill>
                      <a:prstDash val="sysDot"/>
                      <a:round/>
                      <a:headEnd type="none" w="med" len="med"/>
                      <a:tailEnd type="none" w="med" len="med"/>
                    </a:lnL>
                    <a:lnR w="12700" cap="flat" cmpd="sng" algn="ctr">
                      <a:solidFill>
                        <a:schemeClr val="accent1"/>
                      </a:solidFill>
                      <a:prstDash val="sysDot"/>
                      <a:round/>
                      <a:headEnd type="none" w="med" len="med"/>
                      <a:tailEnd type="none" w="med" len="med"/>
                    </a:lnR>
                    <a:lnT w="12700" cap="flat" cmpd="sng" algn="ctr">
                      <a:solidFill>
                        <a:schemeClr val="accent1"/>
                      </a:solidFill>
                      <a:prstDash val="sysDot"/>
                      <a:round/>
                      <a:headEnd type="none" w="med" len="med"/>
                      <a:tailEnd type="none" w="med" len="med"/>
                    </a:lnT>
                    <a:lnB w="12700" cap="flat" cmpd="sng" algn="ctr">
                      <a:solidFill>
                        <a:schemeClr val="accent1"/>
                      </a:solidFill>
                      <a:prstDash val="sysDot"/>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81938613"/>
                  </a:ext>
                </a:extLst>
              </a:tr>
            </a:tbl>
          </a:graphicData>
        </a:graphic>
      </p:graphicFrame>
    </p:spTree>
    <p:extLst>
      <p:ext uri="{BB962C8B-B14F-4D97-AF65-F5344CB8AC3E}">
        <p14:creationId xmlns:p14="http://schemas.microsoft.com/office/powerpoint/2010/main" val="714913020"/>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四角形: 角を丸くする 2">
            <a:extLst>
              <a:ext uri="{FF2B5EF4-FFF2-40B4-BE49-F238E27FC236}">
                <a16:creationId xmlns:a16="http://schemas.microsoft.com/office/drawing/2014/main" id="{FF1169B4-0354-4C2C-8470-F16E797B7616}"/>
              </a:ext>
            </a:extLst>
          </p:cNvPr>
          <p:cNvSpPr/>
          <p:nvPr/>
        </p:nvSpPr>
        <p:spPr>
          <a:xfrm>
            <a:off x="140620" y="2370120"/>
            <a:ext cx="9759235" cy="1355429"/>
          </a:xfrm>
          <a:prstGeom prst="roundRect">
            <a:avLst>
              <a:gd name="adj" fmla="val 7865"/>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graphicFrame>
        <p:nvGraphicFramePr>
          <p:cNvPr id="11" name="表 10"/>
          <p:cNvGraphicFramePr>
            <a:graphicFrameLocks noGrp="1"/>
          </p:cNvGraphicFramePr>
          <p:nvPr>
            <p:extLst>
              <p:ext uri="{D42A27DB-BD31-4B8C-83A1-F6EECF244321}">
                <p14:modId xmlns:p14="http://schemas.microsoft.com/office/powerpoint/2010/main" val="3352617683"/>
              </p:ext>
            </p:extLst>
          </p:nvPr>
        </p:nvGraphicFramePr>
        <p:xfrm>
          <a:off x="150919" y="2502175"/>
          <a:ext cx="9759235" cy="943839"/>
        </p:xfrm>
        <a:graphic>
          <a:graphicData uri="http://schemas.openxmlformats.org/drawingml/2006/table">
            <a:tbl>
              <a:tblPr firstRow="1" bandRow="1">
                <a:tableStyleId>{2D5ABB26-0587-4C30-8999-92F81FD0307C}</a:tableStyleId>
              </a:tblPr>
              <a:tblGrid>
                <a:gridCol w="9759235">
                  <a:extLst>
                    <a:ext uri="{9D8B030D-6E8A-4147-A177-3AD203B41FA5}">
                      <a16:colId xmlns:a16="http://schemas.microsoft.com/office/drawing/2014/main" val="2309123477"/>
                    </a:ext>
                  </a:extLst>
                </a:gridCol>
              </a:tblGrid>
              <a:tr h="943839">
                <a:tc>
                  <a:txBody>
                    <a:bodyPr/>
                    <a:lstStyle/>
                    <a:p>
                      <a:pPr marL="180975" marR="0" lvl="0" indent="-180975" algn="l" defTabSz="959937" rtl="0" eaLnBrk="1" fontAlgn="auto" latinLnBrk="0" hangingPunct="1">
                        <a:lnSpc>
                          <a:spcPct val="100000"/>
                        </a:lnSpc>
                        <a:spcBef>
                          <a:spcPts val="0"/>
                        </a:spcBef>
                        <a:spcAft>
                          <a:spcPts val="0"/>
                        </a:spcAft>
                        <a:buClrTx/>
                        <a:buSzTx/>
                        <a:buFontTx/>
                        <a:buNone/>
                        <a:tabLst/>
                        <a:defRPr/>
                      </a:pPr>
                      <a:r>
                        <a:rPr kumimoji="1" lang="en-US" altLang="ja-JP" sz="1400" b="1" u="none" dirty="0">
                          <a:solidFill>
                            <a:schemeClr val="accent5"/>
                          </a:solidFill>
                          <a:effectLst/>
                        </a:rPr>
                        <a:t>【</a:t>
                      </a:r>
                      <a:r>
                        <a:rPr kumimoji="1" lang="ja-JP" altLang="en-US" sz="1400" b="1" u="none" dirty="0">
                          <a:solidFill>
                            <a:schemeClr val="accent5"/>
                          </a:solidFill>
                          <a:effectLst/>
                        </a:rPr>
                        <a:t>万博に向けて</a:t>
                      </a:r>
                      <a:r>
                        <a:rPr kumimoji="1" lang="en-US" altLang="ja-JP" sz="1400" b="1" u="none" dirty="0">
                          <a:solidFill>
                            <a:schemeClr val="accent5"/>
                          </a:solidFill>
                          <a:effectLst/>
                        </a:rPr>
                        <a:t>】</a:t>
                      </a:r>
                    </a:p>
                    <a:p>
                      <a:pPr marL="180975" marR="0" lvl="0" indent="-180975" algn="l" defTabSz="959937" rtl="0" eaLnBrk="1" fontAlgn="auto" latinLnBrk="0" hangingPunct="1">
                        <a:lnSpc>
                          <a:spcPct val="100000"/>
                        </a:lnSpc>
                        <a:spcBef>
                          <a:spcPts val="0"/>
                        </a:spcBef>
                        <a:spcAft>
                          <a:spcPts val="0"/>
                        </a:spcAft>
                        <a:buClrTx/>
                        <a:buSzTx/>
                        <a:buFontTx/>
                        <a:buNone/>
                        <a:tabLst/>
                        <a:defRPr/>
                      </a:pPr>
                      <a:endParaRPr kumimoji="1" lang="en-US" altLang="ja-JP" sz="900" b="0" u="none" dirty="0">
                        <a:solidFill>
                          <a:schemeClr val="tx1"/>
                        </a:solidFill>
                        <a:effectLst/>
                        <a:latin typeface="+mn-ea"/>
                        <a:ea typeface="+mn-ea"/>
                      </a:endParaRPr>
                    </a:p>
                    <a:p>
                      <a:pPr marL="180975" marR="0" lvl="0" indent="-180975" algn="l" defTabSz="959937" rtl="0" eaLnBrk="1" fontAlgn="auto" latinLnBrk="0" hangingPunct="1">
                        <a:lnSpc>
                          <a:spcPct val="100000"/>
                        </a:lnSpc>
                        <a:spcBef>
                          <a:spcPts val="0"/>
                        </a:spcBef>
                        <a:spcAft>
                          <a:spcPts val="0"/>
                        </a:spcAft>
                        <a:buClrTx/>
                        <a:buSzTx/>
                        <a:buFontTx/>
                        <a:buNone/>
                        <a:tabLst/>
                        <a:defRPr/>
                      </a:pPr>
                      <a:r>
                        <a:rPr kumimoji="1" lang="ja-JP" altLang="en-US" sz="1400" b="1" dirty="0">
                          <a:solidFill>
                            <a:schemeClr val="tx1"/>
                          </a:solidFill>
                        </a:rPr>
                        <a:t>▷</a:t>
                      </a:r>
                      <a:r>
                        <a:rPr kumimoji="1" lang="ja-JP" altLang="en-US" sz="1400" b="1" u="sng" dirty="0">
                          <a:solidFill>
                            <a:schemeClr val="tx1"/>
                          </a:solidFill>
                          <a:effectLst/>
                          <a:latin typeface="BIZ UDPゴシック" panose="020B0400000000000000" pitchFamily="50" charset="-128"/>
                          <a:ea typeface="BIZ UDPゴシック" panose="020B0400000000000000" pitchFamily="50" charset="-128"/>
                        </a:rPr>
                        <a:t>住宅確保等にあたって、今後必要となる費用に係る財政支援</a:t>
                      </a:r>
                      <a:r>
                        <a:rPr kumimoji="1" lang="ja-JP" altLang="en-US" sz="900" b="1" u="none" dirty="0">
                          <a:solidFill>
                            <a:schemeClr val="tx1"/>
                          </a:solidFill>
                          <a:effectLst/>
                          <a:latin typeface="BIZ UDPゴシック" panose="020B0400000000000000" pitchFamily="50" charset="-128"/>
                          <a:ea typeface="BIZ UDPゴシック" panose="020B0400000000000000" pitchFamily="50" charset="-128"/>
                        </a:rPr>
                        <a:t>　</a:t>
                      </a:r>
                      <a:r>
                        <a:rPr kumimoji="1" lang="ja-JP" altLang="en-US" sz="900" b="0" u="none" dirty="0">
                          <a:solidFill>
                            <a:schemeClr val="tx1"/>
                          </a:solidFill>
                          <a:effectLst/>
                          <a:latin typeface="+mn-ea"/>
                          <a:ea typeface="+mn-ea"/>
                        </a:rPr>
                        <a:t>＜府・市・関経連・協会＞</a:t>
                      </a:r>
                      <a:endParaRPr kumimoji="1" lang="en-US" altLang="ja-JP" sz="900" b="0" u="none" dirty="0">
                        <a:solidFill>
                          <a:schemeClr val="tx1"/>
                        </a:solidFill>
                        <a:effectLst/>
                        <a:latin typeface="+mn-ea"/>
                        <a:ea typeface="+mn-ea"/>
                      </a:endParaRPr>
                    </a:p>
                    <a:p>
                      <a:pPr marL="180975" marR="0" lvl="0" indent="-180975" algn="l" defTabSz="959937" rtl="0" eaLnBrk="1" fontAlgn="auto" latinLnBrk="0" hangingPunct="1">
                        <a:lnSpc>
                          <a:spcPct val="100000"/>
                        </a:lnSpc>
                        <a:spcBef>
                          <a:spcPts val="0"/>
                        </a:spcBef>
                        <a:spcAft>
                          <a:spcPts val="0"/>
                        </a:spcAft>
                        <a:buClrTx/>
                        <a:buSzTx/>
                        <a:buFontTx/>
                        <a:buNone/>
                        <a:tabLst/>
                        <a:defRPr/>
                      </a:pPr>
                      <a:endParaRPr kumimoji="1" lang="en-US" altLang="ja-JP" sz="900" b="0" u="none" dirty="0">
                        <a:solidFill>
                          <a:schemeClr val="tx1"/>
                        </a:solidFill>
                        <a:effectLst/>
                        <a:latin typeface="+mn-ea"/>
                        <a:ea typeface="+mn-ea"/>
                      </a:endParaRPr>
                    </a:p>
                    <a:p>
                      <a:pPr marL="180975" lvl="0" indent="-180975" defTabSz="959937">
                        <a:defRPr/>
                      </a:pPr>
                      <a:r>
                        <a:rPr kumimoji="1" lang="ja-JP" altLang="en-US" sz="900" b="0" u="none" dirty="0">
                          <a:solidFill>
                            <a:schemeClr val="tx1"/>
                          </a:solidFill>
                          <a:effectLst/>
                          <a:latin typeface="+mn-ea"/>
                          <a:ea typeface="+mn-ea"/>
                        </a:rPr>
                        <a:t>　　</a:t>
                      </a:r>
                      <a:endParaRPr kumimoji="1" lang="en-US" altLang="ja-JP" sz="600" b="1" dirty="0">
                        <a:solidFill>
                          <a:schemeClr val="tx1"/>
                        </a:solidFill>
                      </a:endParaRPr>
                    </a:p>
                  </a:txBody>
                  <a:tcPr marL="100806" marR="100806" marT="50403" marB="50403">
                    <a:noFill/>
                  </a:tcPr>
                </a:tc>
                <a:extLst>
                  <a:ext uri="{0D108BD9-81ED-4DB2-BD59-A6C34878D82A}">
                    <a16:rowId xmlns:a16="http://schemas.microsoft.com/office/drawing/2014/main" val="4193718493"/>
                  </a:ext>
                </a:extLst>
              </a:tr>
            </a:tbl>
          </a:graphicData>
        </a:graphic>
      </p:graphicFrame>
      <p:sp>
        <p:nvSpPr>
          <p:cNvPr id="9" name="正方形/長方形 8"/>
          <p:cNvSpPr/>
          <p:nvPr/>
        </p:nvSpPr>
        <p:spPr>
          <a:xfrm>
            <a:off x="2653468" y="5899255"/>
            <a:ext cx="5038725" cy="369332"/>
          </a:xfrm>
          <a:prstGeom prst="rect">
            <a:avLst/>
          </a:prstGeom>
        </p:spPr>
        <p:txBody>
          <a:bodyPr>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srgbClr val="FF0000"/>
              </a:solidFill>
              <a:effectLst/>
              <a:uLnTx/>
              <a:uFillTx/>
              <a:latin typeface="BIZ UDPゴシック" panose="020B0400000000000000" pitchFamily="50" charset="-128"/>
              <a:ea typeface="BIZ UDPゴシック" panose="020B0400000000000000" pitchFamily="50" charset="-128"/>
              <a:cs typeface="+mn-cs"/>
            </a:endParaRPr>
          </a:p>
        </p:txBody>
      </p:sp>
      <p:sp>
        <p:nvSpPr>
          <p:cNvPr id="12" name="テキスト ボックス 11"/>
          <p:cNvSpPr txBox="1"/>
          <p:nvPr/>
        </p:nvSpPr>
        <p:spPr>
          <a:xfrm>
            <a:off x="140620" y="2031565"/>
            <a:ext cx="4237057" cy="338554"/>
          </a:xfrm>
          <a:prstGeom prst="rect">
            <a:avLst/>
          </a:prstGeom>
          <a:noFill/>
        </p:spPr>
        <p:txBody>
          <a:bodyPr wrap="none" rtlCol="0">
            <a:spAutoFit/>
          </a:bodyPr>
          <a:lstStyle/>
          <a:p>
            <a:pPr lvl="0">
              <a:defRPr/>
            </a:pPr>
            <a:r>
              <a:rPr kumimoji="1" lang="ja-JP" altLang="en-US" sz="16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国への提案・要望</a:t>
            </a:r>
            <a:r>
              <a:rPr kumimoji="1" lang="ja-JP" altLang="en-US" sz="12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　</a:t>
            </a:r>
            <a:r>
              <a:rPr kumimoji="1" lang="en-US" altLang="ja-JP" sz="11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a:t>
            </a:r>
            <a:r>
              <a:rPr kumimoji="1" lang="ja-JP" altLang="en-US" sz="11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要望先</a:t>
            </a:r>
            <a:r>
              <a:rPr kumimoji="1" lang="zh-TW" altLang="en-US" sz="1100" dirty="0">
                <a:solidFill>
                  <a:prstClr val="black"/>
                </a:solidFill>
                <a:latin typeface="メイリオ" panose="020B0604030504040204" pitchFamily="50" charset="-128"/>
                <a:ea typeface="メイリオ" panose="020B0604030504040204" pitchFamily="50" charset="-128"/>
              </a:rPr>
              <a:t>（</a:t>
            </a:r>
            <a:r>
              <a:rPr kumimoji="1" lang="zh-TW" altLang="en-US" sz="1100" dirty="0">
                <a:latin typeface="メイリオ" panose="020B0604030504040204" pitchFamily="50" charset="-128"/>
                <a:ea typeface="メイリオ" panose="020B0604030504040204" pitchFamily="50" charset="-128"/>
              </a:rPr>
              <a:t>内閣官房、経済産業省</a:t>
            </a:r>
            <a:r>
              <a:rPr kumimoji="1" lang="zh-TW" altLang="en-US" sz="1100" dirty="0">
                <a:solidFill>
                  <a:prstClr val="black"/>
                </a:solidFill>
                <a:latin typeface="メイリオ" panose="020B0604030504040204" pitchFamily="50" charset="-128"/>
                <a:ea typeface="メイリオ" panose="020B0604030504040204" pitchFamily="50" charset="-128"/>
              </a:rPr>
              <a:t>）</a:t>
            </a:r>
            <a:endParaRPr kumimoji="1" lang="ja-JP" altLang="en-US" sz="10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p:txBody>
      </p:sp>
      <p:sp>
        <p:nvSpPr>
          <p:cNvPr id="23" name="スライド番号プレースホルダー 7"/>
          <p:cNvSpPr>
            <a:spLocks noGrp="1"/>
          </p:cNvSpPr>
          <p:nvPr>
            <p:ph type="sldNum" sz="quarter" idx="12"/>
          </p:nvPr>
        </p:nvSpPr>
        <p:spPr>
          <a:xfrm flipH="1">
            <a:off x="9719089" y="6839953"/>
            <a:ext cx="361536" cy="359360"/>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A29C0C3-80A2-4EDA-8DD4-D638D41F3C0E}" type="slidenum">
              <a:rPr kumimoji="1" lang="ja-JP" altLang="en-US" sz="1260" b="0" i="0" u="none" strike="noStrike" kern="1200" cap="none" spc="0" normalizeH="0" baseline="0" noProof="0" smtClean="0">
                <a:ln>
                  <a:noFill/>
                </a:ln>
                <a:solidFill>
                  <a:prstClr val="black">
                    <a:tint val="75000"/>
                  </a:prstClr>
                </a:solidFill>
                <a:effectLst/>
                <a:uLnTx/>
                <a:uFillTx/>
                <a:latin typeface="Calibri" panose="020F0502020204030204"/>
                <a:ea typeface="游ゴシック" panose="020B0400000000000000"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75</a:t>
            </a:fld>
            <a:endParaRPr kumimoji="1" lang="ja-JP" altLang="en-US" sz="1260" b="0" i="0" u="none" strike="noStrike" kern="1200" cap="none" spc="0" normalizeH="0" baseline="0" noProof="0" dirty="0">
              <a:ln>
                <a:noFill/>
              </a:ln>
              <a:solidFill>
                <a:prstClr val="black">
                  <a:tint val="75000"/>
                </a:prstClr>
              </a:solidFill>
              <a:effectLst/>
              <a:uLnTx/>
              <a:uFillTx/>
              <a:latin typeface="Calibri" panose="020F0502020204030204"/>
              <a:ea typeface="游ゴシック" panose="020B0400000000000000" pitchFamily="50" charset="-128"/>
              <a:cs typeface="+mn-cs"/>
            </a:endParaRPr>
          </a:p>
        </p:txBody>
      </p:sp>
      <p:sp>
        <p:nvSpPr>
          <p:cNvPr id="22" name="正方形/長方形 21">
            <a:extLst>
              <a:ext uri="{FF2B5EF4-FFF2-40B4-BE49-F238E27FC236}">
                <a16:creationId xmlns:a16="http://schemas.microsoft.com/office/drawing/2014/main" id="{E08629A6-829B-4394-A30A-5CB52C1BBB36}"/>
              </a:ext>
            </a:extLst>
          </p:cNvPr>
          <p:cNvSpPr/>
          <p:nvPr/>
        </p:nvSpPr>
        <p:spPr>
          <a:xfrm>
            <a:off x="179857" y="88937"/>
            <a:ext cx="9720000" cy="324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defRPr/>
            </a:pPr>
            <a:r>
              <a:rPr kumimoji="1" lang="en-US" altLang="ja-JP" b="1" dirty="0">
                <a:solidFill>
                  <a:prstClr val="white"/>
                </a:solidFill>
                <a:latin typeface="BIZ UDPゴシック" panose="020B0400000000000000" pitchFamily="50" charset="-128"/>
                <a:ea typeface="BIZ UDPゴシック" panose="020B0400000000000000" pitchFamily="50" charset="-128"/>
              </a:rPr>
              <a:t>2</a:t>
            </a:r>
            <a:r>
              <a:rPr kumimoji="1" lang="ja-JP" altLang="en-US" b="1" dirty="0">
                <a:solidFill>
                  <a:prstClr val="white"/>
                </a:solidFill>
                <a:latin typeface="BIZ UDPゴシック" panose="020B0400000000000000" pitchFamily="50" charset="-128"/>
                <a:ea typeface="BIZ UDPゴシック" panose="020B0400000000000000" pitchFamily="50" charset="-128"/>
              </a:rPr>
              <a:t>（８）　万博公式参加スタッフの宿舎及び輸送手段の確保　</a:t>
            </a:r>
            <a:endParaRPr kumimoji="1" lang="ja-JP" altLang="en-US" sz="1600" b="1" dirty="0">
              <a:solidFill>
                <a:prstClr val="white"/>
              </a:solidFill>
              <a:latin typeface="BIZ UDPゴシック" panose="020B0400000000000000" pitchFamily="50" charset="-128"/>
              <a:ea typeface="BIZ UDPゴシック" panose="020B0400000000000000" pitchFamily="50" charset="-128"/>
            </a:endParaRPr>
          </a:p>
        </p:txBody>
      </p:sp>
      <p:sp>
        <p:nvSpPr>
          <p:cNvPr id="25" name="テキスト ボックス 24">
            <a:extLst>
              <a:ext uri="{FF2B5EF4-FFF2-40B4-BE49-F238E27FC236}">
                <a16:creationId xmlns:a16="http://schemas.microsoft.com/office/drawing/2014/main" id="{B02F3C22-1443-46B7-A977-04475234F08A}"/>
              </a:ext>
            </a:extLst>
          </p:cNvPr>
          <p:cNvSpPr txBox="1"/>
          <p:nvPr/>
        </p:nvSpPr>
        <p:spPr>
          <a:xfrm>
            <a:off x="288706" y="461860"/>
            <a:ext cx="9540000" cy="954107"/>
          </a:xfrm>
          <a:prstGeom prst="rect">
            <a:avLst/>
          </a:prstGeom>
          <a:noFill/>
          <a:ln w="6350">
            <a:noFill/>
            <a:prstDash val="solid"/>
          </a:ln>
        </p:spPr>
        <p:txBody>
          <a:bodyPr wrap="square">
            <a:spAutoFit/>
          </a:bodyPr>
          <a:lstStyle/>
          <a:p>
            <a:pPr lvl="0">
              <a:defRPr/>
            </a:pPr>
            <a:r>
              <a:rPr lang="ja-JP" altLang="en-US" sz="1400" dirty="0">
                <a:solidFill>
                  <a:prstClr val="black"/>
                </a:solidFill>
                <a:latin typeface="BIZ UDPゴシック" panose="020B0400000000000000" pitchFamily="50" charset="-128"/>
                <a:ea typeface="BIZ UDPゴシック" panose="020B0400000000000000" pitchFamily="50" charset="-128"/>
              </a:rPr>
              <a:t>　</a:t>
            </a:r>
            <a:r>
              <a:rPr lang="ja-JP" altLang="en-US" sz="1400" dirty="0">
                <a:latin typeface="BIZ UDPゴシック" panose="020B0400000000000000" pitchFamily="50" charset="-128"/>
                <a:ea typeface="BIZ UDPゴシック" panose="020B0400000000000000" pitchFamily="50" charset="-128"/>
              </a:rPr>
              <a:t>大阪・関西万博開催期間前後を含め、公式参加者の大阪・関西での滞在を安全・快適なものとするため、誘致段階の「ビッド・ドシエ」では、「主催者は、相当数（</a:t>
            </a:r>
            <a:r>
              <a:rPr lang="en-US" altLang="ja-JP" sz="1400" dirty="0">
                <a:latin typeface="BIZ UDPゴシック" panose="020B0400000000000000" pitchFamily="50" charset="-128"/>
                <a:ea typeface="BIZ UDPゴシック" panose="020B0400000000000000" pitchFamily="50" charset="-128"/>
              </a:rPr>
              <a:t>990</a:t>
            </a:r>
            <a:r>
              <a:rPr lang="ja-JP" altLang="en-US" sz="1400" dirty="0">
                <a:latin typeface="BIZ UDPゴシック" panose="020B0400000000000000" pitchFamily="50" charset="-128"/>
                <a:ea typeface="BIZ UDPゴシック" panose="020B0400000000000000" pitchFamily="50" charset="-128"/>
              </a:rPr>
              <a:t>戸、</a:t>
            </a:r>
            <a:r>
              <a:rPr lang="en-US" altLang="ja-JP" sz="1400" dirty="0">
                <a:latin typeface="BIZ UDPゴシック" panose="020B0400000000000000" pitchFamily="50" charset="-128"/>
                <a:ea typeface="BIZ UDPゴシック" panose="020B0400000000000000" pitchFamily="50" charset="-128"/>
              </a:rPr>
              <a:t>2100</a:t>
            </a:r>
            <a:r>
              <a:rPr lang="ja-JP" altLang="en-US" sz="1400" dirty="0">
                <a:latin typeface="BIZ UDPゴシック" panose="020B0400000000000000" pitchFamily="50" charset="-128"/>
                <a:ea typeface="BIZ UDPゴシック" panose="020B0400000000000000" pitchFamily="50" charset="-128"/>
              </a:rPr>
              <a:t>人分）の住宅を確保する。宿泊場所は会場近辺の公的住宅等を確保することを計画している。」とされている。</a:t>
            </a:r>
          </a:p>
          <a:p>
            <a:pPr lvl="0">
              <a:defRPr/>
            </a:pPr>
            <a:r>
              <a:rPr lang="ja-JP" altLang="en-US" sz="1400" dirty="0">
                <a:latin typeface="BIZ UDPゴシック" panose="020B0400000000000000" pitchFamily="50" charset="-128"/>
                <a:ea typeface="BIZ UDPゴシック" panose="020B0400000000000000" pitchFamily="50" charset="-128"/>
              </a:rPr>
              <a:t>　過去のドバイ万博、ミラノ万博では、会場の隣に「万博村」を建設し、宿舎と輸送手段の確保を図ったところである。</a:t>
            </a:r>
          </a:p>
        </p:txBody>
      </p:sp>
      <p:sp>
        <p:nvSpPr>
          <p:cNvPr id="26" name="テキスト ボックス 25"/>
          <p:cNvSpPr txBox="1"/>
          <p:nvPr/>
        </p:nvSpPr>
        <p:spPr>
          <a:xfrm>
            <a:off x="140620" y="4371880"/>
            <a:ext cx="2236510" cy="338554"/>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600" b="1" i="0" u="none" strike="noStrike" kern="1200" cap="none" spc="0" normalizeH="0" baseline="0" noProof="0" dirty="0">
                <a:ln>
                  <a:noFill/>
                </a:ln>
                <a:effectLst/>
                <a:uLnTx/>
                <a:uFillTx/>
                <a:latin typeface="メイリオ" panose="020B0604030504040204" pitchFamily="50" charset="-128"/>
                <a:ea typeface="メイリオ" panose="020B0604030504040204" pitchFamily="50" charset="-128"/>
                <a:cs typeface="+mn-cs"/>
              </a:rPr>
              <a:t>国との協議の進捗状況</a:t>
            </a:r>
          </a:p>
        </p:txBody>
      </p:sp>
      <p:graphicFrame>
        <p:nvGraphicFramePr>
          <p:cNvPr id="14" name="表 13"/>
          <p:cNvGraphicFramePr>
            <a:graphicFrameLocks noGrp="1"/>
          </p:cNvGraphicFramePr>
          <p:nvPr>
            <p:extLst>
              <p:ext uri="{D42A27DB-BD31-4B8C-83A1-F6EECF244321}">
                <p14:modId xmlns:p14="http://schemas.microsoft.com/office/powerpoint/2010/main" val="154585752"/>
              </p:ext>
            </p:extLst>
          </p:nvPr>
        </p:nvGraphicFramePr>
        <p:xfrm>
          <a:off x="179857" y="4738059"/>
          <a:ext cx="9288000" cy="933132"/>
        </p:xfrm>
        <a:graphic>
          <a:graphicData uri="http://schemas.openxmlformats.org/drawingml/2006/table">
            <a:tbl>
              <a:tblPr bandRow="1">
                <a:tableStyleId>{5940675A-B579-460E-94D1-54222C63F5DA}</a:tableStyleId>
              </a:tblPr>
              <a:tblGrid>
                <a:gridCol w="2700000">
                  <a:extLst>
                    <a:ext uri="{9D8B030D-6E8A-4147-A177-3AD203B41FA5}">
                      <a16:colId xmlns:a16="http://schemas.microsoft.com/office/drawing/2014/main" val="525926817"/>
                    </a:ext>
                  </a:extLst>
                </a:gridCol>
                <a:gridCol w="6588000">
                  <a:extLst>
                    <a:ext uri="{9D8B030D-6E8A-4147-A177-3AD203B41FA5}">
                      <a16:colId xmlns:a16="http://schemas.microsoft.com/office/drawing/2014/main" val="1556401701"/>
                    </a:ext>
                  </a:extLst>
                </a:gridCol>
              </a:tblGrid>
              <a:tr h="288000">
                <a:tc>
                  <a:txBody>
                    <a:bodyPr/>
                    <a:lstStyle/>
                    <a:p>
                      <a:pPr marL="0" marR="0" lvl="0" indent="0" algn="l" defTabSz="959937" rtl="0" eaLnBrk="1" fontAlgn="auto" latinLnBrk="0" hangingPunct="1">
                        <a:lnSpc>
                          <a:spcPct val="100000"/>
                        </a:lnSpc>
                        <a:spcBef>
                          <a:spcPts val="0"/>
                        </a:spcBef>
                        <a:spcAft>
                          <a:spcPts val="0"/>
                        </a:spcAft>
                        <a:buClrTx/>
                        <a:buSzTx/>
                        <a:buFontTx/>
                        <a:buNone/>
                        <a:tabLst/>
                        <a:defRPr/>
                      </a:pPr>
                      <a:r>
                        <a:rPr lang="ja-JP" altLang="en-US" sz="1200" b="1" dirty="0">
                          <a:solidFill>
                            <a:schemeClr val="tx1"/>
                          </a:solidFill>
                          <a:latin typeface="+mn-ea"/>
                        </a:rPr>
                        <a:t>国「アクションプラン</a:t>
                      </a:r>
                      <a:r>
                        <a:rPr lang="en-US" altLang="ja-JP" sz="1200" b="1" dirty="0">
                          <a:solidFill>
                            <a:schemeClr val="tx1"/>
                          </a:solidFill>
                          <a:latin typeface="+mn-ea"/>
                        </a:rPr>
                        <a:t>Ver.</a:t>
                      </a:r>
                      <a:r>
                        <a:rPr lang="en-US" altLang="ja-JP" sz="1200" b="1" u="none" dirty="0">
                          <a:solidFill>
                            <a:schemeClr val="tx1"/>
                          </a:solidFill>
                          <a:latin typeface="+mn-ea"/>
                        </a:rPr>
                        <a:t>4</a:t>
                      </a:r>
                      <a:r>
                        <a:rPr lang="ja-JP" altLang="en-US" sz="1200" b="1" dirty="0">
                          <a:solidFill>
                            <a:schemeClr val="tx1"/>
                          </a:solidFill>
                          <a:latin typeface="+mn-ea"/>
                        </a:rPr>
                        <a:t>」の</a:t>
                      </a:r>
                      <a:endParaRPr lang="en-US" altLang="ja-JP" sz="1200" b="1" dirty="0">
                        <a:solidFill>
                          <a:schemeClr val="tx1"/>
                        </a:solidFill>
                        <a:latin typeface="+mn-ea"/>
                      </a:endParaRPr>
                    </a:p>
                    <a:p>
                      <a:pPr marL="0" marR="0" lvl="0" indent="0" algn="l" defTabSz="959937" rtl="0" eaLnBrk="1" fontAlgn="auto" latinLnBrk="0" hangingPunct="1">
                        <a:lnSpc>
                          <a:spcPct val="100000"/>
                        </a:lnSpc>
                        <a:spcBef>
                          <a:spcPts val="0"/>
                        </a:spcBef>
                        <a:spcAft>
                          <a:spcPts val="0"/>
                        </a:spcAft>
                        <a:buClrTx/>
                        <a:buSzTx/>
                        <a:buFontTx/>
                        <a:buNone/>
                        <a:tabLst/>
                        <a:defRPr/>
                      </a:pPr>
                      <a:r>
                        <a:rPr lang="ja-JP" altLang="en-US" sz="1200" b="1" dirty="0">
                          <a:solidFill>
                            <a:schemeClr val="tx1"/>
                          </a:solidFill>
                          <a:latin typeface="+mn-ea"/>
                        </a:rPr>
                        <a:t>記載内容</a:t>
                      </a:r>
                      <a:endParaRPr kumimoji="1" lang="ja-JP" altLang="en-US" sz="1200" dirty="0">
                        <a:solidFill>
                          <a:schemeClr val="tx1"/>
                        </a:solidFill>
                        <a:latin typeface="BIZ UDPゴシック" panose="020B0400000000000000" pitchFamily="50" charset="-128"/>
                        <a:ea typeface="BIZ UDPゴシック" panose="020B0400000000000000" pitchFamily="50" charset="-128"/>
                      </a:endParaRPr>
                    </a:p>
                  </a:txBody>
                  <a:tcPr marL="100806" marR="100806" marT="50403" marB="50403">
                    <a:lnL w="12700" cap="flat" cmpd="sng" algn="ctr">
                      <a:solidFill>
                        <a:schemeClr val="accent1"/>
                      </a:solidFill>
                      <a:prstDash val="sysDot"/>
                      <a:round/>
                      <a:headEnd type="none" w="med" len="med"/>
                      <a:tailEnd type="none" w="med" len="med"/>
                    </a:lnL>
                    <a:lnR w="12700" cap="flat" cmpd="sng" algn="ctr">
                      <a:solidFill>
                        <a:schemeClr val="accent1"/>
                      </a:solidFill>
                      <a:prstDash val="sysDot"/>
                      <a:round/>
                      <a:headEnd type="none" w="med" len="med"/>
                      <a:tailEnd type="none" w="med" len="med"/>
                    </a:lnR>
                    <a:lnT w="12700" cap="flat" cmpd="sng" algn="ctr">
                      <a:solidFill>
                        <a:schemeClr val="accent1"/>
                      </a:solidFill>
                      <a:prstDash val="sysDot"/>
                      <a:round/>
                      <a:headEnd type="none" w="med" len="med"/>
                      <a:tailEnd type="none" w="med" len="med"/>
                    </a:lnT>
                    <a:lnB w="12700" cap="flat" cmpd="sng" algn="ctr">
                      <a:solidFill>
                        <a:schemeClr val="accent1"/>
                      </a:solidFill>
                      <a:prstDash val="sysDot"/>
                      <a:round/>
                      <a:headEnd type="none" w="med" len="med"/>
                      <a:tailEnd type="none" w="med" len="med"/>
                    </a:lnB>
                    <a:lnTlToBr w="12700" cmpd="sng">
                      <a:noFill/>
                      <a:prstDash val="solid"/>
                    </a:lnTlToBr>
                    <a:lnBlToTr w="12700" cmpd="sng">
                      <a:noFill/>
                      <a:prstDash val="solid"/>
                    </a:lnBlToTr>
                  </a:tcPr>
                </a:tc>
                <a:tc>
                  <a:txBody>
                    <a:bodyPr/>
                    <a:lstStyle/>
                    <a:p>
                      <a:pPr marL="171450" marR="0" lvl="0" indent="-171450" algn="l" defTabSz="959937" rtl="0" eaLnBrk="1" fontAlgn="auto" latinLnBrk="0" hangingPunct="1">
                        <a:lnSpc>
                          <a:spcPct val="100000"/>
                        </a:lnSpc>
                        <a:spcBef>
                          <a:spcPts val="0"/>
                        </a:spcBef>
                        <a:spcAft>
                          <a:spcPts val="0"/>
                        </a:spcAft>
                        <a:buClrTx/>
                        <a:buSzTx/>
                        <a:buFont typeface="Wingdings" panose="05000000000000000000" pitchFamily="2" charset="2"/>
                        <a:buChar char="l"/>
                        <a:tabLst/>
                        <a:defRPr/>
                      </a:pPr>
                      <a:r>
                        <a:rPr kumimoji="1" lang="ja-JP" altLang="en-US" sz="1100" b="0" i="0" u="none" strike="noStrike" kern="1200" cap="none" spc="0" normalizeH="0" baseline="0" noProof="0" dirty="0">
                          <a:ln>
                            <a:noFill/>
                          </a:ln>
                          <a:solidFill>
                            <a:schemeClr val="tx1"/>
                          </a:solidFill>
                          <a:effectLst/>
                          <a:uLnTx/>
                          <a:uFillTx/>
                          <a:latin typeface="游ゴシック" panose="020B0400000000000000" pitchFamily="50" charset="-128"/>
                          <a:ea typeface="+mn-ea"/>
                          <a:cs typeface="+mn-cs"/>
                        </a:rPr>
                        <a:t>記載なし</a:t>
                      </a:r>
                    </a:p>
                  </a:txBody>
                  <a:tcPr marL="100806" marR="100806" marT="50403" marB="50403">
                    <a:lnL w="12700" cap="flat" cmpd="sng" algn="ctr">
                      <a:solidFill>
                        <a:schemeClr val="accent1"/>
                      </a:solidFill>
                      <a:prstDash val="sysDot"/>
                      <a:round/>
                      <a:headEnd type="none" w="med" len="med"/>
                      <a:tailEnd type="none" w="med" len="med"/>
                    </a:lnL>
                    <a:lnR w="12700" cap="flat" cmpd="sng" algn="ctr">
                      <a:solidFill>
                        <a:schemeClr val="accent1"/>
                      </a:solidFill>
                      <a:prstDash val="sysDot"/>
                      <a:round/>
                      <a:headEnd type="none" w="med" len="med"/>
                      <a:tailEnd type="none" w="med" len="med"/>
                    </a:lnR>
                    <a:lnT w="12700" cap="flat" cmpd="sng" algn="ctr">
                      <a:solidFill>
                        <a:schemeClr val="accent1"/>
                      </a:solidFill>
                      <a:prstDash val="sysDot"/>
                      <a:round/>
                      <a:headEnd type="none" w="med" len="med"/>
                      <a:tailEnd type="none" w="med" len="med"/>
                    </a:lnT>
                    <a:lnB w="12700" cap="flat" cmpd="sng" algn="ctr">
                      <a:solidFill>
                        <a:schemeClr val="accent1"/>
                      </a:solidFill>
                      <a:prstDash val="sysDot"/>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508488957"/>
                  </a:ext>
                </a:extLst>
              </a:tr>
              <a:tr h="288000">
                <a:tc>
                  <a:txBody>
                    <a:bodyPr/>
                    <a:lstStyle/>
                    <a:p>
                      <a:pPr marL="0" marR="0" lvl="0" indent="0" algn="l" defTabSz="959937" rtl="0" eaLnBrk="1" fontAlgn="auto" latinLnBrk="0" hangingPunct="1">
                        <a:lnSpc>
                          <a:spcPct val="100000"/>
                        </a:lnSpc>
                        <a:spcBef>
                          <a:spcPts val="0"/>
                        </a:spcBef>
                        <a:spcAft>
                          <a:spcPts val="0"/>
                        </a:spcAft>
                        <a:buClrTx/>
                        <a:buSzTx/>
                        <a:buFontTx/>
                        <a:buNone/>
                        <a:tabLst/>
                        <a:defRPr/>
                      </a:pPr>
                      <a:r>
                        <a:rPr kumimoji="1" lang="ja-JP" altLang="en-US" sz="1200" b="1" dirty="0">
                          <a:solidFill>
                            <a:schemeClr val="tx1"/>
                          </a:solidFill>
                          <a:latin typeface="+mn-ea"/>
                          <a:ea typeface="+mn-ea"/>
                        </a:rPr>
                        <a:t>国との協議の進捗状況</a:t>
                      </a:r>
                      <a:endParaRPr kumimoji="1" lang="en-US" altLang="ja-JP" sz="1200" b="1" dirty="0">
                        <a:solidFill>
                          <a:schemeClr val="tx1"/>
                        </a:solidFill>
                        <a:latin typeface="+mn-ea"/>
                        <a:ea typeface="+mn-ea"/>
                      </a:endParaRPr>
                    </a:p>
                    <a:p>
                      <a:pPr marL="0" marR="0" lvl="0" indent="0" algn="l" defTabSz="959937" rtl="0" eaLnBrk="1" fontAlgn="auto" latinLnBrk="0" hangingPunct="1">
                        <a:lnSpc>
                          <a:spcPct val="100000"/>
                        </a:lnSpc>
                        <a:spcBef>
                          <a:spcPts val="0"/>
                        </a:spcBef>
                        <a:spcAft>
                          <a:spcPts val="0"/>
                        </a:spcAft>
                        <a:buClrTx/>
                        <a:buSzTx/>
                        <a:buFontTx/>
                        <a:buNone/>
                        <a:tabLst/>
                        <a:defRPr/>
                      </a:pPr>
                      <a:r>
                        <a:rPr kumimoji="1" lang="ja-JP" altLang="en-US" sz="1200" b="1" dirty="0">
                          <a:solidFill>
                            <a:schemeClr val="tx1"/>
                          </a:solidFill>
                          <a:latin typeface="+mn-ea"/>
                          <a:ea typeface="+mn-ea"/>
                        </a:rPr>
                        <a:t>（取組の成果）</a:t>
                      </a:r>
                    </a:p>
                  </a:txBody>
                  <a:tcPr marL="100806" marR="100806" marT="50403" marB="50403">
                    <a:lnL w="12700" cap="flat" cmpd="sng" algn="ctr">
                      <a:solidFill>
                        <a:schemeClr val="accent1"/>
                      </a:solidFill>
                      <a:prstDash val="sysDot"/>
                      <a:round/>
                      <a:headEnd type="none" w="med" len="med"/>
                      <a:tailEnd type="none" w="med" len="med"/>
                    </a:lnL>
                    <a:lnR w="12700" cap="flat" cmpd="sng" algn="ctr">
                      <a:solidFill>
                        <a:schemeClr val="accent1"/>
                      </a:solidFill>
                      <a:prstDash val="sysDot"/>
                      <a:round/>
                      <a:headEnd type="none" w="med" len="med"/>
                      <a:tailEnd type="none" w="med" len="med"/>
                    </a:lnR>
                    <a:lnT w="12700" cap="flat" cmpd="sng" algn="ctr">
                      <a:solidFill>
                        <a:schemeClr val="accent1"/>
                      </a:solidFill>
                      <a:prstDash val="sysDot"/>
                      <a:round/>
                      <a:headEnd type="none" w="med" len="med"/>
                      <a:tailEnd type="none" w="med" len="med"/>
                    </a:lnT>
                    <a:lnB w="12700" cap="flat" cmpd="sng" algn="ctr">
                      <a:solidFill>
                        <a:schemeClr val="accent1"/>
                      </a:solidFill>
                      <a:prstDash val="sysDot"/>
                      <a:round/>
                      <a:headEnd type="none" w="med" len="med"/>
                      <a:tailEnd type="none" w="med" len="med"/>
                    </a:lnB>
                    <a:lnTlToBr w="12700" cmpd="sng">
                      <a:noFill/>
                      <a:prstDash val="solid"/>
                    </a:lnTlToBr>
                    <a:lnBlToTr w="12700" cmpd="sng">
                      <a:noFill/>
                      <a:prstDash val="solid"/>
                    </a:lnBlToTr>
                  </a:tcPr>
                </a:tc>
                <a:tc>
                  <a:txBody>
                    <a:bodyPr/>
                    <a:lstStyle/>
                    <a:p>
                      <a:pPr marL="171450" marR="0" lvl="0" indent="-171450" algn="l" defTabSz="959937" rtl="0" eaLnBrk="1" fontAlgn="auto" latinLnBrk="0" hangingPunct="1">
                        <a:lnSpc>
                          <a:spcPct val="100000"/>
                        </a:lnSpc>
                        <a:spcBef>
                          <a:spcPts val="0"/>
                        </a:spcBef>
                        <a:spcAft>
                          <a:spcPts val="0"/>
                        </a:spcAft>
                        <a:buClrTx/>
                        <a:buSzTx/>
                        <a:buFont typeface="Wingdings" panose="05000000000000000000" pitchFamily="2" charset="2"/>
                        <a:buChar char="l"/>
                        <a:tabLst/>
                        <a:defRPr/>
                      </a:pPr>
                      <a:r>
                        <a:rPr kumimoji="1" lang="ja-JP" altLang="en-US" sz="1100" b="0" i="0" u="none" strike="noStrike" kern="1200" cap="none" spc="0" normalizeH="0" baseline="0" noProof="0" dirty="0">
                          <a:ln>
                            <a:noFill/>
                          </a:ln>
                          <a:solidFill>
                            <a:schemeClr val="tx1"/>
                          </a:solidFill>
                          <a:effectLst/>
                          <a:uLnTx/>
                          <a:uFillTx/>
                          <a:latin typeface="游ゴシック" panose="020B0400000000000000" pitchFamily="50" charset="-128"/>
                          <a:ea typeface="+mn-ea"/>
                          <a:cs typeface="+mn-cs"/>
                        </a:rPr>
                        <a:t>関係省庁と協議中</a:t>
                      </a:r>
                      <a:endParaRPr kumimoji="1" lang="en-US" altLang="ja-JP" sz="1100" b="0" i="0" u="none" strike="noStrike" kern="1200" cap="none" spc="0" normalizeH="0" baseline="0" noProof="0" dirty="0">
                        <a:ln>
                          <a:noFill/>
                        </a:ln>
                        <a:solidFill>
                          <a:schemeClr val="tx1"/>
                        </a:solidFill>
                        <a:effectLst/>
                        <a:uLnTx/>
                        <a:uFillTx/>
                        <a:latin typeface="游ゴシック" panose="020B0400000000000000" pitchFamily="50" charset="-128"/>
                        <a:ea typeface="+mn-ea"/>
                        <a:cs typeface="+mn-cs"/>
                      </a:endParaRPr>
                    </a:p>
                  </a:txBody>
                  <a:tcPr marL="100806" marR="100806" marT="50403" marB="50403">
                    <a:lnL w="12700" cap="flat" cmpd="sng" algn="ctr">
                      <a:solidFill>
                        <a:schemeClr val="accent1"/>
                      </a:solidFill>
                      <a:prstDash val="sysDot"/>
                      <a:round/>
                      <a:headEnd type="none" w="med" len="med"/>
                      <a:tailEnd type="none" w="med" len="med"/>
                    </a:lnL>
                    <a:lnR w="12700" cap="flat" cmpd="sng" algn="ctr">
                      <a:solidFill>
                        <a:schemeClr val="accent1"/>
                      </a:solidFill>
                      <a:prstDash val="sysDot"/>
                      <a:round/>
                      <a:headEnd type="none" w="med" len="med"/>
                      <a:tailEnd type="none" w="med" len="med"/>
                    </a:lnR>
                    <a:lnT w="12700" cap="flat" cmpd="sng" algn="ctr">
                      <a:solidFill>
                        <a:schemeClr val="accent1"/>
                      </a:solidFill>
                      <a:prstDash val="sysDot"/>
                      <a:round/>
                      <a:headEnd type="none" w="med" len="med"/>
                      <a:tailEnd type="none" w="med" len="med"/>
                    </a:lnT>
                    <a:lnB w="12700" cap="flat" cmpd="sng" algn="ctr">
                      <a:solidFill>
                        <a:schemeClr val="accent1"/>
                      </a:solidFill>
                      <a:prstDash val="sysDot"/>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181524"/>
                  </a:ext>
                </a:extLst>
              </a:tr>
            </a:tbl>
          </a:graphicData>
        </a:graphic>
      </p:graphicFrame>
    </p:spTree>
    <p:extLst>
      <p:ext uri="{BB962C8B-B14F-4D97-AF65-F5344CB8AC3E}">
        <p14:creationId xmlns:p14="http://schemas.microsoft.com/office/powerpoint/2010/main" val="2398200180"/>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四角形: 角を丸くする 2">
            <a:extLst>
              <a:ext uri="{FF2B5EF4-FFF2-40B4-BE49-F238E27FC236}">
                <a16:creationId xmlns:a16="http://schemas.microsoft.com/office/drawing/2014/main" id="{FF1169B4-0354-4C2C-8470-F16E797B7616}"/>
              </a:ext>
            </a:extLst>
          </p:cNvPr>
          <p:cNvSpPr/>
          <p:nvPr/>
        </p:nvSpPr>
        <p:spPr>
          <a:xfrm>
            <a:off x="179857" y="1848810"/>
            <a:ext cx="9759235" cy="2894382"/>
          </a:xfrm>
          <a:prstGeom prst="roundRect">
            <a:avLst>
              <a:gd name="adj" fmla="val 7865"/>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graphicFrame>
        <p:nvGraphicFramePr>
          <p:cNvPr id="11" name="表 10"/>
          <p:cNvGraphicFramePr>
            <a:graphicFrameLocks noGrp="1"/>
          </p:cNvGraphicFramePr>
          <p:nvPr>
            <p:extLst>
              <p:ext uri="{D42A27DB-BD31-4B8C-83A1-F6EECF244321}">
                <p14:modId xmlns:p14="http://schemas.microsoft.com/office/powerpoint/2010/main" val="3024208794"/>
              </p:ext>
            </p:extLst>
          </p:nvPr>
        </p:nvGraphicFramePr>
        <p:xfrm>
          <a:off x="160239" y="2005866"/>
          <a:ext cx="9759235" cy="2554446"/>
        </p:xfrm>
        <a:graphic>
          <a:graphicData uri="http://schemas.openxmlformats.org/drawingml/2006/table">
            <a:tbl>
              <a:tblPr firstRow="1" bandRow="1">
                <a:tableStyleId>{2D5ABB26-0587-4C30-8999-92F81FD0307C}</a:tableStyleId>
              </a:tblPr>
              <a:tblGrid>
                <a:gridCol w="9759235">
                  <a:extLst>
                    <a:ext uri="{9D8B030D-6E8A-4147-A177-3AD203B41FA5}">
                      <a16:colId xmlns:a16="http://schemas.microsoft.com/office/drawing/2014/main" val="2309123477"/>
                    </a:ext>
                  </a:extLst>
                </a:gridCol>
              </a:tblGrid>
              <a:tr h="943839">
                <a:tc>
                  <a:txBody>
                    <a:bodyPr/>
                    <a:lstStyle/>
                    <a:p>
                      <a:pPr marL="180975" marR="0" lvl="0" indent="-180975" algn="l" defTabSz="959937" rtl="0" eaLnBrk="1" fontAlgn="auto" latinLnBrk="0" hangingPunct="1">
                        <a:lnSpc>
                          <a:spcPct val="100000"/>
                        </a:lnSpc>
                        <a:spcBef>
                          <a:spcPts val="0"/>
                        </a:spcBef>
                        <a:spcAft>
                          <a:spcPts val="0"/>
                        </a:spcAft>
                        <a:buClrTx/>
                        <a:buSzTx/>
                        <a:buFontTx/>
                        <a:buNone/>
                        <a:tabLst/>
                        <a:defRPr/>
                      </a:pPr>
                      <a:r>
                        <a:rPr kumimoji="1" lang="en-US" altLang="ja-JP" sz="1400" b="1" u="none" dirty="0">
                          <a:solidFill>
                            <a:schemeClr val="accent5"/>
                          </a:solidFill>
                          <a:effectLst/>
                        </a:rPr>
                        <a:t>【</a:t>
                      </a:r>
                      <a:r>
                        <a:rPr kumimoji="1" lang="ja-JP" altLang="en-US" sz="1400" b="1" u="none" dirty="0">
                          <a:solidFill>
                            <a:schemeClr val="accent5"/>
                          </a:solidFill>
                          <a:effectLst/>
                        </a:rPr>
                        <a:t>万博に向けて</a:t>
                      </a:r>
                      <a:r>
                        <a:rPr kumimoji="1" lang="en-US" altLang="ja-JP" sz="1400" b="1" u="none" dirty="0">
                          <a:solidFill>
                            <a:schemeClr val="accent5"/>
                          </a:solidFill>
                          <a:effectLst/>
                        </a:rPr>
                        <a:t>】</a:t>
                      </a:r>
                    </a:p>
                    <a:p>
                      <a:pPr marL="180975" marR="0" lvl="0" indent="-180975" algn="l" defTabSz="959937" rtl="0" eaLnBrk="1" fontAlgn="auto" latinLnBrk="0" hangingPunct="1">
                        <a:lnSpc>
                          <a:spcPct val="100000"/>
                        </a:lnSpc>
                        <a:spcBef>
                          <a:spcPts val="0"/>
                        </a:spcBef>
                        <a:spcAft>
                          <a:spcPts val="0"/>
                        </a:spcAft>
                        <a:buClrTx/>
                        <a:buSzTx/>
                        <a:buFontTx/>
                        <a:buNone/>
                        <a:tabLst/>
                        <a:defRPr/>
                      </a:pPr>
                      <a:endParaRPr kumimoji="1" lang="en-US" altLang="ja-JP" sz="900" b="0" u="none" dirty="0">
                        <a:solidFill>
                          <a:schemeClr val="tx1"/>
                        </a:solidFill>
                        <a:effectLst/>
                        <a:latin typeface="+mn-ea"/>
                        <a:ea typeface="+mn-ea"/>
                      </a:endParaRPr>
                    </a:p>
                    <a:p>
                      <a:pPr marL="180975" marR="0" lvl="0" indent="-180975" algn="l" defTabSz="959937" rtl="0" eaLnBrk="1" fontAlgn="auto" latinLnBrk="0" hangingPunct="1">
                        <a:lnSpc>
                          <a:spcPct val="100000"/>
                        </a:lnSpc>
                        <a:spcBef>
                          <a:spcPts val="0"/>
                        </a:spcBef>
                        <a:spcAft>
                          <a:spcPts val="0"/>
                        </a:spcAft>
                        <a:buClrTx/>
                        <a:buSzTx/>
                        <a:buFontTx/>
                        <a:buNone/>
                        <a:tabLst/>
                        <a:defRPr/>
                      </a:pPr>
                      <a:r>
                        <a:rPr kumimoji="1" lang="ja-JP" altLang="en-US" sz="1400" b="1" dirty="0">
                          <a:solidFill>
                            <a:schemeClr val="tx1"/>
                          </a:solidFill>
                        </a:rPr>
                        <a:t>▷</a:t>
                      </a:r>
                      <a:r>
                        <a:rPr kumimoji="1" lang="en-US" altLang="ja-JP" sz="1400" b="1" u="none" dirty="0">
                          <a:solidFill>
                            <a:schemeClr val="tx1"/>
                          </a:solidFill>
                          <a:effectLst/>
                          <a:latin typeface="BIZ UDPゴシック" panose="020B0400000000000000" pitchFamily="50" charset="-128"/>
                          <a:ea typeface="BIZ UDPゴシック" panose="020B0400000000000000" pitchFamily="50" charset="-128"/>
                        </a:rPr>
                        <a:t>【</a:t>
                      </a:r>
                      <a:r>
                        <a:rPr kumimoji="1" lang="ja-JP" altLang="en-US" sz="1400" b="1" u="none" dirty="0">
                          <a:solidFill>
                            <a:schemeClr val="tx1"/>
                          </a:solidFill>
                          <a:effectLst/>
                          <a:latin typeface="BIZ UDPゴシック" panose="020B0400000000000000" pitchFamily="50" charset="-128"/>
                          <a:ea typeface="BIZ UDPゴシック" panose="020B0400000000000000" pitchFamily="50" charset="-128"/>
                        </a:rPr>
                        <a:t>再掲</a:t>
                      </a:r>
                      <a:r>
                        <a:rPr kumimoji="1" lang="en-US" altLang="ja-JP" sz="1400" b="1" u="none" dirty="0">
                          <a:solidFill>
                            <a:schemeClr val="tx1"/>
                          </a:solidFill>
                          <a:effectLst/>
                          <a:latin typeface="BIZ UDPゴシック" panose="020B0400000000000000" pitchFamily="50" charset="-128"/>
                          <a:ea typeface="BIZ UDPゴシック" panose="020B0400000000000000" pitchFamily="50" charset="-128"/>
                        </a:rPr>
                        <a:t>】</a:t>
                      </a:r>
                      <a:r>
                        <a:rPr kumimoji="1" lang="ja-JP" altLang="en-US" sz="1400" b="1" u="none" dirty="0">
                          <a:solidFill>
                            <a:schemeClr val="tx1"/>
                          </a:solidFill>
                          <a:effectLst/>
                          <a:latin typeface="BIZ UDPゴシック" panose="020B0400000000000000" pitchFamily="50" charset="-128"/>
                          <a:ea typeface="BIZ UDPゴシック" panose="020B0400000000000000" pitchFamily="50" charset="-128"/>
                        </a:rPr>
                        <a:t>　</a:t>
                      </a:r>
                      <a:r>
                        <a:rPr kumimoji="1" lang="ja-JP" altLang="en-US" sz="1400" b="1" u="sng" dirty="0">
                          <a:solidFill>
                            <a:schemeClr val="tx1"/>
                          </a:solidFill>
                          <a:latin typeface="BIZ UDPゴシック" panose="020B0400000000000000" pitchFamily="50" charset="-128"/>
                          <a:ea typeface="BIZ UDPゴシック" panose="020B0400000000000000" pitchFamily="50" charset="-128"/>
                        </a:rPr>
                        <a:t>万博会場内および会場アクセスにおいて、自動運転の実現</a:t>
                      </a:r>
                      <a:r>
                        <a:rPr kumimoji="1" lang="ja-JP" altLang="en-US" sz="900" b="1" u="none" dirty="0">
                          <a:solidFill>
                            <a:schemeClr val="tx1"/>
                          </a:solidFill>
                          <a:effectLst/>
                          <a:latin typeface="BIZ UDPゴシック" panose="020B0400000000000000" pitchFamily="50" charset="-128"/>
                          <a:ea typeface="BIZ UDPゴシック" panose="020B0400000000000000" pitchFamily="50" charset="-128"/>
                        </a:rPr>
                        <a:t>　</a:t>
                      </a:r>
                      <a:r>
                        <a:rPr kumimoji="1" lang="ja-JP" altLang="en-US" sz="900" b="0" u="none" dirty="0">
                          <a:solidFill>
                            <a:schemeClr val="tx1"/>
                          </a:solidFill>
                          <a:effectLst/>
                          <a:latin typeface="+mn-ea"/>
                          <a:ea typeface="+mn-ea"/>
                        </a:rPr>
                        <a:t>＜府・市・関経連・大商・協会＞</a:t>
                      </a:r>
                      <a:endParaRPr kumimoji="1" lang="en-US" altLang="ja-JP" sz="900" b="0" u="none" dirty="0">
                        <a:solidFill>
                          <a:schemeClr val="tx1"/>
                        </a:solidFill>
                        <a:effectLst/>
                        <a:latin typeface="+mn-ea"/>
                        <a:ea typeface="+mn-ea"/>
                      </a:endParaRPr>
                    </a:p>
                    <a:p>
                      <a:pPr marL="180975" marR="0" lvl="0" indent="-180975" algn="l" defTabSz="959937" rtl="0" eaLnBrk="1" fontAlgn="auto" latinLnBrk="0" hangingPunct="1">
                        <a:lnSpc>
                          <a:spcPct val="100000"/>
                        </a:lnSpc>
                        <a:spcBef>
                          <a:spcPts val="0"/>
                        </a:spcBef>
                        <a:spcAft>
                          <a:spcPts val="0"/>
                        </a:spcAft>
                        <a:buClrTx/>
                        <a:buSzTx/>
                        <a:buFontTx/>
                        <a:buNone/>
                        <a:tabLst/>
                        <a:defRPr/>
                      </a:pPr>
                      <a:endParaRPr kumimoji="1" lang="en-US" altLang="ja-JP" sz="900" b="0" u="none" dirty="0">
                        <a:solidFill>
                          <a:schemeClr val="tx1"/>
                        </a:solidFill>
                        <a:effectLst/>
                        <a:latin typeface="+mn-ea"/>
                        <a:ea typeface="+mn-ea"/>
                      </a:endParaRPr>
                    </a:p>
                    <a:p>
                      <a:pPr marL="180975" marR="0" lvl="0" indent="-180975" algn="l" defTabSz="959937" rtl="0" eaLnBrk="1" fontAlgn="auto" latinLnBrk="0" hangingPunct="1">
                        <a:lnSpc>
                          <a:spcPct val="100000"/>
                        </a:lnSpc>
                        <a:spcBef>
                          <a:spcPts val="0"/>
                        </a:spcBef>
                        <a:spcAft>
                          <a:spcPts val="0"/>
                        </a:spcAft>
                        <a:buClrTx/>
                        <a:buSzTx/>
                        <a:buFontTx/>
                        <a:buNone/>
                        <a:tabLst/>
                        <a:defRPr/>
                      </a:pPr>
                      <a:r>
                        <a:rPr kumimoji="1" lang="ja-JP" altLang="en-US" sz="1400" b="1" dirty="0">
                          <a:solidFill>
                            <a:schemeClr val="tx1"/>
                          </a:solidFill>
                        </a:rPr>
                        <a:t>▷</a:t>
                      </a:r>
                      <a:r>
                        <a:rPr kumimoji="1" lang="en-US" altLang="ja-JP" sz="1400" b="1" u="none" dirty="0">
                          <a:solidFill>
                            <a:schemeClr val="tx1"/>
                          </a:solidFill>
                          <a:effectLst/>
                          <a:latin typeface="BIZ UDPゴシック" panose="020B0400000000000000" pitchFamily="50" charset="-128"/>
                          <a:ea typeface="BIZ UDPゴシック" panose="020B0400000000000000" pitchFamily="50" charset="-128"/>
                        </a:rPr>
                        <a:t>【</a:t>
                      </a:r>
                      <a:r>
                        <a:rPr kumimoji="1" lang="ja-JP" altLang="en-US" sz="1400" b="1" u="none" dirty="0">
                          <a:solidFill>
                            <a:schemeClr val="tx1"/>
                          </a:solidFill>
                          <a:effectLst/>
                          <a:latin typeface="BIZ UDPゴシック" panose="020B0400000000000000" pitchFamily="50" charset="-128"/>
                          <a:ea typeface="BIZ UDPゴシック" panose="020B0400000000000000" pitchFamily="50" charset="-128"/>
                        </a:rPr>
                        <a:t>再掲</a:t>
                      </a:r>
                      <a:r>
                        <a:rPr kumimoji="1" lang="en-US" altLang="ja-JP" sz="1400" b="1" u="none" dirty="0">
                          <a:solidFill>
                            <a:schemeClr val="tx1"/>
                          </a:solidFill>
                          <a:effectLst/>
                          <a:latin typeface="BIZ UDPゴシック" panose="020B0400000000000000" pitchFamily="50" charset="-128"/>
                          <a:ea typeface="BIZ UDPゴシック" panose="020B0400000000000000" pitchFamily="50" charset="-128"/>
                        </a:rPr>
                        <a:t>】</a:t>
                      </a:r>
                      <a:r>
                        <a:rPr kumimoji="1" lang="ja-JP" altLang="en-US" sz="1400" b="1" u="none" dirty="0">
                          <a:solidFill>
                            <a:schemeClr val="tx1"/>
                          </a:solidFill>
                          <a:effectLst/>
                          <a:latin typeface="BIZ UDPゴシック" panose="020B0400000000000000" pitchFamily="50" charset="-128"/>
                          <a:ea typeface="BIZ UDPゴシック" panose="020B0400000000000000" pitchFamily="50" charset="-128"/>
                        </a:rPr>
                        <a:t>　</a:t>
                      </a:r>
                      <a:r>
                        <a:rPr kumimoji="1" lang="ja-JP" altLang="en-US" sz="1400" b="1" u="sng" dirty="0">
                          <a:solidFill>
                            <a:schemeClr val="tx1"/>
                          </a:solidFill>
                          <a:effectLst/>
                          <a:latin typeface="BIZ UDPゴシック" panose="020B0400000000000000" pitchFamily="50" charset="-128"/>
                          <a:ea typeface="BIZ UDPゴシック" panose="020B0400000000000000" pitchFamily="50" charset="-128"/>
                        </a:rPr>
                        <a:t>万博で実現した自動運転での移動サービスの普及拡大に対する支援 </a:t>
                      </a:r>
                      <a:r>
                        <a:rPr kumimoji="1" lang="ja-JP" altLang="en-US" sz="900" b="0" u="none" dirty="0">
                          <a:solidFill>
                            <a:schemeClr val="tx1"/>
                          </a:solidFill>
                          <a:effectLst/>
                          <a:latin typeface="+mn-ea"/>
                          <a:ea typeface="+mn-ea"/>
                        </a:rPr>
                        <a:t>＜</a:t>
                      </a:r>
                      <a:r>
                        <a:rPr kumimoji="1" lang="ja-JP" altLang="en-US" sz="900" b="0" i="0" u="none" strike="noStrike" kern="1200" cap="none" spc="0" normalizeH="0" baseline="0" noProof="0" dirty="0">
                          <a:ln>
                            <a:noFill/>
                          </a:ln>
                          <a:solidFill>
                            <a:schemeClr val="tx1"/>
                          </a:solidFill>
                          <a:effectLst/>
                          <a:uLnTx/>
                          <a:uFillTx/>
                          <a:latin typeface="+mn-lt"/>
                          <a:ea typeface="+mn-ea"/>
                          <a:cs typeface="+mn-cs"/>
                        </a:rPr>
                        <a:t>関経連・大商・協会</a:t>
                      </a:r>
                      <a:r>
                        <a:rPr kumimoji="1" lang="ja-JP" altLang="en-US" sz="900" b="0" u="none" dirty="0">
                          <a:solidFill>
                            <a:schemeClr val="tx1"/>
                          </a:solidFill>
                          <a:effectLst/>
                          <a:latin typeface="+mn-ea"/>
                          <a:ea typeface="+mn-ea"/>
                        </a:rPr>
                        <a:t>＞</a:t>
                      </a:r>
                      <a:endParaRPr kumimoji="1" lang="en-US" altLang="ja-JP" sz="900" b="0" u="none" dirty="0">
                        <a:solidFill>
                          <a:schemeClr val="tx1"/>
                        </a:solidFill>
                        <a:effectLst/>
                        <a:latin typeface="+mn-ea"/>
                        <a:ea typeface="+mn-ea"/>
                      </a:endParaRPr>
                    </a:p>
                    <a:p>
                      <a:pPr marL="180975" marR="0" lvl="0" indent="-180975" algn="l" defTabSz="959937" rtl="0" eaLnBrk="1" fontAlgn="auto" latinLnBrk="0" hangingPunct="1">
                        <a:lnSpc>
                          <a:spcPct val="100000"/>
                        </a:lnSpc>
                        <a:spcBef>
                          <a:spcPts val="0"/>
                        </a:spcBef>
                        <a:spcAft>
                          <a:spcPts val="0"/>
                        </a:spcAft>
                        <a:buClrTx/>
                        <a:buSzTx/>
                        <a:buFontTx/>
                        <a:buNone/>
                        <a:tabLst/>
                        <a:defRPr/>
                      </a:pPr>
                      <a:endParaRPr kumimoji="1" lang="en-US" altLang="ja-JP" sz="900" b="0" u="none" dirty="0">
                        <a:solidFill>
                          <a:schemeClr val="tx1"/>
                        </a:solidFill>
                        <a:effectLst/>
                        <a:latin typeface="+mn-ea"/>
                        <a:ea typeface="+mn-ea"/>
                      </a:endParaRPr>
                    </a:p>
                    <a:p>
                      <a:pPr marL="180975" marR="0" lvl="0" indent="-180975" algn="l" defTabSz="959937" rtl="0" eaLnBrk="1" fontAlgn="auto" latinLnBrk="0" hangingPunct="1">
                        <a:lnSpc>
                          <a:spcPct val="100000"/>
                        </a:lnSpc>
                        <a:spcBef>
                          <a:spcPts val="0"/>
                        </a:spcBef>
                        <a:spcAft>
                          <a:spcPts val="0"/>
                        </a:spcAft>
                        <a:buClrTx/>
                        <a:buSzTx/>
                        <a:buFontTx/>
                        <a:buNone/>
                        <a:tabLst/>
                        <a:defRPr/>
                      </a:pPr>
                      <a:r>
                        <a:rPr kumimoji="1" lang="ja-JP" altLang="en-US" sz="1400" b="1" dirty="0">
                          <a:solidFill>
                            <a:schemeClr val="tx1"/>
                          </a:solidFill>
                        </a:rPr>
                        <a:t>▷</a:t>
                      </a:r>
                      <a:r>
                        <a:rPr kumimoji="1" lang="en-US" altLang="ja-JP" sz="1400" b="1" u="none" dirty="0">
                          <a:solidFill>
                            <a:schemeClr val="tx1"/>
                          </a:solidFill>
                          <a:effectLst/>
                          <a:latin typeface="BIZ UDPゴシック" panose="020B0400000000000000" pitchFamily="50" charset="-128"/>
                          <a:ea typeface="BIZ UDPゴシック" panose="020B0400000000000000" pitchFamily="50" charset="-128"/>
                        </a:rPr>
                        <a:t>【</a:t>
                      </a:r>
                      <a:r>
                        <a:rPr kumimoji="1" lang="ja-JP" altLang="en-US" sz="1400" b="1" u="none" dirty="0">
                          <a:solidFill>
                            <a:schemeClr val="tx1"/>
                          </a:solidFill>
                          <a:effectLst/>
                          <a:latin typeface="BIZ UDPゴシック" panose="020B0400000000000000" pitchFamily="50" charset="-128"/>
                          <a:ea typeface="BIZ UDPゴシック" panose="020B0400000000000000" pitchFamily="50" charset="-128"/>
                        </a:rPr>
                        <a:t>再掲</a:t>
                      </a:r>
                      <a:r>
                        <a:rPr kumimoji="1" lang="en-US" altLang="ja-JP" sz="1400" b="1" u="none" dirty="0">
                          <a:solidFill>
                            <a:schemeClr val="tx1"/>
                          </a:solidFill>
                          <a:effectLst/>
                          <a:latin typeface="BIZ UDPゴシック" panose="020B0400000000000000" pitchFamily="50" charset="-128"/>
                          <a:ea typeface="BIZ UDPゴシック" panose="020B0400000000000000" pitchFamily="50" charset="-128"/>
                        </a:rPr>
                        <a:t>】</a:t>
                      </a:r>
                      <a:r>
                        <a:rPr kumimoji="1" lang="ja-JP" altLang="en-US" sz="1400" b="1" u="none" dirty="0">
                          <a:solidFill>
                            <a:schemeClr val="tx1"/>
                          </a:solidFill>
                          <a:effectLst/>
                          <a:latin typeface="BIZ UDPゴシック" panose="020B0400000000000000" pitchFamily="50" charset="-128"/>
                          <a:ea typeface="BIZ UDPゴシック" panose="020B0400000000000000" pitchFamily="50" charset="-128"/>
                        </a:rPr>
                        <a:t>　</a:t>
                      </a:r>
                      <a:r>
                        <a:rPr kumimoji="1" lang="ja-JP" altLang="en-US" sz="1400" b="1" u="sng" dirty="0">
                          <a:solidFill>
                            <a:schemeClr val="tx1"/>
                          </a:solidFill>
                          <a:effectLst/>
                          <a:latin typeface="BIZ UDPゴシック" panose="020B0400000000000000" pitchFamily="50" charset="-128"/>
                          <a:ea typeface="BIZ UDPゴシック" panose="020B0400000000000000" pitchFamily="50" charset="-128"/>
                        </a:rPr>
                        <a:t>ゼロエミッションモビリティの万博アクセス等での活用とその後の普及拡大 </a:t>
                      </a:r>
                      <a:r>
                        <a:rPr kumimoji="1" lang="ja-JP" altLang="en-US" sz="900" b="1" u="none" dirty="0">
                          <a:solidFill>
                            <a:schemeClr val="tx1"/>
                          </a:solidFill>
                          <a:effectLst/>
                          <a:latin typeface="BIZ UDPゴシック" panose="020B0400000000000000" pitchFamily="50" charset="-128"/>
                          <a:ea typeface="BIZ UDPゴシック" panose="020B0400000000000000" pitchFamily="50" charset="-128"/>
                        </a:rPr>
                        <a:t>　</a:t>
                      </a:r>
                      <a:r>
                        <a:rPr kumimoji="1" lang="ja-JP" altLang="en-US" sz="900" b="0" u="none" dirty="0">
                          <a:solidFill>
                            <a:schemeClr val="tx1"/>
                          </a:solidFill>
                          <a:effectLst/>
                          <a:latin typeface="+mn-ea"/>
                          <a:ea typeface="+mn-ea"/>
                        </a:rPr>
                        <a:t>＜</a:t>
                      </a:r>
                      <a:r>
                        <a:rPr kumimoji="1" lang="ja-JP" altLang="en-US" sz="900" b="0" i="0" u="none" strike="noStrike" kern="1200" cap="none" spc="0" normalizeH="0" baseline="0" noProof="0" dirty="0">
                          <a:ln>
                            <a:noFill/>
                          </a:ln>
                          <a:solidFill>
                            <a:schemeClr val="tx1"/>
                          </a:solidFill>
                          <a:effectLst/>
                          <a:uLnTx/>
                          <a:uFillTx/>
                          <a:latin typeface="+mn-lt"/>
                          <a:ea typeface="+mn-ea"/>
                          <a:cs typeface="+mn-cs"/>
                        </a:rPr>
                        <a:t>府・市・関経連・大商・協会</a:t>
                      </a:r>
                      <a:r>
                        <a:rPr kumimoji="1" lang="ja-JP" altLang="en-US" sz="900" b="0" u="none" dirty="0">
                          <a:solidFill>
                            <a:schemeClr val="tx1"/>
                          </a:solidFill>
                          <a:effectLst/>
                          <a:latin typeface="+mn-ea"/>
                          <a:ea typeface="+mn-ea"/>
                        </a:rPr>
                        <a:t>＞</a:t>
                      </a:r>
                      <a:endParaRPr kumimoji="1" lang="en-US" altLang="ja-JP" sz="900" b="0" u="none" dirty="0">
                        <a:solidFill>
                          <a:schemeClr val="tx1"/>
                        </a:solidFill>
                        <a:effectLst/>
                        <a:latin typeface="+mn-ea"/>
                        <a:ea typeface="+mn-ea"/>
                      </a:endParaRPr>
                    </a:p>
                    <a:p>
                      <a:pPr marL="180975" marR="0" lvl="0" indent="-180975" algn="l" defTabSz="959937" rtl="0" eaLnBrk="1" fontAlgn="auto" latinLnBrk="0" hangingPunct="1">
                        <a:lnSpc>
                          <a:spcPct val="100000"/>
                        </a:lnSpc>
                        <a:spcBef>
                          <a:spcPts val="0"/>
                        </a:spcBef>
                        <a:spcAft>
                          <a:spcPts val="0"/>
                        </a:spcAft>
                        <a:buClrTx/>
                        <a:buSzTx/>
                        <a:buFontTx/>
                        <a:buNone/>
                        <a:tabLst/>
                        <a:defRPr/>
                      </a:pPr>
                      <a:endParaRPr kumimoji="1" lang="en-US" altLang="ja-JP" sz="900" b="0" u="none" dirty="0">
                        <a:solidFill>
                          <a:schemeClr val="tx1"/>
                        </a:solidFill>
                        <a:effectLst/>
                        <a:latin typeface="+mn-ea"/>
                        <a:ea typeface="+mn-ea"/>
                      </a:endParaRPr>
                    </a:p>
                    <a:p>
                      <a:pPr marL="180975" marR="0" lvl="0" indent="-180975" algn="l" defTabSz="959937"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dirty="0">
                          <a:ln>
                            <a:noFill/>
                          </a:ln>
                          <a:solidFill>
                            <a:schemeClr val="tx1"/>
                          </a:solidFill>
                          <a:effectLst/>
                          <a:uLnTx/>
                          <a:uFillTx/>
                          <a:latin typeface="+mn-lt"/>
                          <a:ea typeface="+mn-ea"/>
                          <a:cs typeface="+mn-cs"/>
                        </a:rPr>
                        <a:t>▷</a:t>
                      </a:r>
                      <a:r>
                        <a:rPr kumimoji="1" lang="ja-JP" altLang="en-US" sz="1400" b="1" i="0" u="sng" strike="noStrike" kern="1200" cap="none" spc="0" normalizeH="0" baseline="0" noProof="0" dirty="0">
                          <a:ln>
                            <a:noFill/>
                          </a:ln>
                          <a:solidFill>
                            <a:schemeClr val="tx1"/>
                          </a:solidFill>
                          <a:effectLst/>
                          <a:uLnTx/>
                          <a:uFillTx/>
                          <a:latin typeface="+mn-lt"/>
                          <a:ea typeface="+mn-ea"/>
                          <a:cs typeface="+mn-cs"/>
                        </a:rPr>
                        <a:t>シャトルバス等の円滑な輸送体制構築に必要となるバス運転士確保に対する支援</a:t>
                      </a:r>
                      <a:r>
                        <a:rPr kumimoji="1" lang="ja-JP" altLang="en-US" sz="900" b="0" i="0" u="none" strike="noStrike" kern="1200" cap="none" spc="0" normalizeH="0" baseline="0" noProof="0" dirty="0">
                          <a:ln>
                            <a:noFill/>
                          </a:ln>
                          <a:solidFill>
                            <a:schemeClr val="tx1"/>
                          </a:solidFill>
                          <a:effectLst/>
                          <a:uLnTx/>
                          <a:uFillTx/>
                          <a:latin typeface="游ゴシック" panose="020B0400000000000000" pitchFamily="50" charset="-128"/>
                          <a:ea typeface="+mn-ea"/>
                          <a:cs typeface="+mn-cs"/>
                        </a:rPr>
                        <a:t>＜</a:t>
                      </a:r>
                      <a:r>
                        <a:rPr kumimoji="1" lang="ja-JP" altLang="en-US" sz="900" b="0" i="0" u="none" strike="noStrike" kern="1200" cap="none" spc="0" normalizeH="0" baseline="0" noProof="0" dirty="0">
                          <a:ln>
                            <a:noFill/>
                          </a:ln>
                          <a:solidFill>
                            <a:schemeClr val="tx1"/>
                          </a:solidFill>
                          <a:effectLst/>
                          <a:uLnTx/>
                          <a:uFillTx/>
                          <a:latin typeface="+mn-lt"/>
                          <a:ea typeface="+mn-ea"/>
                          <a:cs typeface="+mn-cs"/>
                        </a:rPr>
                        <a:t>府・市・関経連・大商・協会</a:t>
                      </a:r>
                      <a:r>
                        <a:rPr kumimoji="1" lang="ja-JP" altLang="en-US" sz="900" b="0" i="0" u="none" strike="noStrike" kern="1200" cap="none" spc="0" normalizeH="0" baseline="0" noProof="0" dirty="0">
                          <a:ln>
                            <a:noFill/>
                          </a:ln>
                          <a:solidFill>
                            <a:schemeClr val="tx1"/>
                          </a:solidFill>
                          <a:effectLst/>
                          <a:uLnTx/>
                          <a:uFillTx/>
                          <a:latin typeface="游ゴシック" panose="020B0400000000000000" pitchFamily="50" charset="-128"/>
                          <a:ea typeface="+mn-ea"/>
                          <a:cs typeface="+mn-cs"/>
                        </a:rPr>
                        <a:t>＞</a:t>
                      </a:r>
                      <a:r>
                        <a:rPr kumimoji="1" lang="ja-JP" altLang="en-US" sz="900" b="0" u="none" dirty="0">
                          <a:solidFill>
                            <a:schemeClr val="tx1"/>
                          </a:solidFill>
                          <a:effectLst/>
                          <a:latin typeface="+mn-ea"/>
                          <a:ea typeface="+mn-ea"/>
                        </a:rPr>
                        <a:t>　</a:t>
                      </a:r>
                      <a:endParaRPr kumimoji="1" lang="en-US" altLang="ja-JP" sz="900" b="0" u="none" dirty="0">
                        <a:solidFill>
                          <a:schemeClr val="tx1"/>
                        </a:solidFill>
                        <a:effectLst/>
                        <a:latin typeface="+mn-ea"/>
                        <a:ea typeface="+mn-ea"/>
                      </a:endParaRPr>
                    </a:p>
                    <a:p>
                      <a:pPr marL="180975" marR="0" lvl="0" indent="-180975" algn="l" defTabSz="959937" rtl="0" eaLnBrk="1" fontAlgn="auto" latinLnBrk="0" hangingPunct="1">
                        <a:lnSpc>
                          <a:spcPct val="100000"/>
                        </a:lnSpc>
                        <a:spcBef>
                          <a:spcPts val="0"/>
                        </a:spcBef>
                        <a:spcAft>
                          <a:spcPts val="0"/>
                        </a:spcAft>
                        <a:buClrTx/>
                        <a:buSzTx/>
                        <a:buFontTx/>
                        <a:buNone/>
                        <a:tabLst/>
                        <a:defRPr/>
                      </a:pPr>
                      <a:endParaRPr kumimoji="1" lang="en-US" altLang="ja-JP" sz="900" b="0" u="none" dirty="0">
                        <a:solidFill>
                          <a:schemeClr val="tx1"/>
                        </a:solidFill>
                        <a:effectLst/>
                        <a:latin typeface="+mn-ea"/>
                        <a:ea typeface="+mn-ea"/>
                      </a:endParaRPr>
                    </a:p>
                    <a:p>
                      <a:pPr marL="180975" marR="0" lvl="0" indent="-180975" algn="l" defTabSz="959937"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dirty="0">
                          <a:ln>
                            <a:noFill/>
                          </a:ln>
                          <a:solidFill>
                            <a:schemeClr val="tx1"/>
                          </a:solidFill>
                          <a:effectLst/>
                          <a:uLnTx/>
                          <a:uFillTx/>
                          <a:latin typeface="+mn-lt"/>
                          <a:ea typeface="+mn-ea"/>
                          <a:cs typeface="+mn-cs"/>
                        </a:rPr>
                        <a:t>▷</a:t>
                      </a:r>
                      <a:r>
                        <a:rPr kumimoji="1" lang="ja-JP" altLang="en-US" sz="1400" b="1" i="0" u="sng" strike="noStrike" kern="1200" cap="none" spc="0" normalizeH="0" baseline="0" noProof="0" dirty="0">
                          <a:ln>
                            <a:noFill/>
                          </a:ln>
                          <a:solidFill>
                            <a:schemeClr val="tx1"/>
                          </a:solidFill>
                          <a:effectLst/>
                          <a:uLnTx/>
                          <a:uFillTx/>
                          <a:latin typeface="+mn-lt"/>
                          <a:ea typeface="+mn-ea"/>
                          <a:cs typeface="+mn-cs"/>
                        </a:rPr>
                        <a:t>万博会場へのタクシー乗り入れの運用ルール構築に対する支援</a:t>
                      </a:r>
                      <a:r>
                        <a:rPr kumimoji="1" lang="ja-JP" altLang="en-US" sz="900" b="0" i="0" u="none" strike="noStrike" kern="1200" cap="none" spc="0" normalizeH="0" baseline="0" noProof="0" dirty="0">
                          <a:ln>
                            <a:noFill/>
                          </a:ln>
                          <a:solidFill>
                            <a:schemeClr val="tx1"/>
                          </a:solidFill>
                          <a:effectLst/>
                          <a:uLnTx/>
                          <a:uFillTx/>
                          <a:latin typeface="游ゴシック" panose="020B0400000000000000" pitchFamily="50" charset="-128"/>
                          <a:ea typeface="+mn-ea"/>
                          <a:cs typeface="+mn-cs"/>
                        </a:rPr>
                        <a:t>＜</a:t>
                      </a:r>
                      <a:r>
                        <a:rPr kumimoji="1" lang="ja-JP" altLang="en-US" sz="900" b="0" i="0" u="none" strike="noStrike" kern="1200" cap="none" spc="0" normalizeH="0" baseline="0" noProof="0" dirty="0">
                          <a:ln>
                            <a:noFill/>
                          </a:ln>
                          <a:solidFill>
                            <a:schemeClr val="tx1"/>
                          </a:solidFill>
                          <a:effectLst/>
                          <a:uLnTx/>
                          <a:uFillTx/>
                          <a:latin typeface="+mn-lt"/>
                          <a:ea typeface="+mn-ea"/>
                          <a:cs typeface="+mn-cs"/>
                        </a:rPr>
                        <a:t>府・市・関経連・大商・協会</a:t>
                      </a:r>
                      <a:r>
                        <a:rPr kumimoji="1" lang="ja-JP" altLang="en-US" sz="900" b="0" i="0" u="none" strike="noStrike" kern="1200" cap="none" spc="0" normalizeH="0" baseline="0" noProof="0" dirty="0">
                          <a:ln>
                            <a:noFill/>
                          </a:ln>
                          <a:solidFill>
                            <a:schemeClr val="tx1"/>
                          </a:solidFill>
                          <a:effectLst/>
                          <a:uLnTx/>
                          <a:uFillTx/>
                          <a:latin typeface="游ゴシック" panose="020B0400000000000000" pitchFamily="50" charset="-128"/>
                          <a:ea typeface="+mn-ea"/>
                          <a:cs typeface="+mn-cs"/>
                        </a:rPr>
                        <a:t>＞　</a:t>
                      </a:r>
                      <a:endParaRPr kumimoji="1" lang="en-US" altLang="ja-JP" sz="900" b="0" i="0" u="none" strike="noStrike" kern="1200" cap="none" spc="0" normalizeH="0" baseline="0" noProof="0" dirty="0">
                        <a:ln>
                          <a:noFill/>
                        </a:ln>
                        <a:solidFill>
                          <a:schemeClr val="tx1"/>
                        </a:solidFill>
                        <a:effectLst/>
                        <a:uLnTx/>
                        <a:uFillTx/>
                        <a:latin typeface="游ゴシック" panose="020B0400000000000000" pitchFamily="50" charset="-128"/>
                        <a:ea typeface="+mn-ea"/>
                        <a:cs typeface="+mn-cs"/>
                      </a:endParaRPr>
                    </a:p>
                    <a:p>
                      <a:pPr marL="180975" marR="0" lvl="0" indent="-180975" algn="l" defTabSz="959937" rtl="0" eaLnBrk="1" fontAlgn="auto" latinLnBrk="0" hangingPunct="1">
                        <a:lnSpc>
                          <a:spcPct val="100000"/>
                        </a:lnSpc>
                        <a:spcBef>
                          <a:spcPts val="0"/>
                        </a:spcBef>
                        <a:spcAft>
                          <a:spcPts val="0"/>
                        </a:spcAft>
                        <a:buClrTx/>
                        <a:buSzTx/>
                        <a:buFontTx/>
                        <a:buNone/>
                        <a:tabLst/>
                        <a:defRPr/>
                      </a:pPr>
                      <a:endParaRPr kumimoji="1" lang="en-US" altLang="ja-JP" sz="900" b="0" i="0" u="none" strike="noStrike" kern="1200" cap="none" spc="0" normalizeH="0" baseline="0" noProof="0" dirty="0">
                        <a:ln>
                          <a:noFill/>
                        </a:ln>
                        <a:solidFill>
                          <a:schemeClr val="tx1"/>
                        </a:solidFill>
                        <a:effectLst/>
                        <a:uLnTx/>
                        <a:uFillTx/>
                        <a:latin typeface="游ゴシック" panose="020B0400000000000000" pitchFamily="50" charset="-128"/>
                        <a:ea typeface="+mn-ea"/>
                        <a:cs typeface="+mn-cs"/>
                      </a:endParaRPr>
                    </a:p>
                    <a:p>
                      <a:pPr marL="180975" marR="0" lvl="0" indent="-180975" algn="l" defTabSz="959937"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dirty="0">
                          <a:ln>
                            <a:noFill/>
                          </a:ln>
                          <a:solidFill>
                            <a:schemeClr val="tx1"/>
                          </a:solidFill>
                          <a:effectLst/>
                          <a:uLnTx/>
                          <a:uFillTx/>
                          <a:latin typeface="+mn-lt"/>
                          <a:ea typeface="+mn-ea"/>
                          <a:cs typeface="+mn-cs"/>
                        </a:rPr>
                        <a:t>▷</a:t>
                      </a:r>
                      <a:r>
                        <a:rPr kumimoji="1" lang="ja-JP" altLang="en-US" sz="1400" b="1" i="0" u="sng" strike="noStrike" kern="1200" cap="none" spc="0" normalizeH="0" baseline="0" noProof="0" dirty="0">
                          <a:ln>
                            <a:noFill/>
                          </a:ln>
                          <a:solidFill>
                            <a:schemeClr val="tx1"/>
                          </a:solidFill>
                          <a:effectLst/>
                          <a:uLnTx/>
                          <a:uFillTx/>
                          <a:latin typeface="+mn-lt"/>
                          <a:ea typeface="+mn-ea"/>
                          <a:cs typeface="+mn-cs"/>
                        </a:rPr>
                        <a:t>万博開催期間中における交通機関への大型荷物持ち込み対策に対する支援</a:t>
                      </a:r>
                      <a:r>
                        <a:rPr kumimoji="1" lang="ja-JP" altLang="en-US" sz="900" b="0" i="0" u="none" strike="noStrike" kern="1200" cap="none" spc="0" normalizeH="0" baseline="0" noProof="0" dirty="0">
                          <a:ln>
                            <a:noFill/>
                          </a:ln>
                          <a:solidFill>
                            <a:schemeClr val="tx1"/>
                          </a:solidFill>
                          <a:effectLst/>
                          <a:uLnTx/>
                          <a:uFillTx/>
                          <a:latin typeface="游ゴシック" panose="020B0400000000000000" pitchFamily="50" charset="-128"/>
                          <a:ea typeface="+mn-ea"/>
                          <a:cs typeface="+mn-cs"/>
                        </a:rPr>
                        <a:t>＜</a:t>
                      </a:r>
                      <a:r>
                        <a:rPr kumimoji="1" lang="ja-JP" altLang="en-US" sz="900" b="0" i="0" u="none" strike="noStrike" kern="1200" cap="none" spc="0" normalizeH="0" baseline="0" noProof="0" dirty="0">
                          <a:ln>
                            <a:noFill/>
                          </a:ln>
                          <a:solidFill>
                            <a:schemeClr val="tx1"/>
                          </a:solidFill>
                          <a:effectLst/>
                          <a:uLnTx/>
                          <a:uFillTx/>
                          <a:latin typeface="+mn-lt"/>
                          <a:ea typeface="+mn-ea"/>
                          <a:cs typeface="+mn-cs"/>
                        </a:rPr>
                        <a:t>府・市・関経連・大商・協会</a:t>
                      </a:r>
                      <a:r>
                        <a:rPr kumimoji="1" lang="ja-JP" altLang="en-US" sz="900" b="0" i="0" u="none" strike="noStrike" kern="1200" cap="none" spc="0" normalizeH="0" baseline="0" noProof="0" dirty="0">
                          <a:ln>
                            <a:noFill/>
                          </a:ln>
                          <a:solidFill>
                            <a:schemeClr val="tx1"/>
                          </a:solidFill>
                          <a:effectLst/>
                          <a:uLnTx/>
                          <a:uFillTx/>
                          <a:latin typeface="游ゴシック" panose="020B0400000000000000" pitchFamily="50" charset="-128"/>
                          <a:ea typeface="+mn-ea"/>
                          <a:cs typeface="+mn-cs"/>
                        </a:rPr>
                        <a:t>＞　</a:t>
                      </a:r>
                      <a:endParaRPr kumimoji="1" lang="en-US" altLang="ja-JP" sz="900" b="0" u="none" dirty="0">
                        <a:solidFill>
                          <a:schemeClr val="tx1"/>
                        </a:solidFill>
                        <a:effectLst/>
                        <a:latin typeface="+mn-ea"/>
                        <a:ea typeface="+mn-ea"/>
                      </a:endParaRPr>
                    </a:p>
                    <a:p>
                      <a:pPr marL="180975" lvl="0" indent="-180975" defTabSz="959937">
                        <a:defRPr/>
                      </a:pPr>
                      <a:r>
                        <a:rPr kumimoji="1" lang="ja-JP" altLang="en-US" sz="900" b="0" u="none" dirty="0">
                          <a:solidFill>
                            <a:schemeClr val="tx1"/>
                          </a:solidFill>
                          <a:effectLst/>
                          <a:latin typeface="+mn-ea"/>
                          <a:ea typeface="+mn-ea"/>
                        </a:rPr>
                        <a:t>　　</a:t>
                      </a:r>
                      <a:endParaRPr kumimoji="1" lang="en-US" altLang="ja-JP" sz="600" b="1" dirty="0">
                        <a:solidFill>
                          <a:schemeClr val="tx1"/>
                        </a:solidFill>
                      </a:endParaRPr>
                    </a:p>
                  </a:txBody>
                  <a:tcPr marL="100806" marR="100806" marT="50403" marB="50403">
                    <a:noFill/>
                  </a:tcPr>
                </a:tc>
                <a:extLst>
                  <a:ext uri="{0D108BD9-81ED-4DB2-BD59-A6C34878D82A}">
                    <a16:rowId xmlns:a16="http://schemas.microsoft.com/office/drawing/2014/main" val="4193718493"/>
                  </a:ext>
                </a:extLst>
              </a:tr>
            </a:tbl>
          </a:graphicData>
        </a:graphic>
      </p:graphicFrame>
      <p:sp>
        <p:nvSpPr>
          <p:cNvPr id="9" name="正方形/長方形 8"/>
          <p:cNvSpPr/>
          <p:nvPr/>
        </p:nvSpPr>
        <p:spPr>
          <a:xfrm>
            <a:off x="2653468" y="5899255"/>
            <a:ext cx="5038725" cy="369332"/>
          </a:xfrm>
          <a:prstGeom prst="rect">
            <a:avLst/>
          </a:prstGeom>
        </p:spPr>
        <p:txBody>
          <a:bodyPr>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srgbClr val="FF0000"/>
              </a:solidFill>
              <a:effectLst/>
              <a:uLnTx/>
              <a:uFillTx/>
              <a:latin typeface="BIZ UDPゴシック" panose="020B0400000000000000" pitchFamily="50" charset="-128"/>
              <a:ea typeface="BIZ UDPゴシック" panose="020B0400000000000000" pitchFamily="50" charset="-128"/>
              <a:cs typeface="+mn-cs"/>
            </a:endParaRPr>
          </a:p>
        </p:txBody>
      </p:sp>
      <p:sp>
        <p:nvSpPr>
          <p:cNvPr id="12" name="テキスト ボックス 11"/>
          <p:cNvSpPr txBox="1"/>
          <p:nvPr/>
        </p:nvSpPr>
        <p:spPr>
          <a:xfrm>
            <a:off x="140620" y="1299592"/>
            <a:ext cx="7622600" cy="338554"/>
          </a:xfrm>
          <a:prstGeom prst="rect">
            <a:avLst/>
          </a:prstGeom>
          <a:noFill/>
        </p:spPr>
        <p:txBody>
          <a:bodyPr wrap="none" rtlCol="0">
            <a:spAutoFit/>
          </a:bodyPr>
          <a:lstStyle/>
          <a:p>
            <a:pPr lvl="0">
              <a:defRPr/>
            </a:pPr>
            <a:r>
              <a:rPr kumimoji="1" lang="ja-JP" altLang="en-US" sz="16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国への提案・要望</a:t>
            </a:r>
            <a:r>
              <a:rPr kumimoji="1" lang="ja-JP" altLang="en-US" sz="12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　</a:t>
            </a:r>
            <a:r>
              <a:rPr kumimoji="1" lang="en-US" altLang="ja-JP" sz="11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a:t>
            </a:r>
            <a:r>
              <a:rPr kumimoji="1" lang="ja-JP" altLang="en-US" sz="11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要望先</a:t>
            </a:r>
            <a:r>
              <a:rPr kumimoji="1" lang="zh-TW" altLang="en-US" sz="1100" dirty="0">
                <a:solidFill>
                  <a:prstClr val="black"/>
                </a:solidFill>
                <a:latin typeface="メイリオ" panose="020B0604030504040204" pitchFamily="50" charset="-128"/>
                <a:ea typeface="メイリオ" panose="020B0604030504040204" pitchFamily="50" charset="-128"/>
              </a:rPr>
              <a:t>（</a:t>
            </a:r>
            <a:r>
              <a:rPr kumimoji="1" lang="ja-JP" altLang="en-US" sz="1100" dirty="0">
                <a:solidFill>
                  <a:prstClr val="black"/>
                </a:solidFill>
                <a:latin typeface="メイリオ" panose="020B0604030504040204" pitchFamily="50" charset="-128"/>
                <a:ea typeface="メイリオ" panose="020B0604030504040204" pitchFamily="50" charset="-128"/>
              </a:rPr>
              <a:t>内閣官房、</a:t>
            </a:r>
            <a:r>
              <a:rPr kumimoji="1" lang="zh-TW" altLang="en-US" sz="1100" dirty="0">
                <a:latin typeface="メイリオ" panose="020B0604030504040204" pitchFamily="50" charset="-128"/>
                <a:ea typeface="メイリオ" panose="020B0604030504040204" pitchFamily="50" charset="-128"/>
              </a:rPr>
              <a:t>内閣府、総務省、経済産業省、国土交通省、環境省、警察庁</a:t>
            </a:r>
            <a:r>
              <a:rPr kumimoji="1" lang="zh-TW" altLang="en-US" sz="1100" dirty="0">
                <a:solidFill>
                  <a:prstClr val="black"/>
                </a:solidFill>
                <a:latin typeface="メイリオ" panose="020B0604030504040204" pitchFamily="50" charset="-128"/>
                <a:ea typeface="メイリオ" panose="020B0604030504040204" pitchFamily="50" charset="-128"/>
              </a:rPr>
              <a:t>）</a:t>
            </a:r>
            <a:endParaRPr kumimoji="1" lang="ja-JP" altLang="en-US" sz="10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p:txBody>
      </p:sp>
      <p:sp>
        <p:nvSpPr>
          <p:cNvPr id="23" name="スライド番号プレースホルダー 7"/>
          <p:cNvSpPr>
            <a:spLocks noGrp="1"/>
          </p:cNvSpPr>
          <p:nvPr>
            <p:ph type="sldNum" sz="quarter" idx="12"/>
          </p:nvPr>
        </p:nvSpPr>
        <p:spPr>
          <a:xfrm flipH="1">
            <a:off x="9719089" y="6839953"/>
            <a:ext cx="361536" cy="359360"/>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A29C0C3-80A2-4EDA-8DD4-D638D41F3C0E}" type="slidenum">
              <a:rPr kumimoji="1" lang="ja-JP" altLang="en-US" sz="1260" b="0" i="0" u="none" strike="noStrike" kern="1200" cap="none" spc="0" normalizeH="0" baseline="0" noProof="0" smtClean="0">
                <a:ln>
                  <a:noFill/>
                </a:ln>
                <a:solidFill>
                  <a:prstClr val="black">
                    <a:tint val="75000"/>
                  </a:prstClr>
                </a:solidFill>
                <a:effectLst/>
                <a:uLnTx/>
                <a:uFillTx/>
                <a:latin typeface="Calibri" panose="020F0502020204030204"/>
                <a:ea typeface="游ゴシック" panose="020B0400000000000000"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76</a:t>
            </a:fld>
            <a:endParaRPr kumimoji="1" lang="ja-JP" altLang="en-US" sz="1260" b="0" i="0" u="none" strike="noStrike" kern="1200" cap="none" spc="0" normalizeH="0" baseline="0" noProof="0" dirty="0">
              <a:ln>
                <a:noFill/>
              </a:ln>
              <a:solidFill>
                <a:prstClr val="black">
                  <a:tint val="75000"/>
                </a:prstClr>
              </a:solidFill>
              <a:effectLst/>
              <a:uLnTx/>
              <a:uFillTx/>
              <a:latin typeface="Calibri" panose="020F0502020204030204"/>
              <a:ea typeface="游ゴシック" panose="020B0400000000000000" pitchFamily="50" charset="-128"/>
              <a:cs typeface="+mn-cs"/>
            </a:endParaRPr>
          </a:p>
        </p:txBody>
      </p:sp>
      <p:sp>
        <p:nvSpPr>
          <p:cNvPr id="22" name="正方形/長方形 21">
            <a:extLst>
              <a:ext uri="{FF2B5EF4-FFF2-40B4-BE49-F238E27FC236}">
                <a16:creationId xmlns:a16="http://schemas.microsoft.com/office/drawing/2014/main" id="{E08629A6-829B-4394-A30A-5CB52C1BBB36}"/>
              </a:ext>
            </a:extLst>
          </p:cNvPr>
          <p:cNvSpPr/>
          <p:nvPr/>
        </p:nvSpPr>
        <p:spPr>
          <a:xfrm>
            <a:off x="179857" y="88937"/>
            <a:ext cx="9720000" cy="324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defRPr/>
            </a:pPr>
            <a:r>
              <a:rPr kumimoji="1" lang="en-US" altLang="ja-JP" b="1" dirty="0">
                <a:solidFill>
                  <a:prstClr val="white"/>
                </a:solidFill>
                <a:latin typeface="BIZ UDPゴシック" panose="020B0400000000000000" pitchFamily="50" charset="-128"/>
                <a:ea typeface="BIZ UDPゴシック" panose="020B0400000000000000" pitchFamily="50" charset="-128"/>
              </a:rPr>
              <a:t>2</a:t>
            </a:r>
            <a:r>
              <a:rPr kumimoji="1" lang="ja-JP" altLang="en-US" b="1" dirty="0">
                <a:solidFill>
                  <a:prstClr val="white"/>
                </a:solidFill>
                <a:latin typeface="BIZ UDPゴシック" panose="020B0400000000000000" pitchFamily="50" charset="-128"/>
                <a:ea typeface="BIZ UDPゴシック" panose="020B0400000000000000" pitchFamily="50" charset="-128"/>
              </a:rPr>
              <a:t>（９）　万博来訪者の円滑な輸送体制確保及び輸送における新技術の導入　</a:t>
            </a:r>
            <a:endParaRPr kumimoji="1" lang="ja-JP" altLang="en-US" sz="1600" b="1" dirty="0">
              <a:solidFill>
                <a:prstClr val="white"/>
              </a:solidFill>
              <a:latin typeface="BIZ UDPゴシック" panose="020B0400000000000000" pitchFamily="50" charset="-128"/>
              <a:ea typeface="BIZ UDPゴシック" panose="020B0400000000000000" pitchFamily="50" charset="-128"/>
            </a:endParaRPr>
          </a:p>
        </p:txBody>
      </p:sp>
      <p:sp>
        <p:nvSpPr>
          <p:cNvPr id="25" name="テキスト ボックス 24">
            <a:extLst>
              <a:ext uri="{FF2B5EF4-FFF2-40B4-BE49-F238E27FC236}">
                <a16:creationId xmlns:a16="http://schemas.microsoft.com/office/drawing/2014/main" id="{B02F3C22-1443-46B7-A977-04475234F08A}"/>
              </a:ext>
            </a:extLst>
          </p:cNvPr>
          <p:cNvSpPr txBox="1"/>
          <p:nvPr/>
        </p:nvSpPr>
        <p:spPr>
          <a:xfrm>
            <a:off x="288706" y="461860"/>
            <a:ext cx="9540000" cy="523220"/>
          </a:xfrm>
          <a:prstGeom prst="rect">
            <a:avLst/>
          </a:prstGeom>
          <a:noFill/>
          <a:ln w="6350">
            <a:noFill/>
            <a:prstDash val="solid"/>
          </a:ln>
        </p:spPr>
        <p:txBody>
          <a:bodyPr wrap="square">
            <a:spAutoFit/>
          </a:bodyPr>
          <a:lstStyle/>
          <a:p>
            <a:pPr lvl="0">
              <a:defRPr/>
            </a:pPr>
            <a:r>
              <a:rPr lang="ja-JP" altLang="en-US" sz="1400" dirty="0">
                <a:solidFill>
                  <a:prstClr val="black"/>
                </a:solidFill>
                <a:latin typeface="BIZ UDPゴシック" panose="020B0400000000000000" pitchFamily="50" charset="-128"/>
                <a:ea typeface="BIZ UDPゴシック" panose="020B0400000000000000" pitchFamily="50" charset="-128"/>
              </a:rPr>
              <a:t>　</a:t>
            </a:r>
            <a:r>
              <a:rPr lang="ja-JP" altLang="en-US" sz="1400" dirty="0">
                <a:latin typeface="BIZ UDPゴシック" panose="020B0400000000000000" pitchFamily="50" charset="-128"/>
                <a:ea typeface="BIZ UDPゴシック" panose="020B0400000000000000" pitchFamily="50" charset="-128"/>
              </a:rPr>
              <a:t>大阪・関西万博開催期間中における万博来訪者の円滑な移動を実現するため、各アクセスルートのバランスの取れた利用を図る必要がある。</a:t>
            </a:r>
          </a:p>
        </p:txBody>
      </p:sp>
      <p:sp>
        <p:nvSpPr>
          <p:cNvPr id="26" name="テキスト ボックス 25"/>
          <p:cNvSpPr txBox="1"/>
          <p:nvPr/>
        </p:nvSpPr>
        <p:spPr>
          <a:xfrm>
            <a:off x="140620" y="5270780"/>
            <a:ext cx="2236510" cy="338554"/>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600" b="1" i="0" u="none" strike="noStrike" kern="1200" cap="none" spc="0" normalizeH="0" baseline="0" noProof="0" dirty="0">
                <a:ln>
                  <a:noFill/>
                </a:ln>
                <a:effectLst/>
                <a:uLnTx/>
                <a:uFillTx/>
                <a:latin typeface="メイリオ" panose="020B0604030504040204" pitchFamily="50" charset="-128"/>
                <a:ea typeface="メイリオ" panose="020B0604030504040204" pitchFamily="50" charset="-128"/>
                <a:cs typeface="+mn-cs"/>
              </a:rPr>
              <a:t>国との協議の進捗状況</a:t>
            </a:r>
          </a:p>
        </p:txBody>
      </p:sp>
      <p:graphicFrame>
        <p:nvGraphicFramePr>
          <p:cNvPr id="13" name="表 12"/>
          <p:cNvGraphicFramePr>
            <a:graphicFrameLocks noGrp="1"/>
          </p:cNvGraphicFramePr>
          <p:nvPr>
            <p:extLst>
              <p:ext uri="{D42A27DB-BD31-4B8C-83A1-F6EECF244321}">
                <p14:modId xmlns:p14="http://schemas.microsoft.com/office/powerpoint/2010/main" val="513282842"/>
              </p:ext>
            </p:extLst>
          </p:nvPr>
        </p:nvGraphicFramePr>
        <p:xfrm>
          <a:off x="179857" y="5665972"/>
          <a:ext cx="9288000" cy="1070292"/>
        </p:xfrm>
        <a:graphic>
          <a:graphicData uri="http://schemas.openxmlformats.org/drawingml/2006/table">
            <a:tbl>
              <a:tblPr bandRow="1">
                <a:tableStyleId>{5940675A-B579-460E-94D1-54222C63F5DA}</a:tableStyleId>
              </a:tblPr>
              <a:tblGrid>
                <a:gridCol w="2700000">
                  <a:extLst>
                    <a:ext uri="{9D8B030D-6E8A-4147-A177-3AD203B41FA5}">
                      <a16:colId xmlns:a16="http://schemas.microsoft.com/office/drawing/2014/main" val="525926817"/>
                    </a:ext>
                  </a:extLst>
                </a:gridCol>
                <a:gridCol w="6588000">
                  <a:extLst>
                    <a:ext uri="{9D8B030D-6E8A-4147-A177-3AD203B41FA5}">
                      <a16:colId xmlns:a16="http://schemas.microsoft.com/office/drawing/2014/main" val="1556401701"/>
                    </a:ext>
                  </a:extLst>
                </a:gridCol>
              </a:tblGrid>
              <a:tr h="288000">
                <a:tc>
                  <a:txBody>
                    <a:bodyPr/>
                    <a:lstStyle/>
                    <a:p>
                      <a:pPr marL="0" marR="0" lvl="0" indent="0" algn="l" defTabSz="959937" rtl="0" eaLnBrk="1" fontAlgn="auto" latinLnBrk="0" hangingPunct="1">
                        <a:lnSpc>
                          <a:spcPct val="100000"/>
                        </a:lnSpc>
                        <a:spcBef>
                          <a:spcPts val="0"/>
                        </a:spcBef>
                        <a:spcAft>
                          <a:spcPts val="0"/>
                        </a:spcAft>
                        <a:buClrTx/>
                        <a:buSzTx/>
                        <a:buFontTx/>
                        <a:buNone/>
                        <a:tabLst/>
                        <a:defRPr/>
                      </a:pPr>
                      <a:r>
                        <a:rPr lang="ja-JP" altLang="en-US" sz="1200" b="1" dirty="0">
                          <a:solidFill>
                            <a:schemeClr val="tx1"/>
                          </a:solidFill>
                          <a:latin typeface="+mn-ea"/>
                        </a:rPr>
                        <a:t>国「アクションプラン</a:t>
                      </a:r>
                      <a:r>
                        <a:rPr lang="en-US" altLang="ja-JP" sz="1200" b="1" dirty="0">
                          <a:solidFill>
                            <a:schemeClr val="tx1"/>
                          </a:solidFill>
                          <a:latin typeface="+mn-ea"/>
                        </a:rPr>
                        <a:t>Ver.</a:t>
                      </a:r>
                      <a:r>
                        <a:rPr lang="en-US" altLang="ja-JP" sz="1200" b="1" u="none" dirty="0">
                          <a:solidFill>
                            <a:schemeClr val="tx1"/>
                          </a:solidFill>
                          <a:latin typeface="+mn-ea"/>
                        </a:rPr>
                        <a:t>4</a:t>
                      </a:r>
                      <a:r>
                        <a:rPr lang="ja-JP" altLang="en-US" sz="1200" b="1" dirty="0">
                          <a:solidFill>
                            <a:schemeClr val="tx1"/>
                          </a:solidFill>
                          <a:latin typeface="+mn-ea"/>
                        </a:rPr>
                        <a:t>」の</a:t>
                      </a:r>
                      <a:endParaRPr lang="en-US" altLang="ja-JP" sz="1200" b="1" dirty="0">
                        <a:solidFill>
                          <a:schemeClr val="tx1"/>
                        </a:solidFill>
                        <a:latin typeface="+mn-ea"/>
                      </a:endParaRPr>
                    </a:p>
                    <a:p>
                      <a:pPr marL="0" marR="0" lvl="0" indent="0" algn="l" defTabSz="959937" rtl="0" eaLnBrk="1" fontAlgn="auto" latinLnBrk="0" hangingPunct="1">
                        <a:lnSpc>
                          <a:spcPct val="100000"/>
                        </a:lnSpc>
                        <a:spcBef>
                          <a:spcPts val="0"/>
                        </a:spcBef>
                        <a:spcAft>
                          <a:spcPts val="0"/>
                        </a:spcAft>
                        <a:buClrTx/>
                        <a:buSzTx/>
                        <a:buFontTx/>
                        <a:buNone/>
                        <a:tabLst/>
                        <a:defRPr/>
                      </a:pPr>
                      <a:r>
                        <a:rPr lang="ja-JP" altLang="en-US" sz="1200" b="1" dirty="0">
                          <a:solidFill>
                            <a:schemeClr val="tx1"/>
                          </a:solidFill>
                          <a:latin typeface="+mn-ea"/>
                        </a:rPr>
                        <a:t>記載内容</a:t>
                      </a:r>
                      <a:endParaRPr kumimoji="1" lang="ja-JP" altLang="en-US" sz="1200" dirty="0">
                        <a:solidFill>
                          <a:schemeClr val="tx1"/>
                        </a:solidFill>
                        <a:latin typeface="BIZ UDPゴシック" panose="020B0400000000000000" pitchFamily="50" charset="-128"/>
                        <a:ea typeface="BIZ UDPゴシック" panose="020B0400000000000000" pitchFamily="50" charset="-128"/>
                      </a:endParaRPr>
                    </a:p>
                  </a:txBody>
                  <a:tcPr marL="100806" marR="100806" marT="50403" marB="50403">
                    <a:lnL w="12700" cap="flat" cmpd="sng" algn="ctr">
                      <a:solidFill>
                        <a:schemeClr val="accent1"/>
                      </a:solidFill>
                      <a:prstDash val="sysDot"/>
                      <a:round/>
                      <a:headEnd type="none" w="med" len="med"/>
                      <a:tailEnd type="none" w="med" len="med"/>
                    </a:lnL>
                    <a:lnR w="12700" cap="flat" cmpd="sng" algn="ctr">
                      <a:solidFill>
                        <a:schemeClr val="accent1"/>
                      </a:solidFill>
                      <a:prstDash val="sysDot"/>
                      <a:round/>
                      <a:headEnd type="none" w="med" len="med"/>
                      <a:tailEnd type="none" w="med" len="med"/>
                    </a:lnR>
                    <a:lnT w="12700" cap="flat" cmpd="sng" algn="ctr">
                      <a:solidFill>
                        <a:schemeClr val="accent1"/>
                      </a:solidFill>
                      <a:prstDash val="sysDot"/>
                      <a:round/>
                      <a:headEnd type="none" w="med" len="med"/>
                      <a:tailEnd type="none" w="med" len="med"/>
                    </a:lnT>
                    <a:lnB w="12700" cap="flat" cmpd="sng" algn="ctr">
                      <a:solidFill>
                        <a:schemeClr val="accent1"/>
                      </a:solidFill>
                      <a:prstDash val="sysDot"/>
                      <a:round/>
                      <a:headEnd type="none" w="med" len="med"/>
                      <a:tailEnd type="none" w="med" len="med"/>
                    </a:lnB>
                    <a:lnTlToBr w="12700" cmpd="sng">
                      <a:noFill/>
                      <a:prstDash val="solid"/>
                    </a:lnTlToBr>
                    <a:lnBlToTr w="12700" cmpd="sng">
                      <a:noFill/>
                      <a:prstDash val="solid"/>
                    </a:lnBlToTr>
                  </a:tcPr>
                </a:tc>
                <a:tc>
                  <a:txBody>
                    <a:bodyPr/>
                    <a:lstStyle/>
                    <a:p>
                      <a:pPr marL="171450" marR="0" lvl="0" indent="-171450" algn="l" defTabSz="959937" rtl="0" eaLnBrk="1" fontAlgn="auto" latinLnBrk="0" hangingPunct="1">
                        <a:lnSpc>
                          <a:spcPct val="100000"/>
                        </a:lnSpc>
                        <a:spcBef>
                          <a:spcPts val="0"/>
                        </a:spcBef>
                        <a:spcAft>
                          <a:spcPts val="0"/>
                        </a:spcAft>
                        <a:buClrTx/>
                        <a:buSzTx/>
                        <a:buFont typeface="Wingdings" panose="05000000000000000000" pitchFamily="2" charset="2"/>
                        <a:buChar char="l"/>
                        <a:tabLst/>
                        <a:defRPr/>
                      </a:pPr>
                      <a:r>
                        <a:rPr kumimoji="1" lang="ja-JP" altLang="en-US" sz="1100" b="0" i="0" u="none" strike="noStrike" kern="1200" cap="none" spc="0" normalizeH="0" baseline="0" noProof="0" dirty="0">
                          <a:ln>
                            <a:noFill/>
                          </a:ln>
                          <a:solidFill>
                            <a:schemeClr val="tx1"/>
                          </a:solidFill>
                          <a:effectLst/>
                          <a:uLnTx/>
                          <a:uFillTx/>
                          <a:latin typeface="游ゴシック" panose="020B0400000000000000" pitchFamily="50" charset="-128"/>
                          <a:ea typeface="+mn-ea"/>
                          <a:cs typeface="+mn-cs"/>
                        </a:rPr>
                        <a:t>自動運転の一層の推進＜デジタル庁、内閣府、警察庁、総務省、経産省、国交省＞</a:t>
                      </a:r>
                    </a:p>
                    <a:p>
                      <a:pPr marL="171450" indent="-171450">
                        <a:buFont typeface="Wingdings" panose="05000000000000000000" pitchFamily="2" charset="2"/>
                        <a:buChar char="l"/>
                      </a:pPr>
                      <a:r>
                        <a:rPr kumimoji="1" lang="ja-JP" altLang="en-US" sz="1100" dirty="0">
                          <a:solidFill>
                            <a:schemeClr val="tx1"/>
                          </a:solidFill>
                          <a:latin typeface="+mn-ea"/>
                        </a:rPr>
                        <a:t>⽇本の</a:t>
                      </a:r>
                      <a:r>
                        <a:rPr kumimoji="1" lang="en-US" altLang="ja-JP" sz="1100" dirty="0">
                          <a:solidFill>
                            <a:schemeClr val="tx1"/>
                          </a:solidFill>
                          <a:latin typeface="+mn-ea"/>
                        </a:rPr>
                        <a:t>EV</a:t>
                      </a:r>
                      <a:r>
                        <a:rPr kumimoji="1" lang="ja-JP" altLang="en-US" sz="1100" dirty="0">
                          <a:solidFill>
                            <a:schemeClr val="tx1"/>
                          </a:solidFill>
                          <a:latin typeface="+mn-ea"/>
                        </a:rPr>
                        <a:t>バスの技術・ノウハウ発信＜環境省・国交省・経産省＞</a:t>
                      </a:r>
                      <a:endParaRPr kumimoji="1" lang="en-US" altLang="ja-JP" sz="1100" dirty="0">
                        <a:solidFill>
                          <a:schemeClr val="tx1"/>
                        </a:solidFill>
                        <a:latin typeface="+mn-ea"/>
                      </a:endParaRPr>
                    </a:p>
                    <a:p>
                      <a:pPr marL="171450" indent="-171450">
                        <a:buFont typeface="Wingdings" panose="05000000000000000000" pitchFamily="2" charset="2"/>
                        <a:buChar char="l"/>
                      </a:pPr>
                      <a:r>
                        <a:rPr kumimoji="1" lang="ja-JP" altLang="en-US" sz="1100" dirty="0">
                          <a:solidFill>
                            <a:schemeClr val="tx1"/>
                          </a:solidFill>
                          <a:latin typeface="+mn-ea"/>
                        </a:rPr>
                        <a:t>次世代船舶を活用した海上観光の実現＜経産省・国交省＞</a:t>
                      </a:r>
                    </a:p>
                  </a:txBody>
                  <a:tcPr marL="100806" marR="100806" marT="50403" marB="50403">
                    <a:lnL w="12700" cap="flat" cmpd="sng" algn="ctr">
                      <a:solidFill>
                        <a:schemeClr val="accent1"/>
                      </a:solidFill>
                      <a:prstDash val="sysDot"/>
                      <a:round/>
                      <a:headEnd type="none" w="med" len="med"/>
                      <a:tailEnd type="none" w="med" len="med"/>
                    </a:lnL>
                    <a:lnR w="12700" cap="flat" cmpd="sng" algn="ctr">
                      <a:solidFill>
                        <a:schemeClr val="accent1"/>
                      </a:solidFill>
                      <a:prstDash val="sysDot"/>
                      <a:round/>
                      <a:headEnd type="none" w="med" len="med"/>
                      <a:tailEnd type="none" w="med" len="med"/>
                    </a:lnR>
                    <a:lnT w="12700" cap="flat" cmpd="sng" algn="ctr">
                      <a:solidFill>
                        <a:schemeClr val="accent1"/>
                      </a:solidFill>
                      <a:prstDash val="sysDot"/>
                      <a:round/>
                      <a:headEnd type="none" w="med" len="med"/>
                      <a:tailEnd type="none" w="med" len="med"/>
                    </a:lnT>
                    <a:lnB w="12700" cap="flat" cmpd="sng" algn="ctr">
                      <a:solidFill>
                        <a:schemeClr val="accent1"/>
                      </a:solidFill>
                      <a:prstDash val="sysDot"/>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508488957"/>
                  </a:ext>
                </a:extLst>
              </a:tr>
              <a:tr h="410502">
                <a:tc>
                  <a:txBody>
                    <a:bodyPr/>
                    <a:lstStyle/>
                    <a:p>
                      <a:pPr marL="0" marR="0" lvl="0" indent="0" algn="l" defTabSz="959937" rtl="0" eaLnBrk="1" fontAlgn="auto" latinLnBrk="0" hangingPunct="1">
                        <a:lnSpc>
                          <a:spcPct val="100000"/>
                        </a:lnSpc>
                        <a:spcBef>
                          <a:spcPts val="0"/>
                        </a:spcBef>
                        <a:spcAft>
                          <a:spcPts val="0"/>
                        </a:spcAft>
                        <a:buClrTx/>
                        <a:buSzTx/>
                        <a:buFontTx/>
                        <a:buNone/>
                        <a:tabLst/>
                        <a:defRPr/>
                      </a:pPr>
                      <a:r>
                        <a:rPr kumimoji="1" lang="ja-JP" altLang="en-US" sz="1200" b="1" dirty="0">
                          <a:solidFill>
                            <a:schemeClr val="tx1"/>
                          </a:solidFill>
                          <a:latin typeface="+mn-ea"/>
                          <a:ea typeface="+mn-ea"/>
                        </a:rPr>
                        <a:t>国との協議の進捗状況</a:t>
                      </a:r>
                      <a:endParaRPr kumimoji="1" lang="en-US" altLang="ja-JP" sz="1200" b="1" dirty="0">
                        <a:solidFill>
                          <a:schemeClr val="tx1"/>
                        </a:solidFill>
                        <a:latin typeface="+mn-ea"/>
                        <a:ea typeface="+mn-ea"/>
                      </a:endParaRPr>
                    </a:p>
                    <a:p>
                      <a:pPr marL="0" marR="0" lvl="0" indent="0" algn="l" defTabSz="959937" rtl="0" eaLnBrk="1" fontAlgn="auto" latinLnBrk="0" hangingPunct="1">
                        <a:lnSpc>
                          <a:spcPct val="100000"/>
                        </a:lnSpc>
                        <a:spcBef>
                          <a:spcPts val="0"/>
                        </a:spcBef>
                        <a:spcAft>
                          <a:spcPts val="0"/>
                        </a:spcAft>
                        <a:buClrTx/>
                        <a:buSzTx/>
                        <a:buFontTx/>
                        <a:buNone/>
                        <a:tabLst/>
                        <a:defRPr/>
                      </a:pPr>
                      <a:r>
                        <a:rPr kumimoji="1" lang="ja-JP" altLang="en-US" sz="1200" b="1" dirty="0">
                          <a:solidFill>
                            <a:schemeClr val="tx1"/>
                          </a:solidFill>
                          <a:latin typeface="+mn-ea"/>
                          <a:ea typeface="+mn-ea"/>
                        </a:rPr>
                        <a:t>（取組の成果）</a:t>
                      </a:r>
                    </a:p>
                  </a:txBody>
                  <a:tcPr marL="100806" marR="100806" marT="50403" marB="50403">
                    <a:lnL w="12700" cap="flat" cmpd="sng" algn="ctr">
                      <a:solidFill>
                        <a:schemeClr val="accent1"/>
                      </a:solidFill>
                      <a:prstDash val="sysDot"/>
                      <a:round/>
                      <a:headEnd type="none" w="med" len="med"/>
                      <a:tailEnd type="none" w="med" len="med"/>
                    </a:lnL>
                    <a:lnR w="12700" cap="flat" cmpd="sng" algn="ctr">
                      <a:solidFill>
                        <a:schemeClr val="accent1"/>
                      </a:solidFill>
                      <a:prstDash val="sysDot"/>
                      <a:round/>
                      <a:headEnd type="none" w="med" len="med"/>
                      <a:tailEnd type="none" w="med" len="med"/>
                    </a:lnR>
                    <a:lnT w="12700" cap="flat" cmpd="sng" algn="ctr">
                      <a:solidFill>
                        <a:schemeClr val="accent1"/>
                      </a:solidFill>
                      <a:prstDash val="sysDot"/>
                      <a:round/>
                      <a:headEnd type="none" w="med" len="med"/>
                      <a:tailEnd type="none" w="med" len="med"/>
                    </a:lnT>
                    <a:lnB w="12700" cap="flat" cmpd="sng" algn="ctr">
                      <a:solidFill>
                        <a:schemeClr val="accent1"/>
                      </a:solidFill>
                      <a:prstDash val="sysDot"/>
                      <a:round/>
                      <a:headEnd type="none" w="med" len="med"/>
                      <a:tailEnd type="none" w="med" len="med"/>
                    </a:lnB>
                    <a:lnTlToBr w="12700" cmpd="sng">
                      <a:noFill/>
                      <a:prstDash val="solid"/>
                    </a:lnTlToBr>
                    <a:lnBlToTr w="12700" cmpd="sng">
                      <a:noFill/>
                      <a:prstDash val="solid"/>
                    </a:lnBlToTr>
                  </a:tcPr>
                </a:tc>
                <a:tc>
                  <a:txBody>
                    <a:bodyPr/>
                    <a:lstStyle/>
                    <a:p>
                      <a:pPr marL="171450" marR="0" lvl="0" indent="-171450" algn="l" defTabSz="959937" rtl="0" eaLnBrk="1" fontAlgn="auto" latinLnBrk="0" hangingPunct="1">
                        <a:lnSpc>
                          <a:spcPct val="100000"/>
                        </a:lnSpc>
                        <a:spcBef>
                          <a:spcPts val="0"/>
                        </a:spcBef>
                        <a:spcAft>
                          <a:spcPts val="0"/>
                        </a:spcAft>
                        <a:buClrTx/>
                        <a:buSzTx/>
                        <a:buFont typeface="Wingdings" panose="05000000000000000000" pitchFamily="2" charset="2"/>
                        <a:buChar char="l"/>
                        <a:tabLst/>
                        <a:defRPr/>
                      </a:pPr>
                      <a:r>
                        <a:rPr kumimoji="1" lang="ja-JP" altLang="en-US" sz="1100" b="0" i="0" u="none" strike="noStrike" kern="1200" cap="none" spc="0" normalizeH="0" baseline="0" noProof="0" dirty="0">
                          <a:ln>
                            <a:noFill/>
                          </a:ln>
                          <a:solidFill>
                            <a:schemeClr val="tx1"/>
                          </a:solidFill>
                          <a:effectLst/>
                          <a:uLnTx/>
                          <a:uFillTx/>
                          <a:latin typeface="游ゴシック" panose="020B0400000000000000" pitchFamily="50" charset="-128"/>
                          <a:ea typeface="+mn-ea"/>
                          <a:cs typeface="+mn-cs"/>
                        </a:rPr>
                        <a:t>関係省庁と協議中</a:t>
                      </a:r>
                      <a:endParaRPr kumimoji="1" lang="en-US" altLang="ja-JP" sz="1100" b="0" i="0" u="none" strike="noStrike" kern="1200" cap="none" spc="0" normalizeH="0" baseline="0" noProof="0" dirty="0">
                        <a:ln>
                          <a:noFill/>
                        </a:ln>
                        <a:solidFill>
                          <a:schemeClr val="tx1"/>
                        </a:solidFill>
                        <a:effectLst/>
                        <a:uLnTx/>
                        <a:uFillTx/>
                        <a:latin typeface="游ゴシック" panose="020B0400000000000000" pitchFamily="50" charset="-128"/>
                        <a:ea typeface="+mn-ea"/>
                        <a:cs typeface="+mn-cs"/>
                      </a:endParaRPr>
                    </a:p>
                  </a:txBody>
                  <a:tcPr marL="100806" marR="100806" marT="50403" marB="50403">
                    <a:lnL w="12700" cap="flat" cmpd="sng" algn="ctr">
                      <a:solidFill>
                        <a:schemeClr val="accent1"/>
                      </a:solidFill>
                      <a:prstDash val="sysDot"/>
                      <a:round/>
                      <a:headEnd type="none" w="med" len="med"/>
                      <a:tailEnd type="none" w="med" len="med"/>
                    </a:lnL>
                    <a:lnR w="12700" cap="flat" cmpd="sng" algn="ctr">
                      <a:solidFill>
                        <a:schemeClr val="accent1"/>
                      </a:solidFill>
                      <a:prstDash val="sysDot"/>
                      <a:round/>
                      <a:headEnd type="none" w="med" len="med"/>
                      <a:tailEnd type="none" w="med" len="med"/>
                    </a:lnR>
                    <a:lnT w="12700" cap="flat" cmpd="sng" algn="ctr">
                      <a:solidFill>
                        <a:schemeClr val="accent1"/>
                      </a:solidFill>
                      <a:prstDash val="sysDot"/>
                      <a:round/>
                      <a:headEnd type="none" w="med" len="med"/>
                      <a:tailEnd type="none" w="med" len="med"/>
                    </a:lnT>
                    <a:lnB w="12700" cap="flat" cmpd="sng" algn="ctr">
                      <a:solidFill>
                        <a:schemeClr val="accent1"/>
                      </a:solidFill>
                      <a:prstDash val="sysDot"/>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671662620"/>
                  </a:ext>
                </a:extLst>
              </a:tr>
            </a:tbl>
          </a:graphicData>
        </a:graphic>
      </p:graphicFrame>
    </p:spTree>
    <p:extLst>
      <p:ext uri="{BB962C8B-B14F-4D97-AF65-F5344CB8AC3E}">
        <p14:creationId xmlns:p14="http://schemas.microsoft.com/office/powerpoint/2010/main" val="3232322966"/>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タイトル 1"/>
          <p:cNvSpPr txBox="1">
            <a:spLocks/>
          </p:cNvSpPr>
          <p:nvPr/>
        </p:nvSpPr>
        <p:spPr bwMode="gray">
          <a:xfrm>
            <a:off x="696132" y="1411498"/>
            <a:ext cx="8676000" cy="2088000"/>
          </a:xfrm>
          <a:prstGeom prst="rect">
            <a:avLst/>
          </a:prstGeom>
          <a:noFill/>
        </p:spPr>
        <p:txBody>
          <a:bodyPr anchor="ctr" anchorCtr="0">
            <a:normAutofit/>
          </a:bodyPr>
          <a:lstStyle>
            <a:lvl1pPr algn="l" defTabSz="959937" rtl="0" eaLnBrk="1" latinLnBrk="0" hangingPunct="1">
              <a:lnSpc>
                <a:spcPct val="90000"/>
              </a:lnSpc>
              <a:spcBef>
                <a:spcPct val="0"/>
              </a:spcBef>
              <a:buNone/>
              <a:defRPr kumimoji="1" sz="4619" kern="1200">
                <a:solidFill>
                  <a:schemeClr val="tx1"/>
                </a:solidFill>
                <a:latin typeface="+mj-lt"/>
                <a:ea typeface="+mj-ea"/>
                <a:cs typeface="+mj-cs"/>
              </a:defRPr>
            </a:lvl1pPr>
          </a:lstStyle>
          <a:p>
            <a:pPr lvl="0">
              <a:defRPr/>
            </a:pPr>
            <a:r>
              <a:rPr lang="en-US" altLang="ja-JP" sz="3600" dirty="0">
                <a:latin typeface="BIZ UDPゴシック" panose="020B0400000000000000" pitchFamily="50" charset="-128"/>
                <a:ea typeface="BIZ UDPゴシック" panose="020B0400000000000000" pitchFamily="50" charset="-128"/>
              </a:rPr>
              <a:t>Ⅳ</a:t>
            </a:r>
            <a:r>
              <a:rPr lang="ja-JP" altLang="en-US" sz="3600" dirty="0">
                <a:latin typeface="BIZ UDPゴシック" panose="020B0400000000000000" pitchFamily="50" charset="-128"/>
                <a:ea typeface="BIZ UDPゴシック" panose="020B0400000000000000" pitchFamily="50" charset="-128"/>
              </a:rPr>
              <a:t>　万博を契機とした更なる地域活性化</a:t>
            </a:r>
          </a:p>
        </p:txBody>
      </p:sp>
      <p:sp>
        <p:nvSpPr>
          <p:cNvPr id="8" name="テキスト ボックス 7"/>
          <p:cNvSpPr txBox="1"/>
          <p:nvPr/>
        </p:nvSpPr>
        <p:spPr>
          <a:xfrm>
            <a:off x="1839933" y="4276906"/>
            <a:ext cx="6926281" cy="2087751"/>
          </a:xfrm>
          <a:prstGeom prst="rect">
            <a:avLst/>
          </a:prstGeom>
          <a:noFill/>
          <a:ln w="28575">
            <a:solidFill>
              <a:schemeClr val="tx2"/>
            </a:solidFill>
            <a:prstDash val="sysDot"/>
          </a:ln>
        </p:spPr>
        <p:txBody>
          <a:bodyPr wrap="square" rtlCol="0">
            <a:spAutoFit/>
          </a:bodyPr>
          <a:lstStyle/>
          <a:p>
            <a:pPr indent="85729">
              <a:defRPr/>
            </a:pPr>
            <a:r>
              <a:rPr lang="en-US" altLang="ja-JP" sz="1500" dirty="0">
                <a:solidFill>
                  <a:prstClr val="black"/>
                </a:solidFill>
                <a:latin typeface="BIZ UDPゴシック" panose="020B0400000000000000" pitchFamily="50" charset="-128"/>
                <a:ea typeface="BIZ UDPゴシック" panose="020B0400000000000000" pitchFamily="50" charset="-128"/>
              </a:rPr>
              <a:t>【</a:t>
            </a:r>
            <a:r>
              <a:rPr lang="ja-JP" altLang="en-US" sz="1500" dirty="0">
                <a:solidFill>
                  <a:prstClr val="black"/>
                </a:solidFill>
                <a:latin typeface="BIZ UDPゴシック" panose="020B0400000000000000" pitchFamily="50" charset="-128"/>
                <a:ea typeface="BIZ UDPゴシック" panose="020B0400000000000000" pitchFamily="50" charset="-128"/>
              </a:rPr>
              <a:t>項目</a:t>
            </a:r>
            <a:r>
              <a:rPr lang="en-US" altLang="ja-JP" sz="1500" dirty="0">
                <a:solidFill>
                  <a:prstClr val="black"/>
                </a:solidFill>
                <a:latin typeface="BIZ UDPゴシック" panose="020B0400000000000000" pitchFamily="50" charset="-128"/>
                <a:ea typeface="BIZ UDPゴシック" panose="020B0400000000000000" pitchFamily="50" charset="-128"/>
              </a:rPr>
              <a:t>】</a:t>
            </a:r>
          </a:p>
          <a:p>
            <a:pPr indent="85729">
              <a:defRPr/>
            </a:pPr>
            <a:r>
              <a:rPr lang="ja-JP" altLang="en-US" sz="1600" kern="100" dirty="0">
                <a:latin typeface="BIZ UDPゴシック" panose="020B0400000000000000" pitchFamily="50" charset="-128"/>
                <a:ea typeface="BIZ UDPゴシック" panose="020B0400000000000000" pitchFamily="50" charset="-128"/>
                <a:cs typeface="Times New Roman" panose="02020603050405020304" pitchFamily="18" charset="0"/>
              </a:rPr>
              <a:t>　 １　</a:t>
            </a:r>
            <a:r>
              <a:rPr kumimoji="1" lang="ja-JP" altLang="en-US" sz="1600" dirty="0">
                <a:latin typeface="BIZ UDPゴシック" panose="020B0400000000000000" pitchFamily="50" charset="-128"/>
                <a:ea typeface="BIZ UDPゴシック" panose="020B0400000000000000" pitchFamily="50" charset="-128"/>
              </a:rPr>
              <a:t>開催に向けた全国的な機運醸成</a:t>
            </a:r>
            <a:endParaRPr lang="en-US" altLang="ja-JP" sz="1600" kern="100" dirty="0">
              <a:latin typeface="BIZ UDPゴシック" panose="020B0400000000000000" pitchFamily="50" charset="-128"/>
              <a:ea typeface="BIZ UDPゴシック" panose="020B0400000000000000" pitchFamily="50" charset="-128"/>
              <a:cs typeface="Times New Roman" panose="02020603050405020304" pitchFamily="18" charset="0"/>
            </a:endParaRPr>
          </a:p>
          <a:p>
            <a:pPr indent="85729">
              <a:defRPr/>
            </a:pPr>
            <a:r>
              <a:rPr lang="ja-JP" altLang="en-US" sz="1600" kern="100" dirty="0">
                <a:latin typeface="BIZ UDPゴシック" panose="020B0400000000000000" pitchFamily="50" charset="-128"/>
                <a:ea typeface="BIZ UDPゴシック" panose="020B0400000000000000" pitchFamily="50" charset="-128"/>
                <a:cs typeface="Times New Roman" panose="02020603050405020304" pitchFamily="18" charset="0"/>
              </a:rPr>
              <a:t>　 ２　万博交流イニシアチブの推進</a:t>
            </a:r>
            <a:endParaRPr lang="en-US" altLang="ja-JP" sz="1600" kern="100" dirty="0">
              <a:latin typeface="BIZ UDPゴシック" panose="020B0400000000000000" pitchFamily="50" charset="-128"/>
              <a:ea typeface="BIZ UDPゴシック" panose="020B0400000000000000" pitchFamily="50" charset="-128"/>
              <a:cs typeface="Times New Roman" panose="02020603050405020304" pitchFamily="18" charset="0"/>
            </a:endParaRPr>
          </a:p>
          <a:p>
            <a:pPr indent="85729">
              <a:defRPr/>
            </a:pPr>
            <a:r>
              <a:rPr lang="ja-JP" altLang="en-US" sz="1600" kern="100" dirty="0">
                <a:latin typeface="BIZ UDPゴシック" panose="020B0400000000000000" pitchFamily="50" charset="-128"/>
                <a:ea typeface="BIZ UDPゴシック" panose="020B0400000000000000" pitchFamily="50" charset="-128"/>
                <a:cs typeface="Times New Roman" panose="02020603050405020304" pitchFamily="18" charset="0"/>
              </a:rPr>
              <a:t>　 　（１）　自治体交流</a:t>
            </a:r>
            <a:endParaRPr lang="en-US" altLang="ja-JP" sz="1600" kern="100" dirty="0">
              <a:latin typeface="BIZ UDPゴシック" panose="020B0400000000000000" pitchFamily="50" charset="-128"/>
              <a:ea typeface="BIZ UDPゴシック" panose="020B0400000000000000" pitchFamily="50" charset="-128"/>
              <a:cs typeface="Times New Roman" panose="02020603050405020304" pitchFamily="18" charset="0"/>
            </a:endParaRPr>
          </a:p>
          <a:p>
            <a:pPr marL="152400" indent="-152400" algn="just">
              <a:lnSpc>
                <a:spcPts val="1600"/>
              </a:lnSpc>
              <a:defRPr/>
            </a:pPr>
            <a:r>
              <a:rPr lang="ja-JP" altLang="en-US" sz="1600" kern="100" dirty="0">
                <a:latin typeface="BIZ UDPゴシック" panose="020B0400000000000000" pitchFamily="50" charset="-128"/>
                <a:ea typeface="BIZ UDPゴシック" panose="020B0400000000000000" pitchFamily="50" charset="-128"/>
                <a:cs typeface="Times New Roman" panose="02020603050405020304" pitchFamily="18" charset="0"/>
              </a:rPr>
              <a:t>    　（２）　</a:t>
            </a:r>
            <a:r>
              <a:rPr kumimoji="1" lang="ja-JP" altLang="en-US" sz="1600" dirty="0">
                <a:latin typeface="BIZ UDPゴシック" panose="020B0400000000000000" pitchFamily="50" charset="-128"/>
                <a:ea typeface="BIZ UDPゴシック" panose="020B0400000000000000" pitchFamily="50" charset="-128"/>
              </a:rPr>
              <a:t>観光交流</a:t>
            </a:r>
            <a:endParaRPr kumimoji="1" lang="en-US" altLang="ja-JP" sz="1600" dirty="0">
              <a:latin typeface="BIZ UDPゴシック" panose="020B0400000000000000" pitchFamily="50" charset="-128"/>
              <a:ea typeface="BIZ UDPゴシック" panose="020B0400000000000000" pitchFamily="50" charset="-128"/>
            </a:endParaRPr>
          </a:p>
          <a:p>
            <a:pPr marL="152400" indent="-152400" algn="just">
              <a:lnSpc>
                <a:spcPts val="1600"/>
              </a:lnSpc>
              <a:defRPr/>
            </a:pPr>
            <a:r>
              <a:rPr lang="ja-JP" altLang="en-US" sz="1600" kern="100" dirty="0">
                <a:latin typeface="BIZ UDPゴシック" panose="020B0400000000000000" pitchFamily="50" charset="-128"/>
                <a:ea typeface="BIZ UDPゴシック" panose="020B0400000000000000" pitchFamily="50" charset="-128"/>
                <a:cs typeface="Times New Roman" panose="02020603050405020304" pitchFamily="18" charset="0"/>
              </a:rPr>
              <a:t>　　　（３）　</a:t>
            </a:r>
            <a:r>
              <a:rPr kumimoji="1" lang="ja-JP" altLang="en-US" sz="1600" dirty="0">
                <a:latin typeface="BIZ UDPゴシック" panose="020B0400000000000000" pitchFamily="50" charset="-128"/>
                <a:ea typeface="BIZ UDPゴシック" panose="020B0400000000000000" pitchFamily="50" charset="-128"/>
              </a:rPr>
              <a:t>教育交流 </a:t>
            </a:r>
            <a:endParaRPr kumimoji="1" lang="en-US" altLang="ja-JP" sz="1600" dirty="0">
              <a:latin typeface="BIZ UDPゴシック" panose="020B0400000000000000" pitchFamily="50" charset="-128"/>
              <a:ea typeface="BIZ UDPゴシック" panose="020B0400000000000000" pitchFamily="50" charset="-128"/>
            </a:endParaRPr>
          </a:p>
          <a:p>
            <a:pPr marL="152400" indent="-152400" algn="just">
              <a:lnSpc>
                <a:spcPts val="1600"/>
              </a:lnSpc>
              <a:defRPr/>
            </a:pPr>
            <a:r>
              <a:rPr kumimoji="1" lang="ja-JP" altLang="en-US" sz="1600" dirty="0">
                <a:latin typeface="BIZ UDPゴシック" panose="020B0400000000000000" pitchFamily="50" charset="-128"/>
                <a:ea typeface="BIZ UDPゴシック" panose="020B0400000000000000" pitchFamily="50" charset="-128"/>
              </a:rPr>
              <a:t>　　　</a:t>
            </a:r>
            <a:r>
              <a:rPr lang="ja-JP" altLang="en-US" sz="1600" kern="100" dirty="0">
                <a:latin typeface="BIZ UDPゴシック" panose="020B0400000000000000" pitchFamily="50" charset="-128"/>
                <a:ea typeface="BIZ UDPゴシック" panose="020B0400000000000000" pitchFamily="50" charset="-128"/>
                <a:cs typeface="Times New Roman" panose="02020603050405020304" pitchFamily="18" charset="0"/>
              </a:rPr>
              <a:t>（４）　</a:t>
            </a:r>
            <a:r>
              <a:rPr kumimoji="1" lang="ja-JP" altLang="en-US" sz="1600" dirty="0">
                <a:latin typeface="BIZ UDPゴシック" panose="020B0400000000000000" pitchFamily="50" charset="-128"/>
                <a:ea typeface="BIZ UDPゴシック" panose="020B0400000000000000" pitchFamily="50" charset="-128"/>
              </a:rPr>
              <a:t>文化・スポーツ交流</a:t>
            </a:r>
          </a:p>
          <a:p>
            <a:pPr marL="152400" indent="-152400" algn="just">
              <a:lnSpc>
                <a:spcPts val="1600"/>
              </a:lnSpc>
              <a:defRPr/>
            </a:pPr>
            <a:r>
              <a:rPr kumimoji="1" lang="ja-JP" altLang="en-US" sz="1600" dirty="0">
                <a:latin typeface="BIZ UDPゴシック" panose="020B0400000000000000" pitchFamily="50" charset="-128"/>
                <a:ea typeface="BIZ UDPゴシック" panose="020B0400000000000000" pitchFamily="50" charset="-128"/>
              </a:rPr>
              <a:t>　　　</a:t>
            </a:r>
            <a:r>
              <a:rPr lang="ja-JP" altLang="en-US" sz="1600" kern="100" dirty="0">
                <a:latin typeface="BIZ UDPゴシック" panose="020B0400000000000000" pitchFamily="50" charset="-128"/>
                <a:ea typeface="BIZ UDPゴシック" panose="020B0400000000000000" pitchFamily="50" charset="-128"/>
                <a:cs typeface="Times New Roman" panose="02020603050405020304" pitchFamily="18" charset="0"/>
              </a:rPr>
              <a:t>（５）　ビジネス・学術交流</a:t>
            </a:r>
            <a:endParaRPr kumimoji="1" lang="en-US" altLang="ja-JP" sz="1600" dirty="0">
              <a:latin typeface="BIZ UDPゴシック" panose="020B0400000000000000" pitchFamily="50" charset="-128"/>
              <a:ea typeface="BIZ UDPゴシック" panose="020B0400000000000000" pitchFamily="50" charset="-128"/>
            </a:endParaRPr>
          </a:p>
          <a:p>
            <a:pPr marL="152400" lvl="0" indent="-152400" algn="just">
              <a:lnSpc>
                <a:spcPts val="1600"/>
              </a:lnSpc>
              <a:defRPr/>
            </a:pPr>
            <a:r>
              <a:rPr kumimoji="1" lang="ja-JP" altLang="en-US" sz="1600" dirty="0">
                <a:latin typeface="BIZ UDPゴシック" panose="020B0400000000000000" pitchFamily="50" charset="-128"/>
                <a:ea typeface="BIZ UDPゴシック" panose="020B0400000000000000" pitchFamily="50" charset="-128"/>
              </a:rPr>
              <a:t>　</a:t>
            </a:r>
            <a:endParaRPr kumimoji="1" lang="en-US" altLang="ja-JP" sz="1600" dirty="0">
              <a:latin typeface="BIZ UDPゴシック" panose="020B0400000000000000" pitchFamily="50" charset="-128"/>
              <a:ea typeface="BIZ UDPゴシック" panose="020B0400000000000000" pitchFamily="50" charset="-128"/>
            </a:endParaRPr>
          </a:p>
        </p:txBody>
      </p:sp>
      <p:sp>
        <p:nvSpPr>
          <p:cNvPr id="5" name="スライド番号プレースホルダー 7"/>
          <p:cNvSpPr>
            <a:spLocks noGrp="1"/>
          </p:cNvSpPr>
          <p:nvPr>
            <p:ph type="sldNum" sz="quarter" idx="12"/>
          </p:nvPr>
        </p:nvSpPr>
        <p:spPr>
          <a:xfrm flipH="1">
            <a:off x="9719089" y="6839953"/>
            <a:ext cx="361536" cy="359360"/>
          </a:xfrm>
        </p:spPr>
        <p:txBody>
          <a:bodyPr/>
          <a:lstStyle/>
          <a:p>
            <a:fld id="{4A29C0C3-80A2-4EDA-8DD4-D638D41F3C0E}" type="slidenum">
              <a:rPr kumimoji="1" lang="ja-JP" altLang="en-US" smtClean="0"/>
              <a:t>77</a:t>
            </a:fld>
            <a:endParaRPr kumimoji="1" lang="ja-JP" altLang="en-US" dirty="0"/>
          </a:p>
        </p:txBody>
      </p:sp>
    </p:spTree>
    <p:extLst>
      <p:ext uri="{BB962C8B-B14F-4D97-AF65-F5344CB8AC3E}">
        <p14:creationId xmlns:p14="http://schemas.microsoft.com/office/powerpoint/2010/main" val="2675267462"/>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四角形: 角を丸くする 2">
            <a:extLst>
              <a:ext uri="{FF2B5EF4-FFF2-40B4-BE49-F238E27FC236}">
                <a16:creationId xmlns:a16="http://schemas.microsoft.com/office/drawing/2014/main" id="{FF1169B4-0354-4C2C-8470-F16E797B7616}"/>
              </a:ext>
            </a:extLst>
          </p:cNvPr>
          <p:cNvSpPr/>
          <p:nvPr/>
        </p:nvSpPr>
        <p:spPr>
          <a:xfrm>
            <a:off x="160239" y="2743253"/>
            <a:ext cx="9759235" cy="2803349"/>
          </a:xfrm>
          <a:prstGeom prst="roundRect">
            <a:avLst>
              <a:gd name="adj" fmla="val 7865"/>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graphicFrame>
        <p:nvGraphicFramePr>
          <p:cNvPr id="11" name="表 10"/>
          <p:cNvGraphicFramePr>
            <a:graphicFrameLocks noGrp="1"/>
          </p:cNvGraphicFramePr>
          <p:nvPr>
            <p:extLst>
              <p:ext uri="{D42A27DB-BD31-4B8C-83A1-F6EECF244321}">
                <p14:modId xmlns:p14="http://schemas.microsoft.com/office/powerpoint/2010/main" val="1425084968"/>
              </p:ext>
            </p:extLst>
          </p:nvPr>
        </p:nvGraphicFramePr>
        <p:xfrm>
          <a:off x="160239" y="2998296"/>
          <a:ext cx="9759235" cy="2447766"/>
        </p:xfrm>
        <a:graphic>
          <a:graphicData uri="http://schemas.openxmlformats.org/drawingml/2006/table">
            <a:tbl>
              <a:tblPr firstRow="1" bandRow="1">
                <a:tableStyleId>{2D5ABB26-0587-4C30-8999-92F81FD0307C}</a:tableStyleId>
              </a:tblPr>
              <a:tblGrid>
                <a:gridCol w="9759235">
                  <a:extLst>
                    <a:ext uri="{9D8B030D-6E8A-4147-A177-3AD203B41FA5}">
                      <a16:colId xmlns:a16="http://schemas.microsoft.com/office/drawing/2014/main" val="2309123477"/>
                    </a:ext>
                  </a:extLst>
                </a:gridCol>
              </a:tblGrid>
              <a:tr h="943839">
                <a:tc>
                  <a:txBody>
                    <a:bodyPr/>
                    <a:lstStyle/>
                    <a:p>
                      <a:pPr marL="180975" marR="0" lvl="0" indent="-180975" algn="l" defTabSz="959937" rtl="0" eaLnBrk="1" fontAlgn="auto" latinLnBrk="0" hangingPunct="1">
                        <a:lnSpc>
                          <a:spcPct val="100000"/>
                        </a:lnSpc>
                        <a:spcBef>
                          <a:spcPts val="0"/>
                        </a:spcBef>
                        <a:spcAft>
                          <a:spcPts val="0"/>
                        </a:spcAft>
                        <a:buClrTx/>
                        <a:buSzTx/>
                        <a:buFontTx/>
                        <a:buNone/>
                        <a:tabLst/>
                        <a:defRPr/>
                      </a:pPr>
                      <a:r>
                        <a:rPr kumimoji="1" lang="en-US" altLang="ja-JP" sz="1400" b="1" u="none" dirty="0">
                          <a:solidFill>
                            <a:schemeClr val="accent5"/>
                          </a:solidFill>
                          <a:effectLst/>
                        </a:rPr>
                        <a:t>【</a:t>
                      </a:r>
                      <a:r>
                        <a:rPr kumimoji="1" lang="ja-JP" altLang="en-US" sz="1400" b="1" u="none" dirty="0">
                          <a:solidFill>
                            <a:schemeClr val="accent5"/>
                          </a:solidFill>
                          <a:effectLst/>
                        </a:rPr>
                        <a:t>万博に向けて</a:t>
                      </a:r>
                      <a:r>
                        <a:rPr kumimoji="1" lang="en-US" altLang="ja-JP" sz="1400" b="1" u="none" dirty="0">
                          <a:solidFill>
                            <a:schemeClr val="accent5"/>
                          </a:solidFill>
                          <a:effectLst/>
                        </a:rPr>
                        <a:t>】</a:t>
                      </a:r>
                    </a:p>
                    <a:p>
                      <a:pPr marL="180975" lvl="0" indent="-180975" defTabSz="959937">
                        <a:defRPr/>
                      </a:pPr>
                      <a:endParaRPr kumimoji="1" lang="en-US" altLang="ja-JP" sz="600" b="1" dirty="0">
                        <a:solidFill>
                          <a:schemeClr val="tx1"/>
                        </a:solidFill>
                      </a:endParaRPr>
                    </a:p>
                    <a:p>
                      <a:pPr marL="180975" lvl="0" indent="-180975" defTabSz="959937">
                        <a:defRPr/>
                      </a:pPr>
                      <a:r>
                        <a:rPr kumimoji="1" lang="ja-JP" altLang="en-US" sz="1400" b="1" dirty="0">
                          <a:solidFill>
                            <a:schemeClr val="tx1"/>
                          </a:solidFill>
                        </a:rPr>
                        <a:t>▷</a:t>
                      </a:r>
                      <a:r>
                        <a:rPr kumimoji="1" lang="ja-JP" altLang="en-US" sz="1400" b="1" u="sng" dirty="0">
                          <a:solidFill>
                            <a:schemeClr val="tx1"/>
                          </a:solidFill>
                          <a:effectLst/>
                          <a:latin typeface="BIZ UDPゴシック" panose="020B0400000000000000" pitchFamily="50" charset="-128"/>
                          <a:ea typeface="BIZ UDPゴシック" panose="020B0400000000000000" pitchFamily="50" charset="-128"/>
                        </a:rPr>
                        <a:t>国内外にて万博の機運醸成を進めるために博覧会協会が</a:t>
                      </a:r>
                      <a:r>
                        <a:rPr kumimoji="1" lang="ja-JP" altLang="en-US" sz="1400" b="1" i="0" u="sng" strike="noStrike" kern="1200" cap="none" spc="0" normalizeH="0" baseline="0" dirty="0">
                          <a:ln>
                            <a:noFill/>
                          </a:ln>
                          <a:solidFill>
                            <a:schemeClr val="tx1"/>
                          </a:solidFill>
                          <a:effectLst/>
                          <a:uLnTx/>
                          <a:uFillTx/>
                          <a:latin typeface="+mn-lt"/>
                          <a:ea typeface="+mn-ea"/>
                          <a:cs typeface="+mn-cs"/>
                        </a:rPr>
                        <a:t>実施</a:t>
                      </a:r>
                      <a:r>
                        <a:rPr kumimoji="1" lang="ja-JP" altLang="en-US" sz="1400" b="1" u="sng" dirty="0">
                          <a:solidFill>
                            <a:schemeClr val="tx1"/>
                          </a:solidFill>
                          <a:effectLst/>
                          <a:latin typeface="BIZ UDPゴシック" panose="020B0400000000000000" pitchFamily="50" charset="-128"/>
                          <a:ea typeface="BIZ UDPゴシック" panose="020B0400000000000000" pitchFamily="50" charset="-128"/>
                        </a:rPr>
                        <a:t>する広報・プロモーション</a:t>
                      </a:r>
                      <a:r>
                        <a:rPr kumimoji="1" lang="ja-JP" altLang="en-US" sz="1400" b="1" i="0" u="sng" strike="noStrike" kern="1200" cap="none" spc="0" normalizeH="0" baseline="0" dirty="0">
                          <a:ln>
                            <a:noFill/>
                          </a:ln>
                          <a:solidFill>
                            <a:schemeClr val="tx1"/>
                          </a:solidFill>
                          <a:effectLst/>
                          <a:uLnTx/>
                          <a:uFillTx/>
                          <a:latin typeface="+mn-lt"/>
                          <a:ea typeface="+mn-ea"/>
                          <a:cs typeface="+mn-cs"/>
                        </a:rPr>
                        <a:t>活動</a:t>
                      </a:r>
                      <a:r>
                        <a:rPr kumimoji="1" lang="ja-JP" altLang="en-US" sz="1400" b="1" u="sng" dirty="0">
                          <a:solidFill>
                            <a:schemeClr val="tx1"/>
                          </a:solidFill>
                          <a:effectLst/>
                          <a:latin typeface="BIZ UDPゴシック" panose="020B0400000000000000" pitchFamily="50" charset="-128"/>
                          <a:ea typeface="BIZ UDPゴシック" panose="020B0400000000000000" pitchFamily="50" charset="-128"/>
                        </a:rPr>
                        <a:t>への支援　</a:t>
                      </a:r>
                      <a:endParaRPr kumimoji="1" lang="en-US" altLang="ja-JP" sz="1400" b="1" u="sng" dirty="0">
                        <a:solidFill>
                          <a:schemeClr val="tx1"/>
                        </a:solidFill>
                        <a:effectLst/>
                        <a:latin typeface="BIZ UDPゴシック" panose="020B0400000000000000" pitchFamily="50" charset="-128"/>
                        <a:ea typeface="BIZ UDPゴシック" panose="020B0400000000000000" pitchFamily="50" charset="-128"/>
                      </a:endParaRPr>
                    </a:p>
                    <a:p>
                      <a:pPr marL="180975" lvl="0" indent="-180975" defTabSz="959937">
                        <a:defRPr/>
                      </a:pPr>
                      <a:r>
                        <a:rPr kumimoji="1" lang="ja-JP" altLang="en-US" sz="1400" b="1" u="none" dirty="0">
                          <a:solidFill>
                            <a:schemeClr val="tx1"/>
                          </a:solidFill>
                          <a:effectLst/>
                          <a:latin typeface="BIZ UDPゴシック" panose="020B0400000000000000" pitchFamily="50" charset="-128"/>
                          <a:ea typeface="BIZ UDPゴシック" panose="020B0400000000000000" pitchFamily="50" charset="-128"/>
                        </a:rPr>
                        <a:t>　　　　　　　　　　　　　　　　　　　　　　　　　　　　　　　　　　　　　　　　　　　　　　　　　　　　　　　　　</a:t>
                      </a:r>
                      <a:r>
                        <a:rPr kumimoji="1" lang="ja-JP" altLang="en-US" sz="900" b="0" u="none" dirty="0">
                          <a:solidFill>
                            <a:schemeClr val="tx1"/>
                          </a:solidFill>
                          <a:effectLst/>
                          <a:latin typeface="+mn-ea"/>
                          <a:ea typeface="+mn-ea"/>
                        </a:rPr>
                        <a:t>＜府・市・広域連合・関経連・大商・同友会・協会＞</a:t>
                      </a:r>
                      <a:endParaRPr kumimoji="1" lang="en-US" altLang="ja-JP" sz="900" b="0" u="none" dirty="0">
                        <a:solidFill>
                          <a:schemeClr val="tx1"/>
                        </a:solidFill>
                        <a:effectLst/>
                        <a:latin typeface="+mn-ea"/>
                        <a:ea typeface="+mn-ea"/>
                      </a:endParaRPr>
                    </a:p>
                    <a:p>
                      <a:pPr marL="180975" marR="0" lvl="0" indent="-180975" algn="l" defTabSz="959937" rtl="0" eaLnBrk="1" fontAlgn="auto" latinLnBrk="0" hangingPunct="1">
                        <a:lnSpc>
                          <a:spcPct val="100000"/>
                        </a:lnSpc>
                        <a:spcBef>
                          <a:spcPts val="0"/>
                        </a:spcBef>
                        <a:spcAft>
                          <a:spcPts val="0"/>
                        </a:spcAft>
                        <a:buClrTx/>
                        <a:buSzTx/>
                        <a:buFontTx/>
                        <a:buNone/>
                        <a:tabLst/>
                        <a:defRPr/>
                      </a:pPr>
                      <a:endParaRPr kumimoji="1" lang="en-US" altLang="ja-JP" sz="900" b="0" u="none" dirty="0">
                        <a:solidFill>
                          <a:schemeClr val="tx1"/>
                        </a:solidFill>
                        <a:effectLst/>
                        <a:latin typeface="+mn-ea"/>
                        <a:ea typeface="+mn-ea"/>
                      </a:endParaRPr>
                    </a:p>
                    <a:p>
                      <a:pPr marL="180975" marR="0" lvl="0" indent="-180975" algn="l" defTabSz="959937" rtl="0" eaLnBrk="1" fontAlgn="auto" latinLnBrk="0" hangingPunct="1">
                        <a:lnSpc>
                          <a:spcPct val="100000"/>
                        </a:lnSpc>
                        <a:spcBef>
                          <a:spcPts val="0"/>
                        </a:spcBef>
                        <a:spcAft>
                          <a:spcPts val="0"/>
                        </a:spcAft>
                        <a:buClrTx/>
                        <a:buSzTx/>
                        <a:buFontTx/>
                        <a:buNone/>
                        <a:tabLst/>
                        <a:defRPr/>
                      </a:pPr>
                      <a:r>
                        <a:rPr kumimoji="1" lang="ja-JP" altLang="en-US" sz="1400" b="1" dirty="0">
                          <a:solidFill>
                            <a:schemeClr val="tx1"/>
                          </a:solidFill>
                        </a:rPr>
                        <a:t>▷</a:t>
                      </a:r>
                      <a:r>
                        <a:rPr kumimoji="1" lang="ja-JP" altLang="en-US" sz="1400" b="1" u="sng" dirty="0">
                          <a:solidFill>
                            <a:schemeClr val="tx1"/>
                          </a:solidFill>
                          <a:effectLst/>
                          <a:latin typeface="BIZ UDPゴシック" panose="020B0400000000000000" pitchFamily="50" charset="-128"/>
                          <a:ea typeface="BIZ UDPゴシック" panose="020B0400000000000000" pitchFamily="50" charset="-128"/>
                        </a:rPr>
                        <a:t>政府が持つ広報チャネル（政府広報、各省庁・地方支分部局や</a:t>
                      </a:r>
                      <a:r>
                        <a:rPr kumimoji="1" lang="en-US" altLang="ja-JP" sz="1400" b="1" u="sng" dirty="0">
                          <a:solidFill>
                            <a:schemeClr val="tx1"/>
                          </a:solidFill>
                          <a:effectLst/>
                          <a:latin typeface="BIZ UDPゴシック" panose="020B0400000000000000" pitchFamily="50" charset="-128"/>
                          <a:ea typeface="BIZ UDPゴシック" panose="020B0400000000000000" pitchFamily="50" charset="-128"/>
                        </a:rPr>
                        <a:t>JNTO</a:t>
                      </a:r>
                      <a:r>
                        <a:rPr kumimoji="1" lang="ja-JP" altLang="en-US" sz="1400" b="1" u="sng" dirty="0">
                          <a:solidFill>
                            <a:schemeClr val="tx1"/>
                          </a:solidFill>
                          <a:effectLst/>
                          <a:latin typeface="BIZ UDPゴシック" panose="020B0400000000000000" pitchFamily="50" charset="-128"/>
                          <a:ea typeface="BIZ UDPゴシック" panose="020B0400000000000000" pitchFamily="50" charset="-128"/>
                        </a:rPr>
                        <a:t>等関係機関が持つ媒体・行事、所有施設の屋外壁面等）を通した万博の広報・プロモーション活動の実施</a:t>
                      </a:r>
                      <a:r>
                        <a:rPr kumimoji="1" lang="ja-JP" altLang="en-US" sz="900" b="1" u="none" dirty="0">
                          <a:solidFill>
                            <a:schemeClr val="tx1"/>
                          </a:solidFill>
                          <a:effectLst/>
                          <a:latin typeface="BIZ UDPゴシック" panose="020B0400000000000000" pitchFamily="50" charset="-128"/>
                          <a:ea typeface="BIZ UDPゴシック" panose="020B0400000000000000" pitchFamily="50" charset="-128"/>
                        </a:rPr>
                        <a:t>　</a:t>
                      </a:r>
                      <a:r>
                        <a:rPr kumimoji="1" lang="ja-JP" altLang="en-US" sz="900" b="0" u="none" dirty="0">
                          <a:solidFill>
                            <a:schemeClr val="tx1"/>
                          </a:solidFill>
                          <a:effectLst/>
                          <a:latin typeface="+mn-ea"/>
                          <a:ea typeface="+mn-ea"/>
                        </a:rPr>
                        <a:t>＜府・市・広域連合・関経連・大商・同友会・協会＞</a:t>
                      </a:r>
                      <a:endParaRPr kumimoji="1" lang="en-US" altLang="ja-JP" sz="900" b="0" u="none" dirty="0">
                        <a:solidFill>
                          <a:schemeClr val="tx1"/>
                        </a:solidFill>
                        <a:effectLst/>
                        <a:latin typeface="+mn-ea"/>
                        <a:ea typeface="+mn-ea"/>
                      </a:endParaRPr>
                    </a:p>
                    <a:p>
                      <a:pPr marL="180975" marR="0" lvl="0" indent="-180975" algn="l" defTabSz="959937" rtl="0" eaLnBrk="1" fontAlgn="auto" latinLnBrk="0" hangingPunct="1">
                        <a:lnSpc>
                          <a:spcPct val="100000"/>
                        </a:lnSpc>
                        <a:spcBef>
                          <a:spcPts val="0"/>
                        </a:spcBef>
                        <a:spcAft>
                          <a:spcPts val="0"/>
                        </a:spcAft>
                        <a:buClrTx/>
                        <a:buSzTx/>
                        <a:buFontTx/>
                        <a:buNone/>
                        <a:tabLst/>
                        <a:defRPr/>
                      </a:pPr>
                      <a:endParaRPr kumimoji="1" lang="en-US" altLang="ja-JP" sz="900" b="0" u="none" dirty="0">
                        <a:solidFill>
                          <a:schemeClr val="tx1"/>
                        </a:solidFill>
                        <a:effectLst/>
                        <a:latin typeface="+mn-ea"/>
                        <a:ea typeface="+mn-ea"/>
                      </a:endParaRPr>
                    </a:p>
                    <a:p>
                      <a:pPr marL="180975" marR="0" lvl="0" indent="-180975" algn="l" defTabSz="959937" rtl="0" eaLnBrk="1" fontAlgn="auto" latinLnBrk="0" hangingPunct="1">
                        <a:lnSpc>
                          <a:spcPct val="100000"/>
                        </a:lnSpc>
                        <a:spcBef>
                          <a:spcPts val="0"/>
                        </a:spcBef>
                        <a:spcAft>
                          <a:spcPts val="0"/>
                        </a:spcAft>
                        <a:buClrTx/>
                        <a:buSzTx/>
                        <a:buFontTx/>
                        <a:buNone/>
                        <a:tabLst/>
                        <a:defRPr/>
                      </a:pPr>
                      <a:r>
                        <a:rPr kumimoji="1" lang="ja-JP" altLang="en-US" sz="1400" b="1" dirty="0">
                          <a:solidFill>
                            <a:schemeClr val="tx1"/>
                          </a:solidFill>
                        </a:rPr>
                        <a:t>▷</a:t>
                      </a:r>
                      <a:r>
                        <a:rPr kumimoji="1" lang="ja-JP" altLang="en-US" sz="1400" b="1" u="sng" dirty="0">
                          <a:solidFill>
                            <a:schemeClr val="tx1"/>
                          </a:solidFill>
                          <a:effectLst/>
                          <a:latin typeface="BIZ UDPゴシック" panose="020B0400000000000000" pitchFamily="50" charset="-128"/>
                          <a:ea typeface="BIZ UDPゴシック" panose="020B0400000000000000" pitchFamily="50" charset="-128"/>
                        </a:rPr>
                        <a:t>国内外で実施される万博の広報・プロモーションに資する行事・媒体に対する財政等の支援</a:t>
                      </a:r>
                      <a:r>
                        <a:rPr kumimoji="1" lang="ja-JP" altLang="en-US" sz="1400" b="1" u="none" dirty="0">
                          <a:solidFill>
                            <a:schemeClr val="tx1"/>
                          </a:solidFill>
                          <a:effectLst/>
                          <a:latin typeface="BIZ UDPゴシック" panose="020B0400000000000000" pitchFamily="50" charset="-128"/>
                          <a:ea typeface="BIZ UDPゴシック" panose="020B0400000000000000" pitchFamily="50" charset="-128"/>
                        </a:rPr>
                        <a:t>　　　　　　　　　　　　　　　　　　　　　　　　　　　　　　　　　　　　　　　　　</a:t>
                      </a:r>
                      <a:endParaRPr kumimoji="1" lang="en-US" altLang="ja-JP" sz="1400" b="1" u="none" dirty="0">
                        <a:solidFill>
                          <a:schemeClr val="tx1"/>
                        </a:solidFill>
                        <a:effectLst/>
                        <a:latin typeface="BIZ UDPゴシック" panose="020B0400000000000000" pitchFamily="50" charset="-128"/>
                        <a:ea typeface="BIZ UDPゴシック" panose="020B0400000000000000" pitchFamily="50" charset="-128"/>
                      </a:endParaRPr>
                    </a:p>
                    <a:p>
                      <a:pPr marL="180975" marR="0" lvl="0" indent="-180975" algn="l" defTabSz="959937" rtl="0" eaLnBrk="1" fontAlgn="auto" latinLnBrk="0" hangingPunct="1">
                        <a:lnSpc>
                          <a:spcPct val="100000"/>
                        </a:lnSpc>
                        <a:spcBef>
                          <a:spcPts val="0"/>
                        </a:spcBef>
                        <a:spcAft>
                          <a:spcPts val="0"/>
                        </a:spcAft>
                        <a:buClrTx/>
                        <a:buSzTx/>
                        <a:buFontTx/>
                        <a:buNone/>
                        <a:tabLst/>
                        <a:defRPr/>
                      </a:pPr>
                      <a:r>
                        <a:rPr kumimoji="1" lang="ja-JP" altLang="en-US" sz="1400" b="1" u="none" dirty="0">
                          <a:solidFill>
                            <a:schemeClr val="tx1"/>
                          </a:solidFill>
                          <a:effectLst/>
                          <a:latin typeface="BIZ UDPゴシック" panose="020B0400000000000000" pitchFamily="50" charset="-128"/>
                          <a:ea typeface="BIZ UDPゴシック" panose="020B0400000000000000" pitchFamily="50" charset="-128"/>
                        </a:rPr>
                        <a:t>　　　　　　　　　　　　　　　　　　　　　　　　　　　　　　　　　　　　　　　　　　　　　　　　　　　　　　　</a:t>
                      </a:r>
                      <a:r>
                        <a:rPr kumimoji="1" lang="ja-JP" altLang="en-US" sz="900" b="0" u="none" dirty="0">
                          <a:solidFill>
                            <a:schemeClr val="tx1"/>
                          </a:solidFill>
                          <a:effectLst/>
                          <a:latin typeface="+mn-ea"/>
                          <a:ea typeface="+mn-ea"/>
                        </a:rPr>
                        <a:t>＜</a:t>
                      </a:r>
                      <a:r>
                        <a:rPr kumimoji="1" lang="ja-JP" altLang="en-US" sz="900" b="0" i="0" u="none" strike="noStrike" kern="1200" cap="none" spc="0" normalizeH="0" baseline="0" noProof="0" dirty="0">
                          <a:ln>
                            <a:noFill/>
                          </a:ln>
                          <a:solidFill>
                            <a:schemeClr val="tx1"/>
                          </a:solidFill>
                          <a:effectLst/>
                          <a:uLnTx/>
                          <a:uFillTx/>
                          <a:latin typeface="+mn-lt"/>
                          <a:ea typeface="+mn-ea"/>
                          <a:cs typeface="+mn-cs"/>
                        </a:rPr>
                        <a:t>府・市・広域連合・関経連・大商・同友会・協会</a:t>
                      </a:r>
                      <a:r>
                        <a:rPr kumimoji="1" lang="ja-JP" altLang="en-US" sz="900" b="0" u="none" dirty="0">
                          <a:solidFill>
                            <a:schemeClr val="tx1"/>
                          </a:solidFill>
                          <a:effectLst/>
                          <a:latin typeface="+mn-ea"/>
                          <a:ea typeface="+mn-ea"/>
                        </a:rPr>
                        <a:t>＞</a:t>
                      </a:r>
                      <a:endParaRPr kumimoji="1" lang="en-US" altLang="ja-JP" sz="900" b="0" u="none" dirty="0">
                        <a:solidFill>
                          <a:schemeClr val="tx1"/>
                        </a:solidFill>
                        <a:effectLst/>
                        <a:latin typeface="+mn-ea"/>
                        <a:ea typeface="+mn-ea"/>
                      </a:endParaRPr>
                    </a:p>
                    <a:p>
                      <a:pPr marL="180975" marR="0" lvl="0" indent="-180975" algn="l" defTabSz="959937" rtl="0" eaLnBrk="1" fontAlgn="auto" latinLnBrk="0" hangingPunct="1">
                        <a:lnSpc>
                          <a:spcPct val="100000"/>
                        </a:lnSpc>
                        <a:spcBef>
                          <a:spcPts val="0"/>
                        </a:spcBef>
                        <a:spcAft>
                          <a:spcPts val="0"/>
                        </a:spcAft>
                        <a:buClrTx/>
                        <a:buSzTx/>
                        <a:buFontTx/>
                        <a:buNone/>
                        <a:tabLst/>
                        <a:defRPr/>
                      </a:pPr>
                      <a:endParaRPr kumimoji="1" lang="en-US" altLang="ja-JP" sz="900" b="0" u="none" dirty="0">
                        <a:solidFill>
                          <a:schemeClr val="tx1"/>
                        </a:solidFill>
                        <a:effectLst/>
                        <a:latin typeface="+mn-ea"/>
                        <a:ea typeface="+mn-ea"/>
                      </a:endParaRPr>
                    </a:p>
                    <a:p>
                      <a:pPr marL="180975" marR="0" lvl="0" indent="-180975" algn="l" defTabSz="959937" rtl="0" eaLnBrk="1" fontAlgn="auto" latinLnBrk="0" hangingPunct="1">
                        <a:lnSpc>
                          <a:spcPct val="100000"/>
                        </a:lnSpc>
                        <a:spcBef>
                          <a:spcPts val="0"/>
                        </a:spcBef>
                        <a:spcAft>
                          <a:spcPts val="0"/>
                        </a:spcAft>
                        <a:buClrTx/>
                        <a:buSzTx/>
                        <a:buFontTx/>
                        <a:buNone/>
                        <a:tabLst/>
                        <a:defRPr/>
                      </a:pPr>
                      <a:r>
                        <a:rPr kumimoji="1" lang="ja-JP" altLang="en-US" sz="1400" b="1" dirty="0">
                          <a:solidFill>
                            <a:schemeClr val="tx1"/>
                          </a:solidFill>
                        </a:rPr>
                        <a:t>▷</a:t>
                      </a:r>
                      <a:r>
                        <a:rPr kumimoji="1" lang="ja-JP" altLang="en-US" sz="1400" b="1" u="sng" dirty="0">
                          <a:solidFill>
                            <a:schemeClr val="tx1"/>
                          </a:solidFill>
                          <a:effectLst/>
                          <a:latin typeface="BIZ UDPゴシック" panose="020B0400000000000000" pitchFamily="50" charset="-128"/>
                          <a:ea typeface="BIZ UDPゴシック" panose="020B0400000000000000" pitchFamily="50" charset="-128"/>
                        </a:rPr>
                        <a:t>各省庁から企業に対する万博の機運醸成活動への協力の呼びかけ</a:t>
                      </a:r>
                      <a:r>
                        <a:rPr kumimoji="1" lang="ja-JP" altLang="en-US" sz="900" b="1" u="none" dirty="0">
                          <a:solidFill>
                            <a:schemeClr val="tx1"/>
                          </a:solidFill>
                          <a:effectLst/>
                          <a:latin typeface="BIZ UDPゴシック" panose="020B0400000000000000" pitchFamily="50" charset="-128"/>
                          <a:ea typeface="BIZ UDPゴシック" panose="020B0400000000000000" pitchFamily="50" charset="-128"/>
                        </a:rPr>
                        <a:t>　</a:t>
                      </a:r>
                      <a:r>
                        <a:rPr kumimoji="1" lang="ja-JP" altLang="en-US" sz="900" b="0" u="none" dirty="0">
                          <a:solidFill>
                            <a:schemeClr val="tx1"/>
                          </a:solidFill>
                          <a:effectLst/>
                          <a:latin typeface="+mn-ea"/>
                          <a:ea typeface="+mn-ea"/>
                        </a:rPr>
                        <a:t>＜</a:t>
                      </a:r>
                      <a:r>
                        <a:rPr kumimoji="1" lang="ja-JP" altLang="en-US" sz="900" b="0" i="0" u="none" strike="noStrike" kern="1200" cap="none" spc="0" normalizeH="0" baseline="0" noProof="0" dirty="0">
                          <a:ln>
                            <a:noFill/>
                          </a:ln>
                          <a:solidFill>
                            <a:schemeClr val="tx1"/>
                          </a:solidFill>
                          <a:effectLst/>
                          <a:uLnTx/>
                          <a:uFillTx/>
                          <a:latin typeface="+mn-lt"/>
                          <a:ea typeface="+mn-ea"/>
                          <a:cs typeface="+mn-cs"/>
                        </a:rPr>
                        <a:t>府・市・広域連合・関経連・大商・同友会・協会</a:t>
                      </a:r>
                      <a:r>
                        <a:rPr kumimoji="1" lang="ja-JP" altLang="en-US" sz="900" b="0" u="none" dirty="0">
                          <a:solidFill>
                            <a:schemeClr val="tx1"/>
                          </a:solidFill>
                          <a:effectLst/>
                          <a:latin typeface="+mn-ea"/>
                          <a:ea typeface="+mn-ea"/>
                        </a:rPr>
                        <a:t>＞</a:t>
                      </a:r>
                      <a:endParaRPr kumimoji="1" lang="en-US" altLang="ja-JP" sz="900" b="0" u="none" dirty="0">
                        <a:solidFill>
                          <a:schemeClr val="tx1"/>
                        </a:solidFill>
                        <a:effectLst/>
                        <a:latin typeface="+mn-ea"/>
                        <a:ea typeface="+mn-ea"/>
                      </a:endParaRPr>
                    </a:p>
                    <a:p>
                      <a:pPr marL="180975" marR="0" lvl="0" indent="-180975" algn="l" defTabSz="959937" rtl="0" eaLnBrk="1" fontAlgn="auto" latinLnBrk="0" hangingPunct="1">
                        <a:lnSpc>
                          <a:spcPct val="100000"/>
                        </a:lnSpc>
                        <a:spcBef>
                          <a:spcPts val="0"/>
                        </a:spcBef>
                        <a:spcAft>
                          <a:spcPts val="0"/>
                        </a:spcAft>
                        <a:buClrTx/>
                        <a:buSzTx/>
                        <a:buFontTx/>
                        <a:buNone/>
                        <a:tabLst/>
                        <a:defRPr/>
                      </a:pPr>
                      <a:r>
                        <a:rPr kumimoji="1" lang="ja-JP" altLang="en-US" sz="900" b="1" u="none" dirty="0">
                          <a:solidFill>
                            <a:schemeClr val="tx1"/>
                          </a:solidFill>
                          <a:effectLst/>
                          <a:latin typeface="BIZ UDPゴシック" panose="020B0400000000000000" pitchFamily="50" charset="-128"/>
                          <a:ea typeface="BIZ UDPゴシック" panose="020B0400000000000000" pitchFamily="50" charset="-128"/>
                        </a:rPr>
                        <a:t>　　　　　　　　　　　　　　　　　　　　　　　　　　　　　　　　　　　　　　　　　　　　　　　　　　　　　　　　　　　　　　　　　　　　　　　　　　　　　　　　　　　　</a:t>
                      </a:r>
                      <a:endParaRPr kumimoji="1" lang="en-US" altLang="ja-JP" sz="900" b="0" u="none" dirty="0">
                        <a:solidFill>
                          <a:schemeClr val="tx1"/>
                        </a:solidFill>
                        <a:effectLst/>
                        <a:latin typeface="+mn-ea"/>
                        <a:ea typeface="+mn-ea"/>
                      </a:endParaRPr>
                    </a:p>
                  </a:txBody>
                  <a:tcPr marL="100806" marR="100806" marT="50403" marB="50403">
                    <a:noFill/>
                  </a:tcPr>
                </a:tc>
                <a:extLst>
                  <a:ext uri="{0D108BD9-81ED-4DB2-BD59-A6C34878D82A}">
                    <a16:rowId xmlns:a16="http://schemas.microsoft.com/office/drawing/2014/main" val="4193718493"/>
                  </a:ext>
                </a:extLst>
              </a:tr>
            </a:tbl>
          </a:graphicData>
        </a:graphic>
      </p:graphicFrame>
      <p:sp>
        <p:nvSpPr>
          <p:cNvPr id="9" name="正方形/長方形 8"/>
          <p:cNvSpPr/>
          <p:nvPr/>
        </p:nvSpPr>
        <p:spPr>
          <a:xfrm>
            <a:off x="2653468" y="5899255"/>
            <a:ext cx="5038725" cy="369332"/>
          </a:xfrm>
          <a:prstGeom prst="rect">
            <a:avLst/>
          </a:prstGeom>
        </p:spPr>
        <p:txBody>
          <a:bodyPr>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srgbClr val="FF0000"/>
              </a:solidFill>
              <a:effectLst/>
              <a:uLnTx/>
              <a:uFillTx/>
              <a:latin typeface="BIZ UDPゴシック" panose="020B0400000000000000" pitchFamily="50" charset="-128"/>
              <a:ea typeface="BIZ UDPゴシック" panose="020B0400000000000000" pitchFamily="50" charset="-128"/>
              <a:cs typeface="+mn-cs"/>
            </a:endParaRPr>
          </a:p>
        </p:txBody>
      </p:sp>
      <p:sp>
        <p:nvSpPr>
          <p:cNvPr id="12" name="テキスト ボックス 11"/>
          <p:cNvSpPr txBox="1"/>
          <p:nvPr/>
        </p:nvSpPr>
        <p:spPr>
          <a:xfrm>
            <a:off x="140620" y="2382562"/>
            <a:ext cx="5788764" cy="338554"/>
          </a:xfrm>
          <a:prstGeom prst="rect">
            <a:avLst/>
          </a:prstGeom>
          <a:noFill/>
        </p:spPr>
        <p:txBody>
          <a:bodyPr wrap="none" rtlCol="0">
            <a:spAutoFit/>
          </a:bodyPr>
          <a:lstStyle/>
          <a:p>
            <a:pPr lvl="0">
              <a:defRPr/>
            </a:pPr>
            <a:r>
              <a:rPr kumimoji="1" lang="ja-JP" altLang="en-US" sz="16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国への提案・要望</a:t>
            </a:r>
            <a:r>
              <a:rPr kumimoji="1" lang="ja-JP" altLang="en-US" sz="12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　</a:t>
            </a:r>
            <a:r>
              <a:rPr kumimoji="1" lang="en-US" altLang="ja-JP" sz="11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a:t>
            </a:r>
            <a:r>
              <a:rPr kumimoji="1" lang="ja-JP" altLang="en-US" sz="11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要望先</a:t>
            </a:r>
            <a:r>
              <a:rPr kumimoji="1" lang="zh-TW" altLang="en-US" sz="1100" dirty="0">
                <a:solidFill>
                  <a:prstClr val="black"/>
                </a:solidFill>
                <a:latin typeface="メイリオ" panose="020B0604030504040204" pitchFamily="50" charset="-128"/>
                <a:ea typeface="メイリオ" panose="020B0604030504040204" pitchFamily="50" charset="-128"/>
              </a:rPr>
              <a:t>（</a:t>
            </a:r>
            <a:r>
              <a:rPr kumimoji="1" lang="ja-JP" altLang="en-US" sz="1100" dirty="0">
                <a:latin typeface="メイリオ" panose="020B0604030504040204" pitchFamily="50" charset="-128"/>
                <a:ea typeface="メイリオ" panose="020B0604030504040204" pitchFamily="50" charset="-128"/>
              </a:rPr>
              <a:t>内閣官房、経済産業省、国土交通省ほか全省庁</a:t>
            </a:r>
            <a:r>
              <a:rPr kumimoji="1" lang="zh-TW" altLang="en-US" sz="1100" dirty="0">
                <a:solidFill>
                  <a:prstClr val="black"/>
                </a:solidFill>
                <a:latin typeface="メイリオ" panose="020B0604030504040204" pitchFamily="50" charset="-128"/>
                <a:ea typeface="メイリオ" panose="020B0604030504040204" pitchFamily="50" charset="-128"/>
              </a:rPr>
              <a:t>）</a:t>
            </a:r>
            <a:endParaRPr kumimoji="1" lang="ja-JP" altLang="en-US" sz="10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p:txBody>
      </p:sp>
      <p:sp>
        <p:nvSpPr>
          <p:cNvPr id="23" name="スライド番号プレースホルダー 7"/>
          <p:cNvSpPr>
            <a:spLocks noGrp="1"/>
          </p:cNvSpPr>
          <p:nvPr>
            <p:ph type="sldNum" sz="quarter" idx="12"/>
          </p:nvPr>
        </p:nvSpPr>
        <p:spPr>
          <a:xfrm flipH="1">
            <a:off x="9719089" y="6839953"/>
            <a:ext cx="361536" cy="359360"/>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A29C0C3-80A2-4EDA-8DD4-D638D41F3C0E}" type="slidenum">
              <a:rPr kumimoji="1" lang="ja-JP" altLang="en-US" sz="1260" b="0" i="0" u="none" strike="noStrike" kern="1200" cap="none" spc="0" normalizeH="0" baseline="0" noProof="0" smtClean="0">
                <a:ln>
                  <a:noFill/>
                </a:ln>
                <a:solidFill>
                  <a:prstClr val="black">
                    <a:tint val="75000"/>
                  </a:prstClr>
                </a:solidFill>
                <a:effectLst/>
                <a:uLnTx/>
                <a:uFillTx/>
                <a:latin typeface="Calibri" panose="020F0502020204030204"/>
                <a:ea typeface="游ゴシック" panose="020B0400000000000000"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78</a:t>
            </a:fld>
            <a:endParaRPr kumimoji="1" lang="ja-JP" altLang="en-US" sz="1260" b="0" i="0" u="none" strike="noStrike" kern="1200" cap="none" spc="0" normalizeH="0" baseline="0" noProof="0" dirty="0">
              <a:ln>
                <a:noFill/>
              </a:ln>
              <a:solidFill>
                <a:prstClr val="black">
                  <a:tint val="75000"/>
                </a:prstClr>
              </a:solidFill>
              <a:effectLst/>
              <a:uLnTx/>
              <a:uFillTx/>
              <a:latin typeface="Calibri" panose="020F0502020204030204"/>
              <a:ea typeface="游ゴシック" panose="020B0400000000000000" pitchFamily="50" charset="-128"/>
              <a:cs typeface="+mn-cs"/>
            </a:endParaRPr>
          </a:p>
        </p:txBody>
      </p:sp>
      <p:sp>
        <p:nvSpPr>
          <p:cNvPr id="22" name="正方形/長方形 21">
            <a:extLst>
              <a:ext uri="{FF2B5EF4-FFF2-40B4-BE49-F238E27FC236}">
                <a16:creationId xmlns:a16="http://schemas.microsoft.com/office/drawing/2014/main" id="{E08629A6-829B-4394-A30A-5CB52C1BBB36}"/>
              </a:ext>
            </a:extLst>
          </p:cNvPr>
          <p:cNvSpPr/>
          <p:nvPr/>
        </p:nvSpPr>
        <p:spPr>
          <a:xfrm>
            <a:off x="179857" y="88937"/>
            <a:ext cx="9720000" cy="324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defRPr/>
            </a:pPr>
            <a:r>
              <a:rPr kumimoji="1" lang="ja-JP" altLang="en-US" b="1" dirty="0">
                <a:solidFill>
                  <a:prstClr val="white"/>
                </a:solidFill>
                <a:latin typeface="BIZ UDPゴシック" panose="020B0400000000000000" pitchFamily="50" charset="-128"/>
                <a:ea typeface="BIZ UDPゴシック" panose="020B0400000000000000" pitchFamily="50" charset="-128"/>
              </a:rPr>
              <a:t>１　開催に向けた全国的な機運醸成　</a:t>
            </a:r>
            <a:endParaRPr kumimoji="1" lang="ja-JP" altLang="en-US" sz="1600" b="1" dirty="0">
              <a:solidFill>
                <a:prstClr val="white"/>
              </a:solidFill>
              <a:latin typeface="BIZ UDPゴシック" panose="020B0400000000000000" pitchFamily="50" charset="-128"/>
              <a:ea typeface="BIZ UDPゴシック" panose="020B0400000000000000" pitchFamily="50" charset="-128"/>
            </a:endParaRPr>
          </a:p>
        </p:txBody>
      </p:sp>
      <p:sp>
        <p:nvSpPr>
          <p:cNvPr id="25" name="テキスト ボックス 24">
            <a:extLst>
              <a:ext uri="{FF2B5EF4-FFF2-40B4-BE49-F238E27FC236}">
                <a16:creationId xmlns:a16="http://schemas.microsoft.com/office/drawing/2014/main" id="{B02F3C22-1443-46B7-A977-04475234F08A}"/>
              </a:ext>
            </a:extLst>
          </p:cNvPr>
          <p:cNvSpPr txBox="1"/>
          <p:nvPr/>
        </p:nvSpPr>
        <p:spPr>
          <a:xfrm>
            <a:off x="288706" y="461860"/>
            <a:ext cx="9540000" cy="1815882"/>
          </a:xfrm>
          <a:prstGeom prst="rect">
            <a:avLst/>
          </a:prstGeom>
          <a:noFill/>
          <a:ln w="6350">
            <a:noFill/>
            <a:prstDash val="solid"/>
          </a:ln>
        </p:spPr>
        <p:txBody>
          <a:bodyPr wrap="square">
            <a:spAutoFit/>
          </a:bodyPr>
          <a:lstStyle/>
          <a:p>
            <a:pPr lvl="0">
              <a:defRPr/>
            </a:pPr>
            <a:r>
              <a:rPr lang="ja-JP" altLang="en-US" sz="1400" dirty="0">
                <a:latin typeface="BIZ UDPゴシック" panose="020B0400000000000000" pitchFamily="50" charset="-128"/>
                <a:ea typeface="BIZ UDPゴシック" panose="020B0400000000000000" pitchFamily="50" charset="-128"/>
              </a:rPr>
              <a:t>　昨年１１月に大阪・関西万博の入場券の前売が開始されたことを踏まえ、全国的な万博への関心向上、来場意欲の増進を図ることが急務である。しかし、全国的な万博の認知度や来場意向度は十分とは言えない。さらには海外への情報発信も進めていかなければならない。また、我が国で万博を開催する意義や効果について、国においてわかりやすく整理し、全国</a:t>
            </a:r>
          </a:p>
          <a:p>
            <a:pPr lvl="0">
              <a:defRPr/>
            </a:pPr>
            <a:r>
              <a:rPr lang="ja-JP" altLang="en-US" sz="1400" dirty="0">
                <a:latin typeface="BIZ UDPゴシック" panose="020B0400000000000000" pitchFamily="50" charset="-128"/>
                <a:ea typeface="BIZ UDPゴシック" panose="020B0400000000000000" pitchFamily="50" charset="-128"/>
              </a:rPr>
              <a:t>で広く発信することで、更なる機運醸成を図ることも必要である。</a:t>
            </a:r>
          </a:p>
          <a:p>
            <a:pPr lvl="0">
              <a:defRPr/>
            </a:pPr>
            <a:r>
              <a:rPr lang="ja-JP" altLang="en-US" sz="1400" dirty="0">
                <a:latin typeface="BIZ UDPゴシック" panose="020B0400000000000000" pitchFamily="50" charset="-128"/>
                <a:ea typeface="BIZ UDPゴシック" panose="020B0400000000000000" pitchFamily="50" charset="-128"/>
              </a:rPr>
              <a:t>　昨年４月より博覧会協会に関西及び全国の経済団体、大阪府・市等の代表者の参画による「機運醸成委員会」を設置し、全国の企業・団体や自治体等の協力の下、機運醸成活動を強力に推進する体制を整備し、官民が一体となって戦略的、効率的に国内外への取組を進めているが、政府による機運醸成活動の推進や民間・自治体の取組に対する支援も含め、オールジャパンの体制でさらに強力に進めていく必要がある。</a:t>
            </a:r>
          </a:p>
        </p:txBody>
      </p:sp>
      <p:sp>
        <p:nvSpPr>
          <p:cNvPr id="26" name="テキスト ボックス 25"/>
          <p:cNvSpPr txBox="1"/>
          <p:nvPr/>
        </p:nvSpPr>
        <p:spPr>
          <a:xfrm>
            <a:off x="160239" y="5656238"/>
            <a:ext cx="2236510" cy="338554"/>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600" b="1" i="0" u="none" strike="noStrike" kern="1200" cap="none" spc="0" normalizeH="0" baseline="0" noProof="0" dirty="0">
                <a:ln>
                  <a:noFill/>
                </a:ln>
                <a:effectLst/>
                <a:uLnTx/>
                <a:uFillTx/>
                <a:latin typeface="メイリオ" panose="020B0604030504040204" pitchFamily="50" charset="-128"/>
                <a:ea typeface="メイリオ" panose="020B0604030504040204" pitchFamily="50" charset="-128"/>
                <a:cs typeface="+mn-cs"/>
              </a:rPr>
              <a:t>国との協議の進捗状況</a:t>
            </a:r>
          </a:p>
        </p:txBody>
      </p:sp>
      <p:graphicFrame>
        <p:nvGraphicFramePr>
          <p:cNvPr id="14" name="表 13"/>
          <p:cNvGraphicFramePr>
            <a:graphicFrameLocks noGrp="1"/>
          </p:cNvGraphicFramePr>
          <p:nvPr>
            <p:extLst>
              <p:ext uri="{D42A27DB-BD31-4B8C-83A1-F6EECF244321}">
                <p14:modId xmlns:p14="http://schemas.microsoft.com/office/powerpoint/2010/main" val="1603039887"/>
              </p:ext>
            </p:extLst>
          </p:nvPr>
        </p:nvGraphicFramePr>
        <p:xfrm>
          <a:off x="179857" y="6104273"/>
          <a:ext cx="9288000" cy="933132"/>
        </p:xfrm>
        <a:graphic>
          <a:graphicData uri="http://schemas.openxmlformats.org/drawingml/2006/table">
            <a:tbl>
              <a:tblPr bandRow="1">
                <a:tableStyleId>{5940675A-B579-460E-94D1-54222C63F5DA}</a:tableStyleId>
              </a:tblPr>
              <a:tblGrid>
                <a:gridCol w="2700000">
                  <a:extLst>
                    <a:ext uri="{9D8B030D-6E8A-4147-A177-3AD203B41FA5}">
                      <a16:colId xmlns:a16="http://schemas.microsoft.com/office/drawing/2014/main" val="525926817"/>
                    </a:ext>
                  </a:extLst>
                </a:gridCol>
                <a:gridCol w="6588000">
                  <a:extLst>
                    <a:ext uri="{9D8B030D-6E8A-4147-A177-3AD203B41FA5}">
                      <a16:colId xmlns:a16="http://schemas.microsoft.com/office/drawing/2014/main" val="1556401701"/>
                    </a:ext>
                  </a:extLst>
                </a:gridCol>
              </a:tblGrid>
              <a:tr h="288000">
                <a:tc>
                  <a:txBody>
                    <a:bodyPr/>
                    <a:lstStyle/>
                    <a:p>
                      <a:pPr marL="0" marR="0" lvl="0" indent="0" algn="l" defTabSz="959937" rtl="0" eaLnBrk="1" fontAlgn="auto" latinLnBrk="0" hangingPunct="1">
                        <a:lnSpc>
                          <a:spcPct val="100000"/>
                        </a:lnSpc>
                        <a:spcBef>
                          <a:spcPts val="0"/>
                        </a:spcBef>
                        <a:spcAft>
                          <a:spcPts val="0"/>
                        </a:spcAft>
                        <a:buClrTx/>
                        <a:buSzTx/>
                        <a:buFontTx/>
                        <a:buNone/>
                        <a:tabLst/>
                        <a:defRPr/>
                      </a:pPr>
                      <a:r>
                        <a:rPr lang="ja-JP" altLang="en-US" sz="1200" b="1" dirty="0">
                          <a:solidFill>
                            <a:schemeClr val="tx1"/>
                          </a:solidFill>
                          <a:latin typeface="+mn-ea"/>
                        </a:rPr>
                        <a:t>国「アクションプラン</a:t>
                      </a:r>
                      <a:r>
                        <a:rPr lang="en-US" altLang="ja-JP" sz="1200" b="1" dirty="0">
                          <a:solidFill>
                            <a:schemeClr val="tx1"/>
                          </a:solidFill>
                          <a:latin typeface="+mn-ea"/>
                        </a:rPr>
                        <a:t>Ver.</a:t>
                      </a:r>
                      <a:r>
                        <a:rPr lang="en-US" altLang="ja-JP" sz="1200" b="1" u="none" dirty="0">
                          <a:solidFill>
                            <a:schemeClr val="tx1"/>
                          </a:solidFill>
                          <a:latin typeface="+mn-ea"/>
                        </a:rPr>
                        <a:t>4</a:t>
                      </a:r>
                      <a:r>
                        <a:rPr lang="ja-JP" altLang="en-US" sz="1200" b="1" dirty="0">
                          <a:solidFill>
                            <a:schemeClr val="tx1"/>
                          </a:solidFill>
                          <a:latin typeface="+mn-ea"/>
                        </a:rPr>
                        <a:t>」の</a:t>
                      </a:r>
                      <a:endParaRPr lang="en-US" altLang="ja-JP" sz="1200" b="1" dirty="0">
                        <a:solidFill>
                          <a:schemeClr val="tx1"/>
                        </a:solidFill>
                        <a:latin typeface="+mn-ea"/>
                      </a:endParaRPr>
                    </a:p>
                    <a:p>
                      <a:pPr marL="0" marR="0" lvl="0" indent="0" algn="l" defTabSz="959937" rtl="0" eaLnBrk="1" fontAlgn="auto" latinLnBrk="0" hangingPunct="1">
                        <a:lnSpc>
                          <a:spcPct val="100000"/>
                        </a:lnSpc>
                        <a:spcBef>
                          <a:spcPts val="0"/>
                        </a:spcBef>
                        <a:spcAft>
                          <a:spcPts val="0"/>
                        </a:spcAft>
                        <a:buClrTx/>
                        <a:buSzTx/>
                        <a:buFontTx/>
                        <a:buNone/>
                        <a:tabLst/>
                        <a:defRPr/>
                      </a:pPr>
                      <a:r>
                        <a:rPr lang="ja-JP" altLang="en-US" sz="1200" b="1" dirty="0">
                          <a:solidFill>
                            <a:schemeClr val="tx1"/>
                          </a:solidFill>
                          <a:latin typeface="+mn-ea"/>
                        </a:rPr>
                        <a:t>記載内容</a:t>
                      </a:r>
                      <a:endParaRPr kumimoji="1" lang="ja-JP" altLang="en-US" sz="1200" dirty="0">
                        <a:solidFill>
                          <a:schemeClr val="tx1"/>
                        </a:solidFill>
                        <a:latin typeface="BIZ UDPゴシック" panose="020B0400000000000000" pitchFamily="50" charset="-128"/>
                        <a:ea typeface="BIZ UDPゴシック" panose="020B0400000000000000" pitchFamily="50" charset="-128"/>
                      </a:endParaRPr>
                    </a:p>
                  </a:txBody>
                  <a:tcPr marL="100806" marR="100806" marT="50403" marB="50403">
                    <a:lnL w="12700" cap="flat" cmpd="sng" algn="ctr">
                      <a:solidFill>
                        <a:schemeClr val="accent1"/>
                      </a:solidFill>
                      <a:prstDash val="sysDot"/>
                      <a:round/>
                      <a:headEnd type="none" w="med" len="med"/>
                      <a:tailEnd type="none" w="med" len="med"/>
                    </a:lnL>
                    <a:lnR w="12700" cap="flat" cmpd="sng" algn="ctr">
                      <a:solidFill>
                        <a:schemeClr val="accent1"/>
                      </a:solidFill>
                      <a:prstDash val="sysDot"/>
                      <a:round/>
                      <a:headEnd type="none" w="med" len="med"/>
                      <a:tailEnd type="none" w="med" len="med"/>
                    </a:lnR>
                    <a:lnT w="12700" cap="flat" cmpd="sng" algn="ctr">
                      <a:solidFill>
                        <a:schemeClr val="accent1"/>
                      </a:solidFill>
                      <a:prstDash val="sysDot"/>
                      <a:round/>
                      <a:headEnd type="none" w="med" len="med"/>
                      <a:tailEnd type="none" w="med" len="med"/>
                    </a:lnT>
                    <a:lnB w="12700" cap="flat" cmpd="sng" algn="ctr">
                      <a:solidFill>
                        <a:schemeClr val="accent1"/>
                      </a:solidFill>
                      <a:prstDash val="sysDot"/>
                      <a:round/>
                      <a:headEnd type="none" w="med" len="med"/>
                      <a:tailEnd type="none" w="med" len="med"/>
                    </a:lnB>
                    <a:lnTlToBr w="12700" cmpd="sng">
                      <a:noFill/>
                      <a:prstDash val="solid"/>
                    </a:lnTlToBr>
                    <a:lnBlToTr w="12700" cmpd="sng">
                      <a:noFill/>
                      <a:prstDash val="solid"/>
                    </a:lnBlToTr>
                  </a:tcPr>
                </a:tc>
                <a:tc>
                  <a:txBody>
                    <a:bodyPr/>
                    <a:lstStyle/>
                    <a:p>
                      <a:pPr marL="171450" marR="0" lvl="0" indent="-171450" algn="l" defTabSz="959937" rtl="0" eaLnBrk="1" fontAlgn="auto" latinLnBrk="0" hangingPunct="1">
                        <a:lnSpc>
                          <a:spcPct val="100000"/>
                        </a:lnSpc>
                        <a:spcBef>
                          <a:spcPts val="0"/>
                        </a:spcBef>
                        <a:spcAft>
                          <a:spcPts val="0"/>
                        </a:spcAft>
                        <a:buClrTx/>
                        <a:buSzTx/>
                        <a:buFont typeface="Wingdings" panose="05000000000000000000" pitchFamily="2" charset="2"/>
                        <a:buChar char="l"/>
                        <a:tabLst/>
                        <a:defRPr/>
                      </a:pPr>
                      <a:r>
                        <a:rPr kumimoji="1" lang="ja-JP" altLang="en-US" sz="1100" b="0" i="0" u="none" strike="noStrike" kern="1200" cap="none" spc="0" normalizeH="0" baseline="0" noProof="0" dirty="0">
                          <a:ln>
                            <a:noFill/>
                          </a:ln>
                          <a:solidFill>
                            <a:schemeClr val="tx1"/>
                          </a:solidFill>
                          <a:effectLst/>
                          <a:uLnTx/>
                          <a:uFillTx/>
                          <a:latin typeface="游ゴシック" panose="020B0400000000000000" pitchFamily="50" charset="-128"/>
                          <a:ea typeface="+mn-ea"/>
                          <a:cs typeface="+mn-cs"/>
                        </a:rPr>
                        <a:t>クールジャパンの総力を結集した機運の醸成</a:t>
                      </a:r>
                      <a:r>
                        <a:rPr kumimoji="1" lang="en-US" altLang="ja-JP" sz="1100" b="0" i="0" u="none" strike="noStrike" kern="1200" cap="none" spc="0" normalizeH="0" baseline="0" noProof="0" dirty="0">
                          <a:ln>
                            <a:noFill/>
                          </a:ln>
                          <a:solidFill>
                            <a:schemeClr val="tx1"/>
                          </a:solidFill>
                          <a:effectLst/>
                          <a:uLnTx/>
                          <a:uFillTx/>
                          <a:latin typeface="游ゴシック" panose="020B0400000000000000" pitchFamily="50" charset="-128"/>
                          <a:ea typeface="+mn-ea"/>
                          <a:cs typeface="+mn-cs"/>
                        </a:rPr>
                        <a:t>&lt;</a:t>
                      </a:r>
                      <a:r>
                        <a:rPr kumimoji="1" lang="ja-JP" altLang="en-US" sz="1100" b="0" i="0" u="none" strike="noStrike" kern="1200" cap="none" spc="0" normalizeH="0" baseline="0" noProof="0" dirty="0">
                          <a:ln>
                            <a:noFill/>
                          </a:ln>
                          <a:solidFill>
                            <a:schemeClr val="tx1"/>
                          </a:solidFill>
                          <a:effectLst/>
                          <a:uLnTx/>
                          <a:uFillTx/>
                          <a:latin typeface="游ゴシック" panose="020B0400000000000000" pitchFamily="50" charset="-128"/>
                          <a:ea typeface="+mn-ea"/>
                          <a:cs typeface="+mn-cs"/>
                        </a:rPr>
                        <a:t>内閣府</a:t>
                      </a:r>
                      <a:r>
                        <a:rPr kumimoji="1" lang="en-US" altLang="ja-JP" sz="1100" b="0" i="0" u="none" strike="noStrike" kern="1200" cap="none" spc="0" normalizeH="0" baseline="0" noProof="0" dirty="0">
                          <a:ln>
                            <a:noFill/>
                          </a:ln>
                          <a:solidFill>
                            <a:schemeClr val="tx1"/>
                          </a:solidFill>
                          <a:effectLst/>
                          <a:uLnTx/>
                          <a:uFillTx/>
                          <a:latin typeface="游ゴシック" panose="020B0400000000000000" pitchFamily="50" charset="-128"/>
                          <a:ea typeface="+mn-ea"/>
                          <a:cs typeface="+mn-cs"/>
                        </a:rPr>
                        <a:t>&gt;</a:t>
                      </a:r>
                    </a:p>
                    <a:p>
                      <a:pPr marL="171450" marR="0" lvl="0" indent="-171450" algn="l" defTabSz="959937" rtl="0" eaLnBrk="1" fontAlgn="auto" latinLnBrk="0" hangingPunct="1">
                        <a:lnSpc>
                          <a:spcPct val="100000"/>
                        </a:lnSpc>
                        <a:spcBef>
                          <a:spcPts val="0"/>
                        </a:spcBef>
                        <a:spcAft>
                          <a:spcPts val="0"/>
                        </a:spcAft>
                        <a:buClrTx/>
                        <a:buSzTx/>
                        <a:buFont typeface="Wingdings" panose="05000000000000000000" pitchFamily="2" charset="2"/>
                        <a:buChar char="l"/>
                        <a:tabLst/>
                        <a:defRPr/>
                      </a:pPr>
                      <a:r>
                        <a:rPr kumimoji="1" lang="ja-JP" altLang="en-US" sz="1100" b="0" i="0" u="none" strike="noStrike" kern="1200" cap="none" spc="0" normalizeH="0" baseline="0" noProof="0" dirty="0">
                          <a:ln>
                            <a:noFill/>
                          </a:ln>
                          <a:solidFill>
                            <a:schemeClr val="tx1"/>
                          </a:solidFill>
                          <a:effectLst/>
                          <a:uLnTx/>
                          <a:uFillTx/>
                          <a:latin typeface="游ゴシック" panose="020B0400000000000000" pitchFamily="50" charset="-128"/>
                          <a:ea typeface="+mn-ea"/>
                          <a:cs typeface="+mn-cs"/>
                        </a:rPr>
                        <a:t>記念貨幣のシリーズ発行</a:t>
                      </a:r>
                      <a:r>
                        <a:rPr kumimoji="1" lang="en-US" altLang="ja-JP" sz="1100" b="0" i="0" u="none" strike="noStrike" kern="1200" cap="none" spc="0" normalizeH="0" baseline="0" noProof="0" dirty="0">
                          <a:ln>
                            <a:noFill/>
                          </a:ln>
                          <a:solidFill>
                            <a:schemeClr val="tx1"/>
                          </a:solidFill>
                          <a:effectLst/>
                          <a:uLnTx/>
                          <a:uFillTx/>
                          <a:latin typeface="游ゴシック" panose="020B0400000000000000" pitchFamily="50" charset="-128"/>
                          <a:ea typeface="+mn-ea"/>
                          <a:cs typeface="+mn-cs"/>
                        </a:rPr>
                        <a:t>&lt;</a:t>
                      </a:r>
                      <a:r>
                        <a:rPr kumimoji="1" lang="ja-JP" altLang="en-US" sz="1100" b="0" i="0" u="none" strike="noStrike" kern="1200" cap="none" spc="0" normalizeH="0" baseline="0" noProof="0" dirty="0">
                          <a:ln>
                            <a:noFill/>
                          </a:ln>
                          <a:solidFill>
                            <a:schemeClr val="tx1"/>
                          </a:solidFill>
                          <a:effectLst/>
                          <a:uLnTx/>
                          <a:uFillTx/>
                          <a:latin typeface="游ゴシック" panose="020B0400000000000000" pitchFamily="50" charset="-128"/>
                          <a:ea typeface="+mn-ea"/>
                          <a:cs typeface="+mn-cs"/>
                        </a:rPr>
                        <a:t>財務省</a:t>
                      </a:r>
                      <a:r>
                        <a:rPr kumimoji="1" lang="en-US" altLang="ja-JP" sz="1100" b="0" i="0" u="none" strike="noStrike" kern="1200" cap="none" spc="0" normalizeH="0" baseline="0" noProof="0" dirty="0">
                          <a:ln>
                            <a:noFill/>
                          </a:ln>
                          <a:solidFill>
                            <a:schemeClr val="tx1"/>
                          </a:solidFill>
                          <a:effectLst/>
                          <a:uLnTx/>
                          <a:uFillTx/>
                          <a:latin typeface="游ゴシック" panose="020B0400000000000000" pitchFamily="50" charset="-128"/>
                          <a:ea typeface="+mn-ea"/>
                          <a:cs typeface="+mn-cs"/>
                        </a:rPr>
                        <a:t>&gt;</a:t>
                      </a:r>
                    </a:p>
                  </a:txBody>
                  <a:tcPr marL="100806" marR="100806" marT="50403" marB="50403">
                    <a:lnL w="12700" cap="flat" cmpd="sng" algn="ctr">
                      <a:solidFill>
                        <a:schemeClr val="accent1"/>
                      </a:solidFill>
                      <a:prstDash val="sysDot"/>
                      <a:round/>
                      <a:headEnd type="none" w="med" len="med"/>
                      <a:tailEnd type="none" w="med" len="med"/>
                    </a:lnL>
                    <a:lnR w="12700" cap="flat" cmpd="sng" algn="ctr">
                      <a:solidFill>
                        <a:schemeClr val="accent1"/>
                      </a:solidFill>
                      <a:prstDash val="sysDot"/>
                      <a:round/>
                      <a:headEnd type="none" w="med" len="med"/>
                      <a:tailEnd type="none" w="med" len="med"/>
                    </a:lnR>
                    <a:lnT w="12700" cap="flat" cmpd="sng" algn="ctr">
                      <a:solidFill>
                        <a:schemeClr val="accent1"/>
                      </a:solidFill>
                      <a:prstDash val="sysDot"/>
                      <a:round/>
                      <a:headEnd type="none" w="med" len="med"/>
                      <a:tailEnd type="none" w="med" len="med"/>
                    </a:lnT>
                    <a:lnB w="12700" cap="flat" cmpd="sng" algn="ctr">
                      <a:solidFill>
                        <a:schemeClr val="accent1"/>
                      </a:solidFill>
                      <a:prstDash val="sysDot"/>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508488957"/>
                  </a:ext>
                </a:extLst>
              </a:tr>
              <a:tr h="288000">
                <a:tc>
                  <a:txBody>
                    <a:bodyPr/>
                    <a:lstStyle/>
                    <a:p>
                      <a:pPr marL="0" marR="0" lvl="0" indent="0" algn="l" defTabSz="959937" rtl="0" eaLnBrk="1" fontAlgn="auto"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noProof="0" dirty="0">
                          <a:ln>
                            <a:noFill/>
                          </a:ln>
                          <a:solidFill>
                            <a:schemeClr val="tx1"/>
                          </a:solidFill>
                          <a:effectLst/>
                          <a:uLnTx/>
                          <a:uFillTx/>
                          <a:latin typeface="游ゴシック" panose="020B0400000000000000" pitchFamily="50" charset="-128"/>
                          <a:ea typeface="+mn-ea"/>
                          <a:cs typeface="+mn-cs"/>
                        </a:rPr>
                        <a:t>国との協議の進捗状況</a:t>
                      </a:r>
                      <a:endParaRPr kumimoji="1" lang="en-US" altLang="ja-JP" sz="1200" b="1" i="0" u="none" strike="noStrike" kern="1200" cap="none" spc="0" normalizeH="0" baseline="0" noProof="0" dirty="0">
                        <a:ln>
                          <a:noFill/>
                        </a:ln>
                        <a:solidFill>
                          <a:schemeClr val="tx1"/>
                        </a:solidFill>
                        <a:effectLst/>
                        <a:uLnTx/>
                        <a:uFillTx/>
                        <a:latin typeface="游ゴシック" panose="020B0400000000000000" pitchFamily="50" charset="-128"/>
                        <a:ea typeface="+mn-ea"/>
                        <a:cs typeface="+mn-cs"/>
                      </a:endParaRPr>
                    </a:p>
                    <a:p>
                      <a:pPr marL="0" marR="0" lvl="0" indent="0" algn="l" defTabSz="959937" rtl="0" eaLnBrk="1" fontAlgn="auto"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noProof="0" dirty="0">
                          <a:ln>
                            <a:noFill/>
                          </a:ln>
                          <a:solidFill>
                            <a:schemeClr val="tx1"/>
                          </a:solidFill>
                          <a:effectLst/>
                          <a:uLnTx/>
                          <a:uFillTx/>
                          <a:latin typeface="游ゴシック" panose="020B0400000000000000" pitchFamily="50" charset="-128"/>
                          <a:ea typeface="+mn-ea"/>
                          <a:cs typeface="+mn-cs"/>
                        </a:rPr>
                        <a:t>（取組みの成果）</a:t>
                      </a:r>
                      <a:endParaRPr kumimoji="1" lang="ja-JP" altLang="en-US" sz="1200" b="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endParaRPr>
                    </a:p>
                  </a:txBody>
                  <a:tcPr marL="100806" marR="100806" marT="50403" marB="50403">
                    <a:lnL w="12700" cap="flat" cmpd="sng" algn="ctr">
                      <a:solidFill>
                        <a:schemeClr val="accent1"/>
                      </a:solidFill>
                      <a:prstDash val="sysDot"/>
                      <a:round/>
                      <a:headEnd type="none" w="med" len="med"/>
                      <a:tailEnd type="none" w="med" len="med"/>
                    </a:lnL>
                    <a:lnR w="12700" cap="flat" cmpd="sng" algn="ctr">
                      <a:solidFill>
                        <a:schemeClr val="accent1"/>
                      </a:solidFill>
                      <a:prstDash val="sysDot"/>
                      <a:round/>
                      <a:headEnd type="none" w="med" len="med"/>
                      <a:tailEnd type="none" w="med" len="med"/>
                    </a:lnR>
                    <a:lnT w="12700" cap="flat" cmpd="sng" algn="ctr">
                      <a:solidFill>
                        <a:schemeClr val="accent1"/>
                      </a:solidFill>
                      <a:prstDash val="sysDot"/>
                      <a:round/>
                      <a:headEnd type="none" w="med" len="med"/>
                      <a:tailEnd type="none" w="med" len="med"/>
                    </a:lnT>
                    <a:lnB w="12700" cap="flat" cmpd="sng" algn="ctr">
                      <a:solidFill>
                        <a:schemeClr val="accent1"/>
                      </a:solidFill>
                      <a:prstDash val="sysDot"/>
                      <a:round/>
                      <a:headEnd type="none" w="med" len="med"/>
                      <a:tailEnd type="none" w="med" len="med"/>
                    </a:lnB>
                    <a:lnTlToBr w="12700" cmpd="sng">
                      <a:noFill/>
                      <a:prstDash val="solid"/>
                    </a:lnTlToBr>
                    <a:lnBlToTr w="12700" cmpd="sng">
                      <a:noFill/>
                      <a:prstDash val="solid"/>
                    </a:lnBlToTr>
                  </a:tcPr>
                </a:tc>
                <a:tc>
                  <a:txBody>
                    <a:bodyPr/>
                    <a:lstStyle/>
                    <a:p>
                      <a:pPr marL="171450" marR="0" lvl="0" indent="-171450" algn="l" defTabSz="959937" rtl="0" eaLnBrk="1" fontAlgn="auto" latinLnBrk="0" hangingPunct="1">
                        <a:lnSpc>
                          <a:spcPct val="100000"/>
                        </a:lnSpc>
                        <a:spcBef>
                          <a:spcPts val="0"/>
                        </a:spcBef>
                        <a:spcAft>
                          <a:spcPts val="0"/>
                        </a:spcAft>
                        <a:buClrTx/>
                        <a:buSzTx/>
                        <a:buFont typeface="Wingdings" panose="05000000000000000000" pitchFamily="2" charset="2"/>
                        <a:buChar char="l"/>
                        <a:tabLst/>
                        <a:defRPr/>
                      </a:pPr>
                      <a:r>
                        <a:rPr kumimoji="1" lang="ja-JP" altLang="en-US" sz="1100" b="0" i="0" u="none" strike="noStrike" kern="1200" cap="none" spc="0" normalizeH="0" baseline="0" noProof="0" dirty="0">
                          <a:ln>
                            <a:noFill/>
                          </a:ln>
                          <a:solidFill>
                            <a:schemeClr val="tx1"/>
                          </a:solidFill>
                          <a:effectLst/>
                          <a:uLnTx/>
                          <a:uFillTx/>
                          <a:latin typeface="游ゴシック" panose="020B0400000000000000" pitchFamily="50" charset="-128"/>
                          <a:ea typeface="+mn-ea"/>
                          <a:cs typeface="+mn-cs"/>
                        </a:rPr>
                        <a:t>内閣官房と全国の自治体等が活用できる補助制度の創設に向けて協議中</a:t>
                      </a:r>
                      <a:endParaRPr kumimoji="1" lang="en-US" altLang="ja-JP" sz="1100" b="0" i="0" u="none" strike="noStrike" kern="1200" cap="none" spc="0" normalizeH="0" baseline="0" noProof="0" dirty="0">
                        <a:ln>
                          <a:noFill/>
                        </a:ln>
                        <a:solidFill>
                          <a:schemeClr val="tx1"/>
                        </a:solidFill>
                        <a:effectLst/>
                        <a:uLnTx/>
                        <a:uFillTx/>
                        <a:latin typeface="游ゴシック" panose="020B0400000000000000" pitchFamily="50" charset="-128"/>
                        <a:ea typeface="+mn-ea"/>
                        <a:cs typeface="+mn-cs"/>
                      </a:endParaRPr>
                    </a:p>
                  </a:txBody>
                  <a:tcPr marL="100806" marR="100806" marT="50403" marB="50403">
                    <a:lnL w="12700" cap="flat" cmpd="sng" algn="ctr">
                      <a:solidFill>
                        <a:schemeClr val="accent1"/>
                      </a:solidFill>
                      <a:prstDash val="sysDot"/>
                      <a:round/>
                      <a:headEnd type="none" w="med" len="med"/>
                      <a:tailEnd type="none" w="med" len="med"/>
                    </a:lnL>
                    <a:lnR w="12700" cap="flat" cmpd="sng" algn="ctr">
                      <a:solidFill>
                        <a:schemeClr val="accent1"/>
                      </a:solidFill>
                      <a:prstDash val="sysDot"/>
                      <a:round/>
                      <a:headEnd type="none" w="med" len="med"/>
                      <a:tailEnd type="none" w="med" len="med"/>
                    </a:lnR>
                    <a:lnT w="12700" cap="flat" cmpd="sng" algn="ctr">
                      <a:solidFill>
                        <a:schemeClr val="accent1"/>
                      </a:solidFill>
                      <a:prstDash val="sysDot"/>
                      <a:round/>
                      <a:headEnd type="none" w="med" len="med"/>
                      <a:tailEnd type="none" w="med" len="med"/>
                    </a:lnT>
                    <a:lnB w="12700" cap="flat" cmpd="sng" algn="ctr">
                      <a:solidFill>
                        <a:schemeClr val="accent1"/>
                      </a:solidFill>
                      <a:prstDash val="sysDot"/>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200310318"/>
                  </a:ext>
                </a:extLst>
              </a:tr>
            </a:tbl>
          </a:graphicData>
        </a:graphic>
      </p:graphicFrame>
    </p:spTree>
    <p:extLst>
      <p:ext uri="{BB962C8B-B14F-4D97-AF65-F5344CB8AC3E}">
        <p14:creationId xmlns:p14="http://schemas.microsoft.com/office/powerpoint/2010/main" val="3294947232"/>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四角形: 角を丸くする 2">
            <a:extLst>
              <a:ext uri="{FF2B5EF4-FFF2-40B4-BE49-F238E27FC236}">
                <a16:creationId xmlns:a16="http://schemas.microsoft.com/office/drawing/2014/main" id="{FF1169B4-0354-4C2C-8470-F16E797B7616}"/>
              </a:ext>
            </a:extLst>
          </p:cNvPr>
          <p:cNvSpPr/>
          <p:nvPr/>
        </p:nvSpPr>
        <p:spPr>
          <a:xfrm>
            <a:off x="160239" y="2559427"/>
            <a:ext cx="9759235" cy="1388459"/>
          </a:xfrm>
          <a:prstGeom prst="roundRect">
            <a:avLst>
              <a:gd name="adj" fmla="val 7865"/>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graphicFrame>
        <p:nvGraphicFramePr>
          <p:cNvPr id="11" name="表 10"/>
          <p:cNvGraphicFramePr>
            <a:graphicFrameLocks noGrp="1"/>
          </p:cNvGraphicFramePr>
          <p:nvPr>
            <p:extLst>
              <p:ext uri="{D42A27DB-BD31-4B8C-83A1-F6EECF244321}">
                <p14:modId xmlns:p14="http://schemas.microsoft.com/office/powerpoint/2010/main" val="376935892"/>
              </p:ext>
            </p:extLst>
          </p:nvPr>
        </p:nvGraphicFramePr>
        <p:xfrm>
          <a:off x="179857" y="2614363"/>
          <a:ext cx="9759235" cy="1228566"/>
        </p:xfrm>
        <a:graphic>
          <a:graphicData uri="http://schemas.openxmlformats.org/drawingml/2006/table">
            <a:tbl>
              <a:tblPr firstRow="1" bandRow="1">
                <a:tableStyleId>{2D5ABB26-0587-4C30-8999-92F81FD0307C}</a:tableStyleId>
              </a:tblPr>
              <a:tblGrid>
                <a:gridCol w="9759235">
                  <a:extLst>
                    <a:ext uri="{9D8B030D-6E8A-4147-A177-3AD203B41FA5}">
                      <a16:colId xmlns:a16="http://schemas.microsoft.com/office/drawing/2014/main" val="2309123477"/>
                    </a:ext>
                  </a:extLst>
                </a:gridCol>
              </a:tblGrid>
              <a:tr h="943839">
                <a:tc>
                  <a:txBody>
                    <a:bodyPr/>
                    <a:lstStyle/>
                    <a:p>
                      <a:pPr marL="180975" lvl="0" indent="-180975" defTabSz="959937">
                        <a:defRPr/>
                      </a:pPr>
                      <a:endParaRPr kumimoji="1" lang="en-US" altLang="ja-JP" sz="1400" b="1" dirty="0">
                        <a:solidFill>
                          <a:srgbClr val="4472C4"/>
                        </a:solidFill>
                      </a:endParaRPr>
                    </a:p>
                    <a:p>
                      <a:pPr marL="180975" lvl="0" indent="-180975" defTabSz="959937">
                        <a:defRPr/>
                      </a:pPr>
                      <a:r>
                        <a:rPr kumimoji="1" lang="ja-JP" altLang="en-US" sz="1400" b="1" dirty="0">
                          <a:solidFill>
                            <a:schemeClr val="tx1"/>
                          </a:solidFill>
                        </a:rPr>
                        <a:t>▷</a:t>
                      </a:r>
                      <a:r>
                        <a:rPr kumimoji="1" lang="ja-JP" altLang="en-US" sz="1400" b="1" u="sng" dirty="0">
                          <a:solidFill>
                            <a:schemeClr val="tx1"/>
                          </a:solidFill>
                          <a:latin typeface="BIZ UDPゴシック" panose="020B0400000000000000" pitchFamily="50" charset="-128"/>
                          <a:ea typeface="BIZ UDPゴシック" panose="020B0400000000000000" pitchFamily="50" charset="-128"/>
                        </a:rPr>
                        <a:t>万博における催事と連携した全国各地におけるイベント等の開催</a:t>
                      </a:r>
                      <a:endParaRPr kumimoji="1" lang="en-US" altLang="ja-JP" sz="1400" b="1" u="sng" dirty="0">
                        <a:solidFill>
                          <a:schemeClr val="tx1"/>
                        </a:solidFill>
                        <a:latin typeface="BIZ UDPゴシック" panose="020B0400000000000000" pitchFamily="50" charset="-128"/>
                        <a:ea typeface="BIZ UDPゴシック" panose="020B0400000000000000" pitchFamily="50" charset="-128"/>
                      </a:endParaRPr>
                    </a:p>
                    <a:p>
                      <a:pPr marL="180975" lvl="0" indent="-180975" defTabSz="959937">
                        <a:defRPr/>
                      </a:pPr>
                      <a:r>
                        <a:rPr kumimoji="1" lang="ja-JP" altLang="en-US" sz="1200" b="0" u="none" dirty="0">
                          <a:solidFill>
                            <a:schemeClr val="tx1"/>
                          </a:solidFill>
                          <a:effectLst/>
                          <a:latin typeface="BIZ UDPゴシック" panose="020B0400000000000000" pitchFamily="50" charset="-128"/>
                          <a:ea typeface="BIZ UDPゴシック" panose="020B0400000000000000" pitchFamily="50" charset="-128"/>
                        </a:rPr>
                        <a:t>　　・自治体催事やテーマウィーク及びこれらと連携したイベント等の開催</a:t>
                      </a:r>
                      <a:r>
                        <a:rPr kumimoji="1" lang="ja-JP" altLang="en-US" sz="1400" b="1" u="none" dirty="0">
                          <a:solidFill>
                            <a:schemeClr val="tx1"/>
                          </a:solidFill>
                          <a:effectLst/>
                          <a:latin typeface="BIZ UDPゴシック" panose="020B0400000000000000" pitchFamily="50" charset="-128"/>
                          <a:ea typeface="BIZ UDPゴシック" panose="020B0400000000000000" pitchFamily="50" charset="-128"/>
                        </a:rPr>
                        <a:t>　</a:t>
                      </a:r>
                      <a:r>
                        <a:rPr kumimoji="1" lang="ja-JP" altLang="en-US" sz="900" b="0" u="none" dirty="0">
                          <a:solidFill>
                            <a:schemeClr val="tx1"/>
                          </a:solidFill>
                          <a:effectLst/>
                          <a:latin typeface="+mn-ea"/>
                          <a:ea typeface="+mn-ea"/>
                        </a:rPr>
                        <a:t>＜府・市・広域連合＞</a:t>
                      </a:r>
                      <a:endParaRPr kumimoji="1" lang="en-US" altLang="ja-JP" sz="900" b="0" u="none" dirty="0">
                        <a:solidFill>
                          <a:schemeClr val="tx1"/>
                        </a:solidFill>
                        <a:effectLst/>
                        <a:latin typeface="+mn-ea"/>
                        <a:ea typeface="+mn-ea"/>
                      </a:endParaRPr>
                    </a:p>
                    <a:p>
                      <a:pPr marL="180975" marR="0" lvl="0" indent="-180975" algn="l" defTabSz="959937" rtl="0" eaLnBrk="1" fontAlgn="auto" latinLnBrk="0" hangingPunct="1">
                        <a:lnSpc>
                          <a:spcPct val="100000"/>
                        </a:lnSpc>
                        <a:spcBef>
                          <a:spcPts val="0"/>
                        </a:spcBef>
                        <a:spcAft>
                          <a:spcPts val="0"/>
                        </a:spcAft>
                        <a:buClrTx/>
                        <a:buSzTx/>
                        <a:buFontTx/>
                        <a:buNone/>
                        <a:tabLst/>
                        <a:defRPr/>
                      </a:pPr>
                      <a:endParaRPr kumimoji="1" lang="en-US" altLang="ja-JP" sz="900" b="0" u="none" dirty="0">
                        <a:solidFill>
                          <a:schemeClr val="tx1"/>
                        </a:solidFill>
                        <a:effectLst/>
                        <a:latin typeface="+mn-ea"/>
                        <a:ea typeface="+mn-ea"/>
                      </a:endParaRPr>
                    </a:p>
                    <a:p>
                      <a:pPr marL="180975" marR="0" lvl="0" indent="-180975" algn="l" defTabSz="959937" rtl="0" eaLnBrk="1" fontAlgn="auto" latinLnBrk="0" hangingPunct="1">
                        <a:lnSpc>
                          <a:spcPct val="100000"/>
                        </a:lnSpc>
                        <a:spcBef>
                          <a:spcPts val="0"/>
                        </a:spcBef>
                        <a:spcAft>
                          <a:spcPts val="0"/>
                        </a:spcAft>
                        <a:buClrTx/>
                        <a:buSzTx/>
                        <a:buFontTx/>
                        <a:buNone/>
                        <a:tabLst/>
                        <a:defRPr/>
                      </a:pPr>
                      <a:r>
                        <a:rPr kumimoji="1" lang="ja-JP" altLang="en-US" sz="1400" b="1" dirty="0">
                          <a:solidFill>
                            <a:schemeClr val="tx1"/>
                          </a:solidFill>
                        </a:rPr>
                        <a:t>▷</a:t>
                      </a:r>
                      <a:r>
                        <a:rPr kumimoji="1" lang="ja-JP" altLang="en-US" sz="1400" b="1" u="sng" dirty="0">
                          <a:solidFill>
                            <a:schemeClr val="tx1"/>
                          </a:solidFill>
                          <a:effectLst/>
                          <a:latin typeface="BIZ UDPゴシック" panose="020B0400000000000000" pitchFamily="50" charset="-128"/>
                          <a:ea typeface="BIZ UDPゴシック" panose="020B0400000000000000" pitchFamily="50" charset="-128"/>
                        </a:rPr>
                        <a:t>万博国際交流プログラムやナショナルデーを活用した世界各国と全国市町村との交流促進</a:t>
                      </a:r>
                      <a:r>
                        <a:rPr kumimoji="1" lang="ja-JP" altLang="en-US" sz="900" b="1" u="none" dirty="0">
                          <a:solidFill>
                            <a:schemeClr val="tx1"/>
                          </a:solidFill>
                          <a:effectLst/>
                          <a:latin typeface="BIZ UDPゴシック" panose="020B0400000000000000" pitchFamily="50" charset="-128"/>
                          <a:ea typeface="BIZ UDPゴシック" panose="020B0400000000000000" pitchFamily="50" charset="-128"/>
                        </a:rPr>
                        <a:t>　</a:t>
                      </a:r>
                      <a:r>
                        <a:rPr kumimoji="1" lang="ja-JP" altLang="en-US" sz="900" b="0" u="none" dirty="0">
                          <a:solidFill>
                            <a:schemeClr val="tx1"/>
                          </a:solidFill>
                          <a:effectLst/>
                          <a:latin typeface="+mn-ea"/>
                          <a:ea typeface="+mn-ea"/>
                        </a:rPr>
                        <a:t>＜府・市・広域連合＞</a:t>
                      </a:r>
                      <a:endParaRPr kumimoji="1" lang="en-US" altLang="ja-JP" sz="900" b="0" u="none" dirty="0">
                        <a:solidFill>
                          <a:schemeClr val="tx1"/>
                        </a:solidFill>
                        <a:effectLst/>
                        <a:latin typeface="+mn-ea"/>
                        <a:ea typeface="+mn-ea"/>
                      </a:endParaRPr>
                    </a:p>
                    <a:p>
                      <a:pPr marL="180975" marR="0" lvl="0" indent="-180975" algn="l" defTabSz="959937" rtl="0" eaLnBrk="1" fontAlgn="auto" latinLnBrk="0" hangingPunct="1">
                        <a:lnSpc>
                          <a:spcPct val="100000"/>
                        </a:lnSpc>
                        <a:spcBef>
                          <a:spcPts val="0"/>
                        </a:spcBef>
                        <a:spcAft>
                          <a:spcPts val="0"/>
                        </a:spcAft>
                        <a:buClrTx/>
                        <a:buSzTx/>
                        <a:buFontTx/>
                        <a:buNone/>
                        <a:tabLst/>
                        <a:defRPr/>
                      </a:pPr>
                      <a:r>
                        <a:rPr kumimoji="1" lang="ja-JP" altLang="en-US" sz="900" b="1" u="none" dirty="0">
                          <a:solidFill>
                            <a:schemeClr val="tx1"/>
                          </a:solidFill>
                          <a:effectLst/>
                          <a:latin typeface="BIZ UDPゴシック" panose="020B0400000000000000" pitchFamily="50" charset="-128"/>
                          <a:ea typeface="BIZ UDPゴシック" panose="020B0400000000000000" pitchFamily="50" charset="-128"/>
                        </a:rPr>
                        <a:t>　　　　　　　　　　　　　　　　　　　　　　　　　　　　　　　　　　　　　　　　　　　　　　　　　　　　　　　　　　　　　　　　　　　　　　　　　　　　　　　　　　　　</a:t>
                      </a:r>
                      <a:endParaRPr kumimoji="1" lang="en-US" altLang="ja-JP" sz="900" b="0" u="none" dirty="0">
                        <a:solidFill>
                          <a:schemeClr val="tx1"/>
                        </a:solidFill>
                        <a:effectLst/>
                        <a:latin typeface="+mn-ea"/>
                        <a:ea typeface="+mn-ea"/>
                      </a:endParaRPr>
                    </a:p>
                  </a:txBody>
                  <a:tcPr marL="100806" marR="100806" marT="50403" marB="50403">
                    <a:noFill/>
                  </a:tcPr>
                </a:tc>
                <a:extLst>
                  <a:ext uri="{0D108BD9-81ED-4DB2-BD59-A6C34878D82A}">
                    <a16:rowId xmlns:a16="http://schemas.microsoft.com/office/drawing/2014/main" val="4193718493"/>
                  </a:ext>
                </a:extLst>
              </a:tr>
            </a:tbl>
          </a:graphicData>
        </a:graphic>
      </p:graphicFrame>
      <p:sp>
        <p:nvSpPr>
          <p:cNvPr id="9" name="正方形/長方形 8"/>
          <p:cNvSpPr/>
          <p:nvPr/>
        </p:nvSpPr>
        <p:spPr>
          <a:xfrm>
            <a:off x="2653468" y="5899255"/>
            <a:ext cx="5038725" cy="369332"/>
          </a:xfrm>
          <a:prstGeom prst="rect">
            <a:avLst/>
          </a:prstGeom>
        </p:spPr>
        <p:txBody>
          <a:bodyPr>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srgbClr val="FF0000"/>
              </a:solidFill>
              <a:effectLst/>
              <a:uLnTx/>
              <a:uFillTx/>
              <a:latin typeface="BIZ UDPゴシック" panose="020B0400000000000000" pitchFamily="50" charset="-128"/>
              <a:ea typeface="BIZ UDPゴシック" panose="020B0400000000000000" pitchFamily="50" charset="-128"/>
              <a:cs typeface="+mn-cs"/>
            </a:endParaRPr>
          </a:p>
        </p:txBody>
      </p:sp>
      <p:sp>
        <p:nvSpPr>
          <p:cNvPr id="12" name="テキスト ボックス 11"/>
          <p:cNvSpPr txBox="1"/>
          <p:nvPr/>
        </p:nvSpPr>
        <p:spPr>
          <a:xfrm>
            <a:off x="140620" y="2199682"/>
            <a:ext cx="4237057" cy="338554"/>
          </a:xfrm>
          <a:prstGeom prst="rect">
            <a:avLst/>
          </a:prstGeom>
          <a:noFill/>
        </p:spPr>
        <p:txBody>
          <a:bodyPr wrap="none" rtlCol="0">
            <a:spAutoFit/>
          </a:bodyPr>
          <a:lstStyle/>
          <a:p>
            <a:pPr lvl="0">
              <a:defRPr/>
            </a:pPr>
            <a:r>
              <a:rPr kumimoji="1" lang="ja-JP" altLang="en-US" sz="16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国への提案・要望</a:t>
            </a:r>
            <a:r>
              <a:rPr kumimoji="1" lang="ja-JP" altLang="en-US" sz="12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　</a:t>
            </a:r>
            <a:r>
              <a:rPr kumimoji="1" lang="en-US" altLang="ja-JP" sz="11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a:t>
            </a:r>
            <a:r>
              <a:rPr kumimoji="1" lang="ja-JP" altLang="en-US" sz="11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要望先</a:t>
            </a:r>
            <a:r>
              <a:rPr kumimoji="1" lang="zh-TW" altLang="en-US" sz="1100" dirty="0">
                <a:solidFill>
                  <a:prstClr val="black"/>
                </a:solidFill>
                <a:latin typeface="メイリオ" panose="020B0604030504040204" pitchFamily="50" charset="-128"/>
                <a:ea typeface="メイリオ" panose="020B0604030504040204" pitchFamily="50" charset="-128"/>
              </a:rPr>
              <a:t>（</a:t>
            </a:r>
            <a:r>
              <a:rPr kumimoji="1" lang="zh-TW" altLang="en-US" sz="1100" dirty="0">
                <a:latin typeface="メイリオ" panose="020B0604030504040204" pitchFamily="50" charset="-128"/>
                <a:ea typeface="メイリオ" panose="020B0604030504040204" pitchFamily="50" charset="-128"/>
              </a:rPr>
              <a:t>内閣官房、経済産業省</a:t>
            </a:r>
            <a:r>
              <a:rPr kumimoji="1" lang="zh-TW" altLang="en-US" sz="1100" dirty="0">
                <a:solidFill>
                  <a:prstClr val="black"/>
                </a:solidFill>
                <a:latin typeface="メイリオ" panose="020B0604030504040204" pitchFamily="50" charset="-128"/>
                <a:ea typeface="メイリオ" panose="020B0604030504040204" pitchFamily="50" charset="-128"/>
              </a:rPr>
              <a:t>）</a:t>
            </a:r>
            <a:endParaRPr kumimoji="1" lang="ja-JP" altLang="en-US" sz="10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p:txBody>
      </p:sp>
      <p:sp>
        <p:nvSpPr>
          <p:cNvPr id="23" name="スライド番号プレースホルダー 7"/>
          <p:cNvSpPr>
            <a:spLocks noGrp="1"/>
          </p:cNvSpPr>
          <p:nvPr>
            <p:ph type="sldNum" sz="quarter" idx="12"/>
          </p:nvPr>
        </p:nvSpPr>
        <p:spPr>
          <a:xfrm flipH="1">
            <a:off x="9719089" y="6839953"/>
            <a:ext cx="361536" cy="359360"/>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A29C0C3-80A2-4EDA-8DD4-D638D41F3C0E}" type="slidenum">
              <a:rPr kumimoji="1" lang="ja-JP" altLang="en-US" sz="1260" b="0" i="0" u="none" strike="noStrike" kern="1200" cap="none" spc="0" normalizeH="0" baseline="0" noProof="0" smtClean="0">
                <a:ln>
                  <a:noFill/>
                </a:ln>
                <a:solidFill>
                  <a:prstClr val="black">
                    <a:tint val="75000"/>
                  </a:prstClr>
                </a:solidFill>
                <a:effectLst/>
                <a:uLnTx/>
                <a:uFillTx/>
                <a:latin typeface="Calibri" panose="020F0502020204030204"/>
                <a:ea typeface="游ゴシック" panose="020B0400000000000000"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79</a:t>
            </a:fld>
            <a:endParaRPr kumimoji="1" lang="ja-JP" altLang="en-US" sz="1260" b="0" i="0" u="none" strike="noStrike" kern="1200" cap="none" spc="0" normalizeH="0" baseline="0" noProof="0" dirty="0">
              <a:ln>
                <a:noFill/>
              </a:ln>
              <a:solidFill>
                <a:prstClr val="black">
                  <a:tint val="75000"/>
                </a:prstClr>
              </a:solidFill>
              <a:effectLst/>
              <a:uLnTx/>
              <a:uFillTx/>
              <a:latin typeface="Calibri" panose="020F0502020204030204"/>
              <a:ea typeface="游ゴシック" panose="020B0400000000000000" pitchFamily="50" charset="-128"/>
              <a:cs typeface="+mn-cs"/>
            </a:endParaRPr>
          </a:p>
        </p:txBody>
      </p:sp>
      <p:sp>
        <p:nvSpPr>
          <p:cNvPr id="22" name="正方形/長方形 21">
            <a:extLst>
              <a:ext uri="{FF2B5EF4-FFF2-40B4-BE49-F238E27FC236}">
                <a16:creationId xmlns:a16="http://schemas.microsoft.com/office/drawing/2014/main" id="{E08629A6-829B-4394-A30A-5CB52C1BBB36}"/>
              </a:ext>
            </a:extLst>
          </p:cNvPr>
          <p:cNvSpPr/>
          <p:nvPr/>
        </p:nvSpPr>
        <p:spPr>
          <a:xfrm>
            <a:off x="179857" y="88937"/>
            <a:ext cx="9720000" cy="324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defRPr/>
            </a:pPr>
            <a:r>
              <a:rPr kumimoji="1" lang="ja-JP" altLang="en-US" b="1" dirty="0">
                <a:solidFill>
                  <a:prstClr val="white"/>
                </a:solidFill>
                <a:latin typeface="BIZ UDPゴシック" panose="020B0400000000000000" pitchFamily="50" charset="-128"/>
                <a:ea typeface="BIZ UDPゴシック" panose="020B0400000000000000" pitchFamily="50" charset="-128"/>
              </a:rPr>
              <a:t>２（１）　万博交流イニシアチブの推進　～自治体交流～　</a:t>
            </a:r>
            <a:endParaRPr kumimoji="1" lang="ja-JP" altLang="en-US" sz="1600" b="1" dirty="0">
              <a:solidFill>
                <a:prstClr val="white"/>
              </a:solidFill>
              <a:latin typeface="BIZ UDPゴシック" panose="020B0400000000000000" pitchFamily="50" charset="-128"/>
              <a:ea typeface="BIZ UDPゴシック" panose="020B0400000000000000" pitchFamily="50" charset="-128"/>
            </a:endParaRPr>
          </a:p>
        </p:txBody>
      </p:sp>
      <p:sp>
        <p:nvSpPr>
          <p:cNvPr id="25" name="テキスト ボックス 24">
            <a:extLst>
              <a:ext uri="{FF2B5EF4-FFF2-40B4-BE49-F238E27FC236}">
                <a16:creationId xmlns:a16="http://schemas.microsoft.com/office/drawing/2014/main" id="{B02F3C22-1443-46B7-A977-04475234F08A}"/>
              </a:ext>
            </a:extLst>
          </p:cNvPr>
          <p:cNvSpPr txBox="1"/>
          <p:nvPr/>
        </p:nvSpPr>
        <p:spPr>
          <a:xfrm>
            <a:off x="288706" y="461860"/>
            <a:ext cx="9540000" cy="1169551"/>
          </a:xfrm>
          <a:prstGeom prst="rect">
            <a:avLst/>
          </a:prstGeom>
          <a:noFill/>
          <a:ln w="6350">
            <a:noFill/>
            <a:prstDash val="solid"/>
          </a:ln>
        </p:spPr>
        <p:txBody>
          <a:bodyPr wrap="square">
            <a:spAutoFit/>
          </a:bodyPr>
          <a:lstStyle/>
          <a:p>
            <a:pPr lvl="0">
              <a:defRPr/>
            </a:pPr>
            <a:r>
              <a:rPr lang="ja-JP" altLang="en-US" sz="1400" dirty="0">
                <a:latin typeface="BIZ UDPゴシック" panose="020B0400000000000000" pitchFamily="50" charset="-128"/>
                <a:ea typeface="BIZ UDPゴシック" panose="020B0400000000000000" pitchFamily="50" charset="-128"/>
              </a:rPr>
              <a:t>　大阪・関西万博に多くの国が参加することを契機に、全国各地域において、子ども・若者等の地域住民と万博参加国の関係者が地方公共団体の事業を通じ継続的に国際交流をしていく必要がある。</a:t>
            </a:r>
          </a:p>
          <a:p>
            <a:pPr lvl="0">
              <a:defRPr/>
            </a:pPr>
            <a:r>
              <a:rPr lang="ja-JP" altLang="en-US" sz="1400" dirty="0">
                <a:latin typeface="BIZ UDPゴシック" panose="020B0400000000000000" pitchFamily="50" charset="-128"/>
                <a:ea typeface="BIZ UDPゴシック" panose="020B0400000000000000" pitchFamily="50" charset="-128"/>
              </a:rPr>
              <a:t>　万博の開催まで</a:t>
            </a:r>
            <a:r>
              <a:rPr lang="en-US" altLang="ja-JP" sz="1400" dirty="0">
                <a:latin typeface="BIZ UDPゴシック" panose="020B0400000000000000" pitchFamily="50" charset="-128"/>
                <a:ea typeface="BIZ UDPゴシック" panose="020B0400000000000000" pitchFamily="50" charset="-128"/>
              </a:rPr>
              <a:t>1</a:t>
            </a:r>
            <a:r>
              <a:rPr lang="ja-JP" altLang="en-US" sz="1400" dirty="0">
                <a:latin typeface="BIZ UDPゴシック" panose="020B0400000000000000" pitchFamily="50" charset="-128"/>
                <a:ea typeface="BIZ UDPゴシック" panose="020B0400000000000000" pitchFamily="50" charset="-128"/>
              </a:rPr>
              <a:t>年半を切るなか、このような取組みを地方が強力に進めていくためには、それを後押しする国の支援が不可欠。また、万博を一過性のイベントとして終わらせることなく、そのインパクトやレガシーを最大限に活用し、地域経済の成長、ひいては日本の再生・発展の起爆剤としていくため、国において特段の措置が必要。</a:t>
            </a:r>
          </a:p>
        </p:txBody>
      </p:sp>
      <p:sp>
        <p:nvSpPr>
          <p:cNvPr id="26" name="テキスト ボックス 25"/>
          <p:cNvSpPr txBox="1"/>
          <p:nvPr/>
        </p:nvSpPr>
        <p:spPr>
          <a:xfrm>
            <a:off x="160239" y="4923737"/>
            <a:ext cx="2236510" cy="338554"/>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600" b="1" i="0" u="none" strike="noStrike" kern="1200" cap="none" spc="0" normalizeH="0" baseline="0" noProof="0" dirty="0">
                <a:ln>
                  <a:noFill/>
                </a:ln>
                <a:effectLst/>
                <a:uLnTx/>
                <a:uFillTx/>
                <a:latin typeface="メイリオ" panose="020B0604030504040204" pitchFamily="50" charset="-128"/>
                <a:ea typeface="メイリオ" panose="020B0604030504040204" pitchFamily="50" charset="-128"/>
                <a:cs typeface="+mn-cs"/>
              </a:rPr>
              <a:t>国との協議の進捗状況</a:t>
            </a:r>
          </a:p>
        </p:txBody>
      </p:sp>
      <p:graphicFrame>
        <p:nvGraphicFramePr>
          <p:cNvPr id="13" name="表 12"/>
          <p:cNvGraphicFramePr>
            <a:graphicFrameLocks noGrp="1"/>
          </p:cNvGraphicFramePr>
          <p:nvPr>
            <p:extLst>
              <p:ext uri="{D42A27DB-BD31-4B8C-83A1-F6EECF244321}">
                <p14:modId xmlns:p14="http://schemas.microsoft.com/office/powerpoint/2010/main" val="3323931588"/>
              </p:ext>
            </p:extLst>
          </p:nvPr>
        </p:nvGraphicFramePr>
        <p:xfrm>
          <a:off x="179857" y="5329355"/>
          <a:ext cx="9288000" cy="933132"/>
        </p:xfrm>
        <a:graphic>
          <a:graphicData uri="http://schemas.openxmlformats.org/drawingml/2006/table">
            <a:tbl>
              <a:tblPr bandRow="1">
                <a:tableStyleId>{5940675A-B579-460E-94D1-54222C63F5DA}</a:tableStyleId>
              </a:tblPr>
              <a:tblGrid>
                <a:gridCol w="2700000">
                  <a:extLst>
                    <a:ext uri="{9D8B030D-6E8A-4147-A177-3AD203B41FA5}">
                      <a16:colId xmlns:a16="http://schemas.microsoft.com/office/drawing/2014/main" val="525926817"/>
                    </a:ext>
                  </a:extLst>
                </a:gridCol>
                <a:gridCol w="6588000">
                  <a:extLst>
                    <a:ext uri="{9D8B030D-6E8A-4147-A177-3AD203B41FA5}">
                      <a16:colId xmlns:a16="http://schemas.microsoft.com/office/drawing/2014/main" val="1556401701"/>
                    </a:ext>
                  </a:extLst>
                </a:gridCol>
              </a:tblGrid>
              <a:tr h="288000">
                <a:tc>
                  <a:txBody>
                    <a:bodyPr/>
                    <a:lstStyle/>
                    <a:p>
                      <a:pPr marL="0" marR="0" lvl="0" indent="0" algn="l" defTabSz="959937" rtl="0" eaLnBrk="1" fontAlgn="auto" latinLnBrk="0" hangingPunct="1">
                        <a:lnSpc>
                          <a:spcPct val="100000"/>
                        </a:lnSpc>
                        <a:spcBef>
                          <a:spcPts val="0"/>
                        </a:spcBef>
                        <a:spcAft>
                          <a:spcPts val="0"/>
                        </a:spcAft>
                        <a:buClrTx/>
                        <a:buSzTx/>
                        <a:buFontTx/>
                        <a:buNone/>
                        <a:tabLst/>
                        <a:defRPr/>
                      </a:pPr>
                      <a:r>
                        <a:rPr lang="ja-JP" altLang="en-US" sz="1200" b="1" dirty="0">
                          <a:solidFill>
                            <a:schemeClr val="tx1"/>
                          </a:solidFill>
                          <a:latin typeface="+mn-ea"/>
                        </a:rPr>
                        <a:t>国「アクションプラン</a:t>
                      </a:r>
                      <a:r>
                        <a:rPr lang="en-US" altLang="ja-JP" sz="1200" b="1" dirty="0">
                          <a:solidFill>
                            <a:schemeClr val="tx1"/>
                          </a:solidFill>
                          <a:latin typeface="+mn-ea"/>
                        </a:rPr>
                        <a:t>Ver.</a:t>
                      </a:r>
                      <a:r>
                        <a:rPr lang="en-US" altLang="ja-JP" sz="1200" b="1" u="none" dirty="0">
                          <a:solidFill>
                            <a:schemeClr val="tx1"/>
                          </a:solidFill>
                          <a:latin typeface="+mn-ea"/>
                        </a:rPr>
                        <a:t>4</a:t>
                      </a:r>
                      <a:r>
                        <a:rPr lang="ja-JP" altLang="en-US" sz="1200" b="1" dirty="0">
                          <a:solidFill>
                            <a:schemeClr val="tx1"/>
                          </a:solidFill>
                          <a:latin typeface="+mn-ea"/>
                        </a:rPr>
                        <a:t>」の</a:t>
                      </a:r>
                      <a:endParaRPr lang="en-US" altLang="ja-JP" sz="1200" b="1" dirty="0">
                        <a:solidFill>
                          <a:schemeClr val="tx1"/>
                        </a:solidFill>
                        <a:latin typeface="+mn-ea"/>
                      </a:endParaRPr>
                    </a:p>
                    <a:p>
                      <a:pPr marL="0" marR="0" lvl="0" indent="0" algn="l" defTabSz="959937" rtl="0" eaLnBrk="1" fontAlgn="auto" latinLnBrk="0" hangingPunct="1">
                        <a:lnSpc>
                          <a:spcPct val="100000"/>
                        </a:lnSpc>
                        <a:spcBef>
                          <a:spcPts val="0"/>
                        </a:spcBef>
                        <a:spcAft>
                          <a:spcPts val="0"/>
                        </a:spcAft>
                        <a:buClrTx/>
                        <a:buSzTx/>
                        <a:buFontTx/>
                        <a:buNone/>
                        <a:tabLst/>
                        <a:defRPr/>
                      </a:pPr>
                      <a:r>
                        <a:rPr lang="ja-JP" altLang="en-US" sz="1200" b="1" dirty="0">
                          <a:solidFill>
                            <a:schemeClr val="tx1"/>
                          </a:solidFill>
                          <a:latin typeface="+mn-ea"/>
                        </a:rPr>
                        <a:t>記載内容</a:t>
                      </a:r>
                      <a:endParaRPr kumimoji="1" lang="ja-JP" altLang="en-US" sz="1200" dirty="0">
                        <a:solidFill>
                          <a:schemeClr val="tx1"/>
                        </a:solidFill>
                        <a:latin typeface="BIZ UDPゴシック" panose="020B0400000000000000" pitchFamily="50" charset="-128"/>
                        <a:ea typeface="BIZ UDPゴシック" panose="020B0400000000000000" pitchFamily="50" charset="-128"/>
                      </a:endParaRPr>
                    </a:p>
                  </a:txBody>
                  <a:tcPr marL="100806" marR="100806" marT="50403" marB="50403">
                    <a:lnL w="12700" cap="flat" cmpd="sng" algn="ctr">
                      <a:solidFill>
                        <a:schemeClr val="accent1"/>
                      </a:solidFill>
                      <a:prstDash val="sysDot"/>
                      <a:round/>
                      <a:headEnd type="none" w="med" len="med"/>
                      <a:tailEnd type="none" w="med" len="med"/>
                    </a:lnL>
                    <a:lnR w="12700" cap="flat" cmpd="sng" algn="ctr">
                      <a:solidFill>
                        <a:schemeClr val="accent1"/>
                      </a:solidFill>
                      <a:prstDash val="sysDot"/>
                      <a:round/>
                      <a:headEnd type="none" w="med" len="med"/>
                      <a:tailEnd type="none" w="med" len="med"/>
                    </a:lnR>
                    <a:lnT w="12700" cap="flat" cmpd="sng" algn="ctr">
                      <a:solidFill>
                        <a:schemeClr val="accent1"/>
                      </a:solidFill>
                      <a:prstDash val="sysDot"/>
                      <a:round/>
                      <a:headEnd type="none" w="med" len="med"/>
                      <a:tailEnd type="none" w="med" len="med"/>
                    </a:lnT>
                    <a:lnB w="12700" cap="flat" cmpd="sng" algn="ctr">
                      <a:solidFill>
                        <a:schemeClr val="accent1"/>
                      </a:solidFill>
                      <a:prstDash val="sysDot"/>
                      <a:round/>
                      <a:headEnd type="none" w="med" len="med"/>
                      <a:tailEnd type="none" w="med" len="med"/>
                    </a:lnB>
                    <a:lnTlToBr w="12700" cmpd="sng">
                      <a:noFill/>
                      <a:prstDash val="solid"/>
                    </a:lnTlToBr>
                    <a:lnBlToTr w="12700" cmpd="sng">
                      <a:noFill/>
                      <a:prstDash val="solid"/>
                    </a:lnBlToTr>
                  </a:tcPr>
                </a:tc>
                <a:tc>
                  <a:txBody>
                    <a:bodyPr/>
                    <a:lstStyle/>
                    <a:p>
                      <a:pPr marL="171450" marR="0" lvl="0" indent="-171450" algn="l" defTabSz="959937" rtl="0" eaLnBrk="1" fontAlgn="auto" latinLnBrk="0" hangingPunct="1">
                        <a:lnSpc>
                          <a:spcPct val="100000"/>
                        </a:lnSpc>
                        <a:spcBef>
                          <a:spcPts val="0"/>
                        </a:spcBef>
                        <a:spcAft>
                          <a:spcPts val="0"/>
                        </a:spcAft>
                        <a:buClrTx/>
                        <a:buSzTx/>
                        <a:buFont typeface="Wingdings" panose="05000000000000000000" pitchFamily="2" charset="2"/>
                        <a:buChar char="l"/>
                        <a:tabLst/>
                        <a:defRPr/>
                      </a:pPr>
                      <a:r>
                        <a:rPr kumimoji="1" lang="ja-JP" altLang="en-US" sz="1100" b="0" i="0" u="none" strike="noStrike" kern="1200" cap="none" spc="0" normalizeH="0" baseline="0" noProof="0" dirty="0">
                          <a:ln>
                            <a:noFill/>
                          </a:ln>
                          <a:solidFill>
                            <a:schemeClr val="tx1"/>
                          </a:solidFill>
                          <a:effectLst/>
                          <a:uLnTx/>
                          <a:uFillTx/>
                          <a:latin typeface="游ゴシック" panose="020B0400000000000000" pitchFamily="50" charset="-128"/>
                          <a:ea typeface="+mn-ea"/>
                          <a:cs typeface="+mn-cs"/>
                        </a:rPr>
                        <a:t>万博国際交流プログラム</a:t>
                      </a:r>
                      <a:r>
                        <a:rPr kumimoji="1" lang="en-US" altLang="ja-JP" sz="1100" b="0" i="0" u="none" strike="noStrike" kern="1200" cap="none" spc="0" normalizeH="0" baseline="0" noProof="0" dirty="0">
                          <a:ln>
                            <a:noFill/>
                          </a:ln>
                          <a:solidFill>
                            <a:schemeClr val="tx1"/>
                          </a:solidFill>
                          <a:effectLst/>
                          <a:uLnTx/>
                          <a:uFillTx/>
                          <a:latin typeface="游ゴシック" panose="020B0400000000000000" pitchFamily="50" charset="-128"/>
                          <a:ea typeface="+mn-ea"/>
                          <a:cs typeface="+mn-cs"/>
                        </a:rPr>
                        <a:t>&lt;</a:t>
                      </a:r>
                      <a:r>
                        <a:rPr kumimoji="1" lang="ja-JP" altLang="en-US" sz="1100" b="0" i="0" u="none" strike="noStrike" kern="1200" cap="none" spc="0" normalizeH="0" baseline="0" noProof="0" dirty="0">
                          <a:ln>
                            <a:noFill/>
                          </a:ln>
                          <a:solidFill>
                            <a:schemeClr val="tx1"/>
                          </a:solidFill>
                          <a:effectLst/>
                          <a:uLnTx/>
                          <a:uFillTx/>
                          <a:latin typeface="游ゴシック" panose="020B0400000000000000" pitchFamily="50" charset="-128"/>
                          <a:ea typeface="+mn-ea"/>
                          <a:cs typeface="+mn-cs"/>
                        </a:rPr>
                        <a:t>内閣官房（万博）</a:t>
                      </a:r>
                      <a:r>
                        <a:rPr kumimoji="1" lang="en-US" altLang="ja-JP" sz="1100" b="0" i="0" u="none" strike="noStrike" kern="1200" cap="none" spc="0" normalizeH="0" baseline="0" noProof="0" dirty="0">
                          <a:ln>
                            <a:noFill/>
                          </a:ln>
                          <a:solidFill>
                            <a:schemeClr val="tx1"/>
                          </a:solidFill>
                          <a:effectLst/>
                          <a:uLnTx/>
                          <a:uFillTx/>
                          <a:latin typeface="游ゴシック" panose="020B0400000000000000" pitchFamily="50" charset="-128"/>
                          <a:ea typeface="+mn-ea"/>
                          <a:cs typeface="+mn-cs"/>
                        </a:rPr>
                        <a:t>&gt;</a:t>
                      </a:r>
                    </a:p>
                  </a:txBody>
                  <a:tcPr marL="100806" marR="100806" marT="50403" marB="50403">
                    <a:lnL w="12700" cap="flat" cmpd="sng" algn="ctr">
                      <a:solidFill>
                        <a:schemeClr val="accent1"/>
                      </a:solidFill>
                      <a:prstDash val="sysDot"/>
                      <a:round/>
                      <a:headEnd type="none" w="med" len="med"/>
                      <a:tailEnd type="none" w="med" len="med"/>
                    </a:lnL>
                    <a:lnR w="12700" cap="flat" cmpd="sng" algn="ctr">
                      <a:solidFill>
                        <a:schemeClr val="accent1"/>
                      </a:solidFill>
                      <a:prstDash val="sysDot"/>
                      <a:round/>
                      <a:headEnd type="none" w="med" len="med"/>
                      <a:tailEnd type="none" w="med" len="med"/>
                    </a:lnR>
                    <a:lnT w="12700" cap="flat" cmpd="sng" algn="ctr">
                      <a:solidFill>
                        <a:schemeClr val="accent1"/>
                      </a:solidFill>
                      <a:prstDash val="sysDot"/>
                      <a:round/>
                      <a:headEnd type="none" w="med" len="med"/>
                      <a:tailEnd type="none" w="med" len="med"/>
                    </a:lnT>
                    <a:lnB w="12700" cap="flat" cmpd="sng" algn="ctr">
                      <a:solidFill>
                        <a:schemeClr val="accent1"/>
                      </a:solidFill>
                      <a:prstDash val="sysDot"/>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508488957"/>
                  </a:ext>
                </a:extLst>
              </a:tr>
              <a:tr h="288000">
                <a:tc>
                  <a:txBody>
                    <a:bodyPr/>
                    <a:lstStyle/>
                    <a:p>
                      <a:pPr marL="0" marR="0" lvl="0" indent="0" algn="l" defTabSz="959937" rtl="0" eaLnBrk="1" fontAlgn="auto"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noProof="0" dirty="0">
                          <a:ln>
                            <a:noFill/>
                          </a:ln>
                          <a:solidFill>
                            <a:schemeClr val="tx1"/>
                          </a:solidFill>
                          <a:effectLst/>
                          <a:uLnTx/>
                          <a:uFillTx/>
                          <a:latin typeface="游ゴシック" panose="020B0400000000000000" pitchFamily="50" charset="-128"/>
                          <a:ea typeface="+mn-ea"/>
                          <a:cs typeface="+mn-cs"/>
                        </a:rPr>
                        <a:t>国との協議の進捗状況</a:t>
                      </a:r>
                      <a:endParaRPr kumimoji="1" lang="en-US" altLang="ja-JP" sz="1200" b="1" i="0" u="none" strike="noStrike" kern="1200" cap="none" spc="0" normalizeH="0" baseline="0" noProof="0" dirty="0">
                        <a:ln>
                          <a:noFill/>
                        </a:ln>
                        <a:solidFill>
                          <a:schemeClr val="tx1"/>
                        </a:solidFill>
                        <a:effectLst/>
                        <a:uLnTx/>
                        <a:uFillTx/>
                        <a:latin typeface="游ゴシック" panose="020B0400000000000000" pitchFamily="50" charset="-128"/>
                        <a:ea typeface="+mn-ea"/>
                        <a:cs typeface="+mn-cs"/>
                      </a:endParaRPr>
                    </a:p>
                    <a:p>
                      <a:pPr marL="0" marR="0" lvl="0" indent="0" algn="l" defTabSz="959937" rtl="0" eaLnBrk="1" fontAlgn="auto"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noProof="0" dirty="0">
                          <a:ln>
                            <a:noFill/>
                          </a:ln>
                          <a:solidFill>
                            <a:schemeClr val="tx1"/>
                          </a:solidFill>
                          <a:effectLst/>
                          <a:uLnTx/>
                          <a:uFillTx/>
                          <a:latin typeface="游ゴシック" panose="020B0400000000000000" pitchFamily="50" charset="-128"/>
                          <a:ea typeface="+mn-ea"/>
                          <a:cs typeface="+mn-cs"/>
                        </a:rPr>
                        <a:t>（取組みの成果）</a:t>
                      </a:r>
                      <a:endParaRPr kumimoji="1" lang="ja-JP" altLang="en-US" sz="1200" b="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endParaRPr>
                    </a:p>
                  </a:txBody>
                  <a:tcPr marL="100806" marR="100806" marT="50403" marB="50403">
                    <a:lnL w="12700" cap="flat" cmpd="sng" algn="ctr">
                      <a:solidFill>
                        <a:schemeClr val="accent1"/>
                      </a:solidFill>
                      <a:prstDash val="sysDot"/>
                      <a:round/>
                      <a:headEnd type="none" w="med" len="med"/>
                      <a:tailEnd type="none" w="med" len="med"/>
                    </a:lnL>
                    <a:lnR w="12700" cap="flat" cmpd="sng" algn="ctr">
                      <a:solidFill>
                        <a:schemeClr val="accent1"/>
                      </a:solidFill>
                      <a:prstDash val="sysDot"/>
                      <a:round/>
                      <a:headEnd type="none" w="med" len="med"/>
                      <a:tailEnd type="none" w="med" len="med"/>
                    </a:lnR>
                    <a:lnT w="12700" cap="flat" cmpd="sng" algn="ctr">
                      <a:solidFill>
                        <a:schemeClr val="accent1"/>
                      </a:solidFill>
                      <a:prstDash val="sysDot"/>
                      <a:round/>
                      <a:headEnd type="none" w="med" len="med"/>
                      <a:tailEnd type="none" w="med" len="med"/>
                    </a:lnT>
                    <a:lnB w="12700" cap="flat" cmpd="sng" algn="ctr">
                      <a:solidFill>
                        <a:schemeClr val="accent1"/>
                      </a:solidFill>
                      <a:prstDash val="sysDot"/>
                      <a:round/>
                      <a:headEnd type="none" w="med" len="med"/>
                      <a:tailEnd type="none" w="med" len="med"/>
                    </a:lnB>
                    <a:lnTlToBr w="12700" cmpd="sng">
                      <a:noFill/>
                      <a:prstDash val="solid"/>
                    </a:lnTlToBr>
                    <a:lnBlToTr w="12700" cmpd="sng">
                      <a:noFill/>
                      <a:prstDash val="solid"/>
                    </a:lnBlToTr>
                  </a:tcPr>
                </a:tc>
                <a:tc>
                  <a:txBody>
                    <a:bodyPr/>
                    <a:lstStyle/>
                    <a:p>
                      <a:pPr marL="171450" marR="0" lvl="0" indent="-171450" algn="l" defTabSz="959937" rtl="0" eaLnBrk="1" fontAlgn="auto" latinLnBrk="0" hangingPunct="1">
                        <a:lnSpc>
                          <a:spcPct val="100000"/>
                        </a:lnSpc>
                        <a:spcBef>
                          <a:spcPts val="0"/>
                        </a:spcBef>
                        <a:spcAft>
                          <a:spcPts val="0"/>
                        </a:spcAft>
                        <a:buClrTx/>
                        <a:buSzTx/>
                        <a:buFont typeface="Wingdings" panose="05000000000000000000" pitchFamily="2" charset="2"/>
                        <a:buChar char="l"/>
                        <a:tabLst/>
                        <a:defRPr/>
                      </a:pPr>
                      <a:r>
                        <a:rPr kumimoji="1" lang="ja-JP" altLang="en-US" sz="1100" b="0" i="0" u="none" strike="noStrike" kern="1200" cap="none" spc="0" normalizeH="0" baseline="0" noProof="0" dirty="0">
                          <a:ln>
                            <a:noFill/>
                          </a:ln>
                          <a:solidFill>
                            <a:schemeClr val="tx1"/>
                          </a:solidFill>
                          <a:effectLst/>
                          <a:uLnTx/>
                          <a:uFillTx/>
                          <a:latin typeface="游ゴシック" panose="020B0400000000000000" pitchFamily="50" charset="-128"/>
                          <a:ea typeface="+mn-ea"/>
                          <a:cs typeface="+mn-cs"/>
                        </a:rPr>
                        <a:t>内閣官房と全国の自治体等が活用できる補助制度の創設に向けて協議中</a:t>
                      </a:r>
                      <a:endParaRPr kumimoji="1" lang="en-US" altLang="ja-JP" sz="1100" b="0" i="0" u="none" strike="noStrike" kern="1200" cap="none" spc="0" normalizeH="0" baseline="0" noProof="0" dirty="0">
                        <a:ln>
                          <a:noFill/>
                        </a:ln>
                        <a:solidFill>
                          <a:schemeClr val="tx1"/>
                        </a:solidFill>
                        <a:effectLst/>
                        <a:uLnTx/>
                        <a:uFillTx/>
                        <a:latin typeface="游ゴシック" panose="020B0400000000000000" pitchFamily="50" charset="-128"/>
                        <a:ea typeface="+mn-ea"/>
                        <a:cs typeface="+mn-cs"/>
                      </a:endParaRPr>
                    </a:p>
                  </a:txBody>
                  <a:tcPr marL="100806" marR="100806" marT="50403" marB="50403">
                    <a:lnL w="12700" cap="flat" cmpd="sng" algn="ctr">
                      <a:solidFill>
                        <a:schemeClr val="accent1"/>
                      </a:solidFill>
                      <a:prstDash val="sysDot"/>
                      <a:round/>
                      <a:headEnd type="none" w="med" len="med"/>
                      <a:tailEnd type="none" w="med" len="med"/>
                    </a:lnL>
                    <a:lnR w="12700" cap="flat" cmpd="sng" algn="ctr">
                      <a:solidFill>
                        <a:schemeClr val="accent1"/>
                      </a:solidFill>
                      <a:prstDash val="sysDot"/>
                      <a:round/>
                      <a:headEnd type="none" w="med" len="med"/>
                      <a:tailEnd type="none" w="med" len="med"/>
                    </a:lnR>
                    <a:lnT w="12700" cap="flat" cmpd="sng" algn="ctr">
                      <a:solidFill>
                        <a:schemeClr val="accent1"/>
                      </a:solidFill>
                      <a:prstDash val="sysDot"/>
                      <a:round/>
                      <a:headEnd type="none" w="med" len="med"/>
                      <a:tailEnd type="none" w="med" len="med"/>
                    </a:lnT>
                    <a:lnB w="12700" cap="flat" cmpd="sng" algn="ctr">
                      <a:solidFill>
                        <a:schemeClr val="accent1"/>
                      </a:solidFill>
                      <a:prstDash val="sysDot"/>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200310318"/>
                  </a:ext>
                </a:extLst>
              </a:tr>
            </a:tbl>
          </a:graphicData>
        </a:graphic>
      </p:graphicFrame>
    </p:spTree>
    <p:extLst>
      <p:ext uri="{BB962C8B-B14F-4D97-AF65-F5344CB8AC3E}">
        <p14:creationId xmlns:p14="http://schemas.microsoft.com/office/powerpoint/2010/main" val="294646416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a:xfrm>
            <a:off x="7812484" y="6816016"/>
            <a:ext cx="2268141" cy="383297"/>
          </a:xfrm>
        </p:spPr>
        <p:txBody>
          <a:bodyPr/>
          <a:lstStyle/>
          <a:p>
            <a:fld id="{4A29C0C3-80A2-4EDA-8DD4-D638D41F3C0E}" type="slidenum">
              <a:rPr kumimoji="1" lang="ja-JP" altLang="en-US" smtClean="0"/>
              <a:t>8</a:t>
            </a:fld>
            <a:endParaRPr kumimoji="1" lang="ja-JP" altLang="en-US" dirty="0"/>
          </a:p>
        </p:txBody>
      </p:sp>
    </p:spTree>
    <p:extLst>
      <p:ext uri="{BB962C8B-B14F-4D97-AF65-F5344CB8AC3E}">
        <p14:creationId xmlns:p14="http://schemas.microsoft.com/office/powerpoint/2010/main" val="3344361136"/>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四角形: 角を丸くする 2">
            <a:extLst>
              <a:ext uri="{FF2B5EF4-FFF2-40B4-BE49-F238E27FC236}">
                <a16:creationId xmlns:a16="http://schemas.microsoft.com/office/drawing/2014/main" id="{FF1169B4-0354-4C2C-8470-F16E797B7616}"/>
              </a:ext>
            </a:extLst>
          </p:cNvPr>
          <p:cNvSpPr/>
          <p:nvPr/>
        </p:nvSpPr>
        <p:spPr>
          <a:xfrm>
            <a:off x="160239" y="2559427"/>
            <a:ext cx="9759235" cy="1761818"/>
          </a:xfrm>
          <a:prstGeom prst="roundRect">
            <a:avLst>
              <a:gd name="adj" fmla="val 7865"/>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graphicFrame>
        <p:nvGraphicFramePr>
          <p:cNvPr id="11" name="表 10"/>
          <p:cNvGraphicFramePr>
            <a:graphicFrameLocks noGrp="1"/>
          </p:cNvGraphicFramePr>
          <p:nvPr>
            <p:extLst>
              <p:ext uri="{D42A27DB-BD31-4B8C-83A1-F6EECF244321}">
                <p14:modId xmlns:p14="http://schemas.microsoft.com/office/powerpoint/2010/main" val="2119910852"/>
              </p:ext>
            </p:extLst>
          </p:nvPr>
        </p:nvGraphicFramePr>
        <p:xfrm>
          <a:off x="179857" y="2630905"/>
          <a:ext cx="9759235" cy="1527980"/>
        </p:xfrm>
        <a:graphic>
          <a:graphicData uri="http://schemas.openxmlformats.org/drawingml/2006/table">
            <a:tbl>
              <a:tblPr firstRow="1" bandRow="1">
                <a:tableStyleId>{2D5ABB26-0587-4C30-8999-92F81FD0307C}</a:tableStyleId>
              </a:tblPr>
              <a:tblGrid>
                <a:gridCol w="9759235">
                  <a:extLst>
                    <a:ext uri="{9D8B030D-6E8A-4147-A177-3AD203B41FA5}">
                      <a16:colId xmlns:a16="http://schemas.microsoft.com/office/drawing/2014/main" val="2309123477"/>
                    </a:ext>
                  </a:extLst>
                </a:gridCol>
              </a:tblGrid>
              <a:tr h="1527980">
                <a:tc>
                  <a:txBody>
                    <a:bodyPr/>
                    <a:lstStyle/>
                    <a:p>
                      <a:pPr marL="180975" marR="0" lvl="0" indent="-180975" algn="l" defTabSz="959937" rtl="0" eaLnBrk="1" fontAlgn="auto" latinLnBrk="0" hangingPunct="1">
                        <a:lnSpc>
                          <a:spcPct val="150000"/>
                        </a:lnSpc>
                        <a:spcBef>
                          <a:spcPts val="0"/>
                        </a:spcBef>
                        <a:spcAft>
                          <a:spcPts val="0"/>
                        </a:spcAft>
                        <a:buClrTx/>
                        <a:buSzTx/>
                        <a:buFontTx/>
                        <a:buNone/>
                        <a:tabLst/>
                        <a:defRPr/>
                      </a:pPr>
                      <a:endParaRPr kumimoji="1" lang="en-US" altLang="ja-JP" sz="1400" b="1" dirty="0">
                        <a:solidFill>
                          <a:schemeClr val="tx1"/>
                        </a:solidFill>
                      </a:endParaRPr>
                    </a:p>
                    <a:p>
                      <a:pPr marL="180975" lvl="0" indent="-180975" defTabSz="959937">
                        <a:defRPr/>
                      </a:pPr>
                      <a:r>
                        <a:rPr kumimoji="1" lang="ja-JP" altLang="en-US" sz="1400" b="1" dirty="0">
                          <a:solidFill>
                            <a:schemeClr val="tx1"/>
                          </a:solidFill>
                        </a:rPr>
                        <a:t>▷</a:t>
                      </a:r>
                      <a:r>
                        <a:rPr kumimoji="1" lang="en-US" altLang="ja-JP" sz="1400" b="1" u="none" dirty="0">
                          <a:solidFill>
                            <a:schemeClr val="tx1"/>
                          </a:solidFill>
                          <a:effectLst/>
                          <a:latin typeface="BIZ UDPゴシック" panose="020B0400000000000000" pitchFamily="50" charset="-128"/>
                          <a:ea typeface="BIZ UDPゴシック" panose="020B0400000000000000" pitchFamily="50" charset="-128"/>
                        </a:rPr>
                        <a:t>【</a:t>
                      </a:r>
                      <a:r>
                        <a:rPr kumimoji="1" lang="ja-JP" altLang="en-US" sz="1400" b="1" u="none" dirty="0">
                          <a:solidFill>
                            <a:schemeClr val="tx1"/>
                          </a:solidFill>
                          <a:effectLst/>
                          <a:latin typeface="BIZ UDPゴシック" panose="020B0400000000000000" pitchFamily="50" charset="-128"/>
                          <a:ea typeface="BIZ UDPゴシック" panose="020B0400000000000000" pitchFamily="50" charset="-128"/>
                        </a:rPr>
                        <a:t>再掲</a:t>
                      </a:r>
                      <a:r>
                        <a:rPr kumimoji="1" lang="en-US" altLang="ja-JP" sz="1400" b="1" u="none" dirty="0">
                          <a:solidFill>
                            <a:schemeClr val="tx1"/>
                          </a:solidFill>
                          <a:effectLst/>
                          <a:latin typeface="BIZ UDPゴシック" panose="020B0400000000000000" pitchFamily="50" charset="-128"/>
                          <a:ea typeface="BIZ UDPゴシック" panose="020B0400000000000000" pitchFamily="50" charset="-128"/>
                        </a:rPr>
                        <a:t>】</a:t>
                      </a:r>
                      <a:r>
                        <a:rPr kumimoji="1" lang="ja-JP" altLang="en-US" sz="1400" b="1" u="none" dirty="0">
                          <a:solidFill>
                            <a:schemeClr val="tx1"/>
                          </a:solidFill>
                          <a:effectLst/>
                          <a:latin typeface="BIZ UDPゴシック" panose="020B0400000000000000" pitchFamily="50" charset="-128"/>
                          <a:ea typeface="BIZ UDPゴシック" panose="020B0400000000000000" pitchFamily="50" charset="-128"/>
                        </a:rPr>
                        <a:t>　</a:t>
                      </a:r>
                      <a:r>
                        <a:rPr kumimoji="1" lang="ja-JP" altLang="en-US" sz="1400" b="1" u="sng" dirty="0">
                          <a:solidFill>
                            <a:schemeClr val="tx1"/>
                          </a:solidFill>
                          <a:effectLst/>
                          <a:latin typeface="BIZ UDPゴシック" panose="020B0400000000000000" pitchFamily="50" charset="-128"/>
                          <a:ea typeface="BIZ UDPゴシック" panose="020B0400000000000000" pitchFamily="50" charset="-128"/>
                        </a:rPr>
                        <a:t>食の多様性に配慮した環境整備</a:t>
                      </a:r>
                      <a:r>
                        <a:rPr kumimoji="1" lang="ja-JP" altLang="en-US" sz="1400" b="1" u="none" dirty="0">
                          <a:solidFill>
                            <a:schemeClr val="tx1"/>
                          </a:solidFill>
                          <a:effectLst/>
                          <a:latin typeface="BIZ UDPゴシック" panose="020B0400000000000000" pitchFamily="50" charset="-128"/>
                          <a:ea typeface="BIZ UDPゴシック" panose="020B0400000000000000" pitchFamily="50" charset="-128"/>
                        </a:rPr>
                        <a:t>　</a:t>
                      </a:r>
                      <a:r>
                        <a:rPr kumimoji="1" lang="ja-JP" altLang="en-US" sz="900" b="0" u="none" dirty="0">
                          <a:solidFill>
                            <a:schemeClr val="tx1"/>
                          </a:solidFill>
                          <a:effectLst/>
                          <a:latin typeface="+mn-ea"/>
                          <a:ea typeface="+mn-ea"/>
                        </a:rPr>
                        <a:t>＜関経連・広域連合＞</a:t>
                      </a:r>
                      <a:endParaRPr kumimoji="1" lang="en-US" altLang="ja-JP" sz="900" b="0" u="none" dirty="0">
                        <a:solidFill>
                          <a:schemeClr val="tx1"/>
                        </a:solidFill>
                        <a:effectLst/>
                        <a:latin typeface="+mn-ea"/>
                        <a:ea typeface="+mn-ea"/>
                      </a:endParaRPr>
                    </a:p>
                    <a:p>
                      <a:pPr marL="180975" marR="0" lvl="0" indent="-180975" algn="l" defTabSz="959937" rtl="0" eaLnBrk="1" fontAlgn="auto" latinLnBrk="0" hangingPunct="1">
                        <a:lnSpc>
                          <a:spcPct val="100000"/>
                        </a:lnSpc>
                        <a:spcBef>
                          <a:spcPts val="0"/>
                        </a:spcBef>
                        <a:spcAft>
                          <a:spcPts val="0"/>
                        </a:spcAft>
                        <a:buClrTx/>
                        <a:buSzTx/>
                        <a:buFontTx/>
                        <a:buNone/>
                        <a:tabLst/>
                        <a:defRPr/>
                      </a:pPr>
                      <a:endParaRPr kumimoji="1" lang="en-US" altLang="ja-JP" sz="900" b="0" u="none" dirty="0">
                        <a:solidFill>
                          <a:schemeClr val="tx1"/>
                        </a:solidFill>
                        <a:effectLst/>
                        <a:latin typeface="+mn-ea"/>
                        <a:ea typeface="+mn-ea"/>
                      </a:endParaRPr>
                    </a:p>
                    <a:p>
                      <a:pPr marL="180975" marR="0" lvl="0" indent="-180975" algn="l" defTabSz="959937" rtl="0" eaLnBrk="1" fontAlgn="auto" latinLnBrk="0" hangingPunct="1">
                        <a:lnSpc>
                          <a:spcPct val="100000"/>
                        </a:lnSpc>
                        <a:spcBef>
                          <a:spcPts val="0"/>
                        </a:spcBef>
                        <a:spcAft>
                          <a:spcPts val="0"/>
                        </a:spcAft>
                        <a:buClrTx/>
                        <a:buSzTx/>
                        <a:buFontTx/>
                        <a:buNone/>
                        <a:tabLst/>
                        <a:defRPr/>
                      </a:pPr>
                      <a:r>
                        <a:rPr kumimoji="1" lang="ja-JP" altLang="en-US" sz="1400" b="1" dirty="0">
                          <a:solidFill>
                            <a:schemeClr val="tx1"/>
                          </a:solidFill>
                        </a:rPr>
                        <a:t>▷</a:t>
                      </a:r>
                      <a:r>
                        <a:rPr kumimoji="1" lang="en-US" altLang="ja-JP" sz="1400" b="1" u="none" dirty="0">
                          <a:solidFill>
                            <a:schemeClr val="tx1"/>
                          </a:solidFill>
                          <a:effectLst/>
                          <a:latin typeface="BIZ UDPゴシック" panose="020B0400000000000000" pitchFamily="50" charset="-128"/>
                          <a:ea typeface="BIZ UDPゴシック" panose="020B0400000000000000" pitchFamily="50" charset="-128"/>
                        </a:rPr>
                        <a:t>【</a:t>
                      </a:r>
                      <a:r>
                        <a:rPr kumimoji="1" lang="ja-JP" altLang="en-US" sz="1400" b="1" u="none" dirty="0">
                          <a:solidFill>
                            <a:schemeClr val="tx1"/>
                          </a:solidFill>
                          <a:effectLst/>
                          <a:latin typeface="BIZ UDPゴシック" panose="020B0400000000000000" pitchFamily="50" charset="-128"/>
                          <a:ea typeface="BIZ UDPゴシック" panose="020B0400000000000000" pitchFamily="50" charset="-128"/>
                        </a:rPr>
                        <a:t>再掲</a:t>
                      </a:r>
                      <a:r>
                        <a:rPr kumimoji="1" lang="en-US" altLang="ja-JP" sz="1400" b="1" u="none" dirty="0">
                          <a:solidFill>
                            <a:schemeClr val="tx1"/>
                          </a:solidFill>
                          <a:effectLst/>
                          <a:latin typeface="BIZ UDPゴシック" panose="020B0400000000000000" pitchFamily="50" charset="-128"/>
                          <a:ea typeface="BIZ UDPゴシック" panose="020B0400000000000000" pitchFamily="50" charset="-128"/>
                        </a:rPr>
                        <a:t>】</a:t>
                      </a:r>
                      <a:r>
                        <a:rPr kumimoji="1" lang="ja-JP" altLang="en-US" sz="1400" b="1" u="none" dirty="0">
                          <a:solidFill>
                            <a:schemeClr val="tx1"/>
                          </a:solidFill>
                          <a:effectLst/>
                          <a:latin typeface="BIZ UDPゴシック" panose="020B0400000000000000" pitchFamily="50" charset="-128"/>
                          <a:ea typeface="BIZ UDPゴシック" panose="020B0400000000000000" pitchFamily="50" charset="-128"/>
                        </a:rPr>
                        <a:t>　</a:t>
                      </a:r>
                      <a:r>
                        <a:rPr kumimoji="1" lang="ja-JP" altLang="en-US" sz="1400" b="1" u="sng" dirty="0">
                          <a:solidFill>
                            <a:schemeClr val="tx1"/>
                          </a:solidFill>
                          <a:effectLst/>
                          <a:latin typeface="BIZ UDPゴシック" panose="020B0400000000000000" pitchFamily="50" charset="-128"/>
                          <a:ea typeface="BIZ UDPゴシック" panose="020B0400000000000000" pitchFamily="50" charset="-128"/>
                        </a:rPr>
                        <a:t>都市空間を活用した大阪・関西の魅力発信・体感</a:t>
                      </a:r>
                      <a:r>
                        <a:rPr kumimoji="1" lang="ja-JP" altLang="en-US" sz="900" b="1" u="none" dirty="0">
                          <a:solidFill>
                            <a:schemeClr val="tx1"/>
                          </a:solidFill>
                          <a:effectLst/>
                          <a:latin typeface="BIZ UDPゴシック" panose="020B0400000000000000" pitchFamily="50" charset="-128"/>
                          <a:ea typeface="BIZ UDPゴシック" panose="020B0400000000000000" pitchFamily="50" charset="-128"/>
                        </a:rPr>
                        <a:t>　</a:t>
                      </a:r>
                      <a:r>
                        <a:rPr kumimoji="1" lang="ja-JP" altLang="en-US" sz="900" b="0" u="none" dirty="0">
                          <a:solidFill>
                            <a:schemeClr val="tx1"/>
                          </a:solidFill>
                          <a:effectLst/>
                          <a:latin typeface="+mn-ea"/>
                          <a:ea typeface="+mn-ea"/>
                        </a:rPr>
                        <a:t>＜大商・関経連・同友会＞</a:t>
                      </a:r>
                      <a:endParaRPr kumimoji="1" lang="en-US" altLang="ja-JP" sz="900" b="0" u="none" dirty="0">
                        <a:solidFill>
                          <a:schemeClr val="tx1"/>
                        </a:solidFill>
                        <a:effectLst/>
                        <a:latin typeface="+mn-ea"/>
                        <a:ea typeface="+mn-ea"/>
                      </a:endParaRPr>
                    </a:p>
                    <a:p>
                      <a:pPr marL="180975" marR="0" lvl="0" indent="-180975" algn="l" defTabSz="959937" rtl="0" eaLnBrk="1" fontAlgn="auto" latinLnBrk="0" hangingPunct="1">
                        <a:lnSpc>
                          <a:spcPct val="100000"/>
                        </a:lnSpc>
                        <a:spcBef>
                          <a:spcPts val="0"/>
                        </a:spcBef>
                        <a:spcAft>
                          <a:spcPts val="0"/>
                        </a:spcAft>
                        <a:buClrTx/>
                        <a:buSzTx/>
                        <a:buFontTx/>
                        <a:buNone/>
                        <a:tabLst/>
                        <a:defRPr/>
                      </a:pPr>
                      <a:endParaRPr kumimoji="1" lang="en-US" altLang="ja-JP" sz="900" b="1" u="none" dirty="0">
                        <a:solidFill>
                          <a:schemeClr val="tx1"/>
                        </a:solidFill>
                        <a:effectLst/>
                        <a:latin typeface="BIZ UDPゴシック" panose="020B0400000000000000" pitchFamily="50" charset="-128"/>
                        <a:ea typeface="BIZ UDPゴシック" panose="020B0400000000000000" pitchFamily="50" charset="-128"/>
                      </a:endParaRPr>
                    </a:p>
                    <a:p>
                      <a:pPr marL="180975" marR="0" lvl="0" indent="-180975" algn="l" defTabSz="959937" rtl="0" eaLnBrk="1" fontAlgn="auto" latinLnBrk="0" hangingPunct="1">
                        <a:lnSpc>
                          <a:spcPct val="100000"/>
                        </a:lnSpc>
                        <a:spcBef>
                          <a:spcPts val="0"/>
                        </a:spcBef>
                        <a:spcAft>
                          <a:spcPts val="0"/>
                        </a:spcAft>
                        <a:buClrTx/>
                        <a:buSzTx/>
                        <a:buFontTx/>
                        <a:buNone/>
                        <a:tabLst/>
                        <a:defRPr/>
                      </a:pPr>
                      <a:r>
                        <a:rPr kumimoji="1" lang="ja-JP" altLang="en-US" sz="1400" b="1" dirty="0">
                          <a:solidFill>
                            <a:schemeClr val="tx1"/>
                          </a:solidFill>
                        </a:rPr>
                        <a:t>▷</a:t>
                      </a:r>
                      <a:r>
                        <a:rPr kumimoji="1" lang="en-US" altLang="ja-JP" sz="1400" b="1" u="none" dirty="0">
                          <a:solidFill>
                            <a:schemeClr val="tx1"/>
                          </a:solidFill>
                          <a:effectLst/>
                          <a:latin typeface="BIZ UDPゴシック" panose="020B0400000000000000" pitchFamily="50" charset="-128"/>
                          <a:ea typeface="BIZ UDPゴシック" panose="020B0400000000000000" pitchFamily="50" charset="-128"/>
                        </a:rPr>
                        <a:t>【</a:t>
                      </a:r>
                      <a:r>
                        <a:rPr kumimoji="1" lang="ja-JP" altLang="en-US" sz="1400" b="1" u="none" dirty="0">
                          <a:solidFill>
                            <a:schemeClr val="tx1"/>
                          </a:solidFill>
                          <a:effectLst/>
                          <a:latin typeface="BIZ UDPゴシック" panose="020B0400000000000000" pitchFamily="50" charset="-128"/>
                          <a:ea typeface="BIZ UDPゴシック" panose="020B0400000000000000" pitchFamily="50" charset="-128"/>
                        </a:rPr>
                        <a:t>再掲</a:t>
                      </a:r>
                      <a:r>
                        <a:rPr kumimoji="1" lang="en-US" altLang="ja-JP" sz="1400" b="1" u="none" dirty="0">
                          <a:solidFill>
                            <a:schemeClr val="tx1"/>
                          </a:solidFill>
                          <a:effectLst/>
                          <a:latin typeface="BIZ UDPゴシック" panose="020B0400000000000000" pitchFamily="50" charset="-128"/>
                          <a:ea typeface="BIZ UDPゴシック" panose="020B0400000000000000" pitchFamily="50" charset="-128"/>
                        </a:rPr>
                        <a:t>】</a:t>
                      </a:r>
                      <a:r>
                        <a:rPr kumimoji="1" lang="ja-JP" altLang="en-US" sz="1400" b="1" u="none" dirty="0">
                          <a:solidFill>
                            <a:schemeClr val="tx1"/>
                          </a:solidFill>
                          <a:effectLst/>
                          <a:latin typeface="BIZ UDPゴシック" panose="020B0400000000000000" pitchFamily="50" charset="-128"/>
                          <a:ea typeface="BIZ UDPゴシック" panose="020B0400000000000000" pitchFamily="50" charset="-128"/>
                        </a:rPr>
                        <a:t>　</a:t>
                      </a:r>
                      <a:r>
                        <a:rPr kumimoji="1" lang="ja-JP" altLang="en-US" sz="1400" b="1" u="sng" dirty="0">
                          <a:solidFill>
                            <a:schemeClr val="tx1"/>
                          </a:solidFill>
                          <a:effectLst/>
                          <a:latin typeface="BIZ UDPゴシック" panose="020B0400000000000000" pitchFamily="50" charset="-128"/>
                          <a:ea typeface="BIZ UDPゴシック" panose="020B0400000000000000" pitchFamily="50" charset="-128"/>
                        </a:rPr>
                        <a:t>関西パビリオンの設置・運営</a:t>
                      </a:r>
                      <a:r>
                        <a:rPr kumimoji="1" lang="ja-JP" altLang="en-US" sz="800" b="1" u="none" dirty="0">
                          <a:solidFill>
                            <a:schemeClr val="tx1"/>
                          </a:solidFill>
                          <a:effectLst/>
                          <a:latin typeface="BIZ UDPゴシック" panose="020B0400000000000000" pitchFamily="50" charset="-128"/>
                          <a:ea typeface="BIZ UDPゴシック" panose="020B0400000000000000" pitchFamily="50" charset="-128"/>
                        </a:rPr>
                        <a:t>　</a:t>
                      </a:r>
                      <a:r>
                        <a:rPr kumimoji="1" lang="ja-JP" altLang="en-US" sz="900" b="0" u="none" dirty="0">
                          <a:solidFill>
                            <a:schemeClr val="tx1"/>
                          </a:solidFill>
                          <a:effectLst/>
                          <a:latin typeface="+mn-ea"/>
                          <a:ea typeface="+mn-ea"/>
                        </a:rPr>
                        <a:t>＜広域連合＞</a:t>
                      </a:r>
                      <a:endParaRPr kumimoji="1" lang="en-US" altLang="ja-JP" sz="900" b="0" u="none" dirty="0">
                        <a:solidFill>
                          <a:schemeClr val="tx1"/>
                        </a:solidFill>
                        <a:effectLst/>
                        <a:latin typeface="+mn-ea"/>
                        <a:ea typeface="+mn-ea"/>
                      </a:endParaRPr>
                    </a:p>
                    <a:p>
                      <a:pPr marL="180975" marR="0" lvl="0" indent="-180975" algn="l" defTabSz="959937" rtl="0" eaLnBrk="1" fontAlgn="auto" latinLnBrk="0" hangingPunct="1">
                        <a:lnSpc>
                          <a:spcPct val="100000"/>
                        </a:lnSpc>
                        <a:spcBef>
                          <a:spcPts val="0"/>
                        </a:spcBef>
                        <a:spcAft>
                          <a:spcPts val="0"/>
                        </a:spcAft>
                        <a:buClrTx/>
                        <a:buSzTx/>
                        <a:buFontTx/>
                        <a:buNone/>
                        <a:tabLst/>
                        <a:defRPr/>
                      </a:pPr>
                      <a:r>
                        <a:rPr kumimoji="1" lang="ja-JP" altLang="en-US" sz="900" b="1" u="none" dirty="0">
                          <a:solidFill>
                            <a:schemeClr val="tx1"/>
                          </a:solidFill>
                          <a:effectLst/>
                          <a:latin typeface="BIZ UDPゴシック" panose="020B0400000000000000" pitchFamily="50" charset="-128"/>
                          <a:ea typeface="BIZ UDPゴシック" panose="020B0400000000000000" pitchFamily="50" charset="-128"/>
                        </a:rPr>
                        <a:t>　　　　　　　　　　　　　　　　　　　　　　　　　　　　　　　　　　　　　　　　　　　　　　　　　　　　　　　　　　　　　　　　　　　　　　　　　　　　　　　　　　　　</a:t>
                      </a:r>
                      <a:endParaRPr kumimoji="1" lang="en-US" altLang="ja-JP" sz="900" b="0" u="none" dirty="0">
                        <a:solidFill>
                          <a:schemeClr val="tx1"/>
                        </a:solidFill>
                        <a:effectLst/>
                        <a:latin typeface="+mn-ea"/>
                        <a:ea typeface="+mn-ea"/>
                      </a:endParaRPr>
                    </a:p>
                  </a:txBody>
                  <a:tcPr marL="100806" marR="100806" marT="50403" marB="50403">
                    <a:noFill/>
                  </a:tcPr>
                </a:tc>
                <a:extLst>
                  <a:ext uri="{0D108BD9-81ED-4DB2-BD59-A6C34878D82A}">
                    <a16:rowId xmlns:a16="http://schemas.microsoft.com/office/drawing/2014/main" val="4193718493"/>
                  </a:ext>
                </a:extLst>
              </a:tr>
            </a:tbl>
          </a:graphicData>
        </a:graphic>
      </p:graphicFrame>
      <p:sp>
        <p:nvSpPr>
          <p:cNvPr id="9" name="正方形/長方形 8"/>
          <p:cNvSpPr/>
          <p:nvPr/>
        </p:nvSpPr>
        <p:spPr>
          <a:xfrm>
            <a:off x="2653468" y="5899255"/>
            <a:ext cx="5038725" cy="369332"/>
          </a:xfrm>
          <a:prstGeom prst="rect">
            <a:avLst/>
          </a:prstGeom>
        </p:spPr>
        <p:txBody>
          <a:bodyPr>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srgbClr val="FF0000"/>
              </a:solidFill>
              <a:effectLst/>
              <a:uLnTx/>
              <a:uFillTx/>
              <a:latin typeface="BIZ UDPゴシック" panose="020B0400000000000000" pitchFamily="50" charset="-128"/>
              <a:ea typeface="BIZ UDPゴシック" panose="020B0400000000000000" pitchFamily="50" charset="-128"/>
              <a:cs typeface="+mn-cs"/>
            </a:endParaRPr>
          </a:p>
        </p:txBody>
      </p:sp>
      <p:sp>
        <p:nvSpPr>
          <p:cNvPr id="12" name="テキスト ボックス 11"/>
          <p:cNvSpPr txBox="1"/>
          <p:nvPr/>
        </p:nvSpPr>
        <p:spPr>
          <a:xfrm>
            <a:off x="140620" y="2199682"/>
            <a:ext cx="4237057" cy="338554"/>
          </a:xfrm>
          <a:prstGeom prst="rect">
            <a:avLst/>
          </a:prstGeom>
          <a:noFill/>
        </p:spPr>
        <p:txBody>
          <a:bodyPr wrap="none" rtlCol="0">
            <a:spAutoFit/>
          </a:bodyPr>
          <a:lstStyle/>
          <a:p>
            <a:pPr lvl="0">
              <a:defRPr/>
            </a:pPr>
            <a:r>
              <a:rPr kumimoji="1" lang="ja-JP" altLang="en-US" sz="16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国への提案・要望</a:t>
            </a:r>
            <a:r>
              <a:rPr kumimoji="1" lang="ja-JP" altLang="en-US" sz="12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　</a:t>
            </a:r>
            <a:r>
              <a:rPr kumimoji="1" lang="en-US" altLang="ja-JP" sz="11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a:t>
            </a:r>
            <a:r>
              <a:rPr kumimoji="1" lang="ja-JP" altLang="en-US" sz="11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要望先</a:t>
            </a:r>
            <a:r>
              <a:rPr kumimoji="1" lang="zh-TW" altLang="en-US" sz="1100" dirty="0">
                <a:solidFill>
                  <a:prstClr val="black"/>
                </a:solidFill>
                <a:latin typeface="メイリオ" panose="020B0604030504040204" pitchFamily="50" charset="-128"/>
                <a:ea typeface="メイリオ" panose="020B0604030504040204" pitchFamily="50" charset="-128"/>
              </a:rPr>
              <a:t>（</a:t>
            </a:r>
            <a:r>
              <a:rPr kumimoji="1" lang="zh-TW" altLang="en-US" sz="1100" dirty="0">
                <a:latin typeface="メイリオ" panose="020B0604030504040204" pitchFamily="50" charset="-128"/>
                <a:ea typeface="メイリオ" panose="020B0604030504040204" pitchFamily="50" charset="-128"/>
              </a:rPr>
              <a:t>内閣官房、経済産業省</a:t>
            </a:r>
            <a:r>
              <a:rPr kumimoji="1" lang="zh-TW" altLang="en-US" sz="1100" dirty="0">
                <a:solidFill>
                  <a:prstClr val="black"/>
                </a:solidFill>
                <a:latin typeface="メイリオ" panose="020B0604030504040204" pitchFamily="50" charset="-128"/>
                <a:ea typeface="メイリオ" panose="020B0604030504040204" pitchFamily="50" charset="-128"/>
              </a:rPr>
              <a:t>）</a:t>
            </a:r>
            <a:endParaRPr kumimoji="1" lang="ja-JP" altLang="en-US" sz="10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p:txBody>
      </p:sp>
      <p:sp>
        <p:nvSpPr>
          <p:cNvPr id="23" name="スライド番号プレースホルダー 7"/>
          <p:cNvSpPr>
            <a:spLocks noGrp="1"/>
          </p:cNvSpPr>
          <p:nvPr>
            <p:ph type="sldNum" sz="quarter" idx="12"/>
          </p:nvPr>
        </p:nvSpPr>
        <p:spPr>
          <a:xfrm flipH="1">
            <a:off x="9719089" y="6839953"/>
            <a:ext cx="361536" cy="359360"/>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A29C0C3-80A2-4EDA-8DD4-D638D41F3C0E}" type="slidenum">
              <a:rPr kumimoji="1" lang="ja-JP" altLang="en-US" sz="1260" b="0" i="0" u="none" strike="noStrike" kern="1200" cap="none" spc="0" normalizeH="0" baseline="0" noProof="0" smtClean="0">
                <a:ln>
                  <a:noFill/>
                </a:ln>
                <a:solidFill>
                  <a:prstClr val="black">
                    <a:tint val="75000"/>
                  </a:prstClr>
                </a:solidFill>
                <a:effectLst/>
                <a:uLnTx/>
                <a:uFillTx/>
                <a:latin typeface="Calibri" panose="020F0502020204030204"/>
                <a:ea typeface="游ゴシック" panose="020B0400000000000000"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80</a:t>
            </a:fld>
            <a:endParaRPr kumimoji="1" lang="ja-JP" altLang="en-US" sz="1260" b="0" i="0" u="none" strike="noStrike" kern="1200" cap="none" spc="0" normalizeH="0" baseline="0" noProof="0" dirty="0">
              <a:ln>
                <a:noFill/>
              </a:ln>
              <a:solidFill>
                <a:prstClr val="black">
                  <a:tint val="75000"/>
                </a:prstClr>
              </a:solidFill>
              <a:effectLst/>
              <a:uLnTx/>
              <a:uFillTx/>
              <a:latin typeface="Calibri" panose="020F0502020204030204"/>
              <a:ea typeface="游ゴシック" panose="020B0400000000000000" pitchFamily="50" charset="-128"/>
              <a:cs typeface="+mn-cs"/>
            </a:endParaRPr>
          </a:p>
        </p:txBody>
      </p:sp>
      <p:sp>
        <p:nvSpPr>
          <p:cNvPr id="22" name="正方形/長方形 21">
            <a:extLst>
              <a:ext uri="{FF2B5EF4-FFF2-40B4-BE49-F238E27FC236}">
                <a16:creationId xmlns:a16="http://schemas.microsoft.com/office/drawing/2014/main" id="{E08629A6-829B-4394-A30A-5CB52C1BBB36}"/>
              </a:ext>
            </a:extLst>
          </p:cNvPr>
          <p:cNvSpPr/>
          <p:nvPr/>
        </p:nvSpPr>
        <p:spPr>
          <a:xfrm>
            <a:off x="179857" y="88937"/>
            <a:ext cx="9720000" cy="324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defRPr/>
            </a:pPr>
            <a:r>
              <a:rPr kumimoji="1" lang="ja-JP" altLang="en-US" b="1" dirty="0">
                <a:solidFill>
                  <a:prstClr val="white"/>
                </a:solidFill>
                <a:latin typeface="BIZ UDPゴシック" panose="020B0400000000000000" pitchFamily="50" charset="-128"/>
                <a:ea typeface="BIZ UDPゴシック" panose="020B0400000000000000" pitchFamily="50" charset="-128"/>
              </a:rPr>
              <a:t>２（２）　万博交流イニシアチブの推進　～観光交流～　</a:t>
            </a:r>
            <a:endParaRPr kumimoji="1" lang="ja-JP" altLang="en-US" sz="1600" b="1" dirty="0">
              <a:solidFill>
                <a:prstClr val="white"/>
              </a:solidFill>
              <a:latin typeface="BIZ UDPゴシック" panose="020B0400000000000000" pitchFamily="50" charset="-128"/>
              <a:ea typeface="BIZ UDPゴシック" panose="020B0400000000000000" pitchFamily="50" charset="-128"/>
            </a:endParaRPr>
          </a:p>
        </p:txBody>
      </p:sp>
      <p:sp>
        <p:nvSpPr>
          <p:cNvPr id="25" name="テキスト ボックス 24">
            <a:extLst>
              <a:ext uri="{FF2B5EF4-FFF2-40B4-BE49-F238E27FC236}">
                <a16:creationId xmlns:a16="http://schemas.microsoft.com/office/drawing/2014/main" id="{B02F3C22-1443-46B7-A977-04475234F08A}"/>
              </a:ext>
            </a:extLst>
          </p:cNvPr>
          <p:cNvSpPr txBox="1"/>
          <p:nvPr/>
        </p:nvSpPr>
        <p:spPr>
          <a:xfrm>
            <a:off x="288706" y="461860"/>
            <a:ext cx="9540000" cy="954107"/>
          </a:xfrm>
          <a:prstGeom prst="rect">
            <a:avLst/>
          </a:prstGeom>
          <a:noFill/>
          <a:ln w="6350">
            <a:noFill/>
            <a:prstDash val="solid"/>
          </a:ln>
        </p:spPr>
        <p:txBody>
          <a:bodyPr wrap="square">
            <a:spAutoFit/>
          </a:bodyPr>
          <a:lstStyle/>
          <a:p>
            <a:pPr lvl="0">
              <a:defRPr/>
            </a:pPr>
            <a:r>
              <a:rPr lang="ja-JP" altLang="en-US" sz="1400" dirty="0">
                <a:solidFill>
                  <a:prstClr val="black"/>
                </a:solidFill>
                <a:latin typeface="BIZ UDPゴシック" panose="020B0400000000000000" pitchFamily="50" charset="-128"/>
                <a:ea typeface="BIZ UDPゴシック" panose="020B0400000000000000" pitchFamily="50" charset="-128"/>
              </a:rPr>
              <a:t>　</a:t>
            </a:r>
            <a:r>
              <a:rPr lang="ja-JP" altLang="en-US" sz="1400" dirty="0">
                <a:latin typeface="BIZ UDPゴシック" panose="020B0400000000000000" pitchFamily="50" charset="-128"/>
                <a:ea typeface="BIZ UDPゴシック" panose="020B0400000000000000" pitchFamily="50" charset="-128"/>
              </a:rPr>
              <a:t>大阪・関西万博は、日本が「文化芸術立国」や「観光立国」、「農林水産物・食品輸出立国」「スポーツ立国」としての魅力を世界に発信していく上で、極めて重要な機会。一方で、これらは独立して行うのではなく、連携して施策を進めていく必要がある。万博を機に、日本全国に足を運び、各地で食や文化等の体験や滞在をしてもらうことで、日本のそれぞれの地域の魅力を認知してもらい、インバウンドの拡大や地域振興を実現する。</a:t>
            </a:r>
          </a:p>
        </p:txBody>
      </p:sp>
      <p:sp>
        <p:nvSpPr>
          <p:cNvPr id="26" name="テキスト ボックス 25"/>
          <p:cNvSpPr txBox="1"/>
          <p:nvPr/>
        </p:nvSpPr>
        <p:spPr>
          <a:xfrm>
            <a:off x="179857" y="4722170"/>
            <a:ext cx="2236510" cy="338554"/>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600" b="1" i="0" u="none" strike="noStrike" kern="1200" cap="none" spc="0" normalizeH="0" baseline="0" noProof="0" dirty="0">
                <a:ln>
                  <a:noFill/>
                </a:ln>
                <a:effectLst/>
                <a:uLnTx/>
                <a:uFillTx/>
                <a:latin typeface="メイリオ" panose="020B0604030504040204" pitchFamily="50" charset="-128"/>
                <a:ea typeface="メイリオ" panose="020B0604030504040204" pitchFamily="50" charset="-128"/>
                <a:cs typeface="+mn-cs"/>
              </a:rPr>
              <a:t>国との協議の進捗状況</a:t>
            </a:r>
          </a:p>
        </p:txBody>
      </p:sp>
      <p:graphicFrame>
        <p:nvGraphicFramePr>
          <p:cNvPr id="14" name="表 13"/>
          <p:cNvGraphicFramePr>
            <a:graphicFrameLocks noGrp="1"/>
          </p:cNvGraphicFramePr>
          <p:nvPr>
            <p:extLst>
              <p:ext uri="{D42A27DB-BD31-4B8C-83A1-F6EECF244321}">
                <p14:modId xmlns:p14="http://schemas.microsoft.com/office/powerpoint/2010/main" val="2838217842"/>
              </p:ext>
            </p:extLst>
          </p:nvPr>
        </p:nvGraphicFramePr>
        <p:xfrm>
          <a:off x="179857" y="5086364"/>
          <a:ext cx="9720000" cy="1405572"/>
        </p:xfrm>
        <a:graphic>
          <a:graphicData uri="http://schemas.openxmlformats.org/drawingml/2006/table">
            <a:tbl>
              <a:tblPr bandRow="1">
                <a:tableStyleId>{5940675A-B579-460E-94D1-54222C63F5DA}</a:tableStyleId>
              </a:tblPr>
              <a:tblGrid>
                <a:gridCol w="2825581">
                  <a:extLst>
                    <a:ext uri="{9D8B030D-6E8A-4147-A177-3AD203B41FA5}">
                      <a16:colId xmlns:a16="http://schemas.microsoft.com/office/drawing/2014/main" val="525926817"/>
                    </a:ext>
                  </a:extLst>
                </a:gridCol>
                <a:gridCol w="6894419">
                  <a:extLst>
                    <a:ext uri="{9D8B030D-6E8A-4147-A177-3AD203B41FA5}">
                      <a16:colId xmlns:a16="http://schemas.microsoft.com/office/drawing/2014/main" val="1556401701"/>
                    </a:ext>
                  </a:extLst>
                </a:gridCol>
              </a:tblGrid>
              <a:tr h="288000">
                <a:tc>
                  <a:txBody>
                    <a:bodyPr/>
                    <a:lstStyle/>
                    <a:p>
                      <a:pPr marL="0" marR="0" lvl="0" indent="0" algn="l" defTabSz="959937" rtl="0" eaLnBrk="1" fontAlgn="auto" latinLnBrk="0" hangingPunct="1">
                        <a:lnSpc>
                          <a:spcPct val="100000"/>
                        </a:lnSpc>
                        <a:spcBef>
                          <a:spcPts val="0"/>
                        </a:spcBef>
                        <a:spcAft>
                          <a:spcPts val="0"/>
                        </a:spcAft>
                        <a:buClrTx/>
                        <a:buSzTx/>
                        <a:buFontTx/>
                        <a:buNone/>
                        <a:tabLst/>
                        <a:defRPr/>
                      </a:pPr>
                      <a:r>
                        <a:rPr lang="ja-JP" altLang="en-US" sz="1200" b="1" dirty="0">
                          <a:solidFill>
                            <a:schemeClr val="tx1"/>
                          </a:solidFill>
                          <a:latin typeface="+mn-ea"/>
                        </a:rPr>
                        <a:t>国「アクションプラン</a:t>
                      </a:r>
                      <a:r>
                        <a:rPr lang="en-US" altLang="ja-JP" sz="1200" b="1" dirty="0">
                          <a:solidFill>
                            <a:schemeClr val="tx1"/>
                          </a:solidFill>
                          <a:latin typeface="+mn-ea"/>
                        </a:rPr>
                        <a:t>Ver.</a:t>
                      </a:r>
                      <a:r>
                        <a:rPr lang="en-US" altLang="ja-JP" sz="1200" b="1" u="none" dirty="0">
                          <a:solidFill>
                            <a:schemeClr val="tx1"/>
                          </a:solidFill>
                          <a:latin typeface="+mn-ea"/>
                        </a:rPr>
                        <a:t>4</a:t>
                      </a:r>
                      <a:r>
                        <a:rPr lang="ja-JP" altLang="en-US" sz="1200" b="1" dirty="0">
                          <a:solidFill>
                            <a:schemeClr val="tx1"/>
                          </a:solidFill>
                          <a:latin typeface="+mn-ea"/>
                        </a:rPr>
                        <a:t>」の</a:t>
                      </a:r>
                      <a:endParaRPr lang="en-US" altLang="ja-JP" sz="1200" b="1" dirty="0">
                        <a:solidFill>
                          <a:schemeClr val="tx1"/>
                        </a:solidFill>
                        <a:latin typeface="+mn-ea"/>
                      </a:endParaRPr>
                    </a:p>
                    <a:p>
                      <a:pPr marL="0" marR="0" lvl="0" indent="0" algn="l" defTabSz="959937" rtl="0" eaLnBrk="1" fontAlgn="auto" latinLnBrk="0" hangingPunct="1">
                        <a:lnSpc>
                          <a:spcPct val="100000"/>
                        </a:lnSpc>
                        <a:spcBef>
                          <a:spcPts val="0"/>
                        </a:spcBef>
                        <a:spcAft>
                          <a:spcPts val="0"/>
                        </a:spcAft>
                        <a:buClrTx/>
                        <a:buSzTx/>
                        <a:buFontTx/>
                        <a:buNone/>
                        <a:tabLst/>
                        <a:defRPr/>
                      </a:pPr>
                      <a:r>
                        <a:rPr lang="ja-JP" altLang="en-US" sz="1200" b="1" dirty="0">
                          <a:solidFill>
                            <a:schemeClr val="tx1"/>
                          </a:solidFill>
                          <a:latin typeface="+mn-ea"/>
                        </a:rPr>
                        <a:t>記載内容</a:t>
                      </a:r>
                      <a:endParaRPr kumimoji="1" lang="ja-JP" altLang="en-US" sz="1200" dirty="0">
                        <a:solidFill>
                          <a:schemeClr val="tx1"/>
                        </a:solidFill>
                        <a:latin typeface="BIZ UDPゴシック" panose="020B0400000000000000" pitchFamily="50" charset="-128"/>
                        <a:ea typeface="BIZ UDPゴシック" panose="020B0400000000000000" pitchFamily="50" charset="-128"/>
                      </a:endParaRPr>
                    </a:p>
                  </a:txBody>
                  <a:tcPr marL="100806" marR="100806" marT="50403" marB="50403">
                    <a:lnL w="12700" cap="flat" cmpd="sng" algn="ctr">
                      <a:solidFill>
                        <a:schemeClr val="accent1"/>
                      </a:solidFill>
                      <a:prstDash val="sysDot"/>
                      <a:round/>
                      <a:headEnd type="none" w="med" len="med"/>
                      <a:tailEnd type="none" w="med" len="med"/>
                    </a:lnL>
                    <a:lnR w="12700" cap="flat" cmpd="sng" algn="ctr">
                      <a:solidFill>
                        <a:schemeClr val="accent1"/>
                      </a:solidFill>
                      <a:prstDash val="sysDot"/>
                      <a:round/>
                      <a:headEnd type="none" w="med" len="med"/>
                      <a:tailEnd type="none" w="med" len="med"/>
                    </a:lnR>
                    <a:lnT w="12700" cap="flat" cmpd="sng" algn="ctr">
                      <a:solidFill>
                        <a:schemeClr val="accent1"/>
                      </a:solidFill>
                      <a:prstDash val="sysDot"/>
                      <a:round/>
                      <a:headEnd type="none" w="med" len="med"/>
                      <a:tailEnd type="none" w="med" len="med"/>
                    </a:lnT>
                    <a:lnB w="12700" cap="flat" cmpd="sng" algn="ctr">
                      <a:solidFill>
                        <a:schemeClr val="accent1"/>
                      </a:solidFill>
                      <a:prstDash val="sysDot"/>
                      <a:round/>
                      <a:headEnd type="none" w="med" len="med"/>
                      <a:tailEnd type="none" w="med" len="med"/>
                    </a:lnB>
                    <a:lnTlToBr w="12700" cmpd="sng">
                      <a:noFill/>
                      <a:prstDash val="solid"/>
                    </a:lnTlToBr>
                    <a:lnBlToTr w="12700" cmpd="sng">
                      <a:noFill/>
                      <a:prstDash val="solid"/>
                    </a:lnBlToTr>
                  </a:tcPr>
                </a:tc>
                <a:tc>
                  <a:txBody>
                    <a:bodyPr/>
                    <a:lstStyle/>
                    <a:p>
                      <a:pPr marL="171450" marR="0" lvl="0" indent="-171450" algn="l" defTabSz="959937" rtl="0" eaLnBrk="1" fontAlgn="auto" latinLnBrk="0" hangingPunct="1">
                        <a:lnSpc>
                          <a:spcPct val="100000"/>
                        </a:lnSpc>
                        <a:spcBef>
                          <a:spcPts val="0"/>
                        </a:spcBef>
                        <a:spcAft>
                          <a:spcPts val="0"/>
                        </a:spcAft>
                        <a:buClrTx/>
                        <a:buSzTx/>
                        <a:buFont typeface="Wingdings" panose="05000000000000000000" pitchFamily="2" charset="2"/>
                        <a:buChar char="l"/>
                        <a:tabLst/>
                        <a:defRPr/>
                      </a:pPr>
                      <a:r>
                        <a:rPr kumimoji="1" lang="ja-JP" altLang="en-US" sz="1100" b="0" i="0" u="none" strike="noStrike" kern="1200" cap="none" spc="0" normalizeH="0" baseline="0" noProof="0" dirty="0">
                          <a:ln>
                            <a:noFill/>
                          </a:ln>
                          <a:solidFill>
                            <a:schemeClr val="tx1"/>
                          </a:solidFill>
                          <a:effectLst/>
                          <a:uLnTx/>
                          <a:uFillTx/>
                          <a:latin typeface="游ゴシック" panose="020B0400000000000000" pitchFamily="50" charset="-128"/>
                          <a:ea typeface="+mn-ea"/>
                          <a:cs typeface="+mn-cs"/>
                        </a:rPr>
                        <a:t>大阪・関西万博を契機とした全国への誘客促進</a:t>
                      </a:r>
                      <a:r>
                        <a:rPr kumimoji="1" lang="en-US" altLang="ja-JP" sz="1100" b="0" i="0" u="none" strike="noStrike" kern="1200" cap="none" spc="0" normalizeH="0" baseline="0" noProof="0" dirty="0">
                          <a:ln>
                            <a:noFill/>
                          </a:ln>
                          <a:solidFill>
                            <a:schemeClr val="tx1"/>
                          </a:solidFill>
                          <a:effectLst/>
                          <a:uLnTx/>
                          <a:uFillTx/>
                          <a:latin typeface="游ゴシック" panose="020B0400000000000000" pitchFamily="50" charset="-128"/>
                          <a:ea typeface="+mn-ea"/>
                          <a:cs typeface="+mn-cs"/>
                        </a:rPr>
                        <a:t>&lt;</a:t>
                      </a:r>
                      <a:r>
                        <a:rPr kumimoji="1" lang="ja-JP" altLang="en-US" sz="1100" b="0" i="0" u="none" strike="noStrike" kern="1200" cap="none" spc="0" normalizeH="0" baseline="0" noProof="0" dirty="0">
                          <a:ln>
                            <a:noFill/>
                          </a:ln>
                          <a:solidFill>
                            <a:schemeClr val="tx1"/>
                          </a:solidFill>
                          <a:effectLst/>
                          <a:uLnTx/>
                          <a:uFillTx/>
                          <a:latin typeface="游ゴシック" panose="020B0400000000000000" pitchFamily="50" charset="-128"/>
                          <a:ea typeface="+mn-ea"/>
                          <a:cs typeface="+mn-cs"/>
                        </a:rPr>
                        <a:t>内閣官房（万博）、国交省</a:t>
                      </a:r>
                      <a:r>
                        <a:rPr kumimoji="1" lang="en-US" altLang="ja-JP" sz="1100" b="0" i="0" u="none" strike="noStrike" kern="1200" cap="none" spc="0" normalizeH="0" baseline="0" noProof="0" dirty="0">
                          <a:ln>
                            <a:noFill/>
                          </a:ln>
                          <a:solidFill>
                            <a:schemeClr val="tx1"/>
                          </a:solidFill>
                          <a:effectLst/>
                          <a:uLnTx/>
                          <a:uFillTx/>
                          <a:latin typeface="游ゴシック" panose="020B0400000000000000" pitchFamily="50" charset="-128"/>
                          <a:ea typeface="+mn-ea"/>
                          <a:cs typeface="+mn-cs"/>
                        </a:rPr>
                        <a:t>&gt;</a:t>
                      </a:r>
                    </a:p>
                    <a:p>
                      <a:pPr marL="171450" marR="0" lvl="0" indent="-171450" algn="l" defTabSz="959937" rtl="0" eaLnBrk="1" fontAlgn="auto" latinLnBrk="0" hangingPunct="1">
                        <a:lnSpc>
                          <a:spcPct val="100000"/>
                        </a:lnSpc>
                        <a:spcBef>
                          <a:spcPts val="0"/>
                        </a:spcBef>
                        <a:spcAft>
                          <a:spcPts val="0"/>
                        </a:spcAft>
                        <a:buClrTx/>
                        <a:buSzTx/>
                        <a:buFont typeface="Wingdings" panose="05000000000000000000" pitchFamily="2" charset="2"/>
                        <a:buChar char="l"/>
                        <a:tabLst/>
                        <a:defRPr/>
                      </a:pPr>
                      <a:r>
                        <a:rPr kumimoji="1" lang="ja-JP" altLang="en-US" sz="1100" b="0" i="0" u="none" strike="noStrike" kern="1200" cap="none" spc="0" normalizeH="0" baseline="0" noProof="0" dirty="0">
                          <a:ln>
                            <a:noFill/>
                          </a:ln>
                          <a:solidFill>
                            <a:schemeClr val="tx1"/>
                          </a:solidFill>
                          <a:effectLst/>
                          <a:uLnTx/>
                          <a:uFillTx/>
                          <a:latin typeface="游ゴシック" panose="020B0400000000000000" pitchFamily="50" charset="-128"/>
                          <a:ea typeface="+mn-ea"/>
                          <a:cs typeface="+mn-cs"/>
                        </a:rPr>
                        <a:t>未来社会・フューチャーライフに向けた被災地の復興や人・地域の魅力の情報発信</a:t>
                      </a:r>
                      <a:r>
                        <a:rPr kumimoji="1" lang="en-US" altLang="ja-JP" sz="1100" b="0" i="0" u="none" strike="noStrike" kern="1200" cap="none" spc="0" normalizeH="0" baseline="0" noProof="0" dirty="0">
                          <a:ln>
                            <a:noFill/>
                          </a:ln>
                          <a:solidFill>
                            <a:schemeClr val="tx1"/>
                          </a:solidFill>
                          <a:effectLst/>
                          <a:uLnTx/>
                          <a:uFillTx/>
                          <a:latin typeface="游ゴシック" panose="020B0400000000000000" pitchFamily="50" charset="-128"/>
                          <a:ea typeface="+mn-ea"/>
                          <a:cs typeface="+mn-cs"/>
                        </a:rPr>
                        <a:t>&lt;</a:t>
                      </a:r>
                      <a:r>
                        <a:rPr kumimoji="1" lang="ja-JP" altLang="en-US" sz="1100" b="0" i="0" u="none" strike="noStrike" kern="1200" cap="none" spc="0" normalizeH="0" baseline="0" noProof="0" dirty="0">
                          <a:ln>
                            <a:noFill/>
                          </a:ln>
                          <a:solidFill>
                            <a:schemeClr val="tx1"/>
                          </a:solidFill>
                          <a:effectLst/>
                          <a:uLnTx/>
                          <a:uFillTx/>
                          <a:latin typeface="游ゴシック" panose="020B0400000000000000" pitchFamily="50" charset="-128"/>
                          <a:ea typeface="+mn-ea"/>
                          <a:cs typeface="+mn-cs"/>
                        </a:rPr>
                        <a:t>経産省、復興庁</a:t>
                      </a:r>
                      <a:r>
                        <a:rPr kumimoji="1" lang="en-US" altLang="ja-JP" sz="1100" b="0" i="0" u="none" strike="noStrike" kern="1200" cap="none" spc="0" normalizeH="0" baseline="0" noProof="0" dirty="0">
                          <a:ln>
                            <a:noFill/>
                          </a:ln>
                          <a:solidFill>
                            <a:schemeClr val="tx1"/>
                          </a:solidFill>
                          <a:effectLst/>
                          <a:uLnTx/>
                          <a:uFillTx/>
                          <a:latin typeface="游ゴシック" panose="020B0400000000000000" pitchFamily="50" charset="-128"/>
                          <a:ea typeface="+mn-ea"/>
                          <a:cs typeface="+mn-cs"/>
                        </a:rPr>
                        <a:t>&gt;</a:t>
                      </a:r>
                    </a:p>
                    <a:p>
                      <a:pPr marL="171450" marR="0" lvl="0" indent="-171450" algn="l" defTabSz="959937" rtl="0" eaLnBrk="1" fontAlgn="auto" latinLnBrk="0" hangingPunct="1">
                        <a:lnSpc>
                          <a:spcPct val="100000"/>
                        </a:lnSpc>
                        <a:spcBef>
                          <a:spcPts val="0"/>
                        </a:spcBef>
                        <a:spcAft>
                          <a:spcPts val="0"/>
                        </a:spcAft>
                        <a:buClrTx/>
                        <a:buSzTx/>
                        <a:buFont typeface="Wingdings" panose="05000000000000000000" pitchFamily="2" charset="2"/>
                        <a:buChar char="l"/>
                        <a:tabLst/>
                        <a:defRPr/>
                      </a:pPr>
                      <a:r>
                        <a:rPr kumimoji="1" lang="ja-JP" altLang="en-US" sz="1100" b="0" i="0" u="none" strike="noStrike" kern="1200" cap="none" spc="0" normalizeH="0" baseline="0" noProof="0" dirty="0">
                          <a:ln>
                            <a:noFill/>
                          </a:ln>
                          <a:solidFill>
                            <a:schemeClr val="tx1"/>
                          </a:solidFill>
                          <a:effectLst/>
                          <a:uLnTx/>
                          <a:uFillTx/>
                          <a:latin typeface="游ゴシック" panose="020B0400000000000000" pitchFamily="50" charset="-128"/>
                          <a:ea typeface="+mn-ea"/>
                          <a:cs typeface="+mn-cs"/>
                        </a:rPr>
                        <a:t>日本食文化・ジビエ・農泊・農業遺産・海業の発信</a:t>
                      </a:r>
                      <a:r>
                        <a:rPr kumimoji="1" lang="en-US" altLang="ja-JP" sz="1100" b="0" i="0" u="none" strike="noStrike" kern="1200" cap="none" spc="0" normalizeH="0" baseline="0" noProof="0" dirty="0">
                          <a:ln>
                            <a:noFill/>
                          </a:ln>
                          <a:solidFill>
                            <a:schemeClr val="tx1"/>
                          </a:solidFill>
                          <a:effectLst/>
                          <a:uLnTx/>
                          <a:uFillTx/>
                          <a:latin typeface="游ゴシック" panose="020B0400000000000000" pitchFamily="50" charset="-128"/>
                          <a:ea typeface="+mn-ea"/>
                          <a:cs typeface="+mn-cs"/>
                        </a:rPr>
                        <a:t>&lt;</a:t>
                      </a:r>
                      <a:r>
                        <a:rPr kumimoji="1" lang="ja-JP" altLang="en-US" sz="1100" b="0" i="0" u="none" strike="noStrike" kern="1200" cap="none" spc="0" normalizeH="0" baseline="0" noProof="0" dirty="0">
                          <a:ln>
                            <a:noFill/>
                          </a:ln>
                          <a:solidFill>
                            <a:schemeClr val="tx1"/>
                          </a:solidFill>
                          <a:effectLst/>
                          <a:uLnTx/>
                          <a:uFillTx/>
                          <a:latin typeface="游ゴシック" panose="020B0400000000000000" pitchFamily="50" charset="-128"/>
                          <a:ea typeface="+mn-ea"/>
                          <a:cs typeface="+mn-cs"/>
                        </a:rPr>
                        <a:t>農水省</a:t>
                      </a:r>
                      <a:r>
                        <a:rPr kumimoji="1" lang="en-US" altLang="ja-JP" sz="1100" b="0" i="0" u="none" strike="noStrike" kern="1200" cap="none" spc="0" normalizeH="0" baseline="0" noProof="0" dirty="0">
                          <a:ln>
                            <a:noFill/>
                          </a:ln>
                          <a:solidFill>
                            <a:schemeClr val="tx1"/>
                          </a:solidFill>
                          <a:effectLst/>
                          <a:uLnTx/>
                          <a:uFillTx/>
                          <a:latin typeface="游ゴシック" panose="020B0400000000000000" pitchFamily="50" charset="-128"/>
                          <a:ea typeface="+mn-ea"/>
                          <a:cs typeface="+mn-cs"/>
                        </a:rPr>
                        <a:t>&gt;</a:t>
                      </a:r>
                      <a:r>
                        <a:rPr kumimoji="1" lang="ja-JP" altLang="en-US" sz="1100" b="0" i="0" u="none" strike="noStrike" kern="1200" cap="none" spc="0" normalizeH="0" baseline="0" noProof="0" dirty="0">
                          <a:ln>
                            <a:noFill/>
                          </a:ln>
                          <a:solidFill>
                            <a:schemeClr val="tx1"/>
                          </a:solidFill>
                          <a:effectLst/>
                          <a:uLnTx/>
                          <a:uFillTx/>
                          <a:latin typeface="游ゴシック" panose="020B0400000000000000" pitchFamily="50" charset="-128"/>
                          <a:ea typeface="+mn-ea"/>
                          <a:cs typeface="+mn-cs"/>
                        </a:rPr>
                        <a:t>　</a:t>
                      </a:r>
                      <a:r>
                        <a:rPr kumimoji="1" lang="ja-JP" altLang="en-US" sz="900" b="0" i="0" u="none" strike="noStrike" kern="1200" cap="none" spc="0" normalizeH="0" baseline="0" noProof="0" dirty="0">
                          <a:ln>
                            <a:noFill/>
                          </a:ln>
                          <a:solidFill>
                            <a:schemeClr val="tx1"/>
                          </a:solidFill>
                          <a:effectLst/>
                          <a:uLnTx/>
                          <a:uFillTx/>
                          <a:latin typeface="游ゴシック" panose="020B0400000000000000" pitchFamily="50" charset="-128"/>
                          <a:ea typeface="+mn-ea"/>
                          <a:cs typeface="+mn-cs"/>
                        </a:rPr>
                        <a:t>●</a:t>
                      </a:r>
                      <a:r>
                        <a:rPr kumimoji="1" lang="ja-JP" altLang="en-US" sz="1100" b="0" i="0" u="none" strike="noStrike" kern="1200" cap="none" spc="0" normalizeH="0" baseline="0" noProof="0" dirty="0">
                          <a:ln>
                            <a:noFill/>
                          </a:ln>
                          <a:solidFill>
                            <a:schemeClr val="tx1"/>
                          </a:solidFill>
                          <a:effectLst/>
                          <a:uLnTx/>
                          <a:uFillTx/>
                          <a:latin typeface="游ゴシック" panose="020B0400000000000000" pitchFamily="50" charset="-128"/>
                          <a:ea typeface="+mn-ea"/>
                          <a:cs typeface="+mn-cs"/>
                        </a:rPr>
                        <a:t> 日本の食文化の発信</a:t>
                      </a:r>
                      <a:r>
                        <a:rPr kumimoji="1" lang="en-US" altLang="ja-JP" sz="1100" b="0" i="0" u="none" strike="noStrike" kern="1200" cap="none" spc="0" normalizeH="0" baseline="0" noProof="0" dirty="0">
                          <a:ln>
                            <a:noFill/>
                          </a:ln>
                          <a:solidFill>
                            <a:schemeClr val="tx1"/>
                          </a:solidFill>
                          <a:effectLst/>
                          <a:uLnTx/>
                          <a:uFillTx/>
                          <a:latin typeface="游ゴシック" panose="020B0400000000000000" pitchFamily="50" charset="-128"/>
                          <a:ea typeface="+mn-ea"/>
                          <a:cs typeface="+mn-cs"/>
                        </a:rPr>
                        <a:t>&lt;</a:t>
                      </a:r>
                      <a:r>
                        <a:rPr kumimoji="1" lang="ja-JP" altLang="en-US" sz="1100" b="0" i="0" u="none" strike="noStrike" kern="1200" cap="none" spc="0" normalizeH="0" baseline="0" noProof="0" dirty="0">
                          <a:ln>
                            <a:noFill/>
                          </a:ln>
                          <a:solidFill>
                            <a:schemeClr val="tx1"/>
                          </a:solidFill>
                          <a:effectLst/>
                          <a:uLnTx/>
                          <a:uFillTx/>
                          <a:latin typeface="游ゴシック" panose="020B0400000000000000" pitchFamily="50" charset="-128"/>
                          <a:ea typeface="+mn-ea"/>
                          <a:cs typeface="+mn-cs"/>
                        </a:rPr>
                        <a:t>文科省</a:t>
                      </a:r>
                      <a:r>
                        <a:rPr kumimoji="1" lang="en-US" altLang="ja-JP" sz="1100" b="0" i="0" u="none" strike="noStrike" kern="1200" cap="none" spc="0" normalizeH="0" baseline="0" noProof="0" dirty="0">
                          <a:ln>
                            <a:noFill/>
                          </a:ln>
                          <a:solidFill>
                            <a:schemeClr val="tx1"/>
                          </a:solidFill>
                          <a:effectLst/>
                          <a:uLnTx/>
                          <a:uFillTx/>
                          <a:latin typeface="游ゴシック" panose="020B0400000000000000" pitchFamily="50" charset="-128"/>
                          <a:ea typeface="+mn-ea"/>
                          <a:cs typeface="+mn-cs"/>
                        </a:rPr>
                        <a:t>&gt;</a:t>
                      </a:r>
                    </a:p>
                    <a:p>
                      <a:pPr marL="171450" marR="0" lvl="0" indent="-171450" algn="l" defTabSz="959937" rtl="0" eaLnBrk="1" fontAlgn="auto" latinLnBrk="0" hangingPunct="1">
                        <a:lnSpc>
                          <a:spcPct val="100000"/>
                        </a:lnSpc>
                        <a:spcBef>
                          <a:spcPts val="0"/>
                        </a:spcBef>
                        <a:spcAft>
                          <a:spcPts val="0"/>
                        </a:spcAft>
                        <a:buClrTx/>
                        <a:buSzTx/>
                        <a:buFont typeface="Wingdings" panose="05000000000000000000" pitchFamily="2" charset="2"/>
                        <a:buChar char="l"/>
                        <a:tabLst/>
                        <a:defRPr/>
                      </a:pPr>
                      <a:r>
                        <a:rPr kumimoji="1" lang="ja-JP" altLang="en-US" sz="1100" b="0" i="0" u="none" strike="noStrike" kern="1200" cap="none" spc="0" normalizeH="0" baseline="0" noProof="0" dirty="0">
                          <a:ln>
                            <a:noFill/>
                          </a:ln>
                          <a:solidFill>
                            <a:schemeClr val="tx1"/>
                          </a:solidFill>
                          <a:effectLst/>
                          <a:uLnTx/>
                          <a:uFillTx/>
                          <a:latin typeface="游ゴシック" panose="020B0400000000000000" pitchFamily="50" charset="-128"/>
                          <a:ea typeface="+mn-ea"/>
                          <a:cs typeface="+mn-cs"/>
                        </a:rPr>
                        <a:t>日本産酒類の情報発信</a:t>
                      </a:r>
                      <a:r>
                        <a:rPr kumimoji="1" lang="en-US" altLang="ja-JP" sz="1100" b="0" i="0" u="none" strike="noStrike" kern="1200" cap="none" spc="0" normalizeH="0" baseline="0" noProof="0" dirty="0">
                          <a:ln>
                            <a:noFill/>
                          </a:ln>
                          <a:solidFill>
                            <a:schemeClr val="tx1"/>
                          </a:solidFill>
                          <a:effectLst/>
                          <a:uLnTx/>
                          <a:uFillTx/>
                          <a:latin typeface="游ゴシック" panose="020B0400000000000000" pitchFamily="50" charset="-128"/>
                          <a:ea typeface="+mn-ea"/>
                          <a:cs typeface="+mn-cs"/>
                        </a:rPr>
                        <a:t>&lt;</a:t>
                      </a:r>
                      <a:r>
                        <a:rPr kumimoji="1" lang="ja-JP" altLang="en-US" sz="1100" b="0" i="0" u="none" strike="noStrike" kern="1200" cap="none" spc="0" normalizeH="0" baseline="0" noProof="0" dirty="0">
                          <a:ln>
                            <a:noFill/>
                          </a:ln>
                          <a:solidFill>
                            <a:schemeClr val="tx1"/>
                          </a:solidFill>
                          <a:effectLst/>
                          <a:uLnTx/>
                          <a:uFillTx/>
                          <a:latin typeface="游ゴシック" panose="020B0400000000000000" pitchFamily="50" charset="-128"/>
                          <a:ea typeface="+mn-ea"/>
                          <a:cs typeface="+mn-cs"/>
                        </a:rPr>
                        <a:t>財務省</a:t>
                      </a:r>
                      <a:r>
                        <a:rPr kumimoji="1" lang="en-US" altLang="ja-JP" sz="1100" b="0" i="0" u="none" strike="noStrike" kern="1200" cap="none" spc="0" normalizeH="0" baseline="0" noProof="0" dirty="0">
                          <a:ln>
                            <a:noFill/>
                          </a:ln>
                          <a:solidFill>
                            <a:schemeClr val="tx1"/>
                          </a:solidFill>
                          <a:effectLst/>
                          <a:uLnTx/>
                          <a:uFillTx/>
                          <a:latin typeface="游ゴシック" panose="020B0400000000000000" pitchFamily="50" charset="-128"/>
                          <a:ea typeface="+mn-ea"/>
                          <a:cs typeface="+mn-cs"/>
                        </a:rPr>
                        <a:t>&gt;</a:t>
                      </a:r>
                    </a:p>
                    <a:p>
                      <a:pPr marL="171450" marR="0" lvl="0" indent="-171450" algn="l" defTabSz="959937" rtl="0" eaLnBrk="1" fontAlgn="auto" latinLnBrk="0" hangingPunct="1">
                        <a:lnSpc>
                          <a:spcPct val="100000"/>
                        </a:lnSpc>
                        <a:spcBef>
                          <a:spcPts val="0"/>
                        </a:spcBef>
                        <a:spcAft>
                          <a:spcPts val="0"/>
                        </a:spcAft>
                        <a:buClrTx/>
                        <a:buSzTx/>
                        <a:buFont typeface="Wingdings" panose="05000000000000000000" pitchFamily="2" charset="2"/>
                        <a:buChar char="l"/>
                        <a:tabLst/>
                        <a:defRPr/>
                      </a:pPr>
                      <a:r>
                        <a:rPr kumimoji="1" lang="ja-JP" altLang="en-US" sz="1100" b="0" i="0" u="none" strike="noStrike" kern="1200" cap="none" spc="0" normalizeH="0" baseline="0" noProof="0" dirty="0">
                          <a:ln>
                            <a:noFill/>
                          </a:ln>
                          <a:solidFill>
                            <a:schemeClr val="tx1"/>
                          </a:solidFill>
                          <a:effectLst/>
                          <a:uLnTx/>
                          <a:uFillTx/>
                          <a:latin typeface="游ゴシック" panose="020B0400000000000000" pitchFamily="50" charset="-128"/>
                          <a:ea typeface="+mn-ea"/>
                          <a:cs typeface="+mn-cs"/>
                        </a:rPr>
                        <a:t>「日本博</a:t>
                      </a:r>
                      <a:r>
                        <a:rPr kumimoji="1" lang="en-US" altLang="ja-JP" sz="1100" b="0" i="0" u="none" strike="noStrike" kern="1200" cap="none" spc="0" normalizeH="0" baseline="0" noProof="0" dirty="0">
                          <a:ln>
                            <a:noFill/>
                          </a:ln>
                          <a:solidFill>
                            <a:schemeClr val="tx1"/>
                          </a:solidFill>
                          <a:effectLst/>
                          <a:uLnTx/>
                          <a:uFillTx/>
                          <a:latin typeface="游ゴシック" panose="020B0400000000000000" pitchFamily="50" charset="-128"/>
                          <a:ea typeface="+mn-ea"/>
                          <a:cs typeface="+mn-cs"/>
                        </a:rPr>
                        <a:t>2.0</a:t>
                      </a:r>
                      <a:r>
                        <a:rPr kumimoji="1" lang="ja-JP" altLang="en-US" sz="1100" b="0" i="0" u="none" strike="noStrike" kern="1200" cap="none" spc="0" normalizeH="0" baseline="0" noProof="0" dirty="0">
                          <a:ln>
                            <a:noFill/>
                          </a:ln>
                          <a:solidFill>
                            <a:schemeClr val="tx1"/>
                          </a:solidFill>
                          <a:effectLst/>
                          <a:uLnTx/>
                          <a:uFillTx/>
                          <a:latin typeface="游ゴシック" panose="020B0400000000000000" pitchFamily="50" charset="-128"/>
                          <a:ea typeface="+mn-ea"/>
                          <a:cs typeface="+mn-cs"/>
                        </a:rPr>
                        <a:t>」の展開</a:t>
                      </a:r>
                      <a:r>
                        <a:rPr kumimoji="1" lang="en-US" altLang="ja-JP" sz="1100" b="0" i="0" u="none" strike="noStrike" kern="1200" cap="none" spc="0" normalizeH="0" baseline="0" noProof="0" dirty="0">
                          <a:ln>
                            <a:noFill/>
                          </a:ln>
                          <a:solidFill>
                            <a:schemeClr val="tx1"/>
                          </a:solidFill>
                          <a:effectLst/>
                          <a:uLnTx/>
                          <a:uFillTx/>
                          <a:latin typeface="游ゴシック" panose="020B0400000000000000" pitchFamily="50" charset="-128"/>
                          <a:ea typeface="+mn-ea"/>
                          <a:cs typeface="+mn-cs"/>
                        </a:rPr>
                        <a:t>&lt;</a:t>
                      </a:r>
                      <a:r>
                        <a:rPr kumimoji="1" lang="ja-JP" altLang="en-US" sz="1100" b="0" i="0" u="none" strike="noStrike" kern="1200" cap="none" spc="0" normalizeH="0" baseline="0" noProof="0" dirty="0">
                          <a:ln>
                            <a:noFill/>
                          </a:ln>
                          <a:solidFill>
                            <a:schemeClr val="tx1"/>
                          </a:solidFill>
                          <a:effectLst/>
                          <a:uLnTx/>
                          <a:uFillTx/>
                          <a:latin typeface="游ゴシック" panose="020B0400000000000000" pitchFamily="50" charset="-128"/>
                          <a:ea typeface="+mn-ea"/>
                          <a:cs typeface="+mn-cs"/>
                        </a:rPr>
                        <a:t>文科省</a:t>
                      </a:r>
                      <a:r>
                        <a:rPr kumimoji="1" lang="en-US" altLang="ja-JP" sz="1100" b="0" i="0" u="none" strike="noStrike" kern="1200" cap="none" spc="0" normalizeH="0" baseline="0" noProof="0" dirty="0">
                          <a:ln>
                            <a:noFill/>
                          </a:ln>
                          <a:solidFill>
                            <a:schemeClr val="tx1"/>
                          </a:solidFill>
                          <a:effectLst/>
                          <a:uLnTx/>
                          <a:uFillTx/>
                          <a:latin typeface="游ゴシック" panose="020B0400000000000000" pitchFamily="50" charset="-128"/>
                          <a:ea typeface="+mn-ea"/>
                          <a:cs typeface="+mn-cs"/>
                        </a:rPr>
                        <a:t>&gt;</a:t>
                      </a:r>
                    </a:p>
                  </a:txBody>
                  <a:tcPr marL="100806" marR="100806" marT="50403" marB="50403">
                    <a:lnL w="12700" cap="flat" cmpd="sng" algn="ctr">
                      <a:solidFill>
                        <a:schemeClr val="accent1"/>
                      </a:solidFill>
                      <a:prstDash val="sysDot"/>
                      <a:round/>
                      <a:headEnd type="none" w="med" len="med"/>
                      <a:tailEnd type="none" w="med" len="med"/>
                    </a:lnL>
                    <a:lnR w="12700" cap="flat" cmpd="sng" algn="ctr">
                      <a:solidFill>
                        <a:schemeClr val="accent1"/>
                      </a:solidFill>
                      <a:prstDash val="sysDot"/>
                      <a:round/>
                      <a:headEnd type="none" w="med" len="med"/>
                      <a:tailEnd type="none" w="med" len="med"/>
                    </a:lnR>
                    <a:lnT w="12700" cap="flat" cmpd="sng" algn="ctr">
                      <a:solidFill>
                        <a:schemeClr val="accent1"/>
                      </a:solidFill>
                      <a:prstDash val="sysDot"/>
                      <a:round/>
                      <a:headEnd type="none" w="med" len="med"/>
                      <a:tailEnd type="none" w="med" len="med"/>
                    </a:lnT>
                    <a:lnB w="12700" cap="flat" cmpd="sng" algn="ctr">
                      <a:solidFill>
                        <a:schemeClr val="accent1"/>
                      </a:solidFill>
                      <a:prstDash val="sysDot"/>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508488957"/>
                  </a:ext>
                </a:extLst>
              </a:tr>
              <a:tr h="288000">
                <a:tc>
                  <a:txBody>
                    <a:bodyPr/>
                    <a:lstStyle/>
                    <a:p>
                      <a:pPr marL="0" marR="0" lvl="0" indent="0" algn="l" defTabSz="959937" rtl="0" eaLnBrk="1" fontAlgn="auto"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noProof="0" dirty="0">
                          <a:ln>
                            <a:noFill/>
                          </a:ln>
                          <a:solidFill>
                            <a:schemeClr val="tx1"/>
                          </a:solidFill>
                          <a:effectLst/>
                          <a:uLnTx/>
                          <a:uFillTx/>
                          <a:latin typeface="游ゴシック" panose="020B0400000000000000" pitchFamily="50" charset="-128"/>
                          <a:ea typeface="+mn-ea"/>
                          <a:cs typeface="+mn-cs"/>
                        </a:rPr>
                        <a:t>国との協議の進捗状況</a:t>
                      </a:r>
                      <a:endParaRPr kumimoji="1" lang="en-US" altLang="ja-JP" sz="1200" b="1" i="0" u="none" strike="noStrike" kern="1200" cap="none" spc="0" normalizeH="0" baseline="0" noProof="0" dirty="0">
                        <a:ln>
                          <a:noFill/>
                        </a:ln>
                        <a:solidFill>
                          <a:schemeClr val="tx1"/>
                        </a:solidFill>
                        <a:effectLst/>
                        <a:uLnTx/>
                        <a:uFillTx/>
                        <a:latin typeface="游ゴシック" panose="020B0400000000000000" pitchFamily="50" charset="-128"/>
                        <a:ea typeface="+mn-ea"/>
                        <a:cs typeface="+mn-cs"/>
                      </a:endParaRPr>
                    </a:p>
                    <a:p>
                      <a:pPr marL="0" marR="0" lvl="0" indent="0" algn="l" defTabSz="959937" rtl="0" eaLnBrk="1" fontAlgn="auto"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noProof="0" dirty="0">
                          <a:ln>
                            <a:noFill/>
                          </a:ln>
                          <a:solidFill>
                            <a:schemeClr val="tx1"/>
                          </a:solidFill>
                          <a:effectLst/>
                          <a:uLnTx/>
                          <a:uFillTx/>
                          <a:latin typeface="游ゴシック" panose="020B0400000000000000" pitchFamily="50" charset="-128"/>
                          <a:ea typeface="+mn-ea"/>
                          <a:cs typeface="+mn-cs"/>
                        </a:rPr>
                        <a:t>（取組みの成果）</a:t>
                      </a:r>
                      <a:endParaRPr kumimoji="1" lang="ja-JP" altLang="en-US" sz="1200" b="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endParaRPr>
                    </a:p>
                  </a:txBody>
                  <a:tcPr marL="100806" marR="100806" marT="50403" marB="50403">
                    <a:lnL w="12700" cap="flat" cmpd="sng" algn="ctr">
                      <a:solidFill>
                        <a:schemeClr val="accent1"/>
                      </a:solidFill>
                      <a:prstDash val="sysDot"/>
                      <a:round/>
                      <a:headEnd type="none" w="med" len="med"/>
                      <a:tailEnd type="none" w="med" len="med"/>
                    </a:lnL>
                    <a:lnR w="12700" cap="flat" cmpd="sng" algn="ctr">
                      <a:solidFill>
                        <a:schemeClr val="accent1"/>
                      </a:solidFill>
                      <a:prstDash val="sysDot"/>
                      <a:round/>
                      <a:headEnd type="none" w="med" len="med"/>
                      <a:tailEnd type="none" w="med" len="med"/>
                    </a:lnR>
                    <a:lnT w="12700" cap="flat" cmpd="sng" algn="ctr">
                      <a:solidFill>
                        <a:schemeClr val="accent1"/>
                      </a:solidFill>
                      <a:prstDash val="sysDot"/>
                      <a:round/>
                      <a:headEnd type="none" w="med" len="med"/>
                      <a:tailEnd type="none" w="med" len="med"/>
                    </a:lnT>
                    <a:lnB w="12700" cap="flat" cmpd="sng" algn="ctr">
                      <a:solidFill>
                        <a:schemeClr val="accent1"/>
                      </a:solidFill>
                      <a:prstDash val="sysDot"/>
                      <a:round/>
                      <a:headEnd type="none" w="med" len="med"/>
                      <a:tailEnd type="none" w="med" len="med"/>
                    </a:lnB>
                    <a:lnTlToBr w="12700" cmpd="sng">
                      <a:noFill/>
                      <a:prstDash val="solid"/>
                    </a:lnTlToBr>
                    <a:lnBlToTr w="12700" cmpd="sng">
                      <a:noFill/>
                      <a:prstDash val="solid"/>
                    </a:lnBlToTr>
                  </a:tcPr>
                </a:tc>
                <a:tc>
                  <a:txBody>
                    <a:bodyPr/>
                    <a:lstStyle/>
                    <a:p>
                      <a:pPr marL="171450" marR="0" lvl="0" indent="-171450" algn="l" defTabSz="959937" rtl="0" eaLnBrk="1" fontAlgn="auto" latinLnBrk="0" hangingPunct="1">
                        <a:lnSpc>
                          <a:spcPct val="100000"/>
                        </a:lnSpc>
                        <a:spcBef>
                          <a:spcPts val="0"/>
                        </a:spcBef>
                        <a:spcAft>
                          <a:spcPts val="0"/>
                        </a:spcAft>
                        <a:buClrTx/>
                        <a:buSzTx/>
                        <a:buFont typeface="Wingdings" panose="05000000000000000000" pitchFamily="2" charset="2"/>
                        <a:buChar char="l"/>
                        <a:tabLst/>
                        <a:defRPr/>
                      </a:pPr>
                      <a:r>
                        <a:rPr kumimoji="1" lang="ja-JP" altLang="en-US" sz="1100" b="0" i="0" u="none" strike="noStrike" kern="1200" cap="none" spc="0" normalizeH="0" baseline="0" noProof="0" dirty="0">
                          <a:ln>
                            <a:noFill/>
                          </a:ln>
                          <a:solidFill>
                            <a:schemeClr val="tx1"/>
                          </a:solidFill>
                          <a:effectLst/>
                          <a:uLnTx/>
                          <a:uFillTx/>
                          <a:latin typeface="游ゴシック" panose="020B0400000000000000" pitchFamily="50" charset="-128"/>
                          <a:ea typeface="+mn-ea"/>
                          <a:cs typeface="+mn-cs"/>
                        </a:rPr>
                        <a:t>内閣官房と全国の自治体等が活用できる補助制度の創設に向けて協議中</a:t>
                      </a:r>
                      <a:endParaRPr kumimoji="1" lang="en-US" altLang="ja-JP" sz="1100" b="0" i="0" u="none" strike="noStrike" kern="1200" cap="none" spc="0" normalizeH="0" baseline="0" noProof="0" dirty="0">
                        <a:ln>
                          <a:noFill/>
                        </a:ln>
                        <a:solidFill>
                          <a:schemeClr val="tx1"/>
                        </a:solidFill>
                        <a:effectLst/>
                        <a:uLnTx/>
                        <a:uFillTx/>
                        <a:latin typeface="游ゴシック" panose="020B0400000000000000" pitchFamily="50" charset="-128"/>
                        <a:ea typeface="+mn-ea"/>
                        <a:cs typeface="+mn-cs"/>
                      </a:endParaRPr>
                    </a:p>
                  </a:txBody>
                  <a:tcPr marL="100806" marR="100806" marT="50403" marB="50403">
                    <a:lnL w="12700" cap="flat" cmpd="sng" algn="ctr">
                      <a:solidFill>
                        <a:schemeClr val="accent1"/>
                      </a:solidFill>
                      <a:prstDash val="sysDot"/>
                      <a:round/>
                      <a:headEnd type="none" w="med" len="med"/>
                      <a:tailEnd type="none" w="med" len="med"/>
                    </a:lnL>
                    <a:lnR w="12700" cap="flat" cmpd="sng" algn="ctr">
                      <a:solidFill>
                        <a:schemeClr val="accent1"/>
                      </a:solidFill>
                      <a:prstDash val="sysDot"/>
                      <a:round/>
                      <a:headEnd type="none" w="med" len="med"/>
                      <a:tailEnd type="none" w="med" len="med"/>
                    </a:lnR>
                    <a:lnT w="12700" cap="flat" cmpd="sng" algn="ctr">
                      <a:solidFill>
                        <a:schemeClr val="accent1"/>
                      </a:solidFill>
                      <a:prstDash val="sysDot"/>
                      <a:round/>
                      <a:headEnd type="none" w="med" len="med"/>
                      <a:tailEnd type="none" w="med" len="med"/>
                    </a:lnT>
                    <a:lnB w="12700" cap="flat" cmpd="sng" algn="ctr">
                      <a:solidFill>
                        <a:schemeClr val="accent1"/>
                      </a:solidFill>
                      <a:prstDash val="sysDot"/>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200310318"/>
                  </a:ext>
                </a:extLst>
              </a:tr>
            </a:tbl>
          </a:graphicData>
        </a:graphic>
      </p:graphicFrame>
    </p:spTree>
    <p:extLst>
      <p:ext uri="{BB962C8B-B14F-4D97-AF65-F5344CB8AC3E}">
        <p14:creationId xmlns:p14="http://schemas.microsoft.com/office/powerpoint/2010/main" val="2850455471"/>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四角形: 角を丸くする 2">
            <a:extLst>
              <a:ext uri="{FF2B5EF4-FFF2-40B4-BE49-F238E27FC236}">
                <a16:creationId xmlns:a16="http://schemas.microsoft.com/office/drawing/2014/main" id="{FF1169B4-0354-4C2C-8470-F16E797B7616}"/>
              </a:ext>
            </a:extLst>
          </p:cNvPr>
          <p:cNvSpPr/>
          <p:nvPr/>
        </p:nvSpPr>
        <p:spPr>
          <a:xfrm>
            <a:off x="179857" y="2204341"/>
            <a:ext cx="9759235" cy="1433560"/>
          </a:xfrm>
          <a:prstGeom prst="roundRect">
            <a:avLst>
              <a:gd name="adj" fmla="val 7865"/>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graphicFrame>
        <p:nvGraphicFramePr>
          <p:cNvPr id="11" name="表 10"/>
          <p:cNvGraphicFramePr>
            <a:graphicFrameLocks noGrp="1"/>
          </p:cNvGraphicFramePr>
          <p:nvPr>
            <p:extLst>
              <p:ext uri="{D42A27DB-BD31-4B8C-83A1-F6EECF244321}">
                <p14:modId xmlns:p14="http://schemas.microsoft.com/office/powerpoint/2010/main" val="1867128790"/>
              </p:ext>
            </p:extLst>
          </p:nvPr>
        </p:nvGraphicFramePr>
        <p:xfrm>
          <a:off x="160239" y="2335226"/>
          <a:ext cx="9759235" cy="1015206"/>
        </p:xfrm>
        <a:graphic>
          <a:graphicData uri="http://schemas.openxmlformats.org/drawingml/2006/table">
            <a:tbl>
              <a:tblPr firstRow="1" bandRow="1">
                <a:tableStyleId>{2D5ABB26-0587-4C30-8999-92F81FD0307C}</a:tableStyleId>
              </a:tblPr>
              <a:tblGrid>
                <a:gridCol w="9759235">
                  <a:extLst>
                    <a:ext uri="{9D8B030D-6E8A-4147-A177-3AD203B41FA5}">
                      <a16:colId xmlns:a16="http://schemas.microsoft.com/office/drawing/2014/main" val="2309123477"/>
                    </a:ext>
                  </a:extLst>
                </a:gridCol>
              </a:tblGrid>
              <a:tr h="943839">
                <a:tc>
                  <a:txBody>
                    <a:bodyPr/>
                    <a:lstStyle/>
                    <a:p>
                      <a:pPr marL="180975" lvl="0" indent="-180975" defTabSz="959937">
                        <a:defRPr/>
                      </a:pPr>
                      <a:endParaRPr kumimoji="1" lang="en-US" altLang="ja-JP" sz="1400" b="1" dirty="0">
                        <a:solidFill>
                          <a:srgbClr val="4472C4"/>
                        </a:solidFill>
                      </a:endParaRPr>
                    </a:p>
                    <a:p>
                      <a:pPr marL="180975" lvl="0" indent="-180975" defTabSz="959937">
                        <a:defRPr/>
                      </a:pPr>
                      <a:r>
                        <a:rPr kumimoji="1" lang="ja-JP" altLang="en-US" sz="1400" b="1" dirty="0">
                          <a:solidFill>
                            <a:schemeClr val="tx1"/>
                          </a:solidFill>
                        </a:rPr>
                        <a:t>▷</a:t>
                      </a:r>
                      <a:r>
                        <a:rPr kumimoji="1" lang="ja-JP" altLang="en-US" sz="1400" b="1" u="sng" dirty="0">
                          <a:solidFill>
                            <a:schemeClr val="tx1"/>
                          </a:solidFill>
                          <a:effectLst/>
                          <a:latin typeface="BIZ UDPゴシック" panose="020B0400000000000000" pitchFamily="50" charset="-128"/>
                          <a:ea typeface="BIZ UDPゴシック" panose="020B0400000000000000" pitchFamily="50" charset="-128"/>
                        </a:rPr>
                        <a:t>全国の修学旅行招待</a:t>
                      </a:r>
                      <a:r>
                        <a:rPr kumimoji="1" lang="ja-JP" altLang="en-US" sz="1400" b="1" u="none" dirty="0">
                          <a:solidFill>
                            <a:schemeClr val="tx1"/>
                          </a:solidFill>
                          <a:effectLst/>
                          <a:latin typeface="BIZ UDPゴシック" panose="020B0400000000000000" pitchFamily="50" charset="-128"/>
                          <a:ea typeface="BIZ UDPゴシック" panose="020B0400000000000000" pitchFamily="50" charset="-128"/>
                        </a:rPr>
                        <a:t>　</a:t>
                      </a:r>
                      <a:r>
                        <a:rPr kumimoji="1" lang="ja-JP" altLang="en-US" sz="900" b="0" u="none" dirty="0">
                          <a:solidFill>
                            <a:schemeClr val="tx1"/>
                          </a:solidFill>
                          <a:effectLst/>
                          <a:latin typeface="+mn-ea"/>
                          <a:ea typeface="+mn-ea"/>
                        </a:rPr>
                        <a:t>＜府・市・広域連合＞</a:t>
                      </a:r>
                      <a:endParaRPr kumimoji="1" lang="en-US" altLang="ja-JP" sz="900" b="0" u="none" dirty="0">
                        <a:solidFill>
                          <a:schemeClr val="tx1"/>
                        </a:solidFill>
                        <a:effectLst/>
                        <a:latin typeface="+mn-ea"/>
                        <a:ea typeface="+mn-ea"/>
                      </a:endParaRPr>
                    </a:p>
                    <a:p>
                      <a:pPr marL="180975" marR="0" lvl="0" indent="-180975" algn="l" defTabSz="959937" rtl="0" eaLnBrk="1" fontAlgn="auto" latinLnBrk="0" hangingPunct="1">
                        <a:lnSpc>
                          <a:spcPct val="100000"/>
                        </a:lnSpc>
                        <a:spcBef>
                          <a:spcPts val="0"/>
                        </a:spcBef>
                        <a:spcAft>
                          <a:spcPts val="0"/>
                        </a:spcAft>
                        <a:buClrTx/>
                        <a:buSzTx/>
                        <a:buFontTx/>
                        <a:buNone/>
                        <a:tabLst/>
                        <a:defRPr/>
                      </a:pPr>
                      <a:endParaRPr kumimoji="1" lang="en-US" altLang="ja-JP" sz="900" b="0" u="none" dirty="0">
                        <a:solidFill>
                          <a:schemeClr val="tx1"/>
                        </a:solidFill>
                        <a:effectLst/>
                        <a:latin typeface="+mn-ea"/>
                        <a:ea typeface="+mn-ea"/>
                      </a:endParaRPr>
                    </a:p>
                    <a:p>
                      <a:pPr marL="0" marR="0" lvl="0" indent="0" algn="l" defTabSz="959937" rtl="0" eaLnBrk="1" fontAlgn="auto" latinLnBrk="0" hangingPunct="1">
                        <a:lnSpc>
                          <a:spcPct val="100000"/>
                        </a:lnSpc>
                        <a:spcBef>
                          <a:spcPts val="0"/>
                        </a:spcBef>
                        <a:spcAft>
                          <a:spcPts val="0"/>
                        </a:spcAft>
                        <a:buClrTx/>
                        <a:buSzTx/>
                        <a:buFontTx/>
                        <a:buNone/>
                        <a:tabLst/>
                        <a:defRPr/>
                      </a:pPr>
                      <a:r>
                        <a:rPr kumimoji="1" lang="ja-JP" altLang="en-US" sz="1400" b="1" dirty="0">
                          <a:solidFill>
                            <a:schemeClr val="tx1"/>
                          </a:solidFill>
                        </a:rPr>
                        <a:t>▷</a:t>
                      </a:r>
                      <a:r>
                        <a:rPr kumimoji="1" lang="ja-JP" altLang="en-US" sz="1400" b="1" u="sng" dirty="0">
                          <a:solidFill>
                            <a:schemeClr val="tx1"/>
                          </a:solidFill>
                          <a:effectLst/>
                          <a:latin typeface="BIZ UDPゴシック" panose="020B0400000000000000" pitchFamily="50" charset="-128"/>
                          <a:ea typeface="BIZ UDPゴシック" panose="020B0400000000000000" pitchFamily="50" charset="-128"/>
                        </a:rPr>
                        <a:t>デジタル学園祭＆未来創造コンテストの海外参加者の</a:t>
                      </a:r>
                      <a:r>
                        <a:rPr kumimoji="1" lang="ja-JP" altLang="en-US" sz="1400" b="1" u="sng" dirty="0" err="1">
                          <a:solidFill>
                            <a:schemeClr val="tx1"/>
                          </a:solidFill>
                          <a:effectLst/>
                          <a:latin typeface="BIZ UDPゴシック" panose="020B0400000000000000" pitchFamily="50" charset="-128"/>
                          <a:ea typeface="BIZ UDPゴシック" panose="020B0400000000000000" pitchFamily="50" charset="-128"/>
                        </a:rPr>
                        <a:t>招へい</a:t>
                      </a:r>
                      <a:r>
                        <a:rPr kumimoji="1" lang="ja-JP" altLang="en-US" sz="1400" b="1" u="sng" dirty="0">
                          <a:solidFill>
                            <a:schemeClr val="tx1"/>
                          </a:solidFill>
                          <a:effectLst/>
                          <a:latin typeface="BIZ UDPゴシック" panose="020B0400000000000000" pitchFamily="50" charset="-128"/>
                          <a:ea typeface="BIZ UDPゴシック" panose="020B0400000000000000" pitchFamily="50" charset="-128"/>
                        </a:rPr>
                        <a:t>費補助</a:t>
                      </a:r>
                      <a:r>
                        <a:rPr kumimoji="1" lang="ja-JP" altLang="en-US" sz="900" b="1" u="none" dirty="0">
                          <a:solidFill>
                            <a:schemeClr val="tx1"/>
                          </a:solidFill>
                          <a:effectLst/>
                          <a:latin typeface="BIZ UDPゴシック" panose="020B0400000000000000" pitchFamily="50" charset="-128"/>
                          <a:ea typeface="BIZ UDPゴシック" panose="020B0400000000000000" pitchFamily="50" charset="-128"/>
                        </a:rPr>
                        <a:t>　</a:t>
                      </a:r>
                      <a:r>
                        <a:rPr kumimoji="1" lang="ja-JP" altLang="en-US" sz="900" b="0" i="0" u="none" strike="noStrike" kern="1200" cap="none" spc="0" normalizeH="0" baseline="0" noProof="0" dirty="0">
                          <a:ln>
                            <a:noFill/>
                          </a:ln>
                          <a:solidFill>
                            <a:schemeClr val="tx1"/>
                          </a:solidFill>
                          <a:effectLst/>
                          <a:uLnTx/>
                          <a:uFillTx/>
                          <a:latin typeface="+mn-lt"/>
                          <a:ea typeface="+mn-ea"/>
                          <a:cs typeface="+mn-cs"/>
                        </a:rPr>
                        <a:t>＜大商＞</a:t>
                      </a:r>
                      <a:endParaRPr kumimoji="1" lang="en-US" altLang="ja-JP" sz="900" b="0" i="0" u="none" strike="noStrike" kern="1200" cap="none" spc="0" normalizeH="0" baseline="0" noProof="0" dirty="0">
                        <a:ln>
                          <a:noFill/>
                        </a:ln>
                        <a:solidFill>
                          <a:schemeClr val="tx1"/>
                        </a:solidFill>
                        <a:effectLst/>
                        <a:uLnTx/>
                        <a:uFillTx/>
                        <a:latin typeface="+mn-lt"/>
                        <a:ea typeface="+mn-ea"/>
                        <a:cs typeface="+mn-cs"/>
                      </a:endParaRPr>
                    </a:p>
                    <a:p>
                      <a:pPr marL="180975" marR="0" lvl="0" indent="-180975" algn="l" defTabSz="959937" rtl="0" eaLnBrk="1" fontAlgn="auto" latinLnBrk="0" hangingPunct="1">
                        <a:lnSpc>
                          <a:spcPct val="100000"/>
                        </a:lnSpc>
                        <a:spcBef>
                          <a:spcPts val="0"/>
                        </a:spcBef>
                        <a:spcAft>
                          <a:spcPts val="0"/>
                        </a:spcAft>
                        <a:buClrTx/>
                        <a:buSzTx/>
                        <a:buFontTx/>
                        <a:buNone/>
                        <a:tabLst/>
                        <a:defRPr/>
                      </a:pPr>
                      <a:r>
                        <a:rPr kumimoji="1" lang="ja-JP" altLang="en-US" sz="900" b="1" u="none" dirty="0">
                          <a:solidFill>
                            <a:schemeClr val="tx1"/>
                          </a:solidFill>
                          <a:effectLst/>
                          <a:latin typeface="BIZ UDPゴシック" panose="020B0400000000000000" pitchFamily="50" charset="-128"/>
                          <a:ea typeface="BIZ UDPゴシック" panose="020B0400000000000000" pitchFamily="50" charset="-128"/>
                        </a:rPr>
                        <a:t>　　　　　　　　　　　　　　　　　　　　　　　　　　　　　　　　　　　　　　　　　　　　　　　　　　　　　　　　　　　　　　　　　　　　　　　　　　　　　　　　　　　　</a:t>
                      </a:r>
                      <a:endParaRPr kumimoji="1" lang="en-US" altLang="ja-JP" sz="900" b="0" u="none" dirty="0">
                        <a:solidFill>
                          <a:schemeClr val="tx1"/>
                        </a:solidFill>
                        <a:effectLst/>
                        <a:latin typeface="+mn-ea"/>
                        <a:ea typeface="+mn-ea"/>
                      </a:endParaRPr>
                    </a:p>
                  </a:txBody>
                  <a:tcPr marL="100806" marR="100806" marT="50403" marB="50403">
                    <a:noFill/>
                  </a:tcPr>
                </a:tc>
                <a:extLst>
                  <a:ext uri="{0D108BD9-81ED-4DB2-BD59-A6C34878D82A}">
                    <a16:rowId xmlns:a16="http://schemas.microsoft.com/office/drawing/2014/main" val="4193718493"/>
                  </a:ext>
                </a:extLst>
              </a:tr>
            </a:tbl>
          </a:graphicData>
        </a:graphic>
      </p:graphicFrame>
      <p:sp>
        <p:nvSpPr>
          <p:cNvPr id="9" name="正方形/長方形 8"/>
          <p:cNvSpPr/>
          <p:nvPr/>
        </p:nvSpPr>
        <p:spPr>
          <a:xfrm>
            <a:off x="2653468" y="5899255"/>
            <a:ext cx="5038725" cy="369332"/>
          </a:xfrm>
          <a:prstGeom prst="rect">
            <a:avLst/>
          </a:prstGeom>
        </p:spPr>
        <p:txBody>
          <a:bodyPr>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srgbClr val="FF0000"/>
              </a:solidFill>
              <a:effectLst/>
              <a:uLnTx/>
              <a:uFillTx/>
              <a:latin typeface="BIZ UDPゴシック" panose="020B0400000000000000" pitchFamily="50" charset="-128"/>
              <a:ea typeface="BIZ UDPゴシック" panose="020B0400000000000000" pitchFamily="50" charset="-128"/>
              <a:cs typeface="+mn-cs"/>
            </a:endParaRPr>
          </a:p>
        </p:txBody>
      </p:sp>
      <p:sp>
        <p:nvSpPr>
          <p:cNvPr id="12" name="テキスト ボックス 11"/>
          <p:cNvSpPr txBox="1"/>
          <p:nvPr/>
        </p:nvSpPr>
        <p:spPr>
          <a:xfrm>
            <a:off x="160239" y="1856142"/>
            <a:ext cx="5083443" cy="338554"/>
          </a:xfrm>
          <a:prstGeom prst="rect">
            <a:avLst/>
          </a:prstGeom>
          <a:noFill/>
        </p:spPr>
        <p:txBody>
          <a:bodyPr wrap="none" rtlCol="0">
            <a:spAutoFit/>
          </a:bodyPr>
          <a:lstStyle/>
          <a:p>
            <a:pPr lvl="0">
              <a:defRPr/>
            </a:pPr>
            <a:r>
              <a:rPr kumimoji="1" lang="ja-JP" altLang="en-US" sz="16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国への提案・要望</a:t>
            </a:r>
            <a:r>
              <a:rPr kumimoji="1" lang="ja-JP" altLang="en-US" sz="12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　</a:t>
            </a:r>
            <a:r>
              <a:rPr kumimoji="1" lang="en-US" altLang="ja-JP" sz="11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a:t>
            </a:r>
            <a:r>
              <a:rPr kumimoji="1" lang="ja-JP" altLang="en-US" sz="11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要望先</a:t>
            </a:r>
            <a:r>
              <a:rPr kumimoji="1" lang="zh-TW" altLang="en-US" sz="1100" dirty="0">
                <a:solidFill>
                  <a:prstClr val="black"/>
                </a:solidFill>
                <a:latin typeface="メイリオ" panose="020B0604030504040204" pitchFamily="50" charset="-128"/>
                <a:ea typeface="メイリオ" panose="020B0604030504040204" pitchFamily="50" charset="-128"/>
              </a:rPr>
              <a:t>（</a:t>
            </a:r>
            <a:r>
              <a:rPr kumimoji="1" lang="zh-CN" altLang="en-US" sz="1100" dirty="0">
                <a:latin typeface="メイリオ" panose="020B0604030504040204" pitchFamily="50" charset="-128"/>
                <a:ea typeface="メイリオ" panose="020B0604030504040204" pitchFamily="50" charset="-128"/>
              </a:rPr>
              <a:t>内閣官房、文部科学省</a:t>
            </a:r>
            <a:r>
              <a:rPr kumimoji="1" lang="ja-JP" altLang="en-US" sz="1100" dirty="0">
                <a:latin typeface="メイリオ" panose="020B0604030504040204" pitchFamily="50" charset="-128"/>
                <a:ea typeface="メイリオ" panose="020B0604030504040204" pitchFamily="50" charset="-128"/>
              </a:rPr>
              <a:t>、経済産業省</a:t>
            </a:r>
            <a:r>
              <a:rPr kumimoji="1" lang="zh-TW" altLang="en-US" sz="1100" dirty="0">
                <a:solidFill>
                  <a:prstClr val="black"/>
                </a:solidFill>
                <a:latin typeface="メイリオ" panose="020B0604030504040204" pitchFamily="50" charset="-128"/>
                <a:ea typeface="メイリオ" panose="020B0604030504040204" pitchFamily="50" charset="-128"/>
              </a:rPr>
              <a:t>）</a:t>
            </a:r>
            <a:endParaRPr kumimoji="1" lang="ja-JP" altLang="en-US" sz="10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p:txBody>
      </p:sp>
      <p:sp>
        <p:nvSpPr>
          <p:cNvPr id="23" name="スライド番号プレースホルダー 7"/>
          <p:cNvSpPr>
            <a:spLocks noGrp="1"/>
          </p:cNvSpPr>
          <p:nvPr>
            <p:ph type="sldNum" sz="quarter" idx="12"/>
          </p:nvPr>
        </p:nvSpPr>
        <p:spPr>
          <a:xfrm flipH="1">
            <a:off x="9719089" y="6839953"/>
            <a:ext cx="361536" cy="359360"/>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A29C0C3-80A2-4EDA-8DD4-D638D41F3C0E}" type="slidenum">
              <a:rPr kumimoji="1" lang="ja-JP" altLang="en-US" sz="1260" b="0" i="0" u="none" strike="noStrike" kern="1200" cap="none" spc="0" normalizeH="0" baseline="0" noProof="0" smtClean="0">
                <a:ln>
                  <a:noFill/>
                </a:ln>
                <a:solidFill>
                  <a:prstClr val="black">
                    <a:tint val="75000"/>
                  </a:prstClr>
                </a:solidFill>
                <a:effectLst/>
                <a:uLnTx/>
                <a:uFillTx/>
                <a:latin typeface="Calibri" panose="020F0502020204030204"/>
                <a:ea typeface="游ゴシック" panose="020B0400000000000000"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81</a:t>
            </a:fld>
            <a:endParaRPr kumimoji="1" lang="ja-JP" altLang="en-US" sz="1260" b="0" i="0" u="none" strike="noStrike" kern="1200" cap="none" spc="0" normalizeH="0" baseline="0" noProof="0" dirty="0">
              <a:ln>
                <a:noFill/>
              </a:ln>
              <a:solidFill>
                <a:prstClr val="black">
                  <a:tint val="75000"/>
                </a:prstClr>
              </a:solidFill>
              <a:effectLst/>
              <a:uLnTx/>
              <a:uFillTx/>
              <a:latin typeface="Calibri" panose="020F0502020204030204"/>
              <a:ea typeface="游ゴシック" panose="020B0400000000000000" pitchFamily="50" charset="-128"/>
              <a:cs typeface="+mn-cs"/>
            </a:endParaRPr>
          </a:p>
        </p:txBody>
      </p:sp>
      <p:sp>
        <p:nvSpPr>
          <p:cNvPr id="22" name="正方形/長方形 21">
            <a:extLst>
              <a:ext uri="{FF2B5EF4-FFF2-40B4-BE49-F238E27FC236}">
                <a16:creationId xmlns:a16="http://schemas.microsoft.com/office/drawing/2014/main" id="{E08629A6-829B-4394-A30A-5CB52C1BBB36}"/>
              </a:ext>
            </a:extLst>
          </p:cNvPr>
          <p:cNvSpPr/>
          <p:nvPr/>
        </p:nvSpPr>
        <p:spPr>
          <a:xfrm>
            <a:off x="179857" y="88937"/>
            <a:ext cx="9720000" cy="324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defRPr/>
            </a:pPr>
            <a:r>
              <a:rPr kumimoji="1" lang="ja-JP" altLang="en-US" b="1" dirty="0">
                <a:solidFill>
                  <a:prstClr val="white"/>
                </a:solidFill>
                <a:latin typeface="BIZ UDPゴシック" panose="020B0400000000000000" pitchFamily="50" charset="-128"/>
                <a:ea typeface="BIZ UDPゴシック" panose="020B0400000000000000" pitchFamily="50" charset="-128"/>
              </a:rPr>
              <a:t>２（３）　万博交流イニシアチブの推進　～教育交流～</a:t>
            </a:r>
          </a:p>
        </p:txBody>
      </p:sp>
      <p:sp>
        <p:nvSpPr>
          <p:cNvPr id="25" name="テキスト ボックス 24">
            <a:extLst>
              <a:ext uri="{FF2B5EF4-FFF2-40B4-BE49-F238E27FC236}">
                <a16:creationId xmlns:a16="http://schemas.microsoft.com/office/drawing/2014/main" id="{B02F3C22-1443-46B7-A977-04475234F08A}"/>
              </a:ext>
            </a:extLst>
          </p:cNvPr>
          <p:cNvSpPr txBox="1"/>
          <p:nvPr/>
        </p:nvSpPr>
        <p:spPr>
          <a:xfrm>
            <a:off x="288706" y="461860"/>
            <a:ext cx="9540000" cy="954107"/>
          </a:xfrm>
          <a:prstGeom prst="rect">
            <a:avLst/>
          </a:prstGeom>
          <a:noFill/>
          <a:ln w="6350">
            <a:noFill/>
            <a:prstDash val="solid"/>
          </a:ln>
        </p:spPr>
        <p:txBody>
          <a:bodyPr wrap="square">
            <a:spAutoFit/>
          </a:bodyPr>
          <a:lstStyle/>
          <a:p>
            <a:pPr lvl="0">
              <a:defRPr/>
            </a:pPr>
            <a:r>
              <a:rPr lang="ja-JP" altLang="en-US" sz="1400" dirty="0">
                <a:solidFill>
                  <a:prstClr val="black"/>
                </a:solidFill>
                <a:latin typeface="BIZ UDPゴシック" panose="020B0400000000000000" pitchFamily="50" charset="-128"/>
                <a:ea typeface="BIZ UDPゴシック" panose="020B0400000000000000" pitchFamily="50" charset="-128"/>
              </a:rPr>
              <a:t>　</a:t>
            </a:r>
            <a:r>
              <a:rPr lang="ja-JP" altLang="en-US" sz="1400" dirty="0">
                <a:latin typeface="BIZ UDPゴシック" panose="020B0400000000000000" pitchFamily="50" charset="-128"/>
                <a:ea typeface="BIZ UDPゴシック" panose="020B0400000000000000" pitchFamily="50" charset="-128"/>
              </a:rPr>
              <a:t>　「未来社会の実験場」をコンセプトとし、</a:t>
            </a:r>
            <a:r>
              <a:rPr lang="en-US" altLang="ja-JP" sz="1400" dirty="0">
                <a:latin typeface="BIZ UDPゴシック" panose="020B0400000000000000" pitchFamily="50" charset="-128"/>
                <a:ea typeface="BIZ UDPゴシック" panose="020B0400000000000000" pitchFamily="50" charset="-128"/>
              </a:rPr>
              <a:t>SDG</a:t>
            </a:r>
            <a:r>
              <a:rPr lang="ja-JP" altLang="en-US" sz="1400" dirty="0" err="1">
                <a:latin typeface="BIZ UDPゴシック" panose="020B0400000000000000" pitchFamily="50" charset="-128"/>
                <a:ea typeface="BIZ UDPゴシック" panose="020B0400000000000000" pitchFamily="50" charset="-128"/>
              </a:rPr>
              <a:t>ｓ</a:t>
            </a:r>
            <a:r>
              <a:rPr lang="ja-JP" altLang="en-US" sz="1400" dirty="0">
                <a:latin typeface="BIZ UDPゴシック" panose="020B0400000000000000" pitchFamily="50" charset="-128"/>
                <a:ea typeface="BIZ UDPゴシック" panose="020B0400000000000000" pitchFamily="50" charset="-128"/>
              </a:rPr>
              <a:t>達成に資する様々なチャレンジを実践する場である大阪・関西万博では、世界中から最先端の技術や新しいサービスなどが会場の至る所で展開され、多くの驚きや感動を体験することができる。</a:t>
            </a:r>
          </a:p>
          <a:p>
            <a:pPr lvl="0">
              <a:defRPr/>
            </a:pPr>
            <a:r>
              <a:rPr lang="ja-JP" altLang="en-US" sz="1400" dirty="0">
                <a:latin typeface="BIZ UDPゴシック" panose="020B0400000000000000" pitchFamily="50" charset="-128"/>
                <a:ea typeface="BIZ UDPゴシック" panose="020B0400000000000000" pitchFamily="50" charset="-128"/>
              </a:rPr>
              <a:t>　次代を担う子どもたちが、未来に向けてそれぞれの夢を育むためには、一人でも多く万博を肌で感じたり、社会課題解決に向けた自身の行動につなげるための教育交流の取組みが重要である。</a:t>
            </a:r>
          </a:p>
        </p:txBody>
      </p:sp>
      <p:sp>
        <p:nvSpPr>
          <p:cNvPr id="26" name="テキスト ボックス 25"/>
          <p:cNvSpPr txBox="1"/>
          <p:nvPr/>
        </p:nvSpPr>
        <p:spPr>
          <a:xfrm>
            <a:off x="179857" y="4437761"/>
            <a:ext cx="2236510" cy="338554"/>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600" b="1" i="0" u="none" strike="noStrike" kern="1200" cap="none" spc="0" normalizeH="0" baseline="0" noProof="0" dirty="0">
                <a:ln>
                  <a:noFill/>
                </a:ln>
                <a:effectLst/>
                <a:uLnTx/>
                <a:uFillTx/>
                <a:latin typeface="メイリオ" panose="020B0604030504040204" pitchFamily="50" charset="-128"/>
                <a:ea typeface="メイリオ" panose="020B0604030504040204" pitchFamily="50" charset="-128"/>
                <a:cs typeface="+mn-cs"/>
              </a:rPr>
              <a:t>国との協議の進捗状況</a:t>
            </a:r>
          </a:p>
        </p:txBody>
      </p:sp>
      <p:graphicFrame>
        <p:nvGraphicFramePr>
          <p:cNvPr id="16" name="表 15"/>
          <p:cNvGraphicFramePr>
            <a:graphicFrameLocks noGrp="1"/>
          </p:cNvGraphicFramePr>
          <p:nvPr>
            <p:extLst>
              <p:ext uri="{D42A27DB-BD31-4B8C-83A1-F6EECF244321}">
                <p14:modId xmlns:p14="http://schemas.microsoft.com/office/powerpoint/2010/main" val="3096106350"/>
              </p:ext>
            </p:extLst>
          </p:nvPr>
        </p:nvGraphicFramePr>
        <p:xfrm>
          <a:off x="160239" y="4818367"/>
          <a:ext cx="9288000" cy="1070292"/>
        </p:xfrm>
        <a:graphic>
          <a:graphicData uri="http://schemas.openxmlformats.org/drawingml/2006/table">
            <a:tbl>
              <a:tblPr bandRow="1">
                <a:tableStyleId>{5940675A-B579-460E-94D1-54222C63F5DA}</a:tableStyleId>
              </a:tblPr>
              <a:tblGrid>
                <a:gridCol w="2700000">
                  <a:extLst>
                    <a:ext uri="{9D8B030D-6E8A-4147-A177-3AD203B41FA5}">
                      <a16:colId xmlns:a16="http://schemas.microsoft.com/office/drawing/2014/main" val="525926817"/>
                    </a:ext>
                  </a:extLst>
                </a:gridCol>
                <a:gridCol w="6588000">
                  <a:extLst>
                    <a:ext uri="{9D8B030D-6E8A-4147-A177-3AD203B41FA5}">
                      <a16:colId xmlns:a16="http://schemas.microsoft.com/office/drawing/2014/main" val="1556401701"/>
                    </a:ext>
                  </a:extLst>
                </a:gridCol>
              </a:tblGrid>
              <a:tr h="288000">
                <a:tc>
                  <a:txBody>
                    <a:bodyPr/>
                    <a:lstStyle/>
                    <a:p>
                      <a:pPr marL="0" marR="0" lvl="0" indent="0" algn="l" defTabSz="959937" rtl="0" eaLnBrk="1" fontAlgn="auto" latinLnBrk="0" hangingPunct="1">
                        <a:lnSpc>
                          <a:spcPct val="100000"/>
                        </a:lnSpc>
                        <a:spcBef>
                          <a:spcPts val="0"/>
                        </a:spcBef>
                        <a:spcAft>
                          <a:spcPts val="0"/>
                        </a:spcAft>
                        <a:buClrTx/>
                        <a:buSzTx/>
                        <a:buFontTx/>
                        <a:buNone/>
                        <a:tabLst/>
                        <a:defRPr/>
                      </a:pPr>
                      <a:r>
                        <a:rPr lang="ja-JP" altLang="en-US" sz="1200" b="1" dirty="0">
                          <a:solidFill>
                            <a:schemeClr val="tx1"/>
                          </a:solidFill>
                          <a:latin typeface="+mn-ea"/>
                        </a:rPr>
                        <a:t>国「アクションプラン</a:t>
                      </a:r>
                      <a:r>
                        <a:rPr lang="en-US" altLang="ja-JP" sz="1200" b="1" dirty="0">
                          <a:solidFill>
                            <a:schemeClr val="tx1"/>
                          </a:solidFill>
                          <a:latin typeface="+mn-ea"/>
                        </a:rPr>
                        <a:t>Ver.</a:t>
                      </a:r>
                      <a:r>
                        <a:rPr lang="en-US" altLang="ja-JP" sz="1200" b="1" u="none" dirty="0">
                          <a:solidFill>
                            <a:schemeClr val="tx1"/>
                          </a:solidFill>
                          <a:latin typeface="+mn-ea"/>
                        </a:rPr>
                        <a:t>4</a:t>
                      </a:r>
                      <a:r>
                        <a:rPr lang="ja-JP" altLang="en-US" sz="1200" b="1" dirty="0">
                          <a:solidFill>
                            <a:schemeClr val="tx1"/>
                          </a:solidFill>
                          <a:latin typeface="+mn-ea"/>
                        </a:rPr>
                        <a:t>」の</a:t>
                      </a:r>
                      <a:endParaRPr lang="en-US" altLang="ja-JP" sz="1200" b="1" dirty="0">
                        <a:solidFill>
                          <a:schemeClr val="tx1"/>
                        </a:solidFill>
                        <a:latin typeface="+mn-ea"/>
                      </a:endParaRPr>
                    </a:p>
                    <a:p>
                      <a:pPr marL="0" marR="0" lvl="0" indent="0" algn="l" defTabSz="959937" rtl="0" eaLnBrk="1" fontAlgn="auto" latinLnBrk="0" hangingPunct="1">
                        <a:lnSpc>
                          <a:spcPct val="100000"/>
                        </a:lnSpc>
                        <a:spcBef>
                          <a:spcPts val="0"/>
                        </a:spcBef>
                        <a:spcAft>
                          <a:spcPts val="0"/>
                        </a:spcAft>
                        <a:buClrTx/>
                        <a:buSzTx/>
                        <a:buFontTx/>
                        <a:buNone/>
                        <a:tabLst/>
                        <a:defRPr/>
                      </a:pPr>
                      <a:r>
                        <a:rPr lang="ja-JP" altLang="en-US" sz="1200" b="1" dirty="0">
                          <a:solidFill>
                            <a:schemeClr val="tx1"/>
                          </a:solidFill>
                          <a:latin typeface="+mn-ea"/>
                        </a:rPr>
                        <a:t>記載内容</a:t>
                      </a:r>
                      <a:endParaRPr kumimoji="1" lang="ja-JP" altLang="en-US" sz="1200" dirty="0">
                        <a:solidFill>
                          <a:schemeClr val="tx1"/>
                        </a:solidFill>
                        <a:latin typeface="BIZ UDPゴシック" panose="020B0400000000000000" pitchFamily="50" charset="-128"/>
                        <a:ea typeface="BIZ UDPゴシック" panose="020B0400000000000000" pitchFamily="50" charset="-128"/>
                      </a:endParaRPr>
                    </a:p>
                  </a:txBody>
                  <a:tcPr marL="100806" marR="100806" marT="50403" marB="50403">
                    <a:lnL w="12700" cap="flat" cmpd="sng" algn="ctr">
                      <a:solidFill>
                        <a:schemeClr val="accent1"/>
                      </a:solidFill>
                      <a:prstDash val="sysDot"/>
                      <a:round/>
                      <a:headEnd type="none" w="med" len="med"/>
                      <a:tailEnd type="none" w="med" len="med"/>
                    </a:lnL>
                    <a:lnR w="12700" cap="flat" cmpd="sng" algn="ctr">
                      <a:solidFill>
                        <a:schemeClr val="accent1"/>
                      </a:solidFill>
                      <a:prstDash val="sysDot"/>
                      <a:round/>
                      <a:headEnd type="none" w="med" len="med"/>
                      <a:tailEnd type="none" w="med" len="med"/>
                    </a:lnR>
                    <a:lnT w="12700" cap="flat" cmpd="sng" algn="ctr">
                      <a:solidFill>
                        <a:schemeClr val="accent1"/>
                      </a:solidFill>
                      <a:prstDash val="sysDot"/>
                      <a:round/>
                      <a:headEnd type="none" w="med" len="med"/>
                      <a:tailEnd type="none" w="med" len="med"/>
                    </a:lnT>
                    <a:lnB w="12700" cap="flat" cmpd="sng" algn="ctr">
                      <a:solidFill>
                        <a:schemeClr val="accent1"/>
                      </a:solidFill>
                      <a:prstDash val="sysDot"/>
                      <a:round/>
                      <a:headEnd type="none" w="med" len="med"/>
                      <a:tailEnd type="none" w="med" len="med"/>
                    </a:lnB>
                    <a:lnTlToBr w="12700" cmpd="sng">
                      <a:noFill/>
                      <a:prstDash val="solid"/>
                    </a:lnTlToBr>
                    <a:lnBlToTr w="12700" cmpd="sng">
                      <a:noFill/>
                      <a:prstDash val="solid"/>
                    </a:lnBlToTr>
                  </a:tcPr>
                </a:tc>
                <a:tc>
                  <a:txBody>
                    <a:bodyPr/>
                    <a:lstStyle/>
                    <a:p>
                      <a:pPr marL="171450" marR="0" lvl="0" indent="-171450" algn="l" defTabSz="959937" rtl="0" eaLnBrk="1" fontAlgn="auto" latinLnBrk="0" hangingPunct="1">
                        <a:lnSpc>
                          <a:spcPct val="100000"/>
                        </a:lnSpc>
                        <a:spcBef>
                          <a:spcPts val="0"/>
                        </a:spcBef>
                        <a:spcAft>
                          <a:spcPts val="0"/>
                        </a:spcAft>
                        <a:buClrTx/>
                        <a:buSzTx/>
                        <a:buFont typeface="Wingdings" panose="05000000000000000000" pitchFamily="2" charset="2"/>
                        <a:buChar char="l"/>
                        <a:tabLst/>
                        <a:defRPr/>
                      </a:pPr>
                      <a:r>
                        <a:rPr kumimoji="1" lang="ja-JP" altLang="en-US" sz="1100" b="0" i="0" u="none" strike="noStrike" kern="1200" cap="none" spc="0" normalizeH="0" baseline="0" noProof="0" dirty="0">
                          <a:ln>
                            <a:noFill/>
                          </a:ln>
                          <a:solidFill>
                            <a:schemeClr val="tx1"/>
                          </a:solidFill>
                          <a:effectLst/>
                          <a:uLnTx/>
                          <a:uFillTx/>
                          <a:latin typeface="游ゴシック" panose="020B0400000000000000" pitchFamily="50" charset="-128"/>
                          <a:ea typeface="+mn-ea"/>
                          <a:cs typeface="+mn-cs"/>
                        </a:rPr>
                        <a:t>大阪・関西万博への修学旅行等に係る情報発信について＜文科省＞</a:t>
                      </a:r>
                      <a:endParaRPr kumimoji="1" lang="en-US" altLang="ja-JP" sz="1100" b="0" i="0" u="none" strike="noStrike" kern="1200" cap="none" spc="0" normalizeH="0" baseline="0" noProof="0" dirty="0">
                        <a:ln>
                          <a:noFill/>
                        </a:ln>
                        <a:solidFill>
                          <a:schemeClr val="tx1"/>
                        </a:solidFill>
                        <a:effectLst/>
                        <a:uLnTx/>
                        <a:uFillTx/>
                        <a:latin typeface="游ゴシック" panose="020B0400000000000000" pitchFamily="50" charset="-128"/>
                        <a:ea typeface="+mn-ea"/>
                        <a:cs typeface="+mn-cs"/>
                      </a:endParaRPr>
                    </a:p>
                    <a:p>
                      <a:pPr marL="171450" marR="0" lvl="0" indent="-171450" algn="l" defTabSz="959937" rtl="0" eaLnBrk="1" fontAlgn="auto" latinLnBrk="0" hangingPunct="1">
                        <a:lnSpc>
                          <a:spcPct val="100000"/>
                        </a:lnSpc>
                        <a:spcBef>
                          <a:spcPts val="0"/>
                        </a:spcBef>
                        <a:spcAft>
                          <a:spcPts val="0"/>
                        </a:spcAft>
                        <a:buClrTx/>
                        <a:buSzTx/>
                        <a:buFont typeface="Wingdings" panose="05000000000000000000" pitchFamily="2" charset="2"/>
                        <a:buChar char="l"/>
                        <a:tabLst/>
                        <a:defRPr/>
                      </a:pPr>
                      <a:r>
                        <a:rPr kumimoji="1" lang="ja-JP" altLang="en-US" sz="1100" b="0" i="0" u="none" strike="noStrike" kern="1200" cap="none" spc="0" normalizeH="0" baseline="0" noProof="0" dirty="0">
                          <a:ln>
                            <a:noFill/>
                          </a:ln>
                          <a:solidFill>
                            <a:schemeClr val="tx1"/>
                          </a:solidFill>
                          <a:effectLst/>
                          <a:uLnTx/>
                          <a:uFillTx/>
                          <a:latin typeface="游ゴシック" panose="020B0400000000000000" pitchFamily="50" charset="-128"/>
                          <a:ea typeface="+mn-ea"/>
                          <a:cs typeface="+mn-cs"/>
                        </a:rPr>
                        <a:t>大阪・関西万博に関するジュニア</a:t>
                      </a:r>
                      <a:r>
                        <a:rPr kumimoji="1" lang="en-US" altLang="ja-JP" sz="1100" b="0" i="0" u="none" strike="noStrike" kern="1200" cap="none" spc="0" normalizeH="0" baseline="0" noProof="0" dirty="0">
                          <a:ln>
                            <a:noFill/>
                          </a:ln>
                          <a:solidFill>
                            <a:schemeClr val="tx1"/>
                          </a:solidFill>
                          <a:effectLst/>
                          <a:uLnTx/>
                          <a:uFillTx/>
                          <a:latin typeface="游ゴシック" panose="020B0400000000000000" pitchFamily="50" charset="-128"/>
                          <a:ea typeface="+mn-ea"/>
                          <a:cs typeface="+mn-cs"/>
                        </a:rPr>
                        <a:t>EXPO2025</a:t>
                      </a:r>
                      <a:r>
                        <a:rPr kumimoji="1" lang="ja-JP" altLang="en-US" sz="1100" b="0" i="0" u="none" strike="noStrike" kern="1200" cap="none" spc="0" normalizeH="0" baseline="0" noProof="0" dirty="0">
                          <a:ln>
                            <a:noFill/>
                          </a:ln>
                          <a:solidFill>
                            <a:schemeClr val="tx1"/>
                          </a:solidFill>
                          <a:effectLst/>
                          <a:uLnTx/>
                          <a:uFillTx/>
                          <a:latin typeface="游ゴシック" panose="020B0400000000000000" pitchFamily="50" charset="-128"/>
                          <a:ea typeface="+mn-ea"/>
                          <a:cs typeface="+mn-cs"/>
                        </a:rPr>
                        <a:t>教育プログラムの周知＜文科省＞</a:t>
                      </a:r>
                      <a:endParaRPr kumimoji="1" lang="en-US" altLang="ja-JP" sz="1100" b="0" i="0" u="none" strike="noStrike" kern="1200" cap="none" spc="0" normalizeH="0" baseline="0" noProof="0" dirty="0">
                        <a:ln>
                          <a:noFill/>
                        </a:ln>
                        <a:solidFill>
                          <a:schemeClr val="tx1"/>
                        </a:solidFill>
                        <a:effectLst/>
                        <a:uLnTx/>
                        <a:uFillTx/>
                        <a:latin typeface="游ゴシック" panose="020B0400000000000000" pitchFamily="50" charset="-128"/>
                        <a:ea typeface="+mn-ea"/>
                        <a:cs typeface="+mn-cs"/>
                      </a:endParaRPr>
                    </a:p>
                    <a:p>
                      <a:pPr marL="171450" marR="0" lvl="0" indent="-171450" algn="l" defTabSz="959937" rtl="0" eaLnBrk="1" fontAlgn="auto" latinLnBrk="0" hangingPunct="1">
                        <a:lnSpc>
                          <a:spcPct val="100000"/>
                        </a:lnSpc>
                        <a:spcBef>
                          <a:spcPts val="0"/>
                        </a:spcBef>
                        <a:spcAft>
                          <a:spcPts val="0"/>
                        </a:spcAft>
                        <a:buClrTx/>
                        <a:buSzTx/>
                        <a:buFont typeface="Wingdings" panose="05000000000000000000" pitchFamily="2" charset="2"/>
                        <a:buChar char="l"/>
                        <a:tabLst/>
                        <a:defRPr/>
                      </a:pPr>
                      <a:r>
                        <a:rPr kumimoji="1" lang="ja-JP" altLang="en-US" sz="1100" b="0" i="0" u="none" strike="noStrike" kern="1200" cap="none" spc="0" normalizeH="0" baseline="0" noProof="0" dirty="0">
                          <a:ln>
                            <a:noFill/>
                          </a:ln>
                          <a:solidFill>
                            <a:schemeClr val="tx1"/>
                          </a:solidFill>
                          <a:effectLst/>
                          <a:uLnTx/>
                          <a:uFillTx/>
                          <a:latin typeface="游ゴシック" panose="020B0400000000000000" pitchFamily="50" charset="-128"/>
                          <a:ea typeface="+mn-ea"/>
                          <a:cs typeface="+mn-cs"/>
                        </a:rPr>
                        <a:t>デジタル学園祭＜経産省＞</a:t>
                      </a:r>
                      <a:endParaRPr kumimoji="1" lang="en-US" altLang="ja-JP" sz="1100" b="0" i="0" u="none" strike="noStrike" kern="1200" cap="none" spc="0" normalizeH="0" baseline="0" noProof="0" dirty="0">
                        <a:ln>
                          <a:noFill/>
                        </a:ln>
                        <a:solidFill>
                          <a:schemeClr val="tx1"/>
                        </a:solidFill>
                        <a:effectLst/>
                        <a:uLnTx/>
                        <a:uFillTx/>
                        <a:latin typeface="游ゴシック" panose="020B0400000000000000" pitchFamily="50" charset="-128"/>
                        <a:ea typeface="+mn-ea"/>
                        <a:cs typeface="+mn-cs"/>
                      </a:endParaRPr>
                    </a:p>
                  </a:txBody>
                  <a:tcPr marL="100806" marR="100806" marT="50403" marB="50403">
                    <a:lnL w="12700" cap="flat" cmpd="sng" algn="ctr">
                      <a:solidFill>
                        <a:schemeClr val="accent1"/>
                      </a:solidFill>
                      <a:prstDash val="sysDot"/>
                      <a:round/>
                      <a:headEnd type="none" w="med" len="med"/>
                      <a:tailEnd type="none" w="med" len="med"/>
                    </a:lnL>
                    <a:lnR w="12700" cap="flat" cmpd="sng" algn="ctr">
                      <a:solidFill>
                        <a:schemeClr val="accent1"/>
                      </a:solidFill>
                      <a:prstDash val="sysDot"/>
                      <a:round/>
                      <a:headEnd type="none" w="med" len="med"/>
                      <a:tailEnd type="none" w="med" len="med"/>
                    </a:lnR>
                    <a:lnT w="12700" cap="flat" cmpd="sng" algn="ctr">
                      <a:solidFill>
                        <a:schemeClr val="accent1"/>
                      </a:solidFill>
                      <a:prstDash val="sysDot"/>
                      <a:round/>
                      <a:headEnd type="none" w="med" len="med"/>
                      <a:tailEnd type="none" w="med" len="med"/>
                    </a:lnT>
                    <a:lnB w="12700" cap="flat" cmpd="sng" algn="ctr">
                      <a:solidFill>
                        <a:schemeClr val="accent1"/>
                      </a:solidFill>
                      <a:prstDash val="sysDot"/>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508488957"/>
                  </a:ext>
                </a:extLst>
              </a:tr>
              <a:tr h="288000">
                <a:tc>
                  <a:txBody>
                    <a:bodyPr/>
                    <a:lstStyle/>
                    <a:p>
                      <a:pPr marL="0" marR="0" lvl="0" indent="0" algn="l" defTabSz="959937" rtl="0" eaLnBrk="1" fontAlgn="auto"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noProof="0" dirty="0">
                          <a:ln>
                            <a:noFill/>
                          </a:ln>
                          <a:solidFill>
                            <a:schemeClr val="tx1"/>
                          </a:solidFill>
                          <a:effectLst/>
                          <a:uLnTx/>
                          <a:uFillTx/>
                          <a:latin typeface="游ゴシック" panose="020B0400000000000000" pitchFamily="50" charset="-128"/>
                          <a:ea typeface="+mn-ea"/>
                          <a:cs typeface="+mn-cs"/>
                        </a:rPr>
                        <a:t>国との協議の進捗状況</a:t>
                      </a:r>
                      <a:endParaRPr kumimoji="1" lang="en-US" altLang="ja-JP" sz="1200" b="1" i="0" u="none" strike="noStrike" kern="1200" cap="none" spc="0" normalizeH="0" baseline="0" noProof="0" dirty="0">
                        <a:ln>
                          <a:noFill/>
                        </a:ln>
                        <a:solidFill>
                          <a:schemeClr val="tx1"/>
                        </a:solidFill>
                        <a:effectLst/>
                        <a:uLnTx/>
                        <a:uFillTx/>
                        <a:latin typeface="游ゴシック" panose="020B0400000000000000" pitchFamily="50" charset="-128"/>
                        <a:ea typeface="+mn-ea"/>
                        <a:cs typeface="+mn-cs"/>
                      </a:endParaRPr>
                    </a:p>
                    <a:p>
                      <a:pPr marL="0" marR="0" lvl="0" indent="0" algn="l" defTabSz="959937" rtl="0" eaLnBrk="1" fontAlgn="auto"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noProof="0" dirty="0">
                          <a:ln>
                            <a:noFill/>
                          </a:ln>
                          <a:solidFill>
                            <a:schemeClr val="tx1"/>
                          </a:solidFill>
                          <a:effectLst/>
                          <a:uLnTx/>
                          <a:uFillTx/>
                          <a:latin typeface="游ゴシック" panose="020B0400000000000000" pitchFamily="50" charset="-128"/>
                          <a:ea typeface="+mn-ea"/>
                          <a:cs typeface="+mn-cs"/>
                        </a:rPr>
                        <a:t>（取組みの成果）</a:t>
                      </a:r>
                      <a:endParaRPr kumimoji="1" lang="ja-JP" altLang="en-US" sz="1200" b="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endParaRPr>
                    </a:p>
                  </a:txBody>
                  <a:tcPr marL="100806" marR="100806" marT="50403" marB="50403">
                    <a:lnL w="12700" cap="flat" cmpd="sng" algn="ctr">
                      <a:solidFill>
                        <a:schemeClr val="accent1"/>
                      </a:solidFill>
                      <a:prstDash val="sysDot"/>
                      <a:round/>
                      <a:headEnd type="none" w="med" len="med"/>
                      <a:tailEnd type="none" w="med" len="med"/>
                    </a:lnL>
                    <a:lnR w="12700" cap="flat" cmpd="sng" algn="ctr">
                      <a:solidFill>
                        <a:schemeClr val="accent1"/>
                      </a:solidFill>
                      <a:prstDash val="sysDot"/>
                      <a:round/>
                      <a:headEnd type="none" w="med" len="med"/>
                      <a:tailEnd type="none" w="med" len="med"/>
                    </a:lnR>
                    <a:lnT w="12700" cap="flat" cmpd="sng" algn="ctr">
                      <a:solidFill>
                        <a:schemeClr val="accent1"/>
                      </a:solidFill>
                      <a:prstDash val="sysDot"/>
                      <a:round/>
                      <a:headEnd type="none" w="med" len="med"/>
                      <a:tailEnd type="none" w="med" len="med"/>
                    </a:lnT>
                    <a:lnB w="12700" cap="flat" cmpd="sng" algn="ctr">
                      <a:solidFill>
                        <a:schemeClr val="accent1"/>
                      </a:solidFill>
                      <a:prstDash val="sysDot"/>
                      <a:round/>
                      <a:headEnd type="none" w="med" len="med"/>
                      <a:tailEnd type="none" w="med" len="med"/>
                    </a:lnB>
                    <a:lnTlToBr w="12700" cmpd="sng">
                      <a:noFill/>
                      <a:prstDash val="solid"/>
                    </a:lnTlToBr>
                    <a:lnBlToTr w="12700" cmpd="sng">
                      <a:noFill/>
                      <a:prstDash val="solid"/>
                    </a:lnBlToTr>
                  </a:tcPr>
                </a:tc>
                <a:tc>
                  <a:txBody>
                    <a:bodyPr/>
                    <a:lstStyle/>
                    <a:p>
                      <a:pPr marL="171450" marR="0" lvl="0" indent="-171450" algn="l" defTabSz="959937" rtl="0" eaLnBrk="1" fontAlgn="auto" latinLnBrk="0" hangingPunct="1">
                        <a:lnSpc>
                          <a:spcPct val="100000"/>
                        </a:lnSpc>
                        <a:spcBef>
                          <a:spcPts val="0"/>
                        </a:spcBef>
                        <a:spcAft>
                          <a:spcPts val="0"/>
                        </a:spcAft>
                        <a:buClrTx/>
                        <a:buSzTx/>
                        <a:buFont typeface="Wingdings" panose="05000000000000000000" pitchFamily="2" charset="2"/>
                        <a:buChar char="l"/>
                        <a:tabLst/>
                        <a:defRPr/>
                      </a:pPr>
                      <a:r>
                        <a:rPr kumimoji="1" lang="ja-JP" altLang="en-US" sz="1100" b="0" i="0" u="none" strike="noStrike" kern="1200" cap="none" spc="0" normalizeH="0" baseline="0" noProof="0" dirty="0">
                          <a:ln>
                            <a:noFill/>
                          </a:ln>
                          <a:solidFill>
                            <a:schemeClr val="tx1"/>
                          </a:solidFill>
                          <a:effectLst/>
                          <a:uLnTx/>
                          <a:uFillTx/>
                          <a:latin typeface="游ゴシック" panose="020B0400000000000000" pitchFamily="50" charset="-128"/>
                          <a:ea typeface="+mn-ea"/>
                          <a:cs typeface="+mn-cs"/>
                        </a:rPr>
                        <a:t>内閣官房と全国の自治体等が活用できる補助制度の創設に向けて協議中</a:t>
                      </a:r>
                      <a:endParaRPr kumimoji="1" lang="en-US" altLang="ja-JP" sz="1100" b="0" i="0" u="none" strike="noStrike" kern="1200" cap="none" spc="0" normalizeH="0" baseline="0" noProof="0" dirty="0">
                        <a:ln>
                          <a:noFill/>
                        </a:ln>
                        <a:solidFill>
                          <a:schemeClr val="tx1"/>
                        </a:solidFill>
                        <a:effectLst/>
                        <a:uLnTx/>
                        <a:uFillTx/>
                        <a:latin typeface="游ゴシック" panose="020B0400000000000000" pitchFamily="50" charset="-128"/>
                        <a:ea typeface="+mn-ea"/>
                        <a:cs typeface="+mn-cs"/>
                      </a:endParaRPr>
                    </a:p>
                    <a:p>
                      <a:pPr marL="171450" marR="0" lvl="0" indent="-171450" algn="l" defTabSz="959937" rtl="0" eaLnBrk="1" fontAlgn="auto" latinLnBrk="0" hangingPunct="1">
                        <a:lnSpc>
                          <a:spcPct val="100000"/>
                        </a:lnSpc>
                        <a:spcBef>
                          <a:spcPts val="0"/>
                        </a:spcBef>
                        <a:spcAft>
                          <a:spcPts val="0"/>
                        </a:spcAft>
                        <a:buClrTx/>
                        <a:buSzTx/>
                        <a:buFont typeface="Wingdings" panose="05000000000000000000" pitchFamily="2" charset="2"/>
                        <a:buChar char="l"/>
                        <a:tabLst/>
                        <a:defRPr/>
                      </a:pPr>
                      <a:r>
                        <a:rPr kumimoji="1" lang="ja-JP" altLang="en-US" sz="1100" b="0" i="0" u="none" strike="noStrike" kern="1200" cap="none" spc="0" normalizeH="0" baseline="0" noProof="0" dirty="0">
                          <a:ln>
                            <a:noFill/>
                          </a:ln>
                          <a:solidFill>
                            <a:schemeClr val="tx1"/>
                          </a:solidFill>
                          <a:effectLst/>
                          <a:uLnTx/>
                          <a:uFillTx/>
                          <a:latin typeface="游ゴシック" panose="020B0400000000000000" pitchFamily="50" charset="-128"/>
                          <a:ea typeface="+mn-ea"/>
                          <a:cs typeface="+mn-cs"/>
                        </a:rPr>
                        <a:t>デジタル学園祭のアクションプランの実施に向けて経産省と協力して推進中</a:t>
                      </a:r>
                      <a:endParaRPr kumimoji="1" lang="en-US" altLang="ja-JP" sz="1100" b="0" i="0" u="none" strike="noStrike" kern="1200" cap="none" spc="0" normalizeH="0" baseline="0" noProof="0" dirty="0">
                        <a:ln>
                          <a:noFill/>
                        </a:ln>
                        <a:solidFill>
                          <a:schemeClr val="tx1"/>
                        </a:solidFill>
                        <a:effectLst/>
                        <a:uLnTx/>
                        <a:uFillTx/>
                        <a:latin typeface="游ゴシック" panose="020B0400000000000000" pitchFamily="50" charset="-128"/>
                        <a:ea typeface="+mn-ea"/>
                        <a:cs typeface="+mn-cs"/>
                      </a:endParaRPr>
                    </a:p>
                  </a:txBody>
                  <a:tcPr marL="100806" marR="100806" marT="50403" marB="50403">
                    <a:lnL w="12700" cap="flat" cmpd="sng" algn="ctr">
                      <a:solidFill>
                        <a:schemeClr val="accent1"/>
                      </a:solidFill>
                      <a:prstDash val="sysDot"/>
                      <a:round/>
                      <a:headEnd type="none" w="med" len="med"/>
                      <a:tailEnd type="none" w="med" len="med"/>
                    </a:lnL>
                    <a:lnR w="12700" cap="flat" cmpd="sng" algn="ctr">
                      <a:solidFill>
                        <a:schemeClr val="accent1"/>
                      </a:solidFill>
                      <a:prstDash val="sysDot"/>
                      <a:round/>
                      <a:headEnd type="none" w="med" len="med"/>
                      <a:tailEnd type="none" w="med" len="med"/>
                    </a:lnR>
                    <a:lnT w="12700" cap="flat" cmpd="sng" algn="ctr">
                      <a:solidFill>
                        <a:schemeClr val="accent1"/>
                      </a:solidFill>
                      <a:prstDash val="sysDot"/>
                      <a:round/>
                      <a:headEnd type="none" w="med" len="med"/>
                      <a:tailEnd type="none" w="med" len="med"/>
                    </a:lnT>
                    <a:lnB w="12700" cap="flat" cmpd="sng" algn="ctr">
                      <a:solidFill>
                        <a:schemeClr val="accent1"/>
                      </a:solidFill>
                      <a:prstDash val="sysDot"/>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534654816"/>
                  </a:ext>
                </a:extLst>
              </a:tr>
            </a:tbl>
          </a:graphicData>
        </a:graphic>
      </p:graphicFrame>
    </p:spTree>
    <p:extLst>
      <p:ext uri="{BB962C8B-B14F-4D97-AF65-F5344CB8AC3E}">
        <p14:creationId xmlns:p14="http://schemas.microsoft.com/office/powerpoint/2010/main" val="3904638677"/>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四角形: 角を丸くする 2">
            <a:extLst>
              <a:ext uri="{FF2B5EF4-FFF2-40B4-BE49-F238E27FC236}">
                <a16:creationId xmlns:a16="http://schemas.microsoft.com/office/drawing/2014/main" id="{FF1169B4-0354-4C2C-8470-F16E797B7616}"/>
              </a:ext>
            </a:extLst>
          </p:cNvPr>
          <p:cNvSpPr/>
          <p:nvPr/>
        </p:nvSpPr>
        <p:spPr>
          <a:xfrm>
            <a:off x="179857" y="2204341"/>
            <a:ext cx="9759235" cy="1433560"/>
          </a:xfrm>
          <a:prstGeom prst="roundRect">
            <a:avLst>
              <a:gd name="adj" fmla="val 7865"/>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graphicFrame>
        <p:nvGraphicFramePr>
          <p:cNvPr id="11" name="表 10"/>
          <p:cNvGraphicFramePr>
            <a:graphicFrameLocks noGrp="1"/>
          </p:cNvGraphicFramePr>
          <p:nvPr>
            <p:extLst>
              <p:ext uri="{D42A27DB-BD31-4B8C-83A1-F6EECF244321}">
                <p14:modId xmlns:p14="http://schemas.microsoft.com/office/powerpoint/2010/main" val="3169125545"/>
              </p:ext>
            </p:extLst>
          </p:nvPr>
        </p:nvGraphicFramePr>
        <p:xfrm>
          <a:off x="288706" y="2371090"/>
          <a:ext cx="9759235" cy="1121886"/>
        </p:xfrm>
        <a:graphic>
          <a:graphicData uri="http://schemas.openxmlformats.org/drawingml/2006/table">
            <a:tbl>
              <a:tblPr firstRow="1" bandRow="1">
                <a:tableStyleId>{2D5ABB26-0587-4C30-8999-92F81FD0307C}</a:tableStyleId>
              </a:tblPr>
              <a:tblGrid>
                <a:gridCol w="9759235">
                  <a:extLst>
                    <a:ext uri="{9D8B030D-6E8A-4147-A177-3AD203B41FA5}">
                      <a16:colId xmlns:a16="http://schemas.microsoft.com/office/drawing/2014/main" val="2309123477"/>
                    </a:ext>
                  </a:extLst>
                </a:gridCol>
              </a:tblGrid>
              <a:tr h="943839">
                <a:tc>
                  <a:txBody>
                    <a:bodyPr/>
                    <a:lstStyle/>
                    <a:p>
                      <a:pPr marL="180975" marR="0" lvl="0" indent="-180975" algn="l" defTabSz="959937" rtl="0" eaLnBrk="1" fontAlgn="auto" latinLnBrk="0" hangingPunct="1">
                        <a:lnSpc>
                          <a:spcPct val="150000"/>
                        </a:lnSpc>
                        <a:spcBef>
                          <a:spcPts val="0"/>
                        </a:spcBef>
                        <a:spcAft>
                          <a:spcPts val="0"/>
                        </a:spcAft>
                        <a:buClrTx/>
                        <a:buSzTx/>
                        <a:buFontTx/>
                        <a:buNone/>
                        <a:tabLst/>
                        <a:defRPr/>
                      </a:pPr>
                      <a:endParaRPr kumimoji="1" lang="en-US" altLang="ja-JP" sz="1400" b="1" dirty="0">
                        <a:solidFill>
                          <a:schemeClr val="tx1"/>
                        </a:solidFill>
                      </a:endParaRPr>
                    </a:p>
                    <a:p>
                      <a:pPr marL="180975" lvl="0" indent="-180975" defTabSz="959937">
                        <a:defRPr/>
                      </a:pPr>
                      <a:r>
                        <a:rPr kumimoji="1" lang="ja-JP" altLang="en-US" sz="1400" b="1" dirty="0">
                          <a:solidFill>
                            <a:schemeClr val="tx1"/>
                          </a:solidFill>
                        </a:rPr>
                        <a:t>▷</a:t>
                      </a:r>
                      <a:r>
                        <a:rPr kumimoji="1" lang="en-US" altLang="ja-JP" sz="1400" b="1" dirty="0">
                          <a:solidFill>
                            <a:schemeClr val="tx1"/>
                          </a:solidFill>
                        </a:rPr>
                        <a:t>【</a:t>
                      </a:r>
                      <a:r>
                        <a:rPr kumimoji="1" lang="ja-JP" altLang="en-US" sz="1400" b="1" dirty="0">
                          <a:solidFill>
                            <a:schemeClr val="tx1"/>
                          </a:solidFill>
                        </a:rPr>
                        <a:t>再掲</a:t>
                      </a:r>
                      <a:r>
                        <a:rPr kumimoji="1" lang="en-US" altLang="ja-JP" sz="1400" b="1" dirty="0">
                          <a:solidFill>
                            <a:schemeClr val="tx1"/>
                          </a:solidFill>
                        </a:rPr>
                        <a:t>】</a:t>
                      </a:r>
                      <a:r>
                        <a:rPr kumimoji="1" lang="ja-JP" altLang="en-US" sz="1400" b="1" u="sng" dirty="0">
                          <a:solidFill>
                            <a:schemeClr val="tx1"/>
                          </a:solidFill>
                          <a:effectLst/>
                          <a:latin typeface="BIZ UDPゴシック" panose="020B0400000000000000" pitchFamily="50" charset="-128"/>
                          <a:ea typeface="BIZ UDPゴシック" panose="020B0400000000000000" pitchFamily="50" charset="-128"/>
                        </a:rPr>
                        <a:t>文化的な国際交流と文化芸術振興</a:t>
                      </a:r>
                      <a:r>
                        <a:rPr kumimoji="1" lang="ja-JP" altLang="en-US" sz="1400" b="1" u="none" dirty="0">
                          <a:solidFill>
                            <a:schemeClr val="tx1"/>
                          </a:solidFill>
                          <a:effectLst/>
                          <a:latin typeface="BIZ UDPゴシック" panose="020B0400000000000000" pitchFamily="50" charset="-128"/>
                          <a:ea typeface="BIZ UDPゴシック" panose="020B0400000000000000" pitchFamily="50" charset="-128"/>
                        </a:rPr>
                        <a:t>　</a:t>
                      </a:r>
                      <a:r>
                        <a:rPr kumimoji="1" lang="ja-JP" altLang="en-US" sz="900" b="0" u="none" dirty="0">
                          <a:solidFill>
                            <a:schemeClr val="tx1"/>
                          </a:solidFill>
                          <a:effectLst/>
                          <a:latin typeface="+mn-ea"/>
                          <a:ea typeface="+mn-ea"/>
                        </a:rPr>
                        <a:t>＜広域連合＞</a:t>
                      </a:r>
                      <a:endParaRPr kumimoji="1" lang="en-US" altLang="ja-JP" sz="900" b="0" u="none" dirty="0">
                        <a:solidFill>
                          <a:schemeClr val="tx1"/>
                        </a:solidFill>
                        <a:effectLst/>
                        <a:latin typeface="+mn-ea"/>
                        <a:ea typeface="+mn-ea"/>
                      </a:endParaRPr>
                    </a:p>
                    <a:p>
                      <a:pPr marL="180975" marR="0" lvl="0" indent="-180975" algn="l" defTabSz="959937" rtl="0" eaLnBrk="1" fontAlgn="auto" latinLnBrk="0" hangingPunct="1">
                        <a:lnSpc>
                          <a:spcPct val="100000"/>
                        </a:lnSpc>
                        <a:spcBef>
                          <a:spcPts val="0"/>
                        </a:spcBef>
                        <a:spcAft>
                          <a:spcPts val="0"/>
                        </a:spcAft>
                        <a:buClrTx/>
                        <a:buSzTx/>
                        <a:buFontTx/>
                        <a:buNone/>
                        <a:tabLst/>
                        <a:defRPr/>
                      </a:pPr>
                      <a:endParaRPr kumimoji="1" lang="en-US" altLang="ja-JP" sz="900" b="0" u="none" dirty="0">
                        <a:solidFill>
                          <a:schemeClr val="tx1"/>
                        </a:solidFill>
                        <a:effectLst/>
                        <a:latin typeface="+mn-ea"/>
                        <a:ea typeface="+mn-ea"/>
                      </a:endParaRPr>
                    </a:p>
                    <a:p>
                      <a:pPr marL="0" marR="0" lvl="0" indent="0" algn="l" defTabSz="959937" rtl="0" eaLnBrk="1" fontAlgn="auto" latinLnBrk="0" hangingPunct="1">
                        <a:lnSpc>
                          <a:spcPct val="100000"/>
                        </a:lnSpc>
                        <a:spcBef>
                          <a:spcPts val="0"/>
                        </a:spcBef>
                        <a:spcAft>
                          <a:spcPts val="0"/>
                        </a:spcAft>
                        <a:buClrTx/>
                        <a:buSzTx/>
                        <a:buFontTx/>
                        <a:buNone/>
                        <a:tabLst/>
                        <a:defRPr/>
                      </a:pPr>
                      <a:r>
                        <a:rPr kumimoji="1" lang="ja-JP" altLang="en-US" sz="1400" b="1" dirty="0">
                          <a:solidFill>
                            <a:schemeClr val="tx1"/>
                          </a:solidFill>
                        </a:rPr>
                        <a:t>▷</a:t>
                      </a:r>
                      <a:r>
                        <a:rPr kumimoji="1" lang="ja-JP" altLang="en-US" sz="1400" b="1" u="sng" dirty="0">
                          <a:solidFill>
                            <a:schemeClr val="tx1"/>
                          </a:solidFill>
                          <a:effectLst/>
                          <a:latin typeface="BIZ UDPゴシック" panose="020B0400000000000000" pitchFamily="50" charset="-128"/>
                          <a:ea typeface="BIZ UDPゴシック" panose="020B0400000000000000" pitchFamily="50" charset="-128"/>
                        </a:rPr>
                        <a:t>未来のウェルネス実装及び市民参加型スポーツ・ウェルネス体験ショーケースの実施及びその財政支援</a:t>
                      </a:r>
                      <a:r>
                        <a:rPr kumimoji="1" lang="ja-JP" altLang="en-US" sz="900" b="1" u="none" dirty="0">
                          <a:solidFill>
                            <a:schemeClr val="tx1"/>
                          </a:solidFill>
                          <a:effectLst/>
                          <a:latin typeface="BIZ UDPゴシック" panose="020B0400000000000000" pitchFamily="50" charset="-128"/>
                          <a:ea typeface="BIZ UDPゴシック" panose="020B0400000000000000" pitchFamily="50" charset="-128"/>
                        </a:rPr>
                        <a:t>　</a:t>
                      </a:r>
                      <a:r>
                        <a:rPr kumimoji="1" lang="ja-JP" altLang="en-US" sz="900" b="0" i="0" u="none" strike="noStrike" kern="1200" cap="none" spc="0" normalizeH="0" baseline="0" noProof="0" dirty="0">
                          <a:ln>
                            <a:noFill/>
                          </a:ln>
                          <a:solidFill>
                            <a:schemeClr val="tx1"/>
                          </a:solidFill>
                          <a:effectLst/>
                          <a:uLnTx/>
                          <a:uFillTx/>
                          <a:latin typeface="+mn-lt"/>
                          <a:ea typeface="+mn-ea"/>
                          <a:cs typeface="+mn-cs"/>
                        </a:rPr>
                        <a:t>＜大商＞</a:t>
                      </a:r>
                      <a:endParaRPr kumimoji="1" lang="en-US" altLang="ja-JP" sz="900" b="0" i="0" u="none" strike="noStrike" kern="1200" cap="none" spc="0" normalizeH="0" baseline="0" noProof="0" dirty="0">
                        <a:ln>
                          <a:noFill/>
                        </a:ln>
                        <a:solidFill>
                          <a:schemeClr val="tx1"/>
                        </a:solidFill>
                        <a:effectLst/>
                        <a:uLnTx/>
                        <a:uFillTx/>
                        <a:latin typeface="+mn-lt"/>
                        <a:ea typeface="+mn-ea"/>
                        <a:cs typeface="+mn-cs"/>
                      </a:endParaRPr>
                    </a:p>
                    <a:p>
                      <a:pPr marL="180975" marR="0" lvl="0" indent="-180975" algn="l" defTabSz="959937" rtl="0" eaLnBrk="1" fontAlgn="auto" latinLnBrk="0" hangingPunct="1">
                        <a:lnSpc>
                          <a:spcPct val="100000"/>
                        </a:lnSpc>
                        <a:spcBef>
                          <a:spcPts val="0"/>
                        </a:spcBef>
                        <a:spcAft>
                          <a:spcPts val="0"/>
                        </a:spcAft>
                        <a:buClrTx/>
                        <a:buSzTx/>
                        <a:buFontTx/>
                        <a:buNone/>
                        <a:tabLst/>
                        <a:defRPr/>
                      </a:pPr>
                      <a:r>
                        <a:rPr kumimoji="1" lang="ja-JP" altLang="en-US" sz="900" b="1" u="none" dirty="0">
                          <a:solidFill>
                            <a:schemeClr val="tx1"/>
                          </a:solidFill>
                          <a:effectLst/>
                          <a:latin typeface="BIZ UDPゴシック" panose="020B0400000000000000" pitchFamily="50" charset="-128"/>
                          <a:ea typeface="BIZ UDPゴシック" panose="020B0400000000000000" pitchFamily="50" charset="-128"/>
                        </a:rPr>
                        <a:t>　　　　　　　　　　　　　　　　　　　　　　　　　　　　　　　　　　　　　　　　　　　　　　　　　　　　　　　　　　　　　　　　　　　　　　　　　　　　　　　　　　　　</a:t>
                      </a:r>
                      <a:endParaRPr kumimoji="1" lang="en-US" altLang="ja-JP" sz="900" b="0" u="none" dirty="0">
                        <a:solidFill>
                          <a:schemeClr val="tx1"/>
                        </a:solidFill>
                        <a:effectLst/>
                        <a:latin typeface="+mn-ea"/>
                        <a:ea typeface="+mn-ea"/>
                      </a:endParaRPr>
                    </a:p>
                  </a:txBody>
                  <a:tcPr marL="100806" marR="100806" marT="50403" marB="50403">
                    <a:noFill/>
                  </a:tcPr>
                </a:tc>
                <a:extLst>
                  <a:ext uri="{0D108BD9-81ED-4DB2-BD59-A6C34878D82A}">
                    <a16:rowId xmlns:a16="http://schemas.microsoft.com/office/drawing/2014/main" val="4193718493"/>
                  </a:ext>
                </a:extLst>
              </a:tr>
            </a:tbl>
          </a:graphicData>
        </a:graphic>
      </p:graphicFrame>
      <p:sp>
        <p:nvSpPr>
          <p:cNvPr id="9" name="正方形/長方形 8"/>
          <p:cNvSpPr/>
          <p:nvPr/>
        </p:nvSpPr>
        <p:spPr>
          <a:xfrm>
            <a:off x="2653468" y="5899255"/>
            <a:ext cx="5038725" cy="369332"/>
          </a:xfrm>
          <a:prstGeom prst="rect">
            <a:avLst/>
          </a:prstGeom>
        </p:spPr>
        <p:txBody>
          <a:bodyPr>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srgbClr val="FF0000"/>
              </a:solidFill>
              <a:effectLst/>
              <a:uLnTx/>
              <a:uFillTx/>
              <a:latin typeface="BIZ UDPゴシック" panose="020B0400000000000000" pitchFamily="50" charset="-128"/>
              <a:ea typeface="BIZ UDPゴシック" panose="020B0400000000000000" pitchFamily="50" charset="-128"/>
              <a:cs typeface="+mn-cs"/>
            </a:endParaRPr>
          </a:p>
        </p:txBody>
      </p:sp>
      <p:sp>
        <p:nvSpPr>
          <p:cNvPr id="12" name="テキスト ボックス 11"/>
          <p:cNvSpPr txBox="1"/>
          <p:nvPr/>
        </p:nvSpPr>
        <p:spPr>
          <a:xfrm>
            <a:off x="160239" y="1856142"/>
            <a:ext cx="5083443" cy="338554"/>
          </a:xfrm>
          <a:prstGeom prst="rect">
            <a:avLst/>
          </a:prstGeom>
          <a:noFill/>
        </p:spPr>
        <p:txBody>
          <a:bodyPr wrap="none" rtlCol="0">
            <a:spAutoFit/>
          </a:bodyPr>
          <a:lstStyle/>
          <a:p>
            <a:pPr lvl="0">
              <a:defRPr/>
            </a:pPr>
            <a:r>
              <a:rPr kumimoji="1" lang="ja-JP" altLang="en-US" sz="16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国への提案・要望</a:t>
            </a:r>
            <a:r>
              <a:rPr kumimoji="1" lang="ja-JP" altLang="en-US" sz="12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　</a:t>
            </a:r>
            <a:r>
              <a:rPr kumimoji="1" lang="en-US" altLang="ja-JP" sz="11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a:t>
            </a:r>
            <a:r>
              <a:rPr kumimoji="1" lang="ja-JP" altLang="en-US" sz="11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要望先</a:t>
            </a:r>
            <a:r>
              <a:rPr kumimoji="1" lang="zh-TW" altLang="en-US" sz="1100" dirty="0">
                <a:solidFill>
                  <a:prstClr val="black"/>
                </a:solidFill>
                <a:latin typeface="メイリオ" panose="020B0604030504040204" pitchFamily="50" charset="-128"/>
                <a:ea typeface="メイリオ" panose="020B0604030504040204" pitchFamily="50" charset="-128"/>
              </a:rPr>
              <a:t>（</a:t>
            </a:r>
            <a:r>
              <a:rPr kumimoji="1" lang="zh-CN" altLang="en-US" sz="1100" dirty="0">
                <a:latin typeface="メイリオ" panose="020B0604030504040204" pitchFamily="50" charset="-128"/>
                <a:ea typeface="メイリオ" panose="020B0604030504040204" pitchFamily="50" charset="-128"/>
              </a:rPr>
              <a:t>内閣官房、文部科学省、経済産業省</a:t>
            </a:r>
            <a:r>
              <a:rPr kumimoji="1" lang="zh-TW" altLang="en-US" sz="1100" dirty="0">
                <a:solidFill>
                  <a:prstClr val="black"/>
                </a:solidFill>
                <a:latin typeface="メイリオ" panose="020B0604030504040204" pitchFamily="50" charset="-128"/>
                <a:ea typeface="メイリオ" panose="020B0604030504040204" pitchFamily="50" charset="-128"/>
              </a:rPr>
              <a:t>）</a:t>
            </a:r>
            <a:endParaRPr kumimoji="1" lang="ja-JP" altLang="en-US" sz="10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p:txBody>
      </p:sp>
      <p:sp>
        <p:nvSpPr>
          <p:cNvPr id="23" name="スライド番号プレースホルダー 7"/>
          <p:cNvSpPr>
            <a:spLocks noGrp="1"/>
          </p:cNvSpPr>
          <p:nvPr>
            <p:ph type="sldNum" sz="quarter" idx="12"/>
          </p:nvPr>
        </p:nvSpPr>
        <p:spPr>
          <a:xfrm flipH="1">
            <a:off x="9719089" y="6839953"/>
            <a:ext cx="361536" cy="359360"/>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A29C0C3-80A2-4EDA-8DD4-D638D41F3C0E}" type="slidenum">
              <a:rPr kumimoji="1" lang="ja-JP" altLang="en-US" sz="1260" b="0" i="0" u="none" strike="noStrike" kern="1200" cap="none" spc="0" normalizeH="0" baseline="0" noProof="0" smtClean="0">
                <a:ln>
                  <a:noFill/>
                </a:ln>
                <a:solidFill>
                  <a:prstClr val="black">
                    <a:tint val="75000"/>
                  </a:prstClr>
                </a:solidFill>
                <a:effectLst/>
                <a:uLnTx/>
                <a:uFillTx/>
                <a:latin typeface="Calibri" panose="020F0502020204030204"/>
                <a:ea typeface="游ゴシック" panose="020B0400000000000000"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82</a:t>
            </a:fld>
            <a:endParaRPr kumimoji="1" lang="ja-JP" altLang="en-US" sz="1260" b="0" i="0" u="none" strike="noStrike" kern="1200" cap="none" spc="0" normalizeH="0" baseline="0" noProof="0" dirty="0">
              <a:ln>
                <a:noFill/>
              </a:ln>
              <a:solidFill>
                <a:prstClr val="black">
                  <a:tint val="75000"/>
                </a:prstClr>
              </a:solidFill>
              <a:effectLst/>
              <a:uLnTx/>
              <a:uFillTx/>
              <a:latin typeface="Calibri" panose="020F0502020204030204"/>
              <a:ea typeface="游ゴシック" panose="020B0400000000000000" pitchFamily="50" charset="-128"/>
              <a:cs typeface="+mn-cs"/>
            </a:endParaRPr>
          </a:p>
        </p:txBody>
      </p:sp>
      <p:sp>
        <p:nvSpPr>
          <p:cNvPr id="22" name="正方形/長方形 21">
            <a:extLst>
              <a:ext uri="{FF2B5EF4-FFF2-40B4-BE49-F238E27FC236}">
                <a16:creationId xmlns:a16="http://schemas.microsoft.com/office/drawing/2014/main" id="{E08629A6-829B-4394-A30A-5CB52C1BBB36}"/>
              </a:ext>
            </a:extLst>
          </p:cNvPr>
          <p:cNvSpPr/>
          <p:nvPr/>
        </p:nvSpPr>
        <p:spPr>
          <a:xfrm>
            <a:off x="179857" y="88937"/>
            <a:ext cx="9720000" cy="324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defRPr/>
            </a:pPr>
            <a:r>
              <a:rPr kumimoji="1" lang="ja-JP" altLang="en-US" b="1" dirty="0">
                <a:solidFill>
                  <a:prstClr val="white"/>
                </a:solidFill>
                <a:latin typeface="BIZ UDPゴシック" panose="020B0400000000000000" pitchFamily="50" charset="-128"/>
                <a:ea typeface="BIZ UDPゴシック" panose="020B0400000000000000" pitchFamily="50" charset="-128"/>
              </a:rPr>
              <a:t>２（４）　万博交流イニシアチブの推進　～文化・スポーツ交流～</a:t>
            </a:r>
          </a:p>
        </p:txBody>
      </p:sp>
      <p:sp>
        <p:nvSpPr>
          <p:cNvPr id="25" name="テキスト ボックス 24">
            <a:extLst>
              <a:ext uri="{FF2B5EF4-FFF2-40B4-BE49-F238E27FC236}">
                <a16:creationId xmlns:a16="http://schemas.microsoft.com/office/drawing/2014/main" id="{B02F3C22-1443-46B7-A977-04475234F08A}"/>
              </a:ext>
            </a:extLst>
          </p:cNvPr>
          <p:cNvSpPr txBox="1"/>
          <p:nvPr/>
        </p:nvSpPr>
        <p:spPr>
          <a:xfrm>
            <a:off x="288706" y="461860"/>
            <a:ext cx="9540000" cy="1169551"/>
          </a:xfrm>
          <a:prstGeom prst="rect">
            <a:avLst/>
          </a:prstGeom>
          <a:noFill/>
          <a:ln w="6350">
            <a:noFill/>
            <a:prstDash val="solid"/>
          </a:ln>
        </p:spPr>
        <p:txBody>
          <a:bodyPr wrap="square">
            <a:spAutoFit/>
          </a:bodyPr>
          <a:lstStyle/>
          <a:p>
            <a:pPr lvl="0">
              <a:defRPr/>
            </a:pPr>
            <a:r>
              <a:rPr lang="ja-JP" altLang="en-US" sz="1400" dirty="0">
                <a:solidFill>
                  <a:prstClr val="black"/>
                </a:solidFill>
                <a:latin typeface="BIZ UDPゴシック" panose="020B0400000000000000" pitchFamily="50" charset="-128"/>
                <a:ea typeface="BIZ UDPゴシック" panose="020B0400000000000000" pitchFamily="50" charset="-128"/>
              </a:rPr>
              <a:t>　</a:t>
            </a:r>
            <a:r>
              <a:rPr lang="ja-JP" altLang="en-US" sz="1400" dirty="0">
                <a:latin typeface="BIZ UDPゴシック" panose="020B0400000000000000" pitchFamily="50" charset="-128"/>
                <a:ea typeface="BIZ UDPゴシック" panose="020B0400000000000000" pitchFamily="50" charset="-128"/>
              </a:rPr>
              <a:t>　大阪・関西万博のテーマは、「いのち輝く未来社会のデザイン」。この体現として、会場内外における伝統芸能、舞台芸術、音楽、メディア芸術、アート、工芸品、まんが・アニメなど、我が国の多様な文化・芸術の魅力の国内外への発信、人生や社会を豊かにするスポーツと連携したイベントの実施や、</a:t>
            </a:r>
            <a:r>
              <a:rPr lang="ja-JP" altLang="en-US" sz="1400" dirty="0" err="1">
                <a:latin typeface="BIZ UDPゴシック" panose="020B0400000000000000" pitchFamily="50" charset="-128"/>
                <a:ea typeface="BIZ UDPゴシック" panose="020B0400000000000000" pitchFamily="50" charset="-128"/>
              </a:rPr>
              <a:t>障がい</a:t>
            </a:r>
            <a:r>
              <a:rPr lang="ja-JP" altLang="en-US" sz="1400" dirty="0">
                <a:latin typeface="BIZ UDPゴシック" panose="020B0400000000000000" pitchFamily="50" charset="-128"/>
                <a:ea typeface="BIZ UDPゴシック" panose="020B0400000000000000" pitchFamily="50" charset="-128"/>
              </a:rPr>
              <a:t>者スポーツの振興に資する情報発信のまたとない機会である。</a:t>
            </a:r>
          </a:p>
          <a:p>
            <a:pPr lvl="0">
              <a:defRPr/>
            </a:pPr>
            <a:r>
              <a:rPr lang="ja-JP" altLang="en-US" sz="1400" dirty="0">
                <a:latin typeface="BIZ UDPゴシック" panose="020B0400000000000000" pitchFamily="50" charset="-128"/>
                <a:ea typeface="BIZ UDPゴシック" panose="020B0400000000000000" pitchFamily="50" charset="-128"/>
              </a:rPr>
              <a:t>　大阪・関西万博を訪れる世界中の様々な国・地域の多様な文化・価値観を持つ人々を、大阪・関西のみならず日本全国でおもてなし、文化・スポーツを切り口として地域との相互交流を行う。</a:t>
            </a:r>
          </a:p>
        </p:txBody>
      </p:sp>
      <p:sp>
        <p:nvSpPr>
          <p:cNvPr id="26" name="テキスト ボックス 25"/>
          <p:cNvSpPr txBox="1"/>
          <p:nvPr/>
        </p:nvSpPr>
        <p:spPr>
          <a:xfrm>
            <a:off x="179857" y="4437761"/>
            <a:ext cx="2236510" cy="338554"/>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600" b="1" i="0" u="none" strike="noStrike" kern="1200" cap="none" spc="0" normalizeH="0" baseline="0" noProof="0" dirty="0">
                <a:ln>
                  <a:noFill/>
                </a:ln>
                <a:effectLst/>
                <a:uLnTx/>
                <a:uFillTx/>
                <a:latin typeface="メイリオ" panose="020B0604030504040204" pitchFamily="50" charset="-128"/>
                <a:ea typeface="メイリオ" panose="020B0604030504040204" pitchFamily="50" charset="-128"/>
                <a:cs typeface="+mn-cs"/>
              </a:rPr>
              <a:t>国との協議の進捗状況</a:t>
            </a:r>
          </a:p>
        </p:txBody>
      </p:sp>
      <p:graphicFrame>
        <p:nvGraphicFramePr>
          <p:cNvPr id="13" name="表 12"/>
          <p:cNvGraphicFramePr>
            <a:graphicFrameLocks noGrp="1"/>
          </p:cNvGraphicFramePr>
          <p:nvPr>
            <p:extLst>
              <p:ext uri="{D42A27DB-BD31-4B8C-83A1-F6EECF244321}">
                <p14:modId xmlns:p14="http://schemas.microsoft.com/office/powerpoint/2010/main" val="3369893125"/>
              </p:ext>
            </p:extLst>
          </p:nvPr>
        </p:nvGraphicFramePr>
        <p:xfrm>
          <a:off x="179857" y="4798318"/>
          <a:ext cx="9288000" cy="1237932"/>
        </p:xfrm>
        <a:graphic>
          <a:graphicData uri="http://schemas.openxmlformats.org/drawingml/2006/table">
            <a:tbl>
              <a:tblPr bandRow="1">
                <a:tableStyleId>{5940675A-B579-460E-94D1-54222C63F5DA}</a:tableStyleId>
              </a:tblPr>
              <a:tblGrid>
                <a:gridCol w="2700000">
                  <a:extLst>
                    <a:ext uri="{9D8B030D-6E8A-4147-A177-3AD203B41FA5}">
                      <a16:colId xmlns:a16="http://schemas.microsoft.com/office/drawing/2014/main" val="525926817"/>
                    </a:ext>
                  </a:extLst>
                </a:gridCol>
                <a:gridCol w="6588000">
                  <a:extLst>
                    <a:ext uri="{9D8B030D-6E8A-4147-A177-3AD203B41FA5}">
                      <a16:colId xmlns:a16="http://schemas.microsoft.com/office/drawing/2014/main" val="1556401701"/>
                    </a:ext>
                  </a:extLst>
                </a:gridCol>
              </a:tblGrid>
              <a:tr h="288000">
                <a:tc>
                  <a:txBody>
                    <a:bodyPr/>
                    <a:lstStyle/>
                    <a:p>
                      <a:pPr marL="0" marR="0" lvl="0" indent="0" algn="l" defTabSz="959937" rtl="0" eaLnBrk="1" fontAlgn="auto" latinLnBrk="0" hangingPunct="1">
                        <a:lnSpc>
                          <a:spcPct val="100000"/>
                        </a:lnSpc>
                        <a:spcBef>
                          <a:spcPts val="0"/>
                        </a:spcBef>
                        <a:spcAft>
                          <a:spcPts val="0"/>
                        </a:spcAft>
                        <a:buClrTx/>
                        <a:buSzTx/>
                        <a:buFontTx/>
                        <a:buNone/>
                        <a:tabLst/>
                        <a:defRPr/>
                      </a:pPr>
                      <a:r>
                        <a:rPr lang="ja-JP" altLang="en-US" sz="1200" b="1" dirty="0">
                          <a:solidFill>
                            <a:schemeClr val="tx1"/>
                          </a:solidFill>
                          <a:latin typeface="+mn-ea"/>
                        </a:rPr>
                        <a:t>国「アクションプラン</a:t>
                      </a:r>
                      <a:r>
                        <a:rPr lang="en-US" altLang="ja-JP" sz="1200" b="1" dirty="0">
                          <a:solidFill>
                            <a:schemeClr val="tx1"/>
                          </a:solidFill>
                          <a:latin typeface="+mn-ea"/>
                        </a:rPr>
                        <a:t>Ver.</a:t>
                      </a:r>
                      <a:r>
                        <a:rPr lang="en-US" altLang="ja-JP" sz="1200" b="1" u="none" dirty="0">
                          <a:solidFill>
                            <a:schemeClr val="tx1"/>
                          </a:solidFill>
                          <a:latin typeface="+mn-ea"/>
                        </a:rPr>
                        <a:t>4</a:t>
                      </a:r>
                      <a:r>
                        <a:rPr lang="ja-JP" altLang="en-US" sz="1200" b="1" dirty="0">
                          <a:solidFill>
                            <a:schemeClr val="tx1"/>
                          </a:solidFill>
                          <a:latin typeface="+mn-ea"/>
                        </a:rPr>
                        <a:t>」の</a:t>
                      </a:r>
                      <a:endParaRPr lang="en-US" altLang="ja-JP" sz="1200" b="1" dirty="0">
                        <a:solidFill>
                          <a:schemeClr val="tx1"/>
                        </a:solidFill>
                        <a:latin typeface="+mn-ea"/>
                      </a:endParaRPr>
                    </a:p>
                    <a:p>
                      <a:pPr marL="0" marR="0" lvl="0" indent="0" algn="l" defTabSz="959937" rtl="0" eaLnBrk="1" fontAlgn="auto" latinLnBrk="0" hangingPunct="1">
                        <a:lnSpc>
                          <a:spcPct val="100000"/>
                        </a:lnSpc>
                        <a:spcBef>
                          <a:spcPts val="0"/>
                        </a:spcBef>
                        <a:spcAft>
                          <a:spcPts val="0"/>
                        </a:spcAft>
                        <a:buClrTx/>
                        <a:buSzTx/>
                        <a:buFontTx/>
                        <a:buNone/>
                        <a:tabLst/>
                        <a:defRPr/>
                      </a:pPr>
                      <a:r>
                        <a:rPr lang="ja-JP" altLang="en-US" sz="1200" b="1" dirty="0">
                          <a:solidFill>
                            <a:schemeClr val="tx1"/>
                          </a:solidFill>
                          <a:latin typeface="+mn-ea"/>
                        </a:rPr>
                        <a:t>記載内容</a:t>
                      </a:r>
                      <a:endParaRPr kumimoji="1" lang="ja-JP" altLang="en-US" sz="1200" dirty="0">
                        <a:solidFill>
                          <a:schemeClr val="tx1"/>
                        </a:solidFill>
                        <a:latin typeface="BIZ UDPゴシック" panose="020B0400000000000000" pitchFamily="50" charset="-128"/>
                        <a:ea typeface="BIZ UDPゴシック" panose="020B0400000000000000" pitchFamily="50" charset="-128"/>
                      </a:endParaRPr>
                    </a:p>
                  </a:txBody>
                  <a:tcPr marL="100806" marR="100806" marT="50403" marB="50403">
                    <a:lnL w="12700" cap="flat" cmpd="sng" algn="ctr">
                      <a:solidFill>
                        <a:schemeClr val="accent1"/>
                      </a:solidFill>
                      <a:prstDash val="sysDot"/>
                      <a:round/>
                      <a:headEnd type="none" w="med" len="med"/>
                      <a:tailEnd type="none" w="med" len="med"/>
                    </a:lnL>
                    <a:lnR w="12700" cap="flat" cmpd="sng" algn="ctr">
                      <a:solidFill>
                        <a:schemeClr val="accent1"/>
                      </a:solidFill>
                      <a:prstDash val="sysDot"/>
                      <a:round/>
                      <a:headEnd type="none" w="med" len="med"/>
                      <a:tailEnd type="none" w="med" len="med"/>
                    </a:lnR>
                    <a:lnT w="12700" cap="flat" cmpd="sng" algn="ctr">
                      <a:solidFill>
                        <a:schemeClr val="accent1"/>
                      </a:solidFill>
                      <a:prstDash val="sysDot"/>
                      <a:round/>
                      <a:headEnd type="none" w="med" len="med"/>
                      <a:tailEnd type="none" w="med" len="med"/>
                    </a:lnT>
                    <a:lnB w="12700" cap="flat" cmpd="sng" algn="ctr">
                      <a:solidFill>
                        <a:schemeClr val="accent1"/>
                      </a:solidFill>
                      <a:prstDash val="sysDot"/>
                      <a:round/>
                      <a:headEnd type="none" w="med" len="med"/>
                      <a:tailEnd type="none" w="med" len="med"/>
                    </a:lnB>
                    <a:lnTlToBr w="12700" cmpd="sng">
                      <a:noFill/>
                      <a:prstDash val="solid"/>
                    </a:lnTlToBr>
                    <a:lnBlToTr w="12700" cmpd="sng">
                      <a:noFill/>
                      <a:prstDash val="solid"/>
                    </a:lnBlToTr>
                  </a:tcPr>
                </a:tc>
                <a:tc>
                  <a:txBody>
                    <a:bodyPr/>
                    <a:lstStyle/>
                    <a:p>
                      <a:pPr marL="171450" marR="0" lvl="0" indent="-171450" algn="l" defTabSz="959937" rtl="0" eaLnBrk="1" fontAlgn="auto" latinLnBrk="0" hangingPunct="1">
                        <a:lnSpc>
                          <a:spcPct val="100000"/>
                        </a:lnSpc>
                        <a:spcBef>
                          <a:spcPts val="0"/>
                        </a:spcBef>
                        <a:spcAft>
                          <a:spcPts val="0"/>
                        </a:spcAft>
                        <a:buClrTx/>
                        <a:buSzTx/>
                        <a:buFont typeface="Wingdings" panose="05000000000000000000" pitchFamily="2" charset="2"/>
                        <a:buChar char="l"/>
                        <a:tabLst/>
                        <a:defRPr/>
                      </a:pPr>
                      <a:r>
                        <a:rPr kumimoji="1" lang="ja-JP" altLang="en-US" sz="1100" b="0" i="0" u="none" strike="noStrike" kern="1200" cap="none" spc="0" normalizeH="0" baseline="0" noProof="0" dirty="0">
                          <a:ln>
                            <a:noFill/>
                          </a:ln>
                          <a:solidFill>
                            <a:schemeClr val="tx1"/>
                          </a:solidFill>
                          <a:effectLst/>
                          <a:uLnTx/>
                          <a:uFillTx/>
                          <a:latin typeface="游ゴシック" panose="020B0400000000000000" pitchFamily="50" charset="-128"/>
                          <a:ea typeface="+mn-ea"/>
                          <a:cs typeface="+mn-cs"/>
                        </a:rPr>
                        <a:t>「日本博</a:t>
                      </a:r>
                      <a:r>
                        <a:rPr kumimoji="1" lang="en-US" altLang="ja-JP" sz="1100" b="0" i="0" u="none" strike="noStrike" kern="1200" cap="none" spc="0" normalizeH="0" baseline="0" noProof="0" dirty="0">
                          <a:ln>
                            <a:noFill/>
                          </a:ln>
                          <a:solidFill>
                            <a:schemeClr val="tx1"/>
                          </a:solidFill>
                          <a:effectLst/>
                          <a:uLnTx/>
                          <a:uFillTx/>
                          <a:latin typeface="游ゴシック" panose="020B0400000000000000" pitchFamily="50" charset="-128"/>
                          <a:ea typeface="+mn-ea"/>
                          <a:cs typeface="+mn-cs"/>
                        </a:rPr>
                        <a:t>2.0</a:t>
                      </a:r>
                      <a:r>
                        <a:rPr kumimoji="1" lang="ja-JP" altLang="en-US" sz="1100" b="0" i="0" u="none" strike="noStrike" kern="1200" cap="none" spc="0" normalizeH="0" baseline="0" noProof="0" dirty="0">
                          <a:ln>
                            <a:noFill/>
                          </a:ln>
                          <a:solidFill>
                            <a:schemeClr val="tx1"/>
                          </a:solidFill>
                          <a:effectLst/>
                          <a:uLnTx/>
                          <a:uFillTx/>
                          <a:latin typeface="游ゴシック" panose="020B0400000000000000" pitchFamily="50" charset="-128"/>
                          <a:ea typeface="+mn-ea"/>
                          <a:cs typeface="+mn-cs"/>
                        </a:rPr>
                        <a:t>」の展開</a:t>
                      </a:r>
                      <a:r>
                        <a:rPr kumimoji="1" lang="en-US" altLang="ja-JP" sz="1100" b="0" i="0" u="none" strike="noStrike" kern="1200" cap="none" spc="0" normalizeH="0" baseline="0" noProof="0" dirty="0">
                          <a:ln>
                            <a:noFill/>
                          </a:ln>
                          <a:solidFill>
                            <a:schemeClr val="tx1"/>
                          </a:solidFill>
                          <a:effectLst/>
                          <a:uLnTx/>
                          <a:uFillTx/>
                          <a:latin typeface="游ゴシック" panose="020B0400000000000000" pitchFamily="50" charset="-128"/>
                          <a:ea typeface="+mn-ea"/>
                          <a:cs typeface="+mn-cs"/>
                        </a:rPr>
                        <a:t>&lt;</a:t>
                      </a:r>
                      <a:r>
                        <a:rPr kumimoji="1" lang="ja-JP" altLang="en-US" sz="1100" b="0" i="0" u="none" strike="noStrike" kern="1200" cap="none" spc="0" normalizeH="0" baseline="0" noProof="0" dirty="0">
                          <a:ln>
                            <a:noFill/>
                          </a:ln>
                          <a:solidFill>
                            <a:schemeClr val="tx1"/>
                          </a:solidFill>
                          <a:effectLst/>
                          <a:uLnTx/>
                          <a:uFillTx/>
                          <a:latin typeface="游ゴシック" panose="020B0400000000000000" pitchFamily="50" charset="-128"/>
                          <a:ea typeface="+mn-ea"/>
                          <a:cs typeface="+mn-cs"/>
                        </a:rPr>
                        <a:t>文科省</a:t>
                      </a:r>
                      <a:r>
                        <a:rPr kumimoji="1" lang="en-US" altLang="ja-JP" sz="1100" b="0" i="0" u="none" strike="noStrike" kern="1200" cap="none" spc="0" normalizeH="0" baseline="0" noProof="0" dirty="0">
                          <a:ln>
                            <a:noFill/>
                          </a:ln>
                          <a:solidFill>
                            <a:schemeClr val="tx1"/>
                          </a:solidFill>
                          <a:effectLst/>
                          <a:uLnTx/>
                          <a:uFillTx/>
                          <a:latin typeface="游ゴシック" panose="020B0400000000000000" pitchFamily="50" charset="-128"/>
                          <a:ea typeface="+mn-ea"/>
                          <a:cs typeface="+mn-cs"/>
                        </a:rPr>
                        <a:t>&gt;</a:t>
                      </a:r>
                    </a:p>
                    <a:p>
                      <a:pPr marL="171450" marR="0" lvl="0" indent="-171450" algn="l" defTabSz="959937" rtl="0" eaLnBrk="1" fontAlgn="auto" latinLnBrk="0" hangingPunct="1">
                        <a:lnSpc>
                          <a:spcPct val="100000"/>
                        </a:lnSpc>
                        <a:spcBef>
                          <a:spcPts val="0"/>
                        </a:spcBef>
                        <a:spcAft>
                          <a:spcPts val="0"/>
                        </a:spcAft>
                        <a:buClrTx/>
                        <a:buSzTx/>
                        <a:buFont typeface="Wingdings" panose="05000000000000000000" pitchFamily="2" charset="2"/>
                        <a:buChar char="l"/>
                        <a:tabLst/>
                        <a:defRPr/>
                      </a:pPr>
                      <a:r>
                        <a:rPr kumimoji="1" lang="ja-JP" altLang="en-US" sz="1100" b="0" i="0" u="none" strike="noStrike" kern="1200" cap="none" spc="0" normalizeH="0" baseline="0" noProof="0" dirty="0">
                          <a:ln>
                            <a:noFill/>
                          </a:ln>
                          <a:solidFill>
                            <a:schemeClr val="tx1"/>
                          </a:solidFill>
                          <a:effectLst/>
                          <a:uLnTx/>
                          <a:uFillTx/>
                          <a:latin typeface="游ゴシック" panose="020B0400000000000000" pitchFamily="50" charset="-128"/>
                          <a:ea typeface="+mn-ea"/>
                          <a:cs typeface="+mn-cs"/>
                        </a:rPr>
                        <a:t>アイヌ文化の対外発信</a:t>
                      </a:r>
                      <a:r>
                        <a:rPr kumimoji="1" lang="en-US" altLang="ja-JP" sz="1100" b="0" i="0" u="none" strike="noStrike" kern="1200" cap="none" spc="0" normalizeH="0" baseline="0" noProof="0" dirty="0">
                          <a:ln>
                            <a:noFill/>
                          </a:ln>
                          <a:solidFill>
                            <a:schemeClr val="tx1"/>
                          </a:solidFill>
                          <a:effectLst/>
                          <a:uLnTx/>
                          <a:uFillTx/>
                          <a:latin typeface="游ゴシック" panose="020B0400000000000000" pitchFamily="50" charset="-128"/>
                          <a:ea typeface="+mn-ea"/>
                          <a:cs typeface="+mn-cs"/>
                        </a:rPr>
                        <a:t>&lt;</a:t>
                      </a:r>
                      <a:r>
                        <a:rPr kumimoji="1" lang="ja-JP" altLang="en-US" sz="1100" b="0" i="0" u="none" strike="noStrike" kern="1200" cap="none" spc="0" normalizeH="0" baseline="0" noProof="0" dirty="0">
                          <a:ln>
                            <a:noFill/>
                          </a:ln>
                          <a:solidFill>
                            <a:schemeClr val="tx1"/>
                          </a:solidFill>
                          <a:effectLst/>
                          <a:uLnTx/>
                          <a:uFillTx/>
                          <a:latin typeface="游ゴシック" panose="020B0400000000000000" pitchFamily="50" charset="-128"/>
                          <a:ea typeface="+mn-ea"/>
                          <a:cs typeface="+mn-cs"/>
                        </a:rPr>
                        <a:t>内閣官房</a:t>
                      </a:r>
                      <a:r>
                        <a:rPr kumimoji="1" lang="en-US" altLang="ja-JP" sz="1100" b="0" i="0" u="none" strike="noStrike" kern="1200" cap="none" spc="0" normalizeH="0" baseline="0" noProof="0" dirty="0">
                          <a:ln>
                            <a:noFill/>
                          </a:ln>
                          <a:solidFill>
                            <a:schemeClr val="tx1"/>
                          </a:solidFill>
                          <a:effectLst/>
                          <a:uLnTx/>
                          <a:uFillTx/>
                          <a:latin typeface="游ゴシック" panose="020B0400000000000000" pitchFamily="50" charset="-128"/>
                          <a:ea typeface="+mn-ea"/>
                          <a:cs typeface="+mn-cs"/>
                        </a:rPr>
                        <a:t>&gt;</a:t>
                      </a:r>
                    </a:p>
                    <a:p>
                      <a:pPr marL="171450" marR="0" lvl="0" indent="-171450" algn="l" defTabSz="959937" rtl="0" eaLnBrk="1" fontAlgn="auto" latinLnBrk="0" hangingPunct="1">
                        <a:lnSpc>
                          <a:spcPct val="100000"/>
                        </a:lnSpc>
                        <a:spcBef>
                          <a:spcPts val="0"/>
                        </a:spcBef>
                        <a:spcAft>
                          <a:spcPts val="0"/>
                        </a:spcAft>
                        <a:buClrTx/>
                        <a:buSzTx/>
                        <a:buFont typeface="Wingdings" panose="05000000000000000000" pitchFamily="2" charset="2"/>
                        <a:buChar char="l"/>
                        <a:tabLst/>
                        <a:defRPr/>
                      </a:pPr>
                      <a:r>
                        <a:rPr kumimoji="1" lang="ja-JP" altLang="en-US" sz="1100" b="0" i="0" u="none" strike="noStrike" kern="1200" cap="none" spc="0" normalizeH="0" baseline="0" noProof="0" dirty="0">
                          <a:ln>
                            <a:noFill/>
                          </a:ln>
                          <a:solidFill>
                            <a:schemeClr val="tx1"/>
                          </a:solidFill>
                          <a:effectLst/>
                          <a:uLnTx/>
                          <a:uFillTx/>
                          <a:latin typeface="游ゴシック" panose="020B0400000000000000" pitchFamily="50" charset="-128"/>
                          <a:ea typeface="+mn-ea"/>
                          <a:cs typeface="+mn-cs"/>
                        </a:rPr>
                        <a:t>「</a:t>
                      </a:r>
                      <a:r>
                        <a:rPr kumimoji="1" lang="en-US" altLang="ja-JP" sz="1100" b="0" i="0" u="none" strike="noStrike" kern="1200" cap="none" spc="0" normalizeH="0" baseline="0" noProof="0" dirty="0">
                          <a:ln>
                            <a:noFill/>
                          </a:ln>
                          <a:solidFill>
                            <a:schemeClr val="tx1"/>
                          </a:solidFill>
                          <a:effectLst/>
                          <a:uLnTx/>
                          <a:uFillTx/>
                          <a:latin typeface="游ゴシック" panose="020B0400000000000000" pitchFamily="50" charset="-128"/>
                          <a:ea typeface="+mn-ea"/>
                          <a:cs typeface="+mn-cs"/>
                        </a:rPr>
                        <a:t>Sport in Life</a:t>
                      </a:r>
                      <a:r>
                        <a:rPr kumimoji="1" lang="ja-JP" altLang="en-US" sz="1100" b="0" i="0" u="none" strike="noStrike" kern="1200" cap="none" spc="0" normalizeH="0" baseline="0" noProof="0" dirty="0">
                          <a:ln>
                            <a:noFill/>
                          </a:ln>
                          <a:solidFill>
                            <a:schemeClr val="tx1"/>
                          </a:solidFill>
                          <a:effectLst/>
                          <a:uLnTx/>
                          <a:uFillTx/>
                          <a:latin typeface="游ゴシック" panose="020B0400000000000000" pitchFamily="50" charset="-128"/>
                          <a:ea typeface="+mn-ea"/>
                          <a:cs typeface="+mn-cs"/>
                        </a:rPr>
                        <a:t>」の推進と障害者スポーツの振興</a:t>
                      </a:r>
                      <a:r>
                        <a:rPr kumimoji="1" lang="en-US" altLang="ja-JP" sz="1100" b="0" i="0" u="none" strike="noStrike" kern="1200" cap="none" spc="0" normalizeH="0" baseline="0" noProof="0" dirty="0">
                          <a:ln>
                            <a:noFill/>
                          </a:ln>
                          <a:solidFill>
                            <a:schemeClr val="tx1"/>
                          </a:solidFill>
                          <a:effectLst/>
                          <a:uLnTx/>
                          <a:uFillTx/>
                          <a:latin typeface="游ゴシック" panose="020B0400000000000000" pitchFamily="50" charset="-128"/>
                          <a:ea typeface="+mn-ea"/>
                          <a:cs typeface="+mn-cs"/>
                        </a:rPr>
                        <a:t>&lt;</a:t>
                      </a:r>
                      <a:r>
                        <a:rPr kumimoji="1" lang="ja-JP" altLang="en-US" sz="1100" b="0" i="0" u="none" strike="noStrike" kern="1200" cap="none" spc="0" normalizeH="0" baseline="0" noProof="0" dirty="0">
                          <a:ln>
                            <a:noFill/>
                          </a:ln>
                          <a:solidFill>
                            <a:schemeClr val="tx1"/>
                          </a:solidFill>
                          <a:effectLst/>
                          <a:uLnTx/>
                          <a:uFillTx/>
                          <a:latin typeface="游ゴシック" panose="020B0400000000000000" pitchFamily="50" charset="-128"/>
                          <a:ea typeface="+mn-ea"/>
                          <a:cs typeface="+mn-cs"/>
                        </a:rPr>
                        <a:t>文科省</a:t>
                      </a:r>
                      <a:r>
                        <a:rPr kumimoji="1" lang="en-US" altLang="ja-JP" sz="1100" b="0" i="0" u="none" strike="noStrike" kern="1200" cap="none" spc="0" normalizeH="0" baseline="0" noProof="0" dirty="0">
                          <a:ln>
                            <a:noFill/>
                          </a:ln>
                          <a:solidFill>
                            <a:schemeClr val="tx1"/>
                          </a:solidFill>
                          <a:effectLst/>
                          <a:uLnTx/>
                          <a:uFillTx/>
                          <a:latin typeface="游ゴシック" panose="020B0400000000000000" pitchFamily="50" charset="-128"/>
                          <a:ea typeface="+mn-ea"/>
                          <a:cs typeface="+mn-cs"/>
                        </a:rPr>
                        <a:t>&gt;</a:t>
                      </a:r>
                    </a:p>
                    <a:p>
                      <a:pPr marL="171450" marR="0" lvl="0" indent="-171450" algn="l" defTabSz="959937" rtl="0" eaLnBrk="1" fontAlgn="auto" latinLnBrk="0" hangingPunct="1">
                        <a:lnSpc>
                          <a:spcPct val="100000"/>
                        </a:lnSpc>
                        <a:spcBef>
                          <a:spcPts val="0"/>
                        </a:spcBef>
                        <a:spcAft>
                          <a:spcPts val="0"/>
                        </a:spcAft>
                        <a:buClrTx/>
                        <a:buSzTx/>
                        <a:buFont typeface="Wingdings" panose="05000000000000000000" pitchFamily="2" charset="2"/>
                        <a:buChar char="l"/>
                        <a:tabLst/>
                        <a:defRPr/>
                      </a:pPr>
                      <a:r>
                        <a:rPr kumimoji="1" lang="ja-JP" altLang="en-US" sz="1100" b="0" i="0" u="none" strike="noStrike" kern="1200" cap="none" spc="0" normalizeH="0" baseline="0" noProof="0" dirty="0">
                          <a:ln>
                            <a:noFill/>
                          </a:ln>
                          <a:solidFill>
                            <a:schemeClr val="tx1"/>
                          </a:solidFill>
                          <a:effectLst/>
                          <a:uLnTx/>
                          <a:uFillTx/>
                          <a:latin typeface="游ゴシック" panose="020B0400000000000000" pitchFamily="50" charset="-128"/>
                          <a:ea typeface="+mn-ea"/>
                          <a:cs typeface="+mn-cs"/>
                        </a:rPr>
                        <a:t>日本のアート発信とアートを起点とした相互交流＜経済産業省</a:t>
                      </a:r>
                      <a:r>
                        <a:rPr kumimoji="1" lang="en-US" altLang="ja-JP" sz="1100" b="0" i="0" u="none" strike="noStrike" kern="1200" cap="none" spc="0" normalizeH="0" baseline="0" noProof="0" dirty="0">
                          <a:ln>
                            <a:noFill/>
                          </a:ln>
                          <a:solidFill>
                            <a:schemeClr val="tx1"/>
                          </a:solidFill>
                          <a:effectLst/>
                          <a:uLnTx/>
                          <a:uFillTx/>
                          <a:latin typeface="游ゴシック" panose="020B0400000000000000" pitchFamily="50" charset="-128"/>
                          <a:ea typeface="+mn-ea"/>
                          <a:cs typeface="+mn-cs"/>
                        </a:rPr>
                        <a:t>&gt;</a:t>
                      </a:r>
                    </a:p>
                  </a:txBody>
                  <a:tcPr marL="100806" marR="100806" marT="50403" marB="50403">
                    <a:lnL w="12700" cap="flat" cmpd="sng" algn="ctr">
                      <a:solidFill>
                        <a:schemeClr val="accent1"/>
                      </a:solidFill>
                      <a:prstDash val="sysDot"/>
                      <a:round/>
                      <a:headEnd type="none" w="med" len="med"/>
                      <a:tailEnd type="none" w="med" len="med"/>
                    </a:lnL>
                    <a:lnR w="12700" cap="flat" cmpd="sng" algn="ctr">
                      <a:solidFill>
                        <a:schemeClr val="accent1"/>
                      </a:solidFill>
                      <a:prstDash val="sysDot"/>
                      <a:round/>
                      <a:headEnd type="none" w="med" len="med"/>
                      <a:tailEnd type="none" w="med" len="med"/>
                    </a:lnR>
                    <a:lnT w="12700" cap="flat" cmpd="sng" algn="ctr">
                      <a:solidFill>
                        <a:schemeClr val="accent1"/>
                      </a:solidFill>
                      <a:prstDash val="sysDot"/>
                      <a:round/>
                      <a:headEnd type="none" w="med" len="med"/>
                      <a:tailEnd type="none" w="med" len="med"/>
                    </a:lnT>
                    <a:lnB w="12700" cap="flat" cmpd="sng" algn="ctr">
                      <a:solidFill>
                        <a:schemeClr val="accent1"/>
                      </a:solidFill>
                      <a:prstDash val="sysDot"/>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508488957"/>
                  </a:ext>
                </a:extLst>
              </a:tr>
              <a:tr h="288000">
                <a:tc>
                  <a:txBody>
                    <a:bodyPr/>
                    <a:lstStyle/>
                    <a:p>
                      <a:pPr marL="0" marR="0" lvl="0" indent="0" algn="l" defTabSz="959937" rtl="0" eaLnBrk="1" fontAlgn="auto"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noProof="0" dirty="0">
                          <a:ln>
                            <a:noFill/>
                          </a:ln>
                          <a:solidFill>
                            <a:schemeClr val="tx1"/>
                          </a:solidFill>
                          <a:effectLst/>
                          <a:uLnTx/>
                          <a:uFillTx/>
                          <a:latin typeface="游ゴシック" panose="020B0400000000000000" pitchFamily="50" charset="-128"/>
                          <a:ea typeface="+mn-ea"/>
                          <a:cs typeface="+mn-cs"/>
                        </a:rPr>
                        <a:t>国との協議の進捗状況</a:t>
                      </a:r>
                      <a:endParaRPr kumimoji="1" lang="en-US" altLang="ja-JP" sz="1200" b="1" i="0" u="none" strike="noStrike" kern="1200" cap="none" spc="0" normalizeH="0" baseline="0" noProof="0" dirty="0">
                        <a:ln>
                          <a:noFill/>
                        </a:ln>
                        <a:solidFill>
                          <a:schemeClr val="tx1"/>
                        </a:solidFill>
                        <a:effectLst/>
                        <a:uLnTx/>
                        <a:uFillTx/>
                        <a:latin typeface="游ゴシック" panose="020B0400000000000000" pitchFamily="50" charset="-128"/>
                        <a:ea typeface="+mn-ea"/>
                        <a:cs typeface="+mn-cs"/>
                      </a:endParaRPr>
                    </a:p>
                    <a:p>
                      <a:pPr marL="0" marR="0" lvl="0" indent="0" algn="l" defTabSz="959937" rtl="0" eaLnBrk="1" fontAlgn="auto"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noProof="0" dirty="0">
                          <a:ln>
                            <a:noFill/>
                          </a:ln>
                          <a:solidFill>
                            <a:schemeClr val="tx1"/>
                          </a:solidFill>
                          <a:effectLst/>
                          <a:uLnTx/>
                          <a:uFillTx/>
                          <a:latin typeface="游ゴシック" panose="020B0400000000000000" pitchFamily="50" charset="-128"/>
                          <a:ea typeface="+mn-ea"/>
                          <a:cs typeface="+mn-cs"/>
                        </a:rPr>
                        <a:t>（取組みの成果）</a:t>
                      </a:r>
                      <a:endParaRPr kumimoji="1" lang="ja-JP" altLang="en-US" sz="1200" b="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endParaRPr>
                    </a:p>
                  </a:txBody>
                  <a:tcPr marL="100806" marR="100806" marT="50403" marB="50403">
                    <a:lnL w="12700" cap="flat" cmpd="sng" algn="ctr">
                      <a:solidFill>
                        <a:schemeClr val="accent1"/>
                      </a:solidFill>
                      <a:prstDash val="sysDot"/>
                      <a:round/>
                      <a:headEnd type="none" w="med" len="med"/>
                      <a:tailEnd type="none" w="med" len="med"/>
                    </a:lnL>
                    <a:lnR w="12700" cap="flat" cmpd="sng" algn="ctr">
                      <a:solidFill>
                        <a:schemeClr val="accent1"/>
                      </a:solidFill>
                      <a:prstDash val="sysDot"/>
                      <a:round/>
                      <a:headEnd type="none" w="med" len="med"/>
                      <a:tailEnd type="none" w="med" len="med"/>
                    </a:lnR>
                    <a:lnT w="12700" cap="flat" cmpd="sng" algn="ctr">
                      <a:solidFill>
                        <a:schemeClr val="accent1"/>
                      </a:solidFill>
                      <a:prstDash val="sysDot"/>
                      <a:round/>
                      <a:headEnd type="none" w="med" len="med"/>
                      <a:tailEnd type="none" w="med" len="med"/>
                    </a:lnT>
                    <a:lnB w="12700" cap="flat" cmpd="sng" algn="ctr">
                      <a:solidFill>
                        <a:schemeClr val="accent1"/>
                      </a:solidFill>
                      <a:prstDash val="sysDot"/>
                      <a:round/>
                      <a:headEnd type="none" w="med" len="med"/>
                      <a:tailEnd type="none" w="med" len="med"/>
                    </a:lnB>
                    <a:lnTlToBr w="12700" cmpd="sng">
                      <a:noFill/>
                      <a:prstDash val="solid"/>
                    </a:lnTlToBr>
                    <a:lnBlToTr w="12700" cmpd="sng">
                      <a:noFill/>
                      <a:prstDash val="solid"/>
                    </a:lnBlToTr>
                  </a:tcPr>
                </a:tc>
                <a:tc>
                  <a:txBody>
                    <a:bodyPr/>
                    <a:lstStyle/>
                    <a:p>
                      <a:pPr marL="171450" marR="0" lvl="0" indent="-171450" algn="l" defTabSz="959937" rtl="0" eaLnBrk="1" fontAlgn="auto" latinLnBrk="0" hangingPunct="1">
                        <a:lnSpc>
                          <a:spcPct val="100000"/>
                        </a:lnSpc>
                        <a:spcBef>
                          <a:spcPts val="0"/>
                        </a:spcBef>
                        <a:spcAft>
                          <a:spcPts val="0"/>
                        </a:spcAft>
                        <a:buClrTx/>
                        <a:buSzTx/>
                        <a:buFont typeface="Wingdings" panose="05000000000000000000" pitchFamily="2" charset="2"/>
                        <a:buChar char="l"/>
                        <a:tabLst/>
                        <a:defRPr/>
                      </a:pPr>
                      <a:r>
                        <a:rPr kumimoji="1" lang="ja-JP" altLang="en-US" sz="1100" b="0" i="0" u="none" strike="noStrike" kern="1200" cap="none" spc="0" normalizeH="0" baseline="0" noProof="0" dirty="0">
                          <a:ln>
                            <a:noFill/>
                          </a:ln>
                          <a:solidFill>
                            <a:schemeClr val="tx1"/>
                          </a:solidFill>
                          <a:effectLst/>
                          <a:uLnTx/>
                          <a:uFillTx/>
                          <a:latin typeface="游ゴシック" panose="020B0400000000000000" pitchFamily="50" charset="-128"/>
                          <a:ea typeface="+mn-ea"/>
                          <a:cs typeface="+mn-cs"/>
                        </a:rPr>
                        <a:t>内閣官房と全国の自治体等が活用できる補助制度の創設に向けて協議中</a:t>
                      </a:r>
                      <a:endParaRPr kumimoji="1" lang="en-US" altLang="ja-JP" sz="1100" b="0" i="0" u="none" strike="noStrike" kern="1200" cap="none" spc="0" normalizeH="0" baseline="0" noProof="0" dirty="0">
                        <a:ln>
                          <a:noFill/>
                        </a:ln>
                        <a:solidFill>
                          <a:schemeClr val="tx1"/>
                        </a:solidFill>
                        <a:effectLst/>
                        <a:uLnTx/>
                        <a:uFillTx/>
                        <a:latin typeface="游ゴシック" panose="020B0400000000000000" pitchFamily="50" charset="-128"/>
                        <a:ea typeface="+mn-ea"/>
                        <a:cs typeface="+mn-cs"/>
                      </a:endParaRPr>
                    </a:p>
                  </a:txBody>
                  <a:tcPr marL="100806" marR="100806" marT="50403" marB="50403">
                    <a:lnL w="12700" cap="flat" cmpd="sng" algn="ctr">
                      <a:solidFill>
                        <a:schemeClr val="accent1"/>
                      </a:solidFill>
                      <a:prstDash val="sysDot"/>
                      <a:round/>
                      <a:headEnd type="none" w="med" len="med"/>
                      <a:tailEnd type="none" w="med" len="med"/>
                    </a:lnL>
                    <a:lnR w="12700" cap="flat" cmpd="sng" algn="ctr">
                      <a:solidFill>
                        <a:schemeClr val="accent1"/>
                      </a:solidFill>
                      <a:prstDash val="sysDot"/>
                      <a:round/>
                      <a:headEnd type="none" w="med" len="med"/>
                      <a:tailEnd type="none" w="med" len="med"/>
                    </a:lnR>
                    <a:lnT w="12700" cap="flat" cmpd="sng" algn="ctr">
                      <a:solidFill>
                        <a:schemeClr val="accent1"/>
                      </a:solidFill>
                      <a:prstDash val="sysDot"/>
                      <a:round/>
                      <a:headEnd type="none" w="med" len="med"/>
                      <a:tailEnd type="none" w="med" len="med"/>
                    </a:lnT>
                    <a:lnB w="12700" cap="flat" cmpd="sng" algn="ctr">
                      <a:solidFill>
                        <a:schemeClr val="accent1"/>
                      </a:solidFill>
                      <a:prstDash val="sysDot"/>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200310318"/>
                  </a:ext>
                </a:extLst>
              </a:tr>
            </a:tbl>
          </a:graphicData>
        </a:graphic>
      </p:graphicFrame>
    </p:spTree>
    <p:extLst>
      <p:ext uri="{BB962C8B-B14F-4D97-AF65-F5344CB8AC3E}">
        <p14:creationId xmlns:p14="http://schemas.microsoft.com/office/powerpoint/2010/main" val="3930828280"/>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四角形: 角を丸くする 2">
            <a:extLst>
              <a:ext uri="{FF2B5EF4-FFF2-40B4-BE49-F238E27FC236}">
                <a16:creationId xmlns:a16="http://schemas.microsoft.com/office/drawing/2014/main" id="{FF1169B4-0354-4C2C-8470-F16E797B7616}"/>
              </a:ext>
            </a:extLst>
          </p:cNvPr>
          <p:cNvSpPr/>
          <p:nvPr/>
        </p:nvSpPr>
        <p:spPr>
          <a:xfrm>
            <a:off x="140622" y="2945427"/>
            <a:ext cx="9759235" cy="2225950"/>
          </a:xfrm>
          <a:prstGeom prst="roundRect">
            <a:avLst>
              <a:gd name="adj" fmla="val 7865"/>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graphicFrame>
        <p:nvGraphicFramePr>
          <p:cNvPr id="11" name="表 10"/>
          <p:cNvGraphicFramePr>
            <a:graphicFrameLocks noGrp="1"/>
          </p:cNvGraphicFramePr>
          <p:nvPr>
            <p:extLst>
              <p:ext uri="{D42A27DB-BD31-4B8C-83A1-F6EECF244321}">
                <p14:modId xmlns:p14="http://schemas.microsoft.com/office/powerpoint/2010/main" val="2202691398"/>
              </p:ext>
            </p:extLst>
          </p:nvPr>
        </p:nvGraphicFramePr>
        <p:xfrm>
          <a:off x="179857" y="3031958"/>
          <a:ext cx="9759235" cy="2111891"/>
        </p:xfrm>
        <a:graphic>
          <a:graphicData uri="http://schemas.openxmlformats.org/drawingml/2006/table">
            <a:tbl>
              <a:tblPr firstRow="1" bandRow="1">
                <a:tableStyleId>{2D5ABB26-0587-4C30-8999-92F81FD0307C}</a:tableStyleId>
              </a:tblPr>
              <a:tblGrid>
                <a:gridCol w="9759235">
                  <a:extLst>
                    <a:ext uri="{9D8B030D-6E8A-4147-A177-3AD203B41FA5}">
                      <a16:colId xmlns:a16="http://schemas.microsoft.com/office/drawing/2014/main" val="2309123477"/>
                    </a:ext>
                  </a:extLst>
                </a:gridCol>
              </a:tblGrid>
              <a:tr h="2111891">
                <a:tc>
                  <a:txBody>
                    <a:bodyPr/>
                    <a:lstStyle/>
                    <a:p>
                      <a:pPr marL="180975" lvl="0" indent="-180975" defTabSz="959937">
                        <a:defRPr/>
                      </a:pPr>
                      <a:endParaRPr kumimoji="1" lang="en-US" altLang="ja-JP" sz="1400" b="1" dirty="0">
                        <a:solidFill>
                          <a:schemeClr val="tx1"/>
                        </a:solidFill>
                      </a:endParaRPr>
                    </a:p>
                    <a:p>
                      <a:pPr marL="180975" lvl="0" indent="-180975" defTabSz="959937">
                        <a:defRPr/>
                      </a:pPr>
                      <a:r>
                        <a:rPr kumimoji="1" lang="ja-JP" altLang="en-US" sz="1400" b="1" dirty="0">
                          <a:solidFill>
                            <a:schemeClr val="tx1"/>
                          </a:solidFill>
                        </a:rPr>
                        <a:t>▷</a:t>
                      </a:r>
                      <a:r>
                        <a:rPr kumimoji="1" lang="ja-JP" altLang="en-US" sz="1400" b="1" u="sng" dirty="0">
                          <a:solidFill>
                            <a:schemeClr val="tx1"/>
                          </a:solidFill>
                          <a:effectLst/>
                          <a:latin typeface="BIZ UDPゴシック" panose="020B0400000000000000" pitchFamily="50" charset="-128"/>
                          <a:ea typeface="BIZ UDPゴシック" panose="020B0400000000000000" pitchFamily="50" charset="-128"/>
                        </a:rPr>
                        <a:t>メドテック・ヘルスケア分野・スタートアップ</a:t>
                      </a:r>
                      <a:r>
                        <a:rPr kumimoji="1" lang="en-US" altLang="ja-JP" sz="1400" b="1" u="sng" dirty="0">
                          <a:solidFill>
                            <a:schemeClr val="tx1"/>
                          </a:solidFill>
                          <a:effectLst/>
                          <a:latin typeface="BIZ UDPゴシック" panose="020B0400000000000000" pitchFamily="50" charset="-128"/>
                          <a:ea typeface="BIZ UDPゴシック" panose="020B0400000000000000" pitchFamily="50" charset="-128"/>
                        </a:rPr>
                        <a:t>/</a:t>
                      </a:r>
                      <a:r>
                        <a:rPr kumimoji="1" lang="ja-JP" altLang="en-US" sz="1400" b="1" u="sng" dirty="0">
                          <a:solidFill>
                            <a:schemeClr val="tx1"/>
                          </a:solidFill>
                          <a:effectLst/>
                          <a:latin typeface="BIZ UDPゴシック" panose="020B0400000000000000" pitchFamily="50" charset="-128"/>
                          <a:ea typeface="BIZ UDPゴシック" panose="020B0400000000000000" pitchFamily="50" charset="-128"/>
                        </a:rPr>
                        <a:t>中小企業グローバルアワード決勝大会の大阪での実施及びその財政支援</a:t>
                      </a:r>
                    </a:p>
                    <a:p>
                      <a:pPr marL="180975" lvl="0" indent="-180975" defTabSz="959937">
                        <a:defRPr/>
                      </a:pPr>
                      <a:r>
                        <a:rPr kumimoji="1" lang="ja-JP" altLang="en-US" sz="1400" b="1" u="none" dirty="0">
                          <a:solidFill>
                            <a:schemeClr val="tx1"/>
                          </a:solidFill>
                          <a:effectLst/>
                          <a:latin typeface="BIZ UDPゴシック" panose="020B0400000000000000" pitchFamily="50" charset="-128"/>
                          <a:ea typeface="BIZ UDPゴシック" panose="020B0400000000000000" pitchFamily="50" charset="-128"/>
                        </a:rPr>
                        <a:t>　　　　　　　　　　　　　　　　　　　　　　　　　　　　　　　　　　　　　　　　　　　　　　　　　　　　　　　　　　　　　　　　　　　　　　　　　　　　</a:t>
                      </a:r>
                      <a:r>
                        <a:rPr kumimoji="1" lang="ja-JP" altLang="en-US" sz="900" b="0" u="none" dirty="0">
                          <a:solidFill>
                            <a:schemeClr val="tx1"/>
                          </a:solidFill>
                          <a:effectLst/>
                          <a:latin typeface="+mn-ea"/>
                          <a:ea typeface="+mn-ea"/>
                        </a:rPr>
                        <a:t>＜大商＞</a:t>
                      </a:r>
                      <a:endParaRPr kumimoji="1" lang="en-US" altLang="ja-JP" sz="900" b="0" u="none" dirty="0">
                        <a:solidFill>
                          <a:schemeClr val="tx1"/>
                        </a:solidFill>
                        <a:effectLst/>
                        <a:latin typeface="+mn-ea"/>
                        <a:ea typeface="+mn-ea"/>
                      </a:endParaRPr>
                    </a:p>
                    <a:p>
                      <a:pPr marL="180975" marR="0" lvl="0" indent="-180975" algn="l" defTabSz="959937" rtl="0" eaLnBrk="1" fontAlgn="auto" latinLnBrk="0" hangingPunct="1">
                        <a:lnSpc>
                          <a:spcPct val="100000"/>
                        </a:lnSpc>
                        <a:spcBef>
                          <a:spcPts val="0"/>
                        </a:spcBef>
                        <a:spcAft>
                          <a:spcPts val="0"/>
                        </a:spcAft>
                        <a:buClrTx/>
                        <a:buSzTx/>
                        <a:buFontTx/>
                        <a:buNone/>
                        <a:tabLst/>
                        <a:defRPr/>
                      </a:pPr>
                      <a:endParaRPr kumimoji="1" lang="en-US" altLang="ja-JP" sz="900" b="0" u="none" dirty="0">
                        <a:solidFill>
                          <a:schemeClr val="tx1"/>
                        </a:solidFill>
                        <a:effectLst/>
                        <a:latin typeface="+mn-ea"/>
                        <a:ea typeface="+mn-ea"/>
                      </a:endParaRPr>
                    </a:p>
                    <a:p>
                      <a:pPr marL="0" marR="0" lvl="0" indent="0" algn="l" defTabSz="959937" rtl="0" eaLnBrk="1" fontAlgn="auto" latinLnBrk="0" hangingPunct="1">
                        <a:lnSpc>
                          <a:spcPct val="100000"/>
                        </a:lnSpc>
                        <a:spcBef>
                          <a:spcPts val="0"/>
                        </a:spcBef>
                        <a:spcAft>
                          <a:spcPts val="0"/>
                        </a:spcAft>
                        <a:buClrTx/>
                        <a:buSzTx/>
                        <a:buFontTx/>
                        <a:buNone/>
                        <a:tabLst/>
                        <a:defRPr/>
                      </a:pPr>
                      <a:r>
                        <a:rPr kumimoji="1" lang="ja-JP" altLang="en-US" sz="1400" b="1" dirty="0">
                          <a:solidFill>
                            <a:schemeClr val="tx1"/>
                          </a:solidFill>
                        </a:rPr>
                        <a:t>▷</a:t>
                      </a:r>
                      <a:r>
                        <a:rPr kumimoji="1" lang="en-US" altLang="ja-JP" sz="1400" b="1" i="0" u="none" strike="noStrike" kern="1200" cap="none" spc="0" normalizeH="0" baseline="0" noProof="0" dirty="0">
                          <a:ln>
                            <a:noFill/>
                          </a:ln>
                          <a:solidFill>
                            <a:schemeClr val="tx1"/>
                          </a:solidFill>
                          <a:effectLst/>
                          <a:uLnTx/>
                          <a:uFillTx/>
                          <a:latin typeface="+mn-lt"/>
                          <a:ea typeface="+mn-ea"/>
                          <a:cs typeface="+mn-cs"/>
                        </a:rPr>
                        <a:t>【</a:t>
                      </a:r>
                      <a:r>
                        <a:rPr kumimoji="1" lang="ja-JP" altLang="en-US" sz="1400" b="1" i="0" u="none" strike="noStrike" kern="1200" cap="none" spc="0" normalizeH="0" baseline="0" noProof="0" dirty="0">
                          <a:ln>
                            <a:noFill/>
                          </a:ln>
                          <a:solidFill>
                            <a:schemeClr val="tx1"/>
                          </a:solidFill>
                          <a:effectLst/>
                          <a:uLnTx/>
                          <a:uFillTx/>
                          <a:latin typeface="+mn-lt"/>
                          <a:ea typeface="+mn-ea"/>
                          <a:cs typeface="+mn-cs"/>
                        </a:rPr>
                        <a:t>再掲</a:t>
                      </a:r>
                      <a:r>
                        <a:rPr kumimoji="1" lang="en-US" altLang="ja-JP" sz="1400" b="1" i="0" u="none" strike="noStrike" kern="1200" cap="none" spc="0" normalizeH="0" baseline="0" noProof="0" dirty="0">
                          <a:ln>
                            <a:noFill/>
                          </a:ln>
                          <a:solidFill>
                            <a:schemeClr val="tx1"/>
                          </a:solidFill>
                          <a:effectLst/>
                          <a:uLnTx/>
                          <a:uFillTx/>
                          <a:latin typeface="+mn-lt"/>
                          <a:ea typeface="+mn-ea"/>
                          <a:cs typeface="+mn-cs"/>
                        </a:rPr>
                        <a:t>】</a:t>
                      </a:r>
                      <a:r>
                        <a:rPr kumimoji="1" lang="ja-JP" altLang="en-US" sz="1400" b="1" u="sng" dirty="0">
                          <a:solidFill>
                            <a:schemeClr val="tx1"/>
                          </a:solidFill>
                          <a:effectLst/>
                          <a:latin typeface="BIZ UDPゴシック" panose="020B0400000000000000" pitchFamily="50" charset="-128"/>
                          <a:ea typeface="BIZ UDPゴシック" panose="020B0400000000000000" pitchFamily="50" charset="-128"/>
                        </a:rPr>
                        <a:t>未来のウェルネス実装及び市民参加型スポーツ・ウェルネス体験ショーケースの実施及びその財政支援</a:t>
                      </a:r>
                      <a:r>
                        <a:rPr kumimoji="1" lang="ja-JP" altLang="en-US" sz="900" b="1" u="none" dirty="0">
                          <a:solidFill>
                            <a:schemeClr val="tx1"/>
                          </a:solidFill>
                          <a:effectLst/>
                          <a:latin typeface="BIZ UDPゴシック" panose="020B0400000000000000" pitchFamily="50" charset="-128"/>
                          <a:ea typeface="BIZ UDPゴシック" panose="020B0400000000000000" pitchFamily="50" charset="-128"/>
                        </a:rPr>
                        <a:t>　</a:t>
                      </a:r>
                      <a:r>
                        <a:rPr kumimoji="1" lang="ja-JP" altLang="en-US" sz="900" b="0" i="0" u="none" strike="noStrike" kern="1200" cap="none" spc="0" normalizeH="0" baseline="0" noProof="0" dirty="0">
                          <a:ln>
                            <a:noFill/>
                          </a:ln>
                          <a:solidFill>
                            <a:schemeClr val="tx1"/>
                          </a:solidFill>
                          <a:effectLst/>
                          <a:uLnTx/>
                          <a:uFillTx/>
                          <a:latin typeface="+mn-lt"/>
                          <a:ea typeface="+mn-ea"/>
                          <a:cs typeface="+mn-cs"/>
                        </a:rPr>
                        <a:t>＜大商＞</a:t>
                      </a:r>
                      <a:endParaRPr kumimoji="1" lang="en-US" altLang="ja-JP" sz="900" b="0" i="0" u="none" strike="noStrike" kern="1200" cap="none" spc="0" normalizeH="0" baseline="0" noProof="0" dirty="0">
                        <a:ln>
                          <a:noFill/>
                        </a:ln>
                        <a:solidFill>
                          <a:schemeClr val="tx1"/>
                        </a:solidFill>
                        <a:effectLst/>
                        <a:uLnTx/>
                        <a:uFillTx/>
                        <a:latin typeface="+mn-lt"/>
                        <a:ea typeface="+mn-ea"/>
                        <a:cs typeface="+mn-cs"/>
                      </a:endParaRPr>
                    </a:p>
                    <a:p>
                      <a:pPr marL="0" marR="0" lvl="0" indent="0" algn="l" defTabSz="959937" rtl="0" eaLnBrk="1" fontAlgn="auto" latinLnBrk="0" hangingPunct="1">
                        <a:lnSpc>
                          <a:spcPct val="100000"/>
                        </a:lnSpc>
                        <a:spcBef>
                          <a:spcPts val="0"/>
                        </a:spcBef>
                        <a:spcAft>
                          <a:spcPts val="0"/>
                        </a:spcAft>
                        <a:buClrTx/>
                        <a:buSzTx/>
                        <a:buFontTx/>
                        <a:buNone/>
                        <a:tabLst/>
                        <a:defRPr/>
                      </a:pPr>
                      <a:endParaRPr kumimoji="1" lang="en-US" altLang="ja-JP" sz="900" b="0" i="0" u="none" strike="noStrike" kern="1200" cap="none" spc="0" normalizeH="0" baseline="0" noProof="0" dirty="0">
                        <a:ln>
                          <a:noFill/>
                        </a:ln>
                        <a:solidFill>
                          <a:schemeClr val="tx1"/>
                        </a:solidFill>
                        <a:effectLst/>
                        <a:uLnTx/>
                        <a:uFillTx/>
                        <a:latin typeface="+mn-lt"/>
                        <a:ea typeface="+mn-ea"/>
                        <a:cs typeface="+mn-cs"/>
                      </a:endParaRPr>
                    </a:p>
                    <a:p>
                      <a:pPr marL="0" marR="0" lvl="0" indent="0" algn="l" defTabSz="959937" rtl="0" eaLnBrk="1" fontAlgn="auto" latinLnBrk="0" hangingPunct="1">
                        <a:lnSpc>
                          <a:spcPct val="100000"/>
                        </a:lnSpc>
                        <a:spcBef>
                          <a:spcPts val="0"/>
                        </a:spcBef>
                        <a:spcAft>
                          <a:spcPts val="0"/>
                        </a:spcAft>
                        <a:buClrTx/>
                        <a:buSzTx/>
                        <a:buFontTx/>
                        <a:buNone/>
                        <a:tabLst/>
                        <a:defRPr/>
                      </a:pPr>
                      <a:r>
                        <a:rPr kumimoji="1" lang="ja-JP" altLang="en-US" sz="1400" b="1" dirty="0">
                          <a:solidFill>
                            <a:schemeClr val="tx1"/>
                          </a:solidFill>
                        </a:rPr>
                        <a:t>▷</a:t>
                      </a:r>
                      <a:r>
                        <a:rPr kumimoji="1" lang="ja-JP" altLang="en-US" sz="1400" b="1" u="sng" dirty="0">
                          <a:solidFill>
                            <a:schemeClr val="tx1"/>
                          </a:solidFill>
                          <a:effectLst/>
                          <a:latin typeface="BIZ UDPゴシック" panose="020B0400000000000000" pitchFamily="50" charset="-128"/>
                          <a:ea typeface="BIZ UDPゴシック" panose="020B0400000000000000" pitchFamily="50" charset="-128"/>
                        </a:rPr>
                        <a:t>途上国・新興国を対象にした医療・健康分野の課題解決支援及び防災食の開発・普及の促進及びその財政支援</a:t>
                      </a:r>
                      <a:r>
                        <a:rPr kumimoji="1" lang="ja-JP" altLang="en-US" sz="800" b="1" u="none" dirty="0">
                          <a:solidFill>
                            <a:schemeClr val="tx1"/>
                          </a:solidFill>
                          <a:effectLst/>
                          <a:latin typeface="BIZ UDPゴシック" panose="020B0400000000000000" pitchFamily="50" charset="-128"/>
                          <a:ea typeface="BIZ UDPゴシック" panose="020B0400000000000000" pitchFamily="50" charset="-128"/>
                        </a:rPr>
                        <a:t>　</a:t>
                      </a:r>
                      <a:r>
                        <a:rPr kumimoji="1" lang="ja-JP" altLang="en-US" sz="900" b="0" i="0" u="none" strike="noStrike" kern="1200" cap="none" spc="0" normalizeH="0" baseline="0" noProof="0" dirty="0">
                          <a:ln>
                            <a:noFill/>
                          </a:ln>
                          <a:solidFill>
                            <a:schemeClr val="tx1"/>
                          </a:solidFill>
                          <a:effectLst/>
                          <a:uLnTx/>
                          <a:uFillTx/>
                          <a:latin typeface="+mn-lt"/>
                          <a:ea typeface="+mn-ea"/>
                          <a:cs typeface="+mn-cs"/>
                        </a:rPr>
                        <a:t>＜大商＞</a:t>
                      </a:r>
                      <a:endParaRPr kumimoji="1" lang="en-US" altLang="ja-JP" sz="900" b="0" i="0" u="none" strike="noStrike" kern="1200" cap="none" spc="0" normalizeH="0" baseline="0" noProof="0" dirty="0">
                        <a:ln>
                          <a:noFill/>
                        </a:ln>
                        <a:solidFill>
                          <a:schemeClr val="tx1"/>
                        </a:solidFill>
                        <a:effectLst/>
                        <a:uLnTx/>
                        <a:uFillTx/>
                        <a:latin typeface="+mn-lt"/>
                        <a:ea typeface="+mn-ea"/>
                        <a:cs typeface="+mn-cs"/>
                      </a:endParaRPr>
                    </a:p>
                    <a:p>
                      <a:pPr marL="0" marR="0" lvl="0" indent="0" algn="l" defTabSz="959937" rtl="0" eaLnBrk="1" fontAlgn="auto" latinLnBrk="0" hangingPunct="1">
                        <a:lnSpc>
                          <a:spcPct val="100000"/>
                        </a:lnSpc>
                        <a:spcBef>
                          <a:spcPts val="0"/>
                        </a:spcBef>
                        <a:spcAft>
                          <a:spcPts val="0"/>
                        </a:spcAft>
                        <a:buClrTx/>
                        <a:buSzTx/>
                        <a:buFontTx/>
                        <a:buNone/>
                        <a:tabLst/>
                        <a:defRPr/>
                      </a:pPr>
                      <a:endParaRPr kumimoji="1" lang="en-US" altLang="ja-JP" sz="900" b="0" i="0" u="none" strike="noStrike" kern="1200" cap="none" spc="0" normalizeH="0" baseline="0" noProof="0" dirty="0">
                        <a:ln>
                          <a:noFill/>
                        </a:ln>
                        <a:solidFill>
                          <a:schemeClr val="tx1"/>
                        </a:solidFill>
                        <a:effectLst/>
                        <a:uLnTx/>
                        <a:uFillTx/>
                        <a:latin typeface="+mn-lt"/>
                        <a:ea typeface="+mn-ea"/>
                        <a:cs typeface="+mn-cs"/>
                      </a:endParaRPr>
                    </a:p>
                    <a:p>
                      <a:pPr marL="0" marR="0" lvl="0" indent="0" algn="l" defTabSz="959937" rtl="0" eaLnBrk="1" fontAlgn="auto" latinLnBrk="0" hangingPunct="1">
                        <a:lnSpc>
                          <a:spcPct val="100000"/>
                        </a:lnSpc>
                        <a:spcBef>
                          <a:spcPts val="0"/>
                        </a:spcBef>
                        <a:spcAft>
                          <a:spcPts val="0"/>
                        </a:spcAft>
                        <a:buClrTx/>
                        <a:buSzTx/>
                        <a:buFontTx/>
                        <a:buNone/>
                        <a:tabLst/>
                        <a:defRPr/>
                      </a:pPr>
                      <a:r>
                        <a:rPr kumimoji="1" lang="ja-JP" altLang="en-US" sz="1400" b="1" dirty="0">
                          <a:solidFill>
                            <a:schemeClr val="tx1"/>
                          </a:solidFill>
                        </a:rPr>
                        <a:t>▷</a:t>
                      </a:r>
                      <a:r>
                        <a:rPr kumimoji="1" lang="ja-JP" altLang="en-US" sz="1400" b="1" u="sng" dirty="0">
                          <a:solidFill>
                            <a:schemeClr val="tx1"/>
                          </a:solidFill>
                          <a:effectLst/>
                          <a:latin typeface="BIZ UDPゴシック" panose="020B0400000000000000" pitchFamily="50" charset="-128"/>
                          <a:ea typeface="BIZ UDPゴシック" panose="020B0400000000000000" pitchFamily="50" charset="-128"/>
                        </a:rPr>
                        <a:t>「</a:t>
                      </a:r>
                      <a:r>
                        <a:rPr kumimoji="1" lang="ja-JP" altLang="en-US" sz="1400" b="1" u="sng" dirty="0" err="1">
                          <a:solidFill>
                            <a:schemeClr val="tx1"/>
                          </a:solidFill>
                          <a:effectLst/>
                          <a:latin typeface="BIZ UDPゴシック" panose="020B0400000000000000" pitchFamily="50" charset="-128"/>
                          <a:ea typeface="BIZ UDPゴシック" panose="020B0400000000000000" pitchFamily="50" charset="-128"/>
                        </a:rPr>
                        <a:t>けいはんな</a:t>
                      </a:r>
                      <a:r>
                        <a:rPr kumimoji="1" lang="ja-JP" altLang="en-US" sz="1400" b="1" u="sng" dirty="0">
                          <a:solidFill>
                            <a:schemeClr val="tx1"/>
                          </a:solidFill>
                          <a:effectLst/>
                          <a:latin typeface="BIZ UDPゴシック" panose="020B0400000000000000" pitchFamily="50" charset="-128"/>
                          <a:ea typeface="BIZ UDPゴシック" panose="020B0400000000000000" pitchFamily="50" charset="-128"/>
                        </a:rPr>
                        <a:t>万博」の開催などテーマウィークや会場内催事と連携した会場外イベントの開催及びその環境整備　　　　　　　　　　　　　　　　　　　　　　　　　　　　　　　　</a:t>
                      </a:r>
                      <a:endParaRPr kumimoji="1" lang="en-US" altLang="ja-JP" sz="1400" b="1" u="sng" dirty="0">
                        <a:solidFill>
                          <a:schemeClr val="tx1"/>
                        </a:solidFill>
                        <a:effectLst/>
                        <a:latin typeface="BIZ UDPゴシック" panose="020B0400000000000000" pitchFamily="50" charset="-128"/>
                        <a:ea typeface="BIZ UDPゴシック" panose="020B0400000000000000" pitchFamily="50" charset="-128"/>
                      </a:endParaRPr>
                    </a:p>
                    <a:p>
                      <a:pPr marL="0" marR="0" lvl="0" indent="0" algn="l" defTabSz="959937" rtl="0" eaLnBrk="1" fontAlgn="auto" latinLnBrk="0" hangingPunct="1">
                        <a:lnSpc>
                          <a:spcPct val="100000"/>
                        </a:lnSpc>
                        <a:spcBef>
                          <a:spcPts val="0"/>
                        </a:spcBef>
                        <a:spcAft>
                          <a:spcPts val="0"/>
                        </a:spcAft>
                        <a:buClrTx/>
                        <a:buSzTx/>
                        <a:buFontTx/>
                        <a:buNone/>
                        <a:tabLst/>
                        <a:defRPr/>
                      </a:pPr>
                      <a:r>
                        <a:rPr kumimoji="1" lang="ja-JP" altLang="en-US" sz="1400" b="1" u="none" dirty="0">
                          <a:solidFill>
                            <a:schemeClr val="tx1"/>
                          </a:solidFill>
                          <a:effectLst/>
                          <a:latin typeface="BIZ UDPゴシック" panose="020B0400000000000000" pitchFamily="50" charset="-128"/>
                          <a:ea typeface="BIZ UDPゴシック" panose="020B0400000000000000" pitchFamily="50" charset="-128"/>
                        </a:rPr>
                        <a:t>　　　　　　　　　　　　　　　　　　　　　　　　　　　　　　　　　　　　　　　　　　　　　　　　　　　　　　　　　　　　　　　　　　　　　　　</a:t>
                      </a:r>
                      <a:r>
                        <a:rPr kumimoji="1" lang="ja-JP" altLang="en-US" sz="900" b="0" i="0" u="none" strike="noStrike" kern="1200" cap="none" spc="0" normalizeH="0" baseline="0" noProof="0" dirty="0">
                          <a:ln>
                            <a:noFill/>
                          </a:ln>
                          <a:solidFill>
                            <a:schemeClr val="tx1"/>
                          </a:solidFill>
                          <a:effectLst/>
                          <a:uLnTx/>
                          <a:uFillTx/>
                          <a:latin typeface="+mn-lt"/>
                          <a:ea typeface="+mn-ea"/>
                          <a:cs typeface="+mn-cs"/>
                        </a:rPr>
                        <a:t>＜府・市・関経連</a:t>
                      </a:r>
                      <a:r>
                        <a:rPr kumimoji="1" lang="ja-JP" altLang="en-US" sz="800" b="0" i="0" u="none" strike="noStrike" kern="1200" cap="none" spc="0" normalizeH="0" baseline="0" noProof="0" dirty="0">
                          <a:ln>
                            <a:noFill/>
                          </a:ln>
                          <a:solidFill>
                            <a:schemeClr val="tx1"/>
                          </a:solidFill>
                          <a:effectLst/>
                          <a:uLnTx/>
                          <a:uFillTx/>
                          <a:latin typeface="+mn-lt"/>
                          <a:ea typeface="+mn-ea"/>
                          <a:cs typeface="+mn-cs"/>
                        </a:rPr>
                        <a:t>＞</a:t>
                      </a:r>
                      <a:r>
                        <a:rPr kumimoji="1" lang="ja-JP" altLang="en-US" sz="900" b="1" u="none" dirty="0">
                          <a:solidFill>
                            <a:schemeClr val="tx1"/>
                          </a:solidFill>
                          <a:effectLst/>
                          <a:latin typeface="BIZ UDPゴシック" panose="020B0400000000000000" pitchFamily="50" charset="-128"/>
                          <a:ea typeface="BIZ UDPゴシック" panose="020B0400000000000000" pitchFamily="50" charset="-128"/>
                        </a:rPr>
                        <a:t>　　　</a:t>
                      </a:r>
                      <a:endParaRPr kumimoji="1" lang="en-US" altLang="ja-JP" sz="900" b="0" u="none" dirty="0">
                        <a:solidFill>
                          <a:schemeClr val="tx1"/>
                        </a:solidFill>
                        <a:effectLst/>
                        <a:latin typeface="+mn-ea"/>
                        <a:ea typeface="+mn-ea"/>
                      </a:endParaRPr>
                    </a:p>
                  </a:txBody>
                  <a:tcPr marL="100806" marR="100806" marT="50403" marB="50403">
                    <a:noFill/>
                  </a:tcPr>
                </a:tc>
                <a:extLst>
                  <a:ext uri="{0D108BD9-81ED-4DB2-BD59-A6C34878D82A}">
                    <a16:rowId xmlns:a16="http://schemas.microsoft.com/office/drawing/2014/main" val="4193718493"/>
                  </a:ext>
                </a:extLst>
              </a:tr>
            </a:tbl>
          </a:graphicData>
        </a:graphic>
      </p:graphicFrame>
      <p:sp>
        <p:nvSpPr>
          <p:cNvPr id="9" name="正方形/長方形 8"/>
          <p:cNvSpPr/>
          <p:nvPr/>
        </p:nvSpPr>
        <p:spPr>
          <a:xfrm>
            <a:off x="2653468" y="5899255"/>
            <a:ext cx="5038725" cy="369332"/>
          </a:xfrm>
          <a:prstGeom prst="rect">
            <a:avLst/>
          </a:prstGeom>
        </p:spPr>
        <p:txBody>
          <a:bodyPr>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srgbClr val="FF0000"/>
              </a:solidFill>
              <a:effectLst/>
              <a:uLnTx/>
              <a:uFillTx/>
              <a:latin typeface="BIZ UDPゴシック" panose="020B0400000000000000" pitchFamily="50" charset="-128"/>
              <a:ea typeface="BIZ UDPゴシック" panose="020B0400000000000000" pitchFamily="50" charset="-128"/>
              <a:cs typeface="+mn-cs"/>
            </a:endParaRPr>
          </a:p>
        </p:txBody>
      </p:sp>
      <p:sp>
        <p:nvSpPr>
          <p:cNvPr id="12" name="テキスト ボックス 11"/>
          <p:cNvSpPr txBox="1"/>
          <p:nvPr/>
        </p:nvSpPr>
        <p:spPr>
          <a:xfrm>
            <a:off x="179857" y="2583533"/>
            <a:ext cx="5647700" cy="338554"/>
          </a:xfrm>
          <a:prstGeom prst="rect">
            <a:avLst/>
          </a:prstGeom>
          <a:noFill/>
        </p:spPr>
        <p:txBody>
          <a:bodyPr wrap="none" rtlCol="0">
            <a:spAutoFit/>
          </a:bodyPr>
          <a:lstStyle/>
          <a:p>
            <a:pPr lvl="0">
              <a:defRPr/>
            </a:pPr>
            <a:r>
              <a:rPr kumimoji="1" lang="ja-JP" altLang="en-US" sz="16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国への提案・要望</a:t>
            </a:r>
            <a:r>
              <a:rPr kumimoji="1" lang="ja-JP" altLang="en-US" sz="12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　</a:t>
            </a:r>
            <a:r>
              <a:rPr kumimoji="1" lang="en-US" altLang="ja-JP" sz="11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a:t>
            </a:r>
            <a:r>
              <a:rPr kumimoji="1" lang="ja-JP" altLang="en-US" sz="11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要望先</a:t>
            </a:r>
            <a:r>
              <a:rPr kumimoji="1" lang="zh-TW" altLang="en-US" sz="1100" dirty="0">
                <a:solidFill>
                  <a:prstClr val="black"/>
                </a:solidFill>
                <a:latin typeface="メイリオ" panose="020B0604030504040204" pitchFamily="50" charset="-128"/>
                <a:ea typeface="メイリオ" panose="020B0604030504040204" pitchFamily="50" charset="-128"/>
              </a:rPr>
              <a:t>（</a:t>
            </a:r>
            <a:r>
              <a:rPr kumimoji="1" lang="zh-CN" altLang="en-US" sz="1100" dirty="0">
                <a:latin typeface="メイリオ" panose="020B0604030504040204" pitchFamily="50" charset="-128"/>
                <a:ea typeface="メイリオ" panose="020B0604030504040204" pitchFamily="50" charset="-128"/>
              </a:rPr>
              <a:t>内閣官房、</a:t>
            </a:r>
            <a:r>
              <a:rPr kumimoji="1" lang="ja-JP" altLang="en-US" sz="1100" dirty="0">
                <a:latin typeface="メイリオ" panose="020B0604030504040204" pitchFamily="50" charset="-128"/>
                <a:ea typeface="メイリオ" panose="020B0604030504040204" pitchFamily="50" charset="-128"/>
              </a:rPr>
              <a:t>総務省、</a:t>
            </a:r>
            <a:r>
              <a:rPr kumimoji="1" lang="zh-CN" altLang="en-US" sz="1100" dirty="0">
                <a:latin typeface="メイリオ" panose="020B0604030504040204" pitchFamily="50" charset="-128"/>
                <a:ea typeface="メイリオ" panose="020B0604030504040204" pitchFamily="50" charset="-128"/>
              </a:rPr>
              <a:t>経済産業省、文部科学省</a:t>
            </a:r>
            <a:r>
              <a:rPr kumimoji="1" lang="zh-TW" altLang="en-US" sz="1100" dirty="0">
                <a:solidFill>
                  <a:prstClr val="black"/>
                </a:solidFill>
                <a:latin typeface="メイリオ" panose="020B0604030504040204" pitchFamily="50" charset="-128"/>
                <a:ea typeface="メイリオ" panose="020B0604030504040204" pitchFamily="50" charset="-128"/>
              </a:rPr>
              <a:t>）</a:t>
            </a:r>
            <a:endParaRPr kumimoji="1" lang="ja-JP" altLang="en-US" sz="10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p:txBody>
      </p:sp>
      <p:sp>
        <p:nvSpPr>
          <p:cNvPr id="23" name="スライド番号プレースホルダー 7"/>
          <p:cNvSpPr>
            <a:spLocks noGrp="1"/>
          </p:cNvSpPr>
          <p:nvPr>
            <p:ph type="sldNum" sz="quarter" idx="12"/>
          </p:nvPr>
        </p:nvSpPr>
        <p:spPr>
          <a:xfrm flipH="1">
            <a:off x="9719089" y="6839953"/>
            <a:ext cx="361536" cy="359360"/>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A29C0C3-80A2-4EDA-8DD4-D638D41F3C0E}" type="slidenum">
              <a:rPr kumimoji="1" lang="ja-JP" altLang="en-US" sz="1260" b="0" i="0" u="none" strike="noStrike" kern="1200" cap="none" spc="0" normalizeH="0" baseline="0" noProof="0" smtClean="0">
                <a:ln>
                  <a:noFill/>
                </a:ln>
                <a:solidFill>
                  <a:prstClr val="black">
                    <a:tint val="75000"/>
                  </a:prstClr>
                </a:solidFill>
                <a:effectLst/>
                <a:uLnTx/>
                <a:uFillTx/>
                <a:latin typeface="Calibri" panose="020F0502020204030204"/>
                <a:ea typeface="游ゴシック" panose="020B0400000000000000"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83</a:t>
            </a:fld>
            <a:endParaRPr kumimoji="1" lang="ja-JP" altLang="en-US" sz="1260" b="0" i="0" u="none" strike="noStrike" kern="1200" cap="none" spc="0" normalizeH="0" baseline="0" noProof="0" dirty="0">
              <a:ln>
                <a:noFill/>
              </a:ln>
              <a:solidFill>
                <a:prstClr val="black">
                  <a:tint val="75000"/>
                </a:prstClr>
              </a:solidFill>
              <a:effectLst/>
              <a:uLnTx/>
              <a:uFillTx/>
              <a:latin typeface="Calibri" panose="020F0502020204030204"/>
              <a:ea typeface="游ゴシック" panose="020B0400000000000000" pitchFamily="50" charset="-128"/>
              <a:cs typeface="+mn-cs"/>
            </a:endParaRPr>
          </a:p>
        </p:txBody>
      </p:sp>
      <p:sp>
        <p:nvSpPr>
          <p:cNvPr id="22" name="正方形/長方形 21">
            <a:extLst>
              <a:ext uri="{FF2B5EF4-FFF2-40B4-BE49-F238E27FC236}">
                <a16:creationId xmlns:a16="http://schemas.microsoft.com/office/drawing/2014/main" id="{E08629A6-829B-4394-A30A-5CB52C1BBB36}"/>
              </a:ext>
            </a:extLst>
          </p:cNvPr>
          <p:cNvSpPr/>
          <p:nvPr/>
        </p:nvSpPr>
        <p:spPr>
          <a:xfrm>
            <a:off x="179857" y="88937"/>
            <a:ext cx="9720000" cy="324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defRPr/>
            </a:pPr>
            <a:r>
              <a:rPr kumimoji="1" lang="ja-JP" altLang="en-US" b="1" dirty="0">
                <a:solidFill>
                  <a:prstClr val="white"/>
                </a:solidFill>
                <a:latin typeface="BIZ UDPゴシック" panose="020B0400000000000000" pitchFamily="50" charset="-128"/>
                <a:ea typeface="BIZ UDPゴシック" panose="020B0400000000000000" pitchFamily="50" charset="-128"/>
              </a:rPr>
              <a:t>２（５）　万博交流イニシアチブの推進　～ビジネス・学術交流～</a:t>
            </a:r>
          </a:p>
        </p:txBody>
      </p:sp>
      <p:sp>
        <p:nvSpPr>
          <p:cNvPr id="25" name="テキスト ボックス 24">
            <a:extLst>
              <a:ext uri="{FF2B5EF4-FFF2-40B4-BE49-F238E27FC236}">
                <a16:creationId xmlns:a16="http://schemas.microsoft.com/office/drawing/2014/main" id="{B02F3C22-1443-46B7-A977-04475234F08A}"/>
              </a:ext>
            </a:extLst>
          </p:cNvPr>
          <p:cNvSpPr txBox="1"/>
          <p:nvPr/>
        </p:nvSpPr>
        <p:spPr>
          <a:xfrm>
            <a:off x="288706" y="461860"/>
            <a:ext cx="9540000" cy="1815882"/>
          </a:xfrm>
          <a:prstGeom prst="rect">
            <a:avLst/>
          </a:prstGeom>
          <a:noFill/>
          <a:ln w="6350">
            <a:noFill/>
            <a:prstDash val="solid"/>
          </a:ln>
        </p:spPr>
        <p:txBody>
          <a:bodyPr wrap="square">
            <a:spAutoFit/>
          </a:bodyPr>
          <a:lstStyle/>
          <a:p>
            <a:pPr lvl="0">
              <a:defRPr/>
            </a:pPr>
            <a:r>
              <a:rPr lang="ja-JP" altLang="en-US" sz="1400" dirty="0">
                <a:solidFill>
                  <a:prstClr val="black"/>
                </a:solidFill>
                <a:latin typeface="BIZ UDPゴシック" panose="020B0400000000000000" pitchFamily="50" charset="-128"/>
                <a:ea typeface="BIZ UDPゴシック" panose="020B0400000000000000" pitchFamily="50" charset="-128"/>
              </a:rPr>
              <a:t>　</a:t>
            </a:r>
            <a:r>
              <a:rPr lang="ja-JP" altLang="en-US" sz="1400" dirty="0">
                <a:latin typeface="BIZ UDPゴシック" panose="020B0400000000000000" pitchFamily="50" charset="-128"/>
                <a:ea typeface="BIZ UDPゴシック" panose="020B0400000000000000" pitchFamily="50" charset="-128"/>
              </a:rPr>
              <a:t>　大阪・関西万博では、「世界と共に創る、いのち輝く未来社会」を目的に、世界が半年間に渡り同じ場に集う万博ならではの特性を活かし、地球的規模の課題の解決に向けて英知を持ち寄り、対話による解決策を探るためテーマウィークを実施することとしている。</a:t>
            </a:r>
          </a:p>
          <a:p>
            <a:pPr lvl="0">
              <a:defRPr/>
            </a:pPr>
            <a:r>
              <a:rPr lang="ja-JP" altLang="en-US" sz="1400" dirty="0">
                <a:latin typeface="BIZ UDPゴシック" panose="020B0400000000000000" pitchFamily="50" charset="-128"/>
                <a:ea typeface="BIZ UDPゴシック" panose="020B0400000000000000" pitchFamily="50" charset="-128"/>
              </a:rPr>
              <a:t>　テーマウィークでは、本格的な対話プログラムの導入や新たなビジネスマッチング創出といった国際ビジネス交流のほか、テーマに関するイベントやプログラム、フォーラムや国際会議等の誘致・開催によって、様々な社会課題の解決につなげていくことが期待される。</a:t>
            </a:r>
          </a:p>
          <a:p>
            <a:pPr lvl="0">
              <a:defRPr/>
            </a:pPr>
            <a:r>
              <a:rPr lang="ja-JP" altLang="en-US" sz="1400" dirty="0">
                <a:latin typeface="BIZ UDPゴシック" panose="020B0400000000000000" pitchFamily="50" charset="-128"/>
                <a:ea typeface="BIZ UDPゴシック" panose="020B0400000000000000" pitchFamily="50" charset="-128"/>
              </a:rPr>
              <a:t>　また、関西文化学術研究都市（けいはんな学研都市）をはじめとするリサーチパーク等においてテーマウィークと連動した文化、学術、研究開発等の交流・発信イベントを企画を開催し、地域全体でテーマを考え、深めていく機会を設けていきたい。</a:t>
            </a:r>
          </a:p>
        </p:txBody>
      </p:sp>
      <p:sp>
        <p:nvSpPr>
          <p:cNvPr id="26" name="テキスト ボックス 25"/>
          <p:cNvSpPr txBox="1"/>
          <p:nvPr/>
        </p:nvSpPr>
        <p:spPr>
          <a:xfrm>
            <a:off x="160239" y="5363994"/>
            <a:ext cx="2236510" cy="338554"/>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600" b="1" i="0" u="none" strike="noStrike" kern="1200" cap="none" spc="0" normalizeH="0" baseline="0" noProof="0" dirty="0">
                <a:ln>
                  <a:noFill/>
                </a:ln>
                <a:effectLst/>
                <a:uLnTx/>
                <a:uFillTx/>
                <a:latin typeface="メイリオ" panose="020B0604030504040204" pitchFamily="50" charset="-128"/>
                <a:ea typeface="メイリオ" panose="020B0604030504040204" pitchFamily="50" charset="-128"/>
                <a:cs typeface="+mn-cs"/>
              </a:rPr>
              <a:t>国との協議の進捗状況</a:t>
            </a:r>
          </a:p>
        </p:txBody>
      </p:sp>
      <p:graphicFrame>
        <p:nvGraphicFramePr>
          <p:cNvPr id="14" name="表 13"/>
          <p:cNvGraphicFramePr>
            <a:graphicFrameLocks noGrp="1"/>
          </p:cNvGraphicFramePr>
          <p:nvPr>
            <p:extLst>
              <p:ext uri="{D42A27DB-BD31-4B8C-83A1-F6EECF244321}">
                <p14:modId xmlns:p14="http://schemas.microsoft.com/office/powerpoint/2010/main" val="953500994"/>
              </p:ext>
            </p:extLst>
          </p:nvPr>
        </p:nvGraphicFramePr>
        <p:xfrm>
          <a:off x="179857" y="5706638"/>
          <a:ext cx="9288000" cy="933132"/>
        </p:xfrm>
        <a:graphic>
          <a:graphicData uri="http://schemas.openxmlformats.org/drawingml/2006/table">
            <a:tbl>
              <a:tblPr bandRow="1">
                <a:tableStyleId>{5940675A-B579-460E-94D1-54222C63F5DA}</a:tableStyleId>
              </a:tblPr>
              <a:tblGrid>
                <a:gridCol w="2700000">
                  <a:extLst>
                    <a:ext uri="{9D8B030D-6E8A-4147-A177-3AD203B41FA5}">
                      <a16:colId xmlns:a16="http://schemas.microsoft.com/office/drawing/2014/main" val="525926817"/>
                    </a:ext>
                  </a:extLst>
                </a:gridCol>
                <a:gridCol w="6588000">
                  <a:extLst>
                    <a:ext uri="{9D8B030D-6E8A-4147-A177-3AD203B41FA5}">
                      <a16:colId xmlns:a16="http://schemas.microsoft.com/office/drawing/2014/main" val="1556401701"/>
                    </a:ext>
                  </a:extLst>
                </a:gridCol>
              </a:tblGrid>
              <a:tr h="288000">
                <a:tc>
                  <a:txBody>
                    <a:bodyPr/>
                    <a:lstStyle/>
                    <a:p>
                      <a:pPr marL="0" marR="0" lvl="0" indent="0" algn="l" defTabSz="959937" rtl="0" eaLnBrk="1" fontAlgn="auto" latinLnBrk="0" hangingPunct="1">
                        <a:lnSpc>
                          <a:spcPct val="100000"/>
                        </a:lnSpc>
                        <a:spcBef>
                          <a:spcPts val="0"/>
                        </a:spcBef>
                        <a:spcAft>
                          <a:spcPts val="0"/>
                        </a:spcAft>
                        <a:buClrTx/>
                        <a:buSzTx/>
                        <a:buFontTx/>
                        <a:buNone/>
                        <a:tabLst/>
                        <a:defRPr/>
                      </a:pPr>
                      <a:r>
                        <a:rPr lang="ja-JP" altLang="en-US" sz="1200" b="1" dirty="0">
                          <a:solidFill>
                            <a:schemeClr val="tx1"/>
                          </a:solidFill>
                          <a:latin typeface="+mn-ea"/>
                        </a:rPr>
                        <a:t>国「アクションプラン</a:t>
                      </a:r>
                      <a:r>
                        <a:rPr lang="en-US" altLang="ja-JP" sz="1200" b="1" dirty="0">
                          <a:solidFill>
                            <a:schemeClr val="tx1"/>
                          </a:solidFill>
                          <a:latin typeface="+mn-ea"/>
                        </a:rPr>
                        <a:t>Ver.</a:t>
                      </a:r>
                      <a:r>
                        <a:rPr lang="en-US" altLang="ja-JP" sz="1200" b="1" u="none" dirty="0">
                          <a:solidFill>
                            <a:schemeClr val="tx1"/>
                          </a:solidFill>
                          <a:latin typeface="+mn-ea"/>
                        </a:rPr>
                        <a:t>4</a:t>
                      </a:r>
                      <a:r>
                        <a:rPr lang="ja-JP" altLang="en-US" sz="1200" b="1" dirty="0">
                          <a:solidFill>
                            <a:schemeClr val="tx1"/>
                          </a:solidFill>
                          <a:latin typeface="+mn-ea"/>
                        </a:rPr>
                        <a:t>」の</a:t>
                      </a:r>
                      <a:endParaRPr lang="en-US" altLang="ja-JP" sz="1200" b="1" dirty="0">
                        <a:solidFill>
                          <a:schemeClr val="tx1"/>
                        </a:solidFill>
                        <a:latin typeface="+mn-ea"/>
                      </a:endParaRPr>
                    </a:p>
                    <a:p>
                      <a:pPr marL="0" marR="0" lvl="0" indent="0" algn="l" defTabSz="959937" rtl="0" eaLnBrk="1" fontAlgn="auto" latinLnBrk="0" hangingPunct="1">
                        <a:lnSpc>
                          <a:spcPct val="100000"/>
                        </a:lnSpc>
                        <a:spcBef>
                          <a:spcPts val="0"/>
                        </a:spcBef>
                        <a:spcAft>
                          <a:spcPts val="0"/>
                        </a:spcAft>
                        <a:buClrTx/>
                        <a:buSzTx/>
                        <a:buFontTx/>
                        <a:buNone/>
                        <a:tabLst/>
                        <a:defRPr/>
                      </a:pPr>
                      <a:r>
                        <a:rPr lang="ja-JP" altLang="en-US" sz="1200" b="1" dirty="0">
                          <a:solidFill>
                            <a:schemeClr val="tx1"/>
                          </a:solidFill>
                          <a:latin typeface="+mn-ea"/>
                        </a:rPr>
                        <a:t>記載内容</a:t>
                      </a:r>
                      <a:endParaRPr kumimoji="1" lang="ja-JP" altLang="en-US" sz="1200" dirty="0">
                        <a:solidFill>
                          <a:schemeClr val="tx1"/>
                        </a:solidFill>
                        <a:latin typeface="BIZ UDPゴシック" panose="020B0400000000000000" pitchFamily="50" charset="-128"/>
                        <a:ea typeface="BIZ UDPゴシック" panose="020B0400000000000000" pitchFamily="50" charset="-128"/>
                      </a:endParaRPr>
                    </a:p>
                  </a:txBody>
                  <a:tcPr marL="100806" marR="100806" marT="50403" marB="50403">
                    <a:lnL w="12700" cap="flat" cmpd="sng" algn="ctr">
                      <a:solidFill>
                        <a:schemeClr val="accent1"/>
                      </a:solidFill>
                      <a:prstDash val="sysDot"/>
                      <a:round/>
                      <a:headEnd type="none" w="med" len="med"/>
                      <a:tailEnd type="none" w="med" len="med"/>
                    </a:lnL>
                    <a:lnR w="12700" cap="flat" cmpd="sng" algn="ctr">
                      <a:solidFill>
                        <a:schemeClr val="accent1"/>
                      </a:solidFill>
                      <a:prstDash val="sysDot"/>
                      <a:round/>
                      <a:headEnd type="none" w="med" len="med"/>
                      <a:tailEnd type="none" w="med" len="med"/>
                    </a:lnR>
                    <a:lnT w="12700" cap="flat" cmpd="sng" algn="ctr">
                      <a:solidFill>
                        <a:schemeClr val="accent1"/>
                      </a:solidFill>
                      <a:prstDash val="sysDot"/>
                      <a:round/>
                      <a:headEnd type="none" w="med" len="med"/>
                      <a:tailEnd type="none" w="med" len="med"/>
                    </a:lnT>
                    <a:lnB w="12700" cap="flat" cmpd="sng" algn="ctr">
                      <a:solidFill>
                        <a:schemeClr val="accent1"/>
                      </a:solidFill>
                      <a:prstDash val="sysDot"/>
                      <a:round/>
                      <a:headEnd type="none" w="med" len="med"/>
                      <a:tailEnd type="none" w="med" len="med"/>
                    </a:lnB>
                    <a:lnTlToBr w="12700" cmpd="sng">
                      <a:noFill/>
                      <a:prstDash val="solid"/>
                    </a:lnTlToBr>
                    <a:lnBlToTr w="12700" cmpd="sng">
                      <a:noFill/>
                      <a:prstDash val="solid"/>
                    </a:lnBlToTr>
                  </a:tcPr>
                </a:tc>
                <a:tc>
                  <a:txBody>
                    <a:bodyPr/>
                    <a:lstStyle/>
                    <a:p>
                      <a:pPr marL="171450" marR="0" lvl="0" indent="-171450" algn="l" defTabSz="959937" rtl="0" eaLnBrk="1" fontAlgn="auto" latinLnBrk="0" hangingPunct="1">
                        <a:lnSpc>
                          <a:spcPct val="100000"/>
                        </a:lnSpc>
                        <a:spcBef>
                          <a:spcPts val="0"/>
                        </a:spcBef>
                        <a:spcAft>
                          <a:spcPts val="0"/>
                        </a:spcAft>
                        <a:buClrTx/>
                        <a:buSzTx/>
                        <a:buFont typeface="Wingdings" panose="05000000000000000000" pitchFamily="2" charset="2"/>
                        <a:buChar char="l"/>
                        <a:tabLst/>
                        <a:defRPr/>
                      </a:pPr>
                      <a:r>
                        <a:rPr kumimoji="1" lang="ja-JP" altLang="en-US" sz="1100" b="0" i="0" u="none" strike="noStrike" kern="1200" cap="none" spc="0" normalizeH="0" baseline="0" noProof="0" dirty="0">
                          <a:ln>
                            <a:noFill/>
                          </a:ln>
                          <a:solidFill>
                            <a:schemeClr val="tx1"/>
                          </a:solidFill>
                          <a:effectLst/>
                          <a:uLnTx/>
                          <a:uFillTx/>
                          <a:latin typeface="游ゴシック" panose="020B0400000000000000" pitchFamily="50" charset="-128"/>
                          <a:ea typeface="+mn-ea"/>
                          <a:cs typeface="+mn-cs"/>
                        </a:rPr>
                        <a:t>テーマウィークプロジェクト</a:t>
                      </a:r>
                      <a:r>
                        <a:rPr kumimoji="1" lang="en-US" altLang="ja-JP" sz="1100" b="0" i="0" u="none" strike="noStrike" kern="1200" cap="none" spc="0" normalizeH="0" baseline="0" noProof="0" dirty="0">
                          <a:ln>
                            <a:noFill/>
                          </a:ln>
                          <a:solidFill>
                            <a:schemeClr val="tx1"/>
                          </a:solidFill>
                          <a:effectLst/>
                          <a:uLnTx/>
                          <a:uFillTx/>
                          <a:latin typeface="游ゴシック" panose="020B0400000000000000" pitchFamily="50" charset="-128"/>
                          <a:ea typeface="+mn-ea"/>
                          <a:cs typeface="+mn-cs"/>
                        </a:rPr>
                        <a:t>&lt;</a:t>
                      </a:r>
                      <a:r>
                        <a:rPr kumimoji="1" lang="ja-JP" altLang="en-US" sz="1100" b="0" i="0" u="none" strike="noStrike" kern="1200" cap="none" spc="0" normalizeH="0" baseline="0" noProof="0" dirty="0">
                          <a:ln>
                            <a:noFill/>
                          </a:ln>
                          <a:solidFill>
                            <a:schemeClr val="tx1"/>
                          </a:solidFill>
                          <a:effectLst/>
                          <a:uLnTx/>
                          <a:uFillTx/>
                          <a:latin typeface="游ゴシック" panose="020B0400000000000000" pitchFamily="50" charset="-128"/>
                          <a:ea typeface="+mn-ea"/>
                          <a:cs typeface="+mn-cs"/>
                        </a:rPr>
                        <a:t>内閣官房</a:t>
                      </a:r>
                      <a:r>
                        <a:rPr kumimoji="1" lang="en-US" altLang="ja-JP" sz="1100" b="0" i="0" u="none" strike="noStrike" kern="1200" cap="none" spc="0" normalizeH="0" baseline="0" noProof="0" dirty="0">
                          <a:ln>
                            <a:noFill/>
                          </a:ln>
                          <a:solidFill>
                            <a:schemeClr val="tx1"/>
                          </a:solidFill>
                          <a:effectLst/>
                          <a:uLnTx/>
                          <a:uFillTx/>
                          <a:latin typeface="游ゴシック" panose="020B0400000000000000" pitchFamily="50" charset="-128"/>
                          <a:ea typeface="+mn-ea"/>
                          <a:cs typeface="+mn-cs"/>
                        </a:rPr>
                        <a:t>&gt;</a:t>
                      </a:r>
                    </a:p>
                    <a:p>
                      <a:pPr marL="171450" marR="0" lvl="0" indent="-171450" algn="l" defTabSz="959937" rtl="0" eaLnBrk="1" fontAlgn="auto" latinLnBrk="0" hangingPunct="1">
                        <a:lnSpc>
                          <a:spcPct val="100000"/>
                        </a:lnSpc>
                        <a:spcBef>
                          <a:spcPts val="0"/>
                        </a:spcBef>
                        <a:spcAft>
                          <a:spcPts val="0"/>
                        </a:spcAft>
                        <a:buClrTx/>
                        <a:buSzTx/>
                        <a:buFont typeface="Wingdings" panose="05000000000000000000" pitchFamily="2" charset="2"/>
                        <a:buChar char="l"/>
                        <a:tabLst/>
                        <a:defRPr/>
                      </a:pPr>
                      <a:r>
                        <a:rPr kumimoji="1" lang="ja-JP" altLang="en-US" sz="1100" b="0" i="0" u="none" strike="noStrike" kern="1200" cap="none" spc="0" normalizeH="0" baseline="0" noProof="0" dirty="0">
                          <a:ln>
                            <a:noFill/>
                          </a:ln>
                          <a:solidFill>
                            <a:schemeClr val="tx1"/>
                          </a:solidFill>
                          <a:effectLst/>
                          <a:uLnTx/>
                          <a:uFillTx/>
                          <a:latin typeface="游ゴシック" panose="020B0400000000000000" pitchFamily="50" charset="-128"/>
                          <a:ea typeface="+mn-ea"/>
                          <a:cs typeface="+mn-cs"/>
                        </a:rPr>
                        <a:t>大阪・関西万博を契機とした</a:t>
                      </a:r>
                      <a:r>
                        <a:rPr kumimoji="1" lang="en-US" altLang="ja-JP" sz="1100" b="0" i="0" u="none" strike="noStrike" kern="1200" cap="none" spc="0" normalizeH="0" baseline="0" noProof="0" dirty="0">
                          <a:ln>
                            <a:noFill/>
                          </a:ln>
                          <a:solidFill>
                            <a:schemeClr val="tx1"/>
                          </a:solidFill>
                          <a:effectLst/>
                          <a:uLnTx/>
                          <a:uFillTx/>
                          <a:latin typeface="游ゴシック" panose="020B0400000000000000" pitchFamily="50" charset="-128"/>
                          <a:ea typeface="+mn-ea"/>
                          <a:cs typeface="+mn-cs"/>
                        </a:rPr>
                        <a:t>MICE</a:t>
                      </a:r>
                      <a:r>
                        <a:rPr kumimoji="1" lang="ja-JP" altLang="en-US" sz="1100" b="0" i="0" u="none" strike="noStrike" kern="1200" cap="none" spc="0" normalizeH="0" baseline="0" noProof="0" dirty="0">
                          <a:ln>
                            <a:noFill/>
                          </a:ln>
                          <a:solidFill>
                            <a:schemeClr val="tx1"/>
                          </a:solidFill>
                          <a:effectLst/>
                          <a:uLnTx/>
                          <a:uFillTx/>
                          <a:latin typeface="游ゴシック" panose="020B0400000000000000" pitchFamily="50" charset="-128"/>
                          <a:ea typeface="+mn-ea"/>
                          <a:cs typeface="+mn-cs"/>
                        </a:rPr>
                        <a:t>の誘致・開催の推進</a:t>
                      </a:r>
                      <a:r>
                        <a:rPr kumimoji="1" lang="en-US" altLang="ja-JP" sz="1100" b="0" i="0" u="none" strike="noStrike" kern="1200" cap="none" spc="0" normalizeH="0" baseline="0" noProof="0" dirty="0">
                          <a:ln>
                            <a:noFill/>
                          </a:ln>
                          <a:solidFill>
                            <a:schemeClr val="tx1"/>
                          </a:solidFill>
                          <a:effectLst/>
                          <a:uLnTx/>
                          <a:uFillTx/>
                          <a:latin typeface="游ゴシック" panose="020B0400000000000000" pitchFamily="50" charset="-128"/>
                          <a:ea typeface="+mn-ea"/>
                          <a:cs typeface="+mn-cs"/>
                        </a:rPr>
                        <a:t>&lt;</a:t>
                      </a:r>
                      <a:r>
                        <a:rPr kumimoji="1" lang="ja-JP" altLang="en-US" sz="1100" b="0" i="0" u="none" strike="noStrike" kern="1200" cap="none" spc="0" normalizeH="0" baseline="0" noProof="0" dirty="0">
                          <a:ln>
                            <a:noFill/>
                          </a:ln>
                          <a:solidFill>
                            <a:schemeClr val="tx1"/>
                          </a:solidFill>
                          <a:effectLst/>
                          <a:uLnTx/>
                          <a:uFillTx/>
                          <a:latin typeface="游ゴシック" panose="020B0400000000000000" pitchFamily="50" charset="-128"/>
                          <a:ea typeface="+mn-ea"/>
                          <a:cs typeface="+mn-cs"/>
                        </a:rPr>
                        <a:t>国交省</a:t>
                      </a:r>
                      <a:r>
                        <a:rPr kumimoji="1" lang="en-US" altLang="ja-JP" sz="1100" b="0" i="0" u="none" strike="noStrike" kern="1200" cap="none" spc="0" normalizeH="0" baseline="0" noProof="0" dirty="0">
                          <a:ln>
                            <a:noFill/>
                          </a:ln>
                          <a:solidFill>
                            <a:schemeClr val="tx1"/>
                          </a:solidFill>
                          <a:effectLst/>
                          <a:uLnTx/>
                          <a:uFillTx/>
                          <a:latin typeface="游ゴシック" panose="020B0400000000000000" pitchFamily="50" charset="-128"/>
                          <a:ea typeface="+mn-ea"/>
                          <a:cs typeface="+mn-cs"/>
                        </a:rPr>
                        <a:t>&gt;</a:t>
                      </a:r>
                    </a:p>
                  </a:txBody>
                  <a:tcPr marL="100806" marR="100806" marT="50403" marB="50403">
                    <a:lnL w="12700" cap="flat" cmpd="sng" algn="ctr">
                      <a:solidFill>
                        <a:schemeClr val="accent1"/>
                      </a:solidFill>
                      <a:prstDash val="sysDot"/>
                      <a:round/>
                      <a:headEnd type="none" w="med" len="med"/>
                      <a:tailEnd type="none" w="med" len="med"/>
                    </a:lnL>
                    <a:lnR w="12700" cap="flat" cmpd="sng" algn="ctr">
                      <a:solidFill>
                        <a:schemeClr val="accent1"/>
                      </a:solidFill>
                      <a:prstDash val="sysDot"/>
                      <a:round/>
                      <a:headEnd type="none" w="med" len="med"/>
                      <a:tailEnd type="none" w="med" len="med"/>
                    </a:lnR>
                    <a:lnT w="12700" cap="flat" cmpd="sng" algn="ctr">
                      <a:solidFill>
                        <a:schemeClr val="accent1"/>
                      </a:solidFill>
                      <a:prstDash val="sysDot"/>
                      <a:round/>
                      <a:headEnd type="none" w="med" len="med"/>
                      <a:tailEnd type="none" w="med" len="med"/>
                    </a:lnT>
                    <a:lnB w="12700" cap="flat" cmpd="sng" algn="ctr">
                      <a:solidFill>
                        <a:schemeClr val="accent1"/>
                      </a:solidFill>
                      <a:prstDash val="sysDot"/>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508488957"/>
                  </a:ext>
                </a:extLst>
              </a:tr>
              <a:tr h="288000">
                <a:tc>
                  <a:txBody>
                    <a:bodyPr/>
                    <a:lstStyle/>
                    <a:p>
                      <a:pPr marL="0" marR="0" lvl="0" indent="0" algn="l" defTabSz="959937" rtl="0" eaLnBrk="1" fontAlgn="auto"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noProof="0" dirty="0">
                          <a:ln>
                            <a:noFill/>
                          </a:ln>
                          <a:solidFill>
                            <a:schemeClr val="tx1"/>
                          </a:solidFill>
                          <a:effectLst/>
                          <a:uLnTx/>
                          <a:uFillTx/>
                          <a:latin typeface="游ゴシック" panose="020B0400000000000000" pitchFamily="50" charset="-128"/>
                          <a:ea typeface="+mn-ea"/>
                          <a:cs typeface="+mn-cs"/>
                        </a:rPr>
                        <a:t>国との協議の進捗状況</a:t>
                      </a:r>
                      <a:endParaRPr kumimoji="1" lang="en-US" altLang="ja-JP" sz="1200" b="1" i="0" u="none" strike="noStrike" kern="1200" cap="none" spc="0" normalizeH="0" baseline="0" noProof="0" dirty="0">
                        <a:ln>
                          <a:noFill/>
                        </a:ln>
                        <a:solidFill>
                          <a:schemeClr val="tx1"/>
                        </a:solidFill>
                        <a:effectLst/>
                        <a:uLnTx/>
                        <a:uFillTx/>
                        <a:latin typeface="游ゴシック" panose="020B0400000000000000" pitchFamily="50" charset="-128"/>
                        <a:ea typeface="+mn-ea"/>
                        <a:cs typeface="+mn-cs"/>
                      </a:endParaRPr>
                    </a:p>
                    <a:p>
                      <a:pPr marL="0" marR="0" lvl="0" indent="0" algn="l" defTabSz="959937" rtl="0" eaLnBrk="1" fontAlgn="auto"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noProof="0" dirty="0">
                          <a:ln>
                            <a:noFill/>
                          </a:ln>
                          <a:solidFill>
                            <a:schemeClr val="tx1"/>
                          </a:solidFill>
                          <a:effectLst/>
                          <a:uLnTx/>
                          <a:uFillTx/>
                          <a:latin typeface="游ゴシック" panose="020B0400000000000000" pitchFamily="50" charset="-128"/>
                          <a:ea typeface="+mn-ea"/>
                          <a:cs typeface="+mn-cs"/>
                        </a:rPr>
                        <a:t>（取組みの成果）</a:t>
                      </a:r>
                      <a:endParaRPr kumimoji="1" lang="ja-JP" altLang="en-US" sz="1200" b="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endParaRPr>
                    </a:p>
                  </a:txBody>
                  <a:tcPr marL="100806" marR="100806" marT="50403" marB="50403">
                    <a:lnL w="12700" cap="flat" cmpd="sng" algn="ctr">
                      <a:solidFill>
                        <a:schemeClr val="accent1"/>
                      </a:solidFill>
                      <a:prstDash val="sysDot"/>
                      <a:round/>
                      <a:headEnd type="none" w="med" len="med"/>
                      <a:tailEnd type="none" w="med" len="med"/>
                    </a:lnL>
                    <a:lnR w="12700" cap="flat" cmpd="sng" algn="ctr">
                      <a:solidFill>
                        <a:schemeClr val="accent1"/>
                      </a:solidFill>
                      <a:prstDash val="sysDot"/>
                      <a:round/>
                      <a:headEnd type="none" w="med" len="med"/>
                      <a:tailEnd type="none" w="med" len="med"/>
                    </a:lnR>
                    <a:lnT w="12700" cap="flat" cmpd="sng" algn="ctr">
                      <a:solidFill>
                        <a:schemeClr val="accent1"/>
                      </a:solidFill>
                      <a:prstDash val="sysDot"/>
                      <a:round/>
                      <a:headEnd type="none" w="med" len="med"/>
                      <a:tailEnd type="none" w="med" len="med"/>
                    </a:lnT>
                    <a:lnB w="12700" cap="flat" cmpd="sng" algn="ctr">
                      <a:solidFill>
                        <a:schemeClr val="accent1"/>
                      </a:solidFill>
                      <a:prstDash val="sysDot"/>
                      <a:round/>
                      <a:headEnd type="none" w="med" len="med"/>
                      <a:tailEnd type="none" w="med" len="med"/>
                    </a:lnB>
                    <a:lnTlToBr w="12700" cmpd="sng">
                      <a:noFill/>
                      <a:prstDash val="solid"/>
                    </a:lnTlToBr>
                    <a:lnBlToTr w="12700" cmpd="sng">
                      <a:noFill/>
                      <a:prstDash val="solid"/>
                    </a:lnBlToTr>
                  </a:tcPr>
                </a:tc>
                <a:tc>
                  <a:txBody>
                    <a:bodyPr/>
                    <a:lstStyle/>
                    <a:p>
                      <a:pPr marL="171450" marR="0" lvl="0" indent="-171450" algn="l" defTabSz="959937" rtl="0" eaLnBrk="1" fontAlgn="auto" latinLnBrk="0" hangingPunct="1">
                        <a:lnSpc>
                          <a:spcPct val="100000"/>
                        </a:lnSpc>
                        <a:spcBef>
                          <a:spcPts val="0"/>
                        </a:spcBef>
                        <a:spcAft>
                          <a:spcPts val="0"/>
                        </a:spcAft>
                        <a:buClrTx/>
                        <a:buSzTx/>
                        <a:buFont typeface="Wingdings" panose="05000000000000000000" pitchFamily="2" charset="2"/>
                        <a:buChar char="l"/>
                        <a:tabLst/>
                        <a:defRPr/>
                      </a:pPr>
                      <a:r>
                        <a:rPr kumimoji="1" lang="ja-JP" altLang="en-US" sz="1100" b="0" i="0" u="none" strike="noStrike" kern="1200" cap="none" spc="0" normalizeH="0" baseline="0" noProof="0" dirty="0">
                          <a:ln>
                            <a:noFill/>
                          </a:ln>
                          <a:solidFill>
                            <a:schemeClr val="tx1"/>
                          </a:solidFill>
                          <a:effectLst/>
                          <a:uLnTx/>
                          <a:uFillTx/>
                          <a:latin typeface="游ゴシック" panose="020B0400000000000000" pitchFamily="50" charset="-128"/>
                          <a:ea typeface="+mn-ea"/>
                          <a:cs typeface="+mn-cs"/>
                        </a:rPr>
                        <a:t>内閣官房と全国の自治体等が活用できる補助制度の創設に向けて協議中</a:t>
                      </a:r>
                      <a:endParaRPr kumimoji="1" lang="en-US" altLang="ja-JP" sz="1100" b="0" i="0" u="none" strike="noStrike" kern="1200" cap="none" spc="0" normalizeH="0" baseline="0" noProof="0" dirty="0">
                        <a:ln>
                          <a:noFill/>
                        </a:ln>
                        <a:solidFill>
                          <a:schemeClr val="tx1"/>
                        </a:solidFill>
                        <a:effectLst/>
                        <a:uLnTx/>
                        <a:uFillTx/>
                        <a:latin typeface="游ゴシック" panose="020B0400000000000000" pitchFamily="50" charset="-128"/>
                        <a:ea typeface="+mn-ea"/>
                        <a:cs typeface="+mn-cs"/>
                      </a:endParaRPr>
                    </a:p>
                  </a:txBody>
                  <a:tcPr marL="100806" marR="100806" marT="50403" marB="50403">
                    <a:lnL w="12700" cap="flat" cmpd="sng" algn="ctr">
                      <a:solidFill>
                        <a:schemeClr val="accent1"/>
                      </a:solidFill>
                      <a:prstDash val="sysDot"/>
                      <a:round/>
                      <a:headEnd type="none" w="med" len="med"/>
                      <a:tailEnd type="none" w="med" len="med"/>
                    </a:lnL>
                    <a:lnR w="12700" cap="flat" cmpd="sng" algn="ctr">
                      <a:solidFill>
                        <a:schemeClr val="accent1"/>
                      </a:solidFill>
                      <a:prstDash val="sysDot"/>
                      <a:round/>
                      <a:headEnd type="none" w="med" len="med"/>
                      <a:tailEnd type="none" w="med" len="med"/>
                    </a:lnR>
                    <a:lnT w="12700" cap="flat" cmpd="sng" algn="ctr">
                      <a:solidFill>
                        <a:schemeClr val="accent1"/>
                      </a:solidFill>
                      <a:prstDash val="sysDot"/>
                      <a:round/>
                      <a:headEnd type="none" w="med" len="med"/>
                      <a:tailEnd type="none" w="med" len="med"/>
                    </a:lnT>
                    <a:lnB w="12700" cap="flat" cmpd="sng" algn="ctr">
                      <a:solidFill>
                        <a:schemeClr val="accent1"/>
                      </a:solidFill>
                      <a:prstDash val="sysDot"/>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568246065"/>
                  </a:ext>
                </a:extLst>
              </a:tr>
            </a:tbl>
          </a:graphicData>
        </a:graphic>
      </p:graphicFrame>
    </p:spTree>
    <p:extLst>
      <p:ext uri="{BB962C8B-B14F-4D97-AF65-F5344CB8AC3E}">
        <p14:creationId xmlns:p14="http://schemas.microsoft.com/office/powerpoint/2010/main" val="234470809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1"/>
          <p:cNvSpPr txBox="1">
            <a:spLocks/>
          </p:cNvSpPr>
          <p:nvPr/>
        </p:nvSpPr>
        <p:spPr bwMode="gray">
          <a:xfrm>
            <a:off x="720000" y="2574000"/>
            <a:ext cx="8676000" cy="2088000"/>
          </a:xfrm>
          <a:prstGeom prst="rect">
            <a:avLst/>
          </a:prstGeom>
          <a:solidFill>
            <a:schemeClr val="bg1"/>
          </a:solidFill>
        </p:spPr>
        <p:txBody>
          <a:bodyPr anchor="ctr" anchorCtr="0">
            <a:normAutofit/>
          </a:bodyPr>
          <a:lstStyle>
            <a:lvl1pPr algn="l" defTabSz="959937" rtl="0" eaLnBrk="1" latinLnBrk="0" hangingPunct="1">
              <a:lnSpc>
                <a:spcPct val="90000"/>
              </a:lnSpc>
              <a:spcBef>
                <a:spcPct val="0"/>
              </a:spcBef>
              <a:buNone/>
              <a:defRPr kumimoji="1" sz="4619" kern="1200">
                <a:solidFill>
                  <a:schemeClr val="tx1"/>
                </a:solidFill>
                <a:latin typeface="+mj-lt"/>
                <a:ea typeface="+mj-ea"/>
                <a:cs typeface="+mj-cs"/>
              </a:defRPr>
            </a:lvl1pPr>
          </a:lstStyle>
          <a:p>
            <a:pPr lvl="0">
              <a:defRPr/>
            </a:pPr>
            <a:r>
              <a:rPr lang="ja-JP" altLang="en-US" sz="3600" dirty="0">
                <a:latin typeface="BIZ UDPゴシック" panose="020B0400000000000000" pitchFamily="50" charset="-128"/>
                <a:ea typeface="BIZ UDPゴシック" panose="020B0400000000000000" pitchFamily="50" charset="-128"/>
              </a:rPr>
              <a:t>１　ライフサイエンス、</a:t>
            </a:r>
            <a:endParaRPr lang="en-US" altLang="ja-JP" sz="3600" dirty="0">
              <a:latin typeface="BIZ UDPゴシック" panose="020B0400000000000000" pitchFamily="50" charset="-128"/>
              <a:ea typeface="BIZ UDPゴシック" panose="020B0400000000000000" pitchFamily="50" charset="-128"/>
            </a:endParaRPr>
          </a:p>
          <a:p>
            <a:pPr lvl="0">
              <a:defRPr/>
            </a:pPr>
            <a:r>
              <a:rPr lang="ja-JP" altLang="en-US" sz="3600" dirty="0">
                <a:latin typeface="BIZ UDPゴシック" panose="020B0400000000000000" pitchFamily="50" charset="-128"/>
                <a:ea typeface="BIZ UDPゴシック" panose="020B0400000000000000" pitchFamily="50" charset="-128"/>
              </a:rPr>
              <a:t>　　次世代ヘルスケアの推進</a:t>
            </a:r>
          </a:p>
        </p:txBody>
      </p:sp>
      <p:sp>
        <p:nvSpPr>
          <p:cNvPr id="7" name="タイトル 1"/>
          <p:cNvSpPr txBox="1">
            <a:spLocks/>
          </p:cNvSpPr>
          <p:nvPr/>
        </p:nvSpPr>
        <p:spPr bwMode="gray">
          <a:xfrm>
            <a:off x="70708" y="1530000"/>
            <a:ext cx="10009917" cy="2088000"/>
          </a:xfrm>
          <a:prstGeom prst="rect">
            <a:avLst/>
          </a:prstGeom>
          <a:noFill/>
        </p:spPr>
        <p:txBody>
          <a:bodyPr anchor="ctr" anchorCtr="0">
            <a:normAutofit/>
          </a:bodyPr>
          <a:lstStyle>
            <a:lvl1pPr algn="l" defTabSz="959937" rtl="0" eaLnBrk="1" latinLnBrk="0" hangingPunct="1">
              <a:lnSpc>
                <a:spcPct val="90000"/>
              </a:lnSpc>
              <a:spcBef>
                <a:spcPct val="0"/>
              </a:spcBef>
              <a:buNone/>
              <a:defRPr kumimoji="1" sz="4619" kern="1200">
                <a:solidFill>
                  <a:schemeClr val="tx1"/>
                </a:solidFill>
                <a:latin typeface="+mj-lt"/>
                <a:ea typeface="+mj-ea"/>
                <a:cs typeface="+mj-cs"/>
              </a:defRPr>
            </a:lvl1pPr>
          </a:lstStyle>
          <a:p>
            <a:pPr lvl="0">
              <a:defRPr/>
            </a:pPr>
            <a:r>
              <a:rPr lang="en-US" altLang="ja-JP" sz="3600" dirty="0">
                <a:latin typeface="BIZ UDPゴシック" panose="020B0400000000000000" pitchFamily="50" charset="-128"/>
                <a:ea typeface="BIZ UDPゴシック" panose="020B0400000000000000" pitchFamily="50" charset="-128"/>
              </a:rPr>
              <a:t>Ⅱ</a:t>
            </a:r>
            <a:r>
              <a:rPr lang="ja-JP" altLang="en-US" sz="3600" dirty="0">
                <a:latin typeface="BIZ UDPゴシック" panose="020B0400000000000000" pitchFamily="50" charset="-128"/>
                <a:ea typeface="BIZ UDPゴシック" panose="020B0400000000000000" pitchFamily="50" charset="-128"/>
              </a:rPr>
              <a:t>　万博を契機とした「未来社会」の実現に向けて</a:t>
            </a:r>
          </a:p>
          <a:p>
            <a:pPr lvl="0">
              <a:defRPr/>
            </a:pPr>
            <a:endParaRPr lang="ja-JP" altLang="en-US" sz="3600" dirty="0">
              <a:latin typeface="BIZ UDPゴシック" panose="020B0400000000000000" pitchFamily="50" charset="-128"/>
              <a:ea typeface="BIZ UDPゴシック" panose="020B0400000000000000" pitchFamily="50" charset="-128"/>
            </a:endParaRPr>
          </a:p>
        </p:txBody>
      </p:sp>
      <p:sp>
        <p:nvSpPr>
          <p:cNvPr id="6" name="テキスト ボックス 5"/>
          <p:cNvSpPr txBox="1"/>
          <p:nvPr/>
        </p:nvSpPr>
        <p:spPr>
          <a:xfrm>
            <a:off x="1889915" y="4914899"/>
            <a:ext cx="6300793" cy="1044000"/>
          </a:xfrm>
          <a:prstGeom prst="rect">
            <a:avLst/>
          </a:prstGeom>
          <a:noFill/>
          <a:ln w="28575">
            <a:solidFill>
              <a:schemeClr val="tx2"/>
            </a:solidFill>
            <a:prstDash val="sysDot"/>
          </a:ln>
        </p:spPr>
        <p:txBody>
          <a:bodyPr wrap="square" rtlCol="0">
            <a:spAutoFit/>
          </a:bodyPr>
          <a:lstStyle/>
          <a:p>
            <a:pPr lvl="0" indent="85725">
              <a:defRPr/>
            </a:pPr>
            <a:r>
              <a:rPr kumimoji="1" lang="en-US" altLang="ja-JP" sz="1500" dirty="0">
                <a:latin typeface="BIZ UDPゴシック" panose="020B0400000000000000" pitchFamily="50" charset="-128"/>
                <a:ea typeface="BIZ UDPゴシック" panose="020B0400000000000000" pitchFamily="50" charset="-128"/>
              </a:rPr>
              <a:t>【</a:t>
            </a:r>
            <a:r>
              <a:rPr kumimoji="1" lang="ja-JP" altLang="en-US" sz="1500" dirty="0">
                <a:latin typeface="BIZ UDPゴシック" panose="020B0400000000000000" pitchFamily="50" charset="-128"/>
                <a:ea typeface="BIZ UDPゴシック" panose="020B0400000000000000" pitchFamily="50" charset="-128"/>
              </a:rPr>
              <a:t>項目</a:t>
            </a:r>
            <a:r>
              <a:rPr kumimoji="1" lang="en-US" altLang="ja-JP" sz="1500" dirty="0">
                <a:latin typeface="BIZ UDPゴシック" panose="020B0400000000000000" pitchFamily="50" charset="-128"/>
                <a:ea typeface="BIZ UDPゴシック" panose="020B0400000000000000" pitchFamily="50" charset="-128"/>
              </a:rPr>
              <a:t>】</a:t>
            </a:r>
          </a:p>
          <a:p>
            <a:pPr lvl="0" indent="271463">
              <a:defRPr/>
            </a:pPr>
            <a:r>
              <a:rPr kumimoji="1" lang="ja-JP" altLang="en-US" sz="1500" dirty="0">
                <a:latin typeface="BIZ UDPゴシック" panose="020B0400000000000000" pitchFamily="50" charset="-128"/>
                <a:ea typeface="BIZ UDPゴシック" panose="020B0400000000000000" pitchFamily="50" charset="-128"/>
              </a:rPr>
              <a:t>（１） ライフサイエンス</a:t>
            </a:r>
            <a:endParaRPr kumimoji="1" lang="en-US" altLang="ja-JP" sz="1500" dirty="0">
              <a:latin typeface="BIZ UDPゴシック" panose="020B0400000000000000" pitchFamily="50" charset="-128"/>
              <a:ea typeface="BIZ UDPゴシック" panose="020B0400000000000000" pitchFamily="50" charset="-128"/>
            </a:endParaRPr>
          </a:p>
          <a:p>
            <a:pPr lvl="0" indent="85725">
              <a:defRPr/>
            </a:pPr>
            <a:r>
              <a:rPr kumimoji="1" lang="ja-JP" altLang="en-US" sz="1500" dirty="0">
                <a:latin typeface="BIZ UDPゴシック" panose="020B0400000000000000" pitchFamily="50" charset="-128"/>
                <a:ea typeface="BIZ UDPゴシック" panose="020B0400000000000000" pitchFamily="50" charset="-128"/>
              </a:rPr>
              <a:t>　　 ・　</a:t>
            </a:r>
            <a:r>
              <a:rPr kumimoji="1" lang="en-US" altLang="ja-JP" sz="1500" dirty="0" err="1">
                <a:latin typeface="BIZ UDPゴシック" panose="020B0400000000000000" pitchFamily="50" charset="-128"/>
                <a:ea typeface="BIZ UDPゴシック" panose="020B0400000000000000" pitchFamily="50" charset="-128"/>
              </a:rPr>
              <a:t>iPS</a:t>
            </a:r>
            <a:r>
              <a:rPr kumimoji="1" lang="ja-JP" altLang="en-US" sz="1500" dirty="0">
                <a:latin typeface="BIZ UDPゴシック" panose="020B0400000000000000" pitchFamily="50" charset="-128"/>
                <a:ea typeface="BIZ UDPゴシック" panose="020B0400000000000000" pitchFamily="50" charset="-128"/>
              </a:rPr>
              <a:t>細胞やヒト体性幹細胞を活用した再生医療の産業化</a:t>
            </a:r>
            <a:endParaRPr kumimoji="1" lang="en-US" altLang="ja-JP" sz="1500" dirty="0">
              <a:latin typeface="BIZ UDPゴシック" panose="020B0400000000000000" pitchFamily="50" charset="-128"/>
              <a:ea typeface="BIZ UDPゴシック" panose="020B0400000000000000" pitchFamily="50" charset="-128"/>
            </a:endParaRPr>
          </a:p>
          <a:p>
            <a:pPr lvl="0" indent="85725">
              <a:defRPr/>
            </a:pPr>
            <a:r>
              <a:rPr kumimoji="1" lang="en-US" altLang="ja-JP" sz="1500" dirty="0">
                <a:latin typeface="BIZ UDPゴシック" panose="020B0400000000000000" pitchFamily="50" charset="-128"/>
                <a:ea typeface="BIZ UDPゴシック" panose="020B0400000000000000" pitchFamily="50" charset="-128"/>
              </a:rPr>
              <a:t>   </a:t>
            </a:r>
            <a:r>
              <a:rPr kumimoji="1" lang="ja-JP" altLang="en-US" sz="1500" dirty="0">
                <a:latin typeface="BIZ UDPゴシック" panose="020B0400000000000000" pitchFamily="50" charset="-128"/>
                <a:ea typeface="BIZ UDPゴシック" panose="020B0400000000000000" pitchFamily="50" charset="-128"/>
              </a:rPr>
              <a:t>（２） 次世代ヘルスケア</a:t>
            </a:r>
            <a:endParaRPr kumimoji="1" lang="en-US" altLang="ja-JP" sz="1500" dirty="0">
              <a:latin typeface="BIZ UDPゴシック" panose="020B0400000000000000" pitchFamily="50" charset="-128"/>
              <a:ea typeface="BIZ UDPゴシック" panose="020B0400000000000000" pitchFamily="50" charset="-128"/>
            </a:endParaRPr>
          </a:p>
        </p:txBody>
      </p:sp>
      <p:sp>
        <p:nvSpPr>
          <p:cNvPr id="8" name="スライド番号プレースホルダー 7"/>
          <p:cNvSpPr txBox="1">
            <a:spLocks/>
          </p:cNvSpPr>
          <p:nvPr/>
        </p:nvSpPr>
        <p:spPr>
          <a:xfrm flipH="1">
            <a:off x="9719089" y="6839953"/>
            <a:ext cx="361536" cy="359360"/>
          </a:xfrm>
          <a:prstGeom prst="rect">
            <a:avLst/>
          </a:prstGeom>
        </p:spPr>
        <p:txBody>
          <a:bodyPr vert="horz" lIns="91440" tIns="45720" rIns="91440" bIns="45720" rtlCol="0" anchor="ctr"/>
          <a:lstStyle>
            <a:defPPr>
              <a:defRPr lang="en-US"/>
            </a:defPPr>
            <a:lvl1pPr marL="0" algn="r" defTabSz="457200" rtl="0" eaLnBrk="1" latinLnBrk="0" hangingPunct="1">
              <a:defRPr sz="126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4A29C0C3-80A2-4EDA-8DD4-D638D41F3C0E}" type="slidenum">
              <a:rPr kumimoji="1" lang="ja-JP" altLang="en-US" smtClean="0"/>
              <a:pPr/>
              <a:t>9</a:t>
            </a:fld>
            <a:endParaRPr kumimoji="1" lang="ja-JP" altLang="en-US" dirty="0"/>
          </a:p>
        </p:txBody>
      </p:sp>
    </p:spTree>
    <p:extLst>
      <p:ext uri="{BB962C8B-B14F-4D97-AF65-F5344CB8AC3E}">
        <p14:creationId xmlns:p14="http://schemas.microsoft.com/office/powerpoint/2010/main" val="216054367"/>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ドキュメント" ma:contentTypeID="0x010100BC9830D8656F014F90682C541F9A5A8D" ma:contentTypeVersion="3" ma:contentTypeDescription="新しいドキュメントを作成します。" ma:contentTypeScope="" ma:versionID="3d76ef100100622fb05f7adcd832cb59">
  <xsd:schema xmlns:xsd="http://www.w3.org/2001/XMLSchema" xmlns:xs="http://www.w3.org/2001/XMLSchema" xmlns:p="http://schemas.microsoft.com/office/2006/metadata/properties" xmlns:ns3="c7c3d9dd-afd5-402a-a115-34134997beef" targetNamespace="http://schemas.microsoft.com/office/2006/metadata/properties" ma:root="true" ma:fieldsID="ba3e1ded46b82e003d5835123d05503e" ns3:_="">
    <xsd:import namespace="c7c3d9dd-afd5-402a-a115-34134997beef"/>
    <xsd:element name="properties">
      <xsd:complexType>
        <xsd:sequence>
          <xsd:element name="documentManagement">
            <xsd:complexType>
              <xsd:all>
                <xsd:element ref="ns3:MediaServiceMetadata" minOccurs="0"/>
                <xsd:element ref="ns3:MediaServiceFastMetadata" minOccurs="0"/>
                <xsd:element ref="ns3: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7c3d9dd-afd5-402a-a115-34134997bee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コンテンツ タイプ"/>
        <xsd:element ref="dc:title" minOccurs="0" maxOccurs="1" ma:index="4" ma:displayName="タイトル"/>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FC4B7DFC-6125-4DF9-8EBF-0E6F8C9CB88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7c3d9dd-afd5-402a-a115-34134997bee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246D8BE9-C3CA-4310-B5EF-2EE20798D74A}">
  <ds:schemaRefs>
    <ds:schemaRef ds:uri="http://schemas.microsoft.com/sharepoint/v3/contenttype/forms"/>
  </ds:schemaRefs>
</ds:datastoreItem>
</file>

<file path=customXml/itemProps3.xml><?xml version="1.0" encoding="utf-8"?>
<ds:datastoreItem xmlns:ds="http://schemas.openxmlformats.org/officeDocument/2006/customXml" ds:itemID="{93A83F64-54C5-44FA-8345-509F9814D9E8}">
  <ds:schemaRefs>
    <ds:schemaRef ds:uri="http://schemas.microsoft.com/office/infopath/2007/PartnerControls"/>
    <ds:schemaRef ds:uri="http://schemas.microsoft.com/office/2006/documentManagement/types"/>
    <ds:schemaRef ds:uri="c7c3d9dd-afd5-402a-a115-34134997beef"/>
    <ds:schemaRef ds:uri="http://purl.org/dc/terms/"/>
    <ds:schemaRef ds:uri="http://www.w3.org/XML/1998/namespace"/>
    <ds:schemaRef ds:uri="http://purl.org/dc/elements/1.1/"/>
    <ds:schemaRef ds:uri="http://purl.org/dc/dcmitype/"/>
    <ds:schemaRef ds:uri="http://schemas.openxmlformats.org/package/2006/metadata/core-properties"/>
    <ds:schemaRef ds:uri="http://schemas.microsoft.com/office/2006/metadata/properties"/>
  </ds:schemaRefs>
</ds:datastoreItem>
</file>

<file path=docProps/app.xml><?xml version="1.0" encoding="utf-8"?>
<Properties xmlns="http://schemas.openxmlformats.org/officeDocument/2006/extended-properties" xmlns:vt="http://schemas.openxmlformats.org/officeDocument/2006/docPropsVTypes">
  <Template/>
  <TotalTime>15587</TotalTime>
  <Words>22949</Words>
  <Application>Microsoft Office PowerPoint</Application>
  <PresentationFormat>ユーザー設定</PresentationFormat>
  <Paragraphs>1985</Paragraphs>
  <Slides>83</Slides>
  <Notes>59</Notes>
  <HiddenSlides>0</HiddenSlides>
  <MMClips>0</MMClips>
  <ScaleCrop>false</ScaleCrop>
  <HeadingPairs>
    <vt:vector size="8" baseType="variant">
      <vt:variant>
        <vt:lpstr>使用されているフォント</vt:lpstr>
      </vt:variant>
      <vt:variant>
        <vt:i4>10</vt:i4>
      </vt:variant>
      <vt:variant>
        <vt:lpstr>テーマ</vt:lpstr>
      </vt:variant>
      <vt:variant>
        <vt:i4>1</vt:i4>
      </vt:variant>
      <vt:variant>
        <vt:lpstr>スライド タイトル</vt:lpstr>
      </vt:variant>
      <vt:variant>
        <vt:i4>83</vt:i4>
      </vt:variant>
      <vt:variant>
        <vt:lpstr>目的別スライド ショー</vt:lpstr>
      </vt:variant>
      <vt:variant>
        <vt:i4>1</vt:i4>
      </vt:variant>
    </vt:vector>
  </HeadingPairs>
  <TitlesOfParts>
    <vt:vector size="95" baseType="lpstr">
      <vt:lpstr>BIZ UDPゴシック</vt:lpstr>
      <vt:lpstr>Meiryo UI</vt:lpstr>
      <vt:lpstr>ＭＳ Ｐゴシック</vt:lpstr>
      <vt:lpstr>メイリオ</vt:lpstr>
      <vt:lpstr>游ゴシック</vt:lpstr>
      <vt:lpstr>游ゴシック 本文</vt:lpstr>
      <vt:lpstr>Arial</vt:lpstr>
      <vt:lpstr>Calibri</vt:lpstr>
      <vt:lpstr>Calibri Light</vt:lpstr>
      <vt:lpstr>Wingdings</vt:lpstr>
      <vt:lpstr>Office テーマ</vt:lpstr>
      <vt:lpstr>2025年日本国際博覧会（大阪・関西万博） 関連事業に関する要望</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目的別スライド ショー 1</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2025年日本国際博覧会（大阪・関西万博） 関連事業に関する要望</dc:title>
  <cp:revision>1</cp:revision>
  <cp:lastPrinted>2023-12-27T09:42:01Z</cp:lastPrinted>
  <dcterms:created xsi:type="dcterms:W3CDTF">2021-11-19T08:11:42Z</dcterms:created>
  <dcterms:modified xsi:type="dcterms:W3CDTF">2024-01-19T09:32:17Z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0x010100BC9830D8656F014F90682C541F9A5A8D</vt:lpwstr>
  </property>
</Properties>
</file>