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81"/>
  </p:notesMasterIdLst>
  <p:handoutMasterIdLst>
    <p:handoutMasterId r:id="rId82"/>
  </p:handoutMasterIdLst>
  <p:sldIdLst>
    <p:sldId id="903" r:id="rId2"/>
    <p:sldId id="720" r:id="rId3"/>
    <p:sldId id="842" r:id="rId4"/>
    <p:sldId id="893" r:id="rId5"/>
    <p:sldId id="930" r:id="rId6"/>
    <p:sldId id="931" r:id="rId7"/>
    <p:sldId id="932" r:id="rId8"/>
    <p:sldId id="894" r:id="rId9"/>
    <p:sldId id="523" r:id="rId10"/>
    <p:sldId id="691" r:id="rId11"/>
    <p:sldId id="908" r:id="rId12"/>
    <p:sldId id="812" r:id="rId13"/>
    <p:sldId id="909" r:id="rId14"/>
    <p:sldId id="722" r:id="rId15"/>
    <p:sldId id="534" r:id="rId16"/>
    <p:sldId id="727" r:id="rId17"/>
    <p:sldId id="762" r:id="rId18"/>
    <p:sldId id="728" r:id="rId19"/>
    <p:sldId id="763" r:id="rId20"/>
    <p:sldId id="729" r:id="rId21"/>
    <p:sldId id="927" r:id="rId22"/>
    <p:sldId id="723" r:id="rId23"/>
    <p:sldId id="814" r:id="rId24"/>
    <p:sldId id="912" r:id="rId25"/>
    <p:sldId id="913" r:id="rId26"/>
    <p:sldId id="914" r:id="rId27"/>
    <p:sldId id="915" r:id="rId28"/>
    <p:sldId id="899" r:id="rId29"/>
    <p:sldId id="900" r:id="rId30"/>
    <p:sldId id="821" r:id="rId31"/>
    <p:sldId id="822" r:id="rId32"/>
    <p:sldId id="823" r:id="rId33"/>
    <p:sldId id="898" r:id="rId34"/>
    <p:sldId id="825" r:id="rId35"/>
    <p:sldId id="545" r:id="rId36"/>
    <p:sldId id="736" r:id="rId37"/>
    <p:sldId id="772" r:id="rId38"/>
    <p:sldId id="827" r:id="rId39"/>
    <p:sldId id="828" r:id="rId40"/>
    <p:sldId id="829" r:id="rId41"/>
    <p:sldId id="830" r:id="rId42"/>
    <p:sldId id="730" r:id="rId43"/>
    <p:sldId id="765" r:id="rId44"/>
    <p:sldId id="565" r:id="rId45"/>
    <p:sldId id="760" r:id="rId46"/>
    <p:sldId id="896" r:id="rId47"/>
    <p:sldId id="774" r:id="rId48"/>
    <p:sldId id="733" r:id="rId49"/>
    <p:sldId id="775" r:id="rId50"/>
    <p:sldId id="831" r:id="rId51"/>
    <p:sldId id="832" r:id="rId52"/>
    <p:sldId id="833" r:id="rId53"/>
    <p:sldId id="834" r:id="rId54"/>
    <p:sldId id="835" r:id="rId55"/>
    <p:sldId id="836" r:id="rId56"/>
    <p:sldId id="725" r:id="rId57"/>
    <p:sldId id="551" r:id="rId58"/>
    <p:sldId id="901" r:id="rId59"/>
    <p:sldId id="928" r:id="rId60"/>
    <p:sldId id="929" r:id="rId61"/>
    <p:sldId id="777" r:id="rId62"/>
    <p:sldId id="840" r:id="rId63"/>
    <p:sldId id="841" r:id="rId64"/>
    <p:sldId id="880" r:id="rId65"/>
    <p:sldId id="882" r:id="rId66"/>
    <p:sldId id="890" r:id="rId67"/>
    <p:sldId id="883" r:id="rId68"/>
    <p:sldId id="884" r:id="rId69"/>
    <p:sldId id="891" r:id="rId70"/>
    <p:sldId id="919" r:id="rId71"/>
    <p:sldId id="921" r:id="rId72"/>
    <p:sldId id="885" r:id="rId73"/>
    <p:sldId id="920" r:id="rId74"/>
    <p:sldId id="926" r:id="rId75"/>
    <p:sldId id="887" r:id="rId76"/>
    <p:sldId id="916" r:id="rId77"/>
    <p:sldId id="905" r:id="rId78"/>
    <p:sldId id="922" r:id="rId79"/>
    <p:sldId id="892" r:id="rId80"/>
  </p:sldIdLst>
  <p:sldSz cx="10080625" cy="7199313"/>
  <p:notesSz cx="6807200" cy="9939338"/>
  <p:custShowLst>
    <p:custShow name="目的別スライド ショー 1" id="0">
      <p:sldLst>
        <p:sld r:id="rId3"/>
        <p:sld r:id="rId10"/>
        <p:sld r:id="rId11"/>
        <p:sld r:id="rId15"/>
        <p:sld r:id="rId16"/>
        <p:sld r:id="rId17"/>
        <p:sld r:id="rId18"/>
        <p:sld r:id="rId19"/>
        <p:sld r:id="rId20"/>
        <p:sld r:id="rId21"/>
        <p:sld r:id="rId23"/>
        <p:sld r:id="rId36"/>
        <p:sld r:id="rId37"/>
        <p:sld r:id="rId38"/>
        <p:sld r:id="rId43"/>
        <p:sld r:id="rId44"/>
        <p:sld r:id="rId45"/>
        <p:sld r:id="rId46"/>
        <p:sld r:id="rId48"/>
        <p:sld r:id="rId49"/>
        <p:sld r:id="rId50"/>
        <p:sld r:id="rId57"/>
        <p:sld r:id="rId58"/>
        <p:sld r:id="rId62"/>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7">
          <p15:clr>
            <a:srgbClr val="A4A3A4"/>
          </p15:clr>
        </p15:guide>
        <p15:guide id="2" pos="31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津﨑　洋介" initials="津﨑　洋介" lastIdx="1" clrIdx="0">
    <p:extLst>
      <p:ext uri="{19B8F6BF-5375-455C-9EA6-DF929625EA0E}">
        <p15:presenceInfo xmlns:p15="http://schemas.microsoft.com/office/powerpoint/2012/main" userId="S-1-5-21-161959346-1900351369-444732941-74005" providerId="AD"/>
      </p:ext>
    </p:extLst>
  </p:cmAuthor>
  <p:cmAuthor id="2" name="菅野　光美" initials="菅野　光美" lastIdx="1" clrIdx="1">
    <p:extLst>
      <p:ext uri="{19B8F6BF-5375-455C-9EA6-DF929625EA0E}">
        <p15:presenceInfo xmlns:p15="http://schemas.microsoft.com/office/powerpoint/2012/main" userId="S-1-5-21-161959346-1900351369-444732941-45531" providerId="AD"/>
      </p:ext>
    </p:extLst>
  </p:cmAuthor>
  <p:cmAuthor id="3" name="門﨑　綾" initials="門﨑　綾" lastIdx="1" clrIdx="2">
    <p:extLst>
      <p:ext uri="{19B8F6BF-5375-455C-9EA6-DF929625EA0E}">
        <p15:presenceInfo xmlns:p15="http://schemas.microsoft.com/office/powerpoint/2012/main" userId="S-1-5-21-161959346-1900351369-444732941-1456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8267E"/>
    <a:srgbClr val="FFFF00"/>
    <a:srgbClr val="00CC00"/>
    <a:srgbClr val="333F50"/>
    <a:srgbClr val="652B91"/>
    <a:srgbClr val="C55A11"/>
    <a:srgbClr val="4F6228"/>
    <a:srgbClr val="002060"/>
    <a:srgbClr val="95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3" autoAdjust="0"/>
    <p:restoredTop sz="94414" autoAdjust="0"/>
  </p:normalViewPr>
  <p:slideViewPr>
    <p:cSldViewPr snapToGrid="0">
      <p:cViewPr varScale="1">
        <p:scale>
          <a:sx n="71" d="100"/>
          <a:sy n="71" d="100"/>
        </p:scale>
        <p:origin x="1482" y="66"/>
      </p:cViewPr>
      <p:guideLst>
        <p:guide orient="horz" pos="2267"/>
        <p:guide pos="317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7" tIns="45712" rIns="91427" bIns="4571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427" tIns="45712" rIns="91427" bIns="45712" rtlCol="0"/>
          <a:lstStyle>
            <a:lvl1pPr algn="r">
              <a:defRPr sz="1200"/>
            </a:lvl1pPr>
          </a:lstStyle>
          <a:p>
            <a:fld id="{8670A209-27E1-430E-9C6B-AF3DB53E4D28}" type="datetimeFigureOut">
              <a:rPr kumimoji="1" lang="ja-JP" altLang="en-US" smtClean="0"/>
              <a:t>2022/12/15</a:t>
            </a:fld>
            <a:endParaRPr kumimoji="1" lang="ja-JP" altLang="en-US"/>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7" tIns="45712" rIns="91427"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5"/>
            <a:ext cx="2949575" cy="498475"/>
          </a:xfrm>
          <a:prstGeom prst="rect">
            <a:avLst/>
          </a:prstGeom>
        </p:spPr>
        <p:txBody>
          <a:bodyPr vert="horz" lIns="91427" tIns="45712" rIns="91427" bIns="45712" rtlCol="0" anchor="b"/>
          <a:lstStyle>
            <a:lvl1pPr algn="r">
              <a:defRPr sz="1200"/>
            </a:lvl1pPr>
          </a:lstStyle>
          <a:p>
            <a:fld id="{9D2703E5-9E11-46E9-8871-094CC9B3DD69}" type="slidenum">
              <a:rPr kumimoji="1" lang="ja-JP" altLang="en-US" smtClean="0"/>
              <a:t>‹#›</a:t>
            </a:fld>
            <a:endParaRPr kumimoji="1" lang="ja-JP" altLang="en-US"/>
          </a:p>
        </p:txBody>
      </p:sp>
    </p:spTree>
    <p:extLst>
      <p:ext uri="{BB962C8B-B14F-4D97-AF65-F5344CB8AC3E}">
        <p14:creationId xmlns:p14="http://schemas.microsoft.com/office/powerpoint/2010/main" val="323403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0" tIns="45709" rIns="91420" bIns="45709"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6041" y="3"/>
            <a:ext cx="2949575" cy="498475"/>
          </a:xfrm>
          <a:prstGeom prst="rect">
            <a:avLst/>
          </a:prstGeom>
        </p:spPr>
        <p:txBody>
          <a:bodyPr vert="horz" lIns="91420" tIns="45709" rIns="91420" bIns="45709" rtlCol="0"/>
          <a:lstStyle>
            <a:lvl1pPr algn="r">
              <a:defRPr sz="1200"/>
            </a:lvl1pPr>
          </a:lstStyle>
          <a:p>
            <a:fld id="{20BF27E3-8EA8-44E1-8AF0-730ECF37A2EA}" type="datetimeFigureOut">
              <a:rPr kumimoji="1" lang="ja-JP" altLang="en-US" smtClean="0"/>
              <a:t>2022/12/15</a:t>
            </a:fld>
            <a:endParaRPr kumimoji="1" lang="ja-JP" altLang="en-US" dirty="0"/>
          </a:p>
        </p:txBody>
      </p:sp>
      <p:sp>
        <p:nvSpPr>
          <p:cNvPr id="4" name="スライド イメージ プレースホルダー 3"/>
          <p:cNvSpPr>
            <a:spLocks noGrp="1" noRot="1" noChangeAspect="1"/>
          </p:cNvSpPr>
          <p:nvPr>
            <p:ph type="sldImg" idx="2"/>
          </p:nvPr>
        </p:nvSpPr>
        <p:spPr>
          <a:xfrm>
            <a:off x="1055688" y="1243013"/>
            <a:ext cx="4695825" cy="3354387"/>
          </a:xfrm>
          <a:prstGeom prst="rect">
            <a:avLst/>
          </a:prstGeom>
          <a:noFill/>
          <a:ln w="12700">
            <a:solidFill>
              <a:prstClr val="black"/>
            </a:solidFill>
          </a:ln>
        </p:spPr>
        <p:txBody>
          <a:bodyPr vert="horz" lIns="91420" tIns="45709" rIns="91420" bIns="45709" rtlCol="0" anchor="ctr"/>
          <a:lstStyle/>
          <a:p>
            <a:endParaRPr lang="ja-JP" altLang="en-US" dirty="0"/>
          </a:p>
        </p:txBody>
      </p:sp>
      <p:sp>
        <p:nvSpPr>
          <p:cNvPr id="5" name="ノート プレースホルダー 4"/>
          <p:cNvSpPr>
            <a:spLocks noGrp="1"/>
          </p:cNvSpPr>
          <p:nvPr>
            <p:ph type="body" sz="quarter" idx="3"/>
          </p:nvPr>
        </p:nvSpPr>
        <p:spPr>
          <a:xfrm>
            <a:off x="681038" y="4783141"/>
            <a:ext cx="5445125" cy="3913187"/>
          </a:xfrm>
          <a:prstGeom prst="rect">
            <a:avLst/>
          </a:prstGeom>
        </p:spPr>
        <p:txBody>
          <a:bodyPr vert="horz" lIns="91420" tIns="45709" rIns="91420" bIns="4570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5"/>
            <a:ext cx="2949575" cy="498475"/>
          </a:xfrm>
          <a:prstGeom prst="rect">
            <a:avLst/>
          </a:prstGeom>
        </p:spPr>
        <p:txBody>
          <a:bodyPr vert="horz" lIns="91420" tIns="45709" rIns="91420" bIns="45709"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6041" y="9440865"/>
            <a:ext cx="2949575" cy="498475"/>
          </a:xfrm>
          <a:prstGeom prst="rect">
            <a:avLst/>
          </a:prstGeom>
        </p:spPr>
        <p:txBody>
          <a:bodyPr vert="horz" lIns="91420" tIns="45709" rIns="91420" bIns="45709" rtlCol="0" anchor="b"/>
          <a:lstStyle>
            <a:lvl1pPr algn="r">
              <a:defRPr sz="1200"/>
            </a:lvl1pPr>
          </a:lstStyle>
          <a:p>
            <a:fld id="{539BAA96-0D50-4A49-9A5E-C49B3DD848C8}" type="slidenum">
              <a:rPr kumimoji="1" lang="ja-JP" altLang="en-US" smtClean="0"/>
              <a:t>‹#›</a:t>
            </a:fld>
            <a:endParaRPr kumimoji="1" lang="ja-JP" altLang="en-US" dirty="0"/>
          </a:p>
        </p:txBody>
      </p:sp>
    </p:spTree>
    <p:extLst>
      <p:ext uri="{BB962C8B-B14F-4D97-AF65-F5344CB8AC3E}">
        <p14:creationId xmlns:p14="http://schemas.microsoft.com/office/powerpoint/2010/main" val="2718277980"/>
      </p:ext>
    </p:extLst>
  </p:cSld>
  <p:clrMap bg1="lt1" tx1="dk1" bg2="lt2" tx2="dk2" accent1="accent1" accent2="accent2" accent3="accent3" accent4="accent4" accent5="accent5" accent6="accent6" hlink="hlink" folHlink="folHlink"/>
  <p:notesStyle>
    <a:lvl1pPr marL="0" algn="l" defTabSz="942163" rtl="0" eaLnBrk="1" latinLnBrk="0" hangingPunct="1">
      <a:defRPr kumimoji="1" sz="1237" kern="1200">
        <a:solidFill>
          <a:schemeClr val="tx1"/>
        </a:solidFill>
        <a:latin typeface="+mn-lt"/>
        <a:ea typeface="+mn-ea"/>
        <a:cs typeface="+mn-cs"/>
      </a:defRPr>
    </a:lvl1pPr>
    <a:lvl2pPr marL="471080" algn="l" defTabSz="942163" rtl="0" eaLnBrk="1" latinLnBrk="0" hangingPunct="1">
      <a:defRPr kumimoji="1" sz="1237" kern="1200">
        <a:solidFill>
          <a:schemeClr val="tx1"/>
        </a:solidFill>
        <a:latin typeface="+mn-lt"/>
        <a:ea typeface="+mn-ea"/>
        <a:cs typeface="+mn-cs"/>
      </a:defRPr>
    </a:lvl2pPr>
    <a:lvl3pPr marL="942163" algn="l" defTabSz="942163" rtl="0" eaLnBrk="1" latinLnBrk="0" hangingPunct="1">
      <a:defRPr kumimoji="1" sz="1237" kern="1200">
        <a:solidFill>
          <a:schemeClr val="tx1"/>
        </a:solidFill>
        <a:latin typeface="+mn-lt"/>
        <a:ea typeface="+mn-ea"/>
        <a:cs typeface="+mn-cs"/>
      </a:defRPr>
    </a:lvl3pPr>
    <a:lvl4pPr marL="1413244" algn="l" defTabSz="942163" rtl="0" eaLnBrk="1" latinLnBrk="0" hangingPunct="1">
      <a:defRPr kumimoji="1" sz="1237" kern="1200">
        <a:solidFill>
          <a:schemeClr val="tx1"/>
        </a:solidFill>
        <a:latin typeface="+mn-lt"/>
        <a:ea typeface="+mn-ea"/>
        <a:cs typeface="+mn-cs"/>
      </a:defRPr>
    </a:lvl4pPr>
    <a:lvl5pPr marL="1884325" algn="l" defTabSz="942163" rtl="0" eaLnBrk="1" latinLnBrk="0" hangingPunct="1">
      <a:defRPr kumimoji="1" sz="1237" kern="1200">
        <a:solidFill>
          <a:schemeClr val="tx1"/>
        </a:solidFill>
        <a:latin typeface="+mn-lt"/>
        <a:ea typeface="+mn-ea"/>
        <a:cs typeface="+mn-cs"/>
      </a:defRPr>
    </a:lvl5pPr>
    <a:lvl6pPr marL="2355407" algn="l" defTabSz="942163" rtl="0" eaLnBrk="1" latinLnBrk="0" hangingPunct="1">
      <a:defRPr kumimoji="1" sz="1237" kern="1200">
        <a:solidFill>
          <a:schemeClr val="tx1"/>
        </a:solidFill>
        <a:latin typeface="+mn-lt"/>
        <a:ea typeface="+mn-ea"/>
        <a:cs typeface="+mn-cs"/>
      </a:defRPr>
    </a:lvl6pPr>
    <a:lvl7pPr marL="2826489" algn="l" defTabSz="942163" rtl="0" eaLnBrk="1" latinLnBrk="0" hangingPunct="1">
      <a:defRPr kumimoji="1" sz="1237" kern="1200">
        <a:solidFill>
          <a:schemeClr val="tx1"/>
        </a:solidFill>
        <a:latin typeface="+mn-lt"/>
        <a:ea typeface="+mn-ea"/>
        <a:cs typeface="+mn-cs"/>
      </a:defRPr>
    </a:lvl7pPr>
    <a:lvl8pPr marL="3297571" algn="l" defTabSz="942163" rtl="0" eaLnBrk="1" latinLnBrk="0" hangingPunct="1">
      <a:defRPr kumimoji="1" sz="1237" kern="1200">
        <a:solidFill>
          <a:schemeClr val="tx1"/>
        </a:solidFill>
        <a:latin typeface="+mn-lt"/>
        <a:ea typeface="+mn-ea"/>
        <a:cs typeface="+mn-cs"/>
      </a:defRPr>
    </a:lvl8pPr>
    <a:lvl9pPr marL="3768651" algn="l" defTabSz="942163" rtl="0" eaLnBrk="1" latinLnBrk="0" hangingPunct="1">
      <a:defRPr kumimoji="1" sz="12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10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8759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21</a:t>
            </a:fld>
            <a:endParaRPr kumimoji="1" lang="ja-JP" altLang="en-US" dirty="0"/>
          </a:p>
        </p:txBody>
      </p:sp>
    </p:spTree>
    <p:extLst>
      <p:ext uri="{BB962C8B-B14F-4D97-AF65-F5344CB8AC3E}">
        <p14:creationId xmlns:p14="http://schemas.microsoft.com/office/powerpoint/2010/main" val="393966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24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13985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095">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7095">
                <a:defRPr/>
              </a:pPr>
              <a:t>25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5258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26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25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095">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7095">
                <a:defRPr/>
              </a:pPr>
              <a:t>27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75801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2">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2">
                <a:defRPr/>
              </a:pPr>
              <a:t>28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71129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3152">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3152">
                <a:defRPr/>
              </a:pPr>
              <a:t>29</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54054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30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3904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095">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7095">
                <a:defRPr/>
              </a:pPr>
              <a:t>31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41411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32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0924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117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61178">
                <a:defRPr/>
              </a:pPr>
              <a:t>11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24196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3152">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3152">
                <a:defRPr/>
              </a:pPr>
              <a:t>33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05379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36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73476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37</a:t>
            </a:fld>
            <a:endParaRPr kumimoji="1" lang="ja-JP" altLang="en-US" dirty="0"/>
          </a:p>
        </p:txBody>
      </p:sp>
    </p:spTree>
    <p:extLst>
      <p:ext uri="{BB962C8B-B14F-4D97-AF65-F5344CB8AC3E}">
        <p14:creationId xmlns:p14="http://schemas.microsoft.com/office/powerpoint/2010/main" val="366747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48">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48">
                <a:defRPr/>
              </a:pPr>
              <a:t>38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4541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39</a:t>
            </a:fld>
            <a:endParaRPr kumimoji="1" lang="ja-JP" altLang="en-US" dirty="0"/>
          </a:p>
        </p:txBody>
      </p:sp>
    </p:spTree>
    <p:extLst>
      <p:ext uri="{BB962C8B-B14F-4D97-AF65-F5344CB8AC3E}">
        <p14:creationId xmlns:p14="http://schemas.microsoft.com/office/powerpoint/2010/main" val="2527177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40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62127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41</a:t>
            </a:fld>
            <a:endParaRPr kumimoji="1" lang="ja-JP" altLang="en-US" dirty="0"/>
          </a:p>
        </p:txBody>
      </p:sp>
    </p:spTree>
    <p:extLst>
      <p:ext uri="{BB962C8B-B14F-4D97-AF65-F5344CB8AC3E}">
        <p14:creationId xmlns:p14="http://schemas.microsoft.com/office/powerpoint/2010/main" val="1232022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42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9521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43</a:t>
            </a:fld>
            <a:endParaRPr kumimoji="1" lang="ja-JP" altLang="en-US" dirty="0"/>
          </a:p>
        </p:txBody>
      </p:sp>
    </p:spTree>
    <p:extLst>
      <p:ext uri="{BB962C8B-B14F-4D97-AF65-F5344CB8AC3E}">
        <p14:creationId xmlns:p14="http://schemas.microsoft.com/office/powerpoint/2010/main" val="2252782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47</a:t>
            </a:fld>
            <a:endParaRPr kumimoji="1" lang="ja-JP" altLang="en-US" dirty="0"/>
          </a:p>
        </p:txBody>
      </p:sp>
    </p:spTree>
    <p:extLst>
      <p:ext uri="{BB962C8B-B14F-4D97-AF65-F5344CB8AC3E}">
        <p14:creationId xmlns:p14="http://schemas.microsoft.com/office/powerpoint/2010/main" val="373784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50961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48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19858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49</a:t>
            </a:fld>
            <a:endParaRPr kumimoji="1" lang="ja-JP" altLang="en-US" dirty="0"/>
          </a:p>
        </p:txBody>
      </p:sp>
    </p:spTree>
    <p:extLst>
      <p:ext uri="{BB962C8B-B14F-4D97-AF65-F5344CB8AC3E}">
        <p14:creationId xmlns:p14="http://schemas.microsoft.com/office/powerpoint/2010/main" val="875451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50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0735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51</a:t>
            </a:fld>
            <a:endParaRPr kumimoji="1" lang="ja-JP" altLang="en-US" dirty="0"/>
          </a:p>
        </p:txBody>
      </p:sp>
    </p:spTree>
    <p:extLst>
      <p:ext uri="{BB962C8B-B14F-4D97-AF65-F5344CB8AC3E}">
        <p14:creationId xmlns:p14="http://schemas.microsoft.com/office/powerpoint/2010/main" val="2261490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52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85693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095">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7095">
                <a:defRPr/>
              </a:pPr>
              <a:t>53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77488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18">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18">
                <a:defRPr/>
              </a:pPr>
              <a:t>54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4342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311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3118">
                <a:defRPr/>
              </a:pPr>
              <a:t>55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30260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58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58489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59</a:t>
            </a:fld>
            <a:endParaRPr kumimoji="1" lang="ja-JP" altLang="en-US" dirty="0"/>
          </a:p>
        </p:txBody>
      </p:sp>
    </p:spTree>
    <p:extLst>
      <p:ext uri="{BB962C8B-B14F-4D97-AF65-F5344CB8AC3E}">
        <p14:creationId xmlns:p14="http://schemas.microsoft.com/office/powerpoint/2010/main" val="234624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117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61178">
                <a:defRPr/>
              </a:pPr>
              <a:t>13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65350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60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56225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61</a:t>
            </a:fld>
            <a:endParaRPr kumimoji="1" lang="ja-JP" altLang="en-US" dirty="0"/>
          </a:p>
        </p:txBody>
      </p:sp>
    </p:spTree>
    <p:extLst>
      <p:ext uri="{BB962C8B-B14F-4D97-AF65-F5344CB8AC3E}">
        <p14:creationId xmlns:p14="http://schemas.microsoft.com/office/powerpoint/2010/main" val="767592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62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0734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63</a:t>
            </a:fld>
            <a:endParaRPr kumimoji="1" lang="ja-JP" altLang="en-US" dirty="0"/>
          </a:p>
        </p:txBody>
      </p:sp>
    </p:spTree>
    <p:extLst>
      <p:ext uri="{BB962C8B-B14F-4D97-AF65-F5344CB8AC3E}">
        <p14:creationId xmlns:p14="http://schemas.microsoft.com/office/powerpoint/2010/main" val="1876255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66</a:t>
            </a:fld>
            <a:endParaRPr kumimoji="1" lang="ja-JP" altLang="en-US" dirty="0"/>
          </a:p>
        </p:txBody>
      </p:sp>
    </p:spTree>
    <p:extLst>
      <p:ext uri="{BB962C8B-B14F-4D97-AF65-F5344CB8AC3E}">
        <p14:creationId xmlns:p14="http://schemas.microsoft.com/office/powerpoint/2010/main" val="878948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2035">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62035">
                <a:defRPr/>
              </a:pPr>
              <a:t>67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05849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68</a:t>
            </a:fld>
            <a:endParaRPr kumimoji="1" lang="ja-JP" altLang="en-US" dirty="0"/>
          </a:p>
        </p:txBody>
      </p:sp>
    </p:spTree>
    <p:extLst>
      <p:ext uri="{BB962C8B-B14F-4D97-AF65-F5344CB8AC3E}">
        <p14:creationId xmlns:p14="http://schemas.microsoft.com/office/powerpoint/2010/main" val="3636063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69</a:t>
            </a:fld>
            <a:endParaRPr kumimoji="1" lang="ja-JP" altLang="en-US" dirty="0"/>
          </a:p>
        </p:txBody>
      </p:sp>
    </p:spTree>
    <p:extLst>
      <p:ext uri="{BB962C8B-B14F-4D97-AF65-F5344CB8AC3E}">
        <p14:creationId xmlns:p14="http://schemas.microsoft.com/office/powerpoint/2010/main" val="1474073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70</a:t>
            </a:fld>
            <a:endParaRPr kumimoji="1" lang="ja-JP" altLang="en-US" dirty="0"/>
          </a:p>
        </p:txBody>
      </p:sp>
    </p:spTree>
    <p:extLst>
      <p:ext uri="{BB962C8B-B14F-4D97-AF65-F5344CB8AC3E}">
        <p14:creationId xmlns:p14="http://schemas.microsoft.com/office/powerpoint/2010/main" val="2744747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72</a:t>
            </a:fld>
            <a:endParaRPr kumimoji="1" lang="ja-JP" altLang="en-US" dirty="0"/>
          </a:p>
        </p:txBody>
      </p:sp>
    </p:spTree>
    <p:extLst>
      <p:ext uri="{BB962C8B-B14F-4D97-AF65-F5344CB8AC3E}">
        <p14:creationId xmlns:p14="http://schemas.microsoft.com/office/powerpoint/2010/main" val="326524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26031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73</a:t>
            </a:fld>
            <a:endParaRPr kumimoji="1" lang="ja-JP" altLang="en-US" dirty="0"/>
          </a:p>
        </p:txBody>
      </p:sp>
    </p:spTree>
    <p:extLst>
      <p:ext uri="{BB962C8B-B14F-4D97-AF65-F5344CB8AC3E}">
        <p14:creationId xmlns:p14="http://schemas.microsoft.com/office/powerpoint/2010/main" val="3401855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74</a:t>
            </a:fld>
            <a:endParaRPr kumimoji="1" lang="ja-JP" altLang="en-US" dirty="0"/>
          </a:p>
        </p:txBody>
      </p:sp>
    </p:spTree>
    <p:extLst>
      <p:ext uri="{BB962C8B-B14F-4D97-AF65-F5344CB8AC3E}">
        <p14:creationId xmlns:p14="http://schemas.microsoft.com/office/powerpoint/2010/main" val="8961261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75</a:t>
            </a:fld>
            <a:endParaRPr kumimoji="1" lang="ja-JP" altLang="en-US" dirty="0"/>
          </a:p>
        </p:txBody>
      </p:sp>
    </p:spTree>
    <p:extLst>
      <p:ext uri="{BB962C8B-B14F-4D97-AF65-F5344CB8AC3E}">
        <p14:creationId xmlns:p14="http://schemas.microsoft.com/office/powerpoint/2010/main" val="1373568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76</a:t>
            </a:fld>
            <a:endParaRPr kumimoji="1" lang="ja-JP" altLang="en-US" dirty="0"/>
          </a:p>
        </p:txBody>
      </p:sp>
    </p:spTree>
    <p:extLst>
      <p:ext uri="{BB962C8B-B14F-4D97-AF65-F5344CB8AC3E}">
        <p14:creationId xmlns:p14="http://schemas.microsoft.com/office/powerpoint/2010/main" val="2324781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77</a:t>
            </a:fld>
            <a:endParaRPr kumimoji="1" lang="ja-JP" altLang="en-US" dirty="0"/>
          </a:p>
        </p:txBody>
      </p:sp>
    </p:spTree>
    <p:extLst>
      <p:ext uri="{BB962C8B-B14F-4D97-AF65-F5344CB8AC3E}">
        <p14:creationId xmlns:p14="http://schemas.microsoft.com/office/powerpoint/2010/main" val="2253883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78</a:t>
            </a:fld>
            <a:endParaRPr kumimoji="1" lang="ja-JP" altLang="en-US" dirty="0"/>
          </a:p>
        </p:txBody>
      </p:sp>
    </p:spTree>
    <p:extLst>
      <p:ext uri="{BB962C8B-B14F-4D97-AF65-F5344CB8AC3E}">
        <p14:creationId xmlns:p14="http://schemas.microsoft.com/office/powerpoint/2010/main" val="2538072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79</a:t>
            </a:fld>
            <a:endParaRPr kumimoji="1" lang="ja-JP" altLang="en-US" dirty="0"/>
          </a:p>
        </p:txBody>
      </p:sp>
    </p:spTree>
    <p:extLst>
      <p:ext uri="{BB962C8B-B14F-4D97-AF65-F5344CB8AC3E}">
        <p14:creationId xmlns:p14="http://schemas.microsoft.com/office/powerpoint/2010/main" val="128785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17</a:t>
            </a:fld>
            <a:endParaRPr kumimoji="1" lang="ja-JP" altLang="en-US" dirty="0"/>
          </a:p>
        </p:txBody>
      </p:sp>
    </p:spTree>
    <p:extLst>
      <p:ext uri="{BB962C8B-B14F-4D97-AF65-F5344CB8AC3E}">
        <p14:creationId xmlns:p14="http://schemas.microsoft.com/office/powerpoint/2010/main" val="11000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18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0804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19</a:t>
            </a:fld>
            <a:endParaRPr kumimoji="1" lang="ja-JP" altLang="en-US" dirty="0"/>
          </a:p>
        </p:txBody>
      </p:sp>
    </p:spTree>
    <p:extLst>
      <p:ext uri="{BB962C8B-B14F-4D97-AF65-F5344CB8AC3E}">
        <p14:creationId xmlns:p14="http://schemas.microsoft.com/office/powerpoint/2010/main" val="140543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7095">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7095">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7692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178222"/>
            <a:ext cx="8568531" cy="2506427"/>
          </a:xfrm>
        </p:spPr>
        <p:txBody>
          <a:bodyPr anchor="b"/>
          <a:lstStyle>
            <a:lvl1pPr algn="ctr">
              <a:defRPr sz="6299"/>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60078" y="3781306"/>
            <a:ext cx="7560469"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C81B59F-7F75-4697-BB00-F2AC2CA5FBD6}" type="datetime1">
              <a:rPr kumimoji="1" lang="ja-JP" altLang="en-US" smtClean="0"/>
              <a:t>2022/12/15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23247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A6444EF-1340-451F-8A59-3740333504E1}" type="datetime1">
              <a:rPr kumimoji="1" lang="ja-JP" altLang="en-US" smtClean="0"/>
              <a:t>2022/12/15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75466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383297"/>
            <a:ext cx="2173635" cy="610108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93044" y="383297"/>
            <a:ext cx="6394896" cy="610108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2F1C4B2-C0E1-49A4-BA26-836002B33F36}" type="datetime1">
              <a:rPr kumimoji="1" lang="ja-JP" altLang="en-US" smtClean="0"/>
              <a:t>2022/12/15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69470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A70D93F-781F-4A76-957B-EF9333F494E6}" type="datetime1">
              <a:rPr kumimoji="1" lang="ja-JP" altLang="en-US" smtClean="0"/>
              <a:t>2022/12/15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083572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7793" y="1794831"/>
            <a:ext cx="8694539" cy="2994714"/>
          </a:xfrm>
        </p:spPr>
        <p:txBody>
          <a:bodyPr anchor="b"/>
          <a:lstStyle>
            <a:lvl1pPr>
              <a:defRPr sz="6299"/>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7793" y="4817876"/>
            <a:ext cx="8694539"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2B8FAD-3BBD-4A0E-9AA3-2C7CBC97904E}" type="datetime1">
              <a:rPr kumimoji="1" lang="ja-JP" altLang="en-US" smtClean="0"/>
              <a:t>2022/12/15</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5268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93043" y="1916484"/>
            <a:ext cx="4284266" cy="456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103316" y="1916484"/>
            <a:ext cx="4284266" cy="456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76A6AAD-E36E-49F8-B4AC-90C56F9DC032}" type="datetime1">
              <a:rPr kumimoji="1" lang="ja-JP" altLang="en-US" smtClean="0"/>
              <a:t>2022/12/15</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0035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94356" y="383299"/>
            <a:ext cx="8694539" cy="1391534"/>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94357" y="1764832"/>
            <a:ext cx="426457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smtClean="0"/>
              <a:t>マスター テキストの書式設定</a:t>
            </a:r>
          </a:p>
        </p:txBody>
      </p:sp>
      <p:sp>
        <p:nvSpPr>
          <p:cNvPr id="4" name="Content Placeholder 3"/>
          <p:cNvSpPr>
            <a:spLocks noGrp="1"/>
          </p:cNvSpPr>
          <p:nvPr>
            <p:ph sz="half" idx="2"/>
          </p:nvPr>
        </p:nvSpPr>
        <p:spPr>
          <a:xfrm>
            <a:off x="694357" y="2629749"/>
            <a:ext cx="4264576" cy="3867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103317" y="1764832"/>
            <a:ext cx="4285579"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103317" y="2629749"/>
            <a:ext cx="4285579" cy="3867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470D4EC-56C7-4BBD-BABE-39F3373A94A9}" type="datetime1">
              <a:rPr kumimoji="1" lang="ja-JP" altLang="en-US" smtClean="0"/>
              <a:t>2022/12/15</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92034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F7BCC12-5AB6-4138-A367-40763D1BC26C}" type="datetime1">
              <a:rPr kumimoji="1" lang="ja-JP" altLang="en-US" smtClean="0"/>
              <a:t>2022/12/15</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34552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E61FD-5D68-4C1A-B871-40A0258A6270}" type="datetime1">
              <a:rPr kumimoji="1" lang="ja-JP" altLang="en-US" smtClean="0"/>
              <a:t>2022/12/15</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48660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85579" y="1036570"/>
            <a:ext cx="5103316"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B4DC111-6FF5-46E3-A2CA-EDBDD90CAF9B}" type="datetime1">
              <a:rPr kumimoji="1" lang="ja-JP" altLang="en-US" smtClean="0"/>
              <a:t>2022/12/15</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41431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85579" y="1036570"/>
            <a:ext cx="5103316"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ja-JP" altLang="en-US" dirty="0" smtClean="0"/>
              <a:t>図を追加</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C537B1A-F86D-42AE-92D9-64FCC7A946C0}" type="datetime1">
              <a:rPr kumimoji="1" lang="ja-JP" altLang="en-US" smtClean="0"/>
              <a:t>2022/12/15</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59362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383299"/>
            <a:ext cx="8694539" cy="1391534"/>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93043" y="1916484"/>
            <a:ext cx="8694539" cy="456789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93043" y="6672698"/>
            <a:ext cx="2268141"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809C9A3C-5F9F-49A9-8E11-1E56F8D042C9}" type="datetime1">
              <a:rPr kumimoji="1" lang="ja-JP" altLang="en-US" smtClean="0"/>
              <a:t>2022/12/15</a:t>
            </a:fld>
            <a:endParaRPr kumimoji="1" lang="ja-JP" altLang="en-US" dirty="0"/>
          </a:p>
        </p:txBody>
      </p:sp>
      <p:sp>
        <p:nvSpPr>
          <p:cNvPr id="5" name="Footer Placeholder 4"/>
          <p:cNvSpPr>
            <a:spLocks noGrp="1"/>
          </p:cNvSpPr>
          <p:nvPr>
            <p:ph type="ftr" sz="quarter" idx="3"/>
          </p:nvPr>
        </p:nvSpPr>
        <p:spPr>
          <a:xfrm>
            <a:off x="3339207" y="6672698"/>
            <a:ext cx="3402211"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119441" y="6672698"/>
            <a:ext cx="2268141"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228560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p:bodyStyle>
    <p:otherStyle>
      <a:defPPr>
        <a:defRPr lang="en-US"/>
      </a:defPPr>
      <a:lvl1pPr marL="0" algn="l" defTabSz="959937" rtl="0" eaLnBrk="1" latinLnBrk="0" hangingPunct="1">
        <a:defRPr kumimoji="1" sz="1890" kern="1200">
          <a:solidFill>
            <a:schemeClr val="tx1"/>
          </a:solidFill>
          <a:latin typeface="+mn-lt"/>
          <a:ea typeface="+mn-ea"/>
          <a:cs typeface="+mn-cs"/>
        </a:defRPr>
      </a:lvl1pPr>
      <a:lvl2pPr marL="479969" algn="l" defTabSz="959937" rtl="0" eaLnBrk="1" latinLnBrk="0" hangingPunct="1">
        <a:defRPr kumimoji="1" sz="1890" kern="1200">
          <a:solidFill>
            <a:schemeClr val="tx1"/>
          </a:solidFill>
          <a:latin typeface="+mn-lt"/>
          <a:ea typeface="+mn-ea"/>
          <a:cs typeface="+mn-cs"/>
        </a:defRPr>
      </a:lvl2pPr>
      <a:lvl3pPr marL="959937" algn="l" defTabSz="959937" rtl="0" eaLnBrk="1" latinLnBrk="0" hangingPunct="1">
        <a:defRPr kumimoji="1" sz="1890" kern="1200">
          <a:solidFill>
            <a:schemeClr val="tx1"/>
          </a:solidFill>
          <a:latin typeface="+mn-lt"/>
          <a:ea typeface="+mn-ea"/>
          <a:cs typeface="+mn-cs"/>
        </a:defRPr>
      </a:lvl3pPr>
      <a:lvl4pPr marL="1439906" algn="l" defTabSz="959937" rtl="0" eaLnBrk="1" latinLnBrk="0" hangingPunct="1">
        <a:defRPr kumimoji="1" sz="1890" kern="1200">
          <a:solidFill>
            <a:schemeClr val="tx1"/>
          </a:solidFill>
          <a:latin typeface="+mn-lt"/>
          <a:ea typeface="+mn-ea"/>
          <a:cs typeface="+mn-cs"/>
        </a:defRPr>
      </a:lvl4pPr>
      <a:lvl5pPr marL="1919874" algn="l" defTabSz="959937" rtl="0" eaLnBrk="1" latinLnBrk="0" hangingPunct="1">
        <a:defRPr kumimoji="1" sz="1890" kern="1200">
          <a:solidFill>
            <a:schemeClr val="tx1"/>
          </a:solidFill>
          <a:latin typeface="+mn-lt"/>
          <a:ea typeface="+mn-ea"/>
          <a:cs typeface="+mn-cs"/>
        </a:defRPr>
      </a:lvl5pPr>
      <a:lvl6pPr marL="2399843" algn="l" defTabSz="959937" rtl="0" eaLnBrk="1" latinLnBrk="0" hangingPunct="1">
        <a:defRPr kumimoji="1" sz="1890" kern="1200">
          <a:solidFill>
            <a:schemeClr val="tx1"/>
          </a:solidFill>
          <a:latin typeface="+mn-lt"/>
          <a:ea typeface="+mn-ea"/>
          <a:cs typeface="+mn-cs"/>
        </a:defRPr>
      </a:lvl6pPr>
      <a:lvl7pPr marL="2879811" algn="l" defTabSz="959937" rtl="0" eaLnBrk="1" latinLnBrk="0" hangingPunct="1">
        <a:defRPr kumimoji="1" sz="1890" kern="1200">
          <a:solidFill>
            <a:schemeClr val="tx1"/>
          </a:solidFill>
          <a:latin typeface="+mn-lt"/>
          <a:ea typeface="+mn-ea"/>
          <a:cs typeface="+mn-cs"/>
        </a:defRPr>
      </a:lvl7pPr>
      <a:lvl8pPr marL="3359780" algn="l" defTabSz="959937" rtl="0" eaLnBrk="1" latinLnBrk="0" hangingPunct="1">
        <a:defRPr kumimoji="1" sz="1890" kern="1200">
          <a:solidFill>
            <a:schemeClr val="tx1"/>
          </a:solidFill>
          <a:latin typeface="+mn-lt"/>
          <a:ea typeface="+mn-ea"/>
          <a:cs typeface="+mn-cs"/>
        </a:defRPr>
      </a:lvl8pPr>
      <a:lvl9pPr marL="3839748" algn="l" defTabSz="959937" rtl="0" eaLnBrk="1" latinLnBrk="0" hangingPunct="1">
        <a:defRPr kumimoji="1"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260077" y="4323678"/>
            <a:ext cx="7560469" cy="2509557"/>
          </a:xfrm>
        </p:spPr>
        <p:txBody>
          <a:bodyPr>
            <a:noAutofit/>
          </a:bodyPr>
          <a:lstStyle/>
          <a:p>
            <a:pPr>
              <a:lnSpc>
                <a:spcPts val="1800"/>
              </a:lnSpc>
            </a:pPr>
            <a:r>
              <a:rPr kumimoji="1" lang="ja-JP" altLang="en-US" sz="1600" dirty="0" smtClean="0">
                <a:latin typeface="BIZ UDPゴシック" panose="020B0400000000000000" pitchFamily="50" charset="-128"/>
                <a:ea typeface="BIZ UDPゴシック" panose="020B0400000000000000" pitchFamily="50" charset="-128"/>
              </a:rPr>
              <a:t>大阪府</a:t>
            </a:r>
            <a:r>
              <a:rPr kumimoji="1" lang="en-US" altLang="ja-JP" sz="1600" dirty="0" smtClean="0">
                <a:latin typeface="BIZ UDPゴシック" panose="020B0400000000000000" pitchFamily="50" charset="-128"/>
                <a:ea typeface="BIZ UDPゴシック" panose="020B0400000000000000" pitchFamily="50" charset="-128"/>
              </a:rPr>
              <a:t/>
            </a:r>
            <a:br>
              <a:rPr kumimoji="1" lang="en-US" altLang="ja-JP" sz="1600" dirty="0" smtClean="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大阪市</a:t>
            </a:r>
            <a:r>
              <a:rPr kumimoji="1" lang="en-US" altLang="ja-JP" sz="1600" dirty="0" smtClean="0">
                <a:latin typeface="BIZ UDPゴシック" panose="020B0400000000000000" pitchFamily="50" charset="-128"/>
                <a:ea typeface="BIZ UDPゴシック" panose="020B0400000000000000" pitchFamily="50" charset="-128"/>
              </a:rPr>
              <a:t/>
            </a:r>
            <a:br>
              <a:rPr kumimoji="1" lang="en-US" altLang="ja-JP" sz="1600" dirty="0" smtClean="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関西広域連合</a:t>
            </a:r>
            <a:endParaRPr lang="en-US" altLang="ja-JP" sz="1600" dirty="0">
              <a:latin typeface="BIZ UDPゴシック" panose="020B0400000000000000" pitchFamily="50" charset="-128"/>
              <a:ea typeface="BIZ UDPゴシック" panose="020B0400000000000000" pitchFamily="50" charset="-128"/>
            </a:endParaRPr>
          </a:p>
          <a:p>
            <a:pPr>
              <a:lnSpc>
                <a:spcPts val="1800"/>
              </a:lnSpc>
            </a:pPr>
            <a:r>
              <a:rPr lang="ja-JP" altLang="en-US" sz="1600" dirty="0" smtClean="0">
                <a:latin typeface="BIZ UDPゴシック" panose="020B0400000000000000" pitchFamily="50" charset="-128"/>
                <a:ea typeface="BIZ UDPゴシック" panose="020B0400000000000000" pitchFamily="50" charset="-128"/>
              </a:rPr>
              <a:t>公益社団法人　関西経済連合会</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関西商工会議所連合会・大阪商工会議所</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一般</a:t>
            </a:r>
            <a:r>
              <a:rPr lang="ja-JP" altLang="en-US" sz="1600" dirty="0">
                <a:latin typeface="BIZ UDPゴシック" panose="020B0400000000000000" pitchFamily="50" charset="-128"/>
                <a:ea typeface="BIZ UDPゴシック" panose="020B0400000000000000" pitchFamily="50" charset="-128"/>
              </a:rPr>
              <a:t>社団</a:t>
            </a:r>
            <a:r>
              <a:rPr lang="ja-JP" altLang="en-US" sz="1600" dirty="0" smtClean="0">
                <a:latin typeface="BIZ UDPゴシック" panose="020B0400000000000000" pitchFamily="50" charset="-128"/>
                <a:ea typeface="BIZ UDPゴシック" panose="020B0400000000000000" pitchFamily="50" charset="-128"/>
              </a:rPr>
              <a:t>法人　関西経済同友会</a:t>
            </a:r>
            <a:endParaRPr lang="en-US" altLang="ja-JP" sz="1600" dirty="0" smtClean="0">
              <a:latin typeface="BIZ UDPゴシック" panose="020B0400000000000000" pitchFamily="50" charset="-128"/>
              <a:ea typeface="BIZ UDPゴシック" panose="020B0400000000000000" pitchFamily="50" charset="-128"/>
            </a:endParaRPr>
          </a:p>
          <a:p>
            <a:pPr>
              <a:lnSpc>
                <a:spcPts val="1800"/>
              </a:lnSpc>
            </a:pPr>
            <a:r>
              <a:rPr lang="ja-JP" altLang="en-US" sz="1600" dirty="0" smtClean="0">
                <a:latin typeface="BIZ UDPゴシック" panose="020B0400000000000000" pitchFamily="50" charset="-128"/>
                <a:ea typeface="BIZ UDPゴシック" panose="020B0400000000000000" pitchFamily="50" charset="-128"/>
              </a:rPr>
              <a:t>公益社団法人　</a:t>
            </a:r>
            <a:r>
              <a:rPr lang="en-US" altLang="ja-JP" sz="1600" dirty="0" smtClean="0">
                <a:latin typeface="BIZ UDPゴシック" panose="020B0400000000000000" pitchFamily="50" charset="-128"/>
                <a:ea typeface="BIZ UDPゴシック" panose="020B0400000000000000" pitchFamily="50" charset="-128"/>
              </a:rPr>
              <a:t>2025</a:t>
            </a:r>
            <a:r>
              <a:rPr lang="ja-JP" altLang="en-US" sz="1600" dirty="0" smtClean="0">
                <a:latin typeface="BIZ UDPゴシック" panose="020B0400000000000000" pitchFamily="50" charset="-128"/>
                <a:ea typeface="BIZ UDPゴシック" panose="020B0400000000000000" pitchFamily="50" charset="-128"/>
              </a:rPr>
              <a:t>年日本国際博覧会協会</a:t>
            </a:r>
            <a:endParaRPr lang="en-US" altLang="ja-JP" sz="1600" dirty="0" smtClean="0">
              <a:latin typeface="BIZ UDPゴシック" panose="020B0400000000000000" pitchFamily="50" charset="-128"/>
              <a:ea typeface="BIZ UDPゴシック" panose="020B0400000000000000" pitchFamily="50" charset="-128"/>
            </a:endParaRPr>
          </a:p>
          <a:p>
            <a:pPr>
              <a:lnSpc>
                <a:spcPts val="1200"/>
              </a:lnSpc>
            </a:pPr>
            <a:endParaRPr lang="en-US" altLang="ja-JP" sz="1600" dirty="0">
              <a:latin typeface="BIZ UDPゴシック" panose="020B0400000000000000" pitchFamily="50" charset="-128"/>
              <a:ea typeface="BIZ UDPゴシック" panose="020B0400000000000000" pitchFamily="50" charset="-128"/>
            </a:endParaRPr>
          </a:p>
          <a:p>
            <a:pPr>
              <a:lnSpc>
                <a:spcPts val="1200"/>
              </a:lnSpc>
            </a:pPr>
            <a:r>
              <a:rPr lang="en-US" altLang="ja-JP" sz="1600" dirty="0">
                <a:latin typeface="BIZ UDPゴシック" panose="020B0400000000000000" pitchFamily="50" charset="-128"/>
                <a:ea typeface="BIZ UDPゴシック" panose="020B0400000000000000" pitchFamily="50" charset="-128"/>
              </a:rPr>
              <a:t>2022</a:t>
            </a:r>
            <a:r>
              <a:rPr lang="ja-JP" altLang="en-US" sz="1600" dirty="0" smtClean="0">
                <a:latin typeface="BIZ UDPゴシック" panose="020B0400000000000000" pitchFamily="50" charset="-128"/>
                <a:ea typeface="BIZ UDPゴシック" panose="020B0400000000000000" pitchFamily="50" charset="-128"/>
              </a:rPr>
              <a:t>年</a:t>
            </a:r>
            <a:r>
              <a:rPr lang="ja-JP" altLang="en-US" sz="1600" dirty="0">
                <a:latin typeface="BIZ UDPゴシック" panose="020B0400000000000000" pitchFamily="50" charset="-128"/>
                <a:ea typeface="BIZ UDPゴシック" panose="020B0400000000000000" pitchFamily="50" charset="-128"/>
              </a:rPr>
              <a:t>１２</a:t>
            </a:r>
            <a:r>
              <a:rPr lang="ja-JP" altLang="en-US" sz="1600" dirty="0" smtClean="0">
                <a:latin typeface="BIZ UDPゴシック" panose="020B0400000000000000" pitchFamily="50" charset="-128"/>
                <a:ea typeface="BIZ UDPゴシック" panose="020B0400000000000000" pitchFamily="50" charset="-128"/>
              </a:rPr>
              <a:t>月</a:t>
            </a:r>
            <a:endParaRPr kumimoji="1" lang="ja-JP" altLang="en-US" dirty="0">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25" y="554276"/>
            <a:ext cx="3708400" cy="1108553"/>
          </a:xfrm>
          <a:prstGeom prst="rect">
            <a:avLst/>
          </a:prstGeom>
        </p:spPr>
      </p:pic>
      <p:sp>
        <p:nvSpPr>
          <p:cNvPr id="2" name="タイトル 1"/>
          <p:cNvSpPr>
            <a:spLocks noGrp="1"/>
          </p:cNvSpPr>
          <p:nvPr>
            <p:ph type="ctrTitle"/>
          </p:nvPr>
        </p:nvSpPr>
        <p:spPr bwMode="gray">
          <a:xfrm>
            <a:off x="0" y="2084753"/>
            <a:ext cx="10080625" cy="1005779"/>
          </a:xfrm>
          <a:solidFill>
            <a:schemeClr val="bg1"/>
          </a:solidFill>
        </p:spPr>
        <p:txBody>
          <a:bodyPr anchor="ctr" anchorCtr="0">
            <a:noAutofit/>
          </a:bodyPr>
          <a:lstStyle/>
          <a:p>
            <a:pPr>
              <a:lnSpc>
                <a:spcPct val="100000"/>
              </a:lnSpc>
              <a:spcBef>
                <a:spcPts val="0"/>
              </a:spcBef>
            </a:pPr>
            <a:r>
              <a:rPr kumimoji="1" lang="en-US" altLang="ja-JP" sz="3200" dirty="0" smtClean="0">
                <a:latin typeface="BIZ UDPゴシック" panose="020B0400000000000000" pitchFamily="50" charset="-128"/>
                <a:ea typeface="BIZ UDPゴシック" panose="020B0400000000000000" pitchFamily="50" charset="-128"/>
              </a:rPr>
              <a:t>2025</a:t>
            </a:r>
            <a:r>
              <a:rPr kumimoji="1" lang="ja-JP" altLang="en-US" sz="3200" dirty="0" smtClean="0">
                <a:latin typeface="BIZ UDPゴシック" panose="020B0400000000000000" pitchFamily="50" charset="-128"/>
                <a:ea typeface="BIZ UDPゴシック" panose="020B0400000000000000" pitchFamily="50" charset="-128"/>
              </a:rPr>
              <a:t>年日本国際博覧会（大阪・関西万博）</a:t>
            </a:r>
            <a:r>
              <a:rPr kumimoji="1" lang="en-US" altLang="ja-JP" sz="3200" dirty="0" smtClean="0">
                <a:latin typeface="BIZ UDPゴシック" panose="020B0400000000000000" pitchFamily="50" charset="-128"/>
                <a:ea typeface="BIZ UDPゴシック" panose="020B0400000000000000" pitchFamily="50" charset="-128"/>
              </a:rPr>
              <a:t/>
            </a:r>
            <a:br>
              <a:rPr kumimoji="1" lang="en-US" altLang="ja-JP" sz="3200" dirty="0" smtClean="0">
                <a:latin typeface="BIZ UDPゴシック" panose="020B0400000000000000" pitchFamily="50" charset="-128"/>
                <a:ea typeface="BIZ UDPゴシック" panose="020B0400000000000000" pitchFamily="50" charset="-128"/>
              </a:rPr>
            </a:br>
            <a:r>
              <a:rPr kumimoji="1" lang="ja-JP" altLang="en-US" sz="3200" dirty="0" smtClean="0">
                <a:latin typeface="BIZ UDPゴシック" panose="020B0400000000000000" pitchFamily="50" charset="-128"/>
                <a:ea typeface="BIZ UDPゴシック" panose="020B0400000000000000" pitchFamily="50" charset="-128"/>
              </a:rPr>
              <a:t>関連事業に関する要望</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7" name="タイトル 1"/>
          <p:cNvSpPr txBox="1">
            <a:spLocks/>
          </p:cNvSpPr>
          <p:nvPr/>
        </p:nvSpPr>
        <p:spPr bwMode="gray">
          <a:xfrm>
            <a:off x="975568" y="3438603"/>
            <a:ext cx="8089266" cy="463353"/>
          </a:xfrm>
          <a:prstGeom prst="rect">
            <a:avLst/>
          </a:prstGeom>
          <a:solidFill>
            <a:schemeClr val="bg1"/>
          </a:solidFill>
        </p:spPr>
        <p:txBody>
          <a:bodyPr vert="horz" lIns="91440" tIns="45720" rIns="91440" bIns="45720" rtlCol="0" anchor="ctr" anchorCtr="0">
            <a:normAutofit/>
          </a:bodyPr>
          <a:lstStyle>
            <a:lvl1pPr algn="ctr" defTabSz="959937" rtl="0" eaLnBrk="1" latinLnBrk="0" hangingPunct="1">
              <a:lnSpc>
                <a:spcPct val="90000"/>
              </a:lnSpc>
              <a:spcBef>
                <a:spcPct val="0"/>
              </a:spcBef>
              <a:buNone/>
              <a:defRPr kumimoji="1" sz="6299" kern="1200">
                <a:solidFill>
                  <a:schemeClr val="tx1"/>
                </a:solidFill>
                <a:latin typeface="+mj-lt"/>
                <a:ea typeface="+mj-ea"/>
                <a:cs typeface="+mj-cs"/>
              </a:defRPr>
            </a:lvl1pPr>
          </a:lstStyle>
          <a:p>
            <a:pPr>
              <a:lnSpc>
                <a:spcPct val="100000"/>
              </a:lnSpc>
              <a:spcBef>
                <a:spcPts val="0"/>
              </a:spcBef>
            </a:pPr>
            <a:r>
              <a:rPr lang="ja-JP" altLang="en-US" sz="1800" dirty="0" smtClean="0">
                <a:latin typeface="BIZ UDPゴシック" panose="020B0400000000000000" pitchFamily="50" charset="-128"/>
                <a:ea typeface="BIZ UDPゴシック" panose="020B0400000000000000" pitchFamily="50" charset="-128"/>
              </a:rPr>
              <a:t>政府の「２０２５年大阪･関西万博アクションプラン</a:t>
            </a:r>
            <a:r>
              <a:rPr lang="en-US" altLang="ja-JP" sz="1800" dirty="0" smtClean="0">
                <a:latin typeface="BIZ UDPゴシック" panose="020B0400000000000000" pitchFamily="50" charset="-128"/>
                <a:ea typeface="BIZ UDPゴシック" panose="020B0400000000000000" pitchFamily="50" charset="-128"/>
              </a:rPr>
              <a:t>Ver.2</a:t>
            </a:r>
            <a:r>
              <a:rPr lang="ja-JP" altLang="en-US" sz="1800" dirty="0" smtClean="0">
                <a:latin typeface="BIZ UDPゴシック" panose="020B0400000000000000" pitchFamily="50" charset="-128"/>
                <a:ea typeface="BIZ UDPゴシック" panose="020B0400000000000000" pitchFamily="50" charset="-128"/>
              </a:rPr>
              <a:t>」改訂に向けて</a:t>
            </a:r>
            <a:endParaRPr lang="ja-JP" altLang="en-US" sz="1800" dirty="0">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348343" y="3158472"/>
            <a:ext cx="927462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72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529805813"/>
              </p:ext>
            </p:extLst>
          </p:nvPr>
        </p:nvGraphicFramePr>
        <p:xfrm>
          <a:off x="270312" y="1509036"/>
          <a:ext cx="9540001" cy="540556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405569">
                <a:tc>
                  <a:txBody>
                    <a:bodyPr/>
                    <a:lstStyle/>
                    <a:p>
                      <a:pPr marL="0" indent="0">
                        <a:lnSpc>
                          <a:spcPct val="100000"/>
                        </a:lnSpc>
                        <a:spcBef>
                          <a:spcPts val="0"/>
                        </a:spcBef>
                        <a:spcAft>
                          <a:spcPts val="0"/>
                        </a:spcAft>
                      </a:pPr>
                      <a:r>
                        <a:rPr kumimoji="1" lang="en-US" altLang="ja-JP" sz="1300" dirty="0" err="1" smtClean="0">
                          <a:solidFill>
                            <a:schemeClr val="tx1"/>
                          </a:solidFill>
                          <a:latin typeface="BIZ UDPゴシック" panose="020B0400000000000000" pitchFamily="50" charset="-128"/>
                          <a:ea typeface="BIZ UDPゴシック" panose="020B0400000000000000" pitchFamily="50" charset="-128"/>
                        </a:rPr>
                        <a:t>iPS</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細胞やヒト体性幹細胞を活用した再生医療の産業化</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indent="-45720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□再生医療の産業化に向けた検討開始</a:t>
                      </a:r>
                      <a:endParaRPr kumimoji="1" lang="en-US" altLang="ja-JP" sz="13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（主な検討内容）</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・自家細胞を用いた自由診療の適正な</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普及に向けた医療機関支援</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・他家細胞（</a:t>
                      </a:r>
                      <a:r>
                        <a:rPr lang="en-US" altLang="ja-JP" sz="1100" dirty="0" err="1" smtClean="0">
                          <a:solidFill>
                            <a:prstClr val="black"/>
                          </a:solidFill>
                          <a:latin typeface="BIZ UDPゴシック" panose="020B0400000000000000" pitchFamily="50" charset="-128"/>
                          <a:ea typeface="BIZ UDPゴシック" panose="020B0400000000000000" pitchFamily="50" charset="-128"/>
                        </a:rPr>
                        <a:t>iPS</a:t>
                      </a:r>
                      <a:r>
                        <a:rPr lang="ja-JP" altLang="en-US" sz="1100" dirty="0" err="1" smtClean="0">
                          <a:solidFill>
                            <a:prstClr val="black"/>
                          </a:solidFill>
                          <a:latin typeface="BIZ UDPゴシック" panose="020B0400000000000000" pitchFamily="50" charset="-128"/>
                          <a:ea typeface="BIZ UDPゴシック" panose="020B0400000000000000" pitchFamily="50" charset="-128"/>
                        </a:rPr>
                        <a:t>、</a:t>
                      </a:r>
                      <a:r>
                        <a:rPr lang="ja-JP" altLang="en-US" sz="1100" dirty="0" smtClean="0">
                          <a:solidFill>
                            <a:prstClr val="black"/>
                          </a:solidFill>
                          <a:latin typeface="BIZ UDPゴシック" panose="020B0400000000000000" pitchFamily="50" charset="-128"/>
                          <a:ea typeface="BIZ UDPゴシック" panose="020B0400000000000000" pitchFamily="50" charset="-128"/>
                        </a:rPr>
                        <a:t>間葉系幹細胞等）を用</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いた再生医療等製品の普及促進に向</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けた課題と対応策</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8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□再生医療の拠点形成推進</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100" dirty="0" smtClean="0">
                          <a:latin typeface="BIZ UDPゴシック" panose="020B0400000000000000" pitchFamily="50" charset="-128"/>
                          <a:ea typeface="BIZ UDPゴシック" panose="020B0400000000000000" pitchFamily="50" charset="-128"/>
                        </a:rPr>
                        <a:t>2024</a:t>
                      </a:r>
                      <a:r>
                        <a:rPr kumimoji="1" lang="ja-JP" altLang="en-US" sz="1100" dirty="0" smtClean="0">
                          <a:latin typeface="BIZ UDPゴシック" panose="020B0400000000000000" pitchFamily="50" charset="-128"/>
                          <a:ea typeface="BIZ UDPゴシック" panose="020B0400000000000000" pitchFamily="50" charset="-128"/>
                        </a:rPr>
                        <a:t>年春に中之島</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（大阪）に未来医</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療国際拠点がオープン予定</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▷拠点内に、世界初となる「</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my </a:t>
                      </a:r>
                      <a:r>
                        <a:rPr kumimoji="1" lang="en-US" altLang="ja-JP"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iPS</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プロジェクト」の拠点施設や、</a:t>
                      </a:r>
                      <a:r>
                        <a:rPr kumimoji="1" lang="en-US" altLang="ja-JP"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iPS</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細胞による角膜再生医療を提供する医療機関等が入居予定</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smtClean="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latin typeface="BIZ UDPゴシック" panose="020B0400000000000000" pitchFamily="50" charset="-128"/>
                          <a:ea typeface="BIZ UDPゴシック" panose="020B0400000000000000" pitchFamily="50" charset="-128"/>
                        </a:rPr>
                        <a:t>□再生医療の実用化がスタート</a:t>
                      </a:r>
                      <a:endParaRPr lang="en-US" altLang="ja-JP" sz="1300" b="1" dirty="0" smtClean="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400" b="1" dirty="0" smtClean="0">
                        <a:latin typeface="BIZ UDPゴシック" panose="020B0400000000000000" pitchFamily="50" charset="-128"/>
                        <a:ea typeface="BIZ UDPゴシック" panose="020B0400000000000000" pitchFamily="50" charset="-128"/>
                      </a:endParaRPr>
                    </a:p>
                    <a:p>
                      <a:pPr marL="87313" indent="-87313">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・未来医療国際拠点における「</a:t>
                      </a:r>
                      <a:r>
                        <a:rPr lang="en-US" altLang="ja-JP" sz="1100" dirty="0" smtClean="0">
                          <a:latin typeface="BIZ UDPゴシック" panose="020B0400000000000000" pitchFamily="50" charset="-128"/>
                          <a:ea typeface="BIZ UDPゴシック" panose="020B0400000000000000" pitchFamily="50" charset="-128"/>
                        </a:rPr>
                        <a:t>my </a:t>
                      </a:r>
                      <a:r>
                        <a:rPr lang="en-US" altLang="ja-JP" sz="1100" dirty="0" err="1" smtClean="0">
                          <a:latin typeface="BIZ UDPゴシック" panose="020B0400000000000000" pitchFamily="50" charset="-128"/>
                          <a:ea typeface="BIZ UDPゴシック" panose="020B0400000000000000" pitchFamily="50" charset="-128"/>
                        </a:rPr>
                        <a:t>iPS</a:t>
                      </a:r>
                      <a:r>
                        <a:rPr lang="ja-JP" altLang="en-US" sz="1100" dirty="0" smtClean="0">
                          <a:latin typeface="BIZ UDPゴシック" panose="020B0400000000000000" pitchFamily="50" charset="-128"/>
                          <a:ea typeface="BIZ UDPゴシック" panose="020B0400000000000000" pitchFamily="50" charset="-128"/>
                        </a:rPr>
                        <a:t>細胞」の開発製造、供給開始</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・細胞・組織の安定供給システム構築</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（組織採取→培養製造→輸送→治療）</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dirty="0" smtClean="0">
                        <a:latin typeface="BIZ UDPゴシック" panose="020B0400000000000000" pitchFamily="50" charset="-128"/>
                        <a:ea typeface="BIZ UDPゴシック" panose="020B0400000000000000" pitchFamily="50" charset="-128"/>
                      </a:endParaRPr>
                    </a:p>
                    <a:p>
                      <a:pPr marL="87313" indent="-87313">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・再生医療に携わる企業等を支援するプラットフォームの構築</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□再生医療の普及と産業化の進展</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・再生医療技術を核とした先端医療の普及と産業化モデルの確立</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・再生医療技術に関して、世界からの認知を受け、大阪へ投資が向かうグローバル産業として成長</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8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□再生医療の提供による国際貢献</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・国内外の患者が、再生医療に容易にアクセスできる環境整備</a:t>
                      </a:r>
                      <a:endParaRPr lang="en-US" altLang="ja-JP" sz="1100" dirty="0" smtClean="0">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endParaRPr lang="ja-JP" altLang="en-US" sz="400" dirty="0" smtClean="0">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・外資系企業・研究所、専門人材等の集積</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4" name="正方形/長方形 33">
            <a:extLst>
              <a:ext uri="{FF2B5EF4-FFF2-40B4-BE49-F238E27FC236}">
                <a16:creationId xmlns:a16="http://schemas.microsoft.com/office/drawing/2014/main" id="{42AB246C-D6C3-4324-A739-9AC17F6C0836}"/>
              </a:ext>
            </a:extLst>
          </p:cNvPr>
          <p:cNvSpPr/>
          <p:nvPr/>
        </p:nvSpPr>
        <p:spPr>
          <a:xfrm>
            <a:off x="4642615" y="3518634"/>
            <a:ext cx="2412000" cy="1584589"/>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再生医療を国内外へ発信</a:t>
            </a:r>
            <a:endParaRPr kumimoji="1" lang="en-US" altLang="ja-JP" sz="1300" b="1" dirty="0">
              <a:solidFill>
                <a:prstClr val="black"/>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100" dirty="0">
                <a:solidFill>
                  <a:prstClr val="black"/>
                </a:solidFill>
                <a:latin typeface="BIZ UDPゴシック" panose="020B0400000000000000" pitchFamily="50" charset="-128"/>
                <a:ea typeface="BIZ UDPゴシック" panose="020B0400000000000000" pitchFamily="50" charset="-128"/>
              </a:rPr>
              <a:t>現状</a:t>
            </a:r>
            <a:r>
              <a:rPr kumimoji="1" lang="ja-JP" altLang="en-US" sz="1100" dirty="0">
                <a:solidFill>
                  <a:schemeClr val="tx1"/>
                </a:solidFill>
                <a:latin typeface="BIZ UDPゴシック" panose="020B0400000000000000" pitchFamily="50" charset="-128"/>
                <a:ea typeface="BIZ UDPゴシック" panose="020B0400000000000000" pitchFamily="50" charset="-128"/>
              </a:rPr>
              <a:t>～未来の医療を情報発信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indent="-87313" defTabSz="930530">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大阪パビリオンに</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おいて、</a:t>
            </a:r>
            <a:r>
              <a:rPr kumimoji="1" lang="en-US" altLang="ja-JP" sz="1100" dirty="0" err="1" smtClean="0">
                <a:solidFill>
                  <a:schemeClr val="tx1"/>
                </a:solidFill>
                <a:latin typeface="BIZ UDPゴシック" panose="020B0400000000000000" pitchFamily="50" charset="-128"/>
                <a:ea typeface="BIZ UDPゴシック" panose="020B0400000000000000" pitchFamily="50" charset="-128"/>
              </a:rPr>
              <a:t>iPS</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細胞</a:t>
            </a:r>
            <a:r>
              <a:rPr kumimoji="1" lang="ja-JP" altLang="en-US" sz="1100" dirty="0">
                <a:solidFill>
                  <a:schemeClr val="tx1"/>
                </a:solidFill>
                <a:latin typeface="BIZ UDPゴシック" panose="020B0400000000000000" pitchFamily="50" charset="-128"/>
                <a:ea typeface="BIZ UDPゴシック" panose="020B0400000000000000" pitchFamily="50" charset="-128"/>
              </a:rPr>
              <a:t>で作製</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した「心筋シート」を活用した展示をするなど、リアル・バーチャル</a:t>
            </a:r>
            <a:r>
              <a:rPr kumimoji="1" lang="ja-JP" altLang="en-US" sz="1100" dirty="0">
                <a:solidFill>
                  <a:schemeClr val="tx1"/>
                </a:solidFill>
                <a:latin typeface="BIZ UDPゴシック" panose="020B0400000000000000" pitchFamily="50" charset="-128"/>
                <a:ea typeface="BIZ UDPゴシック" panose="020B0400000000000000" pitchFamily="50" charset="-128"/>
              </a:rPr>
              <a:t>両面から</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展示</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100" dirty="0">
                <a:solidFill>
                  <a:prstClr val="black"/>
                </a:solidFill>
                <a:latin typeface="BIZ UDPゴシック" panose="020B0400000000000000" pitchFamily="50" charset="-128"/>
                <a:ea typeface="BIZ UDPゴシック" panose="020B0400000000000000" pitchFamily="50" charset="-128"/>
              </a:rPr>
              <a:t>未来医療国際拠点とも</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連携</a:t>
            </a:r>
            <a:endParaRPr kumimoji="1" lang="en-US" altLang="ja-JP" sz="1100" dirty="0">
              <a:solidFill>
                <a:prstClr val="black"/>
              </a:solidFill>
              <a:latin typeface="BIZ UDPゴシック" panose="020B0400000000000000" pitchFamily="50" charset="-128"/>
              <a:ea typeface="BIZ UDPゴシック" panose="020B0400000000000000" pitchFamily="50" charset="-128"/>
            </a:endParaRPr>
          </a:p>
        </p:txBody>
      </p:sp>
      <p:sp>
        <p:nvSpPr>
          <p:cNvPr id="35" name="ホームベース 7">
            <a:extLst>
              <a:ext uri="{FF2B5EF4-FFF2-40B4-BE49-F238E27FC236}">
                <a16:creationId xmlns:a16="http://schemas.microsoft.com/office/drawing/2014/main" id="{E599356E-2B0A-4C96-A1C9-EC52982B4052}"/>
              </a:ext>
            </a:extLst>
          </p:cNvPr>
          <p:cNvSpPr/>
          <p:nvPr/>
        </p:nvSpPr>
        <p:spPr>
          <a:xfrm>
            <a:off x="4633906" y="3379043"/>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32" name="テキスト ボックス 31">
            <a:extLst>
              <a:ext uri="{FF2B5EF4-FFF2-40B4-BE49-F238E27FC236}">
                <a16:creationId xmlns:a16="http://schemas.microsoft.com/office/drawing/2014/main" id="{233774CE-BB03-49E5-94E8-1F2C71E354FD}"/>
              </a:ext>
            </a:extLst>
          </p:cNvPr>
          <p:cNvSpPr txBox="1"/>
          <p:nvPr/>
        </p:nvSpPr>
        <p:spPr>
          <a:xfrm>
            <a:off x="2273513" y="6579733"/>
            <a:ext cx="2202124" cy="322258"/>
          </a:xfrm>
          <a:prstGeom prst="rect">
            <a:avLst/>
          </a:prstGeom>
          <a:noFill/>
        </p:spPr>
        <p:txBody>
          <a:bodyPr wrap="square" lIns="0" tIns="0" rIns="0" bIns="0" rtlCol="0" anchor="ctr" anchorCtr="0">
            <a:noAutofit/>
          </a:bodyPr>
          <a:lstStyle/>
          <a:p>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a:t>
            </a:r>
            <a:r>
              <a:rPr lang="zh-CN"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「未来医療国際拠点」</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イメージ</a:t>
            </a:r>
            <a:endPar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lang="zh-TW" altLang="en-US" sz="700" dirty="0">
                <a:latin typeface="BIZ UDPゴシック" panose="020B0400000000000000" pitchFamily="50" charset="-128"/>
                <a:ea typeface="BIZ UDPゴシック" panose="020B0400000000000000" pitchFamily="50" charset="-128"/>
                <a:cs typeface="Meiryo UI" panose="020B0604030504040204" pitchFamily="50" charset="-128"/>
              </a:rPr>
              <a:t>一般財団法人未来医療推進機構</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HP</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１（１）</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ライフサイエンス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46" name="グループ化 45"/>
          <p:cNvGrpSpPr/>
          <p:nvPr/>
        </p:nvGrpSpPr>
        <p:grpSpPr>
          <a:xfrm>
            <a:off x="243016" y="1295228"/>
            <a:ext cx="9720000" cy="381120"/>
            <a:chOff x="119658" y="1576175"/>
            <a:chExt cx="9780653" cy="393157"/>
          </a:xfrm>
        </p:grpSpPr>
        <p:grpSp>
          <p:nvGrpSpPr>
            <p:cNvPr id="47" name="グループ化 46">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smtClean="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48"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0"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10</a:t>
            </a:fld>
            <a:endParaRPr kumimoji="1" lang="ja-JP" altLang="en-US" dirty="0"/>
          </a:p>
        </p:txBody>
      </p:sp>
      <p:sp>
        <p:nvSpPr>
          <p:cNvPr id="16" name="テキスト ボックス 15">
            <a:extLst>
              <a:ext uri="{FF2B5EF4-FFF2-40B4-BE49-F238E27FC236}">
                <a16:creationId xmlns:a16="http://schemas.microsoft.com/office/drawing/2014/main" id="{B02F3C22-1443-46B7-A977-04475234F08A}"/>
              </a:ext>
            </a:extLst>
          </p:cNvPr>
          <p:cNvSpPr txBox="1"/>
          <p:nvPr/>
        </p:nvSpPr>
        <p:spPr>
          <a:xfrm>
            <a:off x="270312" y="621787"/>
            <a:ext cx="9540000" cy="646331"/>
          </a:xfrm>
          <a:prstGeom prst="rect">
            <a:avLst/>
          </a:prstGeom>
          <a:noFill/>
          <a:ln w="6350">
            <a:noFill/>
            <a:prstDash val="solid"/>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大阪・関西には、再生医療を中心とするライフサイエンス分野におけるトップクラスの研究機関、企業、大学等が集積。こうした強みを活かし、ライフサイエンスを成長の柱として新たな価値を発信するとともに、「いのち輝く未来社会のデザイン」をテーマとする大阪・関西万博を契機に、健康・医療分野で世界に貢献することをめざす。</a:t>
            </a:r>
          </a:p>
        </p:txBody>
      </p: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296" y="4885050"/>
            <a:ext cx="1708331" cy="1708331"/>
          </a:xfrm>
          <a:prstGeom prst="rect">
            <a:avLst/>
          </a:prstGeom>
        </p:spPr>
      </p:pic>
    </p:spTree>
    <p:extLst>
      <p:ext uri="{BB962C8B-B14F-4D97-AF65-F5344CB8AC3E}">
        <p14:creationId xmlns:p14="http://schemas.microsoft.com/office/powerpoint/2010/main" val="2104343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510083"/>
            <a:ext cx="9434300" cy="22108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4127404"/>
            <a:ext cx="45191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（厚生</a:t>
            </a: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労働省、経済産業省）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14" name="直線コネクタ 13"/>
          <p:cNvCxnSpPr/>
          <p:nvPr/>
        </p:nvCxnSpPr>
        <p:spPr>
          <a:xfrm flipH="1">
            <a:off x="372045" y="273132"/>
            <a:ext cx="9232" cy="388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楕円 18"/>
          <p:cNvSpPr/>
          <p:nvPr/>
        </p:nvSpPr>
        <p:spPr>
          <a:xfrm>
            <a:off x="219694" y="4135128"/>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4077414"/>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1916704982"/>
              </p:ext>
            </p:extLst>
          </p:nvPr>
        </p:nvGraphicFramePr>
        <p:xfrm>
          <a:off x="604577" y="2820646"/>
          <a:ext cx="9288000" cy="1121299"/>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67558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再⽣・細胞医療・遺伝⼦治療分野の情報発信 ／ </a:t>
                      </a:r>
                      <a:r>
                        <a:rPr lang="ja-JP" altLang="en-US" sz="1100" strike="noStrike" dirty="0" smtClean="0">
                          <a:solidFill>
                            <a:schemeClr val="tx1"/>
                          </a:solidFill>
                          <a:latin typeface="+mn-ea"/>
                        </a:rPr>
                        <a:t>⽇本の先進的な医薬品等の情報発信 ／ 障害者⾃⽴⽀援機器等開発促進　</a:t>
                      </a:r>
                      <a:r>
                        <a:rPr kumimoji="1" lang="en-US" altLang="ja-JP" sz="1100" dirty="0" smtClean="0">
                          <a:solidFill>
                            <a:schemeClr val="tx1"/>
                          </a:solidFill>
                          <a:latin typeface="+mn-ea"/>
                        </a:rPr>
                        <a:t>&lt;</a:t>
                      </a:r>
                      <a:r>
                        <a:rPr kumimoji="1" lang="ja-JP" altLang="en-US" sz="1100" dirty="0" smtClean="0">
                          <a:solidFill>
                            <a:schemeClr val="tx1"/>
                          </a:solidFill>
                          <a:latin typeface="+mn-ea"/>
                        </a:rPr>
                        <a:t>厚労省</a:t>
                      </a:r>
                      <a:r>
                        <a:rPr kumimoji="1" lang="en-US" altLang="ja-JP" sz="1100" dirty="0" smtClean="0">
                          <a:solidFill>
                            <a:schemeClr val="tx1"/>
                          </a:solidFill>
                          <a:latin typeface="+mn-ea"/>
                        </a:rPr>
                        <a:t>&gt;</a:t>
                      </a:r>
                    </a:p>
                    <a:p>
                      <a:pPr marL="171450" indent="-171450">
                        <a:buFont typeface="Wingdings" panose="05000000000000000000" pitchFamily="2" charset="2"/>
                        <a:buChar char="l"/>
                      </a:pPr>
                      <a:r>
                        <a:rPr lang="ja-JP" altLang="en-US" sz="1100" strike="noStrike" dirty="0" smtClean="0">
                          <a:solidFill>
                            <a:schemeClr val="tx1"/>
                          </a:solidFill>
                          <a:latin typeface="+mn-ea"/>
                        </a:rPr>
                        <a:t>医療機器等における先進的研究開発・開発体制強靭化事業の採択者による体験コーナー　</a:t>
                      </a:r>
                      <a:r>
                        <a:rPr lang="en-US" altLang="ja-JP" sz="1100" strike="noStrike" dirty="0" smtClean="0">
                          <a:solidFill>
                            <a:schemeClr val="tx1"/>
                          </a:solidFill>
                          <a:latin typeface="+mn-ea"/>
                        </a:rPr>
                        <a:t>&lt;</a:t>
                      </a:r>
                      <a:r>
                        <a:rPr lang="ja-JP" altLang="en-US" sz="1100" strike="noStrike" dirty="0" smtClean="0">
                          <a:solidFill>
                            <a:schemeClr val="tx1"/>
                          </a:solidFill>
                          <a:latin typeface="+mn-ea"/>
                        </a:rPr>
                        <a:t>経産省</a:t>
                      </a:r>
                      <a:r>
                        <a:rPr lang="en-US" altLang="ja-JP" sz="1100" strike="noStrike" dirty="0" smtClean="0">
                          <a:solidFill>
                            <a:schemeClr val="tx1"/>
                          </a:solidFill>
                          <a:latin typeface="+mn-ea"/>
                        </a:rPr>
                        <a:t>&gt;</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万博会場等での発信について、国と府・市の間で齟齬がないよう連携しながら進めることを確認</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3219442853"/>
              </p:ext>
            </p:extLst>
          </p:nvPr>
        </p:nvGraphicFramePr>
        <p:xfrm>
          <a:off x="604578" y="661452"/>
          <a:ext cx="9540000" cy="1832079"/>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50270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再生医療に対する社会受容性の向上や事業者の参入促進に向けた効果的な情報発信</a:t>
                      </a:r>
                      <a:endParaRPr kumimoji="1" lang="en-US" altLang="ja-JP" sz="13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　　再生医療の普及や市場拡大のためには、国民の理解・参画や幅広い事業者の参入が不可欠。万博会場等を活用し、国や地元関係機関</a:t>
                      </a:r>
                      <a:endParaRPr kumimoji="1" lang="en-US" altLang="ja-JP"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　　等が一体となって、国内外に広く発信していくことが必要。</a:t>
                      </a:r>
                      <a:endParaRPr kumimoji="1" lang="en-US" altLang="ja-JP" sz="1200" b="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txBody>
                  <a:tcPr marL="100806" marR="100806" marT="50403" marB="50403" anchor="ctr"/>
                </a:tc>
                <a:extLst>
                  <a:ext uri="{0D108BD9-81ED-4DB2-BD59-A6C34878D82A}">
                    <a16:rowId xmlns:a16="http://schemas.microsoft.com/office/drawing/2014/main" val="429155127"/>
                  </a:ext>
                </a:extLst>
              </a:tr>
              <a:tr h="50270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▷再生医療の産業化に向け、細胞・組織の安定供給に向けた技術開発・サプライチェーンの構築</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再生医療等製品は、高度かつ複雑な取扱いが求められ、現状では非常に高コスト。産業化に向けて安定的な供給体制が不可欠。</a:t>
                      </a:r>
                      <a:endParaRPr kumimoji="1" lang="ja-JP" altLang="en-US" sz="1200" i="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33281075"/>
                  </a:ext>
                </a:extLst>
              </a:tr>
              <a:tr h="487293">
                <a:tc>
                  <a:txBody>
                    <a:bodyPr/>
                    <a:lstStyle/>
                    <a:p>
                      <a:pPr algn="l">
                        <a:lnSpc>
                          <a:spcPct val="100000"/>
                        </a:lnSpc>
                      </a:pPr>
                      <a:r>
                        <a:rPr kumimoji="1" lang="ja-JP" altLang="en-US" sz="1300" b="1" dirty="0" smtClean="0">
                          <a:solidFill>
                            <a:schemeClr val="tx1"/>
                          </a:solidFill>
                        </a:rPr>
                        <a:t>▷再生医療等製品の特性に対応した各種レギュレーションが未整備</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再生医療等製品は国の製造・販売承認審査が必要であるが、細胞原料から製造・輸送等広範にわたる安全性や品質の確保と、</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迅速で円滑な供給体制の構築に向けたレギュレーションが未整備。</a:t>
                      </a:r>
                    </a:p>
                  </a:txBody>
                  <a:tcPr marL="100806" marR="100806" marT="50403" marB="50403" anchor="ctr"/>
                </a:tc>
                <a:extLst>
                  <a:ext uri="{0D108BD9-81ED-4DB2-BD59-A6C34878D82A}">
                    <a16:rowId xmlns:a16="http://schemas.microsoft.com/office/drawing/2014/main" val="385922499"/>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3103681459"/>
              </p:ext>
            </p:extLst>
          </p:nvPr>
        </p:nvGraphicFramePr>
        <p:xfrm>
          <a:off x="604579" y="4601624"/>
          <a:ext cx="9209272" cy="1937046"/>
        </p:xfrm>
        <a:graphic>
          <a:graphicData uri="http://schemas.openxmlformats.org/drawingml/2006/table">
            <a:tbl>
              <a:tblPr firstRow="1" bandRow="1">
                <a:tableStyleId>{2D5ABB26-0587-4C30-8999-92F81FD0307C}</a:tableStyleId>
              </a:tblPr>
              <a:tblGrid>
                <a:gridCol w="9209272">
                  <a:extLst>
                    <a:ext uri="{9D8B030D-6E8A-4147-A177-3AD203B41FA5}">
                      <a16:colId xmlns:a16="http://schemas.microsoft.com/office/drawing/2014/main" val="2309123477"/>
                    </a:ext>
                  </a:extLst>
                </a:gridCol>
              </a:tblGrid>
              <a:tr h="360000">
                <a:tc>
                  <a:txBody>
                    <a:bodyPr/>
                    <a:lstStyle/>
                    <a:p>
                      <a:pPr marL="180975" indent="-180975" algn="l">
                        <a:lnSpc>
                          <a:spcPct val="100000"/>
                        </a:lnSpc>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▷「いのち」をテーマに掲げる万博に向け、再生医療の産業化が加速するよう重点的な財政支援。その成果を会場内外で効果的に発信</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611219668"/>
                  </a:ext>
                </a:extLst>
              </a:tr>
              <a:tr h="360000">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a:t>
                      </a:r>
                      <a:r>
                        <a:rPr kumimoji="1" lang="en-US" altLang="ja-JP" sz="1300" b="1" i="0" u="none" strike="noStrike" kern="1200" cap="none" spc="0" normalizeH="0" baseline="0" noProof="0" dirty="0" smtClean="0">
                          <a:ln>
                            <a:noFill/>
                          </a:ln>
                          <a:solidFill>
                            <a:schemeClr val="tx1"/>
                          </a:solidFill>
                          <a:effectLst/>
                          <a:uLnTx/>
                          <a:uFillTx/>
                          <a:latin typeface="+mn-lt"/>
                          <a:ea typeface="+mn-ea"/>
                          <a:cs typeface="+mn-cs"/>
                        </a:rPr>
                        <a:t>my </a:t>
                      </a:r>
                      <a:r>
                        <a:rPr kumimoji="1" lang="en-US" altLang="ja-JP" sz="1300" b="1" i="0" u="none" strike="noStrike" kern="1200" cap="none" spc="0" normalizeH="0" baseline="0" noProof="0" dirty="0" err="1" smtClean="0">
                          <a:ln>
                            <a:noFill/>
                          </a:ln>
                          <a:solidFill>
                            <a:schemeClr val="tx1"/>
                          </a:solidFill>
                          <a:effectLst/>
                          <a:uLnTx/>
                          <a:uFillTx/>
                          <a:latin typeface="+mn-lt"/>
                          <a:ea typeface="+mn-ea"/>
                          <a:cs typeface="+mn-cs"/>
                        </a:rPr>
                        <a:t>iPS</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プロジェクト」など、大阪・関西で取り組まれている最先端の医療技術を会場内外で発信</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a:t>
                      </a:r>
                      <a:endParaRPr kumimoji="1" lang="ja-JP" altLang="en-US" sz="16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tc>
                <a:extLst>
                  <a:ext uri="{0D108BD9-81ED-4DB2-BD59-A6C34878D82A}">
                    <a16:rowId xmlns:a16="http://schemas.microsoft.com/office/drawing/2014/main" val="2386533332"/>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u="none" dirty="0" smtClean="0">
                          <a:solidFill>
                            <a:schemeClr val="tx1"/>
                          </a:solidFill>
                        </a:rPr>
                        <a:t>▷万博後も見据え、再生医療の産業化の道筋が確かなものとなるよう、</a:t>
                      </a:r>
                      <a:endParaRPr kumimoji="1" lang="en-US" altLang="ja-JP" sz="1300" b="1" u="none"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・再生医療の産業化推進プラットフォームの構築に向けた財政・技術支援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＜府・大商＞</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1418380074"/>
                  </a:ext>
                </a:extLst>
              </a:tr>
              <a:tr h="360000">
                <a:tc>
                  <a:txBody>
                    <a:bodyPr/>
                    <a:lstStyle/>
                    <a:p>
                      <a:pPr marL="0"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300" b="1" u="none" baseline="0" dirty="0" smtClean="0">
                          <a:solidFill>
                            <a:schemeClr val="tx1"/>
                          </a:solidFill>
                        </a:rPr>
                        <a:t>・再生医療等製品の特性に対応した各種レギュレーションの整備 </a:t>
                      </a:r>
                      <a:r>
                        <a:rPr kumimoji="1" lang="ja-JP" altLang="en-US" sz="900" b="0" u="none" dirty="0" smtClean="0">
                          <a:solidFill>
                            <a:schemeClr val="tx1"/>
                          </a:solidFill>
                        </a:rPr>
                        <a:t>＜府・大商＞</a:t>
                      </a:r>
                      <a:endParaRPr kumimoji="1" lang="ja-JP" altLang="en-US" sz="1600" b="0" u="none"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84979069"/>
                  </a:ext>
                </a:extLst>
              </a:tr>
            </a:tbl>
          </a:graphicData>
        </a:graphic>
      </p:graphicFrame>
    </p:spTree>
    <p:extLst>
      <p:ext uri="{BB962C8B-B14F-4D97-AF65-F5344CB8AC3E}">
        <p14:creationId xmlns:p14="http://schemas.microsoft.com/office/powerpoint/2010/main" val="1277789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577633390"/>
              </p:ext>
            </p:extLst>
          </p:nvPr>
        </p:nvGraphicFramePr>
        <p:xfrm>
          <a:off x="270311" y="1310977"/>
          <a:ext cx="9540001" cy="5158062"/>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158062">
                <a:tc>
                  <a:txBody>
                    <a:bodyPr/>
                    <a:lstStyle/>
                    <a:p>
                      <a:pPr marL="0" indent="0">
                        <a:lnSpc>
                          <a:spcPct val="100000"/>
                        </a:lnSpc>
                        <a:spcBef>
                          <a:spcPts val="0"/>
                        </a:spcBef>
                        <a:spcAft>
                          <a:spcPts val="0"/>
                        </a:spcAft>
                      </a:pPr>
                      <a:r>
                        <a:rPr kumimoji="1" lang="ja-JP" altLang="en-US" sz="1300" dirty="0">
                          <a:solidFill>
                            <a:schemeClr val="tx1"/>
                          </a:solidFill>
                          <a:latin typeface="BIZ UDPゴシック" panose="020B0400000000000000" pitchFamily="50" charset="-128"/>
                          <a:ea typeface="BIZ UDPゴシック" panose="020B0400000000000000" pitchFamily="50" charset="-128"/>
                        </a:rPr>
                        <a:t>次世代ヘルスケアの推進</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endParaRPr kumimoji="1" lang="ja-JP" altLang="en-US" sz="1100" dirty="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ja-JP" altLang="en-US" sz="1100" dirty="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a:latin typeface="BIZ UDPゴシック" panose="020B0400000000000000" pitchFamily="50" charset="-128"/>
                          <a:ea typeface="BIZ UDPゴシック" panose="020B0400000000000000" pitchFamily="50" charset="-128"/>
                        </a:rPr>
                        <a:t>□健康寿命延伸達成（</a:t>
                      </a:r>
                      <a:r>
                        <a:rPr lang="en-US" altLang="ja-JP" sz="1300" b="1" dirty="0">
                          <a:latin typeface="BIZ UDPゴシック" panose="020B0400000000000000" pitchFamily="50" charset="-128"/>
                          <a:ea typeface="BIZ UDPゴシック" panose="020B0400000000000000" pitchFamily="50" charset="-128"/>
                        </a:rPr>
                        <a:t>2</a:t>
                      </a:r>
                      <a:r>
                        <a:rPr lang="ja-JP" altLang="en-US" sz="1300" b="1" dirty="0">
                          <a:latin typeface="BIZ UDPゴシック" panose="020B0400000000000000" pitchFamily="50" charset="-128"/>
                          <a:ea typeface="BIZ UDPゴシック" panose="020B0400000000000000" pitchFamily="50" charset="-128"/>
                        </a:rPr>
                        <a:t>歳以上）　　　　　　　　　　　　　　　　　　　　　　</a:t>
                      </a:r>
                      <a:endParaRPr lang="en-US" altLang="ja-JP" sz="1300" b="1" dirty="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1" dirty="0">
                          <a:latin typeface="BIZ UDPゴシック" panose="020B0400000000000000" pitchFamily="50" charset="-128"/>
                          <a:ea typeface="BIZ UDPゴシック" panose="020B0400000000000000" pitchFamily="50" charset="-128"/>
                        </a:rPr>
                        <a:t>　　　　　　　　　　　　　　　　　（</a:t>
                      </a:r>
                      <a:r>
                        <a:rPr lang="en-US" altLang="ja-JP" sz="1100" b="1" dirty="0">
                          <a:latin typeface="BIZ UDPゴシック" panose="020B0400000000000000" pitchFamily="50" charset="-128"/>
                          <a:ea typeface="BIZ UDPゴシック" panose="020B0400000000000000" pitchFamily="50" charset="-128"/>
                        </a:rPr>
                        <a:t>2013</a:t>
                      </a:r>
                      <a:r>
                        <a:rPr lang="ja-JP" altLang="en-US" sz="1100" b="1" dirty="0">
                          <a:latin typeface="BIZ UDPゴシック" panose="020B0400000000000000" pitchFamily="50" charset="-128"/>
                          <a:ea typeface="BIZ UDPゴシック" panose="020B0400000000000000" pitchFamily="50" charset="-128"/>
                        </a:rPr>
                        <a:t>年比）</a:t>
                      </a:r>
                      <a:endParaRPr lang="en-US" altLang="ja-JP" sz="1100" b="1" dirty="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万博会場では</a:t>
            </a:r>
            <a:r>
              <a:rPr lang="ja-JP" altLang="en-US" sz="1200" dirty="0" smtClean="0">
                <a:solidFill>
                  <a:prstClr val="black"/>
                </a:solidFill>
                <a:latin typeface="BIZ UDPゴシック" panose="020B0400000000000000" pitchFamily="50" charset="-128"/>
                <a:ea typeface="BIZ UDPゴシック" panose="020B0400000000000000" pitchFamily="50" charset="-128"/>
              </a:rPr>
              <a:t>、ヘルスケアデータを</a:t>
            </a:r>
            <a:r>
              <a:rPr lang="en-US" altLang="ja-JP" sz="1200" dirty="0">
                <a:solidFill>
                  <a:prstClr val="black"/>
                </a:solidFill>
                <a:latin typeface="BIZ UDPゴシック" panose="020B0400000000000000" pitchFamily="50" charset="-128"/>
                <a:ea typeface="BIZ UDPゴシック" panose="020B0400000000000000" pitchFamily="50" charset="-128"/>
              </a:rPr>
              <a:t>AI</a:t>
            </a:r>
            <a:r>
              <a:rPr lang="ja-JP" altLang="en-US" sz="1200" dirty="0">
                <a:solidFill>
                  <a:prstClr val="black"/>
                </a:solidFill>
                <a:latin typeface="BIZ UDPゴシック" panose="020B0400000000000000" pitchFamily="50" charset="-128"/>
                <a:ea typeface="BIZ UDPゴシック" panose="020B0400000000000000" pitchFamily="50" charset="-128"/>
              </a:rPr>
              <a:t>分析し、パーソナライズされた健康プログラムを提案することなどを検討。万博で実証したヘルスケアに関する先端技術・サービスの普及・活用により、世界のモデルとなる健康長寿社会の実現をめざす。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1" y="239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en-US" altLang="ja-JP" b="1" dirty="0" smtClean="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次世代</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ヘルスケア</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120417"/>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30"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12</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2" name="グループ化 1"/>
          <p:cNvGrpSpPr/>
          <p:nvPr/>
        </p:nvGrpSpPr>
        <p:grpSpPr>
          <a:xfrm>
            <a:off x="4672530" y="1937292"/>
            <a:ext cx="2805386" cy="2721353"/>
            <a:chOff x="4637616" y="2105005"/>
            <a:chExt cx="2805386" cy="2721353"/>
          </a:xfrm>
        </p:grpSpPr>
        <p:sp>
          <p:nvSpPr>
            <p:cNvPr id="18" name="正方形/長方形 17">
              <a:extLst>
                <a:ext uri="{FF2B5EF4-FFF2-40B4-BE49-F238E27FC236}">
                  <a16:creationId xmlns:a16="http://schemas.microsoft.com/office/drawing/2014/main" id="{42AB246C-D6C3-4324-A739-9AC17F6C0836}"/>
                </a:ext>
              </a:extLst>
            </p:cNvPr>
            <p:cNvSpPr/>
            <p:nvPr/>
          </p:nvSpPr>
          <p:spPr>
            <a:xfrm>
              <a:off x="4637616" y="2249377"/>
              <a:ext cx="2460166" cy="2520341"/>
            </a:xfrm>
            <a:prstGeom prst="rect">
              <a:avLst/>
            </a:prstGeom>
            <a:solidFill>
              <a:schemeClr val="bg1"/>
            </a:solidFill>
            <a:ln w="19050" cmpd="dbl">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59937" rtl="0" eaLnBrk="1" fontAlgn="auto" latinLnBrk="0" hangingPunct="1">
                <a:lnSpc>
                  <a:spcPct val="100000"/>
                </a:lnSpc>
                <a:spcBef>
                  <a:spcPts val="0"/>
                </a:spcBef>
                <a:buClrTx/>
                <a:buSzTx/>
                <a:buFontTx/>
                <a:buNone/>
                <a:tabLst/>
                <a:defRPr/>
              </a:pPr>
              <a:endParaRPr kumimoji="1" lang="en-US" altLang="ja-JP" sz="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30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パーソナライズされた健康プログラムの実装（大阪パビリオン）</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lvl="0" indent="-85725" defTabSz="959937">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アスマイルなどの健康アプリ等で取得した日々の健康活動データや検診データと</a:t>
              </a:r>
              <a:r>
                <a:rPr kumimoji="1" lang="ja-JP" altLang="en-US" sz="1100" dirty="0" err="1">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パビリオン内で</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取得</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した</a:t>
              </a:r>
              <a:r>
                <a:rPr kumimoji="1" lang="ja-JP" altLang="en-US" sz="1100" dirty="0">
                  <a:solidFill>
                    <a:schemeClr val="tx1"/>
                  </a:solidFill>
                  <a:latin typeface="BIZ UDPゴシック" panose="020B0400000000000000" pitchFamily="50" charset="-128"/>
                  <a:ea typeface="BIZ UDPゴシック" panose="020B0400000000000000" pitchFamily="50" charset="-128"/>
                </a:rPr>
                <a:t>ヘルスケア</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データ</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AI</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分析し、個人最適化された健康プログラムを提案</a:t>
              </a:r>
            </a:p>
          </p:txBody>
        </p:sp>
        <p:sp>
          <p:nvSpPr>
            <p:cNvPr id="19" name="ホームベース 7">
              <a:extLst>
                <a:ext uri="{FF2B5EF4-FFF2-40B4-BE49-F238E27FC236}">
                  <a16:creationId xmlns:a16="http://schemas.microsoft.com/office/drawing/2014/main" id="{E599356E-2B0A-4C96-A1C9-EC52982B4052}"/>
                </a:ext>
              </a:extLst>
            </p:cNvPr>
            <p:cNvSpPr/>
            <p:nvPr/>
          </p:nvSpPr>
          <p:spPr>
            <a:xfrm>
              <a:off x="4652369" y="2105005"/>
              <a:ext cx="1044000" cy="326291"/>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万博会場</a:t>
              </a:r>
            </a:p>
          </p:txBody>
        </p:sp>
        <p:sp>
          <p:nvSpPr>
            <p:cNvPr id="21" name="テキスト ボックス 20">
              <a:extLst>
                <a:ext uri="{FF2B5EF4-FFF2-40B4-BE49-F238E27FC236}">
                  <a16:creationId xmlns:a16="http://schemas.microsoft.com/office/drawing/2014/main" id="{233774CE-BB03-49E5-94E8-1F2C71E354FD}"/>
                </a:ext>
              </a:extLst>
            </p:cNvPr>
            <p:cNvSpPr txBox="1"/>
            <p:nvPr/>
          </p:nvSpPr>
          <p:spPr>
            <a:xfrm>
              <a:off x="5248901" y="4402523"/>
              <a:ext cx="2194101" cy="423835"/>
            </a:xfrm>
            <a:prstGeom prst="rect">
              <a:avLst/>
            </a:prstGeom>
            <a:noFill/>
          </p:spPr>
          <p:txBody>
            <a:bodyPr wrap="square" lIns="0" tIns="0" rIns="0" bIns="0" rtlCol="0" anchor="ctr" anchorCtr="0">
              <a:noAutofit/>
            </a:bodyPr>
            <a:lstStyle/>
            <a:p>
              <a:r>
                <a:rPr lang="ja-JP" altLang="en-US" sz="8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ミライのヘルスケア体験</a:t>
              </a:r>
            </a:p>
            <a:p>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大阪パビリオン出展基本計画案</a:t>
              </a:r>
            </a:p>
          </p:txBody>
        </p:sp>
      </p:grpSp>
      <p:sp>
        <p:nvSpPr>
          <p:cNvPr id="20" name="テキスト ボックス 19"/>
          <p:cNvSpPr txBox="1"/>
          <p:nvPr/>
        </p:nvSpPr>
        <p:spPr>
          <a:xfrm>
            <a:off x="1918562" y="1505909"/>
            <a:ext cx="2764719" cy="492443"/>
          </a:xfrm>
          <a:prstGeom prst="rect">
            <a:avLst/>
          </a:prstGeom>
          <a:noFill/>
        </p:spPr>
        <p:txBody>
          <a:bodyPr wrap="square" rtlCol="0">
            <a:spAutoFit/>
          </a:bodyPr>
          <a:lstStyle/>
          <a:p>
            <a:pPr marL="180975" marR="0" lvl="0" indent="-180975"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□デジタル技術を</a:t>
            </a: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活用した健康</a:t>
            </a:r>
            <a:r>
              <a:rPr kumimoji="0" lang="ja-JP" altLang="en-US" sz="1300" b="1"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づ</a:t>
            </a: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くりの推進</a:t>
            </a:r>
            <a:endParaRPr kumimoji="0" lang="en-US" altLang="ja-JP"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pSp>
        <p:nvGrpSpPr>
          <p:cNvPr id="22" name="グループ化 21"/>
          <p:cNvGrpSpPr/>
          <p:nvPr/>
        </p:nvGrpSpPr>
        <p:grpSpPr>
          <a:xfrm>
            <a:off x="1837867" y="1998352"/>
            <a:ext cx="2758312" cy="1502772"/>
            <a:chOff x="1824628" y="4681549"/>
            <a:chExt cx="2758312" cy="1502772"/>
          </a:xfrm>
        </p:grpSpPr>
        <p:sp>
          <p:nvSpPr>
            <p:cNvPr id="31" name="テキスト ボックス 30"/>
            <p:cNvSpPr txBox="1"/>
            <p:nvPr/>
          </p:nvSpPr>
          <p:spPr>
            <a:xfrm>
              <a:off x="1824628" y="4681549"/>
              <a:ext cx="2758312" cy="430887"/>
            </a:xfrm>
            <a:prstGeom prst="rect">
              <a:avLst/>
            </a:prstGeom>
            <a:noFill/>
          </p:spPr>
          <p:txBody>
            <a:bodyPr wrap="square" rtlCol="0">
              <a:spAutoFit/>
            </a:bodyPr>
            <a:lstStyle/>
            <a:p>
              <a:pPr marL="185738" marR="0" lvl="0" indent="-185738" algn="l" defTabSz="457200" rtl="0" eaLnBrk="1" fontAlgn="auto"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　・</a:t>
              </a:r>
              <a:r>
                <a:rPr kumimoji="0"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府が運営する</a:t>
              </a:r>
              <a:r>
                <a:rPr kumimoji="1" lang="ja-JP" altLang="en-US" sz="1100" dirty="0">
                  <a:latin typeface="BIZ UDPゴシック" panose="020B0400000000000000" pitchFamily="50" charset="-128"/>
                  <a:ea typeface="BIZ UDPゴシック" panose="020B0400000000000000" pitchFamily="50" charset="-128"/>
                </a:rPr>
                <a:t>健康</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アプリ「アスマイル」等による健康活動促進</a:t>
              </a:r>
            </a:p>
          </p:txBody>
        </p:sp>
        <p:sp>
          <p:nvSpPr>
            <p:cNvPr id="32" name="テキスト ボックス 31"/>
            <p:cNvSpPr txBox="1"/>
            <p:nvPr/>
          </p:nvSpPr>
          <p:spPr>
            <a:xfrm>
              <a:off x="1981675" y="5076325"/>
              <a:ext cx="2549323" cy="1107996"/>
            </a:xfrm>
            <a:prstGeom prst="rect">
              <a:avLst/>
            </a:prstGeom>
            <a:noFill/>
          </p:spPr>
          <p:txBody>
            <a:bodyPr wrap="square" rtlCol="0">
              <a:spAutoFit/>
            </a:bodyPr>
            <a:lstStyle/>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アスマイル登録者：</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約</a:t>
              </a:r>
              <a:r>
                <a:rPr kumimoji="1" lang="en-US" altLang="ja-JP" sz="1100" dirty="0">
                  <a:latin typeface="BIZ UDPゴシック" panose="020B0400000000000000" pitchFamily="50" charset="-128"/>
                  <a:ea typeface="BIZ UDPゴシック" panose="020B0400000000000000" pitchFamily="50" charset="-128"/>
                </a:rPr>
                <a:t>32</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万人</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2022</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年</a:t>
              </a:r>
              <a:r>
                <a:rPr kumimoji="1" lang="en-US" altLang="ja-JP" sz="1100" noProof="0" dirty="0">
                  <a:latin typeface="BIZ UDPゴシック" panose="020B0400000000000000" pitchFamily="50" charset="-128"/>
                  <a:ea typeface="BIZ UDPゴシック" panose="020B0400000000000000" pitchFamily="50" charset="-128"/>
                </a:rPr>
                <a:t>10</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月</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末</a:t>
              </a:r>
              <a:r>
                <a:rPr kumimoji="1" lang="ja-JP" altLang="en-US" sz="1100" dirty="0">
                  <a:latin typeface="BIZ UDPゴシック" panose="020B0400000000000000" pitchFamily="50" charset="-128"/>
                  <a:ea typeface="BIZ UDPゴシック" panose="020B0400000000000000" pitchFamily="50" charset="-128"/>
                </a:rPr>
                <a:t>）</a:t>
              </a:r>
              <a:endParaRPr kumimoji="1" lang="en-US" altLang="ja-JP" sz="1100" dirty="0">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健康予測</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AI</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による生活</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習慣病発症確率</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の情報提供</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2021</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12</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r>
                <a:rPr kumimoji="1" lang="ja-JP" altLang="en-US" sz="1100" dirty="0">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85725" lvl="0" indent="-85725" defTabSz="959937">
                <a:defRPr/>
              </a:pPr>
              <a:r>
                <a:rPr kumimoji="1" lang="ja-JP" altLang="en-US" sz="1100" dirty="0">
                  <a:latin typeface="BIZ UDPゴシック" panose="020B0400000000000000" pitchFamily="50" charset="-128"/>
                  <a:ea typeface="BIZ UDPゴシック" panose="020B0400000000000000" pitchFamily="50" charset="-128"/>
                </a:rPr>
                <a:t>▷アスマイルと連携した「</a:t>
              </a:r>
              <a:r>
                <a:rPr kumimoji="1" lang="en-US" altLang="ja-JP" sz="1100" dirty="0">
                  <a:latin typeface="BIZ UDPゴシック" panose="020B0400000000000000" pitchFamily="50" charset="-128"/>
                  <a:ea typeface="BIZ UDPゴシック" panose="020B0400000000000000" pitchFamily="50" charset="-128"/>
                </a:rPr>
                <a:t>10</a:t>
              </a:r>
              <a:r>
                <a:rPr kumimoji="1" lang="ja-JP" altLang="en-US" sz="1100" dirty="0">
                  <a:latin typeface="BIZ UDPゴシック" panose="020B0400000000000000" pitchFamily="50" charset="-128"/>
                  <a:ea typeface="BIZ UDPゴシック" panose="020B0400000000000000" pitchFamily="50" charset="-128"/>
                </a:rPr>
                <a:t>歳若返り」プロジェクトの実施（</a:t>
              </a:r>
              <a:r>
                <a:rPr kumimoji="1" lang="en-US" altLang="ja-JP" sz="1100" dirty="0">
                  <a:latin typeface="BIZ UDPゴシック" panose="020B0400000000000000" pitchFamily="50" charset="-128"/>
                  <a:ea typeface="BIZ UDPゴシック" panose="020B0400000000000000" pitchFamily="50" charset="-128"/>
                </a:rPr>
                <a:t>2021</a:t>
              </a:r>
              <a:r>
                <a:rPr kumimoji="1" lang="ja-JP" altLang="en-US" sz="1100" dirty="0">
                  <a:latin typeface="BIZ UDPゴシック" panose="020B0400000000000000" pitchFamily="50" charset="-128"/>
                  <a:ea typeface="BIZ UDPゴシック" panose="020B0400000000000000" pitchFamily="50" charset="-128"/>
                </a:rPr>
                <a:t>年度～）</a:t>
              </a:r>
            </a:p>
          </p:txBody>
        </p:sp>
      </p:grpSp>
      <p:grpSp>
        <p:nvGrpSpPr>
          <p:cNvPr id="33" name="グループ化 32"/>
          <p:cNvGrpSpPr/>
          <p:nvPr/>
        </p:nvGrpSpPr>
        <p:grpSpPr>
          <a:xfrm>
            <a:off x="1831733" y="3566213"/>
            <a:ext cx="2712504" cy="1331809"/>
            <a:chOff x="1815488" y="4682493"/>
            <a:chExt cx="2712504" cy="1331809"/>
          </a:xfrm>
        </p:grpSpPr>
        <p:sp>
          <p:nvSpPr>
            <p:cNvPr id="34" name="テキスト ボックス 33"/>
            <p:cNvSpPr txBox="1"/>
            <p:nvPr/>
          </p:nvSpPr>
          <p:spPr>
            <a:xfrm>
              <a:off x="1978669" y="5075583"/>
              <a:ext cx="2549323" cy="938719"/>
            </a:xfrm>
            <a:prstGeom prst="rect">
              <a:avLst/>
            </a:prstGeom>
            <a:noFill/>
          </p:spPr>
          <p:txBody>
            <a:bodyPr wrap="square" rtlCol="0">
              <a:spAutoFit/>
            </a:bodyPr>
            <a:lstStyle/>
            <a:p>
              <a:pPr marL="85725" lvl="0" indent="-85725" defTabSz="959937">
                <a:defRPr/>
              </a:pPr>
              <a:r>
                <a:rPr kumimoji="1" lang="ja-JP" altLang="en-US" sz="1100" dirty="0">
                  <a:latin typeface="BIZ UDPゴシック" panose="020B0400000000000000" pitchFamily="50" charset="-128"/>
                  <a:ea typeface="BIZ UDPゴシック" panose="020B0400000000000000" pitchFamily="50" charset="-128"/>
                </a:rPr>
                <a:t>▷民間や行政の様々なデジタルサービスをワンストップで使いやすく提供</a:t>
              </a:r>
              <a:endParaRPr kumimoji="1" lang="en-US" altLang="ja-JP" sz="1100" dirty="0">
                <a:latin typeface="BIZ UDPゴシック" panose="020B0400000000000000" pitchFamily="50" charset="-128"/>
                <a:ea typeface="BIZ UDPゴシック" panose="020B0400000000000000" pitchFamily="50" charset="-128"/>
              </a:endParaRPr>
            </a:p>
            <a:p>
              <a:pPr marL="85725" lvl="0" indent="-85725" defTabSz="959937">
                <a:defRPr/>
              </a:pPr>
              <a:r>
                <a:rPr kumimoji="1" lang="ja-JP" altLang="en-US" sz="1100" dirty="0">
                  <a:latin typeface="BIZ UDPゴシック" panose="020B0400000000000000" pitchFamily="50" charset="-128"/>
                  <a:ea typeface="BIZ UDPゴシック" panose="020B0400000000000000" pitchFamily="50" charset="-128"/>
                </a:rPr>
                <a:t>▷生活の質の向上を通じた健康寿命延伸をめざす</a:t>
              </a:r>
              <a:endParaRPr kumimoji="1" lang="en-US" altLang="ja-JP" sz="1100" dirty="0">
                <a:latin typeface="BIZ UDPゴシック" panose="020B0400000000000000" pitchFamily="50" charset="-128"/>
                <a:ea typeface="BIZ UDPゴシック" panose="020B0400000000000000" pitchFamily="50" charset="-128"/>
              </a:endParaRPr>
            </a:p>
            <a:p>
              <a:pPr marL="92075" lvl="0" indent="-92075" defTabSz="959937">
                <a:defRPr/>
              </a:pP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a:latin typeface="BIZ UDPゴシック" panose="020B0400000000000000" pitchFamily="50" charset="-128"/>
                  <a:ea typeface="BIZ UDPゴシック" panose="020B0400000000000000" pitchFamily="50" charset="-128"/>
                </a:rPr>
                <a:t>2022</a:t>
              </a:r>
              <a:r>
                <a:rPr kumimoji="1" lang="ja-JP" altLang="en-US" sz="1100" dirty="0">
                  <a:latin typeface="BIZ UDPゴシック" panose="020B0400000000000000" pitchFamily="50" charset="-128"/>
                  <a:ea typeface="BIZ UDPゴシック" panose="020B0400000000000000" pitchFamily="50" charset="-128"/>
                </a:rPr>
                <a:t>年</a:t>
              </a:r>
              <a:r>
                <a:rPr kumimoji="1" lang="en-US" altLang="ja-JP" sz="1100" dirty="0">
                  <a:latin typeface="BIZ UDPゴシック" panose="020B0400000000000000" pitchFamily="50" charset="-128"/>
                  <a:ea typeface="BIZ UDPゴシック" panose="020B0400000000000000" pitchFamily="50" charset="-128"/>
                </a:rPr>
                <a:t>2</a:t>
              </a:r>
              <a:r>
                <a:rPr kumimoji="1" lang="ja-JP" altLang="en-US" sz="1100" dirty="0" smtClean="0">
                  <a:latin typeface="BIZ UDPゴシック" panose="020B0400000000000000" pitchFamily="50" charset="-128"/>
                  <a:ea typeface="BIZ UDPゴシック" panose="020B0400000000000000" pitchFamily="50" charset="-128"/>
                </a:rPr>
                <a:t>月～実証</a:t>
              </a:r>
              <a:r>
                <a:rPr kumimoji="1" lang="ja-JP" altLang="en-US" sz="1100" dirty="0">
                  <a:latin typeface="BIZ UDPゴシック" panose="020B0400000000000000" pitchFamily="50" charset="-128"/>
                  <a:ea typeface="BIZ UDPゴシック" panose="020B0400000000000000" pitchFamily="50" charset="-128"/>
                </a:rPr>
                <a:t>事業</a:t>
              </a:r>
              <a:r>
                <a:rPr kumimoji="1" lang="ja-JP" altLang="en-US" sz="1100" dirty="0" smtClean="0">
                  <a:latin typeface="BIZ UDPゴシック" panose="020B0400000000000000" pitchFamily="50" charset="-128"/>
                  <a:ea typeface="BIZ UDPゴシック" panose="020B0400000000000000" pitchFamily="50" charset="-128"/>
                </a:rPr>
                <a:t>を</a:t>
              </a:r>
              <a:r>
                <a:rPr kumimoji="1" lang="ja-JP" altLang="en-US" sz="1100" dirty="0">
                  <a:latin typeface="BIZ UDPゴシック" panose="020B0400000000000000" pitchFamily="50" charset="-128"/>
                  <a:ea typeface="BIZ UDPゴシック" panose="020B0400000000000000" pitchFamily="50" charset="-128"/>
                </a:rPr>
                <a:t>実施</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35" name="テキスト ボックス 34"/>
            <p:cNvSpPr txBox="1"/>
            <p:nvPr/>
          </p:nvSpPr>
          <p:spPr>
            <a:xfrm>
              <a:off x="1815488" y="4682493"/>
              <a:ext cx="2712503" cy="430887"/>
            </a:xfrm>
            <a:prstGeom prst="rect">
              <a:avLst/>
            </a:prstGeom>
            <a:noFill/>
          </p:spPr>
          <p:txBody>
            <a:bodyPr wrap="square" rtlCol="0">
              <a:spAutoFit/>
            </a:bodyPr>
            <a:lstStyle/>
            <a:p>
              <a:pPr marL="185738" lvl="0" indent="-185738" defTabSz="959937">
                <a:defRPr/>
              </a:pPr>
              <a:r>
                <a:rPr lang="ja-JP" altLang="en-US"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高齢者のためのデジタルサービスの展開</a:t>
              </a:r>
              <a:r>
                <a:rPr kumimoji="1" lang="ja-JP" altLang="en-US" sz="1100" spc="-100" dirty="0">
                  <a:latin typeface="BIZ UDPゴシック" panose="020B0400000000000000" pitchFamily="50" charset="-128"/>
                  <a:ea typeface="BIZ UDPゴシック" panose="020B0400000000000000" pitchFamily="50" charset="-128"/>
                </a:rPr>
                <a:t>（スマートシニアライフ事業）</a:t>
              </a:r>
              <a:endParaRPr kumimoji="1" lang="en-US" altLang="ja-JP" sz="1100" spc="-100" dirty="0">
                <a:latin typeface="BIZ UDPゴシック" panose="020B0400000000000000" pitchFamily="50" charset="-128"/>
                <a:ea typeface="BIZ UDPゴシック" panose="020B0400000000000000" pitchFamily="50" charset="-128"/>
              </a:endParaRPr>
            </a:p>
          </p:txBody>
        </p:sp>
      </p:grpSp>
      <p:sp>
        <p:nvSpPr>
          <p:cNvPr id="36" name="テキスト ボックス 35"/>
          <p:cNvSpPr txBox="1"/>
          <p:nvPr/>
        </p:nvSpPr>
        <p:spPr>
          <a:xfrm>
            <a:off x="4497447" y="4760962"/>
            <a:ext cx="2700000" cy="1446550"/>
          </a:xfrm>
          <a:prstGeom prst="rect">
            <a:avLst/>
          </a:prstGeom>
          <a:noFill/>
        </p:spPr>
        <p:txBody>
          <a:bodyPr wrap="square" rtlCol="0">
            <a:spAutoFit/>
          </a:bodyPr>
          <a:lstStyle/>
          <a:p>
            <a:pPr marL="85725" lvl="0" indent="-85725">
              <a:defRPr/>
            </a:pPr>
            <a:r>
              <a:rPr lang="ja-JP" altLang="en-US" sz="1100" dirty="0">
                <a:latin typeface="BIZ UDPゴシック" panose="020B0400000000000000" pitchFamily="50" charset="-128"/>
                <a:ea typeface="BIZ UDPゴシック" panose="020B0400000000000000" pitchFamily="50" charset="-128"/>
              </a:rPr>
              <a:t>・デジタルサービスの拡充・提供主体の多様化</a:t>
            </a:r>
          </a:p>
          <a:p>
            <a:pPr marL="180975" lvl="0" indent="-180975">
              <a:defRPr/>
            </a:pPr>
            <a:r>
              <a:rPr lang="ja-JP" altLang="en-US" sz="1100" dirty="0">
                <a:latin typeface="BIZ UDPゴシック" panose="020B0400000000000000" pitchFamily="50" charset="-128"/>
                <a:ea typeface="BIZ UDPゴシック" panose="020B0400000000000000" pitchFamily="50" charset="-128"/>
              </a:rPr>
              <a:t>　▷「アスマイル」の更なる普及とマイナポータルとの連携によるデータサービスの深化</a:t>
            </a:r>
            <a:endParaRPr lang="en-US" altLang="ja-JP" sz="1100" dirty="0">
              <a:latin typeface="BIZ UDPゴシック" panose="020B0400000000000000" pitchFamily="50" charset="-128"/>
              <a:ea typeface="BIZ UDPゴシック" panose="020B0400000000000000" pitchFamily="50" charset="-128"/>
            </a:endParaRPr>
          </a:p>
          <a:p>
            <a:pPr marL="180975" lvl="0" indent="-180975">
              <a:defRPr/>
            </a:pPr>
            <a:r>
              <a:rPr lang="ja-JP" altLang="en-US" sz="1100" dirty="0">
                <a:latin typeface="BIZ UDPゴシック" panose="020B0400000000000000" pitchFamily="50" charset="-128"/>
                <a:ea typeface="BIZ UDPゴシック" panose="020B0400000000000000" pitchFamily="50" charset="-128"/>
              </a:rPr>
              <a:t>　▷民間の担い手による多様なヘルスケアサービスが広がることにより、生活習慣の改善が進み、健康寿命を延伸</a:t>
            </a:r>
            <a:endParaRPr lang="en-US" altLang="ja-JP" sz="1100" dirty="0">
              <a:latin typeface="BIZ UDPゴシック" panose="020B0400000000000000" pitchFamily="50" charset="-128"/>
              <a:ea typeface="BIZ UDPゴシック" panose="020B0400000000000000" pitchFamily="50" charset="-128"/>
            </a:endParaRPr>
          </a:p>
        </p:txBody>
      </p:sp>
      <p:grpSp>
        <p:nvGrpSpPr>
          <p:cNvPr id="38" name="グループ化 37"/>
          <p:cNvGrpSpPr/>
          <p:nvPr/>
        </p:nvGrpSpPr>
        <p:grpSpPr>
          <a:xfrm>
            <a:off x="7163155" y="1501537"/>
            <a:ext cx="2674452" cy="2427983"/>
            <a:chOff x="7069522" y="1705210"/>
            <a:chExt cx="2674452" cy="2427983"/>
          </a:xfrm>
        </p:grpSpPr>
        <p:sp>
          <p:nvSpPr>
            <p:cNvPr id="39" name="テキスト ボックス 38"/>
            <p:cNvSpPr txBox="1"/>
            <p:nvPr/>
          </p:nvSpPr>
          <p:spPr>
            <a:xfrm>
              <a:off x="7069522" y="1705210"/>
              <a:ext cx="2664000" cy="292388"/>
            </a:xfrm>
            <a:prstGeom prst="rect">
              <a:avLst/>
            </a:prstGeom>
            <a:noFill/>
          </p:spPr>
          <p:txBody>
            <a:bodyPr wrap="square" rtlCol="0">
              <a:spAutoFit/>
            </a:bodyPr>
            <a:lstStyle/>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歳若返り”達成</a:t>
              </a:r>
              <a:endParaRPr kumimoji="0" lang="en-US" altLang="ja-JP"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0" name="テキスト ボックス 39"/>
            <p:cNvSpPr txBox="1"/>
            <p:nvPr/>
          </p:nvSpPr>
          <p:spPr>
            <a:xfrm>
              <a:off x="7151974" y="2156098"/>
              <a:ext cx="2592000" cy="600164"/>
            </a:xfrm>
            <a:prstGeom prst="rect">
              <a:avLst/>
            </a:prstGeom>
            <a:noFill/>
          </p:spPr>
          <p:txBody>
            <a:bodyPr wrap="square" rtlCol="0">
              <a:spAutoFit/>
            </a:bodyPr>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・万博で実証された先端技術・サービス等の普及・活用により日常生活の中で自然と健康管理ができる社会の実現</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1" name="テキスト ボックス 40"/>
            <p:cNvSpPr txBox="1"/>
            <p:nvPr/>
          </p:nvSpPr>
          <p:spPr>
            <a:xfrm>
              <a:off x="7151974" y="2892746"/>
              <a:ext cx="2592000" cy="600164"/>
            </a:xfrm>
            <a:prstGeom prst="rect">
              <a:avLst/>
            </a:prstGeom>
            <a:noFill/>
          </p:spPr>
          <p:txBody>
            <a:bodyPr wrap="square" rtlCol="0">
              <a:spAutoFit/>
            </a:bodyPr>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・次世代ヘルスケアサービスの裾野の拡大により、住民に</a:t>
              </a:r>
              <a:r>
                <a:rPr lang="ja-JP" altLang="en-US" sz="1100" noProof="0" dirty="0">
                  <a:latin typeface="BIZ UDPゴシック" panose="020B0400000000000000" pitchFamily="50" charset="-128"/>
                  <a:ea typeface="BIZ UDPゴシック" panose="020B0400000000000000" pitchFamily="50" charset="-128"/>
                </a:rPr>
                <a:t>健康増進に向けた多様な選択肢を提供</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7148306" y="3533029"/>
              <a:ext cx="2592000" cy="600164"/>
            </a:xfrm>
            <a:prstGeom prst="rect">
              <a:avLst/>
            </a:prstGeom>
            <a:noFill/>
          </p:spPr>
          <p:txBody>
            <a:bodyPr wrap="square" rtlCol="0">
              <a:spAutoFit/>
            </a:bodyPr>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・官民の多様な担い手による</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最先端の技術・サービスの実装が進む「スマートヘルスシティ」の実現</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grpSp>
      <p:pic>
        <p:nvPicPr>
          <p:cNvPr id="3" name="図 2"/>
          <p:cNvPicPr>
            <a:picLocks noChangeAspect="1"/>
          </p:cNvPicPr>
          <p:nvPr/>
        </p:nvPicPr>
        <p:blipFill>
          <a:blip r:embed="rId3"/>
          <a:stretch>
            <a:fillRect/>
          </a:stretch>
        </p:blipFill>
        <p:spPr>
          <a:xfrm>
            <a:off x="5283815" y="3557632"/>
            <a:ext cx="1237595" cy="743776"/>
          </a:xfrm>
          <a:prstGeom prst="rect">
            <a:avLst/>
          </a:prstGeom>
        </p:spPr>
      </p:pic>
    </p:spTree>
    <p:extLst>
      <p:ext uri="{BB962C8B-B14F-4D97-AF65-F5344CB8AC3E}">
        <p14:creationId xmlns:p14="http://schemas.microsoft.com/office/powerpoint/2010/main" val="2926351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537014" y="4804588"/>
            <a:ext cx="9434300" cy="12815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3" name="表 2"/>
          <p:cNvGraphicFramePr>
            <a:graphicFrameLocks noGrp="1"/>
          </p:cNvGraphicFramePr>
          <p:nvPr>
            <p:extLst/>
          </p:nvPr>
        </p:nvGraphicFramePr>
        <p:xfrm>
          <a:off x="610730" y="740195"/>
          <a:ext cx="9551506" cy="1213326"/>
        </p:xfrm>
        <a:graphic>
          <a:graphicData uri="http://schemas.openxmlformats.org/drawingml/2006/table">
            <a:tbl>
              <a:tblPr firstRow="1" bandRow="1">
                <a:tableStyleId>{2D5ABB26-0587-4C30-8999-92F81FD0307C}</a:tableStyleId>
              </a:tblPr>
              <a:tblGrid>
                <a:gridCol w="9551506">
                  <a:extLst>
                    <a:ext uri="{9D8B030D-6E8A-4147-A177-3AD203B41FA5}">
                      <a16:colId xmlns:a16="http://schemas.microsoft.com/office/drawing/2014/main" val="1169105350"/>
                    </a:ext>
                  </a:extLst>
                </a:gridCol>
              </a:tblGrid>
              <a:tr h="966827">
                <a:tc>
                  <a:txBody>
                    <a:bodyPr/>
                    <a:lstStyle/>
                    <a:p>
                      <a:pPr algn="l"/>
                      <a:r>
                        <a:rPr kumimoji="1" lang="ja-JP" altLang="en-US" sz="1300" b="1" dirty="0"/>
                        <a:t>▷官民におけるヘルスケアデータの相互活用・標準化のためのさらなる取組強化</a:t>
                      </a:r>
                    </a:p>
                    <a:p>
                      <a:pPr algn="l"/>
                      <a:r>
                        <a:rPr kumimoji="1" lang="ja-JP" altLang="en-US" sz="1200" dirty="0"/>
                        <a:t>　</a:t>
                      </a:r>
                      <a:r>
                        <a:rPr kumimoji="1" lang="ja-JP" altLang="en-US" sz="1200" dirty="0" smtClean="0"/>
                        <a:t>　府民</a:t>
                      </a:r>
                      <a:r>
                        <a:rPr kumimoji="1" lang="ja-JP" altLang="en-US" sz="1200" dirty="0"/>
                        <a:t>の健康寿命の延伸</a:t>
                      </a:r>
                      <a:r>
                        <a:rPr kumimoji="1" lang="ja-JP" altLang="en-US" sz="1200" dirty="0" smtClean="0"/>
                        <a:t>をめざすため</a:t>
                      </a:r>
                      <a:r>
                        <a:rPr kumimoji="1" lang="ja-JP" altLang="en-US" sz="1200" dirty="0"/>
                        <a:t>、データヘルス改革等によるヘルスケアサービスの創出及び加速化が必要</a:t>
                      </a:r>
                    </a:p>
                    <a:p>
                      <a:pPr algn="l"/>
                      <a:r>
                        <a:rPr kumimoji="1" lang="ja-JP" altLang="en-US" sz="1200" dirty="0"/>
                        <a:t>　</a:t>
                      </a:r>
                      <a:r>
                        <a:rPr kumimoji="1" lang="ja-JP" altLang="en-US" sz="1200" dirty="0" smtClean="0"/>
                        <a:t>　　①</a:t>
                      </a:r>
                      <a:r>
                        <a:rPr kumimoji="1" lang="ja-JP" altLang="en-US" sz="1200" dirty="0"/>
                        <a:t>府民の健診や歩数等の</a:t>
                      </a:r>
                      <a:r>
                        <a:rPr kumimoji="1" lang="en-US" altLang="ja-JP" sz="1200" dirty="0">
                          <a:latin typeface="+mn-ea"/>
                          <a:ea typeface="+mn-ea"/>
                        </a:rPr>
                        <a:t>PHR</a:t>
                      </a:r>
                      <a:r>
                        <a:rPr kumimoji="1" lang="ja-JP" altLang="en-US" sz="1200" dirty="0"/>
                        <a:t>情報の利活用に向けた「アスマイル」の機能拡充</a:t>
                      </a:r>
                    </a:p>
                    <a:p>
                      <a:pPr algn="l"/>
                      <a:r>
                        <a:rPr kumimoji="1" lang="ja-JP" altLang="en-US" sz="1200" dirty="0"/>
                        <a:t>　</a:t>
                      </a:r>
                      <a:r>
                        <a:rPr kumimoji="1" lang="ja-JP" altLang="en-US" sz="1200" dirty="0" smtClean="0"/>
                        <a:t>　　②</a:t>
                      </a:r>
                      <a:r>
                        <a:rPr kumimoji="1" lang="ja-JP" altLang="en-US" sz="1200" dirty="0"/>
                        <a:t>民間におけるヘルスケアサービスの創出・振興に向けた環境</a:t>
                      </a:r>
                      <a:r>
                        <a:rPr kumimoji="1" lang="ja-JP" altLang="en-US" sz="1200" dirty="0" smtClean="0"/>
                        <a:t>整備</a:t>
                      </a:r>
                      <a:endParaRPr kumimoji="1" lang="en-US" altLang="ja-JP" sz="1200" dirty="0" smtClean="0"/>
                    </a:p>
                    <a:p>
                      <a:pPr algn="l"/>
                      <a:r>
                        <a:rPr kumimoji="1" lang="ja-JP" altLang="en-US" sz="1200" dirty="0" smtClean="0"/>
                        <a:t>　　　　（</a:t>
                      </a:r>
                      <a:r>
                        <a:rPr kumimoji="1" lang="ja-JP" altLang="en-US" sz="1200" dirty="0"/>
                        <a:t>様々な</a:t>
                      </a:r>
                      <a:r>
                        <a:rPr kumimoji="1" lang="en-US" altLang="ja-JP" sz="1200" dirty="0">
                          <a:latin typeface="+mn-ea"/>
                          <a:ea typeface="+mn-ea"/>
                        </a:rPr>
                        <a:t>PHR</a:t>
                      </a:r>
                      <a:r>
                        <a:rPr kumimoji="1" lang="ja-JP" altLang="en-US" sz="1200" dirty="0"/>
                        <a:t>間のデータの相互運用性確保のためのルール整備・標準化等）</a:t>
                      </a:r>
                    </a:p>
                    <a:p>
                      <a:pPr algn="l"/>
                      <a:r>
                        <a:rPr kumimoji="1" lang="ja-JP" altLang="en-US" sz="1200" dirty="0"/>
                        <a:t>　</a:t>
                      </a:r>
                      <a:r>
                        <a:rPr kumimoji="1" lang="ja-JP" altLang="en-US" sz="1200" dirty="0" smtClean="0"/>
                        <a:t>　　③</a:t>
                      </a:r>
                      <a:r>
                        <a:rPr kumimoji="1" lang="ja-JP" altLang="en-US" sz="1200" dirty="0"/>
                        <a:t>ヘルスケアデータ利活用に係る社会受容性の向上</a:t>
                      </a:r>
                    </a:p>
                  </a:txBody>
                  <a:tcPr marL="100806" marR="100806" marT="50403" marB="50403" anchor="ctr"/>
                </a:tc>
                <a:extLst>
                  <a:ext uri="{0D108BD9-81ED-4DB2-BD59-A6C34878D82A}">
                    <a16:rowId xmlns:a16="http://schemas.microsoft.com/office/drawing/2014/main" val="3114122206"/>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2705353206"/>
              </p:ext>
            </p:extLst>
          </p:nvPr>
        </p:nvGraphicFramePr>
        <p:xfrm>
          <a:off x="610731" y="4986874"/>
          <a:ext cx="9229955" cy="795972"/>
        </p:xfrm>
        <a:graphic>
          <a:graphicData uri="http://schemas.openxmlformats.org/drawingml/2006/table">
            <a:tbl>
              <a:tblPr firstRow="1" bandRow="1">
                <a:tableStyleId>{2D5ABB26-0587-4C30-8999-92F81FD0307C}</a:tableStyleId>
              </a:tblPr>
              <a:tblGrid>
                <a:gridCol w="9229955">
                  <a:extLst>
                    <a:ext uri="{9D8B030D-6E8A-4147-A177-3AD203B41FA5}">
                      <a16:colId xmlns:a16="http://schemas.microsoft.com/office/drawing/2014/main" val="2309123477"/>
                    </a:ext>
                  </a:extLst>
                </a:gridCol>
              </a:tblGrid>
              <a:tr h="210027">
                <a:tc>
                  <a:txBody>
                    <a:bodyPr/>
                    <a:lstStyle/>
                    <a:p>
                      <a:pPr algn="l">
                        <a:lnSpc>
                          <a:spcPct val="100000"/>
                        </a:lnSpc>
                      </a:pPr>
                      <a:r>
                        <a:rPr kumimoji="1" lang="ja-JP" altLang="en-US" sz="1300" b="1" dirty="0" smtClean="0">
                          <a:solidFill>
                            <a:schemeClr val="tx1"/>
                          </a:solidFill>
                        </a:rPr>
                        <a:t>▷利用者の利便性向上に向けたヘルスケアデータの連携（「アスマイル」とマイナポータルや民間</a:t>
                      </a:r>
                      <a:r>
                        <a:rPr kumimoji="1" lang="en-US" altLang="ja-JP" sz="1300" b="1" dirty="0" smtClean="0">
                          <a:solidFill>
                            <a:schemeClr val="tx1"/>
                          </a:solidFill>
                          <a:latin typeface="+mn-ea"/>
                          <a:ea typeface="+mn-ea"/>
                        </a:rPr>
                        <a:t>PHR</a:t>
                      </a:r>
                      <a:r>
                        <a:rPr kumimoji="1" lang="ja-JP" altLang="en-US" sz="1300" b="1" dirty="0" smtClean="0">
                          <a:solidFill>
                            <a:schemeClr val="tx1"/>
                          </a:solidFill>
                        </a:rPr>
                        <a:t>事業者）に係る</a:t>
                      </a:r>
                      <a:r>
                        <a:rPr kumimoji="1" lang="en-US" altLang="ja-JP" sz="1300" b="1" dirty="0" smtClean="0">
                          <a:solidFill>
                            <a:schemeClr val="tx1"/>
                          </a:solidFill>
                        </a:rPr>
                        <a:t/>
                      </a:r>
                      <a:br>
                        <a:rPr kumimoji="1" lang="en-US" altLang="ja-JP" sz="1300" b="1" dirty="0" smtClean="0">
                          <a:solidFill>
                            <a:schemeClr val="tx1"/>
                          </a:solidFill>
                        </a:rPr>
                      </a:br>
                      <a:r>
                        <a:rPr kumimoji="1" lang="ja-JP" altLang="en-US" sz="1300" b="1" dirty="0" smtClean="0">
                          <a:solidFill>
                            <a:schemeClr val="tx1"/>
                          </a:solidFill>
                        </a:rPr>
                        <a:t>　財政支援</a:t>
                      </a:r>
                      <a:r>
                        <a:rPr kumimoji="1" lang="ja-JP" altLang="en-US" sz="900" b="0" dirty="0" smtClean="0">
                          <a:solidFill>
                            <a:schemeClr val="tx1"/>
                          </a:solidFill>
                        </a:rPr>
                        <a:t>＜府・市・大商＞</a:t>
                      </a:r>
                    </a:p>
                  </a:txBody>
                  <a:tcPr marL="100806" marR="100806" marT="50403" marB="50403"/>
                </a:tc>
                <a:extLst>
                  <a:ext uri="{0D108BD9-81ED-4DB2-BD59-A6C34878D82A}">
                    <a16:rowId xmlns:a16="http://schemas.microsoft.com/office/drawing/2014/main" val="4193718493"/>
                  </a:ext>
                </a:extLst>
              </a:tr>
              <a:tr h="217424">
                <a:tc>
                  <a:txBody>
                    <a:bodyPr/>
                    <a:lstStyle/>
                    <a:p>
                      <a:pPr algn="l">
                        <a:lnSpc>
                          <a:spcPct val="100000"/>
                        </a:lnSpc>
                      </a:pPr>
                      <a:r>
                        <a:rPr kumimoji="1" lang="ja-JP" altLang="en-US" sz="1300" b="1" dirty="0">
                          <a:solidFill>
                            <a:schemeClr val="tx1"/>
                          </a:solidFill>
                        </a:rPr>
                        <a:t>▷ヘルスケアデータの利活用活性化に向けたルール整備・標準化に対する支援 </a:t>
                      </a:r>
                      <a:r>
                        <a:rPr kumimoji="1" lang="ja-JP" altLang="en-US" sz="900" b="0" dirty="0" smtClean="0">
                          <a:solidFill>
                            <a:schemeClr val="tx1"/>
                          </a:solidFill>
                        </a:rPr>
                        <a:t>＜府・関経連・大商＞</a:t>
                      </a:r>
                    </a:p>
                  </a:txBody>
                  <a:tcPr marL="100806" marR="100806" marT="50403" marB="50403"/>
                </a:tc>
                <a:extLst>
                  <a:ext uri="{0D108BD9-81ED-4DB2-BD59-A6C34878D82A}">
                    <a16:rowId xmlns:a16="http://schemas.microsoft.com/office/drawing/2014/main" val="4251755479"/>
                  </a:ext>
                </a:extLst>
              </a:tr>
            </a:tbl>
          </a:graphicData>
        </a:graphic>
      </p:graphicFrame>
      <p:sp>
        <p:nvSpPr>
          <p:cNvPr id="23"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13</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610730" y="4421908"/>
            <a:ext cx="704551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en-US" altLang="ja-JP"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zh-TW"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内閣府、</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デジタル庁、総務省、</a:t>
            </a: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文部科学省、厚生労働省、経済産業省）</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32" name="直線コネクタ 31"/>
          <p:cNvCxnSpPr/>
          <p:nvPr/>
        </p:nvCxnSpPr>
        <p:spPr>
          <a:xfrm flipH="1">
            <a:off x="372045" y="273132"/>
            <a:ext cx="9232" cy="424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楕円 32"/>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5" name="楕円 34"/>
          <p:cNvSpPr/>
          <p:nvPr/>
        </p:nvSpPr>
        <p:spPr>
          <a:xfrm>
            <a:off x="219694" y="4418987"/>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テキスト ボックス 35"/>
          <p:cNvSpPr txBox="1"/>
          <p:nvPr/>
        </p:nvSpPr>
        <p:spPr>
          <a:xfrm rot="5400000">
            <a:off x="243300" y="4361273"/>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7" name="直線コネクタ 36"/>
          <p:cNvCxnSpPr/>
          <p:nvPr/>
        </p:nvCxnSpPr>
        <p:spPr>
          <a:xfrm flipV="1">
            <a:off x="375431" y="2126909"/>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5" name="表 14"/>
          <p:cNvGraphicFramePr>
            <a:graphicFrameLocks noGrp="1"/>
          </p:cNvGraphicFramePr>
          <p:nvPr>
            <p:extLst>
              <p:ext uri="{D42A27DB-BD31-4B8C-83A1-F6EECF244321}">
                <p14:modId xmlns:p14="http://schemas.microsoft.com/office/powerpoint/2010/main" val="2813135668"/>
              </p:ext>
            </p:extLst>
          </p:nvPr>
        </p:nvGraphicFramePr>
        <p:xfrm>
          <a:off x="604577" y="2491034"/>
          <a:ext cx="9288000" cy="138471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en-US" altLang="ja-JP" sz="1100" dirty="0" smtClean="0">
                          <a:solidFill>
                            <a:schemeClr val="tx1"/>
                          </a:solidFill>
                          <a:latin typeface="+mn-ea"/>
                        </a:rPr>
                        <a:t>Personal Health Record</a:t>
                      </a:r>
                      <a:r>
                        <a:rPr kumimoji="1" lang="ja-JP" altLang="en-US" sz="1100" dirty="0" smtClean="0">
                          <a:solidFill>
                            <a:schemeClr val="tx1"/>
                          </a:solidFill>
                          <a:latin typeface="+mn-ea"/>
                        </a:rPr>
                        <a:t>（</a:t>
                      </a:r>
                      <a:r>
                        <a:rPr kumimoji="1" lang="en-US" altLang="ja-JP" sz="1100" dirty="0" smtClean="0">
                          <a:solidFill>
                            <a:schemeClr val="tx1"/>
                          </a:solidFill>
                          <a:latin typeface="+mn-ea"/>
                        </a:rPr>
                        <a:t>PHR</a:t>
                      </a:r>
                      <a:r>
                        <a:rPr kumimoji="1" lang="ja-JP" altLang="en-US" sz="1100" dirty="0" smtClean="0">
                          <a:solidFill>
                            <a:schemeClr val="tx1"/>
                          </a:solidFill>
                          <a:latin typeface="+mn-ea"/>
                        </a:rPr>
                        <a:t>）を活⽤した万博体験／優良なアイデア・事業の審査への参画（ヘルスケアビジネスコンテストの開催）　</a:t>
                      </a:r>
                      <a:r>
                        <a:rPr kumimoji="1" lang="en-US" altLang="ja-JP" sz="1100" dirty="0" smtClean="0">
                          <a:solidFill>
                            <a:schemeClr val="tx1"/>
                          </a:solidFill>
                          <a:latin typeface="+mn-ea"/>
                        </a:rPr>
                        <a:t>&lt;</a:t>
                      </a:r>
                      <a:r>
                        <a:rPr kumimoji="1" lang="ja-JP" altLang="en-US" sz="1100" dirty="0" smtClean="0">
                          <a:solidFill>
                            <a:schemeClr val="tx1"/>
                          </a:solidFill>
                          <a:latin typeface="+mn-ea"/>
                        </a:rPr>
                        <a:t>経産省</a:t>
                      </a:r>
                      <a:r>
                        <a:rPr kumimoji="1" lang="en-US" altLang="ja-JP" sz="1100" dirty="0" smtClean="0">
                          <a:solidFill>
                            <a:schemeClr val="tx1"/>
                          </a:solidFill>
                          <a:latin typeface="+mn-ea"/>
                        </a:rPr>
                        <a:t>&gt;</a:t>
                      </a:r>
                    </a:p>
                    <a:p>
                      <a:pPr marL="171450" indent="-171450">
                        <a:buFont typeface="Wingdings" panose="05000000000000000000" pitchFamily="2" charset="2"/>
                        <a:buChar char="l"/>
                      </a:pPr>
                      <a:r>
                        <a:rPr kumimoji="1" lang="ja-JP" altLang="en-US" sz="1100" dirty="0" smtClean="0">
                          <a:solidFill>
                            <a:schemeClr val="tx1"/>
                          </a:solidFill>
                          <a:latin typeface="+mn-ea"/>
                        </a:rPr>
                        <a:t>介護ロボット等テクノロジーの普及 ／ スマート・ライフ・プロジェクト</a:t>
                      </a:r>
                      <a:r>
                        <a:rPr kumimoji="1" lang="en-US" altLang="ja-JP" sz="1100" dirty="0" smtClean="0">
                          <a:solidFill>
                            <a:schemeClr val="tx1"/>
                          </a:solidFill>
                          <a:latin typeface="+mn-ea"/>
                        </a:rPr>
                        <a:t>〜</a:t>
                      </a:r>
                      <a:r>
                        <a:rPr kumimoji="1" lang="ja-JP" altLang="en-US" sz="1100" dirty="0" smtClean="0">
                          <a:solidFill>
                            <a:schemeClr val="tx1"/>
                          </a:solidFill>
                          <a:latin typeface="+mn-ea"/>
                        </a:rPr>
                        <a:t>健康寿命を延ばそう</a:t>
                      </a:r>
                      <a:r>
                        <a:rPr kumimoji="1" lang="en-US" altLang="ja-JP" sz="1100" dirty="0" smtClean="0">
                          <a:solidFill>
                            <a:schemeClr val="tx1"/>
                          </a:solidFill>
                          <a:latin typeface="+mn-ea"/>
                        </a:rPr>
                        <a:t>〜</a:t>
                      </a:r>
                      <a:r>
                        <a:rPr kumimoji="1" lang="ja-JP" altLang="en-US" sz="1100" dirty="0" smtClean="0">
                          <a:solidFill>
                            <a:schemeClr val="tx1"/>
                          </a:solidFill>
                          <a:latin typeface="+mn-ea"/>
                        </a:rPr>
                        <a:t>　／ 認知症バリアフリーの取組推進 ／ 世界にユニバーサル・ヘルス・カバレッジ（</a:t>
                      </a:r>
                      <a:r>
                        <a:rPr kumimoji="1" lang="en-US" altLang="ja-JP" sz="1100" dirty="0" smtClean="0">
                          <a:solidFill>
                            <a:schemeClr val="tx1"/>
                          </a:solidFill>
                          <a:latin typeface="+mn-ea"/>
                        </a:rPr>
                        <a:t>UHC)</a:t>
                      </a:r>
                      <a:r>
                        <a:rPr kumimoji="1" lang="ja-JP" altLang="en-US" sz="1100" dirty="0" smtClean="0">
                          <a:solidFill>
                            <a:schemeClr val="tx1"/>
                          </a:solidFill>
                          <a:latin typeface="+mn-ea"/>
                        </a:rPr>
                        <a:t>を発信</a:t>
                      </a:r>
                      <a:r>
                        <a:rPr kumimoji="1" lang="en-US" altLang="ja-JP" sz="1100" dirty="0" smtClean="0">
                          <a:solidFill>
                            <a:schemeClr val="tx1"/>
                          </a:solidFill>
                          <a:latin typeface="+mn-ea"/>
                        </a:rPr>
                        <a:t/>
                      </a:r>
                      <a:br>
                        <a:rPr kumimoji="1" lang="en-US" altLang="ja-JP" sz="1100" dirty="0" smtClean="0">
                          <a:solidFill>
                            <a:schemeClr val="tx1"/>
                          </a:solidFill>
                          <a:latin typeface="+mn-ea"/>
                        </a:rPr>
                      </a:br>
                      <a:r>
                        <a:rPr kumimoji="1" lang="en-US" altLang="ja-JP" sz="1100" dirty="0" smtClean="0">
                          <a:solidFill>
                            <a:schemeClr val="tx1"/>
                          </a:solidFill>
                          <a:latin typeface="+mn-ea"/>
                        </a:rPr>
                        <a:t>&lt;</a:t>
                      </a:r>
                      <a:r>
                        <a:rPr kumimoji="1" lang="ja-JP" altLang="en-US" sz="1100" dirty="0" smtClean="0">
                          <a:solidFill>
                            <a:schemeClr val="tx1"/>
                          </a:solidFill>
                          <a:latin typeface="+mn-ea"/>
                        </a:rPr>
                        <a:t>厚労省</a:t>
                      </a:r>
                      <a:r>
                        <a:rPr kumimoji="1" lang="en-US" altLang="ja-JP" sz="1100" dirty="0" smtClean="0">
                          <a:solidFill>
                            <a:schemeClr val="tx1"/>
                          </a:solidFill>
                          <a:latin typeface="+mn-ea"/>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PHR</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活用にあたってのルール策定の要否について、国と府・市で方針を整理</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3977012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14</a:t>
            </a:fld>
            <a:endParaRPr kumimoji="1" lang="ja-JP" altLang="en-US" dirty="0"/>
          </a:p>
        </p:txBody>
      </p:sp>
    </p:spTree>
    <p:extLst>
      <p:ext uri="{BB962C8B-B14F-4D97-AF65-F5344CB8AC3E}">
        <p14:creationId xmlns:p14="http://schemas.microsoft.com/office/powerpoint/2010/main" val="1706518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20000" y="2091400"/>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4000" dirty="0">
                <a:solidFill>
                  <a:prstClr val="black"/>
                </a:solidFill>
                <a:latin typeface="BIZ UDPゴシック" panose="020B0400000000000000" pitchFamily="50" charset="-128"/>
                <a:ea typeface="BIZ UDPゴシック" panose="020B0400000000000000" pitchFamily="50" charset="-128"/>
              </a:rPr>
              <a:t>２　</a:t>
            </a:r>
            <a:r>
              <a:rPr lang="ja-JP" altLang="en-US" sz="4000" dirty="0" smtClean="0">
                <a:solidFill>
                  <a:prstClr val="black"/>
                </a:solidFill>
                <a:latin typeface="BIZ UDPゴシック" panose="020B0400000000000000" pitchFamily="50" charset="-128"/>
                <a:ea typeface="BIZ UDPゴシック" panose="020B0400000000000000" pitchFamily="50" charset="-128"/>
              </a:rPr>
              <a:t>スマートモビリティの推進</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904203" y="4314825"/>
            <a:ext cx="6300793" cy="2092881"/>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solidFill>
                  <a:prstClr val="black"/>
                </a:solidFill>
                <a:latin typeface="BIZ UDPゴシック" panose="020B0400000000000000" pitchFamily="50" charset="-128"/>
                <a:ea typeface="BIZ UDPゴシック" panose="020B0400000000000000" pitchFamily="50" charset="-128"/>
              </a:rPr>
              <a:t>【</a:t>
            </a:r>
            <a:r>
              <a:rPr kumimoji="1" lang="ja-JP" altLang="en-US" sz="1500" dirty="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空飛ぶクルマ</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空飛ぶクルマ「商用運航」の実現</a:t>
            </a:r>
          </a:p>
          <a:p>
            <a:pPr lvl="0" indent="271463">
              <a:spcBef>
                <a:spcPts val="600"/>
              </a:spcBef>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（２） </a:t>
            </a:r>
            <a:r>
              <a:rPr kumimoji="1" lang="ja-JP" altLang="en-US" sz="1500" dirty="0">
                <a:solidFill>
                  <a:prstClr val="black"/>
                </a:solidFill>
                <a:latin typeface="BIZ UDPゴシック" panose="020B0400000000000000" pitchFamily="50" charset="-128"/>
                <a:ea typeface="BIZ UDPゴシック" panose="020B0400000000000000" pitchFamily="50" charset="-128"/>
              </a:rPr>
              <a:t>自動運転</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　自動運転の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実現</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spcBef>
                <a:spcPts val="600"/>
              </a:spcBef>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（３） </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MaaS</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（マース）</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en-US" altLang="ja-JP" sz="1500" dirty="0">
                <a:solidFill>
                  <a:prstClr val="black"/>
                </a:solidFill>
                <a:latin typeface="BIZ UDPゴシック" panose="020B0400000000000000" pitchFamily="50" charset="-128"/>
                <a:ea typeface="BIZ UDPゴシック" panose="020B0400000000000000" pitchFamily="50" charset="-128"/>
              </a:rPr>
              <a:t>MaaS</a:t>
            </a:r>
            <a:r>
              <a:rPr kumimoji="1" lang="ja-JP" altLang="en-US" sz="1500" dirty="0">
                <a:solidFill>
                  <a:prstClr val="black"/>
                </a:solidFill>
                <a:latin typeface="BIZ UDPゴシック" panose="020B0400000000000000" pitchFamily="50" charset="-128"/>
                <a:ea typeface="BIZ UDPゴシック" panose="020B0400000000000000" pitchFamily="50" charset="-128"/>
              </a:rPr>
              <a:t>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展開　</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endParaRPr kumimoji="1" lang="ja-JP" altLang="en-US" sz="1500" dirty="0">
              <a:solidFill>
                <a:prstClr val="black"/>
              </a:solidFill>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15</a:t>
            </a:fld>
            <a:endParaRPr kumimoji="1" lang="ja-JP" altLang="en-US" dirty="0"/>
          </a:p>
        </p:txBody>
      </p:sp>
    </p:spTree>
    <p:extLst>
      <p:ext uri="{BB962C8B-B14F-4D97-AF65-F5344CB8AC3E}">
        <p14:creationId xmlns:p14="http://schemas.microsoft.com/office/powerpoint/2010/main" val="1179174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284578766"/>
              </p:ext>
            </p:extLst>
          </p:nvPr>
        </p:nvGraphicFramePr>
        <p:xfrm>
          <a:off x="270312" y="1509037"/>
          <a:ext cx="9540001" cy="5000945"/>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000945">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空飛ぶクルマ「商用運航」の実現</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□空飛ぶクルマの開発や実用化</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に向けた議論が加速</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・「空飛ぶクルマ 大阪ラウンドテーブル」</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設置（</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2020</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dirty="0" smtClean="0">
                          <a:solidFill>
                            <a:schemeClr val="tx1"/>
                          </a:solidFill>
                          <a:latin typeface="BIZ UDPゴシック" panose="020B0400000000000000" pitchFamily="50" charset="-128"/>
                          <a:ea typeface="BIZ UDPゴシック" panose="020B0400000000000000" pitchFamily="50" charset="-128"/>
                        </a:rPr>
                        <a:t>11</a:t>
                      </a:r>
                      <a:r>
                        <a:rPr lang="ja-JP" altLang="en-US" sz="1100" dirty="0" smtClean="0">
                          <a:solidFill>
                            <a:schemeClr val="tx1"/>
                          </a:solidFill>
                          <a:latin typeface="BIZ UDPゴシック" panose="020B0400000000000000" pitchFamily="50" charset="-128"/>
                          <a:ea typeface="BIZ UDPゴシック" panose="020B0400000000000000" pitchFamily="50" charset="-128"/>
                        </a:rPr>
                        <a:t>月）</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78</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者（</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2022</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11</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月現在）が参加</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（機体メーカー、インフラ、運航、管制システム</a:t>
                      </a:r>
                      <a:r>
                        <a:rPr lang="ja-JP" altLang="en-US" sz="1100" dirty="0" smtClean="0">
                          <a:solidFill>
                            <a:schemeClr val="tx1"/>
                          </a:solidFill>
                          <a:latin typeface="BIZ UDPゴシック" panose="020B0400000000000000" pitchFamily="50" charset="-128"/>
                          <a:ea typeface="BIZ UDPゴシック" panose="020B0400000000000000" pitchFamily="50" charset="-128"/>
                        </a:rPr>
                        <a:t>、保険、金融など）</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・「大阪版ロードマップ」を策定</a:t>
                      </a:r>
                      <a:br>
                        <a:rPr lang="ja-JP" altLang="en-US" sz="1100" dirty="0" smtClean="0">
                          <a:solidFill>
                            <a:schemeClr val="tx1"/>
                          </a:solidFill>
                          <a:latin typeface="BIZ UDPゴシック" panose="020B0400000000000000" pitchFamily="50" charset="-128"/>
                          <a:ea typeface="BIZ UDPゴシック" panose="020B0400000000000000" pitchFamily="50" charset="-128"/>
                        </a:rPr>
                      </a:br>
                      <a:r>
                        <a:rPr lang="ja-JP" altLang="en-US" sz="1100" dirty="0" smtClean="0">
                          <a:solidFill>
                            <a:schemeClr val="tx1"/>
                          </a:solidFill>
                          <a:latin typeface="BIZ UDPゴシック" panose="020B0400000000000000" pitchFamily="50" charset="-128"/>
                          <a:ea typeface="BIZ UDPゴシック" panose="020B0400000000000000" pitchFamily="50" charset="-128"/>
                        </a:rPr>
                        <a:t>　（２０２</a:t>
                      </a:r>
                      <a:r>
                        <a:rPr lang="en-US" altLang="ja-JP" sz="1100" dirty="0" smtClean="0">
                          <a:solidFill>
                            <a:schemeClr val="tx1"/>
                          </a:solidFill>
                          <a:latin typeface="BIZ UDPゴシック" panose="020B0400000000000000" pitchFamily="50" charset="-128"/>
                          <a:ea typeface="BIZ UDPゴシック" panose="020B0400000000000000" pitchFamily="50" charset="-128"/>
                        </a:rPr>
                        <a:t>2</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dirty="0" smtClean="0">
                          <a:solidFill>
                            <a:schemeClr val="tx1"/>
                          </a:solidFill>
                          <a:latin typeface="BIZ UDPゴシック" panose="020B0400000000000000" pitchFamily="50" charset="-128"/>
                          <a:ea typeface="BIZ UDPゴシック" panose="020B0400000000000000" pitchFamily="50" charset="-128"/>
                        </a:rPr>
                        <a:t>3</a:t>
                      </a:r>
                      <a:r>
                        <a:rPr lang="ja-JP" altLang="en-US" sz="1100" dirty="0" smtClean="0">
                          <a:solidFill>
                            <a:schemeClr val="tx1"/>
                          </a:solidFill>
                          <a:latin typeface="BIZ UDPゴシック" panose="020B0400000000000000" pitchFamily="50" charset="-128"/>
                          <a:ea typeface="BIZ UDPゴシック" panose="020B0400000000000000" pitchFamily="50" charset="-128"/>
                        </a:rPr>
                        <a:t>月）</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2025</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年万博をマイルストーンに</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2030</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年代の実用拡大をめざす</a:t>
                      </a:r>
                    </a:p>
                    <a:p>
                      <a:pPr marL="0" indent="0">
                        <a:lnSpc>
                          <a:spcPct val="100000"/>
                        </a:lnSpc>
                        <a:spcBef>
                          <a:spcPts val="0"/>
                        </a:spcBef>
                        <a:spcAft>
                          <a:spcPts val="0"/>
                        </a:spcAft>
                        <a:defRPr/>
                      </a:pPr>
                      <a:endParaRPr lang="en-US" altLang="ja-JP" sz="8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□課題抽出のための実証実験</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・離着陸場の可能性調査</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・運用性の検証</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・事業可能性の検証</a:t>
                      </a:r>
                      <a:endParaRPr kumimoji="1" lang="en-US" altLang="ja-JP" sz="1100" u="sng"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・空飛ぶクルマ実機による有人実証飛行　</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・運航管理システムの検証　　等</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□ベイエリア中心に「商用運航」を</a:t>
                      </a: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実現し、万博会場アクセスに活用</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・パイロット搭乗</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・定期路線運航（空飛ぶタクシー・娯楽・観</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光）</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□都市部中心を含む「商用運航」が拡大</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・関西各地での複数運航の実施</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・自動・自律飛行（パイロットレス）／オン</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デマンド運航へ段階的に移行　</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▷日常的に使えるサービスに</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（自家用</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救急輸送等）</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▷関連ビジネス、イノベーションが進展</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（観光サービス、機体メンテ等）</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4" name="正方形/長方形 33">
            <a:extLst>
              <a:ext uri="{FF2B5EF4-FFF2-40B4-BE49-F238E27FC236}">
                <a16:creationId xmlns:a16="http://schemas.microsoft.com/office/drawing/2014/main" id="{42AB246C-D6C3-4324-A739-9AC17F6C0836}"/>
              </a:ext>
            </a:extLst>
          </p:cNvPr>
          <p:cNvSpPr/>
          <p:nvPr/>
        </p:nvSpPr>
        <p:spPr>
          <a:xfrm>
            <a:off x="4670557" y="3012031"/>
            <a:ext cx="2412000" cy="1312674"/>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indent="-443194" defTabSz="930530">
              <a:spcAft>
                <a:spcPts val="291"/>
              </a:spcAft>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会場内の遊覧・観覧体験</a:t>
            </a:r>
          </a:p>
          <a:p>
            <a:pPr indent="-443194" defTabSz="930530">
              <a:spcAft>
                <a:spcPts val="291"/>
              </a:spcAft>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→多くの人が空飛ぶクルマを</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体験</a:t>
            </a:r>
            <a:endParaRPr kumimoji="1" lang="en-US" altLang="ja-JP" sz="1100" dirty="0">
              <a:solidFill>
                <a:prstClr val="black"/>
              </a:solidFill>
              <a:latin typeface="BIZ UDPゴシック" panose="020B0400000000000000" pitchFamily="50" charset="-128"/>
              <a:ea typeface="BIZ UDPゴシック" panose="020B0400000000000000" pitchFamily="50" charset="-128"/>
            </a:endParaRPr>
          </a:p>
          <a:p>
            <a:pPr indent="-443194" defTabSz="930530">
              <a:spcAft>
                <a:spcPts val="291"/>
              </a:spcAft>
              <a:defRPr/>
            </a:pPr>
            <a:endParaRPr kumimoji="1" lang="ja-JP" altLang="en-US" sz="400" dirty="0">
              <a:solidFill>
                <a:prstClr val="black"/>
              </a:solidFill>
              <a:latin typeface="BIZ UDPゴシック" panose="020B0400000000000000" pitchFamily="50" charset="-128"/>
              <a:ea typeface="BIZ UDPゴシック" panose="020B0400000000000000" pitchFamily="50" charset="-128"/>
            </a:endParaRPr>
          </a:p>
          <a:p>
            <a:pPr indent="-443194" defTabSz="930530">
              <a:spcAft>
                <a:spcPts val="291"/>
              </a:spcAft>
              <a:defRPr/>
            </a:pPr>
            <a:r>
              <a:rPr kumimoji="1" lang="ja-JP" altLang="en-US" sz="1300" b="1" dirty="0" smtClean="0">
                <a:solidFill>
                  <a:prstClr val="black"/>
                </a:solidFill>
                <a:latin typeface="BIZ UDPゴシック" panose="020B0400000000000000" pitchFamily="50" charset="-128"/>
                <a:ea typeface="BIZ UDPゴシック" panose="020B0400000000000000" pitchFamily="50" charset="-128"/>
              </a:rPr>
              <a:t>商用</a:t>
            </a:r>
            <a:r>
              <a:rPr kumimoji="1" lang="ja-JP" altLang="en-US" sz="1300" b="1" dirty="0">
                <a:solidFill>
                  <a:prstClr val="black"/>
                </a:solidFill>
                <a:latin typeface="BIZ UDPゴシック" panose="020B0400000000000000" pitchFamily="50" charset="-128"/>
                <a:ea typeface="BIZ UDPゴシック" panose="020B0400000000000000" pitchFamily="50" charset="-128"/>
              </a:rPr>
              <a:t>運航を世界へ発信</a:t>
            </a:r>
          </a:p>
          <a:p>
            <a:pPr indent="-443194" defTabSz="930530">
              <a:spcAft>
                <a:spcPts val="291"/>
              </a:spcAft>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→人・企業・投資の呼び込み</a:t>
            </a:r>
          </a:p>
        </p:txBody>
      </p:sp>
      <p:sp>
        <p:nvSpPr>
          <p:cNvPr id="35" name="ホームベース 7">
            <a:extLst>
              <a:ext uri="{FF2B5EF4-FFF2-40B4-BE49-F238E27FC236}">
                <a16:creationId xmlns:a16="http://schemas.microsoft.com/office/drawing/2014/main" id="{E599356E-2B0A-4C96-A1C9-EC52982B4052}"/>
              </a:ext>
            </a:extLst>
          </p:cNvPr>
          <p:cNvSpPr/>
          <p:nvPr/>
        </p:nvSpPr>
        <p:spPr>
          <a:xfrm>
            <a:off x="4670557" y="2872440"/>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２（１）</a:t>
            </a:r>
            <a:r>
              <a:rPr kumimoji="1" lang="ja-JP" altLang="en-US" b="1" dirty="0">
                <a:solidFill>
                  <a:prstClr val="white"/>
                </a:solidFill>
                <a:latin typeface="BIZ UDPゴシック" panose="020B0400000000000000" pitchFamily="50" charset="-128"/>
                <a:ea typeface="BIZ UDPゴシック" panose="020B0400000000000000" pitchFamily="50" charset="-128"/>
              </a:rPr>
              <a:t>　空飛ぶ</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クルマ</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47" name="グループ化 46"/>
          <p:cNvGrpSpPr/>
          <p:nvPr/>
        </p:nvGrpSpPr>
        <p:grpSpPr>
          <a:xfrm>
            <a:off x="7504024" y="3624070"/>
            <a:ext cx="2102675" cy="1368000"/>
            <a:chOff x="7187799" y="2821258"/>
            <a:chExt cx="2102675" cy="1368000"/>
          </a:xfrm>
        </p:grpSpPr>
        <p:grpSp>
          <p:nvGrpSpPr>
            <p:cNvPr id="48" name="グループ化 47">
              <a:extLst>
                <a:ext uri="{FF2B5EF4-FFF2-40B4-BE49-F238E27FC236}">
                  <a16:creationId xmlns:a16="http://schemas.microsoft.com/office/drawing/2014/main" id="{BC665369-8703-4856-9990-60B2FAA6797A}"/>
                </a:ext>
              </a:extLst>
            </p:cNvPr>
            <p:cNvGrpSpPr>
              <a:grpSpLocks noChangeAspect="1"/>
            </p:cNvGrpSpPr>
            <p:nvPr/>
          </p:nvGrpSpPr>
          <p:grpSpPr>
            <a:xfrm>
              <a:off x="7187799" y="2821258"/>
              <a:ext cx="1709992" cy="1368000"/>
              <a:chOff x="4009122" y="3100124"/>
              <a:chExt cx="1889990" cy="1512000"/>
            </a:xfrm>
          </p:grpSpPr>
          <p:sp>
            <p:nvSpPr>
              <p:cNvPr id="51" name="正方形/長方形 50">
                <a:extLst>
                  <a:ext uri="{FF2B5EF4-FFF2-40B4-BE49-F238E27FC236}">
                    <a16:creationId xmlns:a16="http://schemas.microsoft.com/office/drawing/2014/main" id="{E0050D91-8F86-4784-B343-E02A7ABF42E1}"/>
                  </a:ext>
                </a:extLst>
              </p:cNvPr>
              <p:cNvSpPr/>
              <p:nvPr/>
            </p:nvSpPr>
            <p:spPr bwMode="gray">
              <a:xfrm>
                <a:off x="4009122" y="3105070"/>
                <a:ext cx="1880913" cy="1507054"/>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pic>
            <p:nvPicPr>
              <p:cNvPr id="52" name="図 51">
                <a:extLst>
                  <a:ext uri="{FF2B5EF4-FFF2-40B4-BE49-F238E27FC236}">
                    <a16:creationId xmlns:a16="http://schemas.microsoft.com/office/drawing/2014/main" id="{D88C8B29-4F69-48DC-B9A7-B0E8D60F29DD}"/>
                  </a:ext>
                </a:extLst>
              </p:cNvPr>
              <p:cNvPicPr>
                <a:picLocks noChangeAspect="1"/>
              </p:cNvPicPr>
              <p:nvPr/>
            </p:nvPicPr>
            <p:blipFill rotWithShape="1">
              <a:blip r:embed="rId3"/>
              <a:srcRect l="36198" t="30359" r="24105" b="32343"/>
              <a:stretch/>
            </p:blipFill>
            <p:spPr>
              <a:xfrm>
                <a:off x="4009122" y="3105070"/>
                <a:ext cx="1889990" cy="1506219"/>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53" name="フリーフォーム: 図形 216">
                <a:extLst>
                  <a:ext uri="{FF2B5EF4-FFF2-40B4-BE49-F238E27FC236}">
                    <a16:creationId xmlns:a16="http://schemas.microsoft.com/office/drawing/2014/main" id="{9258C2EC-5B9F-46E8-B19F-5E31BA978D1D}"/>
                  </a:ext>
                </a:extLst>
              </p:cNvPr>
              <p:cNvSpPr/>
              <p:nvPr/>
            </p:nvSpPr>
            <p:spPr bwMode="gray">
              <a:xfrm>
                <a:off x="4165646" y="3100124"/>
                <a:ext cx="1733466" cy="1506220"/>
              </a:xfrm>
              <a:custGeom>
                <a:avLst/>
                <a:gdLst>
                  <a:gd name="connsiteX0" fmla="*/ 624553 w 2549704"/>
                  <a:gd name="connsiteY0" fmla="*/ 0 h 2232345"/>
                  <a:gd name="connsiteX1" fmla="*/ 1925152 w 2549704"/>
                  <a:gd name="connsiteY1" fmla="*/ 0 h 2232345"/>
                  <a:gd name="connsiteX2" fmla="*/ 1987634 w 2549704"/>
                  <a:gd name="connsiteY2" fmla="*/ 35755 h 2232345"/>
                  <a:gd name="connsiteX3" fmla="*/ 2549704 w 2549704"/>
                  <a:gd name="connsiteY3" fmla="*/ 1031508 h 2232345"/>
                  <a:gd name="connsiteX4" fmla="*/ 1274852 w 2549704"/>
                  <a:gd name="connsiteY4" fmla="*/ 2232345 h 2232345"/>
                  <a:gd name="connsiteX5" fmla="*/ 0 w 2549704"/>
                  <a:gd name="connsiteY5" fmla="*/ 1031508 h 2232345"/>
                  <a:gd name="connsiteX6" fmla="*/ 562071 w 2549704"/>
                  <a:gd name="connsiteY6" fmla="*/ 35755 h 22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704" h="2232345">
                    <a:moveTo>
                      <a:pt x="624553" y="0"/>
                    </a:moveTo>
                    <a:lnTo>
                      <a:pt x="1925152" y="0"/>
                    </a:lnTo>
                    <a:lnTo>
                      <a:pt x="1987634" y="35755"/>
                    </a:lnTo>
                    <a:cubicBezTo>
                      <a:pt x="2326747" y="251554"/>
                      <a:pt x="2549704" y="617006"/>
                      <a:pt x="2549704" y="1031508"/>
                    </a:cubicBezTo>
                    <a:cubicBezTo>
                      <a:pt x="2549704" y="1694712"/>
                      <a:pt x="1978933" y="2232345"/>
                      <a:pt x="1274852" y="2232345"/>
                    </a:cubicBezTo>
                    <a:cubicBezTo>
                      <a:pt x="570771" y="2232345"/>
                      <a:pt x="0" y="1694712"/>
                      <a:pt x="0" y="1031508"/>
                    </a:cubicBezTo>
                    <a:cubicBezTo>
                      <a:pt x="0" y="617006"/>
                      <a:pt x="222958" y="251554"/>
                      <a:pt x="562071" y="35755"/>
                    </a:cubicBezTo>
                    <a:close/>
                  </a:path>
                </a:pathLst>
              </a:custGeom>
              <a:solidFill>
                <a:srgbClr val="FFC000">
                  <a:alpha val="10000"/>
                </a:srgbClr>
              </a:solidFill>
              <a:ln w="12700"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grpSp>
            <p:nvGrpSpPr>
              <p:cNvPr id="54" name="グループ化 53">
                <a:extLst>
                  <a:ext uri="{FF2B5EF4-FFF2-40B4-BE49-F238E27FC236}">
                    <a16:creationId xmlns:a16="http://schemas.microsoft.com/office/drawing/2014/main" id="{CE33CB4B-A5B4-425D-9335-41889B400BC2}"/>
                  </a:ext>
                </a:extLst>
              </p:cNvPr>
              <p:cNvGrpSpPr/>
              <p:nvPr/>
            </p:nvGrpSpPr>
            <p:grpSpPr>
              <a:xfrm>
                <a:off x="4332973" y="3198312"/>
                <a:ext cx="1319357" cy="1256248"/>
                <a:chOff x="4442177" y="1880059"/>
                <a:chExt cx="1774371" cy="1689497"/>
              </a:xfrm>
            </p:grpSpPr>
            <p:sp>
              <p:nvSpPr>
                <p:cNvPr id="55" name="円弧 54">
                  <a:extLst>
                    <a:ext uri="{FF2B5EF4-FFF2-40B4-BE49-F238E27FC236}">
                      <a16:creationId xmlns:a16="http://schemas.microsoft.com/office/drawing/2014/main" id="{E11CC764-8646-4309-B825-DD6DCB93AD2E}"/>
                    </a:ext>
                  </a:extLst>
                </p:cNvPr>
                <p:cNvSpPr/>
                <p:nvPr/>
              </p:nvSpPr>
              <p:spPr bwMode="gray">
                <a:xfrm rot="18210099" flipH="1" flipV="1">
                  <a:off x="4856540" y="2870368"/>
                  <a:ext cx="829921" cy="568455"/>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56" name="円弧 55">
                  <a:extLst>
                    <a:ext uri="{FF2B5EF4-FFF2-40B4-BE49-F238E27FC236}">
                      <a16:creationId xmlns:a16="http://schemas.microsoft.com/office/drawing/2014/main" id="{1232EFCF-A5CF-49ED-A1DC-0B6229B500BE}"/>
                    </a:ext>
                  </a:extLst>
                </p:cNvPr>
                <p:cNvSpPr/>
                <p:nvPr/>
              </p:nvSpPr>
              <p:spPr bwMode="gray">
                <a:xfrm rot="20407907" flipH="1" flipV="1">
                  <a:off x="5465236" y="2746204"/>
                  <a:ext cx="128618" cy="120575"/>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57" name="円弧 56">
                  <a:extLst>
                    <a:ext uri="{FF2B5EF4-FFF2-40B4-BE49-F238E27FC236}">
                      <a16:creationId xmlns:a16="http://schemas.microsoft.com/office/drawing/2014/main" id="{067B9DF8-53D1-4E71-9EC5-FF6A5A310FF4}"/>
                    </a:ext>
                  </a:extLst>
                </p:cNvPr>
                <p:cNvSpPr/>
                <p:nvPr/>
              </p:nvSpPr>
              <p:spPr bwMode="gray">
                <a:xfrm rot="19895116" flipH="1" flipV="1">
                  <a:off x="4442177" y="2869977"/>
                  <a:ext cx="1087142" cy="377041"/>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58" name="円弧 57">
                  <a:extLst>
                    <a:ext uri="{FF2B5EF4-FFF2-40B4-BE49-F238E27FC236}">
                      <a16:creationId xmlns:a16="http://schemas.microsoft.com/office/drawing/2014/main" id="{ED5A6C17-DB8F-45F8-AC22-34ED4ADA4527}"/>
                    </a:ext>
                  </a:extLst>
                </p:cNvPr>
                <p:cNvSpPr/>
                <p:nvPr/>
              </p:nvSpPr>
              <p:spPr bwMode="gray">
                <a:xfrm rot="171797" flipH="1" flipV="1">
                  <a:off x="4917668" y="2697966"/>
                  <a:ext cx="572016" cy="303702"/>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59" name="円弧 58">
                  <a:extLst>
                    <a:ext uri="{FF2B5EF4-FFF2-40B4-BE49-F238E27FC236}">
                      <a16:creationId xmlns:a16="http://schemas.microsoft.com/office/drawing/2014/main" id="{4B7CB3BA-C59B-4872-A160-2F1D010A3EB8}"/>
                    </a:ext>
                  </a:extLst>
                </p:cNvPr>
                <p:cNvSpPr/>
                <p:nvPr/>
              </p:nvSpPr>
              <p:spPr bwMode="gray">
                <a:xfrm rot="18319163" flipH="1" flipV="1">
                  <a:off x="4393497" y="2970379"/>
                  <a:ext cx="621545" cy="230545"/>
                </a:xfrm>
                <a:prstGeom prst="arc">
                  <a:avLst>
                    <a:gd name="adj1" fmla="val 21569837"/>
                    <a:gd name="adj2" fmla="val 1047070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0" name="円弧 59">
                  <a:extLst>
                    <a:ext uri="{FF2B5EF4-FFF2-40B4-BE49-F238E27FC236}">
                      <a16:creationId xmlns:a16="http://schemas.microsoft.com/office/drawing/2014/main" id="{52343566-59F4-412D-B3FF-6BC1D80C083E}"/>
                    </a:ext>
                  </a:extLst>
                </p:cNvPr>
                <p:cNvSpPr/>
                <p:nvPr/>
              </p:nvSpPr>
              <p:spPr bwMode="gray">
                <a:xfrm rot="199874" flipH="1" flipV="1">
                  <a:off x="4495704" y="3250624"/>
                  <a:ext cx="456923" cy="166941"/>
                </a:xfrm>
                <a:prstGeom prst="arc">
                  <a:avLst>
                    <a:gd name="adj1" fmla="val 351218"/>
                    <a:gd name="adj2" fmla="val 1092980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1" name="円弧 60">
                  <a:extLst>
                    <a:ext uri="{FF2B5EF4-FFF2-40B4-BE49-F238E27FC236}">
                      <a16:creationId xmlns:a16="http://schemas.microsoft.com/office/drawing/2014/main" id="{22EFB6F8-4381-431B-A4BE-10347562AB0D}"/>
                    </a:ext>
                  </a:extLst>
                </p:cNvPr>
                <p:cNvSpPr/>
                <p:nvPr/>
              </p:nvSpPr>
              <p:spPr bwMode="gray">
                <a:xfrm rot="18029339" flipH="1" flipV="1">
                  <a:off x="4800839" y="2614526"/>
                  <a:ext cx="227748" cy="213545"/>
                </a:xfrm>
                <a:prstGeom prst="arc">
                  <a:avLst>
                    <a:gd name="adj1" fmla="val 21224198"/>
                    <a:gd name="adj2" fmla="val 680051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2" name="円弧 61">
                  <a:extLst>
                    <a:ext uri="{FF2B5EF4-FFF2-40B4-BE49-F238E27FC236}">
                      <a16:creationId xmlns:a16="http://schemas.microsoft.com/office/drawing/2014/main" id="{B6B1206A-187E-40CE-AB2B-BFCAF3175E38}"/>
                    </a:ext>
                  </a:extLst>
                </p:cNvPr>
                <p:cNvSpPr/>
                <p:nvPr/>
              </p:nvSpPr>
              <p:spPr bwMode="gray">
                <a:xfrm rot="20860171" flipH="1" flipV="1">
                  <a:off x="4906011" y="2618693"/>
                  <a:ext cx="876266" cy="256715"/>
                </a:xfrm>
                <a:prstGeom prst="arc">
                  <a:avLst>
                    <a:gd name="adj1" fmla="val 101027"/>
                    <a:gd name="adj2" fmla="val 1067879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3" name="円弧 62">
                  <a:extLst>
                    <a:ext uri="{FF2B5EF4-FFF2-40B4-BE49-F238E27FC236}">
                      <a16:creationId xmlns:a16="http://schemas.microsoft.com/office/drawing/2014/main" id="{7681692E-D632-4B9F-B499-9ACC4E30C435}"/>
                    </a:ext>
                  </a:extLst>
                </p:cNvPr>
                <p:cNvSpPr/>
                <p:nvPr/>
              </p:nvSpPr>
              <p:spPr bwMode="gray">
                <a:xfrm rot="18137651" flipH="1" flipV="1">
                  <a:off x="5593933" y="2124344"/>
                  <a:ext cx="854679" cy="366109"/>
                </a:xfrm>
                <a:prstGeom prst="arc">
                  <a:avLst>
                    <a:gd name="adj1" fmla="val 352904"/>
                    <a:gd name="adj2" fmla="val 10312440"/>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4" name="円弧 63">
                  <a:extLst>
                    <a:ext uri="{FF2B5EF4-FFF2-40B4-BE49-F238E27FC236}">
                      <a16:creationId xmlns:a16="http://schemas.microsoft.com/office/drawing/2014/main" id="{61FA118A-7603-4161-AED9-35EFD1105DA1}"/>
                    </a:ext>
                  </a:extLst>
                </p:cNvPr>
                <p:cNvSpPr/>
                <p:nvPr/>
              </p:nvSpPr>
              <p:spPr bwMode="gray">
                <a:xfrm rot="20075897" flipH="1" flipV="1">
                  <a:off x="4917939" y="3002869"/>
                  <a:ext cx="904254" cy="440079"/>
                </a:xfrm>
                <a:prstGeom prst="arc">
                  <a:avLst>
                    <a:gd name="adj1" fmla="val 351218"/>
                    <a:gd name="adj2" fmla="val 1001811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5" name="楕円 64">
                  <a:extLst>
                    <a:ext uri="{FF2B5EF4-FFF2-40B4-BE49-F238E27FC236}">
                      <a16:creationId xmlns:a16="http://schemas.microsoft.com/office/drawing/2014/main" id="{317308DE-452C-4590-B28C-799894AE7C36}"/>
                    </a:ext>
                  </a:extLst>
                </p:cNvPr>
                <p:cNvSpPr/>
                <p:nvPr/>
              </p:nvSpPr>
              <p:spPr bwMode="gray">
                <a:xfrm>
                  <a:off x="4904149" y="3362822"/>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66" name="楕円 65">
                  <a:extLst>
                    <a:ext uri="{FF2B5EF4-FFF2-40B4-BE49-F238E27FC236}">
                      <a16:creationId xmlns:a16="http://schemas.microsoft.com/office/drawing/2014/main" id="{EBECCA66-FCE6-4444-BA3D-0C2CF771B7FB}"/>
                    </a:ext>
                  </a:extLst>
                </p:cNvPr>
                <p:cNvSpPr/>
                <p:nvPr/>
              </p:nvSpPr>
              <p:spPr bwMode="gray">
                <a:xfrm>
                  <a:off x="5457465" y="2777535"/>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67" name="楕円 66">
                  <a:extLst>
                    <a:ext uri="{FF2B5EF4-FFF2-40B4-BE49-F238E27FC236}">
                      <a16:creationId xmlns:a16="http://schemas.microsoft.com/office/drawing/2014/main" id="{7E07190F-44FB-4668-B768-41ED255B2FEF}"/>
                    </a:ext>
                  </a:extLst>
                </p:cNvPr>
                <p:cNvSpPr/>
                <p:nvPr/>
              </p:nvSpPr>
              <p:spPr bwMode="gray">
                <a:xfrm>
                  <a:off x="4862224" y="2788247"/>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68" name="楕円 67">
                  <a:extLst>
                    <a:ext uri="{FF2B5EF4-FFF2-40B4-BE49-F238E27FC236}">
                      <a16:creationId xmlns:a16="http://schemas.microsoft.com/office/drawing/2014/main" id="{AFBC52F3-09CD-4DCD-9D32-6B17A0E1C20D}"/>
                    </a:ext>
                  </a:extLst>
                </p:cNvPr>
                <p:cNvSpPr/>
                <p:nvPr/>
              </p:nvSpPr>
              <p:spPr bwMode="gray">
                <a:xfrm>
                  <a:off x="4826395" y="261793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69" name="楕円 68">
                  <a:extLst>
                    <a:ext uri="{FF2B5EF4-FFF2-40B4-BE49-F238E27FC236}">
                      <a16:creationId xmlns:a16="http://schemas.microsoft.com/office/drawing/2014/main" id="{C7B2EF4B-1506-4AF9-8333-FD85BD54B146}"/>
                    </a:ext>
                  </a:extLst>
                </p:cNvPr>
                <p:cNvSpPr/>
                <p:nvPr/>
              </p:nvSpPr>
              <p:spPr bwMode="gray">
                <a:xfrm>
                  <a:off x="4483587" y="3308700"/>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6"/>
                    </a:solidFill>
                    <a:latin typeface="+mn-lt"/>
                    <a:cs typeface="+mn-cs"/>
                  </a:endParaRPr>
                </a:p>
              </p:txBody>
            </p:sp>
            <p:sp>
              <p:nvSpPr>
                <p:cNvPr id="70" name="楕円 69">
                  <a:extLst>
                    <a:ext uri="{FF2B5EF4-FFF2-40B4-BE49-F238E27FC236}">
                      <a16:creationId xmlns:a16="http://schemas.microsoft.com/office/drawing/2014/main" id="{8EBBE2C5-5AFF-4F9D-95D7-E219010A9184}"/>
                    </a:ext>
                  </a:extLst>
                </p:cNvPr>
                <p:cNvSpPr/>
                <p:nvPr/>
              </p:nvSpPr>
              <p:spPr bwMode="gray">
                <a:xfrm>
                  <a:off x="6144548" y="18831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71" name="円弧 70">
                  <a:extLst>
                    <a:ext uri="{FF2B5EF4-FFF2-40B4-BE49-F238E27FC236}">
                      <a16:creationId xmlns:a16="http://schemas.microsoft.com/office/drawing/2014/main" id="{CD336EF1-CDAF-42A5-B194-9D22778E7509}"/>
                    </a:ext>
                  </a:extLst>
                </p:cNvPr>
                <p:cNvSpPr/>
                <p:nvPr/>
              </p:nvSpPr>
              <p:spPr bwMode="gray">
                <a:xfrm rot="15106281" flipH="1" flipV="1">
                  <a:off x="5572477" y="2725696"/>
                  <a:ext cx="251130" cy="213339"/>
                </a:xfrm>
                <a:prstGeom prst="arc">
                  <a:avLst>
                    <a:gd name="adj1" fmla="val 771307"/>
                    <a:gd name="adj2" fmla="val 763477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72" name="円弧 71">
                  <a:extLst>
                    <a:ext uri="{FF2B5EF4-FFF2-40B4-BE49-F238E27FC236}">
                      <a16:creationId xmlns:a16="http://schemas.microsoft.com/office/drawing/2014/main" id="{3A137A07-03E0-450B-8886-5C77178E33FD}"/>
                    </a:ext>
                  </a:extLst>
                </p:cNvPr>
                <p:cNvSpPr/>
                <p:nvPr/>
              </p:nvSpPr>
              <p:spPr bwMode="gray">
                <a:xfrm rot="15106281" flipH="1" flipV="1">
                  <a:off x="5578771" y="2706309"/>
                  <a:ext cx="447490" cy="275961"/>
                </a:xfrm>
                <a:prstGeom prst="arc">
                  <a:avLst>
                    <a:gd name="adj1" fmla="val 3997902"/>
                    <a:gd name="adj2" fmla="val 1115308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73" name="円弧 72">
                  <a:extLst>
                    <a:ext uri="{FF2B5EF4-FFF2-40B4-BE49-F238E27FC236}">
                      <a16:creationId xmlns:a16="http://schemas.microsoft.com/office/drawing/2014/main" id="{A2D3C2BF-AE4F-4670-992E-12DC3A9396E4}"/>
                    </a:ext>
                  </a:extLst>
                </p:cNvPr>
                <p:cNvSpPr/>
                <p:nvPr/>
              </p:nvSpPr>
              <p:spPr bwMode="gray">
                <a:xfrm rot="13142475" flipH="1" flipV="1">
                  <a:off x="5671745" y="2388058"/>
                  <a:ext cx="255314" cy="241068"/>
                </a:xfrm>
                <a:prstGeom prst="arc">
                  <a:avLst>
                    <a:gd name="adj1" fmla="val 3336722"/>
                    <a:gd name="adj2" fmla="val 1090016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74" name="楕円 73">
                  <a:extLst>
                    <a:ext uri="{FF2B5EF4-FFF2-40B4-BE49-F238E27FC236}">
                      <a16:creationId xmlns:a16="http://schemas.microsoft.com/office/drawing/2014/main" id="{196A7DAB-CFF5-4F55-9EEC-81914E7D64EC}"/>
                    </a:ext>
                  </a:extLst>
                </p:cNvPr>
                <p:cNvSpPr/>
                <p:nvPr/>
              </p:nvSpPr>
              <p:spPr bwMode="gray">
                <a:xfrm>
                  <a:off x="5754373" y="26084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6"/>
                    </a:solidFill>
                    <a:latin typeface="+mn-lt"/>
                    <a:cs typeface="+mn-cs"/>
                  </a:endParaRPr>
                </a:p>
              </p:txBody>
            </p:sp>
            <p:sp>
              <p:nvSpPr>
                <p:cNvPr id="75" name="楕円 74">
                  <a:extLst>
                    <a:ext uri="{FF2B5EF4-FFF2-40B4-BE49-F238E27FC236}">
                      <a16:creationId xmlns:a16="http://schemas.microsoft.com/office/drawing/2014/main" id="{8839894D-CC56-4615-924A-FA8D03D071A1}"/>
                    </a:ext>
                  </a:extLst>
                </p:cNvPr>
                <p:cNvSpPr/>
                <p:nvPr/>
              </p:nvSpPr>
              <p:spPr bwMode="gray">
                <a:xfrm>
                  <a:off x="5698042" y="23965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76" name="楕円 75">
                  <a:extLst>
                    <a:ext uri="{FF2B5EF4-FFF2-40B4-BE49-F238E27FC236}">
                      <a16:creationId xmlns:a16="http://schemas.microsoft.com/office/drawing/2014/main" id="{8AC07951-6B41-44B8-A552-6D0F14852AC9}"/>
                    </a:ext>
                  </a:extLst>
                </p:cNvPr>
                <p:cNvSpPr/>
                <p:nvPr/>
              </p:nvSpPr>
              <p:spPr bwMode="gray">
                <a:xfrm>
                  <a:off x="5562427" y="2766651"/>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77" name="楕円 76">
                  <a:extLst>
                    <a:ext uri="{FF2B5EF4-FFF2-40B4-BE49-F238E27FC236}">
                      <a16:creationId xmlns:a16="http://schemas.microsoft.com/office/drawing/2014/main" id="{48076D1A-CB6E-447E-9316-F7353E524F45}"/>
                    </a:ext>
                  </a:extLst>
                </p:cNvPr>
                <p:cNvSpPr/>
                <p:nvPr/>
              </p:nvSpPr>
              <p:spPr bwMode="gray">
                <a:xfrm>
                  <a:off x="5682068" y="29371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grpSp>
        </p:grpSp>
        <p:sp>
          <p:nvSpPr>
            <p:cNvPr id="49" name="正方形/長方形 48"/>
            <p:cNvSpPr/>
            <p:nvPr/>
          </p:nvSpPr>
          <p:spPr>
            <a:xfrm>
              <a:off x="8462474" y="3360993"/>
              <a:ext cx="828000" cy="43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都市間飛行も可能に</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50" name="フローチャート: 結合子 49"/>
            <p:cNvSpPr/>
            <p:nvPr/>
          </p:nvSpPr>
          <p:spPr>
            <a:xfrm>
              <a:off x="8153822" y="3460254"/>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1" name="テキスト ボックス 80">
            <a:extLst>
              <a:ext uri="{FF2B5EF4-FFF2-40B4-BE49-F238E27FC236}">
                <a16:creationId xmlns:a16="http://schemas.microsoft.com/office/drawing/2014/main" id="{233774CE-BB03-49E5-94E8-1F2C71E354FD}"/>
              </a:ext>
            </a:extLst>
          </p:cNvPr>
          <p:cNvSpPr txBox="1"/>
          <p:nvPr/>
        </p:nvSpPr>
        <p:spPr>
          <a:xfrm>
            <a:off x="7374670" y="5080358"/>
            <a:ext cx="2340060" cy="294610"/>
          </a:xfrm>
          <a:prstGeom prst="rect">
            <a:avLst/>
          </a:prstGeom>
          <a:noFill/>
        </p:spPr>
        <p:txBody>
          <a:bodyPr wrap="square" lIns="0" tIns="0" rIns="0" bIns="0" rtlCol="0" anchor="ctr" anchorCtr="0">
            <a:noAutofit/>
          </a:bodyPr>
          <a:lstStyle/>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（出典）空の移動革命社会実装に向けた大阪版ロードマップ</a:t>
            </a:r>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
            </a:r>
            <a:b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　／アクションプラン（一部加工）</a:t>
            </a:r>
            <a:endPar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82" name="グループ化 81"/>
          <p:cNvGrpSpPr/>
          <p:nvPr/>
        </p:nvGrpSpPr>
        <p:grpSpPr>
          <a:xfrm>
            <a:off x="243016" y="1295228"/>
            <a:ext cx="9720000" cy="381120"/>
            <a:chOff x="119658" y="1576175"/>
            <a:chExt cx="9780653" cy="393157"/>
          </a:xfrm>
        </p:grpSpPr>
        <p:grpSp>
          <p:nvGrpSpPr>
            <p:cNvPr id="83" name="グループ化 82">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85"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smtClean="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8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8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84"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80"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16</a:t>
            </a:fld>
            <a:endParaRPr kumimoji="1" lang="ja-JP" altLang="en-US" dirty="0"/>
          </a:p>
        </p:txBody>
      </p:sp>
      <p:sp>
        <p:nvSpPr>
          <p:cNvPr id="78" name="テキスト ボックス 77">
            <a:extLst>
              <a:ext uri="{FF2B5EF4-FFF2-40B4-BE49-F238E27FC236}">
                <a16:creationId xmlns:a16="http://schemas.microsoft.com/office/drawing/2014/main" id="{B02F3C22-1443-46B7-A977-04475234F08A}"/>
              </a:ext>
            </a:extLst>
          </p:cNvPr>
          <p:cNvSpPr txBox="1"/>
          <p:nvPr/>
        </p:nvSpPr>
        <p:spPr>
          <a:xfrm>
            <a:off x="270312" y="621787"/>
            <a:ext cx="9540000" cy="646331"/>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大阪・関西万博を、多様なプレイヤーによるイノベーションを誘発し、社会実装していく「未来社会の実験場」とするため、多様なチャレンジを会場内外で生み出す仕掛けづくりを進めていく。そのシンボルとして、万博会場の立地特性を最大限に活かした「空飛ぶクルマ」の商用運航を実現し、大阪・</a:t>
            </a:r>
            <a:r>
              <a:rPr lang="ja-JP" altLang="en-US" sz="1200" dirty="0" smtClean="0">
                <a:solidFill>
                  <a:prstClr val="black"/>
                </a:solidFill>
                <a:latin typeface="BIZ UDPゴシック" panose="020B0400000000000000" pitchFamily="50" charset="-128"/>
                <a:ea typeface="BIZ UDPゴシック" panose="020B0400000000000000" pitchFamily="50" charset="-128"/>
              </a:rPr>
              <a:t>関西をはじめ我が国が</a:t>
            </a:r>
            <a:r>
              <a:rPr lang="ja-JP" altLang="en-US" sz="1200" dirty="0">
                <a:solidFill>
                  <a:prstClr val="black"/>
                </a:solidFill>
                <a:latin typeface="BIZ UDPゴシック" panose="020B0400000000000000" pitchFamily="50" charset="-128"/>
                <a:ea typeface="BIZ UDPゴシック" panose="020B0400000000000000" pitchFamily="50" charset="-128"/>
              </a:rPr>
              <a:t>、次世代モビリティの分野で世界をリードすることをめざす。</a:t>
            </a:r>
          </a:p>
        </p:txBody>
      </p:sp>
      <p:grpSp>
        <p:nvGrpSpPr>
          <p:cNvPr id="2" name="グループ化 1"/>
          <p:cNvGrpSpPr/>
          <p:nvPr/>
        </p:nvGrpSpPr>
        <p:grpSpPr>
          <a:xfrm>
            <a:off x="4770759" y="4547995"/>
            <a:ext cx="2340060" cy="1738696"/>
            <a:chOff x="4732053" y="4564108"/>
            <a:chExt cx="2340060" cy="1738696"/>
          </a:xfrm>
        </p:grpSpPr>
        <p:grpSp>
          <p:nvGrpSpPr>
            <p:cNvPr id="23" name="グループ化 22"/>
            <p:cNvGrpSpPr/>
            <p:nvPr/>
          </p:nvGrpSpPr>
          <p:grpSpPr>
            <a:xfrm>
              <a:off x="4732053" y="4564108"/>
              <a:ext cx="1904102" cy="1388562"/>
              <a:chOff x="4116552" y="2822210"/>
              <a:chExt cx="1904102" cy="1388562"/>
            </a:xfrm>
          </p:grpSpPr>
          <p:grpSp>
            <p:nvGrpSpPr>
              <p:cNvPr id="25" name="グループ化 24">
                <a:extLst>
                  <a:ext uri="{FF2B5EF4-FFF2-40B4-BE49-F238E27FC236}">
                    <a16:creationId xmlns:a16="http://schemas.microsoft.com/office/drawing/2014/main" id="{FC300622-8B3C-4404-ADF8-8E9527A5377B}"/>
                  </a:ext>
                </a:extLst>
              </p:cNvPr>
              <p:cNvGrpSpPr>
                <a:grpSpLocks noChangeAspect="1"/>
              </p:cNvGrpSpPr>
              <p:nvPr/>
            </p:nvGrpSpPr>
            <p:grpSpPr>
              <a:xfrm>
                <a:off x="4307396" y="2822210"/>
                <a:ext cx="1713258" cy="1368000"/>
                <a:chOff x="958326" y="3419998"/>
                <a:chExt cx="1893600" cy="1512000"/>
              </a:xfrm>
            </p:grpSpPr>
            <p:sp>
              <p:nvSpPr>
                <p:cNvPr id="31" name="正方形/長方形 30">
                  <a:extLst>
                    <a:ext uri="{FF2B5EF4-FFF2-40B4-BE49-F238E27FC236}">
                      <a16:creationId xmlns:a16="http://schemas.microsoft.com/office/drawing/2014/main" id="{8BC1D7C2-61E6-481E-9359-A5670D789E8B}"/>
                    </a:ext>
                  </a:extLst>
                </p:cNvPr>
                <p:cNvSpPr/>
                <p:nvPr/>
              </p:nvSpPr>
              <p:spPr bwMode="gray">
                <a:xfrm>
                  <a:off x="958326" y="3419998"/>
                  <a:ext cx="1884908" cy="1512000"/>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pic>
              <p:nvPicPr>
                <p:cNvPr id="32" name="図 31">
                  <a:extLst>
                    <a:ext uri="{FF2B5EF4-FFF2-40B4-BE49-F238E27FC236}">
                      <a16:creationId xmlns:a16="http://schemas.microsoft.com/office/drawing/2014/main" id="{7335C9A8-5147-422C-8E4F-17F91F30D805}"/>
                    </a:ext>
                  </a:extLst>
                </p:cNvPr>
                <p:cNvPicPr>
                  <a:picLocks noChangeAspect="1"/>
                </p:cNvPicPr>
                <p:nvPr/>
              </p:nvPicPr>
              <p:blipFill rotWithShape="1">
                <a:blip r:embed="rId3"/>
                <a:srcRect l="36116" t="30359" r="24241" b="32343"/>
                <a:stretch/>
              </p:blipFill>
              <p:spPr>
                <a:xfrm>
                  <a:off x="958327" y="3419998"/>
                  <a:ext cx="1893599" cy="1511162"/>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33" name="楕円 32">
                  <a:extLst>
                    <a:ext uri="{FF2B5EF4-FFF2-40B4-BE49-F238E27FC236}">
                      <a16:creationId xmlns:a16="http://schemas.microsoft.com/office/drawing/2014/main" id="{6EE41140-4C89-4651-BA1A-CCD90315F6B0}"/>
                    </a:ext>
                  </a:extLst>
                </p:cNvPr>
                <p:cNvSpPr/>
                <p:nvPr/>
              </p:nvSpPr>
              <p:spPr bwMode="gray">
                <a:xfrm>
                  <a:off x="1313708" y="3991078"/>
                  <a:ext cx="952652" cy="906316"/>
                </a:xfrm>
                <a:prstGeom prst="ellipse">
                  <a:avLst/>
                </a:prstGeom>
                <a:solidFill>
                  <a:srgbClr val="FFC000">
                    <a:alpha val="10000"/>
                  </a:srgb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36" name="円弧 35">
                  <a:extLst>
                    <a:ext uri="{FF2B5EF4-FFF2-40B4-BE49-F238E27FC236}">
                      <a16:creationId xmlns:a16="http://schemas.microsoft.com/office/drawing/2014/main" id="{E7D35028-E533-45ED-8B00-242AB576EFEC}"/>
                    </a:ext>
                  </a:extLst>
                </p:cNvPr>
                <p:cNvSpPr/>
                <p:nvPr/>
              </p:nvSpPr>
              <p:spPr bwMode="gray">
                <a:xfrm rot="18210099" flipH="1" flipV="1">
                  <a:off x="1604795" y="4252319"/>
                  <a:ext cx="619124" cy="424069"/>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38" name="円弧 37">
                  <a:extLst>
                    <a:ext uri="{FF2B5EF4-FFF2-40B4-BE49-F238E27FC236}">
                      <a16:creationId xmlns:a16="http://schemas.microsoft.com/office/drawing/2014/main" id="{43F3AE5A-15E4-499E-9480-04E2F53ED866}"/>
                    </a:ext>
                  </a:extLst>
                </p:cNvPr>
                <p:cNvSpPr/>
                <p:nvPr/>
              </p:nvSpPr>
              <p:spPr bwMode="gray">
                <a:xfrm rot="20407907" flipH="1" flipV="1">
                  <a:off x="2058884" y="4159693"/>
                  <a:ext cx="95949" cy="89949"/>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39" name="円弧 38">
                  <a:extLst>
                    <a:ext uri="{FF2B5EF4-FFF2-40B4-BE49-F238E27FC236}">
                      <a16:creationId xmlns:a16="http://schemas.microsoft.com/office/drawing/2014/main" id="{58594B74-22EE-4A58-987B-322F271B7D9D}"/>
                    </a:ext>
                  </a:extLst>
                </p:cNvPr>
                <p:cNvSpPr/>
                <p:nvPr/>
              </p:nvSpPr>
              <p:spPr bwMode="gray">
                <a:xfrm rot="19895116" flipH="1" flipV="1">
                  <a:off x="1295679" y="4252028"/>
                  <a:ext cx="811012" cy="281274"/>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40" name="円弧 39">
                  <a:extLst>
                    <a:ext uri="{FF2B5EF4-FFF2-40B4-BE49-F238E27FC236}">
                      <a16:creationId xmlns:a16="http://schemas.microsoft.com/office/drawing/2014/main" id="{730AC356-A7AC-46A1-BADE-E14BED49BD6C}"/>
                    </a:ext>
                  </a:extLst>
                </p:cNvPr>
                <p:cNvSpPr/>
                <p:nvPr/>
              </p:nvSpPr>
              <p:spPr bwMode="gray">
                <a:xfrm rot="171797" flipH="1" flipV="1">
                  <a:off x="1650397" y="4123707"/>
                  <a:ext cx="426726" cy="226563"/>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41" name="楕円 40">
                  <a:extLst>
                    <a:ext uri="{FF2B5EF4-FFF2-40B4-BE49-F238E27FC236}">
                      <a16:creationId xmlns:a16="http://schemas.microsoft.com/office/drawing/2014/main" id="{98BF4D4F-C9C0-41B3-97B0-352298857C0F}"/>
                    </a:ext>
                  </a:extLst>
                </p:cNvPr>
                <p:cNvSpPr/>
                <p:nvPr/>
              </p:nvSpPr>
              <p:spPr bwMode="gray">
                <a:xfrm>
                  <a:off x="1640311" y="4619692"/>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42" name="楕円 41">
                  <a:extLst>
                    <a:ext uri="{FF2B5EF4-FFF2-40B4-BE49-F238E27FC236}">
                      <a16:creationId xmlns:a16="http://schemas.microsoft.com/office/drawing/2014/main" id="{67050AB0-C476-4DA7-9E35-993AF491345B}"/>
                    </a:ext>
                  </a:extLst>
                </p:cNvPr>
                <p:cNvSpPr/>
                <p:nvPr/>
              </p:nvSpPr>
              <p:spPr bwMode="gray">
                <a:xfrm>
                  <a:off x="2024664" y="4154643"/>
                  <a:ext cx="53712" cy="53712"/>
                </a:xfrm>
                <a:prstGeom prst="ellipse">
                  <a:avLst/>
                </a:prstGeom>
                <a:solidFill>
                  <a:schemeClr val="bg1"/>
                </a:solidFill>
                <a:ln w="12700" algn="ctr">
                  <a:solidFill>
                    <a:schemeClr val="tx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43" name="楕円 42">
                  <a:extLst>
                    <a:ext uri="{FF2B5EF4-FFF2-40B4-BE49-F238E27FC236}">
                      <a16:creationId xmlns:a16="http://schemas.microsoft.com/office/drawing/2014/main" id="{246342A8-5777-4CB9-95B0-109FAD940D0E}"/>
                    </a:ext>
                  </a:extLst>
                </p:cNvPr>
                <p:cNvSpPr/>
                <p:nvPr/>
              </p:nvSpPr>
              <p:spPr bwMode="gray">
                <a:xfrm>
                  <a:off x="1609035" y="4191057"/>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44" name="楕円 43">
                  <a:extLst>
                    <a:ext uri="{FF2B5EF4-FFF2-40B4-BE49-F238E27FC236}">
                      <a16:creationId xmlns:a16="http://schemas.microsoft.com/office/drawing/2014/main" id="{71FC0DF2-A85B-46A4-A40B-74C5651D9F3A}"/>
                    </a:ext>
                  </a:extLst>
                </p:cNvPr>
                <p:cNvSpPr/>
                <p:nvPr/>
              </p:nvSpPr>
              <p:spPr bwMode="gray">
                <a:xfrm>
                  <a:off x="1326571" y="4579317"/>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45" name="楕円 44">
                  <a:extLst>
                    <a:ext uri="{FF2B5EF4-FFF2-40B4-BE49-F238E27FC236}">
                      <a16:creationId xmlns:a16="http://schemas.microsoft.com/office/drawing/2014/main" id="{31F17E1A-A9B7-4A5D-8F70-0FCACB52C28D}"/>
                    </a:ext>
                  </a:extLst>
                </p:cNvPr>
                <p:cNvSpPr/>
                <p:nvPr/>
              </p:nvSpPr>
              <p:spPr bwMode="gray">
                <a:xfrm>
                  <a:off x="2131390" y="4174946"/>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grpSp>
          <p:sp>
            <p:nvSpPr>
              <p:cNvPr id="26" name="正方形/長方形 25"/>
              <p:cNvSpPr/>
              <p:nvPr/>
            </p:nvSpPr>
            <p:spPr>
              <a:xfrm>
                <a:off x="5053108" y="3958772"/>
                <a:ext cx="468000" cy="25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関空</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4116552" y="3469050"/>
                <a:ext cx="540000" cy="25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淡路島</a:t>
                </a:r>
              </a:p>
            </p:txBody>
          </p:sp>
          <p:sp>
            <p:nvSpPr>
              <p:cNvPr id="28" name="正方形/長方形 27"/>
              <p:cNvSpPr/>
              <p:nvPr/>
            </p:nvSpPr>
            <p:spPr>
              <a:xfrm>
                <a:off x="4572869" y="3089009"/>
                <a:ext cx="648000" cy="25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神戸空港</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5143224" y="3617216"/>
                <a:ext cx="648000" cy="252000"/>
              </a:xfrm>
              <a:prstGeom prst="rect">
                <a:avLst/>
              </a:prstGeom>
              <a:solidFill>
                <a:schemeClr val="accent1">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BIZ UDPゴシック" panose="020B0400000000000000" pitchFamily="50" charset="-128"/>
                    <a:ea typeface="BIZ UDPゴシック" panose="020B0400000000000000" pitchFamily="50" charset="-128"/>
                  </a:rPr>
                  <a:t>万博会場</a:t>
                </a:r>
                <a:endParaRPr kumimoji="1" lang="ja-JP" altLang="en-US" sz="900" b="1" dirty="0">
                  <a:solidFill>
                    <a:schemeClr val="tx1"/>
                  </a:solidFill>
                  <a:latin typeface="BIZ UDPゴシック" panose="020B0400000000000000" pitchFamily="50" charset="-128"/>
                  <a:ea typeface="BIZ UDPゴシック" panose="020B0400000000000000" pitchFamily="50" charset="-128"/>
                </a:endParaRPr>
              </a:p>
            </p:txBody>
          </p:sp>
          <p:sp>
            <p:nvSpPr>
              <p:cNvPr id="30" name="フローチャート: 結合子 29"/>
              <p:cNvSpPr/>
              <p:nvPr/>
            </p:nvSpPr>
            <p:spPr>
              <a:xfrm>
                <a:off x="5232124" y="3455667"/>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ボックス 45">
              <a:extLst>
                <a:ext uri="{FF2B5EF4-FFF2-40B4-BE49-F238E27FC236}">
                  <a16:creationId xmlns:a16="http://schemas.microsoft.com/office/drawing/2014/main" id="{233774CE-BB03-49E5-94E8-1F2C71E354FD}"/>
                </a:ext>
              </a:extLst>
            </p:cNvPr>
            <p:cNvSpPr txBox="1"/>
            <p:nvPr/>
          </p:nvSpPr>
          <p:spPr>
            <a:xfrm>
              <a:off x="4732053" y="6008194"/>
              <a:ext cx="2340060" cy="294610"/>
            </a:xfrm>
            <a:prstGeom prst="rect">
              <a:avLst/>
            </a:prstGeom>
            <a:noFill/>
          </p:spPr>
          <p:txBody>
            <a:bodyPr wrap="square" lIns="0" tIns="0" rIns="0" bIns="0" rtlCol="0" anchor="ctr" anchorCtr="0">
              <a:noAutofit/>
            </a:bodyPr>
            <a:lstStyle/>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（出典）空の移動革命社会実装に向けた大阪版ロードマップ</a:t>
              </a:r>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
              </a:r>
              <a:b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　／アクションプラン（一部加工）</a:t>
              </a:r>
              <a:endPar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06" name="正方形/長方形 105"/>
            <p:cNvSpPr/>
            <p:nvPr/>
          </p:nvSpPr>
          <p:spPr>
            <a:xfrm>
              <a:off x="5954919" y="4926842"/>
              <a:ext cx="650598" cy="22657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大阪市内</a:t>
              </a:r>
            </a:p>
          </p:txBody>
        </p:sp>
      </p:grpSp>
      <p:sp>
        <p:nvSpPr>
          <p:cNvPr id="79" name="大かっこ 78"/>
          <p:cNvSpPr/>
          <p:nvPr/>
        </p:nvSpPr>
        <p:spPr>
          <a:xfrm>
            <a:off x="2057124" y="5063144"/>
            <a:ext cx="2083176" cy="24014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lvl="0" defTabSz="959937">
              <a:defRPr/>
            </a:pPr>
            <a:r>
              <a:rPr kumimoji="1" lang="en-US" altLang="ja-JP" sz="800" dirty="0">
                <a:latin typeface="BIZ UDPゴシック" panose="020B0400000000000000" pitchFamily="50" charset="-128"/>
                <a:ea typeface="BIZ UDPゴシック" panose="020B0400000000000000" pitchFamily="50" charset="-128"/>
              </a:rPr>
              <a:t>2021</a:t>
            </a:r>
            <a:r>
              <a:rPr kumimoji="1" lang="ja-JP" altLang="en-US" sz="800" dirty="0">
                <a:latin typeface="BIZ UDPゴシック" panose="020B0400000000000000" pitchFamily="50" charset="-128"/>
                <a:ea typeface="BIZ UDPゴシック" panose="020B0400000000000000" pitchFamily="50" charset="-128"/>
              </a:rPr>
              <a:t>年度　</a:t>
            </a:r>
            <a:r>
              <a:rPr kumimoji="1" lang="en-US" altLang="ja-JP" sz="800" dirty="0">
                <a:latin typeface="BIZ UDPゴシック" panose="020B0400000000000000" pitchFamily="50" charset="-128"/>
                <a:ea typeface="BIZ UDPゴシック" panose="020B0400000000000000" pitchFamily="50" charset="-128"/>
              </a:rPr>
              <a:t>5</a:t>
            </a:r>
            <a:r>
              <a:rPr kumimoji="1" lang="ja-JP" altLang="en-US" sz="800" dirty="0">
                <a:latin typeface="BIZ UDPゴシック" panose="020B0400000000000000" pitchFamily="50" charset="-128"/>
                <a:ea typeface="BIZ UDPゴシック" panose="020B0400000000000000" pitchFamily="50" charset="-128"/>
              </a:rPr>
              <a:t>事業（計</a:t>
            </a:r>
            <a:r>
              <a:rPr kumimoji="1" lang="en-US" altLang="ja-JP" sz="800" dirty="0">
                <a:latin typeface="BIZ UDPゴシック" panose="020B0400000000000000" pitchFamily="50" charset="-128"/>
                <a:ea typeface="BIZ UDPゴシック" panose="020B0400000000000000" pitchFamily="50" charset="-128"/>
              </a:rPr>
              <a:t>15</a:t>
            </a:r>
            <a:r>
              <a:rPr kumimoji="1" lang="ja-JP" altLang="en-US" sz="800" dirty="0">
                <a:latin typeface="BIZ UDPゴシック" panose="020B0400000000000000" pitchFamily="50" charset="-128"/>
                <a:ea typeface="BIZ UDPゴシック" panose="020B0400000000000000" pitchFamily="50" charset="-128"/>
              </a:rPr>
              <a:t>社が参画）</a:t>
            </a:r>
            <a:endParaRPr kumimoji="1" lang="en-US" altLang="ja-JP" sz="800" dirty="0">
              <a:latin typeface="BIZ UDPゴシック" panose="020B0400000000000000" pitchFamily="50" charset="-128"/>
              <a:ea typeface="BIZ UDPゴシック" panose="020B0400000000000000" pitchFamily="50" charset="-128"/>
            </a:endParaRPr>
          </a:p>
          <a:p>
            <a:pPr lvl="0" defTabSz="959937">
              <a:defRPr/>
            </a:pPr>
            <a:r>
              <a:rPr kumimoji="1" lang="en-US" altLang="ja-JP" sz="800" dirty="0">
                <a:latin typeface="BIZ UDPゴシック" panose="020B0400000000000000" pitchFamily="50" charset="-128"/>
                <a:ea typeface="BIZ UDPゴシック" panose="020B0400000000000000" pitchFamily="50" charset="-128"/>
              </a:rPr>
              <a:t>2022</a:t>
            </a:r>
            <a:r>
              <a:rPr kumimoji="1" lang="ja-JP" altLang="en-US" sz="800" dirty="0">
                <a:latin typeface="BIZ UDPゴシック" panose="020B0400000000000000" pitchFamily="50" charset="-128"/>
                <a:ea typeface="BIZ UDPゴシック" panose="020B0400000000000000" pitchFamily="50" charset="-128"/>
              </a:rPr>
              <a:t>年度　８事業（計</a:t>
            </a:r>
            <a:r>
              <a:rPr kumimoji="1" lang="en-US" altLang="ja-JP" sz="800" dirty="0">
                <a:latin typeface="BIZ UDPゴシック" panose="020B0400000000000000" pitchFamily="50" charset="-128"/>
                <a:ea typeface="BIZ UDPゴシック" panose="020B0400000000000000" pitchFamily="50" charset="-128"/>
              </a:rPr>
              <a:t>34</a:t>
            </a:r>
            <a:r>
              <a:rPr kumimoji="1" lang="ja-JP" altLang="en-US" sz="800" dirty="0">
                <a:latin typeface="BIZ UDPゴシック" panose="020B0400000000000000" pitchFamily="50" charset="-128"/>
                <a:ea typeface="BIZ UDPゴシック" panose="020B0400000000000000" pitchFamily="50" charset="-128"/>
              </a:rPr>
              <a:t>社が参画</a:t>
            </a:r>
            <a:r>
              <a:rPr kumimoji="1" lang="ja-JP" altLang="en-US" sz="800" dirty="0" smtClean="0">
                <a:latin typeface="BIZ UDPゴシック" panose="020B0400000000000000" pitchFamily="50" charset="-128"/>
                <a:ea typeface="BIZ UDPゴシック" panose="020B0400000000000000" pitchFamily="50" charset="-128"/>
              </a:rPr>
              <a:t>）</a:t>
            </a:r>
            <a:endParaRPr kumimoji="1" lang="en-US" altLang="ja-JP" sz="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101807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652329"/>
            <a:ext cx="9434300" cy="21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10730" y="4269650"/>
            <a:ext cx="6955750" cy="584775"/>
          </a:xfrm>
          <a:prstGeom prst="rect">
            <a:avLst/>
          </a:prstGeom>
          <a:noFill/>
        </p:spPr>
        <p:txBody>
          <a:bodyPr wrap="non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zh-TW" altLang="en-US" sz="1100" dirty="0" smtClean="0">
                <a:latin typeface="メイリオ" panose="020B0604030504040204" pitchFamily="50" charset="-128"/>
                <a:ea typeface="メイリオ" panose="020B0604030504040204" pitchFamily="50" charset="-128"/>
              </a:rPr>
              <a:t>、経済産業省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a:p>
            <a:r>
              <a:rPr kumimoji="1" lang="ja-JP" altLang="en-US" sz="1600" b="1" dirty="0" smtClean="0">
                <a:latin typeface="メイリオ" panose="020B0604030504040204" pitchFamily="50" charset="-128"/>
                <a:ea typeface="メイリオ" panose="020B0604030504040204" pitchFamily="50" charset="-128"/>
              </a:rPr>
              <a:t>　　　　　　　　　　　　　　　　　　　　　　　　　　　　　　　　　</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410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426672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420901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17</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3743041679"/>
              </p:ext>
            </p:extLst>
          </p:nvPr>
        </p:nvGraphicFramePr>
        <p:xfrm>
          <a:off x="620609" y="667398"/>
          <a:ext cx="9460016" cy="1811178"/>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240903">
                <a:tc>
                  <a:txBody>
                    <a:bodyPr/>
                    <a:lstStyle/>
                    <a:p>
                      <a:pPr algn="l"/>
                      <a:r>
                        <a:rPr kumimoji="1" lang="ja-JP" altLang="en-US" sz="1300" b="1" dirty="0" smtClean="0">
                          <a:solidFill>
                            <a:schemeClr val="tx1"/>
                          </a:solidFill>
                        </a:rPr>
                        <a:t>▷国による航空法等の各種制度整備</a:t>
                      </a:r>
                      <a:r>
                        <a:rPr kumimoji="1" lang="ja-JP" altLang="en-US" sz="1300" b="0" dirty="0" smtClean="0">
                          <a:solidFill>
                            <a:schemeClr val="tx1"/>
                          </a:solidFill>
                        </a:rPr>
                        <a:t>（機体の安全性の基準整備、飛行エリア、離着陸場等）</a:t>
                      </a:r>
                    </a:p>
                    <a:p>
                      <a:pPr marL="271463" indent="-271463" algn="l"/>
                      <a:r>
                        <a:rPr kumimoji="1" lang="ja-JP" altLang="en-US" sz="1200" dirty="0" smtClean="0">
                          <a:solidFill>
                            <a:schemeClr val="tx1"/>
                          </a:solidFill>
                        </a:rPr>
                        <a:t>　　関係自治体や事業者への意見聴取や情報共有等、連携を密にし、空飛ぶクルマの商用運航に向けて、クリアすべき機体の安全性や飛行エリア、</a:t>
                      </a:r>
                      <a:r>
                        <a:rPr kumimoji="1" lang="ja-JP" altLang="en-US" sz="1200" b="0" dirty="0" smtClean="0">
                          <a:solidFill>
                            <a:schemeClr val="tx1"/>
                          </a:solidFill>
                        </a:rPr>
                        <a:t>離着陸場</a:t>
                      </a:r>
                      <a:r>
                        <a:rPr kumimoji="1" lang="ja-JP" altLang="en-US" sz="1200" dirty="0" smtClean="0">
                          <a:solidFill>
                            <a:schemeClr val="tx1"/>
                          </a:solidFill>
                        </a:rPr>
                        <a:t>等の基準を明確にすることが不可欠。</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solidFill>
                            <a:schemeClr val="tx1"/>
                          </a:solidFill>
                        </a:rPr>
                        <a:t>▷空飛ぶクルマに関する社会受容性の向上</a:t>
                      </a:r>
                      <a:r>
                        <a:rPr kumimoji="1" lang="ja-JP" altLang="en-US" sz="1300" b="0" dirty="0" smtClean="0">
                          <a:solidFill>
                            <a:schemeClr val="tx1"/>
                          </a:solidFill>
                        </a:rPr>
                        <a:t>（騒音・安全性等）</a:t>
                      </a: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街なかでの運航に向けては、住民の十分な理解を得る必要があり、空飛ぶクルマの安全性・利便性等の啓発活動が肝要。</a:t>
                      </a:r>
                      <a:endParaRPr kumimoji="1" lang="ja-JP" altLang="en-US" sz="1200" strike="noStrike"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1600251758"/>
                  </a:ext>
                </a:extLst>
              </a:tr>
              <a:tr h="332343">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▷機体開発・実証事業・離着陸場の整備等に係る財政的負担</a:t>
                      </a:r>
                      <a:endParaRPr kumimoji="1" lang="en-US" altLang="ja-JP" sz="1300" b="1" dirty="0" smtClean="0">
                        <a:solidFill>
                          <a:schemeClr val="tx1"/>
                        </a:solidFill>
                      </a:endParaRP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latin typeface="+mn-ea"/>
                          <a:ea typeface="+mn-ea"/>
                        </a:rPr>
                        <a:t>　　</a:t>
                      </a:r>
                      <a:r>
                        <a:rPr kumimoji="1" lang="ja-JP" altLang="en-US" sz="1200" strike="noStrike" dirty="0" smtClean="0">
                          <a:solidFill>
                            <a:schemeClr val="tx1"/>
                          </a:solidFill>
                        </a:rPr>
                        <a:t>先駆的な取組みであるため、研究開発や実証事業等のコストが見込みづらい。実用化に向けた課題に速やかに対応し、機体の</a:t>
                      </a:r>
                      <a:endParaRPr kumimoji="1" lang="en-US" altLang="ja-JP" sz="1200" strike="noStrike" dirty="0" smtClean="0">
                        <a:solidFill>
                          <a:schemeClr val="tx1"/>
                        </a:solidFill>
                      </a:endParaRP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開発や</a:t>
                      </a:r>
                      <a:r>
                        <a:rPr kumimoji="1" lang="ja-JP" altLang="en-US" sz="1200" b="0" dirty="0" smtClean="0">
                          <a:solidFill>
                            <a:schemeClr val="tx1"/>
                          </a:solidFill>
                        </a:rPr>
                        <a:t>離着陸場</a:t>
                      </a:r>
                      <a:r>
                        <a:rPr kumimoji="1" lang="ja-JP" altLang="en-US" sz="1200" strike="noStrike" dirty="0" smtClean="0">
                          <a:solidFill>
                            <a:schemeClr val="tx1"/>
                          </a:solidFill>
                        </a:rPr>
                        <a:t>の整備等を加速するためには、機動的かつ十分な財政支援が必要。</a:t>
                      </a:r>
                    </a:p>
                  </a:txBody>
                  <a:tcPr marL="100806" marR="100806" marT="50403" marB="50403" anchor="ctr"/>
                </a:tc>
                <a:extLst>
                  <a:ext uri="{0D108BD9-81ED-4DB2-BD59-A6C34878D82A}">
                    <a16:rowId xmlns:a16="http://schemas.microsoft.com/office/drawing/2014/main" val="1013540865"/>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2276450488"/>
              </p:ext>
            </p:extLst>
          </p:nvPr>
        </p:nvGraphicFramePr>
        <p:xfrm>
          <a:off x="657585" y="4675430"/>
          <a:ext cx="9288000" cy="2052750"/>
        </p:xfrm>
        <a:graphic>
          <a:graphicData uri="http://schemas.openxmlformats.org/drawingml/2006/table">
            <a:tbl>
              <a:tblPr firstRow="1" bandRow="1">
                <a:tableStyleId>{2D5ABB26-0587-4C30-8999-92F81FD0307C}</a:tableStyleId>
              </a:tblPr>
              <a:tblGrid>
                <a:gridCol w="9288000">
                  <a:extLst>
                    <a:ext uri="{9D8B030D-6E8A-4147-A177-3AD203B41FA5}">
                      <a16:colId xmlns:a16="http://schemas.microsoft.com/office/drawing/2014/main" val="2309123477"/>
                    </a:ext>
                  </a:extLst>
                </a:gridCol>
              </a:tblGrid>
              <a:tr h="295878">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▷地元自治体、事業者の意向を踏まえ、離着陸場（ポート）の設置基準など、商用運航実現に向け必要となる諸元について、早期の明示</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u="none" dirty="0" smtClean="0">
                        <a:solidFill>
                          <a:schemeClr val="tx1"/>
                        </a:solidFill>
                      </a:endParaRPr>
                    </a:p>
                  </a:txBody>
                  <a:tcPr marL="100806" marR="100806" marT="50403" marB="50403"/>
                </a:tc>
                <a:extLst>
                  <a:ext uri="{0D108BD9-81ED-4DB2-BD59-A6C34878D82A}">
                    <a16:rowId xmlns:a16="http://schemas.microsoft.com/office/drawing/2014/main" val="3283789790"/>
                  </a:ext>
                </a:extLst>
              </a:tr>
              <a:tr h="29587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▷ポートの整備や運航ルートの設定にあわせ、安全性の確保を前提に必要な規制緩和の検討</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  ＜府・市・大商・協会＞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3510443733"/>
                  </a:ext>
                </a:extLst>
              </a:tr>
              <a:tr h="295878">
                <a:tc>
                  <a:txBody>
                    <a:bodyPr/>
                    <a:lstStyle/>
                    <a:p>
                      <a:pPr algn="l">
                        <a:lnSpc>
                          <a:spcPct val="100000"/>
                        </a:lnSpc>
                      </a:pPr>
                      <a:r>
                        <a:rPr kumimoji="1" lang="ja-JP" altLang="en-US" sz="1300" b="1" dirty="0" smtClean="0">
                          <a:solidFill>
                            <a:schemeClr val="tx1"/>
                          </a:solidFill>
                        </a:rPr>
                        <a:t>▷運航環境・安全性に関する制度整備</a:t>
                      </a:r>
                      <a:r>
                        <a:rPr kumimoji="1" lang="ja-JP" altLang="en-US" sz="1300" b="0" dirty="0" smtClean="0">
                          <a:solidFill>
                            <a:schemeClr val="tx1"/>
                          </a:solidFill>
                        </a:rPr>
                        <a:t>（機体の安全基準、飛行高度、操縦者等の技能証明等の要件整備）</a:t>
                      </a:r>
                      <a:r>
                        <a:rPr kumimoji="1" lang="ja-JP" altLang="en-US" sz="900" b="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180000">
                <a:tc>
                  <a:txBody>
                    <a:bodyPr/>
                    <a:lstStyle/>
                    <a:p>
                      <a:pPr algn="l">
                        <a:lnSpc>
                          <a:spcPct val="100000"/>
                        </a:lnSpc>
                      </a:pPr>
                      <a:r>
                        <a:rPr kumimoji="1" lang="ja-JP" altLang="en-US" sz="1300" b="1" dirty="0" smtClean="0">
                          <a:solidFill>
                            <a:schemeClr val="tx1"/>
                          </a:solidFill>
                        </a:rPr>
                        <a:t>▷試験飛行に係る許認可申請等手続きの簡素化 </a:t>
                      </a:r>
                      <a:r>
                        <a:rPr kumimoji="1" lang="ja-JP" altLang="en-US" sz="900" b="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19527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▷ポートの整備に関する制度整備及び整備に係る補助制度の創設</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baseline="0" dirty="0" smtClean="0">
                        <a:solidFill>
                          <a:schemeClr val="tx1"/>
                        </a:solidFill>
                      </a:endParaRPr>
                    </a:p>
                  </a:txBody>
                  <a:tcPr marL="100806" marR="100806" marT="50403" marB="50403"/>
                </a:tc>
                <a:extLst>
                  <a:ext uri="{0D108BD9-81ED-4DB2-BD59-A6C34878D82A}">
                    <a16:rowId xmlns:a16="http://schemas.microsoft.com/office/drawing/2014/main" val="8497906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a:t>
                      </a:r>
                      <a:r>
                        <a:rPr kumimoji="1" lang="ja-JP" altLang="en-US" sz="1300" b="1" dirty="0" smtClean="0">
                          <a:solidFill>
                            <a:schemeClr val="tx1"/>
                          </a:solidFill>
                        </a:rPr>
                        <a:t>機体の研究開発や実証事業等への技術・財政支援 </a:t>
                      </a:r>
                      <a:r>
                        <a:rPr kumimoji="1" lang="ja-JP" altLang="en-US" sz="1400" b="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3324084714"/>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4177917928"/>
              </p:ext>
            </p:extLst>
          </p:nvPr>
        </p:nvGraphicFramePr>
        <p:xfrm>
          <a:off x="604577" y="2927185"/>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次世代空モビリティの社会実装に向けた実現プロジェクト＜経産省＞</a:t>
                      </a:r>
                      <a:endParaRPr kumimoji="1" lang="en-US" altLang="ja-JP" sz="1100" dirty="0" smtClean="0">
                        <a:solidFill>
                          <a:schemeClr val="tx1"/>
                        </a:solidFill>
                        <a:latin typeface="+mn-ea"/>
                      </a:endParaRPr>
                    </a:p>
                    <a:p>
                      <a:pPr marL="171450" indent="-171450">
                        <a:buFont typeface="Wingdings" panose="05000000000000000000" pitchFamily="2" charset="2"/>
                        <a:buChar char="l"/>
                      </a:pPr>
                      <a:r>
                        <a:rPr kumimoji="1" lang="ja-JP" altLang="en-US" sz="1100" dirty="0" smtClean="0">
                          <a:solidFill>
                            <a:schemeClr val="tx1"/>
                          </a:solidFill>
                          <a:latin typeface="+mn-ea"/>
                        </a:rPr>
                        <a:t>空飛ぶクルマの実現に向けた環境整備の推進＜国交省＞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離着陸場（ポート）、運航ルート、運航事業者の選定・決定に向け、国、府・市、協会等関係者間で具体的な進め方、スケジュールについて調整を開始</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822270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745921740"/>
              </p:ext>
            </p:extLst>
          </p:nvPr>
        </p:nvGraphicFramePr>
        <p:xfrm>
          <a:off x="270312" y="1509037"/>
          <a:ext cx="9540001" cy="4332205"/>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332205">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自動運転の実現</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□自動運転の実証実験</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・万博会場となる夢洲等で、民間企業により実証実験を実施中（レベル２、４）</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endParaRPr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・実証実験のエリア拡大に向けた体制の構築</a:t>
                      </a:r>
                    </a:p>
                    <a:p>
                      <a:pPr marL="85725" indent="-85725">
                        <a:lnSpc>
                          <a:spcPct val="100000"/>
                        </a:lnSpc>
                        <a:spcBef>
                          <a:spcPts val="0"/>
                        </a:spcBef>
                        <a:spcAft>
                          <a:spcPts val="0"/>
                        </a:spcAft>
                        <a:defRPr/>
                      </a:pPr>
                      <a:endParaRPr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8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・郊外の高齢化が進む団地で地域の足と</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して実証を実施中（レベル３　河内長野</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市）</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□自動運転の社会実装</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・自動運転での移動サービスが普及拡大</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4" name="正方形/長方形 33">
            <a:extLst>
              <a:ext uri="{FF2B5EF4-FFF2-40B4-BE49-F238E27FC236}">
                <a16:creationId xmlns:a16="http://schemas.microsoft.com/office/drawing/2014/main" id="{42AB246C-D6C3-4324-A739-9AC17F6C0836}"/>
              </a:ext>
            </a:extLst>
          </p:cNvPr>
          <p:cNvSpPr/>
          <p:nvPr/>
        </p:nvSpPr>
        <p:spPr>
          <a:xfrm>
            <a:off x="4654431" y="1894535"/>
            <a:ext cx="2412000" cy="1713119"/>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会場までのアクセスや会場内において、自動運転で安全に移動</a:t>
            </a:r>
          </a:p>
          <a:p>
            <a:pPr defTabSz="930530">
              <a:defRPr/>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・主</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要駅等から</a:t>
            </a:r>
            <a:r>
              <a:rPr kumimoji="1" lang="ja-JP" altLang="en-US" sz="1100" dirty="0">
                <a:solidFill>
                  <a:schemeClr val="tx1"/>
                </a:solidFill>
                <a:latin typeface="BIZ UDPゴシック" panose="020B0400000000000000" pitchFamily="50" charset="-128"/>
                <a:ea typeface="BIZ UDPゴシック" panose="020B0400000000000000" pitchFamily="50" charset="-128"/>
              </a:rPr>
              <a:t>万博会場へのアクセス</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をレベル４相当の自動</a:t>
            </a:r>
            <a:r>
              <a:rPr kumimoji="1" lang="ja-JP" altLang="en-US" sz="1100" dirty="0">
                <a:solidFill>
                  <a:schemeClr val="tx1"/>
                </a:solidFill>
                <a:latin typeface="BIZ UDPゴシック" panose="020B0400000000000000" pitchFamily="50" charset="-128"/>
                <a:ea typeface="BIZ UDPゴシック" panose="020B0400000000000000" pitchFamily="50" charset="-128"/>
              </a:rPr>
              <a:t>運転化で輸送</a:t>
            </a:r>
          </a:p>
          <a:p>
            <a:pPr defTabSz="930530">
              <a:defRPr/>
            </a:pPr>
            <a:endParaRPr kumimoji="1" lang="ja-JP" altLang="en-US" sz="400" dirty="0">
              <a:solidFill>
                <a:schemeClr val="tx1"/>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・広大な万博会場の移動を、自動運転</a:t>
            </a: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車により安全に移動</a:t>
            </a:r>
          </a:p>
        </p:txBody>
      </p:sp>
      <p:sp>
        <p:nvSpPr>
          <p:cNvPr id="35" name="ホームベース 7">
            <a:extLst>
              <a:ext uri="{FF2B5EF4-FFF2-40B4-BE49-F238E27FC236}">
                <a16:creationId xmlns:a16="http://schemas.microsoft.com/office/drawing/2014/main" id="{E599356E-2B0A-4C96-A1C9-EC52982B4052}"/>
              </a:ext>
            </a:extLst>
          </p:cNvPr>
          <p:cNvSpPr/>
          <p:nvPr/>
        </p:nvSpPr>
        <p:spPr>
          <a:xfrm>
            <a:off x="4654431" y="175494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２（２）</a:t>
            </a:r>
            <a:r>
              <a:rPr kumimoji="1" lang="ja-JP" altLang="en-US" b="1" dirty="0">
                <a:solidFill>
                  <a:prstClr val="white"/>
                </a:solidFill>
                <a:latin typeface="BIZ UDPゴシック" panose="020B0400000000000000" pitchFamily="50" charset="-128"/>
                <a:ea typeface="BIZ UDPゴシック" panose="020B0400000000000000" pitchFamily="50" charset="-128"/>
              </a:rPr>
              <a:t>　自動</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運転</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80" name="グループ化 79"/>
          <p:cNvGrpSpPr>
            <a:grpSpLocks/>
          </p:cNvGrpSpPr>
          <p:nvPr/>
        </p:nvGrpSpPr>
        <p:grpSpPr>
          <a:xfrm>
            <a:off x="2038452" y="2819787"/>
            <a:ext cx="2449190" cy="2163040"/>
            <a:chOff x="1361510" y="2300753"/>
            <a:chExt cx="2907129" cy="2922676"/>
          </a:xfrm>
        </p:grpSpPr>
        <p:pic>
          <p:nvPicPr>
            <p:cNvPr id="81" name="図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510" y="2300753"/>
              <a:ext cx="2907129" cy="2922676"/>
            </a:xfrm>
            <a:prstGeom prst="rect">
              <a:avLst/>
            </a:prstGeom>
          </p:spPr>
        </p:pic>
        <p:sp>
          <p:nvSpPr>
            <p:cNvPr id="82" name="正方形/長方形 81">
              <a:extLst>
                <a:ext uri="{FF2B5EF4-FFF2-40B4-BE49-F238E27FC236}">
                  <a16:creationId xmlns:a16="http://schemas.microsoft.com/office/drawing/2014/main" id="{629137E7-C1B9-4208-BA8D-6F2122E10AF2}"/>
                </a:ext>
              </a:extLst>
            </p:cNvPr>
            <p:cNvSpPr/>
            <p:nvPr/>
          </p:nvSpPr>
          <p:spPr>
            <a:xfrm>
              <a:off x="2976178" y="4779855"/>
              <a:ext cx="1198735" cy="287890"/>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rPr>
                <a:t>コスモスクエア駅</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83" name="正方形/長方形 82">
              <a:extLst>
                <a:ext uri="{FF2B5EF4-FFF2-40B4-BE49-F238E27FC236}">
                  <a16:creationId xmlns:a16="http://schemas.microsoft.com/office/drawing/2014/main" id="{629137E7-C1B9-4208-BA8D-6F2122E10AF2}"/>
                </a:ext>
              </a:extLst>
            </p:cNvPr>
            <p:cNvSpPr/>
            <p:nvPr/>
          </p:nvSpPr>
          <p:spPr>
            <a:xfrm>
              <a:off x="1450375" y="3675930"/>
              <a:ext cx="522618" cy="254160"/>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夢洲</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84" name="正方形/長方形 83">
              <a:extLst>
                <a:ext uri="{FF2B5EF4-FFF2-40B4-BE49-F238E27FC236}">
                  <a16:creationId xmlns:a16="http://schemas.microsoft.com/office/drawing/2014/main" id="{629137E7-C1B9-4208-BA8D-6F2122E10AF2}"/>
                </a:ext>
              </a:extLst>
            </p:cNvPr>
            <p:cNvSpPr/>
            <p:nvPr/>
          </p:nvSpPr>
          <p:spPr>
            <a:xfrm>
              <a:off x="1672771" y="2618487"/>
              <a:ext cx="660341" cy="16119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レベル４</a:t>
              </a: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629137E7-C1B9-4208-BA8D-6F2122E10AF2}"/>
                </a:ext>
              </a:extLst>
            </p:cNvPr>
            <p:cNvSpPr/>
            <p:nvPr/>
          </p:nvSpPr>
          <p:spPr>
            <a:xfrm>
              <a:off x="2439099" y="3812348"/>
              <a:ext cx="679063" cy="1177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レベル２</a:t>
              </a: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p:txBody>
        </p:sp>
      </p:grpSp>
      <p:sp>
        <p:nvSpPr>
          <p:cNvPr id="92" name="ホームベース 91"/>
          <p:cNvSpPr/>
          <p:nvPr/>
        </p:nvSpPr>
        <p:spPr>
          <a:xfrm>
            <a:off x="1910706" y="4933756"/>
            <a:ext cx="2704681" cy="250409"/>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（出典）</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2025</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年日本国際博覧会協会</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HP</a:t>
            </a: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a:t>
                </a:r>
                <a:r>
                  <a:rPr kumimoji="1" lang="ja-JP" altLang="en-US" sz="1260" dirty="0" smtClean="0">
                    <a:solidFill>
                      <a:prstClr val="white"/>
                    </a:solidFill>
                    <a:latin typeface="BIZ UDPゴシック" panose="020B0400000000000000" pitchFamily="50" charset="-128"/>
                    <a:ea typeface="BIZ UDPゴシック" panose="020B0400000000000000" pitchFamily="50" charset="-128"/>
                  </a:rPr>
                  <a:t>万博後のめざす姿）</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grpSp>
        <p:nvGrpSpPr>
          <p:cNvPr id="99" name="グループ化 98"/>
          <p:cNvGrpSpPr/>
          <p:nvPr/>
        </p:nvGrpSpPr>
        <p:grpSpPr>
          <a:xfrm>
            <a:off x="7350279" y="2518369"/>
            <a:ext cx="2121593" cy="1623429"/>
            <a:chOff x="5659334" y="3141069"/>
            <a:chExt cx="2186190" cy="1755087"/>
          </a:xfrm>
        </p:grpSpPr>
        <p:pic>
          <p:nvPicPr>
            <p:cNvPr id="100" name="図 99"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9334" y="3141069"/>
              <a:ext cx="2186190" cy="1755087"/>
            </a:xfrm>
            <a:prstGeom prst="rect">
              <a:avLst/>
            </a:prstGeom>
          </p:spPr>
        </p:pic>
        <p:sp>
          <p:nvSpPr>
            <p:cNvPr id="101" name="正方形/長方形 100"/>
            <p:cNvSpPr/>
            <p:nvPr/>
          </p:nvSpPr>
          <p:spPr>
            <a:xfrm>
              <a:off x="6877049" y="3542687"/>
              <a:ext cx="108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2" name="テキスト ボックス 153"/>
          <p:cNvSpPr txBox="1"/>
          <p:nvPr/>
        </p:nvSpPr>
        <p:spPr>
          <a:xfrm>
            <a:off x="243016" y="5841805"/>
            <a:ext cx="6501032" cy="626701"/>
          </a:xfrm>
          <a:prstGeom prst="rect">
            <a:avLst/>
          </a:prstGeom>
          <a:noFill/>
          <a:ln>
            <a:noFill/>
            <a:prstDash val="solid"/>
          </a:ln>
        </p:spPr>
        <p:txBody>
          <a:bodyPr wrap="square" lIns="72000" tIns="36000" rIns="72000" bIns="36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59937">
              <a:defRPr/>
            </a:pPr>
            <a:r>
              <a:rPr kumimoji="1" lang="en-US" altLang="ja-JP" sz="900" dirty="0" smtClean="0">
                <a:latin typeface="BIZ UDPゴシック" panose="020B0400000000000000" pitchFamily="50" charset="-128"/>
                <a:ea typeface="BIZ UDPゴシック" panose="020B0400000000000000" pitchFamily="50" charset="-128"/>
              </a:rPr>
              <a:t>※</a:t>
            </a:r>
            <a:r>
              <a:rPr kumimoji="1" lang="ja-JP" altLang="en-US" sz="900" dirty="0" smtClean="0">
                <a:latin typeface="BIZ UDPゴシック" panose="020B0400000000000000" pitchFamily="50" charset="-128"/>
                <a:ea typeface="BIZ UDPゴシック" panose="020B0400000000000000" pitchFamily="50" charset="-128"/>
              </a:rPr>
              <a:t>自動</a:t>
            </a:r>
            <a:r>
              <a:rPr kumimoji="1" lang="ja-JP" altLang="en-US" sz="900" dirty="0">
                <a:latin typeface="BIZ UDPゴシック" panose="020B0400000000000000" pitchFamily="50" charset="-128"/>
                <a:ea typeface="BIZ UDPゴシック" panose="020B0400000000000000" pitchFamily="50" charset="-128"/>
              </a:rPr>
              <a:t>運転</a:t>
            </a:r>
            <a:r>
              <a:rPr kumimoji="1" lang="ja-JP" altLang="en-US" sz="900" dirty="0" smtClean="0">
                <a:latin typeface="BIZ UDPゴシック" panose="020B0400000000000000" pitchFamily="50" charset="-128"/>
                <a:ea typeface="BIZ UDPゴシック" panose="020B0400000000000000" pitchFamily="50" charset="-128"/>
              </a:rPr>
              <a:t>レベル</a:t>
            </a:r>
            <a:endParaRPr kumimoji="1" lang="en-US" altLang="ja-JP" sz="900" dirty="0">
              <a:latin typeface="BIZ UDPゴシック" panose="020B0400000000000000" pitchFamily="50" charset="-128"/>
              <a:ea typeface="BIZ UDPゴシック" panose="020B0400000000000000" pitchFamily="50" charset="-128"/>
            </a:endParaRPr>
          </a:p>
          <a:p>
            <a:pPr lvl="0" defTabSz="959937">
              <a:defRPr/>
            </a:pPr>
            <a:r>
              <a:rPr kumimoji="1" lang="ja-JP" altLang="en-US" sz="900" dirty="0" smtClean="0">
                <a:latin typeface="BIZ UDPゴシック" panose="020B0400000000000000" pitchFamily="50" charset="-128"/>
                <a:ea typeface="BIZ UDPゴシック" panose="020B0400000000000000" pitchFamily="50" charset="-128"/>
              </a:rPr>
              <a:t>・レベル</a:t>
            </a:r>
            <a:r>
              <a:rPr kumimoji="1" lang="ja-JP" altLang="en-US" sz="900" dirty="0">
                <a:latin typeface="BIZ UDPゴシック" panose="020B0400000000000000" pitchFamily="50" charset="-128"/>
                <a:ea typeface="BIZ UDPゴシック" panose="020B0400000000000000" pitchFamily="50" charset="-128"/>
              </a:rPr>
              <a:t>２：部分運転自動化（人が運転）</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・レベル</a:t>
            </a:r>
            <a:r>
              <a:rPr kumimoji="1" lang="ja-JP" altLang="en-US" sz="900" dirty="0">
                <a:latin typeface="BIZ UDPゴシック" panose="020B0400000000000000" pitchFamily="50" charset="-128"/>
                <a:ea typeface="BIZ UDPゴシック" panose="020B0400000000000000" pitchFamily="50" charset="-128"/>
              </a:rPr>
              <a:t>３：条件付自動</a:t>
            </a:r>
            <a:r>
              <a:rPr kumimoji="1" lang="ja-JP" altLang="en-US" sz="900" dirty="0" smtClean="0">
                <a:latin typeface="BIZ UDPゴシック" panose="020B0400000000000000" pitchFamily="50" charset="-128"/>
                <a:ea typeface="BIZ UDPゴシック" panose="020B0400000000000000" pitchFamily="50" charset="-128"/>
              </a:rPr>
              <a:t>運転（システムが運転、緊急時は人が運転）</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・レベル</a:t>
            </a:r>
            <a:r>
              <a:rPr kumimoji="1" lang="ja-JP" altLang="en-US" sz="900" dirty="0">
                <a:latin typeface="BIZ UDPゴシック" panose="020B0400000000000000" pitchFamily="50" charset="-128"/>
                <a:ea typeface="BIZ UDPゴシック" panose="020B0400000000000000" pitchFamily="50" charset="-128"/>
              </a:rPr>
              <a:t>４：特定条件下における完全自動</a:t>
            </a:r>
            <a:r>
              <a:rPr kumimoji="1" lang="ja-JP" altLang="en-US" sz="900" dirty="0" smtClean="0">
                <a:latin typeface="BIZ UDPゴシック" panose="020B0400000000000000" pitchFamily="50" charset="-128"/>
                <a:ea typeface="BIZ UDPゴシック" panose="020B0400000000000000" pitchFamily="50" charset="-128"/>
              </a:rPr>
              <a:t>運転（</a:t>
            </a:r>
            <a:r>
              <a:rPr kumimoji="1" lang="ja-JP" altLang="en-US" sz="900" dirty="0">
                <a:latin typeface="BIZ UDPゴシック" panose="020B0400000000000000" pitchFamily="50" charset="-128"/>
                <a:ea typeface="BIZ UDPゴシック" panose="020B0400000000000000" pitchFamily="50" charset="-128"/>
              </a:rPr>
              <a:t>システムが運転</a:t>
            </a:r>
            <a:r>
              <a:rPr kumimoji="1" lang="ja-JP" altLang="en-US" sz="900" dirty="0" smtClean="0">
                <a:latin typeface="BIZ UDPゴシック" panose="020B0400000000000000" pitchFamily="50" charset="-128"/>
                <a:ea typeface="BIZ UDPゴシック" panose="020B0400000000000000" pitchFamily="50" charset="-128"/>
              </a:rPr>
              <a:t>）</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29"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18</a:t>
            </a:fld>
            <a:endParaRPr kumimoji="1" lang="ja-JP" altLang="en-US" dirty="0"/>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世界的に開発競争が激化する自動運転（レベル</a:t>
            </a:r>
            <a:r>
              <a:rPr lang="ja-JP" altLang="en-US" sz="1200" dirty="0" smtClean="0">
                <a:latin typeface="BIZ UDPゴシック" panose="020B0400000000000000" pitchFamily="50" charset="-128"/>
                <a:ea typeface="BIZ UDPゴシック" panose="020B0400000000000000" pitchFamily="50" charset="-128"/>
              </a:rPr>
              <a:t>４</a:t>
            </a:r>
            <a:r>
              <a:rPr lang="ja-JP" altLang="en-US" sz="1200" dirty="0">
                <a:latin typeface="BIZ UDPゴシック" panose="020B0400000000000000" pitchFamily="50" charset="-128"/>
                <a:ea typeface="BIZ UDPゴシック" panose="020B0400000000000000" pitchFamily="50" charset="-128"/>
              </a:rPr>
              <a:t>相当</a:t>
            </a:r>
            <a:r>
              <a:rPr lang="ja-JP" altLang="en-US"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を、万博会場へのアクセスや会場内の移動で実現。安全・快適な未来のモビリティ社会の体験を通じ、その後の社会実装につなげていく。</a:t>
            </a:r>
          </a:p>
        </p:txBody>
      </p:sp>
    </p:spTree>
    <p:extLst>
      <p:ext uri="{BB962C8B-B14F-4D97-AF65-F5344CB8AC3E}">
        <p14:creationId xmlns:p14="http://schemas.microsoft.com/office/powerpoint/2010/main" val="39989856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605706"/>
            <a:ext cx="9434300" cy="14456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610730" y="4223026"/>
            <a:ext cx="9051885" cy="338554"/>
          </a:xfrm>
          <a:prstGeom prst="rect">
            <a:avLst/>
          </a:prstGeom>
          <a:noFill/>
        </p:spPr>
        <p:txBody>
          <a:bodyPr wrap="squar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smtClean="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（経済</a:t>
            </a:r>
            <a:r>
              <a:rPr kumimoji="1" lang="zh-TW" altLang="en-US" sz="1100" dirty="0" smtClean="0">
                <a:latin typeface="メイリオ" panose="020B0604030504040204" pitchFamily="50" charset="-128"/>
                <a:ea typeface="メイリオ" panose="020B0604030504040204" pitchFamily="50" charset="-128"/>
              </a:rPr>
              <a:t>産業省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国土</a:t>
            </a:r>
            <a:r>
              <a:rPr kumimoji="1" lang="ja-JP" altLang="en-US" sz="1100" dirty="0">
                <a:latin typeface="メイリオ" panose="020B0604030504040204" pitchFamily="50" charset="-128"/>
                <a:ea typeface="メイリオ" panose="020B0604030504040204" pitchFamily="50" charset="-128"/>
              </a:rPr>
              <a:t>交通省、警察庁</a:t>
            </a:r>
            <a:r>
              <a:rPr kumimoji="1" lang="zh-TW" altLang="en-US" sz="1100"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403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422010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4162391"/>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155135"/>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2215875778"/>
              </p:ext>
            </p:extLst>
          </p:nvPr>
        </p:nvGraphicFramePr>
        <p:xfrm>
          <a:off x="620609" y="673416"/>
          <a:ext cx="9460016" cy="963612"/>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solidFill>
                            <a:schemeClr val="tx1"/>
                          </a:solidFill>
                        </a:rPr>
                        <a:t>▷万博開催時における自動運転（レベル４相当）の移動サービスの実現に向けた環境整備</a:t>
                      </a:r>
                    </a:p>
                    <a:p>
                      <a:pPr marL="271463" indent="-271463" algn="l"/>
                      <a:r>
                        <a:rPr kumimoji="1" lang="ja-JP" altLang="en-US" sz="1200" dirty="0" smtClean="0">
                          <a:solidFill>
                            <a:schemeClr val="tx1"/>
                          </a:solidFill>
                        </a:rPr>
                        <a:t>　　レベル４相当の自動運転には路側センサー等のインフラ整備や、遠隔管制等に関する詳細なルール整備が必要。</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solidFill>
                            <a:schemeClr val="tx1"/>
                          </a:solidFill>
                        </a:rPr>
                        <a:t>▷自動運転（レベル４相当）の移動サービスの実証に対する財政的負担</a:t>
                      </a: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安全な移動サービスを提供するためには、交通事業者が運行ノウハウを構築する実証等が必要であるが、財政負担が大きい。</a:t>
                      </a:r>
                    </a:p>
                  </a:txBody>
                  <a:tcPr marL="100806" marR="100806" marT="50403" marB="50403" anchor="ctr"/>
                </a:tc>
                <a:extLst>
                  <a:ext uri="{0D108BD9-81ED-4DB2-BD59-A6C34878D82A}">
                    <a16:rowId xmlns:a16="http://schemas.microsoft.com/office/drawing/2014/main" val="1600251758"/>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4168196765"/>
              </p:ext>
            </p:extLst>
          </p:nvPr>
        </p:nvGraphicFramePr>
        <p:xfrm>
          <a:off x="578008" y="4623988"/>
          <a:ext cx="9252000" cy="1430292"/>
        </p:xfrm>
        <a:graphic>
          <a:graphicData uri="http://schemas.openxmlformats.org/drawingml/2006/table">
            <a:tbl>
              <a:tblPr firstRow="1" bandRow="1">
                <a:tableStyleId>{2D5ABB26-0587-4C30-8999-92F81FD0307C}</a:tableStyleId>
              </a:tblPr>
              <a:tblGrid>
                <a:gridCol w="9252000">
                  <a:extLst>
                    <a:ext uri="{9D8B030D-6E8A-4147-A177-3AD203B41FA5}">
                      <a16:colId xmlns:a16="http://schemas.microsoft.com/office/drawing/2014/main" val="2309123477"/>
                    </a:ext>
                  </a:extLst>
                </a:gridCol>
              </a:tblGrid>
              <a:tr h="360000">
                <a:tc>
                  <a:txBody>
                    <a:bodyPr/>
                    <a:lstStyle/>
                    <a:p>
                      <a:pPr algn="l">
                        <a:lnSpc>
                          <a:spcPct val="100000"/>
                        </a:lnSpc>
                      </a:pPr>
                      <a:r>
                        <a:rPr kumimoji="1" lang="ja-JP" altLang="en-US" sz="1300" b="1" dirty="0" smtClean="0">
                          <a:solidFill>
                            <a:schemeClr val="tx1"/>
                          </a:solidFill>
                        </a:rPr>
                        <a:t>▷万博開催時における自動運転（レベル４相当）実現のため必要な路側センサー等のインフラ整備</a:t>
                      </a:r>
                      <a:endParaRPr kumimoji="1" lang="en-US" altLang="ja-JP" sz="1300" b="1" dirty="0" smtClean="0">
                        <a:solidFill>
                          <a:schemeClr val="tx1"/>
                        </a:solidFill>
                      </a:endParaRPr>
                    </a:p>
                    <a:p>
                      <a:pPr algn="r">
                        <a:lnSpc>
                          <a:spcPct val="100000"/>
                        </a:lnSpc>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r>
                        <a:rPr kumimoji="1" lang="ja-JP" altLang="en-US" sz="1300" b="1" dirty="0" smtClean="0">
                          <a:solidFill>
                            <a:schemeClr val="tx1"/>
                          </a:solidFill>
                        </a:rPr>
                        <a:t>▷遠隔管制の運行基準や監視員の資格要件について具体的な制度の早期整備</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▷運行事業者等が実施する自動運転（レベル４相当）移動サービスの実証・実装運行に対する財政支援</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779647334"/>
                  </a:ext>
                </a:extLst>
              </a:tr>
            </a:tbl>
          </a:graphicData>
        </a:graphic>
      </p:graphicFrame>
      <p:sp>
        <p:nvSpPr>
          <p:cNvPr id="25"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19</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3579070482"/>
              </p:ext>
            </p:extLst>
          </p:nvPr>
        </p:nvGraphicFramePr>
        <p:xfrm>
          <a:off x="604577" y="2703396"/>
          <a:ext cx="9288000" cy="107029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自動運転の一層の推進＜デジタル庁、内閣府、警察庁、総務省、経産省、国交省＞</a:t>
                      </a:r>
                    </a:p>
                    <a:p>
                      <a:pPr marL="171450" indent="-171450">
                        <a:buFont typeface="Wingdings" panose="05000000000000000000" pitchFamily="2" charset="2"/>
                        <a:buChar char="l"/>
                      </a:pPr>
                      <a:r>
                        <a:rPr kumimoji="1" lang="en-US" altLang="ja-JP" sz="1100" dirty="0" smtClean="0">
                          <a:solidFill>
                            <a:schemeClr val="tx1"/>
                          </a:solidFill>
                          <a:latin typeface="+mn-ea"/>
                        </a:rPr>
                        <a:t>Beyond 5G ready </a:t>
                      </a:r>
                      <a:r>
                        <a:rPr kumimoji="1" lang="ja-JP" altLang="en-US" sz="1100" dirty="0" smtClean="0">
                          <a:solidFill>
                            <a:schemeClr val="tx1"/>
                          </a:solidFill>
                          <a:latin typeface="+mn-ea"/>
                        </a:rPr>
                        <a:t>ショーケースの実現＜総務省＞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国において万博時にめざす自動運転の姿を整理。これを踏まえ、府・市、協会において計画を作成予定。</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国において、自動運転実証支援の予算を確保（</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R4</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補正）</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834118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16E0FB0-D25E-419A-84B4-8EDEFC81B60B}"/>
              </a:ext>
            </a:extLst>
          </p:cNvPr>
          <p:cNvSpPr txBox="1"/>
          <p:nvPr/>
        </p:nvSpPr>
        <p:spPr>
          <a:xfrm>
            <a:off x="746967" y="626783"/>
            <a:ext cx="6668247" cy="6186478"/>
          </a:xfrm>
          <a:prstGeom prst="rect">
            <a:avLst/>
          </a:prstGeom>
          <a:noFill/>
        </p:spPr>
        <p:txBody>
          <a:bodyPr wrap="square">
            <a:noAutofit/>
          </a:bodyPr>
          <a:lstStyle/>
          <a:p>
            <a:pPr marL="152400" marR="0" lvl="0" indent="-152400" defTabSz="457200" rtl="0" eaLnBrk="1" fontAlgn="auto" latinLnBrk="0" hangingPunct="1">
              <a:lnSpc>
                <a:spcPts val="1600"/>
              </a:lnSpc>
              <a:spcBef>
                <a:spcPts val="0"/>
              </a:spcBef>
              <a:spcAft>
                <a:spcPts val="0"/>
              </a:spcAft>
              <a:buClrTx/>
              <a:buSzTx/>
              <a:buFontTx/>
              <a:buNone/>
              <a:tabLst/>
              <a:defRPr/>
            </a:pP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目 次≫</a:t>
            </a:r>
            <a:endParaRPr kumimoji="0" lang="en-US" altLang="ja-JP"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defTabSz="457200" rtl="0" eaLnBrk="1" fontAlgn="auto" latinLnBrk="0" hangingPunct="1">
              <a:lnSpc>
                <a:spcPts val="1600"/>
              </a:lnSpc>
              <a:spcBef>
                <a:spcPts val="1200"/>
              </a:spcBef>
              <a:spcAft>
                <a:spcPts val="0"/>
              </a:spcAft>
              <a:buClrTx/>
              <a:buSzTx/>
              <a:buFontTx/>
              <a:buNone/>
              <a:tabLst/>
              <a:defRPr/>
            </a:pPr>
            <a:r>
              <a:rPr kumimoji="0" lang="en-US" altLang="ja-JP"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Ⅰ</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要望</a:t>
            </a:r>
            <a:r>
              <a:rPr kumimoji="0" lang="ja-JP" altLang="en-US"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に</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あたって</a:t>
            </a: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defTabSz="457200" rtl="0" eaLnBrk="1" fontAlgn="auto" latinLnBrk="0" hangingPunct="1">
              <a:lnSpc>
                <a:spcPts val="1600"/>
              </a:lnSpc>
              <a:spcBef>
                <a:spcPts val="1200"/>
              </a:spcBef>
              <a:spcAft>
                <a:spcPts val="0"/>
              </a:spcAft>
              <a:buClrTx/>
              <a:buSzTx/>
              <a:buFontTx/>
              <a:buNone/>
              <a:tabLst/>
              <a:defRPr/>
            </a:pPr>
            <a:r>
              <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Ⅱ</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noProof="0" dirty="0" smtClean="0">
                <a:latin typeface="BIZ UDPゴシック" panose="020B0400000000000000" pitchFamily="50" charset="-128"/>
                <a:ea typeface="BIZ UDPゴシック" panose="020B0400000000000000" pitchFamily="50" charset="-128"/>
                <a:cs typeface="Times New Roman" panose="02020603050405020304" pitchFamily="18" charset="0"/>
              </a:rPr>
              <a:t>万博を契機とした「未来社会」の実現に向けて</a:t>
            </a: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kumimoji="0" lang="ja-JP" altLang="en-US" sz="14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１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ライフサイエンス、次世代ヘルスケアの推進</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kumimoji="0" lang="ja-JP" altLang="en-US" sz="14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14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ライフサイエンス</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（２）　次</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世代ヘルスケア</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スマートモビリティ</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の推進</a:t>
            </a:r>
            <a:endPar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空飛ぶクルマ</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自動運転</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err="1"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MaaS</a:t>
            </a:r>
            <a:endParaRPr lang="en-US" altLang="ja-JP"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３</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カーボンニュートラルや「</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大阪ブルー</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・オーシャン・ビジョン」の実現</a:t>
            </a:r>
          </a:p>
          <a:p>
            <a:pPr marL="152400" lvl="0" indent="-152400" algn="just">
              <a:lnSpc>
                <a:spcPts val="1600"/>
              </a:lnSpc>
              <a:defRPr/>
            </a:pP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カーボンニュートラル</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大阪ブルー･オーシャン･</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ビジョン</a:t>
            </a:r>
            <a:endPar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４</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先端技術を駆使した「スマートシティ</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実現やスタートアップの創出</a:t>
            </a:r>
            <a:endPar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　スマートシティ</a:t>
            </a:r>
            <a:endPar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バーチャル</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スタートアップ</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５</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多様な魅力の創出・発信やさらなる交流の促進</a:t>
            </a:r>
          </a:p>
          <a:p>
            <a:pPr marL="152400" lvl="0" indent="-152400" algn="just">
              <a:lnSpc>
                <a:spcPts val="1600"/>
              </a:lnSpc>
              <a:defRPr/>
            </a:pP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多様な都市魅力の創出･</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発信</a:t>
            </a:r>
            <a:endPar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smtClean="0">
                <a:latin typeface="BIZ UDPゴシック" panose="020B0400000000000000" pitchFamily="50" charset="-128"/>
                <a:ea typeface="BIZ UDPゴシック" panose="020B0400000000000000" pitchFamily="50" charset="-128"/>
              </a:rPr>
              <a:t>(2</a:t>
            </a:r>
            <a:r>
              <a:rPr lang="en-US" altLang="ja-JP" sz="1400" dirty="0">
                <a:latin typeface="BIZ UDPゴシック" panose="020B0400000000000000" pitchFamily="50" charset="-128"/>
                <a:ea typeface="BIZ UDPゴシック" panose="020B0400000000000000" pitchFamily="50" charset="-128"/>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smtClean="0">
                <a:latin typeface="BIZ UDPゴシック" panose="020B0400000000000000" pitchFamily="50" charset="-128"/>
                <a:ea typeface="BIZ UDPゴシック" panose="020B0400000000000000" pitchFamily="50" charset="-128"/>
              </a:rPr>
              <a:t>多様</a:t>
            </a:r>
            <a:r>
              <a:rPr lang="ja-JP" altLang="en-US" sz="1400" dirty="0">
                <a:latin typeface="BIZ UDPゴシック" panose="020B0400000000000000" pitchFamily="50" charset="-128"/>
                <a:ea typeface="BIZ UDPゴシック" panose="020B0400000000000000" pitchFamily="50" charset="-128"/>
              </a:rPr>
              <a:t>な文化・価値観の融合</a:t>
            </a:r>
            <a:endParaRPr kumimoji="1" lang="en-US" altLang="ja-JP" sz="1400" b="1" dirty="0">
              <a:latin typeface="BIZ UDPゴシック" panose="020B0400000000000000" pitchFamily="50" charset="-128"/>
              <a:ea typeface="BIZ UDPゴシック" panose="020B0400000000000000" pitchFamily="50" charset="-128"/>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６</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来訪者の受入環境の整備</a:t>
            </a:r>
            <a:endPar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ユニバーサルデザインタクシー</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（２）　空港運用</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強化</a:t>
            </a:r>
            <a:endPar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dirty="0" smtClean="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３</a:t>
            </a:r>
            <a:r>
              <a:rPr kumimoji="1" lang="ja-JP" altLang="en-US" sz="1400" dirty="0" smtClean="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　食</a:t>
            </a:r>
            <a:r>
              <a:rPr kumimoji="1" lang="ja-JP" altLang="en-US" sz="1400" dirty="0" smtClean="0">
                <a:latin typeface="BIZ UDPゴシック" panose="020B0400000000000000" pitchFamily="50" charset="-128"/>
                <a:ea typeface="BIZ UDPゴシック" panose="020B0400000000000000" pitchFamily="50" charset="-128"/>
              </a:rPr>
              <a:t>の多様性に配慮した環境整備</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16E0FB0-D25E-419A-84B4-8EDEFC81B60B}"/>
              </a:ext>
            </a:extLst>
          </p:cNvPr>
          <p:cNvSpPr txBox="1"/>
          <p:nvPr/>
        </p:nvSpPr>
        <p:spPr>
          <a:xfrm>
            <a:off x="7198514" y="626783"/>
            <a:ext cx="1513541" cy="5170646"/>
          </a:xfrm>
          <a:prstGeom prst="rect">
            <a:avLst/>
          </a:prstGeom>
          <a:noFill/>
        </p:spPr>
        <p:txBody>
          <a:bodyPr wrap="square">
            <a:spAutoFit/>
          </a:bodyPr>
          <a:lstStyle/>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５</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９</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９</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15</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23</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35</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45</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５７</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144226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177390767"/>
              </p:ext>
            </p:extLst>
          </p:nvPr>
        </p:nvGraphicFramePr>
        <p:xfrm>
          <a:off x="270312" y="1509037"/>
          <a:ext cx="9540001" cy="4684608"/>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684608">
                <a:tc>
                  <a:txBody>
                    <a:bodyPr/>
                    <a:lstStyle/>
                    <a:p>
                      <a:pPr marL="0" indent="0">
                        <a:lnSpc>
                          <a:spcPct val="100000"/>
                        </a:lnSpc>
                        <a:spcBef>
                          <a:spcPts val="0"/>
                        </a:spcBef>
                        <a:spcAft>
                          <a:spcPts val="0"/>
                        </a:spcAft>
                      </a:pP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の展開</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MaaS</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実現に向けて官民連携</a:t>
                      </a: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スタート</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・関西</a:t>
                      </a:r>
                      <a:r>
                        <a:rPr lang="en-US" altLang="ja-JP" sz="1100" dirty="0" smtClean="0">
                          <a:solidFill>
                            <a:schemeClr val="tx1"/>
                          </a:solidFill>
                          <a:latin typeface="BIZ UDPゴシック" panose="020B0400000000000000" pitchFamily="50" charset="-128"/>
                          <a:ea typeface="BIZ UDPゴシック" panose="020B0400000000000000" pitchFamily="50" charset="-128"/>
                        </a:rPr>
                        <a:t>MaaS</a:t>
                      </a:r>
                      <a:r>
                        <a:rPr lang="ja-JP" altLang="en-US" sz="1100" dirty="0" smtClean="0">
                          <a:solidFill>
                            <a:schemeClr val="tx1"/>
                          </a:solidFill>
                          <a:latin typeface="BIZ UDPゴシック" panose="020B0400000000000000" pitchFamily="50" charset="-128"/>
                          <a:ea typeface="BIZ UDPゴシック" panose="020B0400000000000000" pitchFamily="50" charset="-128"/>
                        </a:rPr>
                        <a:t>検討会</a:t>
                      </a:r>
                      <a:r>
                        <a:rPr lang="en-US" altLang="ja-JP" sz="11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dirty="0" smtClean="0">
                          <a:solidFill>
                            <a:schemeClr val="tx1"/>
                          </a:solidFill>
                          <a:latin typeface="BIZ UDPゴシック" panose="020B0400000000000000" pitchFamily="50" charset="-128"/>
                          <a:ea typeface="BIZ UDPゴシック" panose="020B0400000000000000" pitchFamily="50" charset="-128"/>
                        </a:rPr>
                        <a:t>10</a:t>
                      </a:r>
                      <a:r>
                        <a:rPr lang="ja-JP" altLang="en-US" sz="1100" dirty="0" smtClean="0">
                          <a:solidFill>
                            <a:schemeClr val="tx1"/>
                          </a:solidFill>
                          <a:latin typeface="BIZ UDPゴシック" panose="020B0400000000000000" pitchFamily="50" charset="-128"/>
                          <a:ea typeface="BIZ UDPゴシック" panose="020B0400000000000000" pitchFamily="50" charset="-128"/>
                        </a:rPr>
                        <a:t>月設</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立</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を進化させ、関西</a:t>
                      </a:r>
                      <a:r>
                        <a:rPr lang="en-US" altLang="ja-JP" sz="1100" dirty="0" smtClean="0">
                          <a:solidFill>
                            <a:schemeClr val="tx1"/>
                          </a:solidFill>
                          <a:latin typeface="BIZ UDPゴシック" panose="020B0400000000000000" pitchFamily="50" charset="-128"/>
                          <a:ea typeface="BIZ UDPゴシック" panose="020B0400000000000000" pitchFamily="50" charset="-128"/>
                        </a:rPr>
                        <a:t>MaaS</a:t>
                      </a:r>
                      <a:r>
                        <a:rPr lang="ja-JP" altLang="en-US" sz="1100" dirty="0" smtClean="0">
                          <a:solidFill>
                            <a:schemeClr val="tx1"/>
                          </a:solidFill>
                          <a:latin typeface="BIZ UDPゴシック" panose="020B0400000000000000" pitchFamily="50" charset="-128"/>
                          <a:ea typeface="BIZ UDPゴシック" panose="020B0400000000000000" pitchFamily="50" charset="-128"/>
                        </a:rPr>
                        <a:t>協議会を</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設立（</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2022</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dirty="0" smtClean="0">
                          <a:solidFill>
                            <a:schemeClr val="tx1"/>
                          </a:solidFill>
                          <a:latin typeface="BIZ UDPゴシック" panose="020B0400000000000000" pitchFamily="50" charset="-128"/>
                          <a:ea typeface="BIZ UDPゴシック" panose="020B0400000000000000" pitchFamily="50" charset="-128"/>
                        </a:rPr>
                        <a:t>11</a:t>
                      </a:r>
                      <a:r>
                        <a:rPr lang="ja-JP" altLang="en-US" sz="1100" dirty="0" smtClean="0">
                          <a:solidFill>
                            <a:schemeClr val="tx1"/>
                          </a:solidFill>
                          <a:latin typeface="BIZ UDPゴシック" panose="020B0400000000000000" pitchFamily="50" charset="-128"/>
                          <a:ea typeface="BIZ UDPゴシック" panose="020B0400000000000000" pitchFamily="50" charset="-128"/>
                        </a:rPr>
                        <a:t>月）</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▷鉄道</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社（</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JR</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西、</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Osaka Metro</a:t>
                      </a: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私鉄</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5</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社）で構成</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　→ </a:t>
                      </a:r>
                      <a:r>
                        <a:rPr kumimoji="1" lang="en-US" altLang="ja-JP" sz="1100" u="none" dirty="0" smtClean="0">
                          <a:solidFill>
                            <a:schemeClr val="tx1"/>
                          </a:solidFill>
                          <a:latin typeface="BIZ UDPゴシック" panose="020B0400000000000000" pitchFamily="50" charset="-128"/>
                          <a:ea typeface="BIZ UDPゴシック" panose="020B0400000000000000" pitchFamily="50" charset="-128"/>
                        </a:rPr>
                        <a:t>2023</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年夏頃（予定）：「（仮称）関西</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100" u="none" dirty="0"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アプリ」リリース</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　　　（マルチモーダル乗継経路検索、</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　　　　チケットストアなど）</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・関西</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推進連絡会議（２０２１年</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1</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２</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月設立）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▷交通・観光・商業が連携した「関西</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77800" indent="-17780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」をめざす</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77800" indent="-17780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▷国</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大阪市、関西広域連合、万博協　会、経済団体、交通関係団体（鉄道</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社含む）等で構成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・大阪市内で</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オンデマンド交通の社会実験開始 </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２０２１年</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月～）</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□万博来訪者向けの</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構築</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･万博来訪者に対してストレスフリーな移</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動サービスを提供</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▷スマホで一括検索・予約・決済</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（万博会場までの効率的な移動手段の</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案内、乗車券・万博チケット購入など）</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▷位置情報をもとに関西への観光周遊</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▷外国人来訪者にも対応（多言語）</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□関西広域で</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300" b="1" dirty="0" err="1" smtClean="0">
                          <a:solidFill>
                            <a:schemeClr val="tx1"/>
                          </a:solidFill>
                          <a:latin typeface="BIZ UDPゴシック" panose="020B0400000000000000" pitchFamily="50" charset="-128"/>
                          <a:ea typeface="BIZ UDPゴシック" panose="020B0400000000000000" pitchFamily="50" charset="-128"/>
                        </a:rPr>
                        <a:t>が拡</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・交通、観光、宿泊などサービス拡充</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・高齢化が進む地域では、</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オンデマン</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ド交通を組込んだ</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により、移動</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利便性が向上</a:t>
                      </a:r>
                      <a:b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→ラストワンマイル問題の解消に</a:t>
                      </a:r>
                      <a:r>
                        <a:rPr kumimoji="1" lang="ja-JP" altLang="en-US" sz="1100" b="0" dirty="0" err="1" smtClean="0">
                          <a:solidFill>
                            <a:schemeClr val="tx1"/>
                          </a:solidFill>
                          <a:latin typeface="BIZ UDPゴシック" panose="020B0400000000000000" pitchFamily="50" charset="-128"/>
                          <a:ea typeface="BIZ UDPゴシック" panose="020B0400000000000000" pitchFamily="50" charset="-128"/>
                        </a:rPr>
                        <a:t>つな</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げる</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２（３）　</a:t>
            </a:r>
            <a:r>
              <a:rPr kumimoji="1" lang="en-US" altLang="ja-JP" b="1" dirty="0" smtClean="0">
                <a:solidFill>
                  <a:prstClr val="white"/>
                </a:solidFill>
                <a:latin typeface="BIZ UDPゴシック" panose="020B0400000000000000" pitchFamily="50" charset="-128"/>
                <a:ea typeface="BIZ UDPゴシック" panose="020B0400000000000000" pitchFamily="50" charset="-128"/>
              </a:rPr>
              <a:t>MaaS</a:t>
            </a:r>
            <a:r>
              <a:rPr kumimoji="1" lang="ja-JP" altLang="en-US" b="1" dirty="0">
                <a:solidFill>
                  <a:prstClr val="white"/>
                </a:solidFill>
                <a:latin typeface="BIZ UDPゴシック" panose="020B0400000000000000" pitchFamily="50" charset="-128"/>
                <a:ea typeface="BIZ UDPゴシック" panose="020B0400000000000000" pitchFamily="50" charset="-128"/>
              </a:rPr>
              <a:t>（マース</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56275" y="1576175"/>
              <a:ext cx="8044036" cy="393157"/>
              <a:chOff x="396163" y="886368"/>
              <a:chExt cx="6833447"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a:t>
                </a:r>
                <a:r>
                  <a:rPr kumimoji="1" lang="ja-JP" altLang="en-US" sz="1260" dirty="0" smtClean="0">
                    <a:solidFill>
                      <a:prstClr val="white"/>
                    </a:solidFill>
                    <a:latin typeface="BIZ UDPゴシック" panose="020B0400000000000000" pitchFamily="50" charset="-128"/>
                    <a:ea typeface="BIZ UDPゴシック" panose="020B0400000000000000" pitchFamily="50" charset="-128"/>
                  </a:rPr>
                  <a:t>万博後のめざす姿）</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396163"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39" name="テキスト ボックス 38">
            <a:extLst>
              <a:ext uri="{FF2B5EF4-FFF2-40B4-BE49-F238E27FC236}">
                <a16:creationId xmlns:a16="http://schemas.microsoft.com/office/drawing/2014/main" id="{233774CE-BB03-49E5-94E8-1F2C71E354FD}"/>
              </a:ext>
            </a:extLst>
          </p:cNvPr>
          <p:cNvSpPr txBox="1"/>
          <p:nvPr/>
        </p:nvSpPr>
        <p:spPr>
          <a:xfrm>
            <a:off x="5313973" y="4831621"/>
            <a:ext cx="1562104" cy="342923"/>
          </a:xfrm>
          <a:prstGeom prst="rect">
            <a:avLst/>
          </a:prstGeom>
          <a:noFill/>
        </p:spPr>
        <p:txBody>
          <a:bodyPr wrap="square" lIns="0" tIns="0" rIns="0" bIns="0" rtlCol="0" anchor="ctr" anchorCtr="0">
            <a:noAutofit/>
          </a:bodyPr>
          <a:lstStyle/>
          <a:p>
            <a:r>
              <a:rPr lang="ja-JP" altLang="en-US" sz="800" b="1"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smtClean="0">
                <a:latin typeface="BIZ UDPゴシック" panose="020B0400000000000000" pitchFamily="50" charset="-128"/>
                <a:ea typeface="BIZ UDPゴシック" panose="020B0400000000000000" pitchFamily="50" charset="-128"/>
                <a:cs typeface="Meiryo UI" panose="020B0604030504040204" pitchFamily="50" charset="-128"/>
              </a:rPr>
              <a:t>MaaS</a:t>
            </a:r>
            <a:r>
              <a:rPr lang="ja-JP" altLang="en-US" sz="800" b="1" dirty="0" smtClean="0">
                <a:latin typeface="BIZ UDPゴシック" panose="020B0400000000000000" pitchFamily="50" charset="-128"/>
                <a:ea typeface="BIZ UDPゴシック" panose="020B0400000000000000" pitchFamily="50" charset="-128"/>
                <a:cs typeface="Meiryo UI" panose="020B0604030504040204" pitchFamily="50" charset="-128"/>
              </a:rPr>
              <a:t>活用（イメージ）</a:t>
            </a:r>
            <a:endParaRPr lang="en-US" altLang="ja-JP" sz="8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0" name="正方形/長方形 39"/>
          <p:cNvSpPr/>
          <p:nvPr/>
        </p:nvSpPr>
        <p:spPr>
          <a:xfrm>
            <a:off x="206875" y="6240443"/>
            <a:ext cx="5888150" cy="601185"/>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defTabSz="959937">
              <a:defRPr/>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900" dirty="0">
                <a:solidFill>
                  <a:schemeClr val="tx1"/>
                </a:solidFill>
                <a:latin typeface="BIZ UDPゴシック" panose="020B0400000000000000" pitchFamily="50" charset="-128"/>
                <a:ea typeface="BIZ UDPゴシック" panose="020B0400000000000000" pitchFamily="50" charset="-128"/>
              </a:rPr>
              <a:t>MaaS:</a:t>
            </a:r>
            <a:r>
              <a:rPr kumimoji="1" lang="ja-JP" altLang="en-US" sz="900" dirty="0">
                <a:solidFill>
                  <a:schemeClr val="tx1"/>
                </a:solidFill>
                <a:latin typeface="BIZ UDPゴシック" panose="020B0400000000000000" pitchFamily="50" charset="-128"/>
                <a:ea typeface="BIZ UDPゴシック" panose="020B0400000000000000" pitchFamily="50" charset="-128"/>
              </a:rPr>
              <a:t>様々な移動手段の予約や</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決済などを</a:t>
            </a:r>
            <a:r>
              <a:rPr kumimoji="1" lang="ja-JP" altLang="en-US" sz="900" dirty="0">
                <a:solidFill>
                  <a:schemeClr val="tx1"/>
                </a:solidFill>
                <a:latin typeface="BIZ UDPゴシック" panose="020B0400000000000000" pitchFamily="50" charset="-128"/>
                <a:ea typeface="BIZ UDPゴシック" panose="020B0400000000000000" pitchFamily="50" charset="-128"/>
              </a:rPr>
              <a:t>一体的に提供する</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サービス</a:t>
            </a:r>
            <a:endParaRPr kumimoji="1" lang="en-US" altLang="ja-JP" sz="900" dirty="0" smtClean="0">
              <a:solidFill>
                <a:schemeClr val="tx1"/>
              </a:solidFill>
              <a:latin typeface="BIZ UDPゴシック" panose="020B0400000000000000" pitchFamily="50" charset="-128"/>
              <a:ea typeface="BIZ UDPゴシック" panose="020B0400000000000000" pitchFamily="50" charset="-128"/>
            </a:endParaRPr>
          </a:p>
          <a:p>
            <a:pPr marL="85725" lvl="0" indent="-85725" defTabSz="959937">
              <a:defRPr/>
            </a:pPr>
            <a:r>
              <a:rPr kumimoji="1" lang="en-US" altLang="ja-JP" sz="900" dirty="0">
                <a:solidFill>
                  <a:schemeClr val="tx1"/>
                </a:solidFill>
                <a:latin typeface="BIZ UDPゴシック" panose="020B0400000000000000" pitchFamily="50" charset="-128"/>
                <a:ea typeface="BIZ UDPゴシック" panose="020B0400000000000000" pitchFamily="50" charset="-128"/>
              </a:rPr>
              <a:t>※AI</a:t>
            </a:r>
            <a:r>
              <a:rPr kumimoji="1" lang="ja-JP" altLang="en-US" sz="900" dirty="0">
                <a:solidFill>
                  <a:schemeClr val="tx1"/>
                </a:solidFill>
                <a:latin typeface="BIZ UDPゴシック" panose="020B0400000000000000" pitchFamily="50" charset="-128"/>
                <a:ea typeface="BIZ UDPゴシック" panose="020B0400000000000000" pitchFamily="50" charset="-128"/>
              </a:rPr>
              <a:t>オンデマンド</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交通：利用者の予約に対して</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による最適な運行ルート、配車をリアルタイムに行う輸送サービス</a:t>
            </a:r>
            <a:endParaRPr kumimoji="1" lang="en-US" altLang="ja-JP" sz="900" dirty="0" smtClean="0">
              <a:solidFill>
                <a:schemeClr val="tx1"/>
              </a:solidFill>
              <a:latin typeface="BIZ UDPゴシック" panose="020B0400000000000000" pitchFamily="50" charset="-128"/>
              <a:ea typeface="BIZ UDPゴシック" panose="020B0400000000000000" pitchFamily="50" charset="-128"/>
            </a:endParaRPr>
          </a:p>
          <a:p>
            <a:pPr lvl="0" defTabSz="959937">
              <a:defRPr/>
            </a:pP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p:txBody>
      </p:sp>
      <p:sp>
        <p:nvSpPr>
          <p:cNvPr id="4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20</a:t>
            </a:fld>
            <a:endParaRPr kumimoji="1" lang="ja-JP" altLang="en-US" dirty="0"/>
          </a:p>
        </p:txBody>
      </p:sp>
      <p:grpSp>
        <p:nvGrpSpPr>
          <p:cNvPr id="34" name="グループ化 33"/>
          <p:cNvGrpSpPr/>
          <p:nvPr/>
        </p:nvGrpSpPr>
        <p:grpSpPr>
          <a:xfrm>
            <a:off x="4599604" y="3293246"/>
            <a:ext cx="2681702" cy="1594250"/>
            <a:chOff x="4613672" y="3194770"/>
            <a:chExt cx="2588987" cy="1594250"/>
          </a:xfrm>
        </p:grpSpPr>
        <p:sp>
          <p:nvSpPr>
            <p:cNvPr id="35" name="円形吹き出し 34"/>
            <p:cNvSpPr>
              <a:spLocks noChangeAspect="1"/>
            </p:cNvSpPr>
            <p:nvPr/>
          </p:nvSpPr>
          <p:spPr>
            <a:xfrm>
              <a:off x="5689474" y="3504787"/>
              <a:ext cx="1022026" cy="1060489"/>
            </a:xfrm>
            <a:prstGeom prst="wedgeEllipseCallout">
              <a:avLst>
                <a:gd name="adj1" fmla="val -59191"/>
                <a:gd name="adj2" fmla="val -1127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9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pic>
          <p:nvPicPr>
            <p:cNvPr id="41" name="図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613672" y="3707618"/>
              <a:ext cx="467357" cy="644828"/>
            </a:xfrm>
            <a:prstGeom prst="rect">
              <a:avLst/>
            </a:prstGeom>
          </p:spPr>
        </p:pic>
        <p:pic>
          <p:nvPicPr>
            <p:cNvPr id="43" name="図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006" y="3574552"/>
              <a:ext cx="321477" cy="443553"/>
            </a:xfrm>
            <a:prstGeom prst="rect">
              <a:avLst/>
            </a:prstGeom>
          </p:spPr>
        </p:pic>
        <p:sp>
          <p:nvSpPr>
            <p:cNvPr id="44" name="テキスト ボックス 43"/>
            <p:cNvSpPr txBox="1"/>
            <p:nvPr/>
          </p:nvSpPr>
          <p:spPr>
            <a:xfrm>
              <a:off x="6221633" y="3290197"/>
              <a:ext cx="98102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観光スポット</a:t>
              </a:r>
            </a:p>
          </p:txBody>
        </p:sp>
        <p:pic>
          <p:nvPicPr>
            <p:cNvPr id="45" name="図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0723" y="3524000"/>
              <a:ext cx="688750" cy="950291"/>
            </a:xfrm>
            <a:prstGeom prst="rect">
              <a:avLst/>
            </a:prstGeom>
          </p:spPr>
        </p:pic>
        <p:pic>
          <p:nvPicPr>
            <p:cNvPr id="46" name="図 45"/>
            <p:cNvPicPr>
              <a:picLocks noChangeAspect="1"/>
            </p:cNvPicPr>
            <p:nvPr/>
          </p:nvPicPr>
          <p:blipFill rotWithShape="1">
            <a:blip r:embed="rId6" cstate="email">
              <a:extLst>
                <a:ext uri="{28A0092B-C50C-407E-A947-70E740481C1C}">
                  <a14:useLocalDpi xmlns:a14="http://schemas.microsoft.com/office/drawing/2010/main"/>
                </a:ext>
              </a:extLst>
            </a:blip>
            <a:srcRect l="882" t="35978" r="75735" b="29138"/>
            <a:stretch/>
          </p:blipFill>
          <p:spPr>
            <a:xfrm>
              <a:off x="5775813" y="3548891"/>
              <a:ext cx="546853" cy="484016"/>
            </a:xfrm>
            <a:prstGeom prst="rect">
              <a:avLst/>
            </a:prstGeom>
            <a:ln>
              <a:solidFill>
                <a:schemeClr val="tx1">
                  <a:lumMod val="50000"/>
                  <a:lumOff val="50000"/>
                </a:schemeClr>
              </a:solidFill>
            </a:ln>
          </p:spPr>
        </p:pic>
        <p:pic>
          <p:nvPicPr>
            <p:cNvPr id="47" name="図 4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11042" y="4059066"/>
              <a:ext cx="395525" cy="349600"/>
            </a:xfrm>
            <a:prstGeom prst="rect">
              <a:avLst/>
            </a:prstGeom>
          </p:spPr>
        </p:pic>
        <p:pic>
          <p:nvPicPr>
            <p:cNvPr id="48" name="図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6885" y="3984360"/>
              <a:ext cx="450141" cy="526301"/>
            </a:xfrm>
            <a:prstGeom prst="rect">
              <a:avLst/>
            </a:prstGeom>
          </p:spPr>
        </p:pic>
        <p:sp>
          <p:nvSpPr>
            <p:cNvPr id="49" name="テキスト ボックス 48"/>
            <p:cNvSpPr txBox="1"/>
            <p:nvPr/>
          </p:nvSpPr>
          <p:spPr>
            <a:xfrm>
              <a:off x="6230581" y="4533124"/>
              <a:ext cx="780631" cy="2099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交通</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情報</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0" name="テキスト ボックス 49"/>
            <p:cNvSpPr txBox="1"/>
            <p:nvPr/>
          </p:nvSpPr>
          <p:spPr>
            <a:xfrm>
              <a:off x="5237708" y="3194770"/>
              <a:ext cx="104998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チケット</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・混雑</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状況</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1" name="テキスト ボックス 50"/>
            <p:cNvSpPr txBox="1"/>
            <p:nvPr/>
          </p:nvSpPr>
          <p:spPr>
            <a:xfrm>
              <a:off x="5444021" y="4542799"/>
              <a:ext cx="77249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00" dirty="0">
                  <a:latin typeface="BIZ UDPゴシック" panose="020B0400000000000000" pitchFamily="50" charset="-128"/>
                  <a:ea typeface="BIZ UDPゴシック" panose="020B0400000000000000" pitchFamily="50" charset="-128"/>
                </a:rPr>
                <a:t>道路</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情報</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52" name="図 51" descr="画面の領域"/>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5671" y="4152508"/>
              <a:ext cx="310770" cy="378962"/>
            </a:xfrm>
            <a:prstGeom prst="rect">
              <a:avLst/>
            </a:prstGeom>
          </p:spPr>
        </p:pic>
      </p:grpSp>
      <p:sp>
        <p:nvSpPr>
          <p:cNvPr id="30" name="テキスト ボックス 29">
            <a:extLst>
              <a:ext uri="{FF2B5EF4-FFF2-40B4-BE49-F238E27FC236}">
                <a16:creationId xmlns:a16="http://schemas.microsoft.com/office/drawing/2014/main" id="{B02F3C22-1443-46B7-A977-04475234F08A}"/>
              </a:ext>
            </a:extLst>
          </p:cNvPr>
          <p:cNvSpPr txBox="1"/>
          <p:nvPr/>
        </p:nvSpPr>
        <p:spPr>
          <a:xfrm>
            <a:off x="244584" y="568375"/>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官民</a:t>
            </a:r>
            <a:r>
              <a:rPr lang="ja-JP" altLang="en-US" sz="1200" dirty="0">
                <a:solidFill>
                  <a:prstClr val="black"/>
                </a:solidFill>
                <a:latin typeface="BIZ UDPゴシック" panose="020B0400000000000000" pitchFamily="50" charset="-128"/>
                <a:ea typeface="BIZ UDPゴシック" panose="020B0400000000000000" pitchFamily="50" charset="-128"/>
              </a:rPr>
              <a:t>が連携し、万博来訪者向けの</a:t>
            </a:r>
            <a:r>
              <a:rPr lang="en-US" altLang="ja-JP" sz="1200" dirty="0">
                <a:solidFill>
                  <a:prstClr val="black"/>
                </a:solidFill>
                <a:latin typeface="BIZ UDPゴシック" panose="020B0400000000000000" pitchFamily="50" charset="-128"/>
                <a:ea typeface="BIZ UDPゴシック" panose="020B0400000000000000" pitchFamily="50" charset="-128"/>
              </a:rPr>
              <a:t>MaaS</a:t>
            </a:r>
            <a:r>
              <a:rPr lang="ja-JP" altLang="en-US" sz="1200" dirty="0">
                <a:solidFill>
                  <a:prstClr val="black"/>
                </a:solidFill>
                <a:latin typeface="BIZ UDPゴシック" panose="020B0400000000000000" pitchFamily="50" charset="-128"/>
                <a:ea typeface="BIZ UDPゴシック" panose="020B0400000000000000" pitchFamily="50" charset="-128"/>
              </a:rPr>
              <a:t>を構築。万博会場までの効率的な移動手段や観光案内、乗車券、万博チケットの購入なども一つのアプリで完結。ストレスフリーな移動の実現と、関西一円への周遊を促進する。</a:t>
            </a:r>
          </a:p>
        </p:txBody>
      </p:sp>
    </p:spTree>
    <p:extLst>
      <p:ext uri="{BB962C8B-B14F-4D97-AF65-F5344CB8AC3E}">
        <p14:creationId xmlns:p14="http://schemas.microsoft.com/office/powerpoint/2010/main" val="28994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610730" y="4333552"/>
            <a:ext cx="9165282"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（経済</a:t>
            </a:r>
            <a:r>
              <a:rPr kumimoji="1" lang="zh-TW" altLang="en-US" sz="1100" dirty="0">
                <a:latin typeface="メイリオ" panose="020B0604030504040204" pitchFamily="50" charset="-128"/>
                <a:ea typeface="メイリオ" panose="020B0604030504040204" pitchFamily="50" charset="-128"/>
              </a:rPr>
              <a:t>産業省</a:t>
            </a:r>
            <a:r>
              <a:rPr kumimoji="1" lang="ja-JP" altLang="en-US" sz="1100" dirty="0" err="1">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a:t>
            </a:r>
            <a:r>
              <a:rPr kumimoji="1" lang="ja-JP" altLang="en-US" sz="1100" dirty="0" smtClean="0">
                <a:latin typeface="メイリオ" panose="020B0604030504040204" pitchFamily="50" charset="-128"/>
                <a:ea typeface="メイリオ" panose="020B0604030504040204" pitchFamily="50" charset="-128"/>
              </a:rPr>
              <a:t>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4140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4330631"/>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4272917"/>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465706"/>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nvPr>
        </p:nvGraphicFramePr>
        <p:xfrm>
          <a:off x="620609" y="673416"/>
          <a:ext cx="9460016" cy="1195149"/>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a:t>
                      </a:r>
                      <a:r>
                        <a:rPr kumimoji="1" lang="ja-JP" altLang="en-US" sz="1300" b="1" dirty="0" smtClean="0">
                          <a:solidFill>
                            <a:schemeClr val="tx1"/>
                          </a:solidFill>
                        </a:rPr>
                        <a:t>関西</a:t>
                      </a:r>
                      <a:r>
                        <a:rPr kumimoji="1" lang="en-US" altLang="ja-JP" sz="1300" b="1" dirty="0" err="1" smtClean="0">
                          <a:solidFill>
                            <a:schemeClr val="tx1"/>
                          </a:solidFill>
                        </a:rPr>
                        <a:t>MaaS</a:t>
                      </a:r>
                      <a:r>
                        <a:rPr kumimoji="1" lang="ja-JP" altLang="en-US" sz="1300" b="1" dirty="0" smtClean="0">
                          <a:solidFill>
                            <a:schemeClr val="tx1"/>
                          </a:solidFill>
                        </a:rPr>
                        <a:t>構築・機能拡充に</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よる鉄道</a:t>
                      </a:r>
                      <a:r>
                        <a:rPr kumimoji="1" lang="ja-JP" altLang="en-US" sz="1300" b="1" dirty="0" smtClean="0">
                          <a:solidFill>
                            <a:schemeClr val="tx1"/>
                          </a:solidFill>
                        </a:rPr>
                        <a:t>事業者の財政負担</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及びデータ連携先となる多種多様なサービス事業者等の</a:t>
                      </a:r>
                      <a:endParaRPr kumimoji="1" lang="en-US" altLang="ja-JP" sz="1300" b="1" i="0" u="none" strike="noStrike" kern="1200" cap="none" spc="0" normalizeH="0" baseline="0" noProof="0" dirty="0" smtClean="0">
                        <a:ln>
                          <a:noFill/>
                        </a:ln>
                        <a:solidFill>
                          <a:schemeClr val="tx1"/>
                        </a:solidFill>
                        <a:effectLst/>
                        <a:uLnTx/>
                        <a:uFillTx/>
                        <a:latin typeface="+mn-lt"/>
                        <a:ea typeface="+mn-ea"/>
                        <a:cs typeface="+mn-cs"/>
                      </a:endParaRPr>
                    </a:p>
                    <a:p>
                      <a:pPr algn="l"/>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システム整備等にかかる財政負担</a:t>
                      </a:r>
                      <a:endParaRPr kumimoji="1" lang="ja-JP" altLang="en-US" sz="1300" b="1" dirty="0" smtClean="0">
                        <a:solidFill>
                          <a:schemeClr val="tx1"/>
                        </a:solidFill>
                      </a:endParaRPr>
                    </a:p>
                    <a:p>
                      <a:pPr marL="306000" indent="-360000" algn="l"/>
                      <a:r>
                        <a:rPr kumimoji="1" lang="ja-JP" altLang="en-US" sz="1200" dirty="0" smtClean="0">
                          <a:solidFill>
                            <a:schemeClr val="tx1"/>
                          </a:solidFill>
                        </a:rPr>
                        <a:t>　　万博開催に向けて関西</a:t>
                      </a:r>
                      <a:r>
                        <a:rPr kumimoji="1" lang="en-US" altLang="ja-JP" sz="1200" dirty="0" smtClean="0">
                          <a:solidFill>
                            <a:schemeClr val="tx1"/>
                          </a:solidFill>
                        </a:rPr>
                        <a:t>MaaS</a:t>
                      </a:r>
                      <a:r>
                        <a:rPr kumimoji="1" lang="ja-JP" altLang="en-US" sz="1200" dirty="0" smtClean="0">
                          <a:solidFill>
                            <a:schemeClr val="tx1"/>
                          </a:solidFill>
                        </a:rPr>
                        <a:t>の構築・</a:t>
                      </a:r>
                      <a:r>
                        <a:rPr kumimoji="1" lang="ja-JP" altLang="en-US" sz="1200" b="0" u="none" dirty="0" smtClean="0">
                          <a:solidFill>
                            <a:schemeClr val="tx1"/>
                          </a:solidFill>
                        </a:rPr>
                        <a:t>機能拡充</a:t>
                      </a:r>
                      <a:r>
                        <a:rPr kumimoji="1" lang="ja-JP" altLang="en-US" sz="1200" b="0" dirty="0" smtClean="0">
                          <a:solidFill>
                            <a:schemeClr val="tx1"/>
                          </a:solidFill>
                        </a:rPr>
                        <a:t>を</a:t>
                      </a:r>
                      <a:r>
                        <a:rPr kumimoji="1" lang="ja-JP" altLang="en-US" sz="1200" dirty="0" smtClean="0">
                          <a:solidFill>
                            <a:schemeClr val="tx1"/>
                          </a:solidFill>
                        </a:rPr>
                        <a:t>加速させるためには、データ連携先となる多種多様なサービス事業者も含めた</a:t>
                      </a:r>
                      <a:endParaRPr kumimoji="1" lang="en-US" altLang="ja-JP" sz="1200" dirty="0" smtClean="0">
                        <a:solidFill>
                          <a:schemeClr val="tx1"/>
                        </a:solidFill>
                      </a:endParaRPr>
                    </a:p>
                    <a:p>
                      <a:pPr marL="306000" indent="-360000" algn="l"/>
                      <a:r>
                        <a:rPr kumimoji="1" lang="ja-JP" altLang="en-US" sz="1200" dirty="0" smtClean="0">
                          <a:solidFill>
                            <a:schemeClr val="tx1"/>
                          </a:solidFill>
                        </a:rPr>
                        <a:t>　　システムの整備や各社の所有データのデジタル化等が必要であるが、民間事業者のコスト負担が大きい。</a:t>
                      </a:r>
                    </a:p>
                  </a:txBody>
                  <a:tcPr marL="100806" marR="100806" marT="50403" marB="50403" anchor="ctr"/>
                </a:tc>
                <a:extLst>
                  <a:ext uri="{0D108BD9-81ED-4DB2-BD59-A6C34878D82A}">
                    <a16:rowId xmlns:a16="http://schemas.microsoft.com/office/drawing/2014/main" val="3114122206"/>
                  </a:ext>
                </a:extLst>
              </a:tr>
              <a:tr h="332343">
                <a:tc>
                  <a:txBody>
                    <a:bodyPr/>
                    <a:lstStyle/>
                    <a:p>
                      <a:pPr algn="l"/>
                      <a:endParaRPr kumimoji="1" lang="ja-JP" altLang="en-US" sz="1200" strike="sngStrike" dirty="0" smtClean="0">
                        <a:solidFill>
                          <a:srgbClr val="FF0000"/>
                        </a:solidFill>
                      </a:endParaRPr>
                    </a:p>
                  </a:txBody>
                  <a:tcPr marL="100806" marR="100806" marT="50403" marB="50403" anchor="ctr"/>
                </a:tc>
                <a:extLst>
                  <a:ext uri="{0D108BD9-81ED-4DB2-BD59-A6C34878D82A}">
                    <a16:rowId xmlns:a16="http://schemas.microsoft.com/office/drawing/2014/main" val="1600251758"/>
                  </a:ext>
                </a:extLst>
              </a:tr>
            </a:tbl>
          </a:graphicData>
        </a:graphic>
      </p:graphicFrame>
      <p:sp>
        <p:nvSpPr>
          <p:cNvPr id="25" name="正方形/長方形 24"/>
          <p:cNvSpPr/>
          <p:nvPr/>
        </p:nvSpPr>
        <p:spPr>
          <a:xfrm>
            <a:off x="537014" y="4759774"/>
            <a:ext cx="9434300" cy="79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21</a:t>
            </a:fld>
            <a:endParaRPr kumimoji="1" lang="ja-JP" altLang="en-US" dirty="0"/>
          </a:p>
        </p:txBody>
      </p:sp>
      <p:graphicFrame>
        <p:nvGraphicFramePr>
          <p:cNvPr id="22" name="表 21"/>
          <p:cNvGraphicFramePr>
            <a:graphicFrameLocks noGrp="1"/>
          </p:cNvGraphicFramePr>
          <p:nvPr>
            <p:extLst/>
          </p:nvPr>
        </p:nvGraphicFramePr>
        <p:xfrm>
          <a:off x="604577" y="2939220"/>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en-US" altLang="ja-JP" sz="1100" dirty="0" smtClean="0">
                          <a:solidFill>
                            <a:schemeClr val="tx1"/>
                          </a:solidFill>
                          <a:latin typeface="+mn-ea"/>
                        </a:rPr>
                        <a:t>MaaS</a:t>
                      </a:r>
                      <a:r>
                        <a:rPr kumimoji="1" lang="ja-JP" altLang="en-US" sz="1100" dirty="0" smtClean="0">
                          <a:solidFill>
                            <a:schemeClr val="tx1"/>
                          </a:solidFill>
                          <a:latin typeface="+mn-ea"/>
                        </a:rPr>
                        <a:t>などの新たなモビリティサービスの推進＜国交省＞</a:t>
                      </a:r>
                      <a:endParaRPr kumimoji="1" lang="en-US" altLang="ja-JP" sz="1100" dirty="0" smtClean="0">
                        <a:solidFill>
                          <a:schemeClr val="tx1"/>
                        </a:solidFill>
                        <a:latin typeface="+mn-ea"/>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dirty="0" smtClean="0">
                          <a:solidFill>
                            <a:schemeClr val="tx1"/>
                          </a:solidFill>
                          <a:latin typeface="+mn-ea"/>
                        </a:rPr>
                        <a:t>デジタル田園都市国家構想に関連するデジタル実装モデルの海外発信・展開＜内閣官房＞</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関西</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MaaS</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協議会において、「関西</a:t>
                      </a:r>
                      <a:r>
                        <a:rPr kumimoji="1" lang="en-US" altLang="ja-JP" sz="1100" b="0" i="0" u="none" strike="noStrike" kern="1200" cap="none" spc="0" normalizeH="0" baseline="0" noProof="0" dirty="0" err="1" smtClean="0">
                          <a:ln>
                            <a:noFill/>
                          </a:ln>
                          <a:solidFill>
                            <a:schemeClr val="tx1"/>
                          </a:solidFill>
                          <a:effectLst/>
                          <a:uLnTx/>
                          <a:uFillTx/>
                          <a:latin typeface="游ゴシック" panose="020B0400000000000000" pitchFamily="50" charset="-128"/>
                          <a:ea typeface="+mn-ea"/>
                          <a:cs typeface="+mn-cs"/>
                        </a:rPr>
                        <a:t>MaaS</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アプリ」に付加する機能等について検討中</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MaaS</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支援の予算を確保（</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R4</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補正）</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15" name="表 14"/>
          <p:cNvGraphicFramePr>
            <a:graphicFrameLocks noGrp="1"/>
          </p:cNvGraphicFramePr>
          <p:nvPr>
            <p:extLst/>
          </p:nvPr>
        </p:nvGraphicFramePr>
        <p:xfrm>
          <a:off x="600222" y="4830820"/>
          <a:ext cx="9186298" cy="634206"/>
        </p:xfrm>
        <a:graphic>
          <a:graphicData uri="http://schemas.openxmlformats.org/drawingml/2006/table">
            <a:tbl>
              <a:tblPr firstRow="1" bandRow="1">
                <a:tableStyleId>{2D5ABB26-0587-4C30-8999-92F81FD0307C}</a:tableStyleId>
              </a:tblPr>
              <a:tblGrid>
                <a:gridCol w="9186298">
                  <a:extLst>
                    <a:ext uri="{9D8B030D-6E8A-4147-A177-3AD203B41FA5}">
                      <a16:colId xmlns:a16="http://schemas.microsoft.com/office/drawing/2014/main" val="2309123477"/>
                    </a:ext>
                  </a:extLst>
                </a:gridCol>
              </a:tblGrid>
              <a:tr h="54848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▷「関西</a:t>
                      </a:r>
                      <a:r>
                        <a:rPr kumimoji="1" lang="en-US" altLang="ja-JP" sz="1300" b="1" dirty="0" smtClean="0">
                          <a:solidFill>
                            <a:schemeClr val="tx1"/>
                          </a:solidFill>
                        </a:rPr>
                        <a:t>MaaS</a:t>
                      </a:r>
                      <a:r>
                        <a:rPr kumimoji="1" lang="ja-JP" altLang="en-US" sz="1300" b="1" dirty="0" smtClean="0">
                          <a:solidFill>
                            <a:schemeClr val="tx1"/>
                          </a:solidFill>
                        </a:rPr>
                        <a:t>アプリ」（仮称</a:t>
                      </a:r>
                      <a:r>
                        <a:rPr kumimoji="1" lang="ja-JP" altLang="en-US" sz="1300" b="1" strike="noStrike" dirty="0" smtClean="0">
                          <a:solidFill>
                            <a:schemeClr val="tx1"/>
                          </a:solidFill>
                        </a:rPr>
                        <a:t>）</a:t>
                      </a:r>
                      <a:r>
                        <a:rPr kumimoji="1" lang="ja-JP" altLang="en-US" sz="1300" b="1" dirty="0" smtClean="0">
                          <a:solidFill>
                            <a:schemeClr val="tx1"/>
                          </a:solidFill>
                        </a:rPr>
                        <a:t>の構築</a:t>
                      </a:r>
                      <a:r>
                        <a:rPr kumimoji="1" lang="ja-JP" altLang="en-US" sz="1300" b="1" u="none" dirty="0" smtClean="0">
                          <a:solidFill>
                            <a:schemeClr val="tx1"/>
                          </a:solidFill>
                        </a:rPr>
                        <a:t>・機能拡充に対する財政支援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ja-JP" altLang="en-US" sz="1300" b="1" u="none" dirty="0" smtClean="0">
                          <a:solidFill>
                            <a:schemeClr val="tx1"/>
                          </a:solidFill>
                        </a:rPr>
                        <a:t>同アプリのデータ</a:t>
                      </a:r>
                      <a:r>
                        <a:rPr kumimoji="1" lang="ja-JP" altLang="en-US" sz="1300" b="1" dirty="0" smtClean="0">
                          <a:solidFill>
                            <a:schemeClr val="tx1"/>
                          </a:solidFill>
                        </a:rPr>
                        <a:t>連携先となる交通事業者や観光事業者等のシステム整備等への財政支援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bl>
          </a:graphicData>
        </a:graphic>
      </p:graphicFrame>
    </p:spTree>
    <p:extLst>
      <p:ext uri="{BB962C8B-B14F-4D97-AF65-F5344CB8AC3E}">
        <p14:creationId xmlns:p14="http://schemas.microsoft.com/office/powerpoint/2010/main" val="312720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22</a:t>
            </a:fld>
            <a:endParaRPr kumimoji="1" lang="ja-JP" altLang="en-US" dirty="0"/>
          </a:p>
        </p:txBody>
      </p:sp>
    </p:spTree>
    <p:extLst>
      <p:ext uri="{BB962C8B-B14F-4D97-AF65-F5344CB8AC3E}">
        <p14:creationId xmlns:p14="http://schemas.microsoft.com/office/powerpoint/2010/main" val="2880602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20000" y="2167341"/>
            <a:ext cx="8525707" cy="205183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３　カーボンニュートラル</a:t>
            </a:r>
            <a:r>
              <a:rPr kumimoji="1" lang="ja-JP" altLang="en-US"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や</a:t>
            </a:r>
            <a:r>
              <a:rPr kumimoji="1" lang="en-US" altLang="ja-JP"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r>
            <a:br>
              <a:rPr kumimoji="1" lang="en-US" altLang="ja-JP"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br>
            <a:r>
              <a:rPr kumimoji="1" lang="ja-JP" altLang="en-US"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4000" b="0" i="0" u="none" strike="noStrike" kern="1200" cap="none" spc="-20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「大阪ブルー</a:t>
            </a:r>
            <a:r>
              <a:rPr kumimoji="1" lang="ja-JP" altLang="en-US" sz="4000" b="0" i="0" u="none" strike="noStrike" kern="1200" cap="none" spc="-2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・オーシャン・ビジョン</a:t>
            </a:r>
            <a:r>
              <a:rPr kumimoji="1" lang="ja-JP" altLang="en-US" sz="4000" b="0" i="0" u="none" strike="noStrike" kern="1200" cap="none" spc="-20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endParaRPr kumimoji="1" lang="en-US" altLang="ja-JP" sz="4000" b="0" i="0" u="none" strike="noStrike" kern="1200" cap="none" spc="-20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の</a:t>
            </a: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実現</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547104" y="4314825"/>
            <a:ext cx="6871497" cy="2015936"/>
          </a:xfrm>
          <a:prstGeom prst="rect">
            <a:avLst/>
          </a:prstGeom>
          <a:noFill/>
          <a:ln w="28575">
            <a:solidFill>
              <a:schemeClr val="tx2"/>
            </a:solidFill>
            <a:prstDash val="sysDot"/>
          </a:ln>
        </p:spPr>
        <p:txBody>
          <a:bodyPr wrap="square" rtlCol="0">
            <a:spAutoFit/>
          </a:bodyPr>
          <a:lstStyle/>
          <a:p>
            <a:pPr marL="0" marR="0" lvl="0" indent="85725"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項目</a:t>
            </a:r>
            <a:r>
              <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（１）カーボンニュートラル</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蓄電池・水素・アンモニア技術</a:t>
            </a:r>
            <a:r>
              <a:rPr kumimoji="1" lang="ja-JP" altLang="en-US"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等</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の実用化</a:t>
            </a:r>
            <a:endPar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最先端技術の開発・活用</a:t>
            </a:r>
            <a:endPar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ゼロエミッションモビリティの普及</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事業者や府民の行動変容</a:t>
            </a:r>
          </a:p>
          <a:p>
            <a:pPr marL="0" marR="0" lvl="0" indent="271463" algn="l" defTabSz="4572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（２）大阪</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ブルー・オーシャン・ビジョン</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ブルー・オーシャン・</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ビジョン」の</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実現　</a:t>
            </a: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7358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（１）　カーボンニュートラル</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～蓄電池・</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水素・アンモニア</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技術等</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の実用化</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スライド番号プレースホルダー 7"/>
          <p:cNvSpPr>
            <a:spLocks noGrp="1"/>
          </p:cNvSpPr>
          <p:nvPr>
            <p:ph type="sldNum" sz="quarter" idx="12"/>
          </p:nvPr>
        </p:nvSpPr>
        <p:spPr>
          <a:xfrm flipH="1">
            <a:off x="9719089" y="6831106"/>
            <a:ext cx="361536" cy="36820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22" name="表 21">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86933334"/>
              </p:ext>
            </p:extLst>
          </p:nvPr>
        </p:nvGraphicFramePr>
        <p:xfrm>
          <a:off x="307909" y="1326525"/>
          <a:ext cx="9540001" cy="519967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882032">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蓄電池・水素・アンモニア技術等の実用化</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□次世代蓄電池の研究開発や</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水素・アンモニア技術実用化に向</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けた実証</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・大阪産業技術研究所等で、次世代蓄電</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池等の研究開発を実施中</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・咲洲地区で、世界最大級の大型蓄電池</a:t>
                      </a: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試験・評価施設（</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NLAB</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）が稼働中</a:t>
                      </a: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2023</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年に次世代蓄電池対応施設を</a:t>
                      </a: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増設予定）</a:t>
                      </a:r>
                    </a:p>
                    <a:p>
                      <a:pPr marL="0" indent="0" defTabSz="443194">
                        <a:lnSpc>
                          <a:spcPct val="100000"/>
                        </a:lnSpc>
                        <a:spcBef>
                          <a:spcPts val="0"/>
                        </a:spcBef>
                        <a:spcAft>
                          <a:spcPts val="0"/>
                        </a:spcAf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H</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Osaka</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ビジョン推進会議参画事業</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者等による実証実験を実施中</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endParaRPr kumimoji="1" lang="en-US" altLang="ja-JP" sz="600" dirty="0" smtClean="0">
                        <a:solidFill>
                          <a:schemeClr val="tx1"/>
                        </a:solidFill>
                        <a:latin typeface="BIZ UDPゴシック" panose="020B0400000000000000" pitchFamily="50" charset="-128"/>
                        <a:ea typeface="BIZ UDPゴシック" panose="020B0400000000000000" pitchFamily="50" charset="-128"/>
                      </a:endParaRPr>
                    </a:p>
                    <a:p>
                      <a:pPr marL="162000" lvl="0" indent="-457200">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（主な実証実験内容）</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▷水素製造、サプライチェーン構築</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▷水素発電・アンモニア発電（実証検討</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段階）</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▷業務・産業用燃料電池　等</a:t>
                      </a:r>
                      <a:endParaRPr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・カーボンニュートラルに資する最先端技</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術の開発・実証を支援する事業の実施</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補助実績：８件（</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年度）</a:t>
                      </a:r>
                      <a:endParaRPr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□万博を契機に大阪・関西でも蓄</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電池・水素・アンモニア技術等の</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実証・活用・発信</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・産学官連携による次世代蓄電池等の製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品化に向けた性能向上等の進展</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・会場で活用する</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フリー水素の製造</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baseline="0" dirty="0" smtClean="0">
                          <a:solidFill>
                            <a:schemeClr val="tx1"/>
                          </a:solidFill>
                          <a:latin typeface="BIZ UDPゴシック" panose="020B0400000000000000" pitchFamily="50" charset="-128"/>
                          <a:ea typeface="BIZ UDPゴシック" panose="020B0400000000000000" pitchFamily="50" charset="-128"/>
                        </a:rPr>
                        <a:t>大規模水素発電実証・アンモニア発電実</a:t>
                      </a:r>
                      <a:endPar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baseline="0" dirty="0" smtClean="0">
                          <a:solidFill>
                            <a:schemeClr val="tx1"/>
                          </a:solidFill>
                          <a:latin typeface="BIZ UDPゴシック" panose="020B0400000000000000" pitchFamily="50" charset="-128"/>
                          <a:ea typeface="BIZ UDPゴシック" panose="020B0400000000000000" pitchFamily="50" charset="-128"/>
                        </a:rPr>
                        <a:t>　証（数十</a:t>
                      </a:r>
                      <a:r>
                        <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rPr>
                        <a:t>MW</a:t>
                      </a:r>
                      <a:r>
                        <a:rPr kumimoji="1" lang="ja-JP" altLang="en-US" sz="1100" b="0" baseline="0" dirty="0" smtClean="0">
                          <a:solidFill>
                            <a:schemeClr val="tx1"/>
                          </a:solidFill>
                          <a:latin typeface="BIZ UDPゴシック" panose="020B0400000000000000" pitchFamily="50" charset="-128"/>
                          <a:ea typeface="BIZ UDPゴシック" panose="020B0400000000000000" pitchFamily="50" charset="-128"/>
                        </a:rPr>
                        <a:t>級）の開始・万博会場への</a:t>
                      </a:r>
                      <a:endPar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baseline="0" dirty="0" smtClean="0">
                          <a:solidFill>
                            <a:schemeClr val="tx1"/>
                          </a:solidFill>
                          <a:latin typeface="BIZ UDPゴシック" panose="020B0400000000000000" pitchFamily="50" charset="-128"/>
                          <a:ea typeface="BIZ UDPゴシック" panose="020B0400000000000000" pitchFamily="50" charset="-128"/>
                        </a:rPr>
                        <a:t>　供給</a:t>
                      </a:r>
                      <a:endPar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b="0" strike="sngStrike"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strike="noStrike" baseline="0" dirty="0" smtClean="0">
                          <a:solidFill>
                            <a:schemeClr val="tx1"/>
                          </a:solidFill>
                          <a:latin typeface="BIZ UDPゴシック" panose="020B0400000000000000" pitchFamily="50" charset="-128"/>
                          <a:ea typeface="BIZ UDPゴシック" panose="020B0400000000000000" pitchFamily="50" charset="-128"/>
                        </a:rPr>
                        <a:t>・万博での</a:t>
                      </a:r>
                      <a:r>
                        <a:rPr kumimoji="1" lang="en-US" altLang="ja-JP" sz="1100" b="0" strike="noStrike" baseline="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strike="noStrike" baseline="0" dirty="0" smtClean="0">
                          <a:solidFill>
                            <a:schemeClr val="tx1"/>
                          </a:solidFill>
                          <a:latin typeface="BIZ UDPゴシック" panose="020B0400000000000000" pitchFamily="50" charset="-128"/>
                          <a:ea typeface="BIZ UDPゴシック" panose="020B0400000000000000" pitchFamily="50" charset="-128"/>
                        </a:rPr>
                        <a:t>テーマウィーク</a:t>
                      </a:r>
                      <a:r>
                        <a:rPr kumimoji="1" lang="en-US" altLang="ja-JP" sz="1100" b="0" strike="noStrike" baseline="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strike="noStrike" baseline="0" dirty="0" smtClean="0">
                          <a:solidFill>
                            <a:schemeClr val="tx1"/>
                          </a:solidFill>
                          <a:latin typeface="BIZ UDPゴシック" panose="020B0400000000000000" pitchFamily="50" charset="-128"/>
                          <a:ea typeface="BIZ UDPゴシック" panose="020B0400000000000000" pitchFamily="50" charset="-128"/>
                        </a:rPr>
                        <a:t>を活用した</a:t>
                      </a:r>
                    </a:p>
                    <a:p>
                      <a:pPr marL="0" indent="0">
                        <a:lnSpc>
                          <a:spcPct val="100000"/>
                        </a:lnSpc>
                        <a:spcBef>
                          <a:spcPts val="0"/>
                        </a:spcBef>
                        <a:spcAft>
                          <a:spcPts val="0"/>
                        </a:spcAft>
                      </a:pPr>
                      <a:r>
                        <a:rPr kumimoji="1" lang="ja-JP" altLang="en-US" sz="1100" b="0" strike="noStrike" baseline="0" dirty="0" smtClean="0">
                          <a:solidFill>
                            <a:schemeClr val="tx1"/>
                          </a:solidFill>
                          <a:latin typeface="BIZ UDPゴシック" panose="020B0400000000000000" pitchFamily="50" charset="-128"/>
                          <a:ea typeface="BIZ UDPゴシック" panose="020B0400000000000000" pitchFamily="50" charset="-128"/>
                        </a:rPr>
                        <a:t>　日本のカーボンニュートラル技術</a:t>
                      </a:r>
                      <a:endParaRPr kumimoji="1" lang="en-US" altLang="ja-JP" sz="1100" b="0" strike="noStrike"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strike="noStrike" baseline="0" dirty="0" smtClean="0">
                          <a:solidFill>
                            <a:schemeClr val="tx1"/>
                          </a:solidFill>
                          <a:latin typeface="BIZ UDPゴシック" panose="020B0400000000000000" pitchFamily="50" charset="-128"/>
                          <a:ea typeface="BIZ UDPゴシック" panose="020B0400000000000000" pitchFamily="50" charset="-128"/>
                        </a:rPr>
                        <a:t>　（水素等）の発信</a:t>
                      </a:r>
                    </a:p>
                    <a:p>
                      <a:pPr marL="0" indent="0">
                        <a:lnSpc>
                          <a:spcPct val="100000"/>
                        </a:lnSpc>
                        <a:spcBef>
                          <a:spcPts val="0"/>
                        </a:spcBef>
                        <a:spcAft>
                          <a:spcPts val="0"/>
                        </a:spcAft>
                      </a:pPr>
                      <a:endParaRPr kumimoji="1" lang="en-US" altLang="ja-JP" sz="1100" b="0" strike="sngStrike"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endParaRPr>
                    </a:p>
                    <a:p>
                      <a:pPr marL="180000" indent="-457200">
                        <a:spcAft>
                          <a:spcPts val="300"/>
                        </a:spcAft>
                      </a:pPr>
                      <a:r>
                        <a:rPr kumimoji="1" lang="ja-JP" altLang="en-US" sz="800" b="1" baseline="0" dirty="0" smtClean="0">
                          <a:solidFill>
                            <a:schemeClr val="tx1"/>
                          </a:solidFill>
                          <a:latin typeface="BIZ UDPゴシック" panose="020B0400000000000000" pitchFamily="50" charset="-128"/>
                          <a:ea typeface="BIZ UDPゴシック" panose="020B0400000000000000" pitchFamily="50" charset="-128"/>
                        </a:rPr>
                        <a:t>　</a:t>
                      </a:r>
                      <a:endParaRPr kumimoji="1" lang="en-US" altLang="ja-JP" sz="1100" b="0" strike="sngStrike"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□万博で活用した最先端技術が実</a:t>
                      </a: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用化</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・次世代蓄電池の実用化と電池関連産業</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の集積を活かしたイノベーション促進</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・水素発電・アンモニア発電による電力供</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給等が</a:t>
                      </a:r>
                      <a:r>
                        <a:rPr kumimoji="1" lang="ja-JP" altLang="en-US" sz="1100" strike="noStrike" dirty="0" smtClean="0">
                          <a:solidFill>
                            <a:schemeClr val="tx1"/>
                          </a:solidFill>
                          <a:latin typeface="BIZ UDPゴシック" panose="020B0400000000000000" pitchFamily="50" charset="-128"/>
                          <a:ea typeface="BIZ UDPゴシック" panose="020B0400000000000000" pitchFamily="50" charset="-128"/>
                        </a:rPr>
                        <a:t>全国へ展開</a:t>
                      </a:r>
                      <a:endParaRPr kumimoji="1"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2" name="正方形/長方形 31">
            <a:extLst>
              <a:ext uri="{FF2B5EF4-FFF2-40B4-BE49-F238E27FC236}">
                <a16:creationId xmlns:a16="http://schemas.microsoft.com/office/drawing/2014/main" id="{42AB246C-D6C3-4324-A739-9AC17F6C0836}"/>
              </a:ext>
            </a:extLst>
          </p:cNvPr>
          <p:cNvSpPr/>
          <p:nvPr/>
        </p:nvSpPr>
        <p:spPr>
          <a:xfrm>
            <a:off x="4668079" y="1703474"/>
            <a:ext cx="2412000" cy="1538327"/>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蓄電技術、水素・アンモニア技術等の</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実証・活用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・次世代蓄電技術を</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活用した効率的</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な</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エネルギーマネジメント</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フリー水素の活用、</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水素・アンモ</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ニアで発電した電力の利</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ホームベース 7">
            <a:extLst>
              <a:ext uri="{FF2B5EF4-FFF2-40B4-BE49-F238E27FC236}">
                <a16:creationId xmlns:a16="http://schemas.microsoft.com/office/drawing/2014/main" id="{E599356E-2B0A-4C96-A1C9-EC52982B4052}"/>
              </a:ext>
            </a:extLst>
          </p:cNvPr>
          <p:cNvSpPr/>
          <p:nvPr/>
        </p:nvSpPr>
        <p:spPr>
          <a:xfrm>
            <a:off x="4668079" y="156388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grpSp>
        <p:nvGrpSpPr>
          <p:cNvPr id="42" name="グループ化 41"/>
          <p:cNvGrpSpPr/>
          <p:nvPr/>
        </p:nvGrpSpPr>
        <p:grpSpPr>
          <a:xfrm>
            <a:off x="270312" y="1010119"/>
            <a:ext cx="9720000" cy="381120"/>
            <a:chOff x="119658" y="1576175"/>
            <a:chExt cx="9780653" cy="393157"/>
          </a:xfrm>
        </p:grpSpPr>
        <p:grpSp>
          <p:nvGrpSpPr>
            <p:cNvPr id="43" name="グループ化 42">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45"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4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44"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48" name="図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4067" y="4160255"/>
            <a:ext cx="1368231" cy="1002362"/>
          </a:xfrm>
          <a:prstGeom prst="rect">
            <a:avLst/>
          </a:prstGeom>
        </p:spPr>
      </p:pic>
      <p:sp>
        <p:nvSpPr>
          <p:cNvPr id="49" name="テキスト ボックス 48">
            <a:extLst>
              <a:ext uri="{FF2B5EF4-FFF2-40B4-BE49-F238E27FC236}">
                <a16:creationId xmlns:a16="http://schemas.microsoft.com/office/drawing/2014/main" id="{4D59AADD-D1E5-4C9A-9DD8-CDF8C780E73A}"/>
              </a:ext>
            </a:extLst>
          </p:cNvPr>
          <p:cNvSpPr txBox="1"/>
          <p:nvPr/>
        </p:nvSpPr>
        <p:spPr>
          <a:xfrm>
            <a:off x="7435374" y="5090041"/>
            <a:ext cx="2490547" cy="363201"/>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▲水素</a:t>
            </a:r>
            <a:r>
              <a:rPr kumimoji="0" lang="en-US" altLang="ja-JP"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CGS</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実証プラント（神戸ポートアイランド）</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50" name="正方形/長方形 49"/>
          <p:cNvSpPr/>
          <p:nvPr/>
        </p:nvSpPr>
        <p:spPr>
          <a:xfrm>
            <a:off x="307909" y="6613205"/>
            <a:ext cx="8871986" cy="574994"/>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フリー水素</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製造過程で</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9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出しない水素</a:t>
            </a:r>
            <a:endParaRPr kumimoji="1" lang="en-US" altLang="ja-JP" sz="9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エネルギーマネジメント：エネルギーの使用状況を把握した上で</a:t>
            </a:r>
            <a:r>
              <a:rPr kumimoji="1" lang="ja-JP" altLang="en-US" sz="9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、電力需要</a:t>
            </a: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の低い時間帯に蓄電池を充電し、電力需要の高いピーク時に</a:t>
            </a:r>
            <a:r>
              <a:rPr kumimoji="1" lang="ja-JP" altLang="en-US" sz="9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蓄電池から放電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するなど、　</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エネルギー需要の平準化を行い、最適なエネルギー利用を実現するための</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活動</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51" name="図 50"/>
          <p:cNvPicPr>
            <a:picLocks noChangeAspect="1"/>
          </p:cNvPicPr>
          <p:nvPr/>
        </p:nvPicPr>
        <p:blipFill>
          <a:blip r:embed="rId4"/>
          <a:stretch>
            <a:fillRect/>
          </a:stretch>
        </p:blipFill>
        <p:spPr>
          <a:xfrm>
            <a:off x="7946282" y="2677813"/>
            <a:ext cx="942975" cy="752475"/>
          </a:xfrm>
          <a:prstGeom prst="rect">
            <a:avLst/>
          </a:prstGeom>
        </p:spPr>
      </p:pic>
      <p:sp>
        <p:nvSpPr>
          <p:cNvPr id="52" name="テキスト ボックス 51">
            <a:extLst>
              <a:ext uri="{FF2B5EF4-FFF2-40B4-BE49-F238E27FC236}">
                <a16:creationId xmlns:a16="http://schemas.microsoft.com/office/drawing/2014/main" id="{CB9FAD70-FAB6-467A-9680-A6234F35643D}"/>
              </a:ext>
            </a:extLst>
          </p:cNvPr>
          <p:cNvSpPr txBox="1"/>
          <p:nvPr/>
        </p:nvSpPr>
        <p:spPr>
          <a:xfrm>
            <a:off x="8049117" y="3430288"/>
            <a:ext cx="737304" cy="15880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▲全固体電池</a:t>
            </a:r>
          </a:p>
        </p:txBody>
      </p:sp>
      <p:pic>
        <p:nvPicPr>
          <p:cNvPr id="53" name="Picture 2" descr="http://www.nite.go.jp/data/000079893.jpg">
            <a:extLst>
              <a:ext uri="{FF2B5EF4-FFF2-40B4-BE49-F238E27FC236}">
                <a16:creationId xmlns:a16="http://schemas.microsoft.com/office/drawing/2014/main" id="{FE45DE94-7B54-41A1-8C03-0628074C2B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1766" y="3441624"/>
            <a:ext cx="1449125" cy="718484"/>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CB9FAD70-FAB6-467A-9680-A6234F35643D}"/>
              </a:ext>
            </a:extLst>
          </p:cNvPr>
          <p:cNvSpPr txBox="1"/>
          <p:nvPr/>
        </p:nvSpPr>
        <p:spPr>
          <a:xfrm>
            <a:off x="2534824" y="4209014"/>
            <a:ext cx="1597160" cy="12285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en-US" altLang="ja-JP"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NLAB</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（大阪市住之江区）</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B02F3C22-1443-46B7-A977-04475234F08A}"/>
              </a:ext>
            </a:extLst>
          </p:cNvPr>
          <p:cNvSpPr txBox="1"/>
          <p:nvPr/>
        </p:nvSpPr>
        <p:spPr>
          <a:xfrm>
            <a:off x="270312" y="522025"/>
            <a:ext cx="9540000" cy="461665"/>
          </a:xfrm>
          <a:prstGeom prst="rect">
            <a:avLst/>
          </a:prstGeom>
          <a:noFill/>
          <a:ln w="6350">
            <a:noFill/>
            <a:prstDash val="dash"/>
          </a:ln>
        </p:spPr>
        <p:txBody>
          <a:bodyPr wrap="square">
            <a:spAutoFit/>
          </a:bodyPr>
          <a:lstStyle/>
          <a:p>
            <a:pPr lvl="0">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a:t>
            </a:r>
            <a:r>
              <a:rPr lang="en-US" altLang="ja-JP" sz="1200" dirty="0" smtClean="0">
                <a:solidFill>
                  <a:prstClr val="black"/>
                </a:solidFill>
                <a:latin typeface="BIZ UDPゴシック" panose="020B0400000000000000" pitchFamily="50" charset="-128"/>
                <a:ea typeface="BIZ UDPゴシック" panose="020B0400000000000000" pitchFamily="50" charset="-128"/>
              </a:rPr>
              <a:t>2050</a:t>
            </a:r>
            <a:r>
              <a:rPr lang="ja-JP" altLang="en-US" sz="1200" dirty="0" smtClean="0">
                <a:solidFill>
                  <a:prstClr val="black"/>
                </a:solidFill>
                <a:latin typeface="BIZ UDPゴシック" panose="020B0400000000000000" pitchFamily="50" charset="-128"/>
                <a:ea typeface="BIZ UDPゴシック" panose="020B0400000000000000" pitchFamily="50" charset="-128"/>
              </a:rPr>
              <a:t>年</a:t>
            </a:r>
            <a:r>
              <a:rPr lang="ja-JP" altLang="en-US" sz="1200" dirty="0" smtClean="0">
                <a:latin typeface="BIZ UDPゴシック" panose="020B0400000000000000" pitchFamily="50" charset="-128"/>
                <a:ea typeface="BIZ UDPゴシック" panose="020B0400000000000000" pitchFamily="50" charset="-128"/>
              </a:rPr>
              <a:t>までに温室効果ガス</a:t>
            </a:r>
            <a:r>
              <a:rPr lang="ja-JP" altLang="en-US" sz="1200" dirty="0">
                <a:latin typeface="BIZ UDPゴシック" panose="020B0400000000000000" pitchFamily="50" charset="-128"/>
                <a:ea typeface="BIZ UDPゴシック" panose="020B0400000000000000" pitchFamily="50" charset="-128"/>
              </a:rPr>
              <a:t>（ＣＯ</a:t>
            </a:r>
            <a:r>
              <a:rPr lang="ja-JP" altLang="en-US" sz="1000" dirty="0">
                <a:latin typeface="BIZ UDPゴシック" panose="020B0400000000000000" pitchFamily="50" charset="-128"/>
                <a:ea typeface="BIZ UDPゴシック" panose="020B0400000000000000" pitchFamily="50" charset="-128"/>
              </a:rPr>
              <a:t>２</a:t>
            </a:r>
            <a:r>
              <a:rPr lang="ja-JP" altLang="en-US" sz="1200" dirty="0" smtClean="0">
                <a:latin typeface="BIZ UDPゴシック" panose="020B0400000000000000" pitchFamily="50" charset="-128"/>
                <a:ea typeface="BIZ UDPゴシック" panose="020B0400000000000000" pitchFamily="50" charset="-128"/>
              </a:rPr>
              <a:t>）排出量の実質ゼロを達成</a:t>
            </a:r>
            <a:r>
              <a:rPr lang="ja-JP" altLang="en-US" sz="1200" dirty="0">
                <a:latin typeface="BIZ UDPゴシック" panose="020B0400000000000000" pitchFamily="50" charset="-128"/>
                <a:ea typeface="BIZ UDPゴシック" panose="020B0400000000000000" pitchFamily="50" charset="-128"/>
              </a:rPr>
              <a:t>するため</a:t>
            </a:r>
            <a:r>
              <a:rPr lang="ja-JP" altLang="en-US" sz="1200" dirty="0" smtClean="0">
                <a:latin typeface="BIZ UDPゴシック" panose="020B0400000000000000" pitchFamily="50" charset="-128"/>
                <a:ea typeface="BIZ UDPゴシック" panose="020B0400000000000000" pitchFamily="50" charset="-128"/>
              </a:rPr>
              <a:t>には</a:t>
            </a:r>
            <a:r>
              <a:rPr lang="ja-JP" altLang="en-US" sz="1200" dirty="0">
                <a:latin typeface="BIZ UDPゴシック" panose="020B0400000000000000" pitchFamily="50" charset="-128"/>
                <a:ea typeface="BIZ UDPゴシック" panose="020B0400000000000000" pitchFamily="50" charset="-128"/>
              </a:rPr>
              <a:t>、革新的技術の開発が不可欠である。「未来社会の実験場」をコンセプトとする万博会場において</a:t>
            </a:r>
            <a:r>
              <a:rPr lang="ja-JP" altLang="en-US" sz="1200" dirty="0" smtClean="0">
                <a:latin typeface="BIZ UDPゴシック" panose="020B0400000000000000" pitchFamily="50" charset="-128"/>
                <a:ea typeface="BIZ UDPゴシック" panose="020B0400000000000000" pitchFamily="50" charset="-128"/>
              </a:rPr>
              <a:t>、</a:t>
            </a:r>
            <a:r>
              <a:rPr lang="ja-JP" altLang="en-US" sz="1200" dirty="0" smtClean="0">
                <a:solidFill>
                  <a:prstClr val="black"/>
                </a:solidFill>
                <a:latin typeface="BIZ UDPゴシック" panose="020B0400000000000000" pitchFamily="50" charset="-128"/>
                <a:ea typeface="BIZ UDPゴシック" panose="020B0400000000000000" pitchFamily="50" charset="-128"/>
              </a:rPr>
              <a:t>蓄電池、</a:t>
            </a:r>
            <a:r>
              <a:rPr lang="ja-JP" altLang="en-US" sz="1200" dirty="0" smtClean="0">
                <a:latin typeface="BIZ UDPゴシック" panose="020B0400000000000000" pitchFamily="50" charset="-128"/>
                <a:ea typeface="BIZ UDPゴシック" panose="020B0400000000000000" pitchFamily="50" charset="-128"/>
              </a:rPr>
              <a:t>水素、アンモニアなど</a:t>
            </a:r>
            <a:r>
              <a:rPr lang="ja-JP" altLang="en-US" sz="1200" dirty="0">
                <a:solidFill>
                  <a:prstClr val="black"/>
                </a:solidFill>
                <a:latin typeface="BIZ UDPゴシック" panose="020B0400000000000000" pitchFamily="50" charset="-128"/>
                <a:ea typeface="BIZ UDPゴシック" panose="020B0400000000000000" pitchFamily="50" charset="-128"/>
              </a:rPr>
              <a:t>の新技術を実証・活用し、その後</a:t>
            </a:r>
            <a:r>
              <a:rPr lang="ja-JP" altLang="en-US" sz="1200" dirty="0" smtClean="0">
                <a:solidFill>
                  <a:prstClr val="black"/>
                </a:solidFill>
                <a:latin typeface="BIZ UDPゴシック" panose="020B0400000000000000" pitchFamily="50" charset="-128"/>
                <a:ea typeface="BIZ UDPゴシック" panose="020B0400000000000000" pitchFamily="50" charset="-128"/>
              </a:rPr>
              <a:t>の</a:t>
            </a:r>
            <a:r>
              <a:rPr lang="ja-JP" altLang="en-US" sz="1200" dirty="0">
                <a:solidFill>
                  <a:prstClr val="black"/>
                </a:solidFill>
                <a:latin typeface="BIZ UDPゴシック" panose="020B0400000000000000" pitchFamily="50" charset="-128"/>
                <a:ea typeface="BIZ UDPゴシック" panose="020B0400000000000000" pitchFamily="50" charset="-128"/>
              </a:rPr>
              <a:t>実用化</a:t>
            </a:r>
            <a:r>
              <a:rPr lang="ja-JP" altLang="en-US" sz="1200" dirty="0" smtClean="0">
                <a:solidFill>
                  <a:prstClr val="black"/>
                </a:solidFill>
                <a:latin typeface="BIZ UDPゴシック" panose="020B0400000000000000" pitchFamily="50" charset="-128"/>
                <a:ea typeface="BIZ UDPゴシック" panose="020B0400000000000000" pitchFamily="50" charset="-128"/>
              </a:rPr>
              <a:t>に</a:t>
            </a:r>
            <a:r>
              <a:rPr lang="ja-JP" altLang="en-US" sz="1200" dirty="0">
                <a:solidFill>
                  <a:prstClr val="black"/>
                </a:solidFill>
                <a:latin typeface="BIZ UDPゴシック" panose="020B0400000000000000" pitchFamily="50" charset="-128"/>
                <a:ea typeface="BIZ UDPゴシック" panose="020B0400000000000000" pitchFamily="50" charset="-128"/>
              </a:rPr>
              <a:t>つなげていく。</a:t>
            </a:r>
          </a:p>
        </p:txBody>
      </p:sp>
    </p:spTree>
    <p:extLst>
      <p:ext uri="{BB962C8B-B14F-4D97-AF65-F5344CB8AC3E}">
        <p14:creationId xmlns:p14="http://schemas.microsoft.com/office/powerpoint/2010/main" val="175924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9147" y="5484360"/>
            <a:ext cx="9434300" cy="155465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a:stCxn id="16" idx="4"/>
          </p:cNvCxnSpPr>
          <p:nvPr/>
        </p:nvCxnSpPr>
        <p:spPr>
          <a:xfrm>
            <a:off x="389083" y="540630"/>
            <a:ext cx="0" cy="477000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21" name="直線コネクタ 20"/>
          <p:cNvCxnSpPr/>
          <p:nvPr/>
        </p:nvCxnSpPr>
        <p:spPr>
          <a:xfrm flipV="1">
            <a:off x="389082" y="3776830"/>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2316746626"/>
              </p:ext>
            </p:extLst>
          </p:nvPr>
        </p:nvGraphicFramePr>
        <p:xfrm>
          <a:off x="497477" y="529157"/>
          <a:ext cx="9350705" cy="3253104"/>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1169105350"/>
                    </a:ext>
                  </a:extLst>
                </a:gridCol>
              </a:tblGrid>
              <a:tr h="382327">
                <a:tc>
                  <a:txBody>
                    <a:bodyPr/>
                    <a:lstStyle/>
                    <a:p>
                      <a:pPr algn="l"/>
                      <a:endParaRPr kumimoji="1" lang="en-US" altLang="ja-JP" sz="400" b="1" dirty="0" smtClean="0">
                        <a:solidFill>
                          <a:schemeClr val="tx1"/>
                        </a:solidFill>
                      </a:endParaRPr>
                    </a:p>
                    <a:p>
                      <a:pPr algn="l"/>
                      <a:r>
                        <a:rPr kumimoji="1" lang="ja-JP" altLang="en-US" sz="1300" b="1" dirty="0" smtClean="0">
                          <a:solidFill>
                            <a:schemeClr val="tx1"/>
                          </a:solidFill>
                        </a:rPr>
                        <a:t>▷蓄電池ビジネスの拡大に向けた技術開発や実用化の促進</a:t>
                      </a:r>
                    </a:p>
                    <a:p>
                      <a:pPr marL="306000" indent="-324000" algn="l"/>
                      <a:r>
                        <a:rPr kumimoji="1" lang="ja-JP" altLang="en-US" sz="1200" dirty="0" smtClean="0">
                          <a:solidFill>
                            <a:schemeClr val="tx1"/>
                          </a:solidFill>
                        </a:rPr>
                        <a:t>　　蓄電池ビジネスの拡大につなげるため、全固体電池などの次世代蓄電池技術の開発促進や、将来の社会実装につながる、万博での次世代蓄電技術を活用したエネルギーマネジメントシステムの実証などの取組みへの支援が必要。</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solidFill>
                            <a:schemeClr val="tx1"/>
                          </a:solidFill>
                        </a:rPr>
                        <a:t>▷水素やアンモニア利</a:t>
                      </a:r>
                      <a:r>
                        <a:rPr kumimoji="1" lang="ja-JP" altLang="en-US" sz="1300" b="1" dirty="0">
                          <a:solidFill>
                            <a:schemeClr val="tx1"/>
                          </a:solidFill>
                        </a:rPr>
                        <a:t>活用の</a:t>
                      </a:r>
                      <a:r>
                        <a:rPr kumimoji="1" lang="ja-JP" altLang="en-US" sz="1300" b="1" dirty="0" smtClean="0">
                          <a:solidFill>
                            <a:schemeClr val="tx1"/>
                          </a:solidFill>
                        </a:rPr>
                        <a:t>拡大に向けた技術</a:t>
                      </a:r>
                      <a:r>
                        <a:rPr kumimoji="1" lang="ja-JP" altLang="en-US" sz="1300" b="1" dirty="0">
                          <a:solidFill>
                            <a:schemeClr val="tx1"/>
                          </a:solidFill>
                        </a:rPr>
                        <a:t>開発やビジネス化の促進</a:t>
                      </a:r>
                    </a:p>
                    <a:p>
                      <a:pPr marL="306000" marR="0" lvl="0" indent="-324000"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発電</a:t>
                      </a:r>
                      <a:r>
                        <a:rPr kumimoji="1" lang="ja-JP" altLang="en-US" sz="1200" strike="noStrike" dirty="0">
                          <a:solidFill>
                            <a:schemeClr val="tx1"/>
                          </a:solidFill>
                        </a:rPr>
                        <a:t>・産業・運輸等の広範な分野における水素の利活用の拡大を図るため、グリーンイノベーション基金など社会基盤形成に向けた大規模プロジェクトへの支援に加えて、万博を契機とした、多様なビジネス化のチャレンジを支援することが</a:t>
                      </a:r>
                      <a:r>
                        <a:rPr kumimoji="1" lang="ja-JP" altLang="en-US" sz="1200" strike="noStrike" dirty="0" smtClean="0">
                          <a:solidFill>
                            <a:schemeClr val="tx1"/>
                          </a:solidFill>
                        </a:rPr>
                        <a:t>必要。</a:t>
                      </a:r>
                      <a:endParaRPr kumimoji="1" lang="en-US" altLang="ja-JP" sz="1200" strike="noStrike" dirty="0" smtClean="0">
                        <a:solidFill>
                          <a:schemeClr val="tx1"/>
                        </a:solidFill>
                      </a:endParaRPr>
                    </a:p>
                    <a:p>
                      <a:pPr marL="306000" marR="0" lvl="0" indent="-32400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　　また、水素発電やアンモニア発電による電力を万博会場外から送電する際、カーボンフリー電力が供給されたことを柔軟に認定するスキームについて検討・適用が必要。</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600251758"/>
                  </a:ext>
                </a:extLst>
              </a:tr>
              <a:tr h="339886">
                <a:tc>
                  <a:txBody>
                    <a:bodyPr/>
                    <a:lstStyle/>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a:t>
                      </a:r>
                      <a:r>
                        <a:rPr kumimoji="1" lang="ja-JP" altLang="en-US" sz="1200" b="1" strike="noStrike" dirty="0" smtClean="0">
                          <a:solidFill>
                            <a:schemeClr val="tx1"/>
                          </a:solidFill>
                        </a:rPr>
                        <a:t>日本が有するカーボンニュートラル技術の発信</a:t>
                      </a: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関西エリアにはカーボンニュートラル技術に関する多くの実証サイト等が存在。しかし、設備が大掛かりであり万博会場内での</a:t>
                      </a: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展示等を展開するにはハードルが高いことから、関連する国際会議等の会議の開催等を含めた効果的な発信を行う企画が必要。</a:t>
                      </a:r>
                    </a:p>
                  </a:txBody>
                  <a:tcPr marL="100806" marR="100806" marT="50403" marB="50403" anchor="ctr"/>
                </a:tc>
                <a:extLst>
                  <a:ext uri="{0D108BD9-81ED-4DB2-BD59-A6C34878D82A}">
                    <a16:rowId xmlns:a16="http://schemas.microsoft.com/office/drawing/2014/main" val="3098514619"/>
                  </a:ext>
                </a:extLst>
              </a:tr>
              <a:tr h="33988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▷水素社会を前提とした法整備</a:t>
                      </a:r>
                    </a:p>
                    <a:p>
                      <a:pPr marL="306000" marR="0" lvl="0" indent="-32400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　　現在、水素関連の設備や運用にあたっては日本は高圧ガス保安法や消防法などで規制されているが水素社会を前提とした法律となっておらず、諸外国に比べて設備の設置時や運用時のハードルが高く、水素普及のネックとなっている。水素を未来社会の「キー・テクノロジー」とするためにも安全を前提に大胆な規制緩和が必要。</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658444451"/>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4046990924"/>
              </p:ext>
            </p:extLst>
          </p:nvPr>
        </p:nvGraphicFramePr>
        <p:xfrm>
          <a:off x="506731" y="5547976"/>
          <a:ext cx="9540000" cy="168188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52514">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▷蓄電池や水素、アンモニア技術など、</a:t>
                      </a:r>
                      <a:r>
                        <a:rPr kumimoji="1" lang="ja-JP" altLang="en-US" sz="13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カーボンニュートラルに資する新技術の開発や実用化に向けた規制緩和・財政支援と、会場内外での実証・活用</a:t>
                      </a:r>
                      <a:r>
                        <a:rPr kumimoji="1" lang="ja-JP" altLang="en-US" sz="9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＜府・市・関経連・大商・協会＞</a:t>
                      </a:r>
                      <a:r>
                        <a:rPr kumimoji="1" lang="ja-JP" altLang="en-US" sz="9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endParaRPr kumimoji="1" lang="en-US" altLang="ja-JP" sz="9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tc>
                <a:extLst>
                  <a:ext uri="{0D108BD9-81ED-4DB2-BD59-A6C34878D82A}">
                    <a16:rowId xmlns:a16="http://schemas.microsoft.com/office/drawing/2014/main" val="2102987555"/>
                  </a:ext>
                </a:extLst>
              </a:tr>
              <a:tr h="35251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▷とりわけ、地元の取組みと連携し、府の補助事業において実証中の最先端技術の会場内外での活用</a:t>
                      </a:r>
                      <a:r>
                        <a:rPr kumimoji="1" lang="ja-JP" altLang="en-US" sz="9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＜府</a:t>
                      </a:r>
                      <a:r>
                        <a:rPr kumimoji="1" lang="ja-JP" altLang="en-US" sz="900" b="0" i="0" u="none" strike="noStrike" kern="1200" cap="none" spc="0" normalizeH="0" baseline="0" noProof="0" dirty="0" smtClean="0">
                          <a:ln>
                            <a:noFill/>
                          </a:ln>
                          <a:solidFill>
                            <a:srgbClr val="0000FF"/>
                          </a:solidFill>
                          <a:effectLst/>
                          <a:uLnTx/>
                          <a:uFillTx/>
                          <a:latin typeface="游ゴシック" panose="020B0400000000000000" pitchFamily="50" charset="-128"/>
                          <a:ea typeface="+mn-ea"/>
                          <a:cs typeface="+mn-cs"/>
                        </a:rPr>
                        <a:t>・市</a:t>
                      </a:r>
                      <a:r>
                        <a:rPr kumimoji="1" lang="ja-JP" altLang="en-US" sz="9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endParaRPr kumimoji="1" lang="en-US" altLang="ja-JP" sz="1300" b="0" u="none" dirty="0" smtClean="0">
                        <a:solidFill>
                          <a:schemeClr val="tx1"/>
                        </a:solidFill>
                      </a:endParaRPr>
                    </a:p>
                  </a:txBody>
                  <a:tcPr marL="100806" marR="100806" marT="50403" marB="50403"/>
                </a:tc>
                <a:extLst>
                  <a:ext uri="{0D108BD9-81ED-4DB2-BD59-A6C34878D82A}">
                    <a16:rowId xmlns:a16="http://schemas.microsoft.com/office/drawing/2014/main" val="3595856252"/>
                  </a:ext>
                </a:extLst>
              </a:tr>
              <a:tr h="35251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▷万博での</a:t>
                      </a:r>
                      <a:r>
                        <a:rPr kumimoji="1" lang="en-US" altLang="ja-JP" sz="1300" b="1" dirty="0" smtClean="0">
                          <a:solidFill>
                            <a:schemeClr val="tx1"/>
                          </a:solidFill>
                        </a:rPr>
                        <a:t>『</a:t>
                      </a:r>
                      <a:r>
                        <a:rPr kumimoji="1" lang="ja-JP" altLang="en-US" sz="1300" b="1" dirty="0" smtClean="0">
                          <a:solidFill>
                            <a:schemeClr val="tx1"/>
                          </a:solidFill>
                        </a:rPr>
                        <a:t>テーマウィーク</a:t>
                      </a:r>
                      <a:r>
                        <a:rPr kumimoji="1" lang="en-US" altLang="ja-JP" sz="1300" b="1" dirty="0" smtClean="0">
                          <a:solidFill>
                            <a:schemeClr val="tx1"/>
                          </a:solidFill>
                        </a:rPr>
                        <a:t>』</a:t>
                      </a:r>
                      <a:r>
                        <a:rPr kumimoji="1" lang="ja-JP" altLang="en-US" sz="1300" b="1" dirty="0" smtClean="0">
                          <a:solidFill>
                            <a:schemeClr val="tx1"/>
                          </a:solidFill>
                        </a:rPr>
                        <a:t>を活用した日本のカーボンニュートラル技術（水素等）の発信</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＜関経連＞</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▷水素技術の利活用に向けた規制の緩和</a:t>
                      </a:r>
                      <a:r>
                        <a:rPr kumimoji="1" lang="ja-JP" altLang="en-US" sz="900" b="0" dirty="0" smtClean="0">
                          <a:solidFill>
                            <a:schemeClr val="tx1"/>
                          </a:solidFill>
                        </a:rPr>
                        <a:t>＜府・市・関経連・協会＞ </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2222384172"/>
                  </a:ext>
                </a:extLst>
              </a:tr>
            </a:tbl>
          </a:graphicData>
        </a:graphic>
      </p:graphicFrame>
      <p:sp>
        <p:nvSpPr>
          <p:cNvPr id="25" name="テキスト ボックス 24"/>
          <p:cNvSpPr txBox="1"/>
          <p:nvPr/>
        </p:nvSpPr>
        <p:spPr>
          <a:xfrm>
            <a:off x="558475" y="5131573"/>
            <a:ext cx="90518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内閣官房、経済産業省、国土交通省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26" name="楕円 25"/>
          <p:cNvSpPr/>
          <p:nvPr/>
        </p:nvSpPr>
        <p:spPr>
          <a:xfrm>
            <a:off x="217837" y="5146360"/>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rot="5400000">
            <a:off x="254317" y="5125968"/>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スライド番号プレースホルダー 7"/>
          <p:cNvSpPr txBox="1">
            <a:spLocks/>
          </p:cNvSpPr>
          <p:nvPr/>
        </p:nvSpPr>
        <p:spPr>
          <a:xfrm flipH="1">
            <a:off x="9709099" y="6844553"/>
            <a:ext cx="361536" cy="385309"/>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A29C0C3-80A2-4EDA-8DD4-D638D41F3C0E}" type="slidenum">
              <a:rPr kumimoji="1" lang="ja-JP" altLang="en-US" smtClean="0">
                <a:solidFill>
                  <a:prstClr val="black">
                    <a:tint val="75000"/>
                  </a:prstClr>
                </a:solidFill>
                <a:latin typeface="Calibri" panose="020F0502020204030204"/>
                <a:ea typeface="游ゴシック" panose="020B0400000000000000" pitchFamily="50" charset="-128"/>
              </a:rPr>
              <a:pPr>
                <a:defRPr/>
              </a:pPr>
              <a:t>25</a:t>
            </a:fld>
            <a:endParaRPr kumimoji="1" lang="ja-JP" altLang="en-US" dirty="0">
              <a:solidFill>
                <a:prstClr val="black">
                  <a:tint val="75000"/>
                </a:prstClr>
              </a:solidFill>
              <a:latin typeface="Calibri" panose="020F0502020204030204"/>
              <a:ea typeface="游ゴシック" panose="020B0400000000000000"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695836248"/>
              </p:ext>
            </p:extLst>
          </p:nvPr>
        </p:nvGraphicFramePr>
        <p:xfrm>
          <a:off x="601867" y="3854961"/>
          <a:ext cx="9288000" cy="123793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mn-ea"/>
                        </a:rPr>
                        <a:t>水素発電技術の実証等／アンモニア発電技術の実証＜経産省＞</a:t>
                      </a:r>
                      <a:endParaRPr kumimoji="1" lang="en-US" altLang="ja-JP" sz="1100" dirty="0" smtClean="0">
                        <a:solidFill>
                          <a:schemeClr val="tx1"/>
                        </a:solidFill>
                        <a:latin typeface="+mn-ea"/>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mn-ea"/>
                        </a:rPr>
                        <a:t>再エネ水素を使ったメタネーション実証＜環境省＞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万博会場内におけるカーボンニュートラルについて、協会がめざす方針を国、府・市、関経連と共有</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協会の「脱炭素</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WG</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」において、万博におけるカーボンニュートラル技術の活用等の具体化を進める予定。</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27425666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（１）　カーボンニュートラル</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～最先端技術の開発・活用</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21" name="表 20">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538871686"/>
              </p:ext>
            </p:extLst>
          </p:nvPr>
        </p:nvGraphicFramePr>
        <p:xfrm>
          <a:off x="270312" y="1405633"/>
          <a:ext cx="9540001" cy="4700693"/>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700693">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最先端技術の開発・活用</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CO</a:t>
                      </a:r>
                      <a:r>
                        <a:rPr lang="en-US" altLang="ja-JP" sz="1100" b="1" dirty="0" smtClean="0">
                          <a:solidFill>
                            <a:schemeClr val="tx1"/>
                          </a:solidFill>
                          <a:latin typeface="BIZ UDPゴシック" panose="020B0400000000000000" pitchFamily="50" charset="-128"/>
                          <a:ea typeface="BIZ UDPゴシック" panose="020B0400000000000000" pitchFamily="50" charset="-128"/>
                        </a:rPr>
                        <a:t>2</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回収や次世代型太陽電池</a:t>
                      </a: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等の研究開発</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・国のグリーンイノベーション基金を活用　した、</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CO</a:t>
                      </a:r>
                      <a:r>
                        <a:rPr lang="en-US" altLang="ja-JP" sz="900" b="0" dirty="0" smtClean="0">
                          <a:solidFill>
                            <a:schemeClr val="tx1"/>
                          </a:solidFill>
                          <a:latin typeface="BIZ UDPゴシック" panose="020B0400000000000000" pitchFamily="50" charset="-128"/>
                          <a:ea typeface="BIZ UDPゴシック" panose="020B0400000000000000" pitchFamily="50" charset="-128"/>
                        </a:rPr>
                        <a:t>2</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回収や次世代型太陽電池等　の実用化をめざしたプロジェクトによる　研究開発を実施中</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spc="-10" baseline="0" dirty="0" smtClean="0">
                          <a:solidFill>
                            <a:schemeClr val="tx1"/>
                          </a:solidFill>
                          <a:latin typeface="BIZ UDPゴシック" panose="020B0400000000000000" pitchFamily="50" charset="-128"/>
                          <a:ea typeface="BIZ UDPゴシック" panose="020B0400000000000000" pitchFamily="50" charset="-128"/>
                        </a:rPr>
                        <a:t>府域で次世代型太陽電池等を</a:t>
                      </a:r>
                      <a:endParaRPr kumimoji="1" lang="en-US" altLang="ja-JP" sz="1300" b="1" spc="-10" baseline="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300" b="1" spc="-10" baseline="0" dirty="0" smtClean="0">
                          <a:solidFill>
                            <a:schemeClr val="tx1"/>
                          </a:solidFill>
                          <a:latin typeface="BIZ UDPゴシック" panose="020B0400000000000000" pitchFamily="50" charset="-128"/>
                          <a:ea typeface="BIZ UDPゴシック" panose="020B0400000000000000" pitchFamily="50" charset="-128"/>
                        </a:rPr>
                        <a:t>　活用</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・次世代型太陽電池等が、府域でも活用開始</a:t>
                      </a:r>
                    </a:p>
                    <a:p>
                      <a:pPr marL="0" indent="0">
                        <a:lnSpc>
                          <a:spcPct val="100000"/>
                        </a:lnSpc>
                        <a:spcBef>
                          <a:spcPts val="0"/>
                        </a:spcBef>
                        <a:spcAft>
                          <a:spcPts val="0"/>
                        </a:spcAft>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□未来の脱炭素技術の研究開発・</a:t>
                      </a: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実用化</a:t>
                      </a: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・大気中や排ガスから</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を回収し、地中への貯留や有効活用を行う技術の実用化に向けた研究開発</a:t>
                      </a:r>
                    </a:p>
                    <a:p>
                      <a:pPr marL="72000" indent="-45720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・次世代型太陽電池が府内事業所や家庭に普及拡大</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3" name="グループ化 22"/>
          <p:cNvGrpSpPr/>
          <p:nvPr/>
        </p:nvGrpSpPr>
        <p:grpSpPr>
          <a:xfrm>
            <a:off x="4665078" y="1595607"/>
            <a:ext cx="2412000" cy="2257484"/>
            <a:chOff x="4668079" y="1768605"/>
            <a:chExt cx="2412000" cy="2257484"/>
          </a:xfrm>
        </p:grpSpPr>
        <p:sp>
          <p:nvSpPr>
            <p:cNvPr id="25" name="正方形/長方形 24">
              <a:extLst>
                <a:ext uri="{FF2B5EF4-FFF2-40B4-BE49-F238E27FC236}">
                  <a16:creationId xmlns:a16="http://schemas.microsoft.com/office/drawing/2014/main" id="{42AB246C-D6C3-4324-A739-9AC17F6C0836}"/>
                </a:ext>
              </a:extLst>
            </p:cNvPr>
            <p:cNvSpPr/>
            <p:nvPr/>
          </p:nvSpPr>
          <p:spPr>
            <a:xfrm>
              <a:off x="4668079" y="1908194"/>
              <a:ext cx="2412000" cy="2117895"/>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回収・次</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世代型太陽電池等の</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実証・活用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・専用装置で会場内の大気中</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から</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9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回収（</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DAC</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・コンクリート</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固定</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、メタネーションに</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よる</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有効</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活用など</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形状の自由度が高く、曲面にも</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可能</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な次</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世代型太陽</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電池を</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パビリオ</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ン等</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に設置</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ホームベース 7">
              <a:extLst>
                <a:ext uri="{FF2B5EF4-FFF2-40B4-BE49-F238E27FC236}">
                  <a16:creationId xmlns:a16="http://schemas.microsoft.com/office/drawing/2014/main" id="{E599356E-2B0A-4C96-A1C9-EC52982B4052}"/>
                </a:ext>
              </a:extLst>
            </p:cNvPr>
            <p:cNvSpPr/>
            <p:nvPr/>
          </p:nvSpPr>
          <p:spPr>
            <a:xfrm>
              <a:off x="4668079" y="176860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grpSp>
      <p:sp>
        <p:nvSpPr>
          <p:cNvPr id="27" name="テキスト ボックス 26">
            <a:extLst>
              <a:ext uri="{FF2B5EF4-FFF2-40B4-BE49-F238E27FC236}">
                <a16:creationId xmlns:a16="http://schemas.microsoft.com/office/drawing/2014/main" id="{B02F3C22-1443-46B7-A977-04475234F08A}"/>
              </a:ext>
            </a:extLst>
          </p:cNvPr>
          <p:cNvSpPr txBox="1"/>
          <p:nvPr/>
        </p:nvSpPr>
        <p:spPr>
          <a:xfrm>
            <a:off x="270312" y="571505"/>
            <a:ext cx="9692704" cy="461665"/>
          </a:xfrm>
          <a:prstGeom prst="rect">
            <a:avLst/>
          </a:prstGeom>
          <a:noFill/>
          <a:ln w="6350">
            <a:noFill/>
            <a:prstDash val="dash"/>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0"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回収や次</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世代</a:t>
            </a:r>
            <a:r>
              <a:rPr kumimoji="0"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型</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太陽</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電池など、未来の脱炭素技術の開発・活用も急務である。万博会場での実証などを通じ、研究開発や社会実装を進めていく。</a:t>
            </a:r>
          </a:p>
        </p:txBody>
      </p:sp>
      <p:grpSp>
        <p:nvGrpSpPr>
          <p:cNvPr id="28" name="グループ化 27"/>
          <p:cNvGrpSpPr/>
          <p:nvPr/>
        </p:nvGrpSpPr>
        <p:grpSpPr>
          <a:xfrm>
            <a:off x="239556" y="1092549"/>
            <a:ext cx="9720000" cy="381120"/>
            <a:chOff x="119658" y="1576175"/>
            <a:chExt cx="9780653" cy="393157"/>
          </a:xfrm>
        </p:grpSpPr>
        <p:grpSp>
          <p:nvGrpSpPr>
            <p:cNvPr id="29" name="グループ化 28">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31"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35"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0"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36" name="グループ化 35"/>
          <p:cNvGrpSpPr/>
          <p:nvPr/>
        </p:nvGrpSpPr>
        <p:grpSpPr>
          <a:xfrm>
            <a:off x="5040312" y="4950808"/>
            <a:ext cx="1537034" cy="1014888"/>
            <a:chOff x="5023428" y="5011870"/>
            <a:chExt cx="1537034" cy="1014888"/>
          </a:xfrm>
        </p:grpSpPr>
        <p:sp>
          <p:nvSpPr>
            <p:cNvPr id="37" name="テキスト ボックス 36">
              <a:extLst>
                <a:ext uri="{FF2B5EF4-FFF2-40B4-BE49-F238E27FC236}">
                  <a16:creationId xmlns:a16="http://schemas.microsoft.com/office/drawing/2014/main" id="{4B540E6E-594E-47B9-9E8F-4484B1258F13}"/>
                </a:ext>
              </a:extLst>
            </p:cNvPr>
            <p:cNvSpPr txBox="1"/>
            <p:nvPr/>
          </p:nvSpPr>
          <p:spPr>
            <a:xfrm>
              <a:off x="5323089" y="5897343"/>
              <a:ext cx="1095979" cy="12941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次</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世代</a:t>
              </a:r>
              <a:r>
                <a:rPr kumimoji="0" lang="ja-JP" altLang="en-US" sz="8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型</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太陽電池</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38" name="図 37"/>
            <p:cNvPicPr>
              <a:picLocks noChangeAspect="1"/>
            </p:cNvPicPr>
            <p:nvPr/>
          </p:nvPicPr>
          <p:blipFill>
            <a:blip r:embed="rId3"/>
            <a:stretch>
              <a:fillRect/>
            </a:stretch>
          </p:blipFill>
          <p:spPr>
            <a:xfrm>
              <a:off x="5023428" y="5011870"/>
              <a:ext cx="1537034" cy="825398"/>
            </a:xfrm>
            <a:prstGeom prst="rect">
              <a:avLst/>
            </a:prstGeom>
          </p:spPr>
        </p:pic>
      </p:grpSp>
      <p:sp>
        <p:nvSpPr>
          <p:cNvPr id="39" name="テキスト ボックス 38"/>
          <p:cNvSpPr txBox="1"/>
          <p:nvPr/>
        </p:nvSpPr>
        <p:spPr>
          <a:xfrm>
            <a:off x="180312" y="6209731"/>
            <a:ext cx="4230645" cy="369332"/>
          </a:xfrm>
          <a:prstGeom prst="rect">
            <a:avLst/>
          </a:prstGeom>
          <a:noFill/>
        </p:spPr>
        <p:txBody>
          <a:bodyPr wrap="none" rtlCol="0">
            <a:sp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※DAC</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Direct Air Capture</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）：空気中から直接</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を回収する技術</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メタネーション</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水素と</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から天然ガスの主成分であるメタンを合成する技術</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811102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592383"/>
            <a:ext cx="9434300" cy="8603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4" name="直線コネクタ 13"/>
          <p:cNvCxnSpPr/>
          <p:nvPr/>
        </p:nvCxnSpPr>
        <p:spPr>
          <a:xfrm>
            <a:off x="381277" y="453889"/>
            <a:ext cx="12064" cy="392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楕円 18"/>
          <p:cNvSpPr/>
          <p:nvPr/>
        </p:nvSpPr>
        <p:spPr>
          <a:xfrm>
            <a:off x="219694" y="4247712"/>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4205384"/>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81276" y="253220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3410785640"/>
              </p:ext>
            </p:extLst>
          </p:nvPr>
        </p:nvGraphicFramePr>
        <p:xfrm>
          <a:off x="457592" y="613967"/>
          <a:ext cx="9350705" cy="1811178"/>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1169105350"/>
                    </a:ext>
                  </a:extLst>
                </a:gridCol>
              </a:tblGrid>
              <a:tr h="456490">
                <a:tc>
                  <a:txBody>
                    <a:bodyPr/>
                    <a:lstStyle/>
                    <a:p>
                      <a:pPr algn="l"/>
                      <a:r>
                        <a:rPr kumimoji="1" lang="ja-JP" altLang="en-US" sz="1300" b="1" dirty="0" smtClean="0">
                          <a:solidFill>
                            <a:schemeClr val="tx1"/>
                          </a:solidFill>
                        </a:rPr>
                        <a:t>▷</a:t>
                      </a:r>
                      <a:r>
                        <a:rPr kumimoji="1" lang="en-US" altLang="ja-JP" sz="1300" b="1" dirty="0" smtClean="0">
                          <a:solidFill>
                            <a:schemeClr val="tx1"/>
                          </a:solidFill>
                          <a:latin typeface="+mn-ea"/>
                          <a:ea typeface="+mn-ea"/>
                        </a:rPr>
                        <a:t>CO</a:t>
                      </a:r>
                      <a:r>
                        <a:rPr kumimoji="1" lang="en-US" altLang="ja-JP" sz="1100" b="1" dirty="0" smtClean="0">
                          <a:solidFill>
                            <a:schemeClr val="tx1"/>
                          </a:solidFill>
                          <a:latin typeface="+mn-ea"/>
                          <a:ea typeface="+mn-ea"/>
                        </a:rPr>
                        <a:t>2</a:t>
                      </a:r>
                      <a:r>
                        <a:rPr kumimoji="1" lang="ja-JP" altLang="en-US" sz="1300" b="1" dirty="0" smtClean="0">
                          <a:solidFill>
                            <a:schemeClr val="tx1"/>
                          </a:solidFill>
                        </a:rPr>
                        <a:t>の回収・利用・貯留技術（</a:t>
                      </a:r>
                      <a:r>
                        <a:rPr kumimoji="1" lang="en-US" altLang="ja-JP" sz="1300" b="1" dirty="0" smtClean="0">
                          <a:solidFill>
                            <a:schemeClr val="tx1"/>
                          </a:solidFill>
                          <a:latin typeface="+mn-ea"/>
                          <a:ea typeface="+mn-ea"/>
                        </a:rPr>
                        <a:t>DAC</a:t>
                      </a:r>
                      <a:r>
                        <a:rPr kumimoji="1" lang="ja-JP" altLang="en-US" sz="1300" b="1" dirty="0" smtClean="0">
                          <a:solidFill>
                            <a:schemeClr val="tx1"/>
                          </a:solidFill>
                        </a:rPr>
                        <a:t>等）の確立とコスト低減</a:t>
                      </a:r>
                    </a:p>
                    <a:p>
                      <a:pPr marL="271463" indent="-271463" algn="l"/>
                      <a:r>
                        <a:rPr kumimoji="1" lang="ja-JP" altLang="en-US" sz="1200" dirty="0" smtClean="0">
                          <a:solidFill>
                            <a:schemeClr val="tx1"/>
                          </a:solidFill>
                        </a:rPr>
                        <a:t>　　ＣＯ</a:t>
                      </a:r>
                      <a:r>
                        <a:rPr kumimoji="1" lang="ja-JP" altLang="en-US" sz="1000" dirty="0" smtClean="0">
                          <a:solidFill>
                            <a:schemeClr val="tx1"/>
                          </a:solidFill>
                        </a:rPr>
                        <a:t>２</a:t>
                      </a:r>
                      <a:r>
                        <a:rPr kumimoji="1" lang="ja-JP" altLang="en-US" sz="1200" dirty="0" smtClean="0">
                          <a:solidFill>
                            <a:schemeClr val="tx1"/>
                          </a:solidFill>
                        </a:rPr>
                        <a:t>排出源における回収と利用（ＣＲ）、さらにＤＡＣ</a:t>
                      </a:r>
                      <a:r>
                        <a:rPr kumimoji="1" lang="ja-JP" altLang="en-US" sz="1200" strike="noStrike" dirty="0" smtClean="0">
                          <a:solidFill>
                            <a:schemeClr val="tx1"/>
                          </a:solidFill>
                        </a:rPr>
                        <a:t>など</a:t>
                      </a:r>
                      <a:r>
                        <a:rPr kumimoji="1" lang="ja-JP" altLang="en-US" sz="1200" dirty="0" smtClean="0">
                          <a:solidFill>
                            <a:schemeClr val="tx1"/>
                          </a:solidFill>
                        </a:rPr>
                        <a:t>について、研究開発が進められているが、技術の高度化・低コスト化と利用用途の拡大が必要。</a:t>
                      </a:r>
                    </a:p>
                  </a:txBody>
                  <a:tcPr marL="100806" marR="100806" marT="50403" marB="50403" anchor="ctr"/>
                </a:tc>
                <a:extLst>
                  <a:ext uri="{0D108BD9-81ED-4DB2-BD59-A6C34878D82A}">
                    <a16:rowId xmlns:a16="http://schemas.microsoft.com/office/drawing/2014/main" val="3114122206"/>
                  </a:ext>
                </a:extLst>
              </a:tr>
              <a:tr h="175653">
                <a:tc>
                  <a:txBody>
                    <a:bodyPr/>
                    <a:lstStyle/>
                    <a:p>
                      <a:pPr algn="l"/>
                      <a:r>
                        <a:rPr kumimoji="1" lang="ja-JP" altLang="en-US" sz="1300" b="1" dirty="0" smtClean="0">
                          <a:solidFill>
                            <a:schemeClr val="tx1"/>
                          </a:solidFill>
                        </a:rPr>
                        <a:t>▷次世代型太陽電池の性能向上と適用手法の確立</a:t>
                      </a: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一定の技術開発は進んでいるが、耐久性が不十分であり、広範な建築材や都市インフラへの適用手法も確立されていない。</a:t>
                      </a:r>
                    </a:p>
                  </a:txBody>
                  <a:tcPr marL="100806" marR="100806" marT="50403" marB="50403" anchor="ctr"/>
                </a:tc>
                <a:extLst>
                  <a:ext uri="{0D108BD9-81ED-4DB2-BD59-A6C34878D82A}">
                    <a16:rowId xmlns:a16="http://schemas.microsoft.com/office/drawing/2014/main" val="1600251758"/>
                  </a:ext>
                </a:extLst>
              </a:tr>
              <a:tr h="242326">
                <a:tc>
                  <a:txBody>
                    <a:bodyPr/>
                    <a:lstStyle/>
                    <a:p>
                      <a:pPr algn="l"/>
                      <a:r>
                        <a:rPr kumimoji="1" lang="ja-JP" altLang="en-US" sz="1300" b="1" dirty="0" smtClean="0">
                          <a:solidFill>
                            <a:schemeClr val="tx1"/>
                          </a:solidFill>
                        </a:rPr>
                        <a:t>▷新技術の万博会場での活用に多額の費用が必要</a:t>
                      </a:r>
                      <a:endParaRPr kumimoji="1" lang="en-US" altLang="ja-JP" sz="1300" b="1" dirty="0" smtClean="0">
                        <a:solidFill>
                          <a:schemeClr val="tx1"/>
                        </a:solidFill>
                      </a:endParaRPr>
                    </a:p>
                    <a:p>
                      <a:pPr algn="l"/>
                      <a:r>
                        <a:rPr kumimoji="1" lang="ja-JP" altLang="en-US" sz="1200" strike="noStrike" dirty="0" smtClean="0">
                          <a:solidFill>
                            <a:schemeClr val="tx1"/>
                          </a:solidFill>
                        </a:rPr>
                        <a:t>　　</a:t>
                      </a:r>
                      <a:r>
                        <a:rPr kumimoji="1" lang="en-US" altLang="ja-JP" sz="1200" strike="noStrike" dirty="0" smtClean="0">
                          <a:solidFill>
                            <a:schemeClr val="tx1"/>
                          </a:solidFill>
                          <a:latin typeface="+mn-ea"/>
                          <a:ea typeface="+mn-ea"/>
                        </a:rPr>
                        <a:t>DAC</a:t>
                      </a:r>
                      <a:r>
                        <a:rPr kumimoji="1" lang="ja-JP" altLang="en-US" sz="1200" strike="noStrike" dirty="0" smtClean="0">
                          <a:solidFill>
                            <a:schemeClr val="tx1"/>
                          </a:solidFill>
                        </a:rPr>
                        <a:t>や次世代型太陽電池のほか、路面発電などの多数の新技術を実装していくためには多額の費用が必要。</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013540865"/>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3504868496"/>
              </p:ext>
            </p:extLst>
          </p:nvPr>
        </p:nvGraphicFramePr>
        <p:xfrm>
          <a:off x="578007" y="4599950"/>
          <a:ext cx="9109877" cy="735012"/>
        </p:xfrm>
        <a:graphic>
          <a:graphicData uri="http://schemas.openxmlformats.org/drawingml/2006/table">
            <a:tbl>
              <a:tblPr firstRow="1" bandRow="1">
                <a:tableStyleId>{2D5ABB26-0587-4C30-8999-92F81FD0307C}</a:tableStyleId>
              </a:tblPr>
              <a:tblGrid>
                <a:gridCol w="9109877">
                  <a:extLst>
                    <a:ext uri="{9D8B030D-6E8A-4147-A177-3AD203B41FA5}">
                      <a16:colId xmlns:a16="http://schemas.microsoft.com/office/drawing/2014/main" val="2309123477"/>
                    </a:ext>
                  </a:extLst>
                </a:gridCol>
              </a:tblGrid>
              <a:tr h="26092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a:t>
                      </a:r>
                      <a:r>
                        <a:rPr kumimoji="1" lang="en-US" altLang="ja-JP" sz="13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CO2</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の回収・利用・貯留技術や直接空気回収技術、次世代型太陽電池等の着実な研究開発及び財政支援</a:t>
                      </a:r>
                      <a:endParaRPr kumimoji="1" lang="en-US" altLang="ja-JP" sz="13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r" defTabSz="95993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193718493"/>
                  </a:ext>
                </a:extLst>
              </a:tr>
              <a:tr h="0">
                <a:tc>
                  <a:txBody>
                    <a:bodyPr/>
                    <a:lstStyle/>
                    <a:p>
                      <a:pPr algn="l">
                        <a:lnSpc>
                          <a:spcPct val="100000"/>
                        </a:lnSpc>
                      </a:pPr>
                      <a:r>
                        <a:rPr kumimoji="1" lang="ja-JP" altLang="en-US" sz="1300" b="1" dirty="0" smtClean="0">
                          <a:solidFill>
                            <a:schemeClr val="tx1"/>
                          </a:solidFill>
                        </a:rPr>
                        <a:t>▷</a:t>
                      </a:r>
                      <a:r>
                        <a:rPr kumimoji="1" lang="ja-JP" altLang="en-US" sz="1300" b="1" u="none" dirty="0" smtClean="0">
                          <a:solidFill>
                            <a:schemeClr val="tx1"/>
                          </a:solidFill>
                        </a:rPr>
                        <a:t>万博会場等での最先端技術の活用に必要な財政支援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bl>
          </a:graphicData>
        </a:graphic>
      </p:graphicFrame>
      <p:sp>
        <p:nvSpPr>
          <p:cNvPr id="25" name="テキスト ボックス 24"/>
          <p:cNvSpPr txBox="1"/>
          <p:nvPr/>
        </p:nvSpPr>
        <p:spPr>
          <a:xfrm>
            <a:off x="635999" y="4228279"/>
            <a:ext cx="90518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経済</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産業省、国土交通省、環境省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15" name="スライド番号プレースホルダー 7"/>
          <p:cNvSpPr txBox="1">
            <a:spLocks/>
          </p:cNvSpPr>
          <p:nvPr/>
        </p:nvSpPr>
        <p:spPr>
          <a:xfrm flipH="1">
            <a:off x="9709099" y="6844553"/>
            <a:ext cx="361536" cy="385309"/>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A29C0C3-80A2-4EDA-8DD4-D638D41F3C0E}" type="slidenum">
              <a:rPr kumimoji="1" lang="ja-JP" altLang="en-US" smtClean="0">
                <a:solidFill>
                  <a:prstClr val="black">
                    <a:tint val="75000"/>
                  </a:prstClr>
                </a:solidFill>
                <a:latin typeface="Calibri" panose="020F0502020204030204"/>
                <a:ea typeface="游ゴシック" panose="020B0400000000000000" pitchFamily="50" charset="-128"/>
              </a:rPr>
              <a:pPr>
                <a:defRPr/>
              </a:pPr>
              <a:t>27</a:t>
            </a:fld>
            <a:endParaRPr kumimoji="1" lang="ja-JP" altLang="en-US" dirty="0">
              <a:solidFill>
                <a:prstClr val="black">
                  <a:tint val="75000"/>
                </a:prstClr>
              </a:solidFill>
              <a:latin typeface="Calibri" panose="020F0502020204030204"/>
              <a:ea typeface="游ゴシック" panose="020B0400000000000000"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1088934460"/>
              </p:ext>
            </p:extLst>
          </p:nvPr>
        </p:nvGraphicFramePr>
        <p:xfrm>
          <a:off x="610164" y="2983361"/>
          <a:ext cx="9288000" cy="90265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dirty="0" smtClean="0">
                          <a:solidFill>
                            <a:schemeClr val="tx1"/>
                          </a:solidFill>
                          <a:latin typeface="+mn-ea"/>
                        </a:rPr>
                        <a:t>CO</a:t>
                      </a:r>
                      <a:r>
                        <a:rPr kumimoji="1" lang="en-US" altLang="ja-JP" sz="900" dirty="0" smtClean="0">
                          <a:solidFill>
                            <a:schemeClr val="tx1"/>
                          </a:solidFill>
                          <a:latin typeface="+mn-ea"/>
                        </a:rPr>
                        <a:t>2</a:t>
                      </a:r>
                      <a:r>
                        <a:rPr kumimoji="1" lang="ja-JP" altLang="en-US" sz="1100" dirty="0" smtClean="0">
                          <a:solidFill>
                            <a:schemeClr val="tx1"/>
                          </a:solidFill>
                          <a:latin typeface="+mn-ea"/>
                        </a:rPr>
                        <a:t>の分離・回収技術の実証／</a:t>
                      </a:r>
                      <a:r>
                        <a:rPr kumimoji="1" lang="en-US" altLang="ja-JP" sz="1100" dirty="0" smtClean="0">
                          <a:solidFill>
                            <a:schemeClr val="tx1"/>
                          </a:solidFill>
                          <a:latin typeface="+mn-ea"/>
                        </a:rPr>
                        <a:t>CO</a:t>
                      </a:r>
                      <a:r>
                        <a:rPr kumimoji="1" lang="en-US" altLang="ja-JP" sz="900" dirty="0" smtClean="0">
                          <a:solidFill>
                            <a:schemeClr val="tx1"/>
                          </a:solidFill>
                          <a:latin typeface="+mn-ea"/>
                        </a:rPr>
                        <a:t>2</a:t>
                      </a:r>
                      <a:r>
                        <a:rPr kumimoji="1" lang="ja-JP" altLang="en-US" sz="1100" dirty="0" smtClean="0">
                          <a:solidFill>
                            <a:schemeClr val="tx1"/>
                          </a:solidFill>
                          <a:latin typeface="+mn-ea"/>
                        </a:rPr>
                        <a:t>排出削減・固定量最大化コンクリートの実証／次世代型太陽電池の開発推進＜経産省＞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国が実施するコンソーシアムにおいて、万博会場で発信するネガティブエミッション技術について協議中</a:t>
                      </a:r>
                      <a:endParaRPr kumimoji="1" lang="en-US" altLang="ja-JP" sz="1100" dirty="0" smtClean="0">
                        <a:solidFill>
                          <a:schemeClr val="tx1"/>
                        </a:solidFill>
                        <a:latin typeface="+mn-ea"/>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009917"/>
                  </a:ext>
                </a:extLst>
              </a:tr>
            </a:tbl>
          </a:graphicData>
        </a:graphic>
      </p:graphicFrame>
    </p:spTree>
    <p:extLst>
      <p:ext uri="{BB962C8B-B14F-4D97-AF65-F5344CB8AC3E}">
        <p14:creationId xmlns:p14="http://schemas.microsoft.com/office/powerpoint/2010/main" val="8046526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３（１）　カーボンニュートラル</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～ゼロエミッションモビリティの</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普及</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2"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17" name="表 16">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912736323"/>
              </p:ext>
            </p:extLst>
          </p:nvPr>
        </p:nvGraphicFramePr>
        <p:xfrm>
          <a:off x="270312" y="1247295"/>
          <a:ext cx="9540001" cy="589309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802517">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ゼロエミッションモビリティの普及</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バスの導入数</a:t>
                      </a: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府域で６台（</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2022</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年</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3</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月末）</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・ディーゼルバスと比較して高額であり、</a:t>
                      </a:r>
                    </a:p>
                    <a:p>
                      <a:pPr marL="0" indent="0">
                        <a:lnSpc>
                          <a:spcPct val="100000"/>
                        </a:lnSpc>
                        <a:spcBef>
                          <a:spcPts val="0"/>
                        </a:spcBef>
                        <a:spcAft>
                          <a:spcPts val="0"/>
                        </a:spcAft>
                        <a:defRPr/>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　事業者の買い替えが進まず</a:t>
                      </a:r>
                    </a:p>
                    <a:p>
                      <a:pPr marL="0" indent="0">
                        <a:lnSpc>
                          <a:spcPct val="100000"/>
                        </a:lnSpc>
                        <a:spcBef>
                          <a:spcPts val="0"/>
                        </a:spcBef>
                        <a:spcAft>
                          <a:spcPts val="0"/>
                        </a:spcAft>
                        <a:defRPr/>
                      </a:pPr>
                      <a:endParaRPr lang="en-US" altLang="ja-JP" sz="8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050" dirty="0" smtClean="0">
                          <a:solidFill>
                            <a:schemeClr val="tx1"/>
                          </a:solidFill>
                          <a:latin typeface="BIZ UDPゴシック" panose="020B0400000000000000" pitchFamily="50" charset="-128"/>
                          <a:ea typeface="BIZ UDPゴシック" panose="020B0400000000000000" pitchFamily="50" charset="-128"/>
                        </a:rPr>
                        <a:t>　</a:t>
                      </a:r>
                      <a:r>
                        <a:rPr lang="en-US" altLang="ja-JP" sz="1050" dirty="0" smtClean="0">
                          <a:solidFill>
                            <a:schemeClr val="tx1"/>
                          </a:solidFill>
                          <a:latin typeface="BIZ UDPゴシック" panose="020B0400000000000000" pitchFamily="50" charset="-128"/>
                          <a:ea typeface="BIZ UDPゴシック" panose="020B0400000000000000" pitchFamily="50" charset="-128"/>
                        </a:rPr>
                        <a:t>EV</a:t>
                      </a:r>
                      <a:r>
                        <a:rPr lang="ja-JP" altLang="en-US" sz="1050" dirty="0" smtClean="0">
                          <a:solidFill>
                            <a:schemeClr val="tx1"/>
                          </a:solidFill>
                          <a:latin typeface="BIZ UDPゴシック" panose="020B0400000000000000" pitchFamily="50" charset="-128"/>
                          <a:ea typeface="BIZ UDPゴシック" panose="020B0400000000000000" pitchFamily="50" charset="-128"/>
                        </a:rPr>
                        <a:t>バス：約</a:t>
                      </a:r>
                      <a:r>
                        <a:rPr lang="en-US" altLang="ja-JP" sz="1050" dirty="0" smtClean="0">
                          <a:solidFill>
                            <a:schemeClr val="tx1"/>
                          </a:solidFill>
                          <a:latin typeface="BIZ UDPゴシック" panose="020B0400000000000000" pitchFamily="50" charset="-128"/>
                          <a:ea typeface="BIZ UDPゴシック" panose="020B0400000000000000" pitchFamily="50" charset="-128"/>
                        </a:rPr>
                        <a:t>5,400</a:t>
                      </a:r>
                      <a:r>
                        <a:rPr lang="ja-JP" altLang="en-US" sz="1050" dirty="0" smtClean="0">
                          <a:solidFill>
                            <a:schemeClr val="tx1"/>
                          </a:solidFill>
                          <a:latin typeface="BIZ UDPゴシック" panose="020B0400000000000000" pitchFamily="50" charset="-128"/>
                          <a:ea typeface="BIZ UDPゴシック" panose="020B0400000000000000" pitchFamily="50" charset="-128"/>
                        </a:rPr>
                        <a:t>万円（充電設備含む</a:t>
                      </a:r>
                      <a:r>
                        <a:rPr lang="en-US" altLang="ja-JP" sz="1050" dirty="0" smtClean="0">
                          <a:solidFill>
                            <a:schemeClr val="tx1"/>
                          </a:solidFill>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defRPr/>
                      </a:pPr>
                      <a:r>
                        <a:rPr lang="ja-JP" altLang="en-US" sz="1050" dirty="0" smtClean="0">
                          <a:solidFill>
                            <a:schemeClr val="tx1"/>
                          </a:solidFill>
                          <a:latin typeface="BIZ UDPゴシック" panose="020B0400000000000000" pitchFamily="50" charset="-128"/>
                          <a:ea typeface="BIZ UDPゴシック" panose="020B0400000000000000" pitchFamily="50" charset="-128"/>
                        </a:rPr>
                        <a:t>　</a:t>
                      </a:r>
                      <a:r>
                        <a:rPr lang="en-US" altLang="ja-JP" sz="1050" dirty="0" smtClean="0">
                          <a:solidFill>
                            <a:schemeClr val="tx1"/>
                          </a:solidFill>
                          <a:latin typeface="BIZ UDPゴシック" panose="020B0400000000000000" pitchFamily="50" charset="-128"/>
                          <a:ea typeface="BIZ UDPゴシック" panose="020B0400000000000000" pitchFamily="50" charset="-128"/>
                        </a:rPr>
                        <a:t>FC</a:t>
                      </a:r>
                      <a:r>
                        <a:rPr lang="ja-JP" altLang="en-US" sz="1050" dirty="0" smtClean="0">
                          <a:solidFill>
                            <a:schemeClr val="tx1"/>
                          </a:solidFill>
                          <a:latin typeface="BIZ UDPゴシック" panose="020B0400000000000000" pitchFamily="50" charset="-128"/>
                          <a:ea typeface="BIZ UDPゴシック" panose="020B0400000000000000" pitchFamily="50" charset="-128"/>
                        </a:rPr>
                        <a:t>バス：約</a:t>
                      </a:r>
                      <a:r>
                        <a:rPr lang="en-US" altLang="ja-JP" sz="1050" dirty="0" smtClean="0">
                          <a:solidFill>
                            <a:schemeClr val="tx1"/>
                          </a:solidFill>
                          <a:latin typeface="BIZ UDPゴシック" panose="020B0400000000000000" pitchFamily="50" charset="-128"/>
                          <a:ea typeface="BIZ UDPゴシック" panose="020B0400000000000000" pitchFamily="50" charset="-128"/>
                        </a:rPr>
                        <a:t>1</a:t>
                      </a:r>
                      <a:r>
                        <a:rPr lang="ja-JP" altLang="en-US" sz="1050" dirty="0" smtClean="0">
                          <a:solidFill>
                            <a:schemeClr val="tx1"/>
                          </a:solidFill>
                          <a:latin typeface="BIZ UDPゴシック" panose="020B0400000000000000" pitchFamily="50" charset="-128"/>
                          <a:ea typeface="BIZ UDPゴシック" panose="020B0400000000000000" pitchFamily="50" charset="-128"/>
                        </a:rPr>
                        <a:t>億円</a:t>
                      </a:r>
                    </a:p>
                    <a:p>
                      <a:pPr marL="0" indent="0">
                        <a:lnSpc>
                          <a:spcPct val="100000"/>
                        </a:lnSpc>
                        <a:spcBef>
                          <a:spcPts val="0"/>
                        </a:spcBef>
                        <a:spcAft>
                          <a:spcPts val="0"/>
                        </a:spcAft>
                        <a:defRPr/>
                      </a:pPr>
                      <a:r>
                        <a:rPr lang="ja-JP" altLang="en-US" sz="1050" dirty="0" smtClean="0">
                          <a:solidFill>
                            <a:schemeClr val="tx1"/>
                          </a:solidFill>
                          <a:latin typeface="BIZ UDPゴシック" panose="020B0400000000000000" pitchFamily="50" charset="-128"/>
                          <a:ea typeface="BIZ UDPゴシック" panose="020B0400000000000000" pitchFamily="50" charset="-128"/>
                        </a:rPr>
                        <a:t>　ディーゼルバス：約</a:t>
                      </a:r>
                      <a:r>
                        <a:rPr lang="en-US" altLang="ja-JP" sz="1050" dirty="0" smtClean="0">
                          <a:solidFill>
                            <a:schemeClr val="tx1"/>
                          </a:solidFill>
                          <a:latin typeface="BIZ UDPゴシック" panose="020B0400000000000000" pitchFamily="50" charset="-128"/>
                          <a:ea typeface="BIZ UDPゴシック" panose="020B0400000000000000" pitchFamily="50" charset="-128"/>
                        </a:rPr>
                        <a:t>2,700</a:t>
                      </a:r>
                      <a:r>
                        <a:rPr lang="ja-JP" altLang="en-US" sz="1050" dirty="0" smtClean="0">
                          <a:solidFill>
                            <a:schemeClr val="tx1"/>
                          </a:solidFill>
                          <a:latin typeface="BIZ UDPゴシック" panose="020B0400000000000000" pitchFamily="50" charset="-128"/>
                          <a:ea typeface="BIZ UDPゴシック" panose="020B0400000000000000" pitchFamily="50" charset="-128"/>
                        </a:rPr>
                        <a:t>万円</a:t>
                      </a: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参考：大阪府・大阪市の補助制度を活用した場合の負担</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lang="ja-JP" altLang="en-US" sz="1100" dirty="0" smtClean="0">
                          <a:solidFill>
                            <a:schemeClr val="tx1"/>
                          </a:solidFill>
                          <a:latin typeface="BIZ UDPゴシック" panose="020B0400000000000000" pitchFamily="50" charset="-128"/>
                          <a:ea typeface="BIZ UDPゴシック" panose="020B0400000000000000" pitchFamily="50" charset="-128"/>
                        </a:rPr>
                        <a:t>バス</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lang="ja-JP" altLang="en-US" sz="1100" dirty="0" smtClean="0">
                          <a:solidFill>
                            <a:schemeClr val="tx1"/>
                          </a:solidFill>
                          <a:latin typeface="BIZ UDPゴシック" panose="020B0400000000000000" pitchFamily="50" charset="-128"/>
                          <a:ea typeface="BIZ UDPゴシック" panose="020B0400000000000000" pitchFamily="50" charset="-128"/>
                        </a:rPr>
                        <a:t>バス</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2022</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年度：</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EV</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バス</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18</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台導入予定</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　</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うち、国補助は</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7</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台</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a:t>
                      </a: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strike="no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・バス対応の充電設備、水素ステーション</a:t>
                      </a:r>
                      <a:endParaRPr lang="en-US" altLang="ja-JP" sz="1100" strike="no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　が不足　</a:t>
                      </a:r>
                      <a:endParaRPr lang="en-US" altLang="ja-JP" sz="1100" strike="no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62000" marR="0" lvl="0" indent="-457200" algn="l" defTabSz="959937" rtl="0" eaLnBrk="1" fontAlgn="auto" latinLnBrk="0" hangingPunct="1">
                        <a:lnSpc>
                          <a:spcPct val="100000"/>
                        </a:lnSpc>
                        <a:spcBef>
                          <a:spcPts val="0"/>
                        </a:spcBef>
                        <a:spcAft>
                          <a:spcPts val="600"/>
                        </a:spcAft>
                        <a:buClrTx/>
                        <a:buSzTx/>
                        <a:buFontTx/>
                        <a:buNone/>
                        <a:tabLst/>
                        <a:defRPr/>
                      </a:pPr>
                      <a:r>
                        <a:rPr lang="ja-JP" altLang="en-US" sz="1300" b="1" baseline="0"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baseline="0" dirty="0" smtClean="0">
                          <a:solidFill>
                            <a:schemeClr val="tx1"/>
                          </a:solidFill>
                          <a:latin typeface="BIZ UDPゴシック" panose="020B0400000000000000" pitchFamily="50" charset="-128"/>
                          <a:ea typeface="BIZ UDPゴシック" panose="020B0400000000000000" pitchFamily="50" charset="-128"/>
                        </a:rPr>
                        <a:t>EV</a:t>
                      </a:r>
                      <a:r>
                        <a:rPr lang="ja-JP" altLang="en-US" sz="1300" b="1" baseline="0"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baseline="0" dirty="0" smtClean="0">
                          <a:solidFill>
                            <a:schemeClr val="tx1"/>
                          </a:solidFill>
                          <a:latin typeface="BIZ UDPゴシック" panose="020B0400000000000000" pitchFamily="50" charset="-128"/>
                          <a:ea typeface="BIZ UDPゴシック" panose="020B0400000000000000" pitchFamily="50" charset="-128"/>
                        </a:rPr>
                        <a:t>FC</a:t>
                      </a:r>
                      <a:r>
                        <a:rPr lang="ja-JP" altLang="en-US" sz="1300" b="1" baseline="0" dirty="0" smtClean="0">
                          <a:solidFill>
                            <a:schemeClr val="tx1"/>
                          </a:solidFill>
                          <a:latin typeface="BIZ UDPゴシック" panose="020B0400000000000000" pitchFamily="50" charset="-128"/>
                          <a:ea typeface="BIZ UDPゴシック" panose="020B0400000000000000" pitchFamily="50" charset="-128"/>
                        </a:rPr>
                        <a:t>船</a:t>
                      </a:r>
                      <a:r>
                        <a:rPr lang="ja-JP" altLang="en-US" sz="1300" b="1" strike="noStrike" baseline="0" dirty="0" smtClean="0">
                          <a:solidFill>
                            <a:schemeClr val="tx1"/>
                          </a:solidFill>
                          <a:latin typeface="BIZ UDPゴシック" panose="020B0400000000000000" pitchFamily="50" charset="-128"/>
                          <a:ea typeface="BIZ UDPゴシック" panose="020B0400000000000000" pitchFamily="50" charset="-128"/>
                        </a:rPr>
                        <a:t>の開発・実証</a:t>
                      </a:r>
                    </a:p>
                    <a:p>
                      <a:pPr marL="72000" indent="-457200">
                        <a:lnSpc>
                          <a:spcPct val="100000"/>
                        </a:lnSpc>
                        <a:spcBef>
                          <a:spcPts val="0"/>
                        </a:spcBef>
                        <a:spcAft>
                          <a:spcPts val="0"/>
                        </a:spcAft>
                      </a:pP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lang="ja-JP" altLang="en-US" sz="1100" dirty="0" smtClean="0">
                          <a:solidFill>
                            <a:schemeClr val="tx1"/>
                          </a:solidFill>
                          <a:latin typeface="BIZ UDPゴシック" panose="020B0400000000000000" pitchFamily="50" charset="-128"/>
                          <a:ea typeface="BIZ UDPゴシック" panose="020B0400000000000000" pitchFamily="50" charset="-128"/>
                        </a:rPr>
                        <a:t>船の実証事業が開始</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・水素及び電気のバンカリング設備を</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設計中</a:t>
                      </a:r>
                      <a:endParaRPr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FC</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船を設計中</a:t>
                      </a:r>
                      <a:endParaRPr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□万博を契機に、府域での</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バスの導入を促進</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・万博に向けて、府内バス運行事業者の </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導入が加速</a:t>
                      </a:r>
                      <a:endParaRPr kumimoji="1" lang="ja-JP" altLang="en-US" sz="1100" strike="sng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・充電設備、水素ステーションの整備が</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進展</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船の実証の進展</a:t>
                      </a: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・運航</a:t>
                      </a:r>
                      <a:endPar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strike="noStrike" dirty="0" smtClean="0">
                          <a:solidFill>
                            <a:schemeClr val="tx1"/>
                          </a:solidFill>
                          <a:latin typeface="BIZ UDPゴシック" panose="020B0400000000000000" pitchFamily="50" charset="-128"/>
                          <a:ea typeface="BIZ UDPゴシック" panose="020B0400000000000000" pitchFamily="50" charset="-128"/>
                        </a:rPr>
                        <a:t>・万博において</a:t>
                      </a:r>
                      <a:r>
                        <a:rPr kumimoji="1" lang="en-US" altLang="ja-JP" sz="1100" strike="noStrike"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strike="noStrike" dirty="0" smtClean="0">
                          <a:solidFill>
                            <a:schemeClr val="tx1"/>
                          </a:solidFill>
                          <a:latin typeface="BIZ UDPゴシック" panose="020B0400000000000000" pitchFamily="50" charset="-128"/>
                          <a:ea typeface="BIZ UDPゴシック" panose="020B0400000000000000" pitchFamily="50" charset="-128"/>
                        </a:rPr>
                        <a:t>船等に使用する設備実績・ノウハウを蓄積</a:t>
                      </a:r>
                      <a:endParaRPr kumimoji="1" lang="en-US" altLang="ja-JP" sz="1100" strike="noStrike"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・夢洲と市内各地を結ぶ</a:t>
                      </a:r>
                      <a:r>
                        <a:rPr kumimoji="1"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船の運航</a:t>
                      </a:r>
                    </a:p>
                    <a:p>
                      <a:pPr marL="72000" indent="-457200">
                        <a:lnSpc>
                          <a:spcPct val="100000"/>
                        </a:lnSpc>
                        <a:spcBef>
                          <a:spcPts val="0"/>
                        </a:spcBef>
                        <a:spcAft>
                          <a:spcPts val="0"/>
                        </a:spcAft>
                      </a:pPr>
                      <a:endParaRPr kumimoji="1" lang="ja-JP" altLang="en-US" sz="1100" strike="noStrike"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□府域の路線バスの５割を</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バス（更新分）</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pc="-10" baseline="0" dirty="0" smtClean="0">
                          <a:solidFill>
                            <a:schemeClr val="tx1"/>
                          </a:solidFill>
                          <a:latin typeface="BIZ UDPゴシック" panose="020B0400000000000000" pitchFamily="50" charset="-128"/>
                          <a:ea typeface="BIZ UDPゴシック" panose="020B0400000000000000" pitchFamily="50" charset="-128"/>
                        </a:rPr>
                        <a:t>万博を契機に</a:t>
                      </a:r>
                      <a:r>
                        <a:rPr kumimoji="1" lang="en-US" altLang="ja-JP" sz="1100" spc="-10" baseline="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spc="-10" baseline="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spc="-10" baseline="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spc="-10" baseline="0" dirty="0" smtClean="0">
                          <a:solidFill>
                            <a:schemeClr val="tx1"/>
                          </a:solidFill>
                          <a:latin typeface="BIZ UDPゴシック" panose="020B0400000000000000" pitchFamily="50" charset="-128"/>
                          <a:ea typeface="BIZ UDPゴシック" panose="020B0400000000000000" pitchFamily="50" charset="-128"/>
                        </a:rPr>
                        <a:t>バスの導入が進展</a:t>
                      </a: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バスの導入状況に合わせて、バス対応の充電設備、水素ステーションの整備が進展</a:t>
                      </a:r>
                    </a:p>
                    <a:p>
                      <a:pPr marL="72000" indent="-457200">
                        <a:lnSpc>
                          <a:spcPct val="100000"/>
                        </a:lnSpc>
                        <a:spcBef>
                          <a:spcPts val="0"/>
                        </a:spcBef>
                        <a:spcAft>
                          <a:spcPts val="0"/>
                        </a:spcAft>
                      </a:pPr>
                      <a:endParaRPr kumimoji="1" lang="ja-JP" altLang="en-US" sz="8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船の実用化</a:t>
                      </a:r>
                    </a:p>
                    <a:p>
                      <a:pPr marL="72000" indent="-45720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船が海上輸送や観光用などで運航</a:t>
                      </a: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水素及び電気のバンカリング設備</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の導入が進展</a:t>
                      </a:r>
                      <a:endParaRPr kumimoji="1"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strike="sngStrike" dirty="0" smtClean="0">
                          <a:solidFill>
                            <a:schemeClr val="tx1"/>
                          </a:solidFill>
                          <a:latin typeface="BIZ UDPゴシック" panose="020B0400000000000000" pitchFamily="50" charset="-128"/>
                          <a:ea typeface="BIZ UDPゴシック" panose="020B0400000000000000" pitchFamily="50" charset="-128"/>
                        </a:rPr>
                        <a:t>　</a:t>
                      </a:r>
                      <a:endParaRPr kumimoji="1"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8" name="グループ化 17"/>
          <p:cNvGrpSpPr/>
          <p:nvPr/>
        </p:nvGrpSpPr>
        <p:grpSpPr>
          <a:xfrm>
            <a:off x="4671742" y="1680056"/>
            <a:ext cx="2412000" cy="2166230"/>
            <a:chOff x="4668079" y="1768605"/>
            <a:chExt cx="2412000" cy="1651162"/>
          </a:xfrm>
        </p:grpSpPr>
        <p:sp>
          <p:nvSpPr>
            <p:cNvPr id="19" name="正方形/長方形 18">
              <a:extLst>
                <a:ext uri="{FF2B5EF4-FFF2-40B4-BE49-F238E27FC236}">
                  <a16:creationId xmlns:a16="http://schemas.microsoft.com/office/drawing/2014/main" id="{42AB246C-D6C3-4324-A739-9AC17F6C0836}"/>
                </a:ext>
              </a:extLst>
            </p:cNvPr>
            <p:cNvSpPr/>
            <p:nvPr/>
          </p:nvSpPr>
          <p:spPr>
            <a:xfrm>
              <a:off x="4668079" y="1908195"/>
              <a:ext cx="2412000" cy="1511572"/>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会場へのアクセス等で活用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lvl="0" defTabSz="930530">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・夢洲↔舞洲</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のパークアンドライドバス</a:t>
              </a:r>
              <a:br>
                <a:rPr kumimoji="1" lang="ja-JP" altLang="en-US"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や周辺のターミナル駅からのシャト</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lvl="0" defTabSz="930530">
                <a:defRPr/>
              </a:pP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ルバス等に</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バスを活用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defTabSz="930530">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無線給電など新技術を活用した</a:t>
              </a:r>
              <a:r>
                <a:rPr kumimoji="1" lang="en-US" altLang="ja-JP" sz="1100" dirty="0">
                  <a:solidFill>
                    <a:schemeClr val="tx1"/>
                  </a:solidFill>
                  <a:latin typeface="BIZ UDPゴシック" panose="020B0400000000000000" pitchFamily="50" charset="-128"/>
                  <a:ea typeface="BIZ UDPゴシック" panose="020B0400000000000000" pitchFamily="50" charset="-128"/>
                </a:rPr>
                <a:t>EV</a:t>
              </a: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バスの試行運行（国等による社会</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実装プロジェクトの活用を想定）</a:t>
              </a:r>
            </a:p>
            <a:p>
              <a:pPr marL="72000" marR="0" lvl="0" indent="-457200" algn="l" defTabSz="930530" rtl="0" eaLnBrk="1" fontAlgn="auto" latinLnBrk="0" hangingPunct="1">
                <a:lnSpc>
                  <a:spcPct val="100000"/>
                </a:lnSpc>
                <a:spcBef>
                  <a:spcPts val="60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船による来場者の海上</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移動</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が実現</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ホームベース 7">
              <a:extLst>
                <a:ext uri="{FF2B5EF4-FFF2-40B4-BE49-F238E27FC236}">
                  <a16:creationId xmlns:a16="http://schemas.microsoft.com/office/drawing/2014/main" id="{E599356E-2B0A-4C96-A1C9-EC52982B4052}"/>
                </a:ext>
              </a:extLst>
            </p:cNvPr>
            <p:cNvSpPr/>
            <p:nvPr/>
          </p:nvSpPr>
          <p:spPr>
            <a:xfrm>
              <a:off x="4668079" y="176860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grpSp>
      <p:grpSp>
        <p:nvGrpSpPr>
          <p:cNvPr id="30" name="グループ化 29"/>
          <p:cNvGrpSpPr/>
          <p:nvPr/>
        </p:nvGrpSpPr>
        <p:grpSpPr>
          <a:xfrm>
            <a:off x="243016" y="1147311"/>
            <a:ext cx="9720000" cy="381120"/>
            <a:chOff x="119658" y="1576175"/>
            <a:chExt cx="9780653" cy="393157"/>
          </a:xfrm>
        </p:grpSpPr>
        <p:grpSp>
          <p:nvGrpSpPr>
            <p:cNvPr id="31" name="グループ化 30">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38"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40"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41" name="大かっこ 40">
            <a:extLst>
              <a:ext uri="{FF2B5EF4-FFF2-40B4-BE49-F238E27FC236}">
                <a16:creationId xmlns:a16="http://schemas.microsoft.com/office/drawing/2014/main" id="{AC719957-4A2C-46CE-8073-28A280A63BD4}"/>
              </a:ext>
            </a:extLst>
          </p:cNvPr>
          <p:cNvSpPr/>
          <p:nvPr/>
        </p:nvSpPr>
        <p:spPr>
          <a:xfrm>
            <a:off x="2052110" y="2382426"/>
            <a:ext cx="2397875" cy="591841"/>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温室効果ガス</a:t>
            </a:r>
            <a:r>
              <a:rPr lang="ja-JP" altLang="en-US" sz="1200" dirty="0">
                <a:latin typeface="BIZ UDPゴシック" panose="020B0400000000000000" pitchFamily="50" charset="-128"/>
                <a:ea typeface="BIZ UDPゴシック" panose="020B0400000000000000" pitchFamily="50" charset="-128"/>
              </a:rPr>
              <a:t>（ＣＯ</a:t>
            </a:r>
            <a:r>
              <a:rPr lang="ja-JP" altLang="en-US" sz="1000" dirty="0">
                <a:latin typeface="BIZ UDPゴシック" panose="020B0400000000000000" pitchFamily="50" charset="-128"/>
                <a:ea typeface="BIZ UDPゴシック" panose="020B0400000000000000" pitchFamily="50" charset="-128"/>
              </a:rPr>
              <a:t>２</a:t>
            </a:r>
            <a:r>
              <a:rPr lang="ja-JP" altLang="en-US" sz="1200" dirty="0" smtClean="0">
                <a:latin typeface="BIZ UDPゴシック" panose="020B0400000000000000" pitchFamily="50" charset="-128"/>
                <a:ea typeface="BIZ UDPゴシック" panose="020B0400000000000000" pitchFamily="50" charset="-128"/>
              </a:rPr>
              <a:t>）の排出削減に向けては、ゼロエミッションモビリティを幅広く普及させることが重要である。</a:t>
            </a:r>
            <a:r>
              <a:rPr lang="ja-JP" altLang="en-US" sz="1200" dirty="0">
                <a:latin typeface="BIZ UDPゴシック" panose="020B0400000000000000" pitchFamily="50" charset="-128"/>
                <a:ea typeface="BIZ UDPゴシック" panose="020B0400000000000000" pitchFamily="50" charset="-128"/>
              </a:rPr>
              <a:t>万博会場へのアクセス等において、</a:t>
            </a:r>
            <a:r>
              <a:rPr lang="en-US" altLang="ja-JP" sz="1200" dirty="0">
                <a:latin typeface="BIZ UDPゴシック" panose="020B0400000000000000" pitchFamily="50" charset="-128"/>
                <a:ea typeface="BIZ UDPゴシック" panose="020B0400000000000000" pitchFamily="50" charset="-128"/>
              </a:rPr>
              <a:t>EV</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FC</a:t>
            </a:r>
            <a:r>
              <a:rPr lang="ja-JP" altLang="en-US" sz="1200" dirty="0">
                <a:solidFill>
                  <a:prstClr val="black"/>
                </a:solidFill>
                <a:latin typeface="BIZ UDPゴシック" panose="020B0400000000000000" pitchFamily="50" charset="-128"/>
                <a:ea typeface="BIZ UDPゴシック" panose="020B0400000000000000" pitchFamily="50" charset="-128"/>
              </a:rPr>
              <a:t>バスや、</a:t>
            </a:r>
            <a:r>
              <a:rPr lang="en-US" altLang="ja-JP" sz="1200" dirty="0">
                <a:solidFill>
                  <a:prstClr val="black"/>
                </a:solidFill>
                <a:latin typeface="BIZ UDPゴシック" panose="020B0400000000000000" pitchFamily="50" charset="-128"/>
                <a:ea typeface="BIZ UDPゴシック" panose="020B0400000000000000" pitchFamily="50" charset="-128"/>
              </a:rPr>
              <a:t>EV</a:t>
            </a:r>
            <a:r>
              <a:rPr lang="ja-JP" altLang="en-US" sz="1200" dirty="0">
                <a:solidFill>
                  <a:prstClr val="black"/>
                </a:solidFill>
                <a:latin typeface="BIZ UDPゴシック" panose="020B0400000000000000" pitchFamily="50" charset="-128"/>
                <a:ea typeface="BIZ UDPゴシック" panose="020B0400000000000000" pitchFamily="50" charset="-128"/>
              </a:rPr>
              <a:t>・</a:t>
            </a:r>
            <a:r>
              <a:rPr lang="en-US" altLang="ja-JP" sz="1200" dirty="0">
                <a:solidFill>
                  <a:prstClr val="black"/>
                </a:solidFill>
                <a:latin typeface="BIZ UDPゴシック" panose="020B0400000000000000" pitchFamily="50" charset="-128"/>
                <a:ea typeface="BIZ UDPゴシック" panose="020B0400000000000000" pitchFamily="50" charset="-128"/>
              </a:rPr>
              <a:t>FC</a:t>
            </a:r>
            <a:r>
              <a:rPr lang="ja-JP" altLang="en-US" sz="1200" dirty="0">
                <a:solidFill>
                  <a:prstClr val="black"/>
                </a:solidFill>
                <a:latin typeface="BIZ UDPゴシック" panose="020B0400000000000000" pitchFamily="50" charset="-128"/>
                <a:ea typeface="BIZ UDPゴシック" panose="020B0400000000000000" pitchFamily="50" charset="-128"/>
              </a:rPr>
              <a:t>船を活用するとともに、広く大阪・関西への拡大をめざす。</a:t>
            </a:r>
          </a:p>
        </p:txBody>
      </p:sp>
      <p:pic>
        <p:nvPicPr>
          <p:cNvPr id="2" name="図 1"/>
          <p:cNvPicPr>
            <a:picLocks noChangeAspect="1"/>
          </p:cNvPicPr>
          <p:nvPr/>
        </p:nvPicPr>
        <p:blipFill>
          <a:blip r:embed="rId3"/>
          <a:stretch>
            <a:fillRect/>
          </a:stretch>
        </p:blipFill>
        <p:spPr>
          <a:xfrm>
            <a:off x="2130018" y="3584401"/>
            <a:ext cx="2316681" cy="487722"/>
          </a:xfrm>
          <a:prstGeom prst="rect">
            <a:avLst/>
          </a:prstGeom>
        </p:spPr>
      </p:pic>
      <p:pic>
        <p:nvPicPr>
          <p:cNvPr id="3" name="図 2"/>
          <p:cNvPicPr>
            <a:picLocks noChangeAspect="1"/>
          </p:cNvPicPr>
          <p:nvPr/>
        </p:nvPicPr>
        <p:blipFill>
          <a:blip r:embed="rId4"/>
          <a:stretch>
            <a:fillRect/>
          </a:stretch>
        </p:blipFill>
        <p:spPr>
          <a:xfrm>
            <a:off x="2130018" y="4288003"/>
            <a:ext cx="2316681" cy="524301"/>
          </a:xfrm>
          <a:prstGeom prst="rect">
            <a:avLst/>
          </a:prstGeom>
        </p:spPr>
      </p:pic>
      <p:sp>
        <p:nvSpPr>
          <p:cNvPr id="23" name="大かっこ 22">
            <a:extLst>
              <a:ext uri="{FF2B5EF4-FFF2-40B4-BE49-F238E27FC236}">
                <a16:creationId xmlns:a16="http://schemas.microsoft.com/office/drawing/2014/main" id="{AC719957-4A2C-46CE-8073-28A280A63BD4}"/>
              </a:ext>
            </a:extLst>
          </p:cNvPr>
          <p:cNvSpPr/>
          <p:nvPr/>
        </p:nvSpPr>
        <p:spPr>
          <a:xfrm>
            <a:off x="2048824" y="4925464"/>
            <a:ext cx="2397875" cy="32957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9022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808564"/>
            <a:ext cx="9434300" cy="20359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p:nvPr/>
        </p:nvCxnSpPr>
        <p:spPr>
          <a:xfrm flipH="1">
            <a:off x="372045" y="273132"/>
            <a:ext cx="9232" cy="424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楕円 18"/>
          <p:cNvSpPr/>
          <p:nvPr/>
        </p:nvSpPr>
        <p:spPr>
          <a:xfrm>
            <a:off x="219694" y="442296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4365250"/>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2045" y="2913061"/>
            <a:ext cx="977529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3052018971"/>
              </p:ext>
            </p:extLst>
          </p:nvPr>
        </p:nvGraphicFramePr>
        <p:xfrm>
          <a:off x="610730" y="613966"/>
          <a:ext cx="9350705" cy="2192178"/>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latin typeface="+mn-ea"/>
                          <a:ea typeface="+mn-ea"/>
                        </a:rPr>
                        <a:t>バスの導入等における事業者の財政負担</a:t>
                      </a:r>
                    </a:p>
                    <a:p>
                      <a:pPr marL="306000" marR="0" lvl="0" indent="-32400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n-ea"/>
                          <a:ea typeface="+mn-ea"/>
                        </a:rPr>
                        <a:t>　　</a:t>
                      </a:r>
                      <a:r>
                        <a:rPr kumimoji="1" lang="en-US" altLang="ja-JP" sz="1200" dirty="0" smtClean="0">
                          <a:solidFill>
                            <a:schemeClr val="tx1"/>
                          </a:solidFill>
                          <a:latin typeface="+mn-ea"/>
                          <a:ea typeface="+mn-ea"/>
                        </a:rPr>
                        <a:t>EV</a:t>
                      </a:r>
                      <a:r>
                        <a:rPr kumimoji="1" lang="ja-JP" altLang="en-US" sz="1200" dirty="0" smtClean="0">
                          <a:solidFill>
                            <a:schemeClr val="tx1"/>
                          </a:solidFill>
                          <a:latin typeface="+mn-ea"/>
                          <a:ea typeface="+mn-ea"/>
                        </a:rPr>
                        <a:t>・</a:t>
                      </a:r>
                      <a:r>
                        <a:rPr kumimoji="1" lang="en-US" altLang="ja-JP" sz="1200" dirty="0" smtClean="0">
                          <a:solidFill>
                            <a:schemeClr val="tx1"/>
                          </a:solidFill>
                          <a:latin typeface="+mn-ea"/>
                          <a:ea typeface="+mn-ea"/>
                        </a:rPr>
                        <a:t>FC</a:t>
                      </a:r>
                      <a:r>
                        <a:rPr kumimoji="1" lang="ja-JP" altLang="en-US" sz="1200" dirty="0" smtClean="0">
                          <a:solidFill>
                            <a:schemeClr val="tx1"/>
                          </a:solidFill>
                          <a:latin typeface="+mn-ea"/>
                          <a:ea typeface="+mn-ea"/>
                        </a:rPr>
                        <a:t>バスはディーゼルバスと比較して高額であり、バス対応の充電設備や水素ステーションも必要。</a:t>
                      </a:r>
                      <a:r>
                        <a:rPr kumimoji="1" lang="en-US" altLang="ja-JP" sz="1200" dirty="0" smtClean="0">
                          <a:solidFill>
                            <a:schemeClr val="tx1"/>
                          </a:solidFill>
                          <a:latin typeface="+mn-ea"/>
                          <a:ea typeface="+mn-ea"/>
                        </a:rPr>
                        <a:t>FC</a:t>
                      </a:r>
                      <a:r>
                        <a:rPr kumimoji="1" lang="ja-JP" altLang="en-US" sz="1200" dirty="0" smtClean="0">
                          <a:solidFill>
                            <a:schemeClr val="tx1"/>
                          </a:solidFill>
                        </a:rPr>
                        <a:t>バスはランニングコストが大きく事業者の財政負担も大きい。また、</a:t>
                      </a:r>
                      <a:r>
                        <a:rPr kumimoji="1" lang="ja-JP" altLang="en-US" sz="1200" dirty="0" smtClean="0">
                          <a:solidFill>
                            <a:schemeClr val="tx1"/>
                          </a:solidFill>
                          <a:latin typeface="+mn-ea"/>
                          <a:ea typeface="+mn-ea"/>
                        </a:rPr>
                        <a:t>万博会場アクセスとして「路線バスタイプ」については残り約</a:t>
                      </a:r>
                      <a:r>
                        <a:rPr kumimoji="1" lang="en-US" altLang="ja-JP" sz="1200" dirty="0" smtClean="0">
                          <a:solidFill>
                            <a:schemeClr val="tx1"/>
                          </a:solidFill>
                          <a:latin typeface="+mn-ea"/>
                          <a:ea typeface="+mn-ea"/>
                        </a:rPr>
                        <a:t>80</a:t>
                      </a:r>
                      <a:r>
                        <a:rPr kumimoji="1" lang="ja-JP" altLang="en-US" sz="1200" dirty="0" smtClean="0">
                          <a:solidFill>
                            <a:schemeClr val="tx1"/>
                          </a:solidFill>
                          <a:latin typeface="+mn-ea"/>
                          <a:ea typeface="+mn-ea"/>
                        </a:rPr>
                        <a:t>台必要だが、</a:t>
                      </a:r>
                      <a:r>
                        <a:rPr kumimoji="1" lang="en-US" altLang="ja-JP" sz="1200" dirty="0" smtClean="0">
                          <a:solidFill>
                            <a:schemeClr val="tx1"/>
                          </a:solidFill>
                          <a:latin typeface="+mn-ea"/>
                          <a:ea typeface="+mn-ea"/>
                        </a:rPr>
                        <a:t>EV</a:t>
                      </a:r>
                      <a:r>
                        <a:rPr kumimoji="1" lang="ja-JP" altLang="en-US" sz="1200" dirty="0" smtClean="0">
                          <a:solidFill>
                            <a:schemeClr val="tx1"/>
                          </a:solidFill>
                          <a:latin typeface="+mn-ea"/>
                          <a:ea typeface="+mn-ea"/>
                        </a:rPr>
                        <a:t>バスに係る国の補助を受けられる台数が限られている。</a:t>
                      </a:r>
                      <a:endParaRPr kumimoji="1" lang="ja-JP" altLang="en-US" sz="1200" strike="sngStrike" dirty="0" smtClean="0">
                        <a:solidFill>
                          <a:schemeClr val="tx1"/>
                        </a:solidFill>
                        <a:latin typeface="+mn-ea"/>
                        <a:ea typeface="+mn-ea"/>
                      </a:endParaRP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バス／船の技術革新</a:t>
                      </a:r>
                    </a:p>
                    <a:p>
                      <a:pPr algn="l"/>
                      <a:r>
                        <a:rPr kumimoji="1" lang="ja-JP" altLang="en-US" sz="1200" strike="noStrike" dirty="0" smtClean="0">
                          <a:solidFill>
                            <a:schemeClr val="tx1"/>
                          </a:solidFill>
                        </a:rPr>
                        <a:t>　　</a:t>
                      </a:r>
                      <a:r>
                        <a:rPr kumimoji="1" lang="en-US" altLang="ja-JP" sz="1200" strike="noStrike" dirty="0" smtClean="0">
                          <a:solidFill>
                            <a:schemeClr val="tx1"/>
                          </a:solidFill>
                          <a:latin typeface="+mn-ea"/>
                          <a:ea typeface="+mn-ea"/>
                        </a:rPr>
                        <a:t>EV</a:t>
                      </a:r>
                      <a:r>
                        <a:rPr kumimoji="1" lang="ja-JP" altLang="en-US" sz="1200" strike="noStrike" dirty="0" smtClean="0">
                          <a:solidFill>
                            <a:schemeClr val="tx1"/>
                          </a:solidFill>
                          <a:latin typeface="+mn-ea"/>
                          <a:ea typeface="+mn-ea"/>
                        </a:rPr>
                        <a:t>・</a:t>
                      </a:r>
                      <a:r>
                        <a:rPr kumimoji="1" lang="en-US" altLang="ja-JP" sz="1200" strike="noStrike" dirty="0" smtClean="0">
                          <a:solidFill>
                            <a:schemeClr val="tx1"/>
                          </a:solidFill>
                          <a:latin typeface="+mn-ea"/>
                          <a:ea typeface="+mn-ea"/>
                        </a:rPr>
                        <a:t>FC</a:t>
                      </a:r>
                      <a:r>
                        <a:rPr kumimoji="1" lang="ja-JP" altLang="en-US" sz="1200" strike="noStrike" dirty="0" smtClean="0">
                          <a:solidFill>
                            <a:schemeClr val="tx1"/>
                          </a:solidFill>
                          <a:latin typeface="+mn-ea"/>
                          <a:ea typeface="+mn-ea"/>
                        </a:rPr>
                        <a:t>バスのラインナップの充実や長距離運行に適した車両開発の加速、充電設備の規格標準化、</a:t>
                      </a:r>
                      <a:r>
                        <a:rPr kumimoji="1" lang="en-US" altLang="ja-JP" sz="1200" strike="noStrike" dirty="0" smtClean="0">
                          <a:solidFill>
                            <a:schemeClr val="tx1"/>
                          </a:solidFill>
                          <a:latin typeface="+mn-ea"/>
                          <a:ea typeface="+mn-ea"/>
                        </a:rPr>
                        <a:t>EV</a:t>
                      </a:r>
                      <a:r>
                        <a:rPr kumimoji="1" lang="ja-JP" altLang="en-US" sz="1200" strike="noStrike" dirty="0" smtClean="0">
                          <a:solidFill>
                            <a:schemeClr val="tx1"/>
                          </a:solidFill>
                          <a:latin typeface="+mn-ea"/>
                          <a:ea typeface="+mn-ea"/>
                        </a:rPr>
                        <a:t>・</a:t>
                      </a:r>
                      <a:r>
                        <a:rPr kumimoji="1" lang="en-US" altLang="ja-JP" sz="1200" strike="noStrike" dirty="0" smtClean="0">
                          <a:solidFill>
                            <a:schemeClr val="tx1"/>
                          </a:solidFill>
                          <a:latin typeface="+mn-ea"/>
                          <a:ea typeface="+mn-ea"/>
                        </a:rPr>
                        <a:t>FC</a:t>
                      </a:r>
                      <a:r>
                        <a:rPr kumimoji="1" lang="ja-JP" altLang="en-US" sz="1200" strike="noStrike" dirty="0" smtClean="0">
                          <a:solidFill>
                            <a:schemeClr val="tx1"/>
                          </a:solidFill>
                        </a:rPr>
                        <a:t>船の実用化に向けた</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技術開発や実証実験への支援拡充が必要。</a:t>
                      </a:r>
                    </a:p>
                  </a:txBody>
                  <a:tcPr marL="100806" marR="100806" marT="50403" marB="50403" anchor="ctr"/>
                </a:tc>
                <a:extLst>
                  <a:ext uri="{0D108BD9-81ED-4DB2-BD59-A6C34878D82A}">
                    <a16:rowId xmlns:a16="http://schemas.microsoft.com/office/drawing/2014/main" val="1600251758"/>
                  </a:ext>
                </a:extLst>
              </a:tr>
              <a:tr h="332343">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a:t>
                      </a:r>
                      <a:r>
                        <a:rPr kumimoji="1" lang="en-US" altLang="ja-JP" sz="1300" b="1" i="0" u="none" strike="noStrike" kern="1200" cap="none" spc="0" normalizeH="0" baseline="0" noProof="0" dirty="0" smtClean="0">
                          <a:ln>
                            <a:noFill/>
                          </a:ln>
                          <a:solidFill>
                            <a:schemeClr val="tx1"/>
                          </a:solidFill>
                          <a:effectLst/>
                          <a:uLnTx/>
                          <a:uFillTx/>
                          <a:latin typeface="+mn-lt"/>
                          <a:ea typeface="+mn-ea"/>
                          <a:cs typeface="+mn-cs"/>
                        </a:rPr>
                        <a:t>FC</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船の商用運航に向けた運航ルート等の決定</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技術実証を行う</a:t>
                      </a:r>
                      <a:r>
                        <a:rPr kumimoji="1" lang="en-US" altLang="ja-JP" sz="1200" b="0" i="0" u="none" strike="noStrike" kern="1200" cap="none" spc="0" normalizeH="0" baseline="0" noProof="0" dirty="0" smtClean="0">
                          <a:ln>
                            <a:noFill/>
                          </a:ln>
                          <a:solidFill>
                            <a:schemeClr val="tx1"/>
                          </a:solidFill>
                          <a:effectLst/>
                          <a:uLnTx/>
                          <a:uFillTx/>
                          <a:latin typeface="+mn-lt"/>
                          <a:ea typeface="+mn-ea"/>
                          <a:cs typeface="+mn-cs"/>
                        </a:rPr>
                        <a:t>FC</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船について、万博を通した新技術の</a:t>
                      </a:r>
                      <a:r>
                        <a:rPr kumimoji="1" lang="en-US" altLang="ja-JP" sz="1200" b="0" i="0" u="none" strike="noStrike" kern="1200" cap="none" spc="0" normalizeH="0" baseline="0" noProof="0" dirty="0" smtClean="0">
                          <a:ln>
                            <a:noFill/>
                          </a:ln>
                          <a:solidFill>
                            <a:schemeClr val="tx1"/>
                          </a:solidFill>
                          <a:effectLst/>
                          <a:uLnTx/>
                          <a:uFillTx/>
                          <a:latin typeface="+mn-lt"/>
                          <a:ea typeface="+mn-ea"/>
                          <a:cs typeface="+mn-cs"/>
                        </a:rPr>
                        <a:t>PR</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に加え、万博後の観光振興への本格的な活用をはじめとする</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　　商用運航の普及拡大に向け、運航ルートの検討等の課題解決が必要。</a:t>
                      </a:r>
                    </a:p>
                  </a:txBody>
                  <a:tcPr marL="100806" marR="100806" marT="50403" marB="50403" anchor="ctr">
                    <a:noFill/>
                  </a:tcPr>
                </a:tc>
                <a:extLst>
                  <a:ext uri="{0D108BD9-81ED-4DB2-BD59-A6C34878D82A}">
                    <a16:rowId xmlns:a16="http://schemas.microsoft.com/office/drawing/2014/main" val="1013540865"/>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1487830916"/>
              </p:ext>
            </p:extLst>
          </p:nvPr>
        </p:nvGraphicFramePr>
        <p:xfrm>
          <a:off x="573224" y="4902049"/>
          <a:ext cx="9350705" cy="1689372"/>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2309123477"/>
                    </a:ext>
                  </a:extLst>
                </a:gridCol>
              </a:tblGrid>
              <a:tr h="360000">
                <a:tc>
                  <a:txBody>
                    <a:bodyPr/>
                    <a:lstStyle/>
                    <a:p>
                      <a:pPr marL="162000" indent="-457200" algn="l">
                        <a:lnSpc>
                          <a:spcPct val="100000"/>
                        </a:lnSpc>
                      </a:pPr>
                      <a:r>
                        <a:rPr kumimoji="1" lang="ja-JP" altLang="en-US"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latin typeface="+mn-ea"/>
                          <a:ea typeface="+mn-ea"/>
                        </a:rPr>
                        <a:t>バス</a:t>
                      </a:r>
                      <a:r>
                        <a:rPr kumimoji="1" lang="ja-JP" altLang="en-US" sz="1300" b="1" strike="noStrike" dirty="0" smtClean="0">
                          <a:solidFill>
                            <a:schemeClr val="tx1"/>
                          </a:solidFill>
                          <a:latin typeface="+mn-ea"/>
                          <a:ea typeface="+mn-ea"/>
                        </a:rPr>
                        <a:t>の調達及び</a:t>
                      </a:r>
                      <a:r>
                        <a:rPr kumimoji="1" lang="ja-JP" altLang="en-US" sz="1300" b="1" dirty="0" smtClean="0">
                          <a:solidFill>
                            <a:schemeClr val="tx1"/>
                          </a:solidFill>
                          <a:latin typeface="+mn-ea"/>
                          <a:ea typeface="+mn-ea"/>
                        </a:rPr>
                        <a:t>その充電・充填などのインフラ設備等の整備に係るイニシャルコストやランニングコストへの補助制度の創設・拡充、とりわけ</a:t>
                      </a:r>
                      <a:r>
                        <a:rPr kumimoji="1" lang="ja-JP" altLang="en-US" sz="1300" b="1" u="none" dirty="0" smtClean="0">
                          <a:solidFill>
                            <a:schemeClr val="tx1"/>
                          </a:solidFill>
                          <a:latin typeface="+mn-ea"/>
                          <a:ea typeface="+mn-ea"/>
                        </a:rPr>
                        <a:t>万博会場アクセスとして必要な</a:t>
                      </a:r>
                      <a:r>
                        <a:rPr kumimoji="1" lang="en-US" altLang="ja-JP" sz="1300" b="1" u="none" dirty="0" smtClean="0">
                          <a:solidFill>
                            <a:schemeClr val="tx1"/>
                          </a:solidFill>
                          <a:latin typeface="+mn-ea"/>
                          <a:ea typeface="+mn-ea"/>
                        </a:rPr>
                        <a:t>EV</a:t>
                      </a:r>
                      <a:r>
                        <a:rPr kumimoji="1" lang="ja-JP" altLang="en-US" sz="1300" b="1" u="none" dirty="0" smtClean="0">
                          <a:solidFill>
                            <a:schemeClr val="tx1"/>
                          </a:solidFill>
                          <a:latin typeface="+mn-ea"/>
                          <a:ea typeface="+mn-ea"/>
                        </a:rPr>
                        <a:t>バス導入に係る補助について、重点的な配分等</a:t>
                      </a:r>
                      <a:endParaRPr kumimoji="1" lang="en-US" altLang="ja-JP" sz="1300" b="1" u="none" dirty="0" smtClean="0">
                        <a:solidFill>
                          <a:schemeClr val="tx1"/>
                        </a:solidFill>
                        <a:latin typeface="+mn-ea"/>
                        <a:ea typeface="+mn-ea"/>
                      </a:endParaRPr>
                    </a:p>
                    <a:p>
                      <a:pPr marL="162000" indent="-457200" algn="r">
                        <a:lnSpc>
                          <a:spcPct val="100000"/>
                        </a:lnSpc>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r>
                        <a:rPr kumimoji="1" lang="ja-JP" altLang="en-US" sz="1300" b="1" dirty="0" smtClean="0">
                          <a:solidFill>
                            <a:schemeClr val="tx1"/>
                          </a:solidFill>
                        </a:rPr>
                        <a:t> </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バス</a:t>
                      </a:r>
                      <a:r>
                        <a:rPr kumimoji="1" lang="en-US" altLang="ja-JP" sz="1300" b="1" dirty="0" smtClean="0">
                          <a:solidFill>
                            <a:schemeClr val="tx1"/>
                          </a:solidFill>
                        </a:rPr>
                        <a:t>/</a:t>
                      </a:r>
                      <a:r>
                        <a:rPr kumimoji="1" lang="ja-JP" altLang="en-US" sz="1300" b="1" dirty="0" smtClean="0">
                          <a:solidFill>
                            <a:schemeClr val="tx1"/>
                          </a:solidFill>
                        </a:rPr>
                        <a:t>船の技術開発や実証実験への財政支援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▷次世代船舶を活用した海上観光の実現</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＜関経連＞</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strike="noStrike" dirty="0" smtClean="0">
                          <a:solidFill>
                            <a:schemeClr val="tx1"/>
                          </a:solidFill>
                        </a:rPr>
                        <a:t>▷万博会場内各種車両向け急速充電器設置に対する補助金運用変更による財政支援</a:t>
                      </a:r>
                      <a:r>
                        <a:rPr kumimoji="1" lang="ja-JP" altLang="en-US" sz="900" b="0" strike="noStrike" dirty="0" smtClean="0">
                          <a:solidFill>
                            <a:schemeClr val="tx1"/>
                          </a:solidFill>
                        </a:rPr>
                        <a:t>＜協会＞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2995260663"/>
                  </a:ext>
                </a:extLst>
              </a:tr>
            </a:tbl>
          </a:graphicData>
        </a:graphic>
      </p:graphicFrame>
      <p:sp>
        <p:nvSpPr>
          <p:cNvPr id="25" name="テキスト ボックス 24"/>
          <p:cNvSpPr txBox="1"/>
          <p:nvPr/>
        </p:nvSpPr>
        <p:spPr>
          <a:xfrm>
            <a:off x="610730" y="4425885"/>
            <a:ext cx="823743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経済</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産業省、国土交通省、環境省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26" name="スライド番号プレースホルダー 7"/>
          <p:cNvSpPr txBox="1">
            <a:spLocks/>
          </p:cNvSpPr>
          <p:nvPr/>
        </p:nvSpPr>
        <p:spPr>
          <a:xfrm flipH="1">
            <a:off x="9709099" y="6844553"/>
            <a:ext cx="361536" cy="385309"/>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A29C0C3-80A2-4EDA-8DD4-D638D41F3C0E}" type="slidenum">
              <a:rPr kumimoji="1" lang="ja-JP" altLang="en-US" smtClean="0">
                <a:solidFill>
                  <a:prstClr val="black">
                    <a:tint val="75000"/>
                  </a:prstClr>
                </a:solidFill>
                <a:latin typeface="Calibri" panose="020F0502020204030204"/>
                <a:ea typeface="游ゴシック" panose="020B0400000000000000" pitchFamily="50" charset="-128"/>
              </a:rPr>
              <a:pPr>
                <a:defRPr/>
              </a:pPr>
              <a:t>29</a:t>
            </a:fld>
            <a:endParaRPr kumimoji="1" lang="ja-JP" altLang="en-US" dirty="0">
              <a:solidFill>
                <a:prstClr val="black">
                  <a:tint val="75000"/>
                </a:prstClr>
              </a:solidFill>
              <a:latin typeface="Calibri" panose="020F0502020204030204"/>
              <a:ea typeface="游ゴシック" panose="020B0400000000000000"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4015262967"/>
              </p:ext>
            </p:extLst>
          </p:nvPr>
        </p:nvGraphicFramePr>
        <p:xfrm>
          <a:off x="604577" y="3056183"/>
          <a:ext cx="9288000" cy="123793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電動車の活用拡大＜環境省・国交省＞</a:t>
                      </a:r>
                    </a:p>
                    <a:p>
                      <a:pPr marL="171450" indent="-171450">
                        <a:buFont typeface="Wingdings" panose="05000000000000000000" pitchFamily="2" charset="2"/>
                        <a:buChar char="l"/>
                      </a:pPr>
                      <a:r>
                        <a:rPr kumimoji="1" lang="ja-JP" altLang="en-US" sz="1100" dirty="0" smtClean="0">
                          <a:solidFill>
                            <a:schemeClr val="tx1"/>
                          </a:solidFill>
                          <a:latin typeface="+mn-ea"/>
                        </a:rPr>
                        <a:t>内航船の革新的な運航効率化に関する実証＜国交省・経産省＞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国、協会において、ゼロエミッションモビリティの方針を整理し、必要な</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EV</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バス・</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FC</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バスの導入規模を協議予定</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EV</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バス導入補助予算を増額（</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R4</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補正）</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FC</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船の実証運航に必要な財政支援について、国、府・市、関経連において引続き検討</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636579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16E0FB0-D25E-419A-84B4-8EDEFC81B60B}"/>
              </a:ext>
            </a:extLst>
          </p:cNvPr>
          <p:cNvSpPr txBox="1"/>
          <p:nvPr/>
        </p:nvSpPr>
        <p:spPr>
          <a:xfrm>
            <a:off x="7213889" y="464605"/>
            <a:ext cx="1513541" cy="4503797"/>
          </a:xfrm>
          <a:prstGeom prst="rect">
            <a:avLst/>
          </a:prstGeom>
          <a:noFill/>
        </p:spPr>
        <p:txBody>
          <a:bodyPr wrap="square">
            <a:spAutoFit/>
          </a:bodyPr>
          <a:lstStyle/>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６５</a:t>
            </a:r>
            <a:endParaRPr lang="en-US" altLang="ja-JP" sz="1400" b="1" kern="100" noProof="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spcBef>
                <a:spcPts val="1200"/>
              </a:spcBef>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５</a:t>
            </a:r>
            <a:r>
              <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6</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７</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６８</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６９</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７</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０</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７</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１</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７</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２</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７３</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７４</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７５</a:t>
            </a: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７６</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７７</a:t>
            </a: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７８</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７９</a:t>
            </a: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テキスト ボックス 7"/>
          <p:cNvSpPr txBox="1"/>
          <p:nvPr/>
        </p:nvSpPr>
        <p:spPr>
          <a:xfrm>
            <a:off x="3308723" y="5114500"/>
            <a:ext cx="4249271" cy="1923604"/>
          </a:xfrm>
          <a:prstGeom prst="rect">
            <a:avLst/>
          </a:prstGeom>
          <a:noFill/>
          <a:ln w="9525">
            <a:solidFill>
              <a:schemeClr val="tx1"/>
            </a:solidFill>
            <a:prstDash val="dash"/>
          </a:ln>
        </p:spPr>
        <p:txBody>
          <a:bodyPr wrap="square" rtlCol="0">
            <a:spAutoFit/>
          </a:bodyPr>
          <a:lstStyle/>
          <a:p>
            <a:pPr marL="126000" indent="-457200">
              <a:spcAft>
                <a:spcPts val="600"/>
              </a:spcAft>
            </a:pPr>
            <a:r>
              <a:rPr kumimoji="1" lang="ja-JP" altLang="en-US" sz="1050" dirty="0" smtClean="0"/>
              <a:t>以下、</a:t>
            </a:r>
            <a:r>
              <a:rPr kumimoji="1" lang="ja-JP" altLang="en-US" sz="1050" dirty="0"/>
              <a:t>要望</a:t>
            </a:r>
            <a:r>
              <a:rPr kumimoji="1" lang="ja-JP" altLang="en-US" sz="1050" dirty="0" smtClean="0"/>
              <a:t>団体を略称で表記</a:t>
            </a:r>
            <a:endParaRPr kumimoji="1" lang="en-US" altLang="ja-JP" sz="1050" dirty="0" smtClean="0"/>
          </a:p>
          <a:p>
            <a:pPr marL="126000" indent="-457200">
              <a:spcAft>
                <a:spcPts val="600"/>
              </a:spcAft>
            </a:pPr>
            <a:r>
              <a:rPr kumimoji="1" lang="ja-JP" altLang="en-US" sz="1050" dirty="0" smtClean="0"/>
              <a:t>　大阪府：府　　　</a:t>
            </a:r>
            <a:endParaRPr kumimoji="1" lang="en-US" altLang="ja-JP" sz="1050" dirty="0" smtClean="0"/>
          </a:p>
          <a:p>
            <a:pPr marL="126000" indent="-457200">
              <a:spcAft>
                <a:spcPts val="600"/>
              </a:spcAft>
            </a:pPr>
            <a:r>
              <a:rPr kumimoji="1" lang="ja-JP" altLang="en-US" sz="1050" dirty="0" smtClean="0"/>
              <a:t>　大阪市：市</a:t>
            </a:r>
            <a:endParaRPr kumimoji="1" lang="en-US" altLang="ja-JP" sz="1050" dirty="0" smtClean="0"/>
          </a:p>
          <a:p>
            <a:pPr marL="126000" indent="-457200">
              <a:spcAft>
                <a:spcPts val="600"/>
              </a:spcAft>
            </a:pPr>
            <a:r>
              <a:rPr kumimoji="1" lang="ja-JP" altLang="en-US" sz="1050" dirty="0" smtClean="0"/>
              <a:t>　関西広域連合：広域連合</a:t>
            </a:r>
            <a:endParaRPr kumimoji="1" lang="en-US" altLang="ja-JP" sz="1050" dirty="0" smtClean="0"/>
          </a:p>
          <a:p>
            <a:pPr marL="126000" indent="-457200">
              <a:spcAft>
                <a:spcPts val="600"/>
              </a:spcAft>
            </a:pPr>
            <a:r>
              <a:rPr kumimoji="1" lang="ja-JP" altLang="en-US" sz="1050" dirty="0" smtClean="0"/>
              <a:t>　関西経済連合会：関経連</a:t>
            </a:r>
            <a:endParaRPr kumimoji="1" lang="en-US" altLang="ja-JP" sz="1050" dirty="0" smtClean="0"/>
          </a:p>
          <a:p>
            <a:pPr marL="126000" indent="-457200">
              <a:spcAft>
                <a:spcPts val="600"/>
              </a:spcAft>
            </a:pPr>
            <a:r>
              <a:rPr kumimoji="1" lang="ja-JP" altLang="en-US" sz="1050" dirty="0" smtClean="0"/>
              <a:t>　関西商工会議所連合会・大阪商工会議所：大商</a:t>
            </a:r>
            <a:endParaRPr kumimoji="1" lang="en-US" altLang="ja-JP" sz="1050" dirty="0" smtClean="0"/>
          </a:p>
          <a:p>
            <a:pPr marL="126000" indent="-457200">
              <a:spcAft>
                <a:spcPts val="600"/>
              </a:spcAft>
            </a:pPr>
            <a:r>
              <a:rPr kumimoji="1" lang="ja-JP" altLang="en-US" sz="1050" dirty="0" smtClean="0"/>
              <a:t>　関西経済同友会：</a:t>
            </a:r>
            <a:r>
              <a:rPr kumimoji="1" lang="ja-JP" altLang="en-US" sz="1050" dirty="0"/>
              <a:t>同友会</a:t>
            </a:r>
            <a:endParaRPr kumimoji="1" lang="en-US" altLang="ja-JP" sz="1050" dirty="0" smtClean="0"/>
          </a:p>
          <a:p>
            <a:pPr marL="126000" indent="-457200">
              <a:spcAft>
                <a:spcPts val="600"/>
              </a:spcAft>
            </a:pPr>
            <a:r>
              <a:rPr lang="ja-JP" altLang="en-US" sz="1050" dirty="0" smtClean="0">
                <a:latin typeface="+mn-ea"/>
              </a:rPr>
              <a:t>　</a:t>
            </a:r>
            <a:r>
              <a:rPr lang="en-US" altLang="ja-JP" sz="1050" dirty="0" smtClean="0">
                <a:latin typeface="+mn-ea"/>
              </a:rPr>
              <a:t>2025</a:t>
            </a:r>
            <a:r>
              <a:rPr lang="ja-JP" altLang="en-US" sz="1050" dirty="0">
                <a:latin typeface="+mn-ea"/>
              </a:rPr>
              <a:t>年日本国際博覧会</a:t>
            </a:r>
            <a:r>
              <a:rPr lang="ja-JP" altLang="en-US" sz="1050" dirty="0" smtClean="0">
                <a:latin typeface="+mn-ea"/>
              </a:rPr>
              <a:t>協会</a:t>
            </a:r>
            <a:r>
              <a:rPr kumimoji="1" lang="ja-JP" altLang="en-US" sz="1050" dirty="0" smtClean="0"/>
              <a:t>：協会</a:t>
            </a:r>
            <a:endParaRPr lang="en-US" altLang="ja-JP" sz="1050" dirty="0">
              <a:latin typeface="+mn-ea"/>
            </a:endParaRPr>
          </a:p>
        </p:txBody>
      </p:sp>
      <p:sp>
        <p:nvSpPr>
          <p:cNvPr id="7" name="テキスト ボックス 6">
            <a:extLst>
              <a:ext uri="{FF2B5EF4-FFF2-40B4-BE49-F238E27FC236}">
                <a16:creationId xmlns:a16="http://schemas.microsoft.com/office/drawing/2014/main" id="{A16E0FB0-D25E-419A-84B4-8EDEFC81B60B}"/>
              </a:ext>
            </a:extLst>
          </p:cNvPr>
          <p:cNvSpPr txBox="1"/>
          <p:nvPr/>
        </p:nvSpPr>
        <p:spPr>
          <a:xfrm>
            <a:off x="734739" y="464605"/>
            <a:ext cx="6668247" cy="6186478"/>
          </a:xfrm>
          <a:prstGeom prst="rect">
            <a:avLst/>
          </a:prstGeom>
          <a:noFill/>
        </p:spPr>
        <p:txBody>
          <a:bodyPr wrap="square">
            <a:noAutofit/>
          </a:bodyPr>
          <a:lstStyle/>
          <a:p>
            <a:pPr marL="152400" marR="0" lvl="0" indent="-152400" defTabSz="457200" rtl="0" eaLnBrk="1" fontAlgn="auto" latinLnBrk="0" hangingPunct="1">
              <a:lnSpc>
                <a:spcPts val="1600"/>
              </a:lnSpc>
              <a:spcBef>
                <a:spcPts val="0"/>
              </a:spcBef>
              <a:spcAft>
                <a:spcPts val="0"/>
              </a:spcAft>
              <a:buClrTx/>
              <a:buSzTx/>
              <a:buFontTx/>
              <a:buNone/>
              <a:tabLst/>
              <a:defRPr/>
            </a:pP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1200"/>
              </a:spcBef>
              <a:defRPr/>
            </a:pP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Ⅲ</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万博会場の整備・運営に</a:t>
            </a:r>
            <a:r>
              <a:rPr lang="ja-JP" altLang="en-US" sz="16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あたって</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1200"/>
              </a:spcBef>
              <a:defRPr/>
            </a:pPr>
            <a:r>
              <a:rPr lang="en-US" altLang="ja-JP" sz="16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１</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「未来社会ショーケース事業」の</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実現</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（１）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次</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世代ロボットの配置</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ごみゼロ万博</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（３）</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ＸＲ演出、バーチャル万博　　　　</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（４）</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自動</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翻訳システムの</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導入</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５）　高度な通信環境の整備・充実</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万博の円滑な運営に向けて</a:t>
            </a: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中小企業等の参画促進、木材の利用</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促進</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  防災対策</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テロ</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・サイバー等防犯対策</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感染症</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対策の</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強化</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５</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一般</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交通への働きかけ</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TDM</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の推進</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等</a:t>
            </a:r>
            <a:endPar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６</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b="1" dirty="0" smtClean="0"/>
              <a:t>参加</a:t>
            </a:r>
            <a:r>
              <a:rPr kumimoji="1" lang="ja-JP" altLang="en-US" sz="1400" b="1" dirty="0"/>
              <a:t>企業等</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へ</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の税制</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改正</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kumimoji="1"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７</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dirty="0" smtClean="0">
                <a:latin typeface="BIZ UDPゴシック" panose="020B0400000000000000" pitchFamily="50" charset="-128"/>
                <a:ea typeface="BIZ UDPゴシック" panose="020B0400000000000000" pitchFamily="50" charset="-128"/>
              </a:rPr>
              <a:t>万博</a:t>
            </a:r>
            <a:r>
              <a:rPr kumimoji="1" lang="ja-JP" altLang="en-US" sz="1400" dirty="0">
                <a:latin typeface="BIZ UDPゴシック" panose="020B0400000000000000" pitchFamily="50" charset="-128"/>
                <a:ea typeface="BIZ UDPゴシック" panose="020B0400000000000000" pitchFamily="50" charset="-128"/>
              </a:rPr>
              <a:t>公式参加スタッフの宿舎及び輸送手段の確保</a:t>
            </a:r>
            <a:endPar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８</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万博来訪者の</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円滑な輸送体制確保及び輸送における新技術の</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導入</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p>
        </p:txBody>
      </p:sp>
    </p:spTree>
    <p:extLst>
      <p:ext uri="{BB962C8B-B14F-4D97-AF65-F5344CB8AC3E}">
        <p14:creationId xmlns:p14="http://schemas.microsoft.com/office/powerpoint/2010/main" val="891409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３（１）　カーボンニュートラル</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～事業者や府民の行動</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変容</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8" name="テキスト ボックス 47"/>
          <p:cNvSpPr txBox="1"/>
          <p:nvPr/>
        </p:nvSpPr>
        <p:spPr>
          <a:xfrm>
            <a:off x="180312" y="6466481"/>
            <a:ext cx="7596951" cy="507831"/>
          </a:xfrm>
          <a:prstGeom prst="rect">
            <a:avLst/>
          </a:prstGeom>
          <a:noFill/>
        </p:spPr>
        <p:txBody>
          <a:bodyPr wrap="none" rtlCol="0">
            <a:sp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※ESG</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投</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融資：従来の財務情報だけでなく、環境（</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Environment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Social</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）・ガバナンス（</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Governance</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）要素も考慮した投資</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カーボンフットプリント（</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CFP</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）：商品やサービス</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のライフサイクルの各過程で排出</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される温室効果ガス</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の量を</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排出量に換算して表示する仕組み</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脱炭素</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経営：脱炭素の考え方を反映させた企業経営</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22" name="表 21">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003717964"/>
              </p:ext>
            </p:extLst>
          </p:nvPr>
        </p:nvGraphicFramePr>
        <p:xfrm>
          <a:off x="270312" y="1480589"/>
          <a:ext cx="9540001" cy="495744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957444">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事業者や府民の行動変容</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indent="-18000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□行動変容のための取組みの検討と推進</a:t>
                      </a: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a:t>
                      </a:r>
                      <a:r>
                        <a:rPr lang="en-US" altLang="ja-JP" sz="1100" dirty="0" smtClean="0">
                          <a:latin typeface="BIZ UDPゴシック" panose="020B0400000000000000" pitchFamily="50" charset="-128"/>
                          <a:ea typeface="BIZ UDPゴシック" panose="020B0400000000000000" pitchFamily="50" charset="-128"/>
                        </a:rPr>
                        <a:t>ESG</a:t>
                      </a:r>
                      <a:r>
                        <a:rPr lang="ja-JP" altLang="en-US" sz="1100" dirty="0" smtClean="0">
                          <a:latin typeface="BIZ UDPゴシック" panose="020B0400000000000000" pitchFamily="50" charset="-128"/>
                          <a:ea typeface="BIZ UDPゴシック" panose="020B0400000000000000" pitchFamily="50" charset="-128"/>
                        </a:rPr>
                        <a:t>投融資の促進策の検討を開始</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・大阪版カーボンフットプリント（</a:t>
                      </a:r>
                      <a:r>
                        <a:rPr lang="en-US" altLang="ja-JP" sz="1100" dirty="0" smtClean="0">
                          <a:latin typeface="BIZ UDPゴシック" panose="020B0400000000000000" pitchFamily="50" charset="-128"/>
                          <a:ea typeface="BIZ UDPゴシック" panose="020B0400000000000000" pitchFamily="50" charset="-128"/>
                        </a:rPr>
                        <a:t>CO</a:t>
                      </a:r>
                      <a:r>
                        <a:rPr lang="en-US" altLang="ja-JP" sz="900" dirty="0" smtClean="0">
                          <a:latin typeface="BIZ UDPゴシック" panose="020B0400000000000000" pitchFamily="50" charset="-128"/>
                          <a:ea typeface="BIZ UDPゴシック" panose="020B0400000000000000" pitchFamily="50" charset="-128"/>
                        </a:rPr>
                        <a:t>2</a:t>
                      </a:r>
                      <a:r>
                        <a:rPr lang="ja-JP" altLang="en-US" sz="1100" dirty="0" smtClean="0">
                          <a:latin typeface="BIZ UDPゴシック" panose="020B0400000000000000" pitchFamily="50" charset="-128"/>
                          <a:ea typeface="BIZ UDPゴシック" panose="020B0400000000000000" pitchFamily="50" charset="-128"/>
                        </a:rPr>
                        <a:t>排</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出量の見える化）の検討開始</a:t>
                      </a: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・環境に配慮した製品、サービスの選択を</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促すポイント制度創設の検討を開始</a:t>
                      </a: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85725" indent="-85725">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spc="-10" baseline="0" dirty="0" smtClean="0">
                          <a:solidFill>
                            <a:schemeClr val="tx1"/>
                          </a:solidFill>
                          <a:latin typeface="BIZ UDPゴシック" panose="020B0400000000000000" pitchFamily="50" charset="-128"/>
                          <a:ea typeface="BIZ UDPゴシック" panose="020B0400000000000000" pitchFamily="50" charset="-128"/>
                        </a:rPr>
                        <a:t>行動変容のための取組みの推進</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・府域における脱炭素経営と</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ESG</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投融</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資の促進</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排出量の見える化を行う製品の</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拡大やポイント制度の展開</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indent="-3600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□大阪の脱炭素経営を世界のモデルに</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・事業者によるカーボンニュートラルの取</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組み強化</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・サプライチェーンに連なる広範な裾野の</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中小事業者へも脱炭素経営が浸透</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・事業者への資金供給手法として</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ESG</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投</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融資が普及</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8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□脱炭素行動の定着</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・日常生活における幅広い製品やサービ</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ス等において、</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排出量を見える化</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削減効果の製品表示や価格等へ</a:t>
                      </a:r>
                    </a:p>
                    <a:p>
                      <a:pPr marL="85725" indent="-85725">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の反映が広く普及し、府民による脱炭素に配慮した消費選択行動が浸透</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3" name="正方形/長方形 22">
            <a:extLst>
              <a:ext uri="{FF2B5EF4-FFF2-40B4-BE49-F238E27FC236}">
                <a16:creationId xmlns:a16="http://schemas.microsoft.com/office/drawing/2014/main" id="{42AB246C-D6C3-4324-A739-9AC17F6C0836}"/>
              </a:ext>
            </a:extLst>
          </p:cNvPr>
          <p:cNvSpPr/>
          <p:nvPr/>
        </p:nvSpPr>
        <p:spPr>
          <a:xfrm>
            <a:off x="4670899" y="3409470"/>
            <a:ext cx="2412000" cy="2598585"/>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カーボンニュートラルに向けた行動変容を強く動機づけ</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defTabSz="930530">
              <a:defRPr/>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85725" indent="-85725"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・事業者の</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先進的</a:t>
            </a:r>
            <a:r>
              <a:rPr kumimoji="1" lang="ja-JP" altLang="en-US" sz="1100" dirty="0">
                <a:solidFill>
                  <a:schemeClr val="tx1"/>
                </a:solidFill>
                <a:latin typeface="BIZ UDPゴシック" panose="020B0400000000000000" pitchFamily="50" charset="-128"/>
                <a:ea typeface="BIZ UDPゴシック" panose="020B0400000000000000" pitchFamily="50" charset="-128"/>
              </a:rPr>
              <a:t>な</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脱炭素</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の取組み</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a:t>
            </a:r>
            <a:r>
              <a:rPr kumimoji="1" lang="ja-JP" altLang="en-US" sz="1100" dirty="0">
                <a:solidFill>
                  <a:schemeClr val="tx1"/>
                </a:solidFill>
                <a:latin typeface="BIZ UDPゴシック" panose="020B0400000000000000" pitchFamily="50" charset="-128"/>
                <a:ea typeface="BIZ UDPゴシック" panose="020B0400000000000000" pitchFamily="50" charset="-128"/>
              </a:rPr>
              <a:t>国</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内外</a:t>
            </a:r>
            <a:r>
              <a:rPr kumimoji="1" lang="ja-JP" altLang="en-US" sz="1100" dirty="0">
                <a:solidFill>
                  <a:schemeClr val="tx1"/>
                </a:solidFill>
                <a:latin typeface="BIZ UDPゴシック" panose="020B0400000000000000" pitchFamily="50" charset="-128"/>
                <a:ea typeface="BIZ UDPゴシック" panose="020B0400000000000000" pitchFamily="50" charset="-128"/>
              </a:rPr>
              <a:t>に発信</a:t>
            </a:r>
          </a:p>
          <a:p>
            <a:pPr defTabSz="930530">
              <a:defRPr/>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85725" indent="-85725" defTabSz="930530">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・会場等で独自の取組みを進め、カーボンニュートラル達成への参加意識を醸成</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80975" indent="-180975" defTabSz="930530">
              <a:spcBef>
                <a:spcPts val="600"/>
              </a:spcBef>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▷府域</a:t>
            </a:r>
            <a:r>
              <a:rPr kumimoji="1" lang="ja-JP" altLang="en-US" sz="1100" dirty="0">
                <a:solidFill>
                  <a:schemeClr val="tx1"/>
                </a:solidFill>
                <a:latin typeface="BIZ UDPゴシック" panose="020B0400000000000000" pitchFamily="50" charset="-128"/>
                <a:ea typeface="BIZ UDPゴシック" panose="020B0400000000000000" pitchFamily="50" charset="-128"/>
              </a:rPr>
              <a:t>での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削減量</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を万博起因で排出した温室効果ガスとのオフセットに活用</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80975" indent="-180975" defTabSz="930530">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▷会場等での削減効果の見える化とポイント制度の実施</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defTabSz="930530">
              <a:defRPr/>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p:txBody>
      </p:sp>
      <p:sp>
        <p:nvSpPr>
          <p:cNvPr id="25" name="ホームベース 7">
            <a:extLst>
              <a:ext uri="{FF2B5EF4-FFF2-40B4-BE49-F238E27FC236}">
                <a16:creationId xmlns:a16="http://schemas.microsoft.com/office/drawing/2014/main" id="{E599356E-2B0A-4C96-A1C9-EC52982B4052}"/>
              </a:ext>
            </a:extLst>
          </p:cNvPr>
          <p:cNvSpPr/>
          <p:nvPr/>
        </p:nvSpPr>
        <p:spPr>
          <a:xfrm>
            <a:off x="4670899" y="3269881"/>
            <a:ext cx="1012036" cy="358474"/>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26" name="テキスト ボックス 25">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技術革新だけで</a:t>
            </a:r>
            <a:r>
              <a:rPr lang="ja-JP" altLang="en-US" sz="1200" dirty="0">
                <a:solidFill>
                  <a:prstClr val="black"/>
                </a:solidFill>
                <a:latin typeface="BIZ UDPゴシック" panose="020B0400000000000000" pitchFamily="50" charset="-128"/>
                <a:ea typeface="BIZ UDPゴシック" panose="020B0400000000000000" pitchFamily="50" charset="-128"/>
              </a:rPr>
              <a:t>は</a:t>
            </a:r>
            <a:r>
              <a:rPr lang="ja-JP" altLang="en-US" sz="1200" dirty="0" smtClean="0">
                <a:solidFill>
                  <a:prstClr val="black"/>
                </a:solidFill>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温室効果ガス</a:t>
            </a:r>
            <a:r>
              <a:rPr lang="ja-JP" altLang="en-US" sz="1200" dirty="0">
                <a:latin typeface="BIZ UDPゴシック" panose="020B0400000000000000" pitchFamily="50" charset="-128"/>
                <a:ea typeface="BIZ UDPゴシック" panose="020B0400000000000000" pitchFamily="50" charset="-128"/>
              </a:rPr>
              <a:t>（ＣＯ</a:t>
            </a:r>
            <a:r>
              <a:rPr lang="ja-JP" altLang="en-US" sz="1000" dirty="0">
                <a:latin typeface="BIZ UDPゴシック" panose="020B0400000000000000" pitchFamily="50" charset="-128"/>
                <a:ea typeface="BIZ UDPゴシック" panose="020B0400000000000000" pitchFamily="50" charset="-128"/>
              </a:rPr>
              <a:t>２</a:t>
            </a:r>
            <a:r>
              <a:rPr lang="ja-JP" altLang="en-US" sz="1200" dirty="0">
                <a:solidFill>
                  <a:prstClr val="black"/>
                </a:solidFill>
                <a:latin typeface="BIZ UDPゴシック" panose="020B0400000000000000" pitchFamily="50" charset="-128"/>
                <a:ea typeface="BIZ UDPゴシック" panose="020B0400000000000000" pitchFamily="50" charset="-128"/>
              </a:rPr>
              <a:t>）排出量の実質ゼロを</a:t>
            </a:r>
            <a:r>
              <a:rPr lang="ja-JP" altLang="en-US" sz="1200" dirty="0" smtClean="0">
                <a:solidFill>
                  <a:prstClr val="black"/>
                </a:solidFill>
                <a:latin typeface="BIZ UDPゴシック" panose="020B0400000000000000" pitchFamily="50" charset="-128"/>
                <a:ea typeface="BIZ UDPゴシック" panose="020B0400000000000000" pitchFamily="50" charset="-128"/>
              </a:rPr>
              <a:t>達成することは困難であり、事</a:t>
            </a:r>
            <a:r>
              <a:rPr lang="ja-JP" altLang="en-US" sz="1200" dirty="0">
                <a:solidFill>
                  <a:prstClr val="black"/>
                </a:solidFill>
                <a:latin typeface="BIZ UDPゴシック" panose="020B0400000000000000" pitchFamily="50" charset="-128"/>
                <a:ea typeface="BIZ UDPゴシック" panose="020B0400000000000000" pitchFamily="50" charset="-128"/>
              </a:rPr>
              <a:t>業者や府民の行動変容</a:t>
            </a:r>
            <a:r>
              <a:rPr lang="ja-JP" altLang="en-US" sz="1200" dirty="0" smtClean="0">
                <a:solidFill>
                  <a:prstClr val="black"/>
                </a:solidFill>
                <a:latin typeface="BIZ UDPゴシック" panose="020B0400000000000000" pitchFamily="50" charset="-128"/>
                <a:ea typeface="BIZ UDPゴシック" panose="020B0400000000000000" pitchFamily="50" charset="-128"/>
              </a:rPr>
              <a:t>が鍵と</a:t>
            </a:r>
            <a:r>
              <a:rPr lang="ja-JP" altLang="en-US" sz="1200" dirty="0">
                <a:solidFill>
                  <a:prstClr val="black"/>
                </a:solidFill>
                <a:latin typeface="BIZ UDPゴシック" panose="020B0400000000000000" pitchFamily="50" charset="-128"/>
                <a:ea typeface="BIZ UDPゴシック" panose="020B0400000000000000" pitchFamily="50" charset="-128"/>
              </a:rPr>
              <a:t>なる。万博会場での「見える化」の取組みなどを契機に、脱炭素経営、脱炭素行動の定着・浸透をめざす。</a:t>
            </a:r>
          </a:p>
        </p:txBody>
      </p:sp>
      <p:grpSp>
        <p:nvGrpSpPr>
          <p:cNvPr id="27" name="グループ化 26"/>
          <p:cNvGrpSpPr/>
          <p:nvPr/>
        </p:nvGrpSpPr>
        <p:grpSpPr>
          <a:xfrm>
            <a:off x="243016" y="1160758"/>
            <a:ext cx="9720000" cy="381120"/>
            <a:chOff x="119658" y="1576175"/>
            <a:chExt cx="9780653" cy="393157"/>
          </a:xfrm>
        </p:grpSpPr>
        <p:grpSp>
          <p:nvGrpSpPr>
            <p:cNvPr id="28" name="グループ化 27">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30"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a:t>
                </a:r>
                <a:r>
                  <a:rPr kumimoji="1" lang="ja-JP" altLang="en-US" sz="1260" dirty="0" smtClean="0">
                    <a:solidFill>
                      <a:prstClr val="white"/>
                    </a:solidFill>
                    <a:latin typeface="BIZ UDPゴシック" panose="020B0400000000000000" pitchFamily="50" charset="-128"/>
                    <a:ea typeface="BIZ UDPゴシック" panose="020B0400000000000000" pitchFamily="50" charset="-128"/>
                  </a:rPr>
                  <a:t>万博後のめざす姿）</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sp>
            <p:nvSpPr>
              <p:cNvPr id="31"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32"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9"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34" name="図 33">
            <a:extLst>
              <a:ext uri="{FF2B5EF4-FFF2-40B4-BE49-F238E27FC236}">
                <a16:creationId xmlns:a16="http://schemas.microsoft.com/office/drawing/2014/main" id="{63B3E173-3A37-42CE-B287-EEB0F5C4FB4C}"/>
              </a:ext>
            </a:extLst>
          </p:cNvPr>
          <p:cNvPicPr>
            <a:picLocks noChangeAspect="1"/>
          </p:cNvPicPr>
          <p:nvPr/>
        </p:nvPicPr>
        <p:blipFill rotWithShape="1">
          <a:blip r:embed="rId3"/>
          <a:srcRect l="3434" r="2672"/>
          <a:stretch/>
        </p:blipFill>
        <p:spPr>
          <a:xfrm>
            <a:off x="2123111" y="2464441"/>
            <a:ext cx="2260951" cy="879759"/>
          </a:xfrm>
          <a:prstGeom prst="rect">
            <a:avLst/>
          </a:prstGeom>
        </p:spPr>
      </p:pic>
      <p:sp>
        <p:nvSpPr>
          <p:cNvPr id="35" name="テキスト ボックス 34">
            <a:extLst>
              <a:ext uri="{FF2B5EF4-FFF2-40B4-BE49-F238E27FC236}">
                <a16:creationId xmlns:a16="http://schemas.microsoft.com/office/drawing/2014/main" id="{4B540E6E-594E-47B9-9E8F-4484B1258F13}"/>
              </a:ext>
            </a:extLst>
          </p:cNvPr>
          <p:cNvSpPr txBox="1"/>
          <p:nvPr/>
        </p:nvSpPr>
        <p:spPr>
          <a:xfrm>
            <a:off x="2382207" y="3370900"/>
            <a:ext cx="1964679" cy="9222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en-US" altLang="ja-JP"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ESG</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投融資の促進策のイメージ図</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37" name="図 36"/>
          <p:cNvPicPr>
            <a:picLocks noChangeAspect="1"/>
          </p:cNvPicPr>
          <p:nvPr/>
        </p:nvPicPr>
        <p:blipFill>
          <a:blip r:embed="rId4"/>
          <a:stretch>
            <a:fillRect/>
          </a:stretch>
        </p:blipFill>
        <p:spPr>
          <a:xfrm>
            <a:off x="2586396" y="4170796"/>
            <a:ext cx="1108285" cy="775800"/>
          </a:xfrm>
          <a:prstGeom prst="rect">
            <a:avLst/>
          </a:prstGeom>
        </p:spPr>
      </p:pic>
      <p:sp>
        <p:nvSpPr>
          <p:cNvPr id="49" name="テキスト ボックス 48">
            <a:extLst>
              <a:ext uri="{FF2B5EF4-FFF2-40B4-BE49-F238E27FC236}">
                <a16:creationId xmlns:a16="http://schemas.microsoft.com/office/drawing/2014/main" id="{4B540E6E-594E-47B9-9E8F-4484B1258F13}"/>
              </a:ext>
            </a:extLst>
          </p:cNvPr>
          <p:cNvSpPr txBox="1"/>
          <p:nvPr/>
        </p:nvSpPr>
        <p:spPr>
          <a:xfrm>
            <a:off x="2419383" y="4910659"/>
            <a:ext cx="1964679" cy="229602"/>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▲カーボンフットプリントマーク</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Tree>
    <p:extLst>
      <p:ext uri="{BB962C8B-B14F-4D97-AF65-F5344CB8AC3E}">
        <p14:creationId xmlns:p14="http://schemas.microsoft.com/office/powerpoint/2010/main" val="2661602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5380560"/>
            <a:ext cx="9434300" cy="1154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a:endCxn id="27" idx="1"/>
          </p:cNvCxnSpPr>
          <p:nvPr/>
        </p:nvCxnSpPr>
        <p:spPr>
          <a:xfrm>
            <a:off x="381277" y="273131"/>
            <a:ext cx="12064" cy="466900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21" name="直線コネクタ 20"/>
          <p:cNvCxnSpPr/>
          <p:nvPr/>
        </p:nvCxnSpPr>
        <p:spPr>
          <a:xfrm flipV="1">
            <a:off x="381277" y="3493974"/>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6" name="表 25"/>
          <p:cNvGraphicFramePr>
            <a:graphicFrameLocks noGrp="1"/>
          </p:cNvGraphicFramePr>
          <p:nvPr>
            <p:extLst>
              <p:ext uri="{D42A27DB-BD31-4B8C-83A1-F6EECF244321}">
                <p14:modId xmlns:p14="http://schemas.microsoft.com/office/powerpoint/2010/main" val="1503890386"/>
              </p:ext>
            </p:extLst>
          </p:nvPr>
        </p:nvGraphicFramePr>
        <p:xfrm>
          <a:off x="550665" y="5467254"/>
          <a:ext cx="9540000" cy="1216023"/>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946144647"/>
                    </a:ext>
                  </a:extLst>
                </a:gridCol>
              </a:tblGrid>
              <a:tr h="35897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▷事業者や消費者の行動変容を強く動機づけるカーボンニュートラルを体現する万博の開催</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r>
                        <a:rPr kumimoji="1" lang="en-US" altLang="ja-JP" sz="1300" b="0" i="0" u="none" strike="noStrike" kern="1200" cap="none" spc="0" normalizeH="0" baseline="0" noProof="0" dirty="0" smtClean="0">
                          <a:ln>
                            <a:noFill/>
                          </a:ln>
                          <a:solidFill>
                            <a:schemeClr val="tx1"/>
                          </a:solidFill>
                          <a:effectLst/>
                          <a:uLnTx/>
                          <a:uFillTx/>
                          <a:latin typeface="+mn-lt"/>
                          <a:ea typeface="+mn-ea"/>
                          <a:cs typeface="+mn-cs"/>
                        </a:rPr>
                        <a:t> </a:t>
                      </a:r>
                    </a:p>
                  </a:txBody>
                  <a:tcPr marL="100806" marR="100806" marT="50403" marB="50403"/>
                </a:tc>
                <a:extLst>
                  <a:ext uri="{0D108BD9-81ED-4DB2-BD59-A6C34878D82A}">
                    <a16:rowId xmlns:a16="http://schemas.microsoft.com/office/drawing/2014/main" val="2546471537"/>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▷万博開催に</a:t>
                      </a:r>
                      <a:r>
                        <a:rPr kumimoji="1" lang="ja-JP" altLang="en-US" sz="1300" b="1" dirty="0" smtClean="0">
                          <a:solidFill>
                            <a:schemeClr val="tx1"/>
                          </a:solidFill>
                          <a:latin typeface="+mn-ea"/>
                          <a:ea typeface="+mn-ea"/>
                        </a:rPr>
                        <a:t>伴い排出される</a:t>
                      </a:r>
                      <a:r>
                        <a:rPr kumimoji="1" lang="en-US" altLang="ja-JP" sz="1300" b="1" dirty="0" smtClean="0">
                          <a:solidFill>
                            <a:schemeClr val="tx1"/>
                          </a:solidFill>
                          <a:latin typeface="+mn-ea"/>
                          <a:ea typeface="+mn-ea"/>
                        </a:rPr>
                        <a:t>CO</a:t>
                      </a:r>
                      <a:r>
                        <a:rPr kumimoji="1" lang="en-US" altLang="ja-JP" sz="1100" b="1" dirty="0" smtClean="0">
                          <a:solidFill>
                            <a:schemeClr val="tx1"/>
                          </a:solidFill>
                          <a:latin typeface="+mn-ea"/>
                          <a:ea typeface="+mn-ea"/>
                        </a:rPr>
                        <a:t>2</a:t>
                      </a:r>
                      <a:r>
                        <a:rPr kumimoji="1" lang="ja-JP" altLang="en-US" sz="1300" b="1" dirty="0" smtClean="0">
                          <a:solidFill>
                            <a:schemeClr val="tx1"/>
                          </a:solidFill>
                          <a:latin typeface="+mn-ea"/>
                          <a:ea typeface="+mn-ea"/>
                        </a:rPr>
                        <a:t>を事業者による削減でオフセットする取組みの全国的な展開</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r>
                        <a:rPr kumimoji="1" lang="en-US" altLang="ja-JP" sz="1300" b="0" i="0" u="none" strike="noStrike" kern="1200" cap="none" spc="0" normalizeH="0" baseline="0" noProof="0" dirty="0" smtClean="0">
                          <a:ln>
                            <a:noFill/>
                          </a:ln>
                          <a:solidFill>
                            <a:schemeClr val="tx1"/>
                          </a:solidFill>
                          <a:effectLst/>
                          <a:uLnTx/>
                          <a:uFillTx/>
                          <a:latin typeface="+mn-lt"/>
                          <a:ea typeface="+mn-ea"/>
                          <a:cs typeface="+mn-cs"/>
                        </a:rPr>
                        <a:t> </a:t>
                      </a:r>
                    </a:p>
                  </a:txBody>
                  <a:tcPr marL="100806" marR="100806" marT="50403" marB="50403"/>
                </a:tc>
                <a:extLst>
                  <a:ext uri="{0D108BD9-81ED-4DB2-BD59-A6C34878D82A}">
                    <a16:rowId xmlns:a16="http://schemas.microsoft.com/office/drawing/2014/main" val="1040781795"/>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latin typeface="+mn-ea"/>
                          <a:ea typeface="+mn-ea"/>
                        </a:rPr>
                        <a:t>CO</a:t>
                      </a:r>
                      <a:r>
                        <a:rPr kumimoji="1" lang="en-US" altLang="ja-JP" sz="1100" b="1" dirty="0" smtClean="0">
                          <a:solidFill>
                            <a:schemeClr val="tx1"/>
                          </a:solidFill>
                          <a:latin typeface="+mn-ea"/>
                          <a:ea typeface="+mn-ea"/>
                        </a:rPr>
                        <a:t>2</a:t>
                      </a:r>
                      <a:r>
                        <a:rPr kumimoji="1" lang="ja-JP" altLang="en-US" sz="1300" b="1" dirty="0" smtClean="0">
                          <a:solidFill>
                            <a:schemeClr val="tx1"/>
                          </a:solidFill>
                        </a:rPr>
                        <a:t>を削減する消費行動により会場等で使用できるポイント制度の構築に向けた支援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r>
                        <a:rPr kumimoji="1" lang="en-US" altLang="ja-JP" sz="1300" b="0" i="0" u="none" strike="noStrike" kern="1200" cap="none" spc="0" normalizeH="0" baseline="0" noProof="0" dirty="0" smtClean="0">
                          <a:ln>
                            <a:noFill/>
                          </a:ln>
                          <a:solidFill>
                            <a:schemeClr val="tx1"/>
                          </a:solidFill>
                          <a:effectLst/>
                          <a:uLnTx/>
                          <a:uFillTx/>
                          <a:latin typeface="+mn-lt"/>
                          <a:ea typeface="+mn-ea"/>
                          <a:cs typeface="+mn-cs"/>
                        </a:rPr>
                        <a:t> </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3329292967"/>
                  </a:ext>
                </a:extLst>
              </a:tr>
            </a:tbl>
          </a:graphicData>
        </a:graphic>
      </p:graphicFrame>
      <p:sp>
        <p:nvSpPr>
          <p:cNvPr id="22" name="テキスト ボックス 21"/>
          <p:cNvSpPr txBox="1"/>
          <p:nvPr/>
        </p:nvSpPr>
        <p:spPr>
          <a:xfrm>
            <a:off x="620609" y="4973795"/>
            <a:ext cx="414728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経済</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産業省</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、環境省</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265378854"/>
              </p:ext>
            </p:extLst>
          </p:nvPr>
        </p:nvGraphicFramePr>
        <p:xfrm>
          <a:off x="550665" y="635492"/>
          <a:ext cx="9460016" cy="2792412"/>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a:t>
                      </a:r>
                      <a:r>
                        <a:rPr kumimoji="1" lang="ja-JP" altLang="en-US" sz="1300" b="1" dirty="0" smtClean="0">
                          <a:latin typeface="+mn-ea"/>
                          <a:ea typeface="+mn-ea"/>
                        </a:rPr>
                        <a:t>事業者における脱炭素経営の意識が不足</a:t>
                      </a:r>
                      <a:endParaRPr kumimoji="1" lang="ja-JP" altLang="en-US" sz="1300" b="1" dirty="0" smtClean="0">
                        <a:solidFill>
                          <a:schemeClr val="tx1"/>
                        </a:solidFill>
                        <a:latin typeface="+mn-ea"/>
                        <a:ea typeface="+mn-ea"/>
                      </a:endParaRPr>
                    </a:p>
                    <a:p>
                      <a:pPr marL="271463" indent="-271463" algn="l"/>
                      <a:r>
                        <a:rPr kumimoji="1" lang="ja-JP" altLang="en-US" sz="1200" dirty="0" smtClean="0">
                          <a:solidFill>
                            <a:schemeClr val="tx1"/>
                          </a:solidFill>
                        </a:rPr>
                        <a:t>　　事業者において、脱炭素経営の標準化には至っていないため、万博を契機とした事業者</a:t>
                      </a:r>
                      <a:r>
                        <a:rPr kumimoji="1" lang="ja-JP" altLang="en-US" sz="1200" dirty="0" smtClean="0"/>
                        <a:t>への働きかけの強化や、意欲的な事業者に</a:t>
                      </a:r>
                      <a:endParaRPr kumimoji="1" lang="en-US" altLang="ja-JP" sz="1200" dirty="0" smtClean="0"/>
                    </a:p>
                    <a:p>
                      <a:pPr marL="271463" indent="-271463" algn="l"/>
                      <a:r>
                        <a:rPr kumimoji="1" lang="ja-JP" altLang="en-US" sz="1200" dirty="0" smtClean="0"/>
                        <a:t>　　対する設備導入の補助などを通じた、府内事業者の意識改革・行動変容に向けた取組みが必要。</a:t>
                      </a:r>
                      <a:endParaRPr kumimoji="1" lang="en-US" altLang="ja-JP" sz="1200" dirty="0" smtClean="0"/>
                    </a:p>
                    <a:p>
                      <a:pPr marL="271463" indent="-271463" algn="l"/>
                      <a:endParaRPr kumimoji="1" lang="en-US" altLang="ja-JP" sz="400" dirty="0" smtClean="0"/>
                    </a:p>
                    <a:p>
                      <a:pPr algn="l"/>
                      <a:r>
                        <a:rPr kumimoji="1" lang="ja-JP" altLang="en-US" sz="1300" b="1" dirty="0" smtClean="0">
                          <a:solidFill>
                            <a:schemeClr val="tx1"/>
                          </a:solidFill>
                        </a:rPr>
                        <a:t>▷</a:t>
                      </a:r>
                      <a:r>
                        <a:rPr kumimoji="1" lang="en-US" altLang="ja-JP" sz="1300" b="1" dirty="0" smtClean="0">
                          <a:solidFill>
                            <a:schemeClr val="tx1"/>
                          </a:solidFill>
                          <a:latin typeface="+mn-ea"/>
                          <a:ea typeface="+mn-ea"/>
                        </a:rPr>
                        <a:t>CO</a:t>
                      </a:r>
                      <a:r>
                        <a:rPr kumimoji="1" lang="en-US" altLang="ja-JP" sz="1100" b="1" dirty="0" smtClean="0">
                          <a:solidFill>
                            <a:schemeClr val="tx1"/>
                          </a:solidFill>
                          <a:latin typeface="+mn-ea"/>
                          <a:ea typeface="+mn-ea"/>
                        </a:rPr>
                        <a:t>2</a:t>
                      </a:r>
                      <a:r>
                        <a:rPr kumimoji="1" lang="ja-JP" altLang="en-US" sz="1300" b="1" dirty="0" smtClean="0">
                          <a:solidFill>
                            <a:schemeClr val="tx1"/>
                          </a:solidFill>
                        </a:rPr>
                        <a:t>排出量をオフセットするための仕組みの構築が必要</a:t>
                      </a:r>
                      <a:endParaRPr kumimoji="1" lang="ja-JP" altLang="en-US" sz="1300" b="1" dirty="0" smtClean="0">
                        <a:solidFill>
                          <a:schemeClr val="tx1"/>
                        </a:solidFill>
                        <a:latin typeface="+mn-ea"/>
                        <a:ea typeface="+mn-ea"/>
                      </a:endParaRP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東京オリパラでは、東京都のキャップ＆トレード制度（</a:t>
                      </a:r>
                      <a:r>
                        <a:rPr kumimoji="1" lang="en-US" altLang="ja-JP" sz="1200" dirty="0" smtClean="0">
                          <a:solidFill>
                            <a:schemeClr val="tx1"/>
                          </a:solidFill>
                          <a:latin typeface="+mn-ea"/>
                          <a:ea typeface="+mn-ea"/>
                        </a:rPr>
                        <a:t>CO</a:t>
                      </a:r>
                      <a:r>
                        <a:rPr kumimoji="1" lang="en-US" altLang="ja-JP" sz="1000" dirty="0" smtClean="0">
                          <a:solidFill>
                            <a:schemeClr val="tx1"/>
                          </a:solidFill>
                          <a:latin typeface="+mn-ea"/>
                          <a:ea typeface="+mn-ea"/>
                        </a:rPr>
                        <a:t>2</a:t>
                      </a:r>
                      <a:r>
                        <a:rPr kumimoji="1" lang="ja-JP" altLang="en-US" sz="1200" dirty="0" smtClean="0">
                          <a:solidFill>
                            <a:schemeClr val="tx1"/>
                          </a:solidFill>
                        </a:rPr>
                        <a:t>排出量の削減義務と排出量取引）を活用し、</a:t>
                      </a:r>
                      <a:r>
                        <a:rPr kumimoji="1" lang="en-US" altLang="ja-JP" sz="1200" dirty="0" smtClean="0">
                          <a:solidFill>
                            <a:schemeClr val="tx1"/>
                          </a:solidFill>
                          <a:latin typeface="+mn-ea"/>
                          <a:ea typeface="+mn-ea"/>
                        </a:rPr>
                        <a:t>CO</a:t>
                      </a:r>
                      <a:r>
                        <a:rPr kumimoji="1" lang="en-US" altLang="ja-JP" sz="1000" dirty="0" smtClean="0">
                          <a:solidFill>
                            <a:schemeClr val="tx1"/>
                          </a:solidFill>
                          <a:latin typeface="+mn-ea"/>
                          <a:ea typeface="+mn-ea"/>
                        </a:rPr>
                        <a:t>2</a:t>
                      </a:r>
                      <a:r>
                        <a:rPr kumimoji="1" lang="ja-JP" altLang="en-US" sz="1200" dirty="0" smtClean="0">
                          <a:solidFill>
                            <a:schemeClr val="tx1"/>
                          </a:solidFill>
                        </a:rPr>
                        <a:t>排出量のオフセットを</a:t>
                      </a:r>
                      <a:endParaRPr kumimoji="1" lang="en-US" altLang="ja-JP" sz="1200" dirty="0" smtClean="0">
                        <a:solidFill>
                          <a:schemeClr val="tx1"/>
                        </a:solidFill>
                      </a:endParaRP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実施。しかし、同制度は全国規模で展開されておらず、万博における</a:t>
                      </a:r>
                      <a:r>
                        <a:rPr kumimoji="1" lang="en-US" altLang="ja-JP" sz="1200" dirty="0" smtClean="0">
                          <a:solidFill>
                            <a:schemeClr val="tx1"/>
                          </a:solidFill>
                          <a:latin typeface="+mn-ea"/>
                          <a:ea typeface="+mn-ea"/>
                        </a:rPr>
                        <a:t>CO</a:t>
                      </a:r>
                      <a:r>
                        <a:rPr kumimoji="1" lang="en-US" altLang="ja-JP" sz="1000" dirty="0" smtClean="0">
                          <a:solidFill>
                            <a:schemeClr val="tx1"/>
                          </a:solidFill>
                          <a:latin typeface="+mn-ea"/>
                          <a:ea typeface="+mn-ea"/>
                        </a:rPr>
                        <a:t>2</a:t>
                      </a:r>
                      <a:r>
                        <a:rPr kumimoji="1" lang="ja-JP" altLang="en-US" sz="1200" dirty="0" smtClean="0">
                          <a:solidFill>
                            <a:schemeClr val="tx1"/>
                          </a:solidFill>
                        </a:rPr>
                        <a:t>排出のオフセットに向け、全国的なクレジット寄付の促進が必要。</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t>▷</a:t>
                      </a:r>
                      <a:r>
                        <a:rPr kumimoji="1" lang="ja-JP" altLang="en-US" sz="1300" b="1" dirty="0" smtClean="0">
                          <a:latin typeface="+mn-ea"/>
                          <a:ea typeface="+mn-ea"/>
                        </a:rPr>
                        <a:t>脱炭素への貢献度が高い商品やサービスを選択する消費者意識の不足</a:t>
                      </a:r>
                    </a:p>
                    <a:p>
                      <a:pPr algn="l"/>
                      <a:r>
                        <a:rPr kumimoji="1" lang="ja-JP" altLang="en-US" sz="1200" strike="noStrike" dirty="0" smtClean="0"/>
                        <a:t>　　脱炭素への貢献度が高い商品やサービスを選択する消費者意識がまだ十分ではないため、</a:t>
                      </a:r>
                      <a:r>
                        <a:rPr kumimoji="1" lang="en-US" altLang="ja-JP" sz="1200" dirty="0" smtClean="0">
                          <a:solidFill>
                            <a:schemeClr val="tx1"/>
                          </a:solidFill>
                          <a:latin typeface="+mn-ea"/>
                          <a:ea typeface="+mn-ea"/>
                        </a:rPr>
                        <a:t>CO</a:t>
                      </a:r>
                      <a:r>
                        <a:rPr kumimoji="1" lang="en-US" altLang="ja-JP" sz="1000" dirty="0" smtClean="0">
                          <a:solidFill>
                            <a:schemeClr val="tx1"/>
                          </a:solidFill>
                          <a:latin typeface="+mn-ea"/>
                          <a:ea typeface="+mn-ea"/>
                        </a:rPr>
                        <a:t>2</a:t>
                      </a:r>
                      <a:r>
                        <a:rPr kumimoji="1" lang="ja-JP" altLang="en-US" sz="1200" strike="noStrike" dirty="0" smtClean="0"/>
                        <a:t>排出量の見える化と脱炭素に寄与</a:t>
                      </a:r>
                      <a:endParaRPr kumimoji="1" lang="en-US" altLang="ja-JP" sz="1200" strike="noStrike" dirty="0" smtClean="0"/>
                    </a:p>
                    <a:p>
                      <a:pPr algn="l"/>
                      <a:r>
                        <a:rPr kumimoji="1" lang="ja-JP" altLang="en-US" sz="1200" strike="noStrike" dirty="0" smtClean="0"/>
                        <a:t>　　する消費へのインセンティブの付与の仕組みの普及などを通じた、消費者の意識改革・行動変容に向けた取組みが必要。</a:t>
                      </a:r>
                      <a:endParaRPr kumimoji="1" lang="en-US" altLang="ja-JP" sz="1200" strike="noStrike" dirty="0" smtClean="0"/>
                    </a:p>
                    <a:p>
                      <a:pPr algn="l"/>
                      <a:endParaRPr kumimoji="1" lang="en-US" altLang="ja-JP" sz="600" strike="noStrike" dirty="0" smtClean="0">
                        <a:solidFill>
                          <a:schemeClr val="tx1"/>
                        </a:solidFill>
                      </a:endParaRPr>
                    </a:p>
                    <a:p>
                      <a:pPr algn="l"/>
                      <a:r>
                        <a:rPr kumimoji="1" lang="ja-JP" altLang="en-US" sz="1300" b="1" strike="noStrike" dirty="0" smtClean="0">
                          <a:solidFill>
                            <a:schemeClr val="tx1"/>
                          </a:solidFill>
                        </a:rPr>
                        <a:t>▷脱炭素地域創出のための具体的対策を学ぶ場が必要</a:t>
                      </a:r>
                    </a:p>
                    <a:p>
                      <a:pPr algn="l"/>
                      <a:r>
                        <a:rPr kumimoji="1" lang="ja-JP" altLang="en-US" sz="1200" strike="noStrike" dirty="0" smtClean="0">
                          <a:solidFill>
                            <a:schemeClr val="tx1"/>
                          </a:solidFill>
                        </a:rPr>
                        <a:t>　　地域の脱炭素化を実現したいと思う自治体等は多いが、具体的にどのような対策を打つべきかを検討するため、参考にできる脱炭　　</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素化地域のモデルケースの創出と視察等の見学コースを設定することが必要。</a:t>
                      </a:r>
                    </a:p>
                  </a:txBody>
                  <a:tcPr marL="100806" marR="100806" marT="50403" marB="50403" anchor="ctr"/>
                </a:tc>
                <a:extLst>
                  <a:ext uri="{0D108BD9-81ED-4DB2-BD59-A6C34878D82A}">
                    <a16:rowId xmlns:a16="http://schemas.microsoft.com/office/drawing/2014/main" val="1600251758"/>
                  </a:ext>
                </a:extLst>
              </a:tr>
            </a:tbl>
          </a:graphicData>
        </a:graphic>
      </p:graphicFrame>
      <p:sp>
        <p:nvSpPr>
          <p:cNvPr id="25" name="スライド番号プレースホルダー 7"/>
          <p:cNvSpPr txBox="1">
            <a:spLocks/>
          </p:cNvSpPr>
          <p:nvPr/>
        </p:nvSpPr>
        <p:spPr>
          <a:xfrm flipH="1">
            <a:off x="9719089" y="6814004"/>
            <a:ext cx="361536" cy="385309"/>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A29C0C3-80A2-4EDA-8DD4-D638D41F3C0E}" type="slidenum">
              <a:rPr kumimoji="1" lang="ja-JP" altLang="en-US" smtClean="0">
                <a:solidFill>
                  <a:prstClr val="black">
                    <a:tint val="75000"/>
                  </a:prstClr>
                </a:solidFill>
                <a:latin typeface="Calibri" panose="020F0502020204030204"/>
                <a:ea typeface="游ゴシック" panose="020B0400000000000000" pitchFamily="50" charset="-128"/>
              </a:rPr>
              <a:pPr>
                <a:defRPr/>
              </a:pPr>
              <a:t>31</a:t>
            </a:fld>
            <a:endParaRPr kumimoji="1" lang="ja-JP" altLang="en-US" dirty="0">
              <a:solidFill>
                <a:prstClr val="black">
                  <a:tint val="75000"/>
                </a:prstClr>
              </a:solidFill>
              <a:latin typeface="Calibri" panose="020F0502020204030204"/>
              <a:ea typeface="游ゴシック" panose="020B0400000000000000" pitchFamily="50" charset="-128"/>
            </a:endParaRPr>
          </a:p>
        </p:txBody>
      </p:sp>
      <p:sp>
        <p:nvSpPr>
          <p:cNvPr id="23" name="楕円 22"/>
          <p:cNvSpPr/>
          <p:nvPr/>
        </p:nvSpPr>
        <p:spPr>
          <a:xfrm>
            <a:off x="219694" y="496522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rot="5400000">
            <a:off x="243300" y="490751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8" name="表 17"/>
          <p:cNvGraphicFramePr>
            <a:graphicFrameLocks noGrp="1"/>
          </p:cNvGraphicFramePr>
          <p:nvPr>
            <p:extLst>
              <p:ext uri="{D42A27DB-BD31-4B8C-83A1-F6EECF244321}">
                <p14:modId xmlns:p14="http://schemas.microsoft.com/office/powerpoint/2010/main" val="1897976391"/>
              </p:ext>
            </p:extLst>
          </p:nvPr>
        </p:nvGraphicFramePr>
        <p:xfrm>
          <a:off x="604577" y="3741570"/>
          <a:ext cx="9288000" cy="90265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行動変容を促す資源循環のナッジ実証＜経産省＞</a:t>
                      </a:r>
                    </a:p>
                    <a:p>
                      <a:pPr marL="171450" indent="-171450">
                        <a:buFont typeface="Wingdings" panose="05000000000000000000" pitchFamily="2" charset="2"/>
                        <a:buChar char="l"/>
                      </a:pPr>
                      <a:r>
                        <a:rPr kumimoji="1" lang="en-US" altLang="ja-JP" sz="1100" dirty="0" smtClean="0">
                          <a:solidFill>
                            <a:schemeClr val="tx1"/>
                          </a:solidFill>
                          <a:latin typeface="+mn-ea"/>
                        </a:rPr>
                        <a:t>2030</a:t>
                      </a:r>
                      <a:r>
                        <a:rPr kumimoji="1" lang="ja-JP" altLang="en-US" sz="1100" dirty="0" smtClean="0">
                          <a:solidFill>
                            <a:schemeClr val="tx1"/>
                          </a:solidFill>
                          <a:latin typeface="+mn-ea"/>
                        </a:rPr>
                        <a:t>年度⽬標及び</a:t>
                      </a:r>
                      <a:r>
                        <a:rPr kumimoji="1" lang="en-US" altLang="ja-JP" sz="1100" dirty="0" smtClean="0">
                          <a:solidFill>
                            <a:schemeClr val="tx1"/>
                          </a:solidFill>
                          <a:latin typeface="+mn-ea"/>
                        </a:rPr>
                        <a:t>2050</a:t>
                      </a:r>
                      <a:r>
                        <a:rPr kumimoji="1" lang="ja-JP" altLang="en-US" sz="1100" dirty="0" smtClean="0">
                          <a:solidFill>
                            <a:schemeClr val="tx1"/>
                          </a:solidFill>
                          <a:latin typeface="+mn-ea"/>
                        </a:rPr>
                        <a:t>年カーボン ニュートラルに向けた脱炭素先⾏地域の実現 ＜環境省＞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大阪版カーボンフットプリントの算定方法の検討において国と連携</a:t>
                      </a:r>
                      <a:endParaRPr kumimoji="1" lang="en-US" altLang="ja-JP" sz="1100" dirty="0" smtClean="0">
                        <a:solidFill>
                          <a:schemeClr val="tx1"/>
                        </a:solidFill>
                        <a:latin typeface="+mn-ea"/>
                      </a:endParaRPr>
                    </a:p>
                    <a:p>
                      <a:pPr marL="171450" indent="-171450">
                        <a:buFont typeface="Wingdings" panose="05000000000000000000" pitchFamily="2" charset="2"/>
                        <a:buChar char="l"/>
                      </a:pPr>
                      <a:r>
                        <a:rPr kumimoji="1" lang="ja-JP" altLang="en-US" sz="1100" dirty="0" smtClean="0">
                          <a:solidFill>
                            <a:schemeClr val="tx1"/>
                          </a:solidFill>
                          <a:latin typeface="+mn-ea"/>
                        </a:rPr>
                        <a:t>万博における</a:t>
                      </a:r>
                      <a:r>
                        <a:rPr kumimoji="1" lang="en-US" altLang="ja-JP" sz="1100" dirty="0" smtClean="0">
                          <a:solidFill>
                            <a:schemeClr val="tx1"/>
                          </a:solidFill>
                          <a:latin typeface="+mn-ea"/>
                        </a:rPr>
                        <a:t>CO</a:t>
                      </a:r>
                      <a:r>
                        <a:rPr kumimoji="1" lang="en-US" altLang="ja-JP" sz="1100" baseline="-25000" dirty="0" smtClean="0">
                          <a:solidFill>
                            <a:schemeClr val="tx1"/>
                          </a:solidFill>
                          <a:latin typeface="+mn-ea"/>
                        </a:rPr>
                        <a:t>2</a:t>
                      </a:r>
                      <a:r>
                        <a:rPr kumimoji="1" lang="ja-JP" altLang="en-US" sz="1100" dirty="0" smtClean="0">
                          <a:solidFill>
                            <a:schemeClr val="tx1"/>
                          </a:solidFill>
                          <a:latin typeface="+mn-ea"/>
                        </a:rPr>
                        <a:t>排出量をオフセットする仕組みについて国と協議中</a:t>
                      </a:r>
                      <a:endParaRPr kumimoji="1" lang="en-US" altLang="ja-JP" sz="1100" dirty="0" smtClean="0">
                        <a:solidFill>
                          <a:schemeClr val="tx1"/>
                        </a:solidFill>
                        <a:latin typeface="+mn-ea"/>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986306"/>
                  </a:ext>
                </a:extLst>
              </a:tr>
            </a:tbl>
          </a:graphicData>
        </a:graphic>
      </p:graphicFrame>
    </p:spTree>
    <p:extLst>
      <p:ext uri="{BB962C8B-B14F-4D97-AF65-F5344CB8AC3E}">
        <p14:creationId xmlns:p14="http://schemas.microsoft.com/office/powerpoint/2010/main" val="1837135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３（２）</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大阪ブルー・オーシャン・</a:t>
            </a: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ビジョン</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7"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44" name="表 43">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26349035"/>
              </p:ext>
            </p:extLst>
          </p:nvPr>
        </p:nvGraphicFramePr>
        <p:xfrm>
          <a:off x="270312" y="1509037"/>
          <a:ext cx="9540001" cy="482629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631075">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「大阪ブルー・オーシャン・ビジョン」の実現</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□プラスチックごみゼロへの総合</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対策</a:t>
                      </a:r>
                    </a:p>
                    <a:p>
                      <a:pPr marL="0" indent="0">
                        <a:lnSpc>
                          <a:spcPct val="100000"/>
                        </a:lnSpc>
                        <a:spcBef>
                          <a:spcPts val="0"/>
                        </a:spcBef>
                        <a:spcAft>
                          <a:spcPts val="0"/>
                        </a:spcAft>
                        <a:defRPr/>
                      </a:pPr>
                      <a:endParaRPr lang="en-US" altLang="ja-JP"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・「おおさかプラスチック対策推進プラッ</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トフォーム」を設置し、製造・販売・使用・</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回収の各段階における対策を検討</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8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・「新たなペットボトル回収・リサイクルシ</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
                      </a:r>
                      <a:br>
                        <a:rPr lang="en-US" altLang="ja-JP" sz="1100" b="0" dirty="0" smtClean="0">
                          <a:solidFill>
                            <a:schemeClr val="tx1"/>
                          </a:solidFill>
                          <a:latin typeface="BIZ UDPゴシック" panose="020B0400000000000000" pitchFamily="50" charset="-128"/>
                          <a:ea typeface="BIZ UDPゴシック" panose="020B0400000000000000" pitchFamily="50" charset="-128"/>
                        </a:rPr>
                      </a:br>
                      <a:r>
                        <a:rPr lang="ja-JP" altLang="en-US" sz="1100" b="0" dirty="0" smtClean="0">
                          <a:solidFill>
                            <a:schemeClr val="tx1"/>
                          </a:solidFill>
                          <a:latin typeface="BIZ UDPゴシック" panose="020B0400000000000000" pitchFamily="50" charset="-128"/>
                          <a:ea typeface="BIZ UDPゴシック" panose="020B0400000000000000" pitchFamily="50" charset="-128"/>
                        </a:rPr>
                        <a:t>　ステム」の推進</a:t>
                      </a:r>
                      <a:endParaRPr lang="en-US" altLang="ja-JP" sz="8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□バイオプラスチック製品の研究</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開発支援</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4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・バイオプラスチックビジネス等推進事業</a:t>
                      </a: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による</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研究開発支援を実施</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支援実績：７件（</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2020</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～２０２１年度）</a:t>
                      </a:r>
                      <a:r>
                        <a:rPr lang="ja-JP" altLang="en-US" sz="1100" b="0" dirty="0" smtClean="0">
                          <a:solidFill>
                            <a:prstClr val="black"/>
                          </a:solidFill>
                          <a:latin typeface="BIZ UDPゴシック" panose="020B0400000000000000" pitchFamily="50" charset="-128"/>
                          <a:ea typeface="BIZ UDPゴシック" panose="020B0400000000000000" pitchFamily="50" charset="-128"/>
                        </a:rPr>
                        <a:t>　</a:t>
                      </a:r>
                    </a:p>
                    <a:p>
                      <a:pPr marL="0" marR="0" lvl="0" indent="0" algn="l" defTabSz="959937" rtl="0" eaLnBrk="1" fontAlgn="auto" latinLnBrk="0" hangingPunct="1">
                        <a:lnSpc>
                          <a:spcPct val="100000"/>
                        </a:lnSpc>
                        <a:spcBef>
                          <a:spcPts val="0"/>
                        </a:spcBef>
                        <a:spcAft>
                          <a:spcPts val="0"/>
                        </a:spcAft>
                        <a:buClrTx/>
                        <a:buSzTx/>
                        <a:buFontTx/>
                        <a:buNone/>
                        <a:tabLst/>
                        <a:defRPr/>
                      </a:pPr>
                      <a:endParaRPr lang="ja-JP" altLang="en-US" sz="1300" b="1" dirty="0" smtClean="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□先進的取組</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み</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で大阪が世界のモ</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デルに </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85725" indent="-85725">
                        <a:defRPr/>
                      </a:pPr>
                      <a:endParaRPr kumimoji="1"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85725" indent="-85725">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・「おおさかプラスチック対策推進プラットフォーム」モデル事業の府域展開</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85725" lvl="0" indent="-85725">
                        <a:defRPr/>
                      </a:pPr>
                      <a:endParaRPr kumimoji="1"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85725" lvl="0" indent="-85725">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・マイボトル・マイ容器利用店舗等の拡充</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85725" lvl="0" indent="-85725">
                        <a:defRPr/>
                      </a:pPr>
                      <a:endParaRPr kumimoji="1"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・「新たなペットボトル回収・リサイクルシ</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
                      </a:r>
                      <a:br>
                        <a:rPr lang="en-US" altLang="ja-JP" sz="1100" b="0" dirty="0" smtClean="0">
                          <a:solidFill>
                            <a:schemeClr val="tx1"/>
                          </a:solidFill>
                          <a:latin typeface="BIZ UDPゴシック" panose="020B0400000000000000" pitchFamily="50" charset="-128"/>
                          <a:ea typeface="BIZ UDPゴシック" panose="020B0400000000000000" pitchFamily="50" charset="-128"/>
                        </a:rPr>
                      </a:br>
                      <a:r>
                        <a:rPr lang="ja-JP" altLang="en-US" sz="1100" b="0" dirty="0" smtClean="0">
                          <a:solidFill>
                            <a:schemeClr val="tx1"/>
                          </a:solidFill>
                          <a:latin typeface="BIZ UDPゴシック" panose="020B0400000000000000" pitchFamily="50" charset="-128"/>
                          <a:ea typeface="BIZ UDPゴシック" panose="020B0400000000000000" pitchFamily="50" charset="-128"/>
                        </a:rPr>
                        <a:t>　ステム」の定着</a:t>
                      </a: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8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□バイオプラスチック製品への転</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換の加速</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・原材料調達から技術支援、販路開拓</a:t>
                      </a:r>
                      <a:r>
                        <a:rPr kumimoji="1" lang="ja-JP" altLang="en-US" sz="1100" dirty="0" err="1" smtClean="0">
                          <a:solidFill>
                            <a:prstClr val="black"/>
                          </a:solidFill>
                          <a:latin typeface="BIZ UDPゴシック" panose="020B0400000000000000" pitchFamily="50" charset="-128"/>
                          <a:ea typeface="BIZ UDPゴシック" panose="020B0400000000000000" pitchFamily="50" charset="-128"/>
                        </a:rPr>
                        <a:t>ま</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で一貫してサポートし、「大阪プロダク</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ツ」のブランド発信</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□大阪湾に流入するプラごみ半減</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・万博会場での先進的取組みを府域に拡</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大</a:t>
                      </a:r>
                    </a:p>
                    <a:p>
                      <a:pPr marL="0" indent="0">
                        <a:lnSpc>
                          <a:spcPct val="100000"/>
                        </a:lnSpc>
                        <a:spcBef>
                          <a:spcPts val="0"/>
                        </a:spcBef>
                        <a:spcAft>
                          <a:spcPts val="0"/>
                        </a:spcAft>
                      </a:pPr>
                      <a:endParaRPr kumimoji="1" lang="en-US" altLang="ja-JP" sz="4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・サーキュラーエコノミー（循環経済）への</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移行に向けた取組み加速</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□既存のプラスチック製品製造か</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らの業種転換の拡大</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ja-JP" altLang="en-US" sz="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・大阪プロダクツ製造拡大、ブランド力に</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よる国内外への展開</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・府内プラスチック製造企業等のバイオプ</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ラスチックビジネスへの参入が拡大し、</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大阪経済の成長をけん引</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45" name="正方形/長方形 44">
            <a:extLst>
              <a:ext uri="{FF2B5EF4-FFF2-40B4-BE49-F238E27FC236}">
                <a16:creationId xmlns:a16="http://schemas.microsoft.com/office/drawing/2014/main" id="{42AB246C-D6C3-4324-A739-9AC17F6C0836}"/>
              </a:ext>
            </a:extLst>
          </p:cNvPr>
          <p:cNvSpPr/>
          <p:nvPr/>
        </p:nvSpPr>
        <p:spPr>
          <a:xfrm>
            <a:off x="4610737" y="1875922"/>
            <a:ext cx="2520000" cy="1716074"/>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年に先駆け</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「大阪ブルー・オーシャン・ビジョン」会</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場内</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達成</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・プラごみゼロ万博の実践</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（使い捨て</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
            </a:r>
            <a:br>
              <a:rPr kumimoji="1" lang="en-US" altLang="ja-JP" sz="1100" dirty="0" smtClean="0">
                <a:solidFill>
                  <a:prstClr val="black"/>
                </a:solidFill>
                <a:latin typeface="BIZ UDPゴシック" panose="020B0400000000000000" pitchFamily="50" charset="-128"/>
                <a:ea typeface="BIZ UDPゴシック" panose="020B0400000000000000" pitchFamily="50" charset="-128"/>
              </a:rPr>
            </a:b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プラの使用抑制など）</a:t>
            </a:r>
            <a:endPar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・大阪プロダクツ（府内企業の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バイオプ</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ラスチック</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製品）の展示・活用</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外</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への発信（ピッチイベントの開催）</a:t>
            </a:r>
          </a:p>
        </p:txBody>
      </p:sp>
      <p:sp>
        <p:nvSpPr>
          <p:cNvPr id="46" name="ホームベース 7">
            <a:extLst>
              <a:ext uri="{FF2B5EF4-FFF2-40B4-BE49-F238E27FC236}">
                <a16:creationId xmlns:a16="http://schemas.microsoft.com/office/drawing/2014/main" id="{E599356E-2B0A-4C96-A1C9-EC52982B4052}"/>
              </a:ext>
            </a:extLst>
          </p:cNvPr>
          <p:cNvSpPr/>
          <p:nvPr/>
        </p:nvSpPr>
        <p:spPr>
          <a:xfrm>
            <a:off x="4654431" y="175494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sp>
        <p:nvSpPr>
          <p:cNvPr id="48" name="テキスト ボックス 47">
            <a:extLst>
              <a:ext uri="{FF2B5EF4-FFF2-40B4-BE49-F238E27FC236}">
                <a16:creationId xmlns:a16="http://schemas.microsoft.com/office/drawing/2014/main" id="{B02F3C22-1443-46B7-A977-04475234F08A}"/>
              </a:ext>
            </a:extLst>
          </p:cNvPr>
          <p:cNvSpPr txBox="1"/>
          <p:nvPr/>
        </p:nvSpPr>
        <p:spPr>
          <a:xfrm>
            <a:off x="270312" y="568842"/>
            <a:ext cx="9540000" cy="646331"/>
          </a:xfrm>
          <a:prstGeom prst="rect">
            <a:avLst/>
          </a:prstGeom>
          <a:noFill/>
          <a:ln w="6350">
            <a:noFill/>
            <a:prstDash val="dash"/>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G20</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大阪サミットで共有された「大阪ブルー・オーシャン・ビジョン」では、</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までに海洋プラスチックごみによる新たな汚染をゼロにすることが掲げられている。海に囲まれた万博会場において、その達成に向けた先進的な取組みを実践・発信することで、世界の海洋プラスチックごみの削減につなげていく。</a:t>
            </a:r>
          </a:p>
        </p:txBody>
      </p:sp>
      <p:grpSp>
        <p:nvGrpSpPr>
          <p:cNvPr id="49" name="グループ化 48"/>
          <p:cNvGrpSpPr/>
          <p:nvPr/>
        </p:nvGrpSpPr>
        <p:grpSpPr>
          <a:xfrm>
            <a:off x="243016" y="1295228"/>
            <a:ext cx="9720000" cy="381120"/>
            <a:chOff x="119658" y="1576175"/>
            <a:chExt cx="9780653" cy="393157"/>
          </a:xfrm>
        </p:grpSpPr>
        <p:grpSp>
          <p:nvGrpSpPr>
            <p:cNvPr id="50" name="グループ化 49">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52"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53"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54"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51"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55" name="正方形/長方形 54"/>
          <p:cNvSpPr/>
          <p:nvPr/>
        </p:nvSpPr>
        <p:spPr>
          <a:xfrm>
            <a:off x="2008587" y="1727039"/>
            <a:ext cx="2520000" cy="797753"/>
          </a:xfrm>
          <a:prstGeom prst="rect">
            <a:avLst/>
          </a:prstGeom>
          <a:solidFill>
            <a:schemeClr val="accent5">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nchorCtr="0"/>
          <a:lstStyle/>
          <a:p>
            <a:pPr marL="0" marR="0" lvl="0" indent="-216000" algn="l" defTabSz="959937"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G20</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大阪サミットで「大阪ブルー・オーシャン</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ビジョン」を世界各国と共有</a:t>
            </a:r>
            <a:r>
              <a:rPr kumimoji="1" lang="ja-JP" altLang="en-US" sz="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59937" rtl="0" eaLnBrk="1" fontAlgn="auto" latinLnBrk="0" hangingPunct="1">
              <a:lnSpc>
                <a:spcPct val="100000"/>
              </a:lnSpc>
              <a:spcBef>
                <a:spcPts val="0"/>
              </a:spcBef>
              <a:spcAft>
                <a:spcPts val="0"/>
              </a:spcAft>
              <a:buClrTx/>
              <a:buSzTx/>
              <a:buFontTx/>
              <a:buNone/>
              <a:tabLst/>
              <a:defRPr/>
            </a:pPr>
            <a:endParaRPr kumimoji="1" lang="en-US" altLang="ja-JP" sz="4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年までに海洋</a:t>
            </a:r>
            <a:r>
              <a:rPr kumimoji="1" lang="ja-JP" altLang="en-US" sz="10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プラスチックごみによる</a:t>
            </a: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新たな汚染をゼロに</a:t>
            </a:r>
            <a:r>
              <a:rPr kumimoji="1" lang="ja-JP" altLang="en-US" sz="10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削減」</a:t>
            </a:r>
            <a:endPar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56" name="図 55"/>
          <p:cNvPicPr>
            <a:picLocks noChangeAspect="1"/>
          </p:cNvPicPr>
          <p:nvPr/>
        </p:nvPicPr>
        <p:blipFill>
          <a:blip r:embed="rId3"/>
          <a:stretch>
            <a:fillRect/>
          </a:stretch>
        </p:blipFill>
        <p:spPr>
          <a:xfrm>
            <a:off x="7444523" y="2834946"/>
            <a:ext cx="1781364" cy="1515184"/>
          </a:xfrm>
          <a:prstGeom prst="rect">
            <a:avLst/>
          </a:prstGeom>
        </p:spPr>
      </p:pic>
      <p:sp>
        <p:nvSpPr>
          <p:cNvPr id="57" name="テキスト ボックス 50" descr="図3-5　マイボトルパートナーズのロゴマークと&#10;府庁内の給水スポット&#10;"/>
          <p:cNvSpPr txBox="1"/>
          <p:nvPr/>
        </p:nvSpPr>
        <p:spPr>
          <a:xfrm>
            <a:off x="7499073" y="4322568"/>
            <a:ext cx="2168717" cy="195478"/>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ctr"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▲サーキュラーエコノミーのイメージ</a:t>
            </a:r>
            <a:endParaRPr kumimoji="0" lang="ja-JP" altLang="en-US" sz="10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8" name="テキスト ボックス 57"/>
          <p:cNvSpPr txBox="1"/>
          <p:nvPr/>
        </p:nvSpPr>
        <p:spPr>
          <a:xfrm>
            <a:off x="8403762" y="3313248"/>
            <a:ext cx="5960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生産ロスの</a:t>
            </a:r>
            <a:endParaRPr kumimoji="1" lang="en-US" altLang="ja-JP"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再利用等</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58"/>
          <p:cNvSpPr txBox="1"/>
          <p:nvPr/>
        </p:nvSpPr>
        <p:spPr>
          <a:xfrm>
            <a:off x="8092217" y="3302294"/>
            <a:ext cx="503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修理・</a:t>
            </a:r>
            <a:endParaRPr kumimoji="1" lang="en-US" altLang="ja-JP"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再販売等</a:t>
            </a:r>
          </a:p>
        </p:txBody>
      </p:sp>
      <p:sp>
        <p:nvSpPr>
          <p:cNvPr id="60" name="テキスト ボックス 59"/>
          <p:cNvSpPr txBox="1"/>
          <p:nvPr/>
        </p:nvSpPr>
        <p:spPr>
          <a:xfrm>
            <a:off x="8434929" y="3802797"/>
            <a:ext cx="468434"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リユース</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正方形/長方形 60">
            <a:extLst>
              <a:ext uri="{FF2B5EF4-FFF2-40B4-BE49-F238E27FC236}">
                <a16:creationId xmlns:a16="http://schemas.microsoft.com/office/drawing/2014/main" id="{267DB966-648D-4652-8C3C-6B738FCBCC76}"/>
              </a:ext>
            </a:extLst>
          </p:cNvPr>
          <p:cNvSpPr/>
          <p:nvPr/>
        </p:nvSpPr>
        <p:spPr>
          <a:xfrm>
            <a:off x="7152551" y="4462299"/>
            <a:ext cx="3239097" cy="32970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960"/>
              </a:lnSpc>
              <a:spcBef>
                <a:spcPts val="0"/>
              </a:spcBef>
              <a:spcAft>
                <a:spcPts val="0"/>
              </a:spcAft>
              <a:buClrTx/>
              <a:buSzTx/>
              <a:buFontTx/>
              <a:buNone/>
              <a:tabLst/>
              <a:defRPr/>
            </a:pPr>
            <a:r>
              <a:rPr kumimoji="0" lang="ja-JP" altLang="en-US"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（出典）オランダ</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政府「</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From a linear to a</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circular economy</a:t>
            </a:r>
            <a:r>
              <a:rPr kumimoji="0" lang="ja-JP" altLang="en-US"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960"/>
              </a:lnSpc>
              <a:spcBef>
                <a:spcPts val="0"/>
              </a:spcBef>
              <a:spcAft>
                <a:spcPts val="0"/>
              </a:spcAft>
              <a:buClrTx/>
              <a:buSzTx/>
              <a:buFontTx/>
              <a:buNone/>
              <a:tabLst/>
              <a:defRPr/>
            </a:pP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一部加工</a:t>
            </a:r>
            <a:endPar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62" name="図 61" descr="おおさかマイボトルパートナーズロゴマーク"/>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088" y="3628051"/>
            <a:ext cx="651674" cy="611929"/>
          </a:xfrm>
          <a:prstGeom prst="rect">
            <a:avLst/>
          </a:prstGeom>
        </p:spPr>
      </p:pic>
      <p:sp>
        <p:nvSpPr>
          <p:cNvPr id="63" name="テキスト ボックス 50" descr="図3-5　マイボトルパートナーズのロゴマークと&#10;府庁内の給水スポット&#10;"/>
          <p:cNvSpPr txBox="1"/>
          <p:nvPr/>
        </p:nvSpPr>
        <p:spPr>
          <a:xfrm>
            <a:off x="3415683" y="4348439"/>
            <a:ext cx="1071211" cy="229893"/>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ctr"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給水スポット設置</a:t>
            </a:r>
            <a:r>
              <a:rPr kumimoji="0" 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4" name="テキスト ボックス 50" descr="図3-5　マイボトルパートナーズのロゴマークと&#10;府庁内の給水スポット&#10;"/>
          <p:cNvSpPr txBox="1"/>
          <p:nvPr/>
        </p:nvSpPr>
        <p:spPr>
          <a:xfrm>
            <a:off x="2086383" y="4302593"/>
            <a:ext cx="1334617" cy="378426"/>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l"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▲マイボトル</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・マイ容器の　</a:t>
            </a:r>
            <a:endParaRPr kumimoji="0" lang="en-US" altLang="ja-JP"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利用啓発</a:t>
            </a:r>
            <a:r>
              <a:rPr kumimoji="0" 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65" name="図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1184" y="3610609"/>
            <a:ext cx="611929" cy="611929"/>
          </a:xfrm>
          <a:prstGeom prst="rect">
            <a:avLst/>
          </a:prstGeom>
        </p:spPr>
      </p:pic>
      <p:pic>
        <p:nvPicPr>
          <p:cNvPr id="66" name="図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6966" y="3660335"/>
            <a:ext cx="401351" cy="674182"/>
          </a:xfrm>
          <a:prstGeom prst="rect">
            <a:avLst/>
          </a:prstGeom>
        </p:spPr>
      </p:pic>
      <p:sp>
        <p:nvSpPr>
          <p:cNvPr id="67" name="テキスト ボックス 66"/>
          <p:cNvSpPr txBox="1"/>
          <p:nvPr/>
        </p:nvSpPr>
        <p:spPr>
          <a:xfrm>
            <a:off x="180312" y="6428424"/>
            <a:ext cx="4237057"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ピッチイベント：短い</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時間で自社の製品やサービスを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紹介し投資を呼び込む催し</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8339693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991248"/>
            <a:ext cx="9434300" cy="119690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p:nvPr/>
        </p:nvCxnSpPr>
        <p:spPr>
          <a:xfrm flipH="1">
            <a:off x="372045" y="273132"/>
            <a:ext cx="9232" cy="442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楕円 18"/>
          <p:cNvSpPr/>
          <p:nvPr/>
        </p:nvSpPr>
        <p:spPr>
          <a:xfrm>
            <a:off x="219694" y="4635627"/>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4577913"/>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7758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表 4"/>
          <p:cNvGraphicFramePr>
            <a:graphicFrameLocks noGrp="1"/>
          </p:cNvGraphicFramePr>
          <p:nvPr>
            <p:extLst/>
          </p:nvPr>
        </p:nvGraphicFramePr>
        <p:xfrm>
          <a:off x="604578" y="500560"/>
          <a:ext cx="9366736" cy="2277744"/>
        </p:xfrm>
        <a:graphic>
          <a:graphicData uri="http://schemas.openxmlformats.org/drawingml/2006/table">
            <a:tbl>
              <a:tblPr firstRow="1" bandRow="1">
                <a:tableStyleId>{2D5ABB26-0587-4C30-8999-92F81FD0307C}</a:tableStyleId>
              </a:tblPr>
              <a:tblGrid>
                <a:gridCol w="9366736">
                  <a:extLst>
                    <a:ext uri="{9D8B030D-6E8A-4147-A177-3AD203B41FA5}">
                      <a16:colId xmlns:a16="http://schemas.microsoft.com/office/drawing/2014/main" val="1590960982"/>
                    </a:ext>
                  </a:extLst>
                </a:gridCol>
              </a:tblGrid>
              <a:tr h="27074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dirty="0" smtClean="0"/>
                    </a:p>
                  </a:txBody>
                  <a:tcPr marL="100806" marR="100806" marT="50403" marB="50403" anchor="ctr"/>
                </a:tc>
                <a:extLst>
                  <a:ext uri="{0D108BD9-81ED-4DB2-BD59-A6C34878D82A}">
                    <a16:rowId xmlns:a16="http://schemas.microsoft.com/office/drawing/2014/main" val="1165001408"/>
                  </a:ext>
                </a:extLst>
              </a:tr>
              <a:tr h="43028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▷プラスチックごみリサイクル技術の高度化</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回収されたプラスチックごみは約６割が熱回収処理されており、資源循環型リサイクルへの転換が進むよう財政・技術支援が必要。</a:t>
                      </a:r>
                      <a:endPar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2246389598"/>
                  </a:ext>
                </a:extLst>
              </a:tr>
              <a:tr h="59360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u="none" strike="noStrike" kern="1200" cap="none" spc="0" normalizeH="0" baseline="0" noProof="0" dirty="0" smtClean="0">
                          <a:ln>
                            <a:noFill/>
                          </a:ln>
                          <a:effectLst/>
                          <a:uLnTx/>
                          <a:uFillTx/>
                        </a:rPr>
                        <a:t>▷バイオプラスチック製品の拡大</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a:t>
                      </a:r>
                      <a:r>
                        <a:rPr kumimoji="1" lang="ja-JP" altLang="en-US" sz="1200" u="none" strike="noStrike" kern="1200" cap="none" spc="0" normalizeH="0" baseline="0" noProof="0" dirty="0" smtClean="0">
                          <a:ln>
                            <a:noFill/>
                          </a:ln>
                          <a:effectLst/>
                          <a:uLnTx/>
                          <a:uFillTx/>
                        </a:rPr>
                        <a:t>生物由来などのバイオプラスチック原材料の国内生産量</a:t>
                      </a:r>
                      <a:r>
                        <a:rPr kumimoji="1" lang="en-US" altLang="ja-JP" sz="1200" u="none" strike="noStrike" kern="1200" cap="none" spc="0" normalizeH="0" baseline="0" noProof="0" dirty="0" smtClean="0">
                          <a:ln>
                            <a:noFill/>
                          </a:ln>
                          <a:effectLst/>
                          <a:uLnTx/>
                          <a:uFillTx/>
                        </a:rPr>
                        <a:t>(</a:t>
                      </a:r>
                      <a:r>
                        <a:rPr kumimoji="1" lang="ja-JP" altLang="en-US" sz="1200" u="none" strike="noStrike" kern="1200" cap="none" spc="0" normalizeH="0" baseline="0" noProof="0" dirty="0" smtClean="0">
                          <a:ln>
                            <a:noFill/>
                          </a:ln>
                          <a:effectLst/>
                          <a:uLnTx/>
                          <a:uFillTx/>
                        </a:rPr>
                        <a:t>約４万トン</a:t>
                      </a:r>
                      <a:r>
                        <a:rPr kumimoji="1" lang="en-US" altLang="ja-JP" sz="1200" u="none" strike="noStrike" kern="1200" cap="none" spc="0" normalizeH="0" baseline="0" noProof="0" dirty="0" smtClean="0">
                          <a:ln>
                            <a:noFill/>
                          </a:ln>
                          <a:effectLst/>
                          <a:uLnTx/>
                          <a:uFillTx/>
                        </a:rPr>
                        <a:t>)</a:t>
                      </a:r>
                      <a:r>
                        <a:rPr kumimoji="1" lang="ja-JP" altLang="en-US" sz="1200" u="none" strike="noStrike" kern="1200" cap="none" spc="0" normalizeH="0" baseline="0" noProof="0" dirty="0" smtClean="0">
                          <a:ln>
                            <a:noFill/>
                          </a:ln>
                          <a:effectLst/>
                          <a:uLnTx/>
                          <a:uFillTx/>
                        </a:rPr>
                        <a:t>は、プラスチック原材料</a:t>
                      </a:r>
                      <a:r>
                        <a:rPr kumimoji="1" lang="en-US" altLang="ja-JP" sz="1200" u="none" strike="noStrike" kern="1200" cap="none" spc="0" normalizeH="0" baseline="0" noProof="0" dirty="0" smtClean="0">
                          <a:ln>
                            <a:noFill/>
                          </a:ln>
                          <a:effectLst/>
                          <a:uLnTx/>
                          <a:uFillTx/>
                        </a:rPr>
                        <a:t>(</a:t>
                      </a:r>
                      <a:r>
                        <a:rPr kumimoji="1" lang="ja-JP" altLang="en-US" sz="1200" u="none" strike="noStrike" kern="1200" cap="none" spc="0" normalizeH="0" baseline="0" noProof="0" dirty="0" smtClean="0">
                          <a:ln>
                            <a:noFill/>
                          </a:ln>
                          <a:effectLst/>
                          <a:uLnTx/>
                          <a:uFillTx/>
                        </a:rPr>
                        <a:t>約</a:t>
                      </a:r>
                      <a:r>
                        <a:rPr kumimoji="1" lang="en-US" altLang="ja-JP" sz="1200" u="none" strike="noStrike" kern="1200" cap="none" spc="0" normalizeH="0" baseline="0" noProof="0" dirty="0" smtClean="0">
                          <a:ln>
                            <a:noFill/>
                          </a:ln>
                          <a:effectLst/>
                          <a:uLnTx/>
                          <a:uFillTx/>
                          <a:latin typeface="+mn-ea"/>
                          <a:ea typeface="+mn-ea"/>
                        </a:rPr>
                        <a:t>1000</a:t>
                      </a:r>
                      <a:r>
                        <a:rPr kumimoji="1" lang="ja-JP" altLang="en-US" sz="1200" u="none" strike="noStrike" kern="1200" cap="none" spc="0" normalizeH="0" baseline="0" noProof="0" dirty="0" smtClean="0">
                          <a:ln>
                            <a:noFill/>
                          </a:ln>
                          <a:effectLst/>
                          <a:uLnTx/>
                          <a:uFillTx/>
                        </a:rPr>
                        <a:t>万トン</a:t>
                      </a:r>
                      <a:r>
                        <a:rPr kumimoji="1" lang="en-US" altLang="ja-JP" sz="1200" u="none" strike="noStrike" kern="1200" cap="none" spc="0" normalizeH="0" baseline="0" noProof="0" dirty="0" smtClean="0">
                          <a:ln>
                            <a:noFill/>
                          </a:ln>
                          <a:effectLst/>
                          <a:uLnTx/>
                          <a:uFillTx/>
                        </a:rPr>
                        <a:t>)</a:t>
                      </a:r>
                      <a:r>
                        <a:rPr kumimoji="1" lang="ja-JP" altLang="en-US" sz="1200" u="none" strike="noStrike" kern="1200" cap="none" spc="0" normalizeH="0" baseline="0" noProof="0" dirty="0" smtClean="0">
                          <a:ln>
                            <a:noFill/>
                          </a:ln>
                          <a:effectLst/>
                          <a:uLnTx/>
                          <a:uFillTx/>
                        </a:rPr>
                        <a:t>と比べて少なく入手</a:t>
                      </a:r>
                      <a:r>
                        <a:rPr kumimoji="1" lang="en-US" altLang="ja-JP" sz="1200" u="none" strike="noStrike" kern="1200" cap="none" spc="0" normalizeH="0" baseline="0" noProof="0" dirty="0" smtClean="0">
                          <a:ln>
                            <a:noFill/>
                          </a:ln>
                          <a:effectLst/>
                          <a:uLnTx/>
                          <a:uFillTx/>
                        </a:rPr>
                        <a:t/>
                      </a:r>
                      <a:br>
                        <a:rPr kumimoji="1" lang="en-US" altLang="ja-JP" sz="1200" u="none" strike="noStrike" kern="1200" cap="none" spc="0" normalizeH="0" baseline="0" noProof="0" dirty="0" smtClean="0">
                          <a:ln>
                            <a:noFill/>
                          </a:ln>
                          <a:effectLst/>
                          <a:uLnTx/>
                          <a:uFillTx/>
                        </a:rPr>
                      </a:br>
                      <a:r>
                        <a:rPr kumimoji="1" lang="ja-JP" altLang="en-US" sz="1200" u="none" strike="noStrike" kern="1200" cap="none" spc="0" normalizeH="0" baseline="0" noProof="0" dirty="0" smtClean="0">
                          <a:ln>
                            <a:noFill/>
                          </a:ln>
                          <a:effectLst/>
                          <a:uLnTx/>
                          <a:uFillTx/>
                        </a:rPr>
                        <a:t>　　困難であり、普及に向けて、多様な材料による製品開発にチャレンジする企業等への支援が必要。</a:t>
                      </a:r>
                    </a:p>
                  </a:txBody>
                  <a:tcPr marL="100806" marR="100806" marT="50403" marB="50403" anchor="ctr"/>
                </a:tc>
                <a:extLst>
                  <a:ext uri="{0D108BD9-81ED-4DB2-BD59-A6C34878D82A}">
                    <a16:rowId xmlns:a16="http://schemas.microsoft.com/office/drawing/2014/main" val="3255305887"/>
                  </a:ext>
                </a:extLst>
              </a:tr>
              <a:tr h="756931">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▷プラスチックごみ削減に向けた行動変容の促進</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イベント会場において使い捨てプラスチックがごみとして大量に発生するなどの状況があり、「プラスチック資源循環促進法」も</a:t>
                      </a:r>
                      <a:endParaRPr kumimoji="1" lang="en-US" altLang="ja-JP" sz="120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踏まえた社会全体のさらなる行動変容が必要。</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smtClean="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txBody>
                  <a:tcPr marL="100806" marR="100806" marT="50403" marB="50403" anchor="ctr"/>
                </a:tc>
                <a:extLst>
                  <a:ext uri="{0D108BD9-81ED-4DB2-BD59-A6C34878D82A}">
                    <a16:rowId xmlns:a16="http://schemas.microsoft.com/office/drawing/2014/main" val="273094980"/>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534060469"/>
              </p:ext>
            </p:extLst>
          </p:nvPr>
        </p:nvGraphicFramePr>
        <p:xfrm>
          <a:off x="610730" y="5124203"/>
          <a:ext cx="9540000" cy="1216023"/>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946144647"/>
                    </a:ext>
                  </a:extLst>
                </a:gridCol>
              </a:tblGrid>
              <a:tr h="35897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▷先進的なプラスチックごみリサイクル技術の開発・実用化に対する財政・技術支援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＜府・大商・協会＞</a:t>
                      </a: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2546471537"/>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▷バイオプラスチック製品の技術開発・実証等に対する支援の拡充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＜府・大商・協会＞</a:t>
                      </a: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1040781795"/>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▷プラごみゼロ万博の実践を通し、その後の実用化につながる取組みへの支援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3329292967"/>
                  </a:ext>
                </a:extLst>
              </a:tr>
            </a:tbl>
          </a:graphicData>
        </a:graphic>
      </p:graphicFrame>
      <p:sp>
        <p:nvSpPr>
          <p:cNvPr id="22"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33</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3" name="テキスト ボックス 22"/>
          <p:cNvSpPr txBox="1"/>
          <p:nvPr/>
        </p:nvSpPr>
        <p:spPr>
          <a:xfrm>
            <a:off x="610730" y="4638548"/>
            <a:ext cx="90518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農林水産省、経済産業省、</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環境省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graphicFrame>
        <p:nvGraphicFramePr>
          <p:cNvPr id="20" name="表 19"/>
          <p:cNvGraphicFramePr>
            <a:graphicFrameLocks noGrp="1"/>
          </p:cNvGraphicFramePr>
          <p:nvPr>
            <p:extLst>
              <p:ext uri="{D42A27DB-BD31-4B8C-83A1-F6EECF244321}">
                <p14:modId xmlns:p14="http://schemas.microsoft.com/office/powerpoint/2010/main" val="2765534419"/>
              </p:ext>
            </p:extLst>
          </p:nvPr>
        </p:nvGraphicFramePr>
        <p:xfrm>
          <a:off x="604577" y="3168159"/>
          <a:ext cx="9288000" cy="104943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行動変容を促す資源循環のナッジ実証 ／ 資源循環に関する実証・展示 ／ バイオマス由来の生分解性容器等の循環処理・資源化に関する実証 ／循環に関する展示体験（日本館）＜経産省＞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サーキュラーエコノミーの実現 ／ 「大阪ブルー・オーシャン・ビジョン」の実現＜環境省＞　</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国が万博において、海洋プラスチックごみ対策の先進事例の発信等を行うことを、府・市、協会と共有</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2686064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29178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4000" dirty="0" smtClean="0">
                <a:solidFill>
                  <a:prstClr val="black"/>
                </a:solidFill>
                <a:latin typeface="BIZ UDPゴシック" panose="020B0400000000000000" pitchFamily="50" charset="-128"/>
                <a:ea typeface="BIZ UDPゴシック" panose="020B0400000000000000" pitchFamily="50" charset="-128"/>
              </a:rPr>
              <a:t>４　先端技術を駆使した</a:t>
            </a:r>
            <a:r>
              <a:rPr lang="en-US" altLang="ja-JP" sz="4000" dirty="0" smtClean="0">
                <a:solidFill>
                  <a:prstClr val="black"/>
                </a:solidFill>
                <a:latin typeface="BIZ UDPゴシック" panose="020B0400000000000000" pitchFamily="50" charset="-128"/>
                <a:ea typeface="BIZ UDPゴシック" panose="020B0400000000000000" pitchFamily="50" charset="-128"/>
              </a:rPr>
              <a:t/>
            </a:r>
            <a:br>
              <a:rPr lang="en-US" altLang="ja-JP" sz="4000" dirty="0" smtClean="0">
                <a:solidFill>
                  <a:prstClr val="black"/>
                </a:solidFill>
                <a:latin typeface="BIZ UDPゴシック" panose="020B0400000000000000" pitchFamily="50" charset="-128"/>
                <a:ea typeface="BIZ UDPゴシック" panose="020B0400000000000000" pitchFamily="50" charset="-128"/>
              </a:rPr>
            </a:br>
            <a:r>
              <a:rPr lang="ja-JP" altLang="en-US" sz="4000" dirty="0" smtClean="0">
                <a:solidFill>
                  <a:prstClr val="black"/>
                </a:solidFill>
                <a:latin typeface="BIZ UDPゴシック" panose="020B0400000000000000" pitchFamily="50" charset="-128"/>
                <a:ea typeface="BIZ UDPゴシック" panose="020B0400000000000000" pitchFamily="50" charset="-128"/>
              </a:rPr>
              <a:t>　　「スマートシティ」の実現</a:t>
            </a:r>
            <a:r>
              <a:rPr lang="ja-JP" altLang="en-US" sz="4000" dirty="0">
                <a:solidFill>
                  <a:prstClr val="black"/>
                </a:solidFill>
                <a:latin typeface="BIZ UDPゴシック" panose="020B0400000000000000" pitchFamily="50" charset="-128"/>
                <a:ea typeface="BIZ UDPゴシック" panose="020B0400000000000000" pitchFamily="50" charset="-128"/>
              </a:rPr>
              <a:t>や</a:t>
            </a:r>
            <a:endParaRPr lang="en-US" altLang="ja-JP" sz="4000" dirty="0" smtClean="0">
              <a:solidFill>
                <a:prstClr val="black"/>
              </a:solidFill>
              <a:latin typeface="BIZ UDPゴシック" panose="020B0400000000000000" pitchFamily="50" charset="-128"/>
              <a:ea typeface="BIZ UDPゴシック" panose="020B0400000000000000" pitchFamily="50" charset="-128"/>
            </a:endParaRPr>
          </a:p>
          <a:p>
            <a:pPr lvl="0">
              <a:defRPr/>
            </a:pPr>
            <a:r>
              <a:rPr lang="ja-JP" altLang="en-US" sz="4000" dirty="0" smtClean="0">
                <a:solidFill>
                  <a:prstClr val="black"/>
                </a:solidFill>
                <a:latin typeface="BIZ UDPゴシック" panose="020B0400000000000000" pitchFamily="50" charset="-128"/>
                <a:ea typeface="BIZ UDPゴシック" panose="020B0400000000000000" pitchFamily="50" charset="-128"/>
              </a:rPr>
              <a:t>　　スタートアップ</a:t>
            </a:r>
            <a:r>
              <a:rPr lang="ja-JP" altLang="en-US" sz="4000" dirty="0">
                <a:solidFill>
                  <a:prstClr val="black"/>
                </a:solidFill>
                <a:latin typeface="BIZ UDPゴシック" panose="020B0400000000000000" pitchFamily="50" charset="-128"/>
                <a:ea typeface="BIZ UDPゴシック" panose="020B0400000000000000" pitchFamily="50" charset="-128"/>
              </a:rPr>
              <a:t>の創出</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889915" y="4914900"/>
            <a:ext cx="6300793" cy="1938992"/>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スマートシティ</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　先端技術を駆使したスマートシティの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実現</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デジタル</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ID/</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デジタル地域通貨の活用</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2</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バーチャル</a:t>
            </a:r>
            <a:endParaRPr kumimoji="1" lang="ja-JP" altLang="en-US" sz="1500" dirty="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　コモングラウンドの社会</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実装</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3</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スタートアップ</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　スタートアップ・エコシステム拠点</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形成</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35</a:t>
            </a:fld>
            <a:endParaRPr kumimoji="1" lang="ja-JP" altLang="en-US" dirty="0"/>
          </a:p>
        </p:txBody>
      </p:sp>
    </p:spTree>
    <p:extLst>
      <p:ext uri="{BB962C8B-B14F-4D97-AF65-F5344CB8AC3E}">
        <p14:creationId xmlns:p14="http://schemas.microsoft.com/office/powerpoint/2010/main" val="260598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316911073"/>
              </p:ext>
            </p:extLst>
          </p:nvPr>
        </p:nvGraphicFramePr>
        <p:xfrm>
          <a:off x="270312" y="1509037"/>
          <a:ext cx="9540001" cy="5360788"/>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360788">
                <a:tc>
                  <a:txBody>
                    <a:bodyPr/>
                    <a:lstStyle/>
                    <a:p>
                      <a:pPr marL="0" indent="0">
                        <a:lnSpc>
                          <a:spcPts val="16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先端技術を駆使したスマートシティの実現</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0975" lvl="0" indent="-180975">
                        <a:lnSpc>
                          <a:spcPts val="1600"/>
                        </a:lnSpc>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□住民</a:t>
                      </a:r>
                      <a:r>
                        <a:rPr lang="en-US" altLang="ja-JP" sz="1300" b="1" dirty="0" err="1" smtClean="0">
                          <a:solidFill>
                            <a:schemeClr val="tx1"/>
                          </a:solidFill>
                          <a:latin typeface="BIZ UDPゴシック" panose="020B0400000000000000" pitchFamily="50" charset="-128"/>
                          <a:ea typeface="BIZ UDPゴシック" panose="020B0400000000000000" pitchFamily="50" charset="-128"/>
                        </a:rPr>
                        <a:t>QoL</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の向上をめざす「大阪スマートシティ戦略</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Ver2.0</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」の推進</a:t>
                      </a: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85725" lvl="0" indent="-85725">
                        <a:lnSpc>
                          <a:spcPct val="100000"/>
                        </a:lnSpc>
                        <a:defRPr/>
                      </a:pPr>
                      <a:endParaRPr kumimoji="1" lang="en-US" altLang="ja-JP" sz="400" dirty="0" smtClean="0">
                        <a:latin typeface="BIZ UDPゴシック" panose="020B0400000000000000" pitchFamily="50" charset="-128"/>
                        <a:ea typeface="BIZ UDPゴシック" panose="020B0400000000000000" pitchFamily="50" charset="-128"/>
                      </a:endParaRPr>
                    </a:p>
                    <a:p>
                      <a:pPr marL="85725" lvl="0" indent="-85725">
                        <a:lnSpc>
                          <a:spcPct val="100000"/>
                        </a:lnSpc>
                        <a:defRPr/>
                      </a:pPr>
                      <a:r>
                        <a:rPr kumimoji="1" lang="ja-JP" altLang="en-US" sz="1100" dirty="0" smtClean="0">
                          <a:latin typeface="BIZ UDPゴシック" panose="020B0400000000000000" pitchFamily="50" charset="-128"/>
                          <a:ea typeface="BIZ UDPゴシック" panose="020B0400000000000000" pitchFamily="50" charset="-128"/>
                        </a:rPr>
                        <a:t>・健康寿命の延伸や生活利便性の向上などの課題解決に向け、幅広いデータの収集、連携、利用や、最先端技術の開発、活用を促進</a:t>
                      </a:r>
                    </a:p>
                    <a:p>
                      <a:pPr marL="85725" lvl="0" indent="-85725">
                        <a:lnSpc>
                          <a:spcPct val="100000"/>
                        </a:lnSpc>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lvl="0" indent="-85725">
                        <a:lnSpc>
                          <a:spcPct val="100000"/>
                        </a:lnSpc>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・広域データ連携基盤の構築</a:t>
                      </a:r>
                    </a:p>
                    <a:p>
                      <a:pPr marL="185738" lvl="0" indent="-185738">
                        <a:lnSpc>
                          <a:spcPct val="100000"/>
                        </a:lnSpc>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▷広域でのデータ連携のプラットフォームとして、大阪広域データ連携基盤（</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ORDEN</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）を構築</a:t>
                      </a:r>
                    </a:p>
                    <a:p>
                      <a:pPr marL="85725" lvl="0" indent="-85725">
                        <a:lnSpc>
                          <a:spcPct val="100000"/>
                        </a:lnSpc>
                        <a:defRPr/>
                      </a:pPr>
                      <a:endParaRPr lang="en-US" altLang="ja-JP" sz="1100" dirty="0" smtClean="0">
                        <a:latin typeface="BIZ UDPゴシック" panose="020B0400000000000000" pitchFamily="50" charset="-128"/>
                        <a:ea typeface="BIZ UDPゴシック" panose="020B0400000000000000" pitchFamily="50" charset="-128"/>
                      </a:endParaRPr>
                    </a:p>
                    <a:p>
                      <a:pPr marL="85725" lvl="0" indent="-85725">
                        <a:lnSpc>
                          <a:spcPct val="100000"/>
                        </a:lnSpc>
                        <a:defRPr/>
                      </a:pPr>
                      <a:r>
                        <a:rPr lang="ja-JP" altLang="en-US" sz="1100" dirty="0" smtClean="0">
                          <a:latin typeface="BIZ UDPゴシック" panose="020B0400000000000000" pitchFamily="50" charset="-128"/>
                          <a:ea typeface="BIZ UDPゴシック" panose="020B0400000000000000" pitchFamily="50" charset="-128"/>
                        </a:rPr>
                        <a:t>・スーパーシティ構想の推進</a:t>
                      </a:r>
                    </a:p>
                    <a:p>
                      <a:pPr marL="185738" lvl="0" indent="-185738">
                        <a:lnSpc>
                          <a:spcPct val="100000"/>
                        </a:lnSpc>
                        <a:defRPr/>
                      </a:pPr>
                      <a:r>
                        <a:rPr lang="ja-JP" altLang="en-US" sz="1100" dirty="0" smtClean="0">
                          <a:latin typeface="BIZ UDPゴシック" panose="020B0400000000000000" pitchFamily="50" charset="-128"/>
                          <a:ea typeface="BIZ UDPゴシック" panose="020B0400000000000000" pitchFamily="50" charset="-128"/>
                        </a:rPr>
                        <a:t>　▷最先端技術の実証実験を街全体で行うスーパーシティ型国家戦略特別区域に指定　（</a:t>
                      </a:r>
                      <a:r>
                        <a:rPr lang="en-US" altLang="ja-JP" sz="1100" dirty="0" smtClean="0">
                          <a:latin typeface="BIZ UDPゴシック" panose="020B0400000000000000" pitchFamily="50" charset="-128"/>
                          <a:ea typeface="BIZ UDPゴシック" panose="020B0400000000000000" pitchFamily="50" charset="-128"/>
                        </a:rPr>
                        <a:t>2022</a:t>
                      </a:r>
                      <a:r>
                        <a:rPr lang="ja-JP" altLang="en-US" sz="1100" dirty="0" smtClean="0">
                          <a:latin typeface="BIZ UDPゴシック" panose="020B0400000000000000" pitchFamily="50" charset="-128"/>
                          <a:ea typeface="BIZ UDPゴシック" panose="020B0400000000000000" pitchFamily="50" charset="-128"/>
                        </a:rPr>
                        <a:t>年</a:t>
                      </a:r>
                      <a:r>
                        <a:rPr lang="en-US" altLang="ja-JP" sz="1100" dirty="0" smtClean="0">
                          <a:latin typeface="BIZ UDPゴシック" panose="020B0400000000000000" pitchFamily="50" charset="-128"/>
                          <a:ea typeface="BIZ UDPゴシック" panose="020B0400000000000000" pitchFamily="50" charset="-128"/>
                        </a:rPr>
                        <a:t>4</a:t>
                      </a:r>
                      <a:r>
                        <a:rPr lang="ja-JP" altLang="en-US" sz="1100" dirty="0" smtClean="0">
                          <a:latin typeface="BIZ UDPゴシック" panose="020B0400000000000000" pitchFamily="50" charset="-128"/>
                          <a:ea typeface="BIZ UDPゴシック" panose="020B0400000000000000" pitchFamily="50" charset="-128"/>
                        </a:rPr>
                        <a:t>月</a:t>
                      </a:r>
                      <a:r>
                        <a:rPr lang="en-US" altLang="ja-JP" sz="1100" dirty="0" smtClean="0">
                          <a:latin typeface="BIZ UDPゴシック" panose="020B0400000000000000" pitchFamily="50" charset="-128"/>
                          <a:ea typeface="BIZ UDPゴシック" panose="020B0400000000000000" pitchFamily="50" charset="-128"/>
                        </a:rPr>
                        <a:t>12</a:t>
                      </a:r>
                      <a:r>
                        <a:rPr lang="ja-JP" altLang="en-US" sz="1100" dirty="0" smtClean="0">
                          <a:latin typeface="BIZ UDPゴシック" panose="020B0400000000000000" pitchFamily="50" charset="-128"/>
                          <a:ea typeface="BIZ UDPゴシック" panose="020B0400000000000000" pitchFamily="50" charset="-128"/>
                        </a:rPr>
                        <a:t>日閣議決定）</a:t>
                      </a:r>
                    </a:p>
                    <a:p>
                      <a:pPr marL="185738" lvl="0" indent="-185738">
                        <a:lnSpc>
                          <a:spcPct val="100000"/>
                        </a:lnSpc>
                        <a:defRPr/>
                      </a:pP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2</a:t>
                      </a:r>
                      <a:r>
                        <a:rPr lang="ja-JP" altLang="en-US" sz="1100" dirty="0" err="1" smtClean="0">
                          <a:latin typeface="BIZ UDPゴシック" panose="020B0400000000000000" pitchFamily="50" charset="-128"/>
                          <a:ea typeface="BIZ UDPゴシック" panose="020B0400000000000000" pitchFamily="50" charset="-128"/>
                        </a:rPr>
                        <a:t>つの</a:t>
                      </a:r>
                      <a:r>
                        <a:rPr lang="ja-JP" altLang="en-US" sz="1100" dirty="0" smtClean="0">
                          <a:latin typeface="BIZ UDPゴシック" panose="020B0400000000000000" pitchFamily="50" charset="-128"/>
                          <a:ea typeface="BIZ UDPゴシック" panose="020B0400000000000000" pitchFamily="50" charset="-128"/>
                        </a:rPr>
                        <a:t>グリーンフィールド（夢洲・うめきた</a:t>
                      </a:r>
                      <a:r>
                        <a:rPr lang="en-US" altLang="ja-JP" sz="1100" dirty="0" smtClean="0">
                          <a:latin typeface="BIZ UDPゴシック" panose="020B0400000000000000" pitchFamily="50" charset="-128"/>
                          <a:ea typeface="BIZ UDPゴシック" panose="020B0400000000000000" pitchFamily="50" charset="-128"/>
                        </a:rPr>
                        <a:t>2</a:t>
                      </a:r>
                      <a:r>
                        <a:rPr lang="ja-JP" altLang="en-US" sz="1100" dirty="0" smtClean="0">
                          <a:latin typeface="BIZ UDPゴシック" panose="020B0400000000000000" pitchFamily="50" charset="-128"/>
                          <a:ea typeface="BIZ UDPゴシック" panose="020B0400000000000000" pitchFamily="50" charset="-128"/>
                        </a:rPr>
                        <a:t>期）で、万博に向けたモビリティ、ヘルスケア</a:t>
                      </a:r>
                      <a:r>
                        <a:rPr lang="ja-JP" altLang="en-US" sz="1100" dirty="0" smtClean="0">
                          <a:solidFill>
                            <a:schemeClr val="tx1"/>
                          </a:solidFill>
                          <a:latin typeface="BIZ UDPゴシック" panose="020B0400000000000000" pitchFamily="50" charset="-128"/>
                          <a:ea typeface="BIZ UDPゴシック" panose="020B0400000000000000" pitchFamily="50" charset="-128"/>
                        </a:rPr>
                        <a:t>、工事の円滑化など</a:t>
                      </a:r>
                      <a:r>
                        <a:rPr lang="ja-JP" altLang="en-US" sz="1100" dirty="0" smtClean="0">
                          <a:latin typeface="BIZ UDPゴシック" panose="020B0400000000000000" pitchFamily="50" charset="-128"/>
                          <a:ea typeface="BIZ UDPゴシック" panose="020B0400000000000000" pitchFamily="50" charset="-128"/>
                        </a:rPr>
                        <a:t>の先端的サービスの実証・実装を予定（～</a:t>
                      </a:r>
                      <a:r>
                        <a:rPr lang="en-US" altLang="ja-JP" sz="1100" dirty="0" smtClean="0">
                          <a:latin typeface="BIZ UDPゴシック" panose="020B0400000000000000" pitchFamily="50" charset="-128"/>
                          <a:ea typeface="BIZ UDPゴシック" panose="020B0400000000000000" pitchFamily="50" charset="-128"/>
                        </a:rPr>
                        <a:t>2024</a:t>
                      </a:r>
                      <a:r>
                        <a:rPr lang="ja-JP" altLang="en-US" sz="1100" dirty="0" smtClean="0">
                          <a:latin typeface="BIZ UDPゴシック" panose="020B0400000000000000" pitchFamily="50" charset="-128"/>
                          <a:ea typeface="BIZ UDPゴシック" panose="020B0400000000000000" pitchFamily="50" charset="-128"/>
                        </a:rPr>
                        <a:t>年）</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ts val="1600"/>
                        </a:lnSpc>
                        <a:spcBef>
                          <a:spcPts val="0"/>
                        </a:spcBef>
                        <a:spcAft>
                          <a:spcPts val="0"/>
                        </a:spcAft>
                        <a:buClrTx/>
                        <a:buSzTx/>
                        <a:buFontTx/>
                        <a:buNone/>
                        <a:tabLst/>
                        <a:defRPr/>
                      </a:pPr>
                      <a:r>
                        <a:rPr kumimoji="0"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□万博を契機とした府域への未来</a:t>
                      </a:r>
                      <a:r>
                        <a:rPr kumimoji="0"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0"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0"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都市の展開</a:t>
                      </a:r>
                      <a:endParaRPr kumimoji="0"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indent="-85725">
                        <a:lnSpc>
                          <a:spcPct val="100000"/>
                        </a:lnSpc>
                        <a:defRPr/>
                      </a:pPr>
                      <a:endParaRPr kumimoji="0"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indent="-85725">
                        <a:lnSpc>
                          <a:spcPct val="100000"/>
                        </a:lnSpc>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ORDEN</a:t>
                      </a:r>
                      <a:r>
                        <a:rPr lang="ja-JP" altLang="en-US" sz="1100" dirty="0" smtClean="0">
                          <a:solidFill>
                            <a:schemeClr val="tx1"/>
                          </a:solidFill>
                          <a:latin typeface="BIZ UDPゴシック" panose="020B0400000000000000" pitchFamily="50" charset="-128"/>
                          <a:ea typeface="BIZ UDPゴシック" panose="020B0400000000000000" pitchFamily="50" charset="-128"/>
                        </a:rPr>
                        <a:t>の展開により、</a:t>
                      </a: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ヘルスケア・モビリティなどの先端的</a:t>
                      </a:r>
                      <a:r>
                        <a:rPr kumimoji="0"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なサービスの普及</a:t>
                      </a:r>
                      <a:r>
                        <a:rPr kumimoji="0" lang="ja-JP" altLang="en-US" sz="1100" b="0" i="0" u="none" strike="noStrike" kern="1200" cap="none" spc="0" normalizeH="0" baseline="0" noProof="0" dirty="0" smtClean="0">
                          <a:ln>
                            <a:noFill/>
                          </a:ln>
                          <a:solidFill>
                            <a:schemeClr val="accent5"/>
                          </a:solidFill>
                          <a:effectLst/>
                          <a:uLnTx/>
                          <a:uFillTx/>
                          <a:latin typeface="BIZ UDPゴシック" panose="020B0400000000000000" pitchFamily="50" charset="-128"/>
                          <a:ea typeface="BIZ UDPゴシック" panose="020B0400000000000000" pitchFamily="50" charset="-128"/>
                          <a:cs typeface="+mn-cs"/>
                        </a:rPr>
                        <a:t>・</a:t>
                      </a:r>
                      <a:r>
                        <a:rPr lang="ja-JP" altLang="en-US" sz="1100" dirty="0" smtClean="0">
                          <a:latin typeface="BIZ UDPゴシック" panose="020B0400000000000000" pitchFamily="50" charset="-128"/>
                          <a:ea typeface="BIZ UDPゴシック" panose="020B0400000000000000" pitchFamily="50" charset="-128"/>
                        </a:rPr>
                        <a:t>デジタルによる利便性の高い行政サービスを実施</a:t>
                      </a:r>
                      <a:endParaRPr kumimoji="0" lang="ja-JP" altLang="en-US" sz="11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marR="0" lvl="0" indent="-1800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□デジタルサービスの広がりにより、便利で快適にいきいきと生活できる未来社会の実現</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・広域データ連携による住民利便の向上</a:t>
                      </a:r>
                    </a:p>
                    <a:p>
                      <a:pPr marL="185738" marR="0" lvl="0" indent="-100013"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ORDEN</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を活用した多様なデジタル　　サービスの普及（観光・まちづくり・防災・産業・物流 等）</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ストレスフリーな最適移動社会（再掲）</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▷関西広域で</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が拡</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▷自動運転の府域展開や空飛ぶクルマ</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の商用運航が拡大</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・豊かに暮らす健康長寿社会</a:t>
                      </a: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▷健康、医療、介護など様々な分野のサービスを繋ぎ高度化を図る次世代</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PHR</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を実現</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indent="-457200">
                        <a:lnSpc>
                          <a:spcPts val="16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・フィジカル空間とバーチャル空間の融合（後掲）</a:t>
                      </a: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▷コモングラウンドを活用したコンシューマー向けサービスの普及</a:t>
                      </a:r>
                      <a:endParaRPr kumimoji="1" lang="en-US" altLang="ja-JP" sz="1100" b="0" i="0" u="none" strike="noStrike" kern="1200" cap="none" spc="0" normalizeH="0" baseline="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４（１）</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スマートシティ</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～先端技術を駆使したスマートシティの実現～</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a:t>
                </a:r>
                <a:r>
                  <a:rPr kumimoji="1" lang="ja-JP" altLang="en-US" sz="1260" dirty="0" smtClean="0">
                    <a:solidFill>
                      <a:prstClr val="white"/>
                    </a:solidFill>
                    <a:latin typeface="BIZ UDPゴシック" panose="020B0400000000000000" pitchFamily="50" charset="-128"/>
                    <a:ea typeface="BIZ UDPゴシック" panose="020B0400000000000000" pitchFamily="50" charset="-128"/>
                  </a:rPr>
                  <a:t>万博後のめざす姿）</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32" name="正方形/長方形 31"/>
          <p:cNvSpPr/>
          <p:nvPr/>
        </p:nvSpPr>
        <p:spPr>
          <a:xfrm>
            <a:off x="281116" y="6869824"/>
            <a:ext cx="5238626" cy="284082"/>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defTabSz="959937">
              <a:lnSpc>
                <a:spcPts val="1600"/>
              </a:lnSpc>
              <a:defRPr/>
            </a:pPr>
            <a:r>
              <a:rPr kumimoji="1" lang="en-US" altLang="ja-JP" sz="9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スーパーシティ構想</a:t>
            </a:r>
            <a:r>
              <a:rPr kumimoji="1" lang="en-US" altLang="ja-JP" sz="9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900" dirty="0">
                <a:solidFill>
                  <a:prstClr val="black"/>
                </a:solidFill>
                <a:latin typeface="BIZ UDPゴシック" panose="020B0400000000000000" pitchFamily="50" charset="-128"/>
                <a:ea typeface="BIZ UDPゴシック" panose="020B0400000000000000" pitchFamily="50" charset="-128"/>
              </a:rPr>
              <a:t>まるごと未来都市」の実現を、地域と事業者と国が一体と</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なって</a:t>
            </a:r>
            <a:r>
              <a:rPr kumimoji="1" lang="ja-JP" altLang="en-US" sz="900" dirty="0">
                <a:solidFill>
                  <a:prstClr val="black"/>
                </a:solidFill>
                <a:latin typeface="BIZ UDPゴシック" panose="020B0400000000000000" pitchFamily="50" charset="-128"/>
                <a:ea typeface="BIZ UDPゴシック" panose="020B0400000000000000" pitchFamily="50" charset="-128"/>
              </a:rPr>
              <a:t>めざ</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す取組み</a:t>
            </a:r>
            <a:endParaRPr kumimoji="1" lang="ja-JP" altLang="en-US" sz="900" dirty="0">
              <a:solidFill>
                <a:prstClr val="black"/>
              </a:solidFill>
              <a:latin typeface="BIZ UDPゴシック" panose="020B0400000000000000" pitchFamily="50" charset="-128"/>
              <a:ea typeface="BIZ UDPゴシック" panose="020B0400000000000000" pitchFamily="50" charset="-128"/>
            </a:endParaRPr>
          </a:p>
          <a:p>
            <a:pPr lvl="0" defTabSz="959937">
              <a:lnSpc>
                <a:spcPts val="1600"/>
              </a:lnSpc>
              <a:defRPr/>
            </a:pPr>
            <a:endParaRPr kumimoji="1" lang="en-US" altLang="ja-JP" sz="900" dirty="0">
              <a:solidFill>
                <a:prstClr val="black"/>
              </a:solidFill>
              <a:latin typeface="BIZ UDPゴシック" panose="020B0400000000000000" pitchFamily="50" charset="-128"/>
              <a:ea typeface="BIZ UDPゴシック" panose="020B0400000000000000" pitchFamily="50" charset="-128"/>
            </a:endParaRPr>
          </a:p>
        </p:txBody>
      </p:sp>
      <p:sp>
        <p:nvSpPr>
          <p:cNvPr id="3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36</a:t>
            </a:fld>
            <a:endParaRPr kumimoji="1" lang="ja-JP" altLang="en-US" dirty="0"/>
          </a:p>
        </p:txBody>
      </p:sp>
      <p:sp>
        <p:nvSpPr>
          <p:cNvPr id="21" name="テキスト ボックス 20">
            <a:extLst>
              <a:ext uri="{FF2B5EF4-FFF2-40B4-BE49-F238E27FC236}">
                <a16:creationId xmlns:a16="http://schemas.microsoft.com/office/drawing/2014/main" id="{B02F3C22-1443-46B7-A977-04475234F08A}"/>
              </a:ext>
            </a:extLst>
          </p:cNvPr>
          <p:cNvSpPr txBox="1"/>
          <p:nvPr/>
        </p:nvSpPr>
        <p:spPr>
          <a:xfrm>
            <a:off x="270312" y="581446"/>
            <a:ext cx="9540000" cy="815608"/>
          </a:xfrm>
          <a:prstGeom prst="rect">
            <a:avLst/>
          </a:prstGeom>
          <a:noFill/>
          <a:ln w="6350">
            <a:noFill/>
            <a:prstDash val="dash"/>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健康</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寿命の延伸や生活利便性の向上</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など、様々な課題</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解決に</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向けては、最先端</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技術</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の開発や新たなサービスを活用していくことが必要。</a:t>
            </a:r>
            <a:r>
              <a:rPr kumimoji="0"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0"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万博における様々な実証の成果を未来に継承して、住民の</a:t>
            </a:r>
            <a:r>
              <a:rPr kumimoji="0"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QOL</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向上につながるスマートシティを実現することにより、大阪・関西だけでなくわが国の</a:t>
            </a:r>
            <a:r>
              <a:rPr kumimoji="0"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Society5.0</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の実現に大きく貢献することをめざす。</a:t>
            </a: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正方形/長方形 21">
            <a:extLst>
              <a:ext uri="{FF2B5EF4-FFF2-40B4-BE49-F238E27FC236}">
                <a16:creationId xmlns:a16="http://schemas.microsoft.com/office/drawing/2014/main" id="{42AB246C-D6C3-4324-A739-9AC17F6C0836}"/>
              </a:ext>
            </a:extLst>
          </p:cNvPr>
          <p:cNvSpPr/>
          <p:nvPr/>
        </p:nvSpPr>
        <p:spPr>
          <a:xfrm>
            <a:off x="4618442" y="3154816"/>
            <a:ext cx="2538000" cy="3600000"/>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144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スーパーシティを活用し、万博で未来都市をいち早く</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実現</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≪モビリティ≫</a:t>
            </a:r>
          </a:p>
          <a:p>
            <a:pPr marL="72000" marR="0" lvl="0" indent="-45720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3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万博までのアクセスや会場内において自動運転、</a:t>
            </a:r>
            <a:r>
              <a:rPr kumimoji="1" lang="en-US" altLang="ja-JP" sz="1100" b="0" i="0" u="none" strike="noStrike" kern="1200" cap="none" spc="-3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100" b="0" i="0" u="none" strike="noStrike" kern="1200" cap="none" spc="-3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や空飛ぶクルマ等ストレスフリーな移動サービスを提供</a:t>
            </a:r>
            <a:r>
              <a:rPr kumimoji="1" lang="ja-JP" altLang="en-US" sz="1100" b="0" i="0" u="none" strike="noStrike" kern="1200" cap="none" spc="-3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（再掲）</a:t>
            </a:r>
            <a:endParaRPr kumimoji="1" lang="en-US" altLang="ja-JP" sz="1100" b="0" i="0" u="none" strike="noStrike" kern="1200" cap="none" spc="-3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≪ヘルスケア≫</a:t>
            </a:r>
          </a:p>
          <a:p>
            <a:pPr marL="72000" lvl="0" indent="-457200" defTabSz="930530">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a:t>
            </a:r>
            <a:r>
              <a:rPr kumimoji="1" lang="ja-JP" altLang="en-US" sz="1100" spc="-30" dirty="0">
                <a:solidFill>
                  <a:prstClr val="black"/>
                </a:solidFill>
                <a:latin typeface="BIZ UDPゴシック" panose="020B0400000000000000" pitchFamily="50" charset="-128"/>
                <a:ea typeface="BIZ UDPゴシック" panose="020B0400000000000000" pitchFamily="50" charset="-128"/>
              </a:rPr>
              <a:t>「大阪パビリオン」において、ヘルスケアデータに基づく食品等ヘルスケアサービス提供や未来医療の疑似体験等を</a:t>
            </a:r>
            <a:r>
              <a:rPr kumimoji="1" lang="ja-JP" altLang="en-US" sz="1100" spc="-30" dirty="0" smtClean="0">
                <a:solidFill>
                  <a:schemeClr val="tx1"/>
                </a:solidFill>
                <a:latin typeface="BIZ UDPゴシック" panose="020B0400000000000000" pitchFamily="50" charset="-128"/>
                <a:ea typeface="BIZ UDPゴシック" panose="020B0400000000000000" pitchFamily="50" charset="-128"/>
              </a:rPr>
              <a:t>実施</a:t>
            </a:r>
            <a:endParaRPr kumimoji="1" lang="en-US" altLang="ja-JP" sz="1100" spc="-30" dirty="0" smtClean="0">
              <a:solidFill>
                <a:schemeClr val="tx1"/>
              </a:solidFill>
              <a:latin typeface="BIZ UDPゴシック" panose="020B0400000000000000" pitchFamily="50" charset="-128"/>
              <a:ea typeface="BIZ UDPゴシック" panose="020B0400000000000000" pitchFamily="50" charset="-128"/>
            </a:endParaRPr>
          </a:p>
          <a:p>
            <a:pPr lvl="0" defTabSz="930530">
              <a:defRPr/>
            </a:pPr>
            <a:endParaRPr kumimoji="1" lang="en-US" altLang="ja-JP" sz="500" dirty="0" smtClean="0">
              <a:solidFill>
                <a:schemeClr val="tx1"/>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デジタル</a:t>
            </a:r>
            <a:r>
              <a:rPr lang="en-US" altLang="ja-JP" sz="1100" dirty="0">
                <a:solidFill>
                  <a:schemeClr val="tx1"/>
                </a:solidFill>
                <a:latin typeface="BIZ UDPゴシック" panose="020B0400000000000000" pitchFamily="50" charset="-128"/>
                <a:ea typeface="BIZ UDPゴシック" panose="020B0400000000000000" pitchFamily="50" charset="-128"/>
              </a:rPr>
              <a:t>ID</a:t>
            </a:r>
            <a:r>
              <a:rPr lang="ja-JP" altLang="en-US" sz="1100" dirty="0" err="1">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デジタル通貨</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72000" indent="-457200"/>
            <a:r>
              <a:rPr lang="ja-JP" altLang="en-US" sz="1100" dirty="0">
                <a:solidFill>
                  <a:schemeClr val="tx1"/>
                </a:solidFill>
                <a:latin typeface="BIZ UDPゴシック" panose="020B0400000000000000" pitchFamily="50" charset="-128"/>
                <a:ea typeface="BIZ UDPゴシック" panose="020B0400000000000000" pitchFamily="50" charset="-128"/>
              </a:rPr>
              <a:t>・デジタル地域通貨やポイントを活用し、利便性が高く、行動変容や新たな価値をもたらすサービスを提供</a:t>
            </a:r>
            <a:r>
              <a:rPr kumimoji="1" lang="ja-JP" altLang="en-US" sz="1100" dirty="0">
                <a:solidFill>
                  <a:schemeClr val="tx1"/>
                </a:solidFill>
                <a:latin typeface="BIZ UDPゴシック" panose="020B0400000000000000" pitchFamily="50" charset="-128"/>
                <a:ea typeface="BIZ UDPゴシック" panose="020B0400000000000000" pitchFamily="50" charset="-128"/>
              </a:rPr>
              <a:t>（後掲）</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lvl="0" defTabSz="930530">
              <a:defRPr/>
            </a:pPr>
            <a:endParaRPr kumimoji="1" lang="en-US" altLang="ja-JP" sz="500" dirty="0">
              <a:solidFill>
                <a:schemeClr val="tx1"/>
              </a:solidFill>
              <a:latin typeface="BIZ UDPゴシック" panose="020B0400000000000000" pitchFamily="50" charset="-128"/>
              <a:ea typeface="BIZ UDPゴシック" panose="020B0400000000000000" pitchFamily="50" charset="-128"/>
            </a:endParaRPr>
          </a:p>
          <a:p>
            <a:pPr lvl="0"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≪コモングラウンド≫</a:t>
            </a:r>
          </a:p>
          <a:p>
            <a:pPr marL="72000" lvl="0" indent="-457200"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・万博会場内にフィジカル空間とバーチャル空間がリアルタイムかつシームレスにつながる環境を提供（後掲</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31" name="ホームベース 7">
            <a:extLst>
              <a:ext uri="{FF2B5EF4-FFF2-40B4-BE49-F238E27FC236}">
                <a16:creationId xmlns:a16="http://schemas.microsoft.com/office/drawing/2014/main" id="{E599356E-2B0A-4C96-A1C9-EC52982B4052}"/>
              </a:ext>
            </a:extLst>
          </p:cNvPr>
          <p:cNvSpPr/>
          <p:nvPr/>
        </p:nvSpPr>
        <p:spPr>
          <a:xfrm>
            <a:off x="4618444" y="301522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pic>
        <p:nvPicPr>
          <p:cNvPr id="36" name="図 35">
            <a:extLst>
              <a:ext uri="{FF2B5EF4-FFF2-40B4-BE49-F238E27FC236}">
                <a16:creationId xmlns:a16="http://schemas.microsoft.com/office/drawing/2014/main" id="{04C941BB-0AEA-49D1-AEF9-4F06E4C71FAC}"/>
              </a:ext>
            </a:extLst>
          </p:cNvPr>
          <p:cNvPicPr>
            <a:picLocks noChangeAspect="1"/>
          </p:cNvPicPr>
          <p:nvPr/>
        </p:nvPicPr>
        <p:blipFill>
          <a:blip r:embed="rId3"/>
          <a:stretch>
            <a:fillRect/>
          </a:stretch>
        </p:blipFill>
        <p:spPr>
          <a:xfrm>
            <a:off x="7211401" y="5060825"/>
            <a:ext cx="1152496" cy="696140"/>
          </a:xfrm>
          <a:prstGeom prst="rect">
            <a:avLst/>
          </a:prstGeom>
          <a:effectLst>
            <a:softEdge rad="31750"/>
          </a:effectLst>
        </p:spPr>
      </p:pic>
      <p:pic>
        <p:nvPicPr>
          <p:cNvPr id="38" name="図 37">
            <a:extLst>
              <a:ext uri="{FF2B5EF4-FFF2-40B4-BE49-F238E27FC236}">
                <a16:creationId xmlns:a16="http://schemas.microsoft.com/office/drawing/2014/main" id="{9D64207E-42CC-482A-B630-83DB0C3C1D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321" t="1" r="-147" b="8028"/>
          <a:stretch/>
        </p:blipFill>
        <p:spPr>
          <a:xfrm>
            <a:off x="8455243" y="5038160"/>
            <a:ext cx="1263846" cy="718805"/>
          </a:xfrm>
          <a:prstGeom prst="rect">
            <a:avLst/>
          </a:prstGeom>
          <a:effectLst>
            <a:softEdge rad="31750"/>
          </a:effectLst>
        </p:spPr>
      </p:pic>
    </p:spTree>
    <p:extLst>
      <p:ext uri="{BB962C8B-B14F-4D97-AF65-F5344CB8AC3E}">
        <p14:creationId xmlns:p14="http://schemas.microsoft.com/office/powerpoint/2010/main" val="4124055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5074396"/>
            <a:ext cx="9434300" cy="176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240273"/>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24625" y="4776321"/>
            <a:ext cx="9245964" cy="338554"/>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内閣府、デジタル庁、総務省、国交省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0" cy="460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4803003"/>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59561" y="4760932"/>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59958" y="2398588"/>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37</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3991019003"/>
              </p:ext>
            </p:extLst>
          </p:nvPr>
        </p:nvGraphicFramePr>
        <p:xfrm>
          <a:off x="578007" y="404557"/>
          <a:ext cx="9249659" cy="2015025"/>
        </p:xfrm>
        <a:graphic>
          <a:graphicData uri="http://schemas.openxmlformats.org/drawingml/2006/table">
            <a:tbl>
              <a:tblPr firstRow="1" bandRow="1">
                <a:tableStyleId>{2D5ABB26-0587-4C30-8999-92F81FD0307C}</a:tableStyleId>
              </a:tblPr>
              <a:tblGrid>
                <a:gridCol w="9249659">
                  <a:extLst>
                    <a:ext uri="{9D8B030D-6E8A-4147-A177-3AD203B41FA5}">
                      <a16:colId xmlns:a16="http://schemas.microsoft.com/office/drawing/2014/main" val="1907624256"/>
                    </a:ext>
                  </a:extLst>
                </a:gridCol>
              </a:tblGrid>
              <a:tr h="502773">
                <a:tc>
                  <a:txBody>
                    <a:bodyPr/>
                    <a:lstStyle/>
                    <a:p>
                      <a:pPr marL="85725" indent="-85725" algn="l"/>
                      <a:r>
                        <a:rPr kumimoji="1" lang="ja-JP" altLang="en-US" sz="1300" b="1" dirty="0" smtClean="0"/>
                        <a:t>▷万博会場内外で万博来訪者が先端的サービスを円滑に利用できるための高度な通信環境の確保</a:t>
                      </a:r>
                    </a:p>
                  </a:txBody>
                  <a:tcPr marL="100806" marR="100806" marT="50403" marB="50403" anchor="ctr"/>
                </a:tc>
                <a:extLst>
                  <a:ext uri="{0D108BD9-81ED-4DB2-BD59-A6C34878D82A}">
                    <a16:rowId xmlns:a16="http://schemas.microsoft.com/office/drawing/2014/main" val="3089944035"/>
                  </a:ext>
                </a:extLst>
              </a:tr>
              <a:tr h="652632">
                <a:tc>
                  <a:txBody>
                    <a:bodyPr/>
                    <a:lstStyle/>
                    <a:p>
                      <a:pPr marL="85725" indent="-85725" algn="l"/>
                      <a:r>
                        <a:rPr kumimoji="1" lang="ja-JP" altLang="en-US" sz="1300" b="1" dirty="0" smtClean="0">
                          <a:solidFill>
                            <a:schemeClr val="tx1"/>
                          </a:solidFill>
                        </a:rPr>
                        <a:t>▷万博における先端的サービスを府域に展開するための大阪広域データ連携基盤（</a:t>
                      </a:r>
                      <a:r>
                        <a:rPr kumimoji="1" lang="en-US" altLang="ja-JP" sz="1300" b="1" dirty="0" smtClean="0">
                          <a:solidFill>
                            <a:schemeClr val="tx1"/>
                          </a:solidFill>
                        </a:rPr>
                        <a:t>ORDEN</a:t>
                      </a:r>
                      <a:r>
                        <a:rPr kumimoji="1" lang="ja-JP" altLang="en-US" sz="1300" b="1" dirty="0" smtClean="0">
                          <a:solidFill>
                            <a:schemeClr val="tx1"/>
                          </a:solidFill>
                        </a:rPr>
                        <a:t>）の機能拡充</a:t>
                      </a:r>
                      <a:endParaRPr kumimoji="1" lang="en-US" altLang="ja-JP" sz="1300" b="1" dirty="0" smtClean="0">
                        <a:solidFill>
                          <a:schemeClr val="tx1"/>
                        </a:solidFill>
                      </a:endParaRPr>
                    </a:p>
                    <a:p>
                      <a:pPr marL="185738" indent="-185738" algn="l"/>
                      <a:r>
                        <a:rPr kumimoji="1" lang="ja-JP" altLang="en-US" sz="1200" dirty="0" smtClean="0">
                          <a:solidFill>
                            <a:schemeClr val="tx1"/>
                          </a:solidFill>
                        </a:rPr>
                        <a:t>　　市町村及び民間との幅広い分野（医療・介護、防災、観光、交通など）のデータ連携・活用が必要であり、大阪広域データ連携</a:t>
                      </a:r>
                      <a:endParaRPr kumimoji="1" lang="en-US" altLang="ja-JP" sz="1200" dirty="0" smtClean="0">
                        <a:solidFill>
                          <a:schemeClr val="tx1"/>
                        </a:solidFill>
                      </a:endParaRPr>
                    </a:p>
                    <a:p>
                      <a:pPr marL="185738" indent="-185738" algn="l"/>
                      <a:r>
                        <a:rPr kumimoji="1" lang="ja-JP" altLang="en-US" sz="1200" dirty="0" smtClean="0">
                          <a:solidFill>
                            <a:schemeClr val="tx1"/>
                          </a:solidFill>
                        </a:rPr>
                        <a:t>　　基盤としての</a:t>
                      </a:r>
                      <a:r>
                        <a:rPr kumimoji="1" lang="en-US" altLang="ja-JP" sz="1200" dirty="0" smtClean="0">
                          <a:solidFill>
                            <a:schemeClr val="tx1"/>
                          </a:solidFill>
                        </a:rPr>
                        <a:t>ORDEN</a:t>
                      </a:r>
                      <a:r>
                        <a:rPr kumimoji="1" lang="ja-JP" altLang="en-US" sz="1200" dirty="0" smtClean="0">
                          <a:solidFill>
                            <a:schemeClr val="tx1"/>
                          </a:solidFill>
                        </a:rPr>
                        <a:t>の機能拡充が課題。併せて、スーパーシティや万博のレガシーとして展開する際の国の推奨基準や展開に向</a:t>
                      </a:r>
                      <a:endParaRPr kumimoji="1" lang="en-US" altLang="ja-JP" sz="1200" dirty="0" smtClean="0">
                        <a:solidFill>
                          <a:schemeClr val="tx1"/>
                        </a:solidFill>
                      </a:endParaRPr>
                    </a:p>
                    <a:p>
                      <a:pPr marL="185738" indent="-185738" algn="l"/>
                      <a:r>
                        <a:rPr kumimoji="1" lang="ja-JP" altLang="en-US" sz="1200" dirty="0" smtClean="0">
                          <a:solidFill>
                            <a:schemeClr val="tx1"/>
                          </a:solidFill>
                        </a:rPr>
                        <a:t>　　けた手順の明確化が必要。</a:t>
                      </a:r>
                    </a:p>
                  </a:txBody>
                  <a:tcPr marL="100806" marR="100806" marT="50403" marB="50403" anchor="ctr"/>
                </a:tc>
                <a:extLst>
                  <a:ext uri="{0D108BD9-81ED-4DB2-BD59-A6C34878D82A}">
                    <a16:rowId xmlns:a16="http://schemas.microsoft.com/office/drawing/2014/main" val="1102634326"/>
                  </a:ext>
                </a:extLst>
              </a:tr>
              <a:tr h="468908">
                <a:tc>
                  <a:txBody>
                    <a:bodyPr/>
                    <a:lstStyle/>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300" b="1" strike="noStrike" kern="1200" dirty="0" smtClean="0">
                          <a:solidFill>
                            <a:schemeClr val="tx1"/>
                          </a:solidFill>
                          <a:latin typeface="+mn-lt"/>
                          <a:ea typeface="+mn-ea"/>
                          <a:cs typeface="+mn-cs"/>
                        </a:rPr>
                        <a:t>▷万博に向けたスーパーシティ構想の推進</a:t>
                      </a:r>
                    </a:p>
                    <a:p>
                      <a:pPr marL="185738" indent="-185738" algn="l" defTabSz="959937" rtl="0" eaLnBrk="1" latinLnBrk="0" hangingPunct="1"/>
                      <a:r>
                        <a:rPr kumimoji="1" lang="ja-JP" altLang="en-US" sz="1200" strike="noStrike" kern="1200" dirty="0" smtClean="0">
                          <a:solidFill>
                            <a:schemeClr val="tx1"/>
                          </a:solidFill>
                          <a:latin typeface="+mn-lt"/>
                          <a:ea typeface="+mn-ea"/>
                          <a:cs typeface="+mn-cs"/>
                        </a:rPr>
                        <a:t>　　万博での先端技術の実証実験をまち全体で行う２つのグリーンフィールド（夢洲・うめきた）での実証・実装の推進に向けて、</a:t>
                      </a:r>
                      <a:endParaRPr kumimoji="1" lang="en-US" altLang="ja-JP" sz="1200" strike="noStrike" kern="1200" dirty="0" smtClean="0">
                        <a:solidFill>
                          <a:schemeClr val="tx1"/>
                        </a:solidFill>
                        <a:latin typeface="+mn-lt"/>
                        <a:ea typeface="+mn-ea"/>
                        <a:cs typeface="+mn-cs"/>
                      </a:endParaRPr>
                    </a:p>
                    <a:p>
                      <a:pPr marL="185738" indent="-185738" algn="l" defTabSz="959937" rtl="0" eaLnBrk="1" latinLnBrk="0" hangingPunct="1"/>
                      <a:r>
                        <a:rPr kumimoji="1" lang="ja-JP" altLang="en-US" sz="1200" strike="noStrike" kern="1200" dirty="0" smtClean="0">
                          <a:solidFill>
                            <a:schemeClr val="tx1"/>
                          </a:solidFill>
                          <a:latin typeface="+mn-lt"/>
                          <a:ea typeface="+mn-ea"/>
                          <a:cs typeface="+mn-cs"/>
                        </a:rPr>
                        <a:t>　　大胆な規制緩和が必要。</a:t>
                      </a:r>
                      <a:endParaRPr kumimoji="1" lang="en-US" altLang="ja-JP" sz="1200" strike="noStrike" kern="1200" dirty="0" smtClean="0">
                        <a:solidFill>
                          <a:schemeClr val="tx1"/>
                        </a:solidFill>
                        <a:latin typeface="+mn-lt"/>
                        <a:ea typeface="+mn-ea"/>
                        <a:cs typeface="+mn-cs"/>
                      </a:endParaRPr>
                    </a:p>
                  </a:txBody>
                  <a:tcPr marL="100806" marR="100806" marT="50403" marB="50403" anchor="ctr"/>
                </a:tc>
                <a:extLst>
                  <a:ext uri="{0D108BD9-81ED-4DB2-BD59-A6C34878D82A}">
                    <a16:rowId xmlns:a16="http://schemas.microsoft.com/office/drawing/2014/main" val="1222063044"/>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1985767986"/>
              </p:ext>
            </p:extLst>
          </p:nvPr>
        </p:nvGraphicFramePr>
        <p:xfrm>
          <a:off x="611182" y="5136622"/>
          <a:ext cx="9540000" cy="1689258"/>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60000">
                <a:tc>
                  <a:txBody>
                    <a:bodyPr/>
                    <a:lstStyle/>
                    <a:p>
                      <a:pPr algn="l">
                        <a:lnSpc>
                          <a:spcPct val="100000"/>
                        </a:lnSpc>
                      </a:pPr>
                      <a:r>
                        <a:rPr kumimoji="1" lang="ja-JP" altLang="en-US" sz="1300" b="1" dirty="0" smtClean="0">
                          <a:solidFill>
                            <a:schemeClr val="tx1"/>
                          </a:solidFill>
                        </a:rPr>
                        <a:t>▷万博会場内外での高度な通信環境の整備・充実（５</a:t>
                      </a:r>
                      <a:r>
                        <a:rPr kumimoji="1" lang="en-US" altLang="ja-JP" sz="1300" b="1" dirty="0" smtClean="0">
                          <a:solidFill>
                            <a:schemeClr val="tx1"/>
                          </a:solidFill>
                        </a:rPr>
                        <a:t>G</a:t>
                      </a:r>
                      <a:r>
                        <a:rPr kumimoji="1" lang="ja-JP" altLang="en-US" sz="1300" b="1" dirty="0" err="1" smtClean="0">
                          <a:solidFill>
                            <a:schemeClr val="tx1"/>
                          </a:solidFill>
                        </a:rPr>
                        <a:t>の整</a:t>
                      </a:r>
                      <a:r>
                        <a:rPr kumimoji="1" lang="ja-JP" altLang="en-US" sz="1300" b="1" dirty="0" smtClean="0">
                          <a:solidFill>
                            <a:schemeClr val="tx1"/>
                          </a:solidFill>
                        </a:rPr>
                        <a:t>備に向けた通信事業者への働きかけ及び各研究施設等と万博</a:t>
                      </a:r>
                      <a:endParaRPr kumimoji="1" lang="en-US" altLang="ja-JP" sz="1300" b="1" dirty="0" smtClean="0">
                        <a:solidFill>
                          <a:schemeClr val="tx1"/>
                        </a:solidFill>
                      </a:endParaRPr>
                    </a:p>
                    <a:p>
                      <a:pPr algn="l">
                        <a:lnSpc>
                          <a:spcPct val="100000"/>
                        </a:lnSpc>
                      </a:pPr>
                      <a:r>
                        <a:rPr kumimoji="1" lang="ja-JP" altLang="en-US" sz="1300" b="1" dirty="0" smtClean="0">
                          <a:solidFill>
                            <a:schemeClr val="tx1"/>
                          </a:solidFill>
                        </a:rPr>
                        <a:t>　会場を結ぶ高速大容量の専用線やローカル５</a:t>
                      </a:r>
                      <a:r>
                        <a:rPr kumimoji="1" lang="en-US" altLang="ja-JP" sz="1300" b="1" dirty="0" smtClean="0">
                          <a:solidFill>
                            <a:schemeClr val="tx1"/>
                          </a:solidFill>
                        </a:rPr>
                        <a:t>G</a:t>
                      </a:r>
                      <a:r>
                        <a:rPr kumimoji="1" lang="ja-JP" altLang="en-US" sz="1300" b="1" dirty="0" smtClean="0">
                          <a:solidFill>
                            <a:schemeClr val="tx1"/>
                          </a:solidFill>
                        </a:rPr>
                        <a:t>基地局の設置費用の補助等）</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a:t>
                      </a:r>
                      <a:endParaRPr kumimoji="1" lang="ja-JP" altLang="en-US" sz="900" b="1"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r>
                        <a:rPr kumimoji="1" lang="ja-JP" altLang="en-US" sz="1300" b="1" dirty="0" smtClean="0">
                          <a:solidFill>
                            <a:schemeClr val="tx1"/>
                          </a:solidFill>
                        </a:rPr>
                        <a:t>▷万博における先端的サービスの府域展開に向けた大阪広域データ連携基盤（</a:t>
                      </a:r>
                      <a:r>
                        <a:rPr kumimoji="1" lang="en-US" altLang="ja-JP" sz="1300" b="1" dirty="0" smtClean="0">
                          <a:solidFill>
                            <a:schemeClr val="tx1"/>
                          </a:solidFill>
                        </a:rPr>
                        <a:t>ORDEN</a:t>
                      </a:r>
                      <a:r>
                        <a:rPr kumimoji="1" lang="ja-JP" altLang="en-US" sz="1300" b="1" dirty="0" smtClean="0">
                          <a:solidFill>
                            <a:schemeClr val="tx1"/>
                          </a:solidFill>
                        </a:rPr>
                        <a:t>）の機能拡充のための財政支援、</a:t>
                      </a:r>
                      <a:endParaRPr kumimoji="1" lang="en-US" altLang="ja-JP" sz="1300" b="1" dirty="0" smtClean="0">
                        <a:solidFill>
                          <a:schemeClr val="tx1"/>
                        </a:solidFill>
                      </a:endParaRPr>
                    </a:p>
                    <a:p>
                      <a:pPr algn="l">
                        <a:lnSpc>
                          <a:spcPct val="100000"/>
                        </a:lnSpc>
                      </a:pPr>
                      <a:r>
                        <a:rPr kumimoji="1" lang="ja-JP" altLang="en-US" sz="1300" b="1" dirty="0" smtClean="0">
                          <a:solidFill>
                            <a:schemeClr val="tx1"/>
                          </a:solidFill>
                        </a:rPr>
                        <a:t>　及びデータ標準化に向けた政府による指針策定や官民挙げての推進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▷スーパーシティ構想の実現に向けた規制緩和及び財政支援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2736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　</a:t>
                      </a:r>
                      <a:r>
                        <a:rPr kumimoji="1" lang="ja-JP" altLang="en-US" sz="1400" b="1" spc="-30" dirty="0" smtClean="0">
                          <a:solidFill>
                            <a:schemeClr val="tx1"/>
                          </a:solidFill>
                        </a:rPr>
                        <a:t>（</a:t>
                      </a:r>
                      <a:r>
                        <a:rPr kumimoji="1" lang="ja-JP" altLang="en-US" sz="1200" b="1" spc="-30" dirty="0" smtClean="0">
                          <a:solidFill>
                            <a:schemeClr val="tx1"/>
                          </a:solidFill>
                        </a:rPr>
                        <a:t>夢洲コンストラクション</a:t>
                      </a:r>
                      <a:r>
                        <a:rPr kumimoji="1" lang="ja-JP" altLang="en-US" sz="1200" b="1" i="0" u="none" strike="noStrike" kern="1200" cap="none" spc="-30" normalizeH="0" baseline="0" noProof="0" dirty="0" smtClean="0">
                          <a:ln>
                            <a:noFill/>
                          </a:ln>
                          <a:solidFill>
                            <a:schemeClr val="tx1"/>
                          </a:solidFill>
                          <a:effectLst/>
                          <a:uLnTx/>
                          <a:uFillTx/>
                          <a:latin typeface="+mn-lt"/>
                          <a:ea typeface="+mn-ea"/>
                          <a:cs typeface="+mn-cs"/>
                        </a:rPr>
                        <a:t>に関わる法規制等の緩和や財政支援、決済データとウェルネス関連データによる新サービス提供などに</a:t>
                      </a:r>
                      <a:endParaRPr kumimoji="1" lang="en-US" altLang="ja-JP" sz="1200" b="1" i="0" u="none" strike="noStrike" kern="1200" cap="none" spc="-30" normalizeH="0" baseline="0" noProof="0" dirty="0" smtClean="0">
                        <a:ln>
                          <a:noFill/>
                        </a:ln>
                        <a:solidFill>
                          <a:schemeClr val="tx1"/>
                        </a:solidFill>
                        <a:effectLst/>
                        <a:uLnTx/>
                        <a:uFillTx/>
                        <a:latin typeface="+mn-lt"/>
                        <a:ea typeface="+mn-ea"/>
                        <a:cs typeface="+mn-cs"/>
                      </a:endParaRPr>
                    </a:p>
                    <a:p>
                      <a:pPr marL="2736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 normalizeH="0" baseline="0" noProof="0" dirty="0" smtClean="0">
                          <a:ln>
                            <a:noFill/>
                          </a:ln>
                          <a:solidFill>
                            <a:schemeClr val="tx1"/>
                          </a:solidFill>
                          <a:effectLst/>
                          <a:uLnTx/>
                          <a:uFillTx/>
                          <a:latin typeface="+mn-lt"/>
                          <a:ea typeface="+mn-ea"/>
                          <a:cs typeface="+mn-cs"/>
                        </a:rPr>
                        <a:t>　　必要な規制緩和や実証支援、関西</a:t>
                      </a:r>
                      <a:r>
                        <a:rPr kumimoji="1" lang="en-US" altLang="ja-JP" sz="1200" b="1" i="0" u="none" strike="noStrike" kern="1200" cap="none" spc="-30" normalizeH="0" baseline="0" noProof="0" dirty="0" smtClean="0">
                          <a:ln>
                            <a:noFill/>
                          </a:ln>
                          <a:solidFill>
                            <a:schemeClr val="tx1"/>
                          </a:solidFill>
                          <a:effectLst/>
                          <a:uLnTx/>
                          <a:uFillTx/>
                          <a:latin typeface="+mn-lt"/>
                          <a:ea typeface="+mn-ea"/>
                          <a:cs typeface="+mn-cs"/>
                        </a:rPr>
                        <a:t>MaaS</a:t>
                      </a:r>
                      <a:r>
                        <a:rPr kumimoji="1" lang="ja-JP" altLang="en-US" sz="1200" b="1" i="0" u="none" strike="noStrike" kern="1200" cap="none" spc="-30" normalizeH="0" baseline="0" noProof="0" dirty="0" smtClean="0">
                          <a:ln>
                            <a:noFill/>
                          </a:ln>
                          <a:solidFill>
                            <a:schemeClr val="tx1"/>
                          </a:solidFill>
                          <a:effectLst/>
                          <a:uLnTx/>
                          <a:uFillTx/>
                          <a:latin typeface="+mn-lt"/>
                          <a:ea typeface="+mn-ea"/>
                          <a:cs typeface="+mn-cs"/>
                        </a:rPr>
                        <a:t>の展開とコモングラウンドの社会実装に関わる法規制等の緩和や財政支援など）</a:t>
                      </a:r>
                      <a:endParaRPr kumimoji="1" lang="en-US" altLang="ja-JP" sz="1400" b="0" i="0" u="none" strike="noStrike" kern="1200" cap="none" spc="-3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3045835494"/>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2203997759"/>
              </p:ext>
            </p:extLst>
          </p:nvPr>
        </p:nvGraphicFramePr>
        <p:xfrm>
          <a:off x="603607" y="2456743"/>
          <a:ext cx="9288000" cy="225139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次世代空モビリティの社会実装に向けた実現プロジェクト ／自動配送ロボットのサービス提供 ／ロボットフレンドリーな環境の実現＜経産省＞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空飛ぶクルマの実現に向けた環境整備の推進 ／ </a:t>
                      </a:r>
                      <a:r>
                        <a:rPr kumimoji="1" lang="en-US" altLang="ja-JP" sz="1100" b="0" i="0" u="none" strike="noStrike" kern="1200" cap="none" spc="0" normalizeH="0" baseline="0" noProof="0" dirty="0" err="1" smtClean="0">
                          <a:ln>
                            <a:noFill/>
                          </a:ln>
                          <a:solidFill>
                            <a:schemeClr val="tx1"/>
                          </a:solidFill>
                          <a:effectLst/>
                          <a:uLnTx/>
                          <a:uFillTx/>
                          <a:latin typeface="游ゴシック" panose="020B0400000000000000" pitchFamily="50" charset="-128"/>
                          <a:ea typeface="+mn-ea"/>
                          <a:cs typeface="+mn-cs"/>
                        </a:rPr>
                        <a:t>MaaS</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などの新たなモビリティサービスの推進＜国交省＞ </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自動運転の一層の推進＜デジタル庁・内閣府・警察庁・総務省・経産省・国交省＞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地域データの可視化によるデータ連携・データ利活用の推進＜内閣府＞</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Beyond </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５</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 ready </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ショーケースの実現＜総務省＞</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デジタル田園都市国家構想に関連するデジタル実装モデルの海外発信・展開＜内閣官房デジタル田園都市国家構想実現会議事務局＞</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（「空飛ぶクルマ」「自動運転」については、各項目ページを参照）</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夢洲コンストラクションについて、国の助言を受け、府・市、関経連で事業内容を整理。その結果を踏まえ、国と方針を協議予定</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0418409"/>
                  </a:ext>
                </a:extLst>
              </a:tr>
            </a:tbl>
          </a:graphicData>
        </a:graphic>
      </p:graphicFrame>
    </p:spTree>
    <p:extLst>
      <p:ext uri="{BB962C8B-B14F-4D97-AF65-F5344CB8AC3E}">
        <p14:creationId xmlns:p14="http://schemas.microsoft.com/office/powerpoint/2010/main" val="3324304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431731176"/>
              </p:ext>
            </p:extLst>
          </p:nvPr>
        </p:nvGraphicFramePr>
        <p:xfrm>
          <a:off x="270312" y="1509037"/>
          <a:ext cx="9540001" cy="5469987"/>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469987">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デジタル</a:t>
                      </a: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ID/</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デジタル地域通貨の活用</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□大商  「デジタル</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ID/</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デジタル地域通貨具体化研究会」設置（</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2021</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月）</a:t>
                      </a:r>
                    </a:p>
                    <a:p>
                      <a:pPr marL="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・金融機関、</a:t>
                      </a:r>
                      <a:r>
                        <a:rPr kumimoji="1" lang="en-US" altLang="ja-JP" sz="1100" spc="-20" baseline="0" dirty="0" smtClean="0">
                          <a:solidFill>
                            <a:schemeClr val="tx1"/>
                          </a:solidFill>
                          <a:latin typeface="BIZ UDPゴシック" panose="020B0400000000000000" pitchFamily="50" charset="-128"/>
                          <a:ea typeface="BIZ UDPゴシック" panose="020B0400000000000000" pitchFamily="50" charset="-128"/>
                        </a:rPr>
                        <a:t>ICT</a:t>
                      </a: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関連企業など</a:t>
                      </a:r>
                      <a:r>
                        <a:rPr kumimoji="1" lang="en-US" altLang="ja-JP" sz="1100" spc="-20" baseline="0" dirty="0" smtClean="0">
                          <a:solidFill>
                            <a:schemeClr val="tx1"/>
                          </a:solidFill>
                          <a:latin typeface="BIZ UDPゴシック" panose="020B0400000000000000" pitchFamily="50" charset="-128"/>
                          <a:ea typeface="BIZ UDPゴシック" panose="020B0400000000000000" pitchFamily="50" charset="-128"/>
                        </a:rPr>
                        <a:t>10</a:t>
                      </a: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社</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が参加</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・デジタルＩＤによる本人確認の簡素化と個人を軸にしたヘルスケアデータを含むデータ連携基盤の可能性について研究</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・デジタル地域通貨</a:t>
                      </a:r>
                      <a:r>
                        <a:rPr kumimoji="1" lang="en-US" altLang="ja-JP" sz="1100" spc="-2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ポイントを使ったインセンティブによる行動変容について研究　</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・万博において、活用される可能性を想定し、デジタルＩＤ</a:t>
                      </a:r>
                      <a:r>
                        <a:rPr kumimoji="1" lang="en-US" altLang="ja-JP" sz="1100" spc="-2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デジタル地域通貨、ポイント制度等に関連して、その具現化を担う企業コンソーシアムを組成</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・スーパーシティ指定により、必要な規制緩和を求める機会を獲得</a:t>
                      </a:r>
                      <a:endParaRPr kumimoji="1" lang="en-US" altLang="ja-JP" sz="1100" spc="-2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44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個人を軸としたシームレスなデータ連携基盤とよりセキュアで行動変容にもつながるデジタル地域通貨の活用</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000" indent="-457200">
                        <a:spcAft>
                          <a:spcPts val="300"/>
                        </a:spcAft>
                      </a:pPr>
                      <a:endParaRPr kumimoji="1" lang="en-US" altLang="ja-JP" sz="5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・生体認証等を用いて、煩雑なログイン、本人確認手続きを、簡便でセキュアにワンスオンリーで行い、バーチャル、フィジカルのフィールドでシームレスにサービスの利用ができる</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ようにする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ジタル地域通貨やポイントをブロックチェーン技術等で実現することで、個人の行動データと紐づけることができるほか、インセンティブの付与によりソーシャルグッドにつながる行動変容を促すことが可能にな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地域通貨やポイントを活用した様々なサービスや社会的取り組みを万博において実証、実装し、万博後に広域展開する際の課題抽出等も推進し、ソフトレガシーとして広く活用されるしくみの創出につなげ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0000" indent="-457200">
                        <a:spcAft>
                          <a:spcPts val="300"/>
                        </a:spcAft>
                      </a:pP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44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いのち輝く未来社会、スマートヘルスケアシティの実現</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・個人のヘルスケアデータとインセンティブや行動データが連動することで、個人の健康状態に応じて健康維持・向上につながるサービスの利用を促すことができる・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・デジタル地域通貨の利用範囲が法人間の取引や公共サービスの利用等にも広がり、デジタル経済圏の確立につながる。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・結果、各</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個人の個性や希望に応じた</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ライフスタイルを可能とし、ウェルビーイングを実現するスマートヘルスケアシティ構築を加速する。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47143"/>
            <a:ext cx="9540000" cy="646331"/>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デジタル</a:t>
            </a:r>
            <a:r>
              <a:rPr lang="en-US" altLang="ja-JP" sz="1200" dirty="0" smtClean="0">
                <a:solidFill>
                  <a:prstClr val="black"/>
                </a:solidFill>
                <a:latin typeface="BIZ UDPゴシック" panose="020B0400000000000000" pitchFamily="50" charset="-128"/>
                <a:ea typeface="BIZ UDPゴシック" panose="020B0400000000000000" pitchFamily="50" charset="-128"/>
              </a:rPr>
              <a:t>ID</a:t>
            </a:r>
            <a:r>
              <a:rPr lang="ja-JP" altLang="en-US" sz="1200" dirty="0" smtClean="0">
                <a:solidFill>
                  <a:prstClr val="black"/>
                </a:solidFill>
                <a:latin typeface="BIZ UDPゴシック" panose="020B0400000000000000" pitchFamily="50" charset="-128"/>
                <a:ea typeface="BIZ UDPゴシック" panose="020B0400000000000000" pitchFamily="50" charset="-128"/>
              </a:rPr>
              <a:t>を活用し、個人を軸にしたデータ連携のベースを確立するとともに、世界的な趨勢となっており、日常生活の利便性を著しく向上させ、多彩な分野とのデータ連携によるパーソナライズドされたサービスの提供にもつながるデジタル地域通貨を構築し、各個人の</a:t>
            </a:r>
            <a:r>
              <a:rPr lang="ja-JP" altLang="en-US" sz="1200" dirty="0" smtClean="0">
                <a:latin typeface="BIZ UDPゴシック" panose="020B0400000000000000" pitchFamily="50" charset="-128"/>
                <a:ea typeface="BIZ UDPゴシック" panose="020B0400000000000000" pitchFamily="50" charset="-128"/>
              </a:rPr>
              <a:t>個性や希望に応じたライフスタイルを可能とし、ウェルビーイングを実現する</a:t>
            </a:r>
            <a:r>
              <a:rPr lang="ja-JP" altLang="en-US" sz="1200" dirty="0" smtClean="0">
                <a:solidFill>
                  <a:prstClr val="black"/>
                </a:solidFill>
                <a:latin typeface="BIZ UDPゴシック" panose="020B0400000000000000" pitchFamily="50" charset="-128"/>
                <a:ea typeface="BIZ UDPゴシック" panose="020B0400000000000000" pitchFamily="50" charset="-128"/>
              </a:rPr>
              <a:t>スマートヘルスケアシティの実装を加速する。</a:t>
            </a:r>
            <a:endParaRPr lang="en-US" altLang="ja-JP" sz="1200" dirty="0" smtClean="0">
              <a:solidFill>
                <a:prstClr val="black"/>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schemeClr val="bg1"/>
                </a:solidFill>
                <a:latin typeface="BIZ UDPゴシック" panose="020B0400000000000000" pitchFamily="50" charset="-128"/>
                <a:ea typeface="BIZ UDPゴシック" panose="020B0400000000000000" pitchFamily="50" charset="-128"/>
              </a:rPr>
              <a:t>４（１）</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スマートシティ</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～デジタル</a:t>
            </a:r>
            <a:r>
              <a:rPr kumimoji="1" lang="en-US" altLang="ja-JP" sz="1600" b="1" dirty="0">
                <a:solidFill>
                  <a:schemeClr val="bg1"/>
                </a:solidFill>
                <a:latin typeface="BIZ UDPゴシック" panose="020B0400000000000000" pitchFamily="50" charset="-128"/>
                <a:ea typeface="BIZ UDPゴシック" panose="020B0400000000000000" pitchFamily="50" charset="-128"/>
              </a:rPr>
              <a:t>ID/</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デジタル地域通貨の</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活用～</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35" name="図 34"/>
          <p:cNvPicPr>
            <a:picLocks noChangeAspect="1"/>
          </p:cNvPicPr>
          <p:nvPr/>
        </p:nvPicPr>
        <p:blipFill>
          <a:blip r:embed="rId3"/>
          <a:stretch>
            <a:fillRect/>
          </a:stretch>
        </p:blipFill>
        <p:spPr>
          <a:xfrm>
            <a:off x="2251042" y="4970821"/>
            <a:ext cx="2023161" cy="412725"/>
          </a:xfrm>
          <a:prstGeom prst="rect">
            <a:avLst/>
          </a:prstGeom>
        </p:spPr>
      </p:pic>
      <p:pic>
        <p:nvPicPr>
          <p:cNvPr id="36" name="図 35"/>
          <p:cNvPicPr>
            <a:picLocks noChangeAspect="1"/>
          </p:cNvPicPr>
          <p:nvPr/>
        </p:nvPicPr>
        <p:blipFill>
          <a:blip r:embed="rId4"/>
          <a:stretch>
            <a:fillRect/>
          </a:stretch>
        </p:blipFill>
        <p:spPr>
          <a:xfrm>
            <a:off x="2071264" y="5441239"/>
            <a:ext cx="2300471" cy="1057475"/>
          </a:xfrm>
          <a:prstGeom prst="rect">
            <a:avLst/>
          </a:prstGeom>
        </p:spPr>
      </p:pic>
      <p:pic>
        <p:nvPicPr>
          <p:cNvPr id="40" name="図 39"/>
          <p:cNvPicPr>
            <a:picLocks noChangeAspect="1"/>
          </p:cNvPicPr>
          <p:nvPr/>
        </p:nvPicPr>
        <p:blipFill>
          <a:blip r:embed="rId5"/>
          <a:stretch>
            <a:fillRect/>
          </a:stretch>
        </p:blipFill>
        <p:spPr>
          <a:xfrm>
            <a:off x="5070880" y="5665425"/>
            <a:ext cx="1519187" cy="1263837"/>
          </a:xfrm>
          <a:prstGeom prst="rect">
            <a:avLst/>
          </a:prstGeom>
        </p:spPr>
      </p:pic>
      <p:pic>
        <p:nvPicPr>
          <p:cNvPr id="41" name="図 40"/>
          <p:cNvPicPr>
            <a:picLocks noChangeAspect="1"/>
          </p:cNvPicPr>
          <p:nvPr/>
        </p:nvPicPr>
        <p:blipFill>
          <a:blip r:embed="rId6"/>
          <a:stretch>
            <a:fillRect/>
          </a:stretch>
        </p:blipFill>
        <p:spPr>
          <a:xfrm>
            <a:off x="7289213" y="4815497"/>
            <a:ext cx="2521099" cy="1804167"/>
          </a:xfrm>
          <a:prstGeom prst="rect">
            <a:avLst/>
          </a:prstGeom>
        </p:spPr>
      </p:pic>
      <p:sp>
        <p:nvSpPr>
          <p:cNvPr id="20"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38</a:t>
            </a:fld>
            <a:endParaRPr kumimoji="1" lang="ja-JP" altLang="en-US" dirty="0"/>
          </a:p>
        </p:txBody>
      </p:sp>
    </p:spTree>
    <p:extLst>
      <p:ext uri="{BB962C8B-B14F-4D97-AF65-F5344CB8AC3E}">
        <p14:creationId xmlns:p14="http://schemas.microsoft.com/office/powerpoint/2010/main" val="2701442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351367"/>
            <a:ext cx="9434300" cy="13891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5559779"/>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3968687"/>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内閣府、デジタル庁、総務省、経済産業省、国土交通省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381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396576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3908052"/>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2" name="表 21"/>
          <p:cNvGraphicFramePr>
            <a:graphicFrameLocks noGrp="1"/>
          </p:cNvGraphicFramePr>
          <p:nvPr>
            <p:extLst>
              <p:ext uri="{D42A27DB-BD31-4B8C-83A1-F6EECF244321}">
                <p14:modId xmlns:p14="http://schemas.microsoft.com/office/powerpoint/2010/main" val="704589768"/>
              </p:ext>
            </p:extLst>
          </p:nvPr>
        </p:nvGraphicFramePr>
        <p:xfrm>
          <a:off x="610730" y="4494242"/>
          <a:ext cx="9360584" cy="1091406"/>
        </p:xfrm>
        <a:graphic>
          <a:graphicData uri="http://schemas.openxmlformats.org/drawingml/2006/table">
            <a:tbl>
              <a:tblPr firstRow="1" bandRow="1">
                <a:tableStyleId>{2D5ABB26-0587-4C30-8999-92F81FD0307C}</a:tableStyleId>
              </a:tblPr>
              <a:tblGrid>
                <a:gridCol w="9360584">
                  <a:extLst>
                    <a:ext uri="{9D8B030D-6E8A-4147-A177-3AD203B41FA5}">
                      <a16:colId xmlns:a16="http://schemas.microsoft.com/office/drawing/2014/main" val="2309123477"/>
                    </a:ext>
                  </a:extLst>
                </a:gridCol>
              </a:tblGrid>
              <a:tr h="72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lang="ja-JP" altLang="en-US" sz="1300" b="1" dirty="0" smtClean="0">
                          <a:solidFill>
                            <a:schemeClr val="tx1"/>
                          </a:solidFill>
                          <a:latin typeface="+mn-ea"/>
                          <a:ea typeface="+mn-ea"/>
                        </a:rPr>
                        <a:t>デジタル地域通貨やデジタル </a:t>
                      </a:r>
                      <a:r>
                        <a:rPr lang="en-US" altLang="ja-JP" sz="1300" b="1" dirty="0" smtClean="0">
                          <a:solidFill>
                            <a:schemeClr val="tx1"/>
                          </a:solidFill>
                          <a:latin typeface="+mn-ea"/>
                          <a:ea typeface="+mn-ea"/>
                        </a:rPr>
                        <a:t>ID</a:t>
                      </a:r>
                      <a:r>
                        <a:rPr lang="ja-JP" altLang="en-US" sz="1300" b="1" dirty="0" err="1" smtClean="0">
                          <a:solidFill>
                            <a:schemeClr val="tx1"/>
                          </a:solidFill>
                          <a:latin typeface="+mn-ea"/>
                          <a:ea typeface="+mn-ea"/>
                        </a:rPr>
                        <a:t>、</a:t>
                      </a:r>
                      <a:r>
                        <a:rPr lang="ja-JP" altLang="en-US" sz="1300" b="1" dirty="0" smtClean="0">
                          <a:solidFill>
                            <a:schemeClr val="tx1"/>
                          </a:solidFill>
                          <a:latin typeface="+mn-ea"/>
                          <a:ea typeface="+mn-ea"/>
                        </a:rPr>
                        <a:t>ブロックチェーン技術等の活用によるキャッシュレス決済や金流データと</a:t>
                      </a:r>
                      <a:r>
                        <a:rPr lang="en-US" altLang="ja-JP" sz="1300" b="1" dirty="0" smtClean="0">
                          <a:solidFill>
                            <a:schemeClr val="tx1"/>
                          </a:solidFill>
                          <a:latin typeface="+mn-ea"/>
                          <a:ea typeface="+mn-ea"/>
                        </a:rPr>
                        <a:t/>
                      </a:r>
                      <a:br>
                        <a:rPr lang="en-US" altLang="ja-JP" sz="1300" b="1" dirty="0" smtClean="0">
                          <a:solidFill>
                            <a:schemeClr val="tx1"/>
                          </a:solidFill>
                          <a:latin typeface="+mn-ea"/>
                          <a:ea typeface="+mn-ea"/>
                        </a:rPr>
                      </a:br>
                      <a:r>
                        <a:rPr lang="ja-JP" altLang="en-US" sz="1300" b="1" dirty="0" smtClean="0">
                          <a:solidFill>
                            <a:schemeClr val="tx1"/>
                          </a:solidFill>
                          <a:latin typeface="+mn-ea"/>
                          <a:ea typeface="+mn-ea"/>
                        </a:rPr>
                        <a:t>　ウエルネス関連データ等の連携による新サービス創出などを可能にするデータ連携基盤の構築に向けた取組みや、</a:t>
                      </a:r>
                      <a:r>
                        <a:rPr lang="en-US" altLang="ja-JP" sz="1300" b="1" dirty="0" smtClean="0">
                          <a:solidFill>
                            <a:schemeClr val="tx1"/>
                          </a:solidFill>
                          <a:latin typeface="+mn-ea"/>
                          <a:ea typeface="+mn-ea"/>
                        </a:rPr>
                        <a:t/>
                      </a:r>
                      <a:br>
                        <a:rPr lang="en-US" altLang="ja-JP" sz="1300" b="1" dirty="0" smtClean="0">
                          <a:solidFill>
                            <a:schemeClr val="tx1"/>
                          </a:solidFill>
                          <a:latin typeface="+mn-ea"/>
                          <a:ea typeface="+mn-ea"/>
                        </a:rPr>
                      </a:br>
                      <a:r>
                        <a:rPr lang="ja-JP" altLang="en-US" sz="1300" b="1" dirty="0" smtClean="0">
                          <a:solidFill>
                            <a:schemeClr val="tx1"/>
                          </a:solidFill>
                          <a:latin typeface="+mn-ea"/>
                          <a:ea typeface="+mn-ea"/>
                        </a:rPr>
                        <a:t>　万博における大規模実証実験への支援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p>
                      <a:pPr marL="174625" indent="-174625"/>
                      <a:endParaRPr lang="en-US" altLang="ja-JP" sz="1300" b="1" dirty="0" smtClean="0">
                        <a:solidFill>
                          <a:schemeClr val="tx1"/>
                        </a:solidFill>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lang="ja-JP" altLang="en-US" sz="1300" b="1" dirty="0" smtClean="0">
                          <a:solidFill>
                            <a:schemeClr val="tx1"/>
                          </a:solidFill>
                          <a:latin typeface="+mn-ea"/>
                          <a:ea typeface="+mn-ea"/>
                        </a:rPr>
                        <a:t>デジタルＩＤに係る基盤構築、データ連携に係る規制緩和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193718493"/>
                  </a:ext>
                </a:extLst>
              </a:tr>
            </a:tbl>
          </a:graphicData>
        </a:graphic>
      </p:graphicFrame>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39</a:t>
            </a:fld>
            <a:endParaRPr kumimoji="1" lang="ja-JP" altLang="en-US" dirty="0"/>
          </a:p>
        </p:txBody>
      </p:sp>
      <p:sp>
        <p:nvSpPr>
          <p:cNvPr id="2" name="正方形/長方形 1"/>
          <p:cNvSpPr/>
          <p:nvPr/>
        </p:nvSpPr>
        <p:spPr>
          <a:xfrm>
            <a:off x="639866" y="662615"/>
            <a:ext cx="9228595" cy="1464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smtClean="0">
                <a:solidFill>
                  <a:schemeClr val="tx1"/>
                </a:solidFill>
              </a:rPr>
              <a:t>▷国際標準を得た</a:t>
            </a:r>
            <a:r>
              <a:rPr kumimoji="1" lang="en-US" altLang="ja-JP" sz="1300" b="1" dirty="0" smtClean="0">
                <a:solidFill>
                  <a:schemeClr val="tx1"/>
                </a:solidFill>
              </a:rPr>
              <a:t>ID</a:t>
            </a:r>
            <a:r>
              <a:rPr kumimoji="1" lang="ja-JP" altLang="en-US" sz="1300" b="1" dirty="0" smtClean="0">
                <a:solidFill>
                  <a:schemeClr val="tx1"/>
                </a:solidFill>
              </a:rPr>
              <a:t>の確立とデジタル地域通貨の設計、及び、利用促進のための理解促進</a:t>
            </a:r>
            <a:endParaRPr kumimoji="1" lang="en-US" altLang="ja-JP" sz="1300" b="1" dirty="0" smtClean="0">
              <a:solidFill>
                <a:schemeClr val="tx1"/>
              </a:solidFill>
            </a:endParaRPr>
          </a:p>
          <a:p>
            <a:pPr marL="360000"/>
            <a:r>
              <a:rPr kumimoji="1" lang="ja-JP" altLang="en-US" sz="1200" dirty="0" smtClean="0">
                <a:solidFill>
                  <a:schemeClr val="tx1"/>
                </a:solidFill>
              </a:rPr>
              <a:t>デジタル</a:t>
            </a:r>
            <a:r>
              <a:rPr kumimoji="1" lang="en-US" altLang="ja-JP" sz="1200" dirty="0" smtClean="0">
                <a:solidFill>
                  <a:schemeClr val="tx1"/>
                </a:solidFill>
              </a:rPr>
              <a:t>ID</a:t>
            </a:r>
            <a:r>
              <a:rPr kumimoji="1" lang="ja-JP" altLang="en-US" sz="1200" dirty="0" smtClean="0">
                <a:solidFill>
                  <a:schemeClr val="tx1"/>
                </a:solidFill>
              </a:rPr>
              <a:t>やデジタル地域通貨は、個人の行動やニーズ、健康状態などの個性に応じたサービスをリアルタイムに提供する上で重要なツールとなる。ただし、設計においては、国際的な標準と連動し、利用者個人にデータの所有権を帰属させたまま、異なるデータ間のシームレスな連携により、利便性を向上し、活用が広がる可能性を有するものとなることが必要。</a:t>
            </a:r>
            <a:endParaRPr kumimoji="1" lang="en-US" altLang="ja-JP" sz="1200" dirty="0">
              <a:solidFill>
                <a:schemeClr val="tx1"/>
              </a:solidFill>
            </a:endParaRPr>
          </a:p>
          <a:p>
            <a:pPr marL="360000"/>
            <a:r>
              <a:rPr kumimoji="1" lang="ja-JP" altLang="en-US" sz="1200" dirty="0" smtClean="0">
                <a:solidFill>
                  <a:schemeClr val="tx1"/>
                </a:solidFill>
              </a:rPr>
              <a:t>そのため、国内のみならず、海外事情も念頭においた検討やユーザビリティが高く、拡張性のある関連テクノロジーの活用に</a:t>
            </a:r>
            <a:r>
              <a:rPr kumimoji="1" lang="ja-JP" altLang="en-US" sz="1200" dirty="0">
                <a:solidFill>
                  <a:schemeClr val="tx1"/>
                </a:solidFill>
              </a:rPr>
              <a:t>向けた</a:t>
            </a:r>
            <a:r>
              <a:rPr kumimoji="1" lang="ja-JP" altLang="en-US" sz="1200" dirty="0" smtClean="0">
                <a:solidFill>
                  <a:schemeClr val="tx1"/>
                </a:solidFill>
              </a:rPr>
              <a:t>具体化の推進が求められ、最適な検討体制の整備や横断的な企業間連携が重要となる。</a:t>
            </a:r>
            <a:endParaRPr kumimoji="1" lang="en-US" altLang="ja-JP" sz="1200" dirty="0" smtClean="0">
              <a:solidFill>
                <a:schemeClr val="tx1"/>
              </a:solidFill>
            </a:endParaRPr>
          </a:p>
          <a:p>
            <a:pPr marL="360000"/>
            <a:r>
              <a:rPr kumimoji="1" lang="ja-JP" altLang="en-US" sz="1200" dirty="0" smtClean="0">
                <a:solidFill>
                  <a:schemeClr val="tx1"/>
                </a:solidFill>
              </a:rPr>
              <a:t>また、社会実装においては、市民の理解促進も加速させる必要があり、実証的な取り組みに対する助成を含む支援が必要。</a:t>
            </a:r>
            <a:endParaRPr kumimoji="1" lang="ja-JP" altLang="en-US" sz="1200" dirty="0">
              <a:solidFill>
                <a:schemeClr val="tx1"/>
              </a:solidFill>
            </a:endParaRPr>
          </a:p>
        </p:txBody>
      </p:sp>
      <p:graphicFrame>
        <p:nvGraphicFramePr>
          <p:cNvPr id="15" name="表 14"/>
          <p:cNvGraphicFramePr>
            <a:graphicFrameLocks noGrp="1"/>
          </p:cNvGraphicFramePr>
          <p:nvPr>
            <p:extLst>
              <p:ext uri="{D42A27DB-BD31-4B8C-83A1-F6EECF244321}">
                <p14:modId xmlns:p14="http://schemas.microsoft.com/office/powerpoint/2010/main" val="3501380868"/>
              </p:ext>
            </p:extLst>
          </p:nvPr>
        </p:nvGraphicFramePr>
        <p:xfrm>
          <a:off x="661444" y="2804485"/>
          <a:ext cx="9288000" cy="773965"/>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48596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協会と大商において方針を整理した上で、必要に応じて関係省庁と協議を進めていく。</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566491"/>
                  </a:ext>
                </a:extLst>
              </a:tr>
            </a:tbl>
          </a:graphicData>
        </a:graphic>
      </p:graphicFrame>
    </p:spTree>
    <p:extLst>
      <p:ext uri="{BB962C8B-B14F-4D97-AF65-F5344CB8AC3E}">
        <p14:creationId xmlns:p14="http://schemas.microsoft.com/office/powerpoint/2010/main" val="3463085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4</a:t>
            </a:fld>
            <a:endParaRPr kumimoji="1" lang="ja-JP" altLang="en-US" dirty="0"/>
          </a:p>
        </p:txBody>
      </p:sp>
    </p:spTree>
    <p:extLst>
      <p:ext uri="{BB962C8B-B14F-4D97-AF65-F5344CB8AC3E}">
        <p14:creationId xmlns:p14="http://schemas.microsoft.com/office/powerpoint/2010/main" val="2654667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995856414"/>
              </p:ext>
            </p:extLst>
          </p:nvPr>
        </p:nvGraphicFramePr>
        <p:xfrm>
          <a:off x="270312" y="1509037"/>
          <a:ext cx="9540001" cy="5170287"/>
        </p:xfrm>
        <a:graphic>
          <a:graphicData uri="http://schemas.openxmlformats.org/drawingml/2006/table">
            <a:tbl>
              <a:tblPr>
                <a:tableStyleId>{2D5ABB26-0587-4C30-8999-92F81FD0307C}</a:tableStyleId>
              </a:tblPr>
              <a:tblGrid>
                <a:gridCol w="1716143">
                  <a:extLst>
                    <a:ext uri="{9D8B030D-6E8A-4147-A177-3AD203B41FA5}">
                      <a16:colId xmlns:a16="http://schemas.microsoft.com/office/drawing/2014/main" val="1888653662"/>
                    </a:ext>
                  </a:extLst>
                </a:gridCol>
                <a:gridCol w="2601311">
                  <a:extLst>
                    <a:ext uri="{9D8B030D-6E8A-4147-A177-3AD203B41FA5}">
                      <a16:colId xmlns:a16="http://schemas.microsoft.com/office/drawing/2014/main" val="901775203"/>
                    </a:ext>
                  </a:extLst>
                </a:gridCol>
                <a:gridCol w="2664372">
                  <a:extLst>
                    <a:ext uri="{9D8B030D-6E8A-4147-A177-3AD203B41FA5}">
                      <a16:colId xmlns:a16="http://schemas.microsoft.com/office/drawing/2014/main" val="2895380761"/>
                    </a:ext>
                  </a:extLst>
                </a:gridCol>
                <a:gridCol w="2558175">
                  <a:extLst>
                    <a:ext uri="{9D8B030D-6E8A-4147-A177-3AD203B41FA5}">
                      <a16:colId xmlns:a16="http://schemas.microsoft.com/office/drawing/2014/main" val="925580270"/>
                    </a:ext>
                  </a:extLst>
                </a:gridCol>
              </a:tblGrid>
              <a:tr h="517028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latin typeface="BIZ UDPゴシック" panose="020B0400000000000000" pitchFamily="50" charset="-128"/>
                          <a:ea typeface="BIZ UDPゴシック" panose="020B0400000000000000" pitchFamily="50" charset="-128"/>
                        </a:rPr>
                        <a:t>コモングラウンドの社会実装</a:t>
                      </a:r>
                      <a:endParaRPr kumimoji="1" lang="en-US" altLang="ja-JP" sz="13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3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000" b="1" dirty="0" smtClean="0">
                          <a:latin typeface="BIZ UDPゴシック" panose="020B0400000000000000" pitchFamily="50" charset="-128"/>
                          <a:ea typeface="BIZ UDPゴシック" panose="020B0400000000000000" pitchFamily="50" charset="-128"/>
                        </a:rPr>
                        <a:t> </a:t>
                      </a:r>
                      <a:r>
                        <a:rPr kumimoji="1" lang="ja-JP" altLang="en-US" sz="1300" b="1" dirty="0" smtClean="0">
                          <a:latin typeface="BIZ UDPゴシック" panose="020B0400000000000000" pitchFamily="50" charset="-128"/>
                          <a:ea typeface="BIZ UDPゴシック" panose="020B0400000000000000" pitchFamily="50" charset="-128"/>
                        </a:rPr>
                        <a:t>「コモングラウンド・リビングラ　ボ</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」グランドオープン</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2021</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7</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月）</a:t>
                      </a: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・コモングラウンドを備えた環境を実現した世界初の共同実験場「コモングラウンド・リビングラボ」を大阪に設置</a:t>
                      </a: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・コモングラウンド・リビングラボ運営委員会（構成：竹中工務店、中西金属工業、日立製作所、</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gluon</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大阪商工会議所、三菱総合研究所）が会員制で運営</a:t>
                      </a: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19</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社がメンバーとして参画（建設・ディベロッパー、情報・通信、設備・工事、事務機器メーカーなど）</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indent="-457200">
                        <a:spcAft>
                          <a:spcPts val="0"/>
                        </a:spcAft>
                      </a:pP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0000" indent="-457200">
                        <a:spcAft>
                          <a:spcPts val="30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latin typeface="BIZ UDPゴシック" panose="020B0400000000000000" pitchFamily="50" charset="-128"/>
                          <a:ea typeface="BIZ UDPゴシック" panose="020B0400000000000000" pitchFamily="50" charset="-128"/>
                        </a:rPr>
                        <a:t> 万博会場内に実装</a:t>
                      </a:r>
                      <a:r>
                        <a:rPr kumimoji="1" lang="ja-JP" altLang="en-US" sz="1300" b="0" dirty="0" smtClean="0">
                          <a:latin typeface="BIZ UDPゴシック" panose="020B0400000000000000" pitchFamily="50" charset="-128"/>
                          <a:ea typeface="BIZ UDPゴシック" panose="020B0400000000000000" pitchFamily="50" charset="-128"/>
                        </a:rPr>
                        <a:t>（パビリオン内</a:t>
                      </a:r>
                      <a:r>
                        <a:rPr kumimoji="1" lang="en-US" altLang="ja-JP" sz="1300" b="0" dirty="0" smtClean="0">
                          <a:latin typeface="BIZ UDPゴシック" panose="020B0400000000000000" pitchFamily="50" charset="-128"/>
                          <a:ea typeface="BIZ UDPゴシック" panose="020B0400000000000000" pitchFamily="50" charset="-128"/>
                        </a:rPr>
                        <a:t>or</a:t>
                      </a:r>
                      <a:r>
                        <a:rPr kumimoji="1" lang="ja-JP" altLang="en-US" sz="1300" b="0" dirty="0" smtClean="0">
                          <a:latin typeface="BIZ UDPゴシック" panose="020B0400000000000000" pitchFamily="50" charset="-128"/>
                          <a:ea typeface="BIZ UDPゴシック" panose="020B0400000000000000" pitchFamily="50" charset="-128"/>
                        </a:rPr>
                        <a:t>屋外空間）</a:t>
                      </a:r>
                      <a:endParaRPr kumimoji="1" lang="en-US" altLang="ja-JP" sz="1300" b="0" dirty="0" smtClean="0">
                        <a:latin typeface="BIZ UDPゴシック" panose="020B0400000000000000" pitchFamily="50" charset="-128"/>
                        <a:ea typeface="BIZ UDPゴシック" panose="020B0400000000000000" pitchFamily="50" charset="-128"/>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・パビリオン内あるいは屋外空間にコモングラウンドプラットフォームを敷設</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・フィジカル空間とバーチャル空間がリアルタイムかつシームレスにつながる環境を提供</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・万博会場外にも、類似の環境を整備することで、会場内外を問わず同等の体験を演出</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・異なる仕様のロボットが、コモングラウンドプラットフォームを介して空間認識を共有し、整然と制御可能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・複数のサービサーがコモングラウンドプラットフォーム上で多様なサービスを万博会場で提供</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・万博会場でのコモングラウンド運用を通し、各種データや運用ノウハウを獲得</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000" indent="-457200">
                        <a:spcAft>
                          <a:spcPts val="300"/>
                        </a:spcAft>
                      </a:pP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都市スケールで実装</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indent="-177800"/>
                      <a:r>
                        <a:rPr kumimoji="1" lang="ja-JP" altLang="en-US" sz="1100" dirty="0" smtClean="0">
                          <a:latin typeface="BIZ UDPゴシック" panose="020B0400000000000000" pitchFamily="50" charset="-128"/>
                          <a:ea typeface="BIZ UDPゴシック" panose="020B0400000000000000" pitchFamily="50" charset="-128"/>
                        </a:rPr>
                        <a:t>　</a:t>
                      </a:r>
                      <a:endParaRPr kumimoji="1" lang="en-US" altLang="ja-JP" sz="1100" dirty="0" smtClean="0">
                        <a:latin typeface="BIZ UDPゴシック" panose="020B0400000000000000" pitchFamily="50" charset="-128"/>
                        <a:ea typeface="BIZ UDPゴシック" panose="020B0400000000000000" pitchFamily="50" charset="-128"/>
                      </a:endParaRPr>
                    </a:p>
                    <a:p>
                      <a:pPr marL="177800" indent="-177800"/>
                      <a:r>
                        <a:rPr kumimoji="1" lang="ja-JP" altLang="en-US" sz="1100" dirty="0" smtClean="0">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スマートシティの基盤を構成するプラットフォームとして、屋内外を問わず、都市への実装が進む</a:t>
                      </a:r>
                    </a:p>
                    <a:p>
                      <a:pPr marL="179388" indent="-179388"/>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・コンシューマー向けのビジネスモデルの実現、収益化​</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80842"/>
            <a:ext cx="9540000" cy="646331"/>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サイバー</a:t>
            </a:r>
            <a:r>
              <a:rPr lang="ja-JP" altLang="en-US" sz="1200" dirty="0">
                <a:latin typeface="BIZ UDPゴシック" panose="020B0400000000000000" pitchFamily="50" charset="-128"/>
                <a:ea typeface="BIZ UDPゴシック" panose="020B0400000000000000" pitchFamily="50" charset="-128"/>
              </a:rPr>
              <a:t>空間（仮想空間）とフィジカル空間（現実空間）を高度に融合させたシステムにより、経済発展と社会的課題の解決を両立する、人間中心の</a:t>
            </a:r>
            <a:r>
              <a:rPr lang="ja-JP" altLang="en-US" sz="1200" dirty="0" smtClean="0">
                <a:latin typeface="BIZ UDPゴシック" panose="020B0400000000000000" pitchFamily="50" charset="-128"/>
                <a:ea typeface="BIZ UDPゴシック" panose="020B0400000000000000" pitchFamily="50" charset="-128"/>
              </a:rPr>
              <a:t>社会と規定される</a:t>
            </a:r>
            <a:r>
              <a:rPr lang="en-US" altLang="ja-JP" sz="1200" dirty="0" smtClean="0">
                <a:latin typeface="BIZ UDPゴシック" panose="020B0400000000000000" pitchFamily="50" charset="-128"/>
                <a:ea typeface="BIZ UDPゴシック" panose="020B0400000000000000" pitchFamily="50" charset="-128"/>
              </a:rPr>
              <a:t>Society5.0</a:t>
            </a:r>
            <a:r>
              <a:rPr lang="ja-JP" altLang="en-US" sz="1200" dirty="0" err="1" smtClean="0">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その実現に貢献する、次世代都市の空間情報プラットフォーム「コモングラウンド」を万博会場で実装し、都市スケールに展開することをめざす。</a:t>
            </a:r>
            <a:endParaRPr lang="ja-JP" altLang="en-US" sz="1200" dirty="0">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４</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a:t>
            </a:r>
            <a:r>
              <a:rPr kumimoji="1" lang="en-US" altLang="ja-JP" b="1" dirty="0" smtClean="0">
                <a:solidFill>
                  <a:schemeClr val="bg1"/>
                </a:solidFill>
                <a:latin typeface="BIZ UDPゴシック" panose="020B0400000000000000" pitchFamily="50" charset="-128"/>
                <a:ea typeface="BIZ UDPゴシック" panose="020B0400000000000000" pitchFamily="50" charset="-128"/>
              </a:rPr>
              <a:t>2</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バーチャル</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～コモングラウンドの社会</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実装～</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19" name="図 18"/>
          <p:cNvPicPr>
            <a:picLocks noChangeAspect="1"/>
          </p:cNvPicPr>
          <p:nvPr/>
        </p:nvPicPr>
        <p:blipFill>
          <a:blip r:embed="rId3"/>
          <a:stretch>
            <a:fillRect/>
          </a:stretch>
        </p:blipFill>
        <p:spPr>
          <a:xfrm>
            <a:off x="2283550" y="4779245"/>
            <a:ext cx="2091527" cy="1243727"/>
          </a:xfrm>
          <a:prstGeom prst="rect">
            <a:avLst/>
          </a:prstGeom>
        </p:spPr>
      </p:pic>
      <p:sp>
        <p:nvSpPr>
          <p:cNvPr id="20" name="正方形/長方形 19"/>
          <p:cNvSpPr/>
          <p:nvPr/>
        </p:nvSpPr>
        <p:spPr>
          <a:xfrm>
            <a:off x="2170983" y="4549639"/>
            <a:ext cx="2316660"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rPr>
              <a:t>▼コモングラウンドがリアルタイムの空間情報を</a:t>
            </a:r>
            <a:r>
              <a:rPr lang="ja-JP" altLang="en-US" sz="800" b="1" dirty="0" smtClean="0">
                <a:latin typeface="Meiryo UI" panose="020B0604030504040204" pitchFamily="50" charset="-128"/>
                <a:ea typeface="Meiryo UI" panose="020B0604030504040204" pitchFamily="50" charset="-128"/>
              </a:rPr>
              <a:t>共有</a:t>
            </a:r>
            <a:endParaRPr lang="ja-JP" altLang="en-US" sz="800" b="1"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rotWithShape="1">
          <a:blip r:embed="rId4" cstate="print">
            <a:extLst>
              <a:ext uri="{28A0092B-C50C-407E-A947-70E740481C1C}">
                <a14:useLocalDpi xmlns:a14="http://schemas.microsoft.com/office/drawing/2010/main" val="0"/>
              </a:ext>
            </a:extLst>
          </a:blip>
          <a:srcRect l="13906" t="12222" r="14219" b="1945"/>
          <a:stretch/>
        </p:blipFill>
        <p:spPr>
          <a:xfrm>
            <a:off x="4884261" y="5113598"/>
            <a:ext cx="2113056" cy="1419423"/>
          </a:xfrm>
          <a:prstGeom prst="rect">
            <a:avLst/>
          </a:prstGeom>
        </p:spPr>
      </p:pic>
      <p:pic>
        <p:nvPicPr>
          <p:cNvPr id="22" name="図 21"/>
          <p:cNvPicPr>
            <a:picLocks noChangeAspect="1"/>
          </p:cNvPicPr>
          <p:nvPr/>
        </p:nvPicPr>
        <p:blipFill rotWithShape="1">
          <a:blip r:embed="rId5"/>
          <a:srcRect l="30567" t="30626" r="23259" b="27222"/>
          <a:stretch/>
        </p:blipFill>
        <p:spPr>
          <a:xfrm>
            <a:off x="7367953" y="3225511"/>
            <a:ext cx="2294662" cy="1178340"/>
          </a:xfrm>
          <a:prstGeom prst="rect">
            <a:avLst/>
          </a:prstGeom>
        </p:spPr>
      </p:pic>
      <p:pic>
        <p:nvPicPr>
          <p:cNvPr id="30" name="図 29"/>
          <p:cNvPicPr>
            <a:picLocks noChangeAspect="1"/>
          </p:cNvPicPr>
          <p:nvPr/>
        </p:nvPicPr>
        <p:blipFill rotWithShape="1">
          <a:blip r:embed="rId6"/>
          <a:srcRect l="17380" t="7519" r="13902" b="17079"/>
          <a:stretch/>
        </p:blipFill>
        <p:spPr>
          <a:xfrm>
            <a:off x="7367953" y="4620023"/>
            <a:ext cx="2294661" cy="1418517"/>
          </a:xfrm>
          <a:prstGeom prst="rect">
            <a:avLst/>
          </a:prstGeom>
        </p:spPr>
      </p:pic>
      <p:sp>
        <p:nvSpPr>
          <p:cNvPr id="3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40</a:t>
            </a:fld>
            <a:endParaRPr kumimoji="1" lang="ja-JP" altLang="en-US" dirty="0"/>
          </a:p>
        </p:txBody>
      </p:sp>
    </p:spTree>
    <p:extLst>
      <p:ext uri="{BB962C8B-B14F-4D97-AF65-F5344CB8AC3E}">
        <p14:creationId xmlns:p14="http://schemas.microsoft.com/office/powerpoint/2010/main" val="432086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287585"/>
            <a:ext cx="9434300" cy="90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3904905"/>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内閣府、国土交通省、経済産業省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374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390198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3844270"/>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2" name="表 21"/>
          <p:cNvGraphicFramePr>
            <a:graphicFrameLocks noGrp="1"/>
          </p:cNvGraphicFramePr>
          <p:nvPr>
            <p:extLst>
              <p:ext uri="{D42A27DB-BD31-4B8C-83A1-F6EECF244321}">
                <p14:modId xmlns:p14="http://schemas.microsoft.com/office/powerpoint/2010/main" val="1646265366"/>
              </p:ext>
            </p:extLst>
          </p:nvPr>
        </p:nvGraphicFramePr>
        <p:xfrm>
          <a:off x="620609" y="4471569"/>
          <a:ext cx="9540000" cy="49704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▷次世代都市の空間情報プラットフォーム「コモングラウンド」の社会実装に向けて必要となる技術開発・実証事業に対する</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　財政支援・制度整備と、</a:t>
                      </a:r>
                      <a:r>
                        <a:rPr kumimoji="1" lang="en-US" altLang="ja-JP" sz="1300" b="1" dirty="0" smtClean="0">
                          <a:solidFill>
                            <a:schemeClr val="tx1"/>
                          </a:solidFill>
                        </a:rPr>
                        <a:t>3D</a:t>
                      </a:r>
                      <a:r>
                        <a:rPr kumimoji="1" lang="ja-JP" altLang="en-US" sz="1300" b="1" dirty="0" smtClean="0">
                          <a:solidFill>
                            <a:schemeClr val="tx1"/>
                          </a:solidFill>
                        </a:rPr>
                        <a:t>スキャンデータの著作権等の取り扱いの明確化などの早期実現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193718493"/>
                  </a:ext>
                </a:extLst>
              </a:tr>
            </a:tbl>
          </a:graphicData>
        </a:graphic>
      </p:graphicFrame>
      <p:graphicFrame>
        <p:nvGraphicFramePr>
          <p:cNvPr id="25" name="表 24"/>
          <p:cNvGraphicFramePr>
            <a:graphicFrameLocks noGrp="1"/>
          </p:cNvGraphicFramePr>
          <p:nvPr>
            <p:extLst>
              <p:ext uri="{D42A27DB-BD31-4B8C-83A1-F6EECF244321}">
                <p14:modId xmlns:p14="http://schemas.microsoft.com/office/powerpoint/2010/main" val="1248485848"/>
              </p:ext>
            </p:extLst>
          </p:nvPr>
        </p:nvGraphicFramePr>
        <p:xfrm>
          <a:off x="620608" y="674164"/>
          <a:ext cx="9369673" cy="2111991"/>
        </p:xfrm>
        <a:graphic>
          <a:graphicData uri="http://schemas.openxmlformats.org/drawingml/2006/table">
            <a:tbl>
              <a:tblPr firstRow="1" bandRow="1">
                <a:tableStyleId>{2D5ABB26-0587-4C30-8999-92F81FD0307C}</a:tableStyleId>
              </a:tblPr>
              <a:tblGrid>
                <a:gridCol w="9369673">
                  <a:extLst>
                    <a:ext uri="{9D8B030D-6E8A-4147-A177-3AD203B41FA5}">
                      <a16:colId xmlns:a16="http://schemas.microsoft.com/office/drawing/2014/main" val="678993328"/>
                    </a:ext>
                  </a:extLst>
                </a:gridCol>
              </a:tblGrid>
              <a:tr h="540311">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財政・技術支援（研究開発・実証・運用）</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a:t>
                      </a:r>
                      <a:r>
                        <a:rPr kumimoji="1" lang="ja-JP" altLang="en-US" sz="1200" dirty="0" smtClean="0">
                          <a:solidFill>
                            <a:schemeClr val="tx1"/>
                          </a:solidFill>
                        </a:rPr>
                        <a:t>現状、コモングラウンド環境を構築するためのコストが高い。</a:t>
                      </a:r>
                      <a:r>
                        <a:rPr kumimoji="1" lang="en-US" altLang="ja-JP" sz="1200" dirty="0" smtClean="0">
                          <a:solidFill>
                            <a:schemeClr val="tx1"/>
                          </a:solidFill>
                        </a:rPr>
                        <a:t>Society5.0</a:t>
                      </a:r>
                      <a:r>
                        <a:rPr kumimoji="1" lang="ja-JP" altLang="en-US" sz="1200" dirty="0" smtClean="0">
                          <a:solidFill>
                            <a:schemeClr val="tx1"/>
                          </a:solidFill>
                        </a:rPr>
                        <a:t>の実現に向けて、多様な実証実験を後押しすることが</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必要であり、財政・技術支援が不可欠。</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algn="l"/>
                      <a:endPar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3938962173"/>
                  </a:ext>
                </a:extLst>
              </a:tr>
              <a:tr h="56028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latin typeface="+mn-ea"/>
                          <a:ea typeface="+mn-ea"/>
                        </a:rPr>
                        <a:t>▷</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コモングラウンド環境で取り扱うデータの著作権や個人情報の取り扱い、権利保護などの明確化</a:t>
                      </a:r>
                      <a:endParaRPr kumimoji="1" lang="en-US" altLang="ja-JP" sz="1300" b="1" i="0" u="none" strike="noStrike" kern="1200" cap="none" spc="0" normalizeH="0" baseline="0" noProof="0" dirty="0" smtClean="0">
                        <a:ln>
                          <a:noFill/>
                        </a:ln>
                        <a:solidFill>
                          <a:prstClr val="black"/>
                        </a:solidFill>
                        <a:effectLst/>
                        <a:uLnTx/>
                        <a:uFillTx/>
                        <a:latin typeface="+mn-ea"/>
                        <a:ea typeface="+mn-ea"/>
                        <a:cs typeface="+mn-cs"/>
                      </a:endParaRPr>
                    </a:p>
                    <a:p>
                      <a:pPr algn="l"/>
                      <a:r>
                        <a:rPr kumimoji="1" lang="ja-JP" altLang="en-US" sz="1200" dirty="0" smtClean="0">
                          <a:solidFill>
                            <a:schemeClr val="tx1"/>
                          </a:solidFill>
                          <a:latin typeface="+mn-ea"/>
                          <a:ea typeface="+mn-ea"/>
                        </a:rPr>
                        <a:t>　　コモングラウンド環境を構築するにあたり、３</a:t>
                      </a:r>
                      <a:r>
                        <a:rPr kumimoji="1" lang="en-US" altLang="ja-JP" sz="1200" dirty="0" smtClean="0">
                          <a:solidFill>
                            <a:schemeClr val="tx1"/>
                          </a:solidFill>
                          <a:latin typeface="+mn-ea"/>
                          <a:ea typeface="+mn-ea"/>
                        </a:rPr>
                        <a:t>D</a:t>
                      </a:r>
                      <a:r>
                        <a:rPr kumimoji="1" lang="ja-JP" altLang="en-US" sz="1200" dirty="0" smtClean="0">
                          <a:solidFill>
                            <a:schemeClr val="tx1"/>
                          </a:solidFill>
                          <a:latin typeface="+mn-ea"/>
                          <a:ea typeface="+mn-ea"/>
                        </a:rPr>
                        <a:t>スキャンデータの著作権等の取り扱いなどが不明瞭なため、実証実験に二の足を</a:t>
                      </a:r>
                      <a:endParaRPr kumimoji="1" lang="en-US" altLang="ja-JP" sz="1200" dirty="0" smtClean="0">
                        <a:solidFill>
                          <a:schemeClr val="tx1"/>
                        </a:solidFill>
                        <a:latin typeface="+mn-ea"/>
                        <a:ea typeface="+mn-ea"/>
                      </a:endParaRPr>
                    </a:p>
                    <a:p>
                      <a:pPr algn="l"/>
                      <a:r>
                        <a:rPr kumimoji="1" lang="ja-JP" altLang="en-US" sz="1200" dirty="0" smtClean="0">
                          <a:solidFill>
                            <a:schemeClr val="tx1"/>
                          </a:solidFill>
                          <a:latin typeface="+mn-ea"/>
                          <a:ea typeface="+mn-ea"/>
                        </a:rPr>
                        <a:t>　　踏む企業も多い。万博におけるコモングラウンドの実証を実現するため、ガイドラインの策定などが必要。</a:t>
                      </a:r>
                    </a:p>
                  </a:txBody>
                  <a:tcPr marL="100806" marR="100806" marT="50403" marB="50403" anchor="ctr"/>
                </a:tc>
                <a:extLst>
                  <a:ext uri="{0D108BD9-81ED-4DB2-BD59-A6C34878D82A}">
                    <a16:rowId xmlns:a16="http://schemas.microsoft.com/office/drawing/2014/main" val="955603638"/>
                  </a:ext>
                </a:extLst>
              </a:tr>
              <a:tr h="416859">
                <a:tc>
                  <a:txBody>
                    <a:bodyPr/>
                    <a:lstStyle/>
                    <a:p>
                      <a:pPr algn="l"/>
                      <a:endPar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2605612981"/>
                  </a:ext>
                </a:extLst>
              </a:tr>
            </a:tbl>
          </a:graphicData>
        </a:graphic>
      </p:graphicFrame>
      <p:sp>
        <p:nvSpPr>
          <p:cNvPr id="26"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41</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3271697515"/>
              </p:ext>
            </p:extLst>
          </p:nvPr>
        </p:nvGraphicFramePr>
        <p:xfrm>
          <a:off x="661444" y="2804485"/>
          <a:ext cx="9288000" cy="773965"/>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48596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ja-JP" altLang="en-US" sz="1100" b="0" i="0" u="none" strike="noStrike" kern="1200" cap="none" spc="0" normalizeH="0" baseline="0" noProof="0" dirty="0" smtClean="0">
                        <a:ln>
                          <a:noFill/>
                        </a:ln>
                        <a:solidFill>
                          <a:prstClr val="black"/>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協会と大商において方針を整理した上で、必要に応じて関係省庁と協議を進めていく。</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566491"/>
                  </a:ext>
                </a:extLst>
              </a:tr>
            </a:tbl>
          </a:graphicData>
        </a:graphic>
      </p:graphicFrame>
    </p:spTree>
    <p:extLst>
      <p:ext uri="{BB962C8B-B14F-4D97-AF65-F5344CB8AC3E}">
        <p14:creationId xmlns:p14="http://schemas.microsoft.com/office/powerpoint/2010/main" val="3556815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651495440"/>
              </p:ext>
            </p:extLst>
          </p:nvPr>
        </p:nvGraphicFramePr>
        <p:xfrm>
          <a:off x="270312" y="1509037"/>
          <a:ext cx="9540001" cy="363616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3636169">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スタートアップ・エコシステム拠点形成</a:t>
                      </a:r>
                    </a:p>
                    <a:p>
                      <a:pPr marL="0" indent="0">
                        <a:lnSpc>
                          <a:spcPct val="100000"/>
                        </a:lnSpc>
                        <a:spcBef>
                          <a:spcPts val="0"/>
                        </a:spcBef>
                        <a:spcAft>
                          <a:spcPts val="0"/>
                        </a:spcAft>
                      </a:pPr>
                      <a:endParaRPr kumimoji="1" lang="ja-JP" altLang="en-US"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indent="-185738"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□スタートアップ・エコシステム拠点都市としてのスタートアップ創出の取組み</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・官民連携による「大阪・京都・ひょうご神戸コンソーシアム 」を中心としたハンズオン支援（資金調達、経営・販路プロモーション、インキュベーション、起業家育成等）</a:t>
                      </a:r>
                    </a:p>
                    <a:p>
                      <a:pPr marL="185738" indent="-185738">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▷スタートアップ創出数：</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2024</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年度までに５４２社</a:t>
                      </a: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a:t>
                      </a:r>
                      <a:r>
                        <a:rPr lang="en-US" altLang="ja-JP" sz="1100" strike="noStrike" baseline="0" dirty="0" smtClean="0">
                          <a:solidFill>
                            <a:schemeClr val="tx1"/>
                          </a:solidFill>
                          <a:latin typeface="BIZ UDPゴシック" panose="020B0400000000000000" pitchFamily="50" charset="-128"/>
                          <a:ea typeface="BIZ UDPゴシック" panose="020B0400000000000000" pitchFamily="50" charset="-128"/>
                        </a:rPr>
                        <a:t>2022</a:t>
                      </a:r>
                      <a:r>
                        <a:rPr lang="ja-JP" altLang="en-US" sz="1100" strike="noStrike" baseline="0"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strike="noStrike" baseline="0" dirty="0" smtClean="0">
                          <a:solidFill>
                            <a:schemeClr val="tx1"/>
                          </a:solidFill>
                          <a:latin typeface="BIZ UDPゴシック" panose="020B0400000000000000" pitchFamily="50" charset="-128"/>
                          <a:ea typeface="BIZ UDPゴシック" panose="020B0400000000000000" pitchFamily="50" charset="-128"/>
                        </a:rPr>
                        <a:t>3</a:t>
                      </a:r>
                      <a:r>
                        <a:rPr lang="ja-JP" altLang="en-US" sz="1100" strike="noStrike" baseline="0" dirty="0" smtClean="0">
                          <a:solidFill>
                            <a:schemeClr val="tx1"/>
                          </a:solidFill>
                          <a:latin typeface="BIZ UDPゴシック" panose="020B0400000000000000" pitchFamily="50" charset="-128"/>
                          <a:ea typeface="BIZ UDPゴシック" panose="020B0400000000000000" pitchFamily="50" charset="-128"/>
                        </a:rPr>
                        <a:t>月時点</a:t>
                      </a:r>
                      <a:r>
                        <a:rPr lang="en-US" altLang="ja-JP" sz="1100" strike="noStrike" baseline="0" dirty="0" smtClean="0">
                          <a:solidFill>
                            <a:schemeClr val="tx1"/>
                          </a:solidFill>
                          <a:latin typeface="BIZ UDPゴシック" panose="020B0400000000000000" pitchFamily="50" charset="-128"/>
                          <a:ea typeface="BIZ UDPゴシック" panose="020B0400000000000000" pitchFamily="50" charset="-128"/>
                        </a:rPr>
                        <a:t>287</a:t>
                      </a:r>
                      <a:r>
                        <a:rPr lang="ja-JP" altLang="en-US" sz="1100" strike="noStrike" baseline="0" dirty="0" smtClean="0">
                          <a:solidFill>
                            <a:schemeClr val="tx1"/>
                          </a:solidFill>
                          <a:latin typeface="BIZ UDPゴシック" panose="020B0400000000000000" pitchFamily="50" charset="-128"/>
                          <a:ea typeface="BIZ UDPゴシック" panose="020B0400000000000000" pitchFamily="50" charset="-128"/>
                        </a:rPr>
                        <a:t>社</a:t>
                      </a: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a:t>
                      </a:r>
                      <a:endParaRPr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□万博を契機にイノベーションを加速するスタートアップを創出</a:t>
                      </a:r>
                      <a:endParaRPr kumimoji="1"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・大阪・関西が、スタートアップ、学術機関、ベンチャーキャピタルなど、多様な機関・人材等のハブ機能を担い、次々にイノベーションを創出・発信</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indent="-185738">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□大阪・関西を、万博のレガシーを継承した世界トップレベルのスタートアップ集積拠点に</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・大阪・関西を世界トップレベルのスタートアップ集積拠点に</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４</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en-US" altLang="ja-JP" b="1" dirty="0">
                <a:solidFill>
                  <a:prstClr val="white"/>
                </a:solidFill>
                <a:latin typeface="BIZ UDPゴシック" panose="020B0400000000000000" pitchFamily="50" charset="-128"/>
                <a:ea typeface="BIZ UDPゴシック" panose="020B0400000000000000" pitchFamily="50" charset="-128"/>
              </a:rPr>
              <a:t>3</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スタートアップ</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56275" y="1576175"/>
              <a:ext cx="8044036" cy="393157"/>
              <a:chOff x="396163" y="886368"/>
              <a:chExt cx="6833447"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396163"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19"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42</a:t>
            </a:fld>
            <a:endParaRPr kumimoji="1" lang="ja-JP" altLang="en-US" dirty="0"/>
          </a:p>
        </p:txBody>
      </p:sp>
      <p:sp>
        <p:nvSpPr>
          <p:cNvPr id="16" name="テキスト ボックス 15">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a:t>
            </a: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未来社会の実験場」を体現するためには、革新的な技術やサービスを有するスタートアップの先駆的な取組みを促進していく必要がある。会場内外において多様な実証やチャレンジを推進することで、大阪のみならずわが国全体の成長を加速させる。</a:t>
            </a:r>
          </a:p>
        </p:txBody>
      </p:sp>
      <p:grpSp>
        <p:nvGrpSpPr>
          <p:cNvPr id="17" name="グループ化 16"/>
          <p:cNvGrpSpPr/>
          <p:nvPr/>
        </p:nvGrpSpPr>
        <p:grpSpPr>
          <a:xfrm>
            <a:off x="4680296" y="1860269"/>
            <a:ext cx="2412000" cy="1255591"/>
            <a:chOff x="4668079" y="1890156"/>
            <a:chExt cx="2412000" cy="1255591"/>
          </a:xfrm>
        </p:grpSpPr>
        <p:sp>
          <p:nvSpPr>
            <p:cNvPr id="18" name="正方形/長方形 17">
              <a:extLst>
                <a:ext uri="{FF2B5EF4-FFF2-40B4-BE49-F238E27FC236}">
                  <a16:creationId xmlns:a16="http://schemas.microsoft.com/office/drawing/2014/main" id="{42AB246C-D6C3-4324-A739-9AC17F6C0836}"/>
                </a:ext>
              </a:extLst>
            </p:cNvPr>
            <p:cNvSpPr/>
            <p:nvPr/>
          </p:nvSpPr>
          <p:spPr>
            <a:xfrm>
              <a:off x="4668079" y="2029747"/>
              <a:ext cx="2412000" cy="1116000"/>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スタートアップの革新的技術・サービスを世界に発信</a:t>
              </a:r>
            </a:p>
            <a:p>
              <a:pPr marL="85725" indent="-85725" defTabSz="930530">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・大阪パビリオンなど</a:t>
              </a:r>
              <a:r>
                <a:rPr kumimoji="1" lang="ja-JP" altLang="en-US" sz="1100" dirty="0">
                  <a:solidFill>
                    <a:prstClr val="black"/>
                  </a:solidFill>
                  <a:latin typeface="BIZ UDPゴシック" panose="020B0400000000000000" pitchFamily="50" charset="-128"/>
                  <a:ea typeface="BIZ UDPゴシック" panose="020B0400000000000000" pitchFamily="50" charset="-128"/>
                </a:rPr>
                <a:t>で</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、スタートアップ</a:t>
              </a:r>
              <a:r>
                <a:rPr kumimoji="1" lang="ja-JP" altLang="en-US" sz="1100" dirty="0">
                  <a:solidFill>
                    <a:prstClr val="black"/>
                  </a:solidFill>
                  <a:latin typeface="BIZ UDPゴシック" panose="020B0400000000000000" pitchFamily="50" charset="-128"/>
                  <a:ea typeface="BIZ UDPゴシック" panose="020B0400000000000000" pitchFamily="50" charset="-128"/>
                </a:rPr>
                <a:t>の技術・サービスを実証</a:t>
              </a:r>
            </a:p>
          </p:txBody>
        </p:sp>
        <p:sp>
          <p:nvSpPr>
            <p:cNvPr id="20" name="ホームベース 7">
              <a:extLst>
                <a:ext uri="{FF2B5EF4-FFF2-40B4-BE49-F238E27FC236}">
                  <a16:creationId xmlns:a16="http://schemas.microsoft.com/office/drawing/2014/main" id="{E599356E-2B0A-4C96-A1C9-EC52982B4052}"/>
                </a:ext>
              </a:extLst>
            </p:cNvPr>
            <p:cNvSpPr/>
            <p:nvPr/>
          </p:nvSpPr>
          <p:spPr>
            <a:xfrm>
              <a:off x="4668079" y="1890156"/>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grpSp>
    </p:spTree>
    <p:extLst>
      <p:ext uri="{BB962C8B-B14F-4D97-AF65-F5344CB8AC3E}">
        <p14:creationId xmlns:p14="http://schemas.microsoft.com/office/powerpoint/2010/main" val="4163972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53468" y="595318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4319563"/>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内閣官房、財務省、文部科学省、</a:t>
            </a:r>
            <a:r>
              <a:rPr kumimoji="1" lang="ja-JP" altLang="en-US" sz="1100" dirty="0" smtClean="0">
                <a:latin typeface="メイリオ" panose="020B0604030504040204" pitchFamily="50" charset="-128"/>
                <a:ea typeface="メイリオ" panose="020B0604030504040204" pitchFamily="50" charset="-128"/>
              </a:rPr>
              <a:t>経済産業省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421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4316642"/>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4258928"/>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427930"/>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537014" y="4694984"/>
            <a:ext cx="9434300" cy="133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4137671742"/>
              </p:ext>
            </p:extLst>
          </p:nvPr>
        </p:nvGraphicFramePr>
        <p:xfrm>
          <a:off x="550665" y="4728394"/>
          <a:ext cx="9341912" cy="1217046"/>
        </p:xfrm>
        <a:graphic>
          <a:graphicData uri="http://schemas.openxmlformats.org/drawingml/2006/table">
            <a:tbl>
              <a:tblPr firstRow="1" bandRow="1">
                <a:tableStyleId>{2D5ABB26-0587-4C30-8999-92F81FD0307C}</a:tableStyleId>
              </a:tblPr>
              <a:tblGrid>
                <a:gridCol w="9341912">
                  <a:extLst>
                    <a:ext uri="{9D8B030D-6E8A-4147-A177-3AD203B41FA5}">
                      <a16:colId xmlns:a16="http://schemas.microsoft.com/office/drawing/2014/main" val="2309123477"/>
                    </a:ext>
                  </a:extLst>
                </a:gridCol>
              </a:tblGrid>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▷革新的なスタートアップの大阪・関西への集積に向けた税財政支援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1681010021"/>
                  </a:ext>
                </a:extLst>
              </a:tr>
              <a:tr h="360000">
                <a:tc>
                  <a:txBody>
                    <a:bodyPr/>
                    <a:lstStyle/>
                    <a:p>
                      <a:pPr algn="l">
                        <a:lnSpc>
                          <a:spcPct val="100000"/>
                        </a:lnSpc>
                      </a:pPr>
                      <a:r>
                        <a:rPr kumimoji="1" lang="ja-JP" altLang="en-US" sz="1300" b="1" u="none" dirty="0" smtClean="0">
                          <a:solidFill>
                            <a:schemeClr val="tx1"/>
                          </a:solidFill>
                        </a:rPr>
                        <a:t>▷スタートアップの技術やサービスについて、会場内での積極的な活用</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u="none"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▷「グローバル・スタートアップ・キャンパス構想」について、スタートアップ・エコシステムの「グローバル拠点都市」である京阪神地域への拠点創設</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a:t>
                      </a:r>
                      <a:endParaRPr kumimoji="1" lang="en-US" altLang="ja-JP" sz="1300" b="0" u="none" dirty="0" smtClean="0">
                        <a:solidFill>
                          <a:schemeClr val="tx1"/>
                        </a:solidFill>
                      </a:endParaRPr>
                    </a:p>
                  </a:txBody>
                  <a:tcPr marL="100806" marR="100806" marT="50403" marB="50403"/>
                </a:tc>
                <a:extLst>
                  <a:ext uri="{0D108BD9-81ED-4DB2-BD59-A6C34878D82A}">
                    <a16:rowId xmlns:a16="http://schemas.microsoft.com/office/drawing/2014/main" val="3160441939"/>
                  </a:ext>
                </a:extLst>
              </a:tr>
            </a:tbl>
          </a:graphicData>
        </a:graphic>
      </p:graphicFrame>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43</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1835072001"/>
              </p:ext>
            </p:extLst>
          </p:nvPr>
        </p:nvGraphicFramePr>
        <p:xfrm>
          <a:off x="620609" y="716958"/>
          <a:ext cx="9460016" cy="1329372"/>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solidFill>
                            <a:schemeClr val="tx1"/>
                          </a:solidFill>
                        </a:rPr>
                        <a:t>▷万博へスタートアップが参画する仕組みの整備</a:t>
                      </a:r>
                    </a:p>
                    <a:p>
                      <a:pPr marL="306000" indent="-324000" algn="l"/>
                      <a:r>
                        <a:rPr kumimoji="1" lang="ja-JP" altLang="en-US" sz="1200" dirty="0" smtClean="0">
                          <a:solidFill>
                            <a:schemeClr val="tx1"/>
                          </a:solidFill>
                        </a:rPr>
                        <a:t>　　万博において革新的な技術シーズやアイデアを結集して「未来社会の実験場」を体現するため、スタートアップの先駆的な取組みを促進し、国内外に効果的に発信できるよう、スタートアップ参画の仕組みづくりが必要。</a:t>
                      </a:r>
                    </a:p>
                  </a:txBody>
                  <a:tcPr marL="100806" marR="100806" marT="50403" marB="50403" anchor="ctr"/>
                </a:tc>
                <a:extLst>
                  <a:ext uri="{0D108BD9-81ED-4DB2-BD59-A6C34878D82A}">
                    <a16:rowId xmlns:a16="http://schemas.microsoft.com/office/drawing/2014/main" val="3114122206"/>
                  </a:ext>
                </a:extLst>
              </a:tr>
              <a:tr h="382327">
                <a:tc>
                  <a:txBody>
                    <a:bodyPr/>
                    <a:lstStyle/>
                    <a:p>
                      <a:pPr algn="l"/>
                      <a:r>
                        <a:rPr kumimoji="1" lang="ja-JP" altLang="en-US" sz="1300" b="1" dirty="0" smtClean="0">
                          <a:solidFill>
                            <a:schemeClr val="tx1"/>
                          </a:solidFill>
                        </a:rPr>
                        <a:t>▷社会機運や投資環境の未成熟</a:t>
                      </a:r>
                    </a:p>
                    <a:p>
                      <a:pPr marL="306000" indent="-324000" algn="l"/>
                      <a:r>
                        <a:rPr kumimoji="1" lang="ja-JP" altLang="en-US" sz="1200" dirty="0" smtClean="0">
                          <a:solidFill>
                            <a:schemeClr val="tx1"/>
                          </a:solidFill>
                        </a:rPr>
                        <a:t>　　スタートアップが万博を契機として成長するためには、国内外から人材や投資を呼び込む必要があるが、諸外国に比して、社会機運や投資環境が未成熟であるため、成長を支える条件整備が必要。</a:t>
                      </a:r>
                    </a:p>
                  </a:txBody>
                  <a:tcPr marL="100806" marR="100806" marT="50403" marB="50403" anchor="ctr"/>
                </a:tc>
                <a:extLst>
                  <a:ext uri="{0D108BD9-81ED-4DB2-BD59-A6C34878D82A}">
                    <a16:rowId xmlns:a16="http://schemas.microsoft.com/office/drawing/2014/main" val="1685688907"/>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3204885052"/>
              </p:ext>
            </p:extLst>
          </p:nvPr>
        </p:nvGraphicFramePr>
        <p:xfrm>
          <a:off x="604577" y="2891707"/>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万博会場を活⽤した先端テクノロジーの実証 ／ 優良なアイデア・事業の審査への参画（ヘルスケアビジネスコンテストの開催）</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経産省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国において、会場内のスタートアップイベント開催支援を検討予定</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2092733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44</a:t>
            </a:fld>
            <a:endParaRPr kumimoji="1" lang="ja-JP" altLang="en-US" dirty="0"/>
          </a:p>
        </p:txBody>
      </p:sp>
    </p:spTree>
    <p:extLst>
      <p:ext uri="{BB962C8B-B14F-4D97-AF65-F5344CB8AC3E}">
        <p14:creationId xmlns:p14="http://schemas.microsoft.com/office/powerpoint/2010/main" val="30120211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r>
              <a:rPr lang="ja-JP" altLang="en-US" sz="4000" dirty="0">
                <a:latin typeface="BIZ UDPゴシック" panose="020B0400000000000000" pitchFamily="50" charset="-128"/>
                <a:ea typeface="BIZ UDPゴシック" panose="020B0400000000000000" pitchFamily="50" charset="-128"/>
              </a:rPr>
              <a:t>５　多様な魅力の創出・発信やさら</a:t>
            </a:r>
            <a:r>
              <a:rPr lang="ja-JP" altLang="en-US" sz="4000" dirty="0" smtClean="0">
                <a:latin typeface="BIZ UDPゴシック" panose="020B0400000000000000" pitchFamily="50" charset="-128"/>
                <a:ea typeface="BIZ UDPゴシック" panose="020B0400000000000000" pitchFamily="50" charset="-128"/>
              </a:rPr>
              <a:t>なる</a:t>
            </a:r>
            <a:r>
              <a:rPr lang="en-US" altLang="ja-JP" sz="4000" dirty="0" smtClean="0">
                <a:latin typeface="BIZ UDPゴシック" panose="020B0400000000000000" pitchFamily="50" charset="-128"/>
                <a:ea typeface="BIZ UDPゴシック" panose="020B0400000000000000" pitchFamily="50" charset="-128"/>
              </a:rPr>
              <a:t/>
            </a:r>
            <a:br>
              <a:rPr lang="en-US" altLang="ja-JP" sz="4000" dirty="0" smtClean="0">
                <a:latin typeface="BIZ UDPゴシック" panose="020B0400000000000000" pitchFamily="50" charset="-128"/>
                <a:ea typeface="BIZ UDPゴシック" panose="020B0400000000000000" pitchFamily="50" charset="-128"/>
              </a:rPr>
            </a:br>
            <a:r>
              <a:rPr lang="ja-JP" altLang="en-US" sz="4000" dirty="0" smtClean="0">
                <a:latin typeface="BIZ UDPゴシック" panose="020B0400000000000000" pitchFamily="50" charset="-128"/>
                <a:ea typeface="BIZ UDPゴシック" panose="020B0400000000000000" pitchFamily="50" charset="-128"/>
              </a:rPr>
              <a:t>　　交流</a:t>
            </a:r>
            <a:r>
              <a:rPr lang="ja-JP" altLang="en-US" sz="4000" dirty="0">
                <a:latin typeface="BIZ UDPゴシック" panose="020B0400000000000000" pitchFamily="50" charset="-128"/>
                <a:ea typeface="BIZ UDPゴシック" panose="020B0400000000000000" pitchFamily="50" charset="-128"/>
              </a:rPr>
              <a:t>の促進</a:t>
            </a:r>
            <a:endParaRPr lang="ja-JP" altLang="en-US" sz="2800"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889915" y="4914900"/>
            <a:ext cx="6300793" cy="1938992"/>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多様な都市魅力の創出・発信</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大阪・関西の</a:t>
            </a:r>
            <a:r>
              <a:rPr kumimoji="1" lang="ja-JP" altLang="en-US" sz="1500" dirty="0">
                <a:solidFill>
                  <a:prstClr val="black"/>
                </a:solidFill>
                <a:latin typeface="BIZ UDPゴシック" panose="020B0400000000000000" pitchFamily="50" charset="-128"/>
                <a:ea typeface="BIZ UDPゴシック" panose="020B0400000000000000" pitchFamily="50" charset="-128"/>
              </a:rPr>
              <a:t>都市魅力の創出・発信</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水上交通ネットワーク構築</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都市空間を活用した大阪・関西の魅力発信・</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体感</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関西パビリオンの設置・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運営</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2</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多様</a:t>
            </a:r>
            <a:r>
              <a:rPr kumimoji="1" lang="ja-JP" altLang="en-US" sz="1500" dirty="0">
                <a:solidFill>
                  <a:prstClr val="black"/>
                </a:solidFill>
                <a:latin typeface="BIZ UDPゴシック" panose="020B0400000000000000" pitchFamily="50" charset="-128"/>
                <a:ea typeface="BIZ UDPゴシック" panose="020B0400000000000000" pitchFamily="50" charset="-128"/>
              </a:rPr>
              <a:t>な文化・価値観の融合</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　文化的な国際交流と文化芸術振興</a:t>
            </a: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45</a:t>
            </a:fld>
            <a:endParaRPr kumimoji="1" lang="ja-JP" altLang="en-US" dirty="0"/>
          </a:p>
        </p:txBody>
      </p:sp>
    </p:spTree>
    <p:extLst>
      <p:ext uri="{BB962C8B-B14F-4D97-AF65-F5344CB8AC3E}">
        <p14:creationId xmlns:p14="http://schemas.microsoft.com/office/powerpoint/2010/main" val="33854051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362431007"/>
              </p:ext>
            </p:extLst>
          </p:nvPr>
        </p:nvGraphicFramePr>
        <p:xfrm>
          <a:off x="270312" y="1293885"/>
          <a:ext cx="9540001" cy="5796463"/>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796463">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大阪・関西の都市魅力の創出・発信</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□再生に向けた取組みスタート</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・コロナ禍でインバウンド需要がほぼ消失。</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観光や文化が大きなダメージ</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・入国制限措置の大幅な緩和によるイン</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バウンド需要回復への期待</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▷訪日外客数　</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（出典）日本政府観光局</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・大阪・関西の観光需要喚起に向けた</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取組みの推進</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・大阪・関西を訪れる旅行者の安全・安心</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の確保、</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ICT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活用・強化</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・２０２３年</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７貿易大臣会合の大阪府・</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堺市での開催決定</a:t>
                      </a:r>
                      <a:endParaRPr kumimoji="1" lang="en-US" altLang="ja-JP" sz="1100" b="0" i="0" u="none" strike="sng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・文化庁移転も契機とした大阪・関西の  </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文化芸術活動の回復・活性化に向けた</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取組みの推進</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・関西の官民で設立した広域連携</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DMO </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「関西観光本部」による観光戦略「関西</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ツーリズムグランドデザイン</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策定及び広域観光ルートづくりの推進</a:t>
                      </a:r>
                      <a:endParaRPr lang="ja-JP" altLang="en-US" sz="1100" b="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indent="-45720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□世界第一級の文化・観光拠点を形成</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・全国最多の世界遺産、伝統芸能やアート、スポーツ、エンタメ、食、歴史（旧跡・古墳等）等、大阪・関西の観光資源の発信</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443194"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・大阪・関西の魅力を体感できる観光</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DX</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の推進</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u="none" strike="noStrike" dirty="0" smtClean="0">
                          <a:solidFill>
                            <a:schemeClr val="tx1"/>
                          </a:solidFill>
                          <a:latin typeface="BIZ UDPゴシック" panose="020B0400000000000000" pitchFamily="50" charset="-128"/>
                          <a:ea typeface="BIZ UDPゴシック" panose="020B0400000000000000" pitchFamily="50" charset="-128"/>
                        </a:rPr>
                        <a:t>・安全・安心に滞在できる都市の実現</a:t>
                      </a:r>
                    </a:p>
                    <a:p>
                      <a:pPr marL="0" indent="0" defTabSz="443194">
                        <a:lnSpc>
                          <a:spcPct val="100000"/>
                        </a:lnSpc>
                        <a:spcBef>
                          <a:spcPts val="0"/>
                        </a:spcBef>
                        <a:spcAft>
                          <a:spcPts val="0"/>
                        </a:spcAft>
                        <a:defRPr/>
                      </a:pPr>
                      <a:endParaRPr lang="ja-JP" altLang="en-US" sz="8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□万博来訪者</a:t>
                      </a:r>
                      <a:r>
                        <a:rPr lang="ja-JP" altLang="en-US" sz="1300" b="1" strike="noStrike" dirty="0" smtClean="0">
                          <a:solidFill>
                            <a:schemeClr val="tx1"/>
                          </a:solidFill>
                          <a:latin typeface="BIZ UDPゴシック" panose="020B0400000000000000" pitchFamily="50" charset="-128"/>
                          <a:ea typeface="BIZ UDPゴシック" panose="020B0400000000000000" pitchFamily="50" charset="-128"/>
                        </a:rPr>
                        <a:t>の</a:t>
                      </a: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大阪・関西、日本</a:t>
                      </a:r>
                      <a:endParaRPr kumimoji="1" lang="en-US" altLang="ja-JP" sz="1300" b="1"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　各地</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への周遊・滞在を</a:t>
                      </a:r>
                      <a:r>
                        <a:rPr lang="ja-JP" altLang="en-US" sz="1300" b="1" strike="noStrike" dirty="0" smtClean="0">
                          <a:solidFill>
                            <a:schemeClr val="tx1"/>
                          </a:solidFill>
                          <a:latin typeface="BIZ UDPゴシック" panose="020B0400000000000000" pitchFamily="50" charset="-128"/>
                          <a:ea typeface="BIZ UDPゴシック" panose="020B0400000000000000" pitchFamily="50" charset="-128"/>
                        </a:rPr>
                        <a:t>促進</a:t>
                      </a:r>
                      <a:endParaRPr lang="ja-JP" altLang="en-US"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・大阪・関西が持つ多彩な観光資源を活かし、広域観光ルートやテーマツーリズムを充実</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・大阪・関西をハブに、西日本など広く日本各地に万博来訪者の周遊や長期滞在を促進</a:t>
                      </a:r>
                      <a:endParaRPr kumimoji="1" lang="en-US" altLang="ja-JP" sz="1100" b="0" i="0" u="none" strike="noStrike" kern="1200" cap="none" spc="0" normalizeH="0" baseline="0" noProof="0" dirty="0" smtClean="0">
                        <a:ln>
                          <a:noFill/>
                        </a:ln>
                        <a:solidFill>
                          <a:srgbClr val="0000FF"/>
                        </a:solidFill>
                        <a:effectLst/>
                        <a:uLnTx/>
                        <a:uFillTx/>
                        <a:latin typeface="BIZ UDPゴシック" panose="020B0400000000000000" pitchFamily="50" charset="-128"/>
                        <a:ea typeface="BIZ UDPゴシック" panose="020B0400000000000000" pitchFamily="50" charset="-128"/>
                        <a:cs typeface="+mn-cs"/>
                      </a:endParaRPr>
                    </a:p>
                    <a:p>
                      <a:pPr marL="72000" indent="-45720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lang="ja-JP" altLang="en-US" sz="1100" b="0" dirty="0" err="1" smtClean="0">
                          <a:solidFill>
                            <a:schemeClr val="tx1"/>
                          </a:solidFill>
                          <a:latin typeface="BIZ UDPゴシック" panose="020B0400000000000000" pitchFamily="50" charset="-128"/>
                          <a:ea typeface="BIZ UDPゴシック" panose="020B0400000000000000" pitchFamily="50" charset="-128"/>
                        </a:rPr>
                        <a:t>けいはんな</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学研都市等、関西の各拠点における国際会議の開催</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□訪日外客数</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6000</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万人</a:t>
                      </a:r>
                      <a:r>
                        <a:rPr kumimoji="1" lang="en-US" altLang="ja-JP" sz="8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の</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目標達成に向け、大阪・関西が牽引　　</a:t>
                      </a:r>
                      <a:r>
                        <a:rPr kumimoji="1" lang="en-US" altLang="ja-JP" sz="8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「明日の日本を支える観光ビジョン」</a:t>
                      </a:r>
                      <a:endParaRPr kumimoji="1" lang="en-US" altLang="ja-JP" sz="8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・世界基準の都市魅力発信拠点を整備</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162000" indent="-457200"/>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▷世界最高水準の成長型</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IR</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（夢洲）</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rPr>
                        <a:t>2029</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年秋～冬頃　開業予定</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□「グローバル・ツーリズム・デス</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ティネーション“</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KANSAI”</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確立</a:t>
                      </a:r>
                      <a:endParaRPr kumimoji="1" lang="en-US" altLang="ja-JP" sz="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・世界の人々に旅行の目的地として選</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ば</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れ、関西観光の価値が共感される広域</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観光圏“</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KANSAI”</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を確立し、「観光立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国の実現」を大阪・関西がリード</a:t>
                      </a:r>
                      <a:endParaRPr kumimoji="1" lang="en-US" altLang="ja-JP"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 name="スライド番号プレースホルダー 1"/>
          <p:cNvSpPr>
            <a:spLocks noGrp="1"/>
          </p:cNvSpPr>
          <p:nvPr>
            <p:ph type="sldNum" sz="quarter" idx="12"/>
          </p:nvPr>
        </p:nvSpPr>
        <p:spPr>
          <a:xfrm>
            <a:off x="7832132" y="6860956"/>
            <a:ext cx="2268141" cy="383297"/>
          </a:xfrm>
        </p:spPr>
        <p:txBody>
          <a:bodyPr/>
          <a:lstStyle/>
          <a:p>
            <a:fld id="{4A29C0C3-80A2-4EDA-8DD4-D638D41F3C0E}" type="slidenum">
              <a:rPr kumimoji="1" lang="ja-JP" altLang="en-US" smtClean="0"/>
              <a:t>46</a:t>
            </a:fld>
            <a:endParaRPr kumimoji="1" lang="ja-JP" altLang="en-US" dirty="0"/>
          </a:p>
        </p:txBody>
      </p:sp>
      <p:sp>
        <p:nvSpPr>
          <p:cNvPr id="3" name="テキスト ボックス 2">
            <a:extLst>
              <a:ext uri="{FF2B5EF4-FFF2-40B4-BE49-F238E27FC236}">
                <a16:creationId xmlns:a16="http://schemas.microsoft.com/office/drawing/2014/main" id="{B02F3C22-1443-46B7-A977-04475234F08A}"/>
              </a:ext>
            </a:extLst>
          </p:cNvPr>
          <p:cNvSpPr txBox="1"/>
          <p:nvPr/>
        </p:nvSpPr>
        <p:spPr>
          <a:xfrm>
            <a:off x="270312" y="567999"/>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コロナ禍で大きなダメージを受けた観光産業や文化・芸術活動等の再生が急務である。大阪・関西万博を呼び水に、食、歴史、文化など、大阪・関西が持つ多彩な観光資源を発信し、さらには全国への誘客につなげることで、わが国</a:t>
            </a:r>
            <a:r>
              <a:rPr lang="ja-JP" altLang="en-US" sz="1200" dirty="0">
                <a:latin typeface="BIZ UDPゴシック" panose="020B0400000000000000" pitchFamily="50" charset="-128"/>
                <a:ea typeface="BIZ UDPゴシック" panose="020B0400000000000000" pitchFamily="50" charset="-128"/>
              </a:rPr>
              <a:t>の観光</a:t>
            </a:r>
            <a:r>
              <a:rPr lang="ja-JP" altLang="en-US" sz="1200" dirty="0" smtClean="0">
                <a:latin typeface="BIZ UDPゴシック" panose="020B0400000000000000" pitchFamily="50" charset="-128"/>
                <a:ea typeface="BIZ UDPゴシック" panose="020B0400000000000000" pitchFamily="50" charset="-128"/>
              </a:rPr>
              <a:t>立国の実現に大きく寄与することをめざす。</a:t>
            </a:r>
            <a:endParaRPr lang="ja-JP" altLang="en-US" sz="1200" dirty="0">
              <a:latin typeface="BIZ UDPゴシック" panose="020B0400000000000000" pitchFamily="50" charset="-128"/>
              <a:ea typeface="BIZ UDPゴシック" panose="020B0400000000000000" pitchFamily="50" charset="-128"/>
            </a:endParaRPr>
          </a:p>
        </p:txBody>
      </p:sp>
      <p:grpSp>
        <p:nvGrpSpPr>
          <p:cNvPr id="6" name="グループ化 5"/>
          <p:cNvGrpSpPr/>
          <p:nvPr/>
        </p:nvGrpSpPr>
        <p:grpSpPr>
          <a:xfrm>
            <a:off x="243016" y="1080076"/>
            <a:ext cx="9720000" cy="381120"/>
            <a:chOff x="119658" y="1576175"/>
            <a:chExt cx="9780653" cy="393157"/>
          </a:xfrm>
        </p:grpSpPr>
        <p:grpSp>
          <p:nvGrpSpPr>
            <p:cNvPr id="7" name="グループ化 6">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a:t>
                </a:r>
              </a:p>
            </p:txBody>
          </p:sp>
          <p:sp>
            <p:nvSpPr>
              <p:cNvPr id="10"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11"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8"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12" name="表 11"/>
          <p:cNvGraphicFramePr>
            <a:graphicFrameLocks noGrp="1"/>
          </p:cNvGraphicFramePr>
          <p:nvPr>
            <p:extLst>
              <p:ext uri="{D42A27DB-BD31-4B8C-83A1-F6EECF244321}">
                <p14:modId xmlns:p14="http://schemas.microsoft.com/office/powerpoint/2010/main" val="1762319910"/>
              </p:ext>
            </p:extLst>
          </p:nvPr>
        </p:nvGraphicFramePr>
        <p:xfrm>
          <a:off x="2117892" y="2880214"/>
          <a:ext cx="2293200" cy="468848"/>
        </p:xfrm>
        <a:graphic>
          <a:graphicData uri="http://schemas.openxmlformats.org/drawingml/2006/table">
            <a:tbl>
              <a:tblPr firstRow="1" bandRow="1">
                <a:tableStyleId>{7DF18680-E054-41AD-8BC1-D1AEF772440D}</a:tableStyleId>
              </a:tblPr>
              <a:tblGrid>
                <a:gridCol w="837572">
                  <a:extLst>
                    <a:ext uri="{9D8B030D-6E8A-4147-A177-3AD203B41FA5}">
                      <a16:colId xmlns:a16="http://schemas.microsoft.com/office/drawing/2014/main" val="20000"/>
                    </a:ext>
                  </a:extLst>
                </a:gridCol>
                <a:gridCol w="717984">
                  <a:extLst>
                    <a:ext uri="{9D8B030D-6E8A-4147-A177-3AD203B41FA5}">
                      <a16:colId xmlns:a16="http://schemas.microsoft.com/office/drawing/2014/main" val="20001"/>
                    </a:ext>
                  </a:extLst>
                </a:gridCol>
                <a:gridCol w="737644">
                  <a:extLst>
                    <a:ext uri="{9D8B030D-6E8A-4147-A177-3AD203B41FA5}">
                      <a16:colId xmlns:a16="http://schemas.microsoft.com/office/drawing/2014/main" val="20002"/>
                    </a:ext>
                  </a:extLst>
                </a:gridCol>
              </a:tblGrid>
              <a:tr h="220552">
                <a:tc>
                  <a:txBody>
                    <a:bodyPr/>
                    <a:lstStyle/>
                    <a:p>
                      <a:pPr algn="ctr"/>
                      <a:r>
                        <a:rPr kumimoji="1" lang="en-US" altLang="ja-JP"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2019</a:t>
                      </a: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2020</a:t>
                      </a: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2021</a:t>
                      </a: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0248">
                <a:tc>
                  <a:txBody>
                    <a:bodyPr/>
                    <a:lstStyle/>
                    <a:p>
                      <a:pPr algn="ctr"/>
                      <a:r>
                        <a:rPr kumimoji="1" lang="ja-JP" altLang="en-US"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３</a:t>
                      </a:r>
                      <a:r>
                        <a:rPr kumimoji="1" lang="en-US" altLang="ja-JP" sz="900" b="1" dirty="0" smtClean="0">
                          <a:latin typeface="BIZ UDPゴシック" panose="020B0400000000000000" pitchFamily="50" charset="-128"/>
                          <a:ea typeface="BIZ UDPゴシック" panose="020B0400000000000000" pitchFamily="50" charset="-128"/>
                        </a:rPr>
                        <a:t>,</a:t>
                      </a:r>
                      <a:r>
                        <a:rPr kumimoji="1" lang="ja-JP" altLang="en-US"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１</a:t>
                      </a:r>
                      <a:r>
                        <a:rPr kumimoji="1" lang="en-US" altLang="ja-JP"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88</a:t>
                      </a: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万人</a:t>
                      </a:r>
                      <a:endParaRPr kumimoji="1" lang="ja-JP" altLang="en-US" sz="900" b="1"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４１２万人</a:t>
                      </a:r>
                      <a:endParaRPr kumimoji="1" lang="ja-JP" altLang="en-US" sz="900" b="1"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２５</a:t>
                      </a:r>
                      <a:r>
                        <a:rPr kumimoji="1" lang="ja-JP" altLang="en-US"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万人</a:t>
                      </a:r>
                      <a:endParaRPr kumimoji="1" lang="ja-JP" altLang="en-US" sz="900" b="1"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ホームベース 12"/>
          <p:cNvSpPr/>
          <p:nvPr/>
        </p:nvSpPr>
        <p:spPr>
          <a:xfrm>
            <a:off x="2105887" y="3738635"/>
            <a:ext cx="2640567" cy="470488"/>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900"/>
              </a:lnSpc>
            </a:pP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4" name="二等辺三角形 13"/>
          <p:cNvSpPr/>
          <p:nvPr/>
        </p:nvSpPr>
        <p:spPr>
          <a:xfrm rot="10800000">
            <a:off x="2860674" y="3805746"/>
            <a:ext cx="697832" cy="16489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endParaRPr kumimoji="1" lang="ja-JP" altLang="en-US" sz="1000">
              <a:solidFill>
                <a:srgbClr val="FF0000"/>
              </a:solidFill>
            </a:endParaRPr>
          </a:p>
        </p:txBody>
      </p:sp>
      <p:sp>
        <p:nvSpPr>
          <p:cNvPr id="15" name="ホームベース 14"/>
          <p:cNvSpPr/>
          <p:nvPr/>
        </p:nvSpPr>
        <p:spPr>
          <a:xfrm>
            <a:off x="1990620" y="3319848"/>
            <a:ext cx="2575707" cy="383186"/>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900"/>
              </a:lnSpc>
            </a:pP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＜参考＞</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2019</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年 来阪外客数：</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1152.5</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万人</a:t>
            </a:r>
            <a:endParaRPr kumimoji="1" lang="en-US" altLang="ja-JP" sz="900" dirty="0" smtClean="0">
              <a:solidFill>
                <a:schemeClr val="tx1"/>
              </a:solidFill>
              <a:latin typeface="BIZ UDPゴシック" panose="020B0400000000000000" pitchFamily="50" charset="-128"/>
              <a:ea typeface="BIZ UDPゴシック" panose="020B0400000000000000" pitchFamily="50" charset="-128"/>
            </a:endParaRPr>
          </a:p>
          <a:p>
            <a:pPr>
              <a:lnSpc>
                <a:spcPts val="900"/>
              </a:lnSpc>
            </a:pP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700" dirty="0">
                <a:solidFill>
                  <a:schemeClr val="tx1"/>
                </a:solidFill>
                <a:latin typeface="BIZ UDPゴシック" panose="020B0400000000000000" pitchFamily="50" charset="-128"/>
                <a:ea typeface="BIZ UDPゴシック" panose="020B0400000000000000" pitchFamily="50" charset="-128"/>
              </a:rPr>
              <a:t>出典</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700" dirty="0">
                <a:solidFill>
                  <a:schemeClr val="tx1"/>
                </a:solidFill>
                <a:latin typeface="BIZ UDPゴシック" panose="020B0400000000000000" pitchFamily="50" charset="-128"/>
                <a:ea typeface="BIZ UDPゴシック" panose="020B0400000000000000" pitchFamily="50" charset="-128"/>
              </a:rPr>
              <a:t>観光庁</a:t>
            </a: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p:txBody>
      </p:sp>
      <p:pic>
        <p:nvPicPr>
          <p:cNvPr id="18" name="図 17"/>
          <p:cNvPicPr>
            <a:picLocks noChangeAspect="1"/>
          </p:cNvPicPr>
          <p:nvPr/>
        </p:nvPicPr>
        <p:blipFill rotWithShape="1">
          <a:blip r:embed="rId2" cstate="email">
            <a:extLst>
              <a:ext uri="{28A0092B-C50C-407E-A947-70E740481C1C}">
                <a14:useLocalDpi xmlns:a14="http://schemas.microsoft.com/office/drawing/2010/main"/>
              </a:ext>
            </a:extLst>
          </a:blip>
          <a:srcRect t="10985"/>
          <a:stretch/>
        </p:blipFill>
        <p:spPr>
          <a:xfrm>
            <a:off x="7400063" y="2742557"/>
            <a:ext cx="2188357" cy="1090541"/>
          </a:xfrm>
          <a:prstGeom prst="rect">
            <a:avLst/>
          </a:prstGeom>
        </p:spPr>
      </p:pic>
      <p:sp>
        <p:nvSpPr>
          <p:cNvPr id="19" name="ホームベース 18"/>
          <p:cNvSpPr/>
          <p:nvPr/>
        </p:nvSpPr>
        <p:spPr>
          <a:xfrm>
            <a:off x="7394242" y="3787101"/>
            <a:ext cx="2150498" cy="251092"/>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▲統合型リゾート（ＩＲ）（イメージ）</a:t>
            </a:r>
            <a:endParaRPr kumimoji="1" lang="ja-JP" altLang="en-US" sz="800" b="1" dirty="0">
              <a:solidFill>
                <a:schemeClr val="tx1"/>
              </a:solidFill>
              <a:latin typeface="BIZ UDPゴシック" panose="020B0400000000000000" pitchFamily="50" charset="-128"/>
              <a:ea typeface="BIZ UDPゴシック" panose="020B0400000000000000" pitchFamily="50" charset="-128"/>
            </a:endParaRPr>
          </a:p>
        </p:txBody>
      </p:sp>
      <p:sp>
        <p:nvSpPr>
          <p:cNvPr id="20"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kumimoji="1" lang="ja-JP" altLang="en-US" dirty="0"/>
          </a:p>
        </p:txBody>
      </p:sp>
      <p:sp>
        <p:nvSpPr>
          <p:cNvPr id="23" name="正方形/長方形 22">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５（１）</a:t>
            </a:r>
            <a:r>
              <a:rPr kumimoji="1" lang="ja-JP" altLang="en-US" b="1" dirty="0">
                <a:solidFill>
                  <a:prstClr val="white"/>
                </a:solidFill>
                <a:latin typeface="BIZ UDPゴシック" panose="020B0400000000000000" pitchFamily="50" charset="-128"/>
                <a:ea typeface="BIZ UDPゴシック" panose="020B0400000000000000" pitchFamily="50" charset="-128"/>
              </a:rPr>
              <a:t>　多様な都市魅力の創出・</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発信</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～大阪・関西の都市魅力の創出・</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発信～</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28" name="グループ化 27">
            <a:extLst>
              <a:ext uri="{FF2B5EF4-FFF2-40B4-BE49-F238E27FC236}">
                <a16:creationId xmlns:a16="http://schemas.microsoft.com/office/drawing/2014/main" id="{914261FA-9E26-4508-9E95-7F25CE5A7E03}"/>
              </a:ext>
            </a:extLst>
          </p:cNvPr>
          <p:cNvGrpSpPr/>
          <p:nvPr/>
        </p:nvGrpSpPr>
        <p:grpSpPr>
          <a:xfrm>
            <a:off x="7379732" y="5371669"/>
            <a:ext cx="2294357" cy="1540639"/>
            <a:chOff x="7972034" y="3762310"/>
            <a:chExt cx="2422082" cy="1863324"/>
          </a:xfrm>
        </p:grpSpPr>
        <p:sp>
          <p:nvSpPr>
            <p:cNvPr id="29" name="四角形: 角を丸くする 53">
              <a:extLst>
                <a:ext uri="{FF2B5EF4-FFF2-40B4-BE49-F238E27FC236}">
                  <a16:creationId xmlns:a16="http://schemas.microsoft.com/office/drawing/2014/main" id="{AABE3B39-B6E2-4325-9A76-456C0F701F6F}"/>
                </a:ext>
              </a:extLst>
            </p:cNvPr>
            <p:cNvSpPr/>
            <p:nvPr/>
          </p:nvSpPr>
          <p:spPr bwMode="auto">
            <a:xfrm>
              <a:off x="8132798" y="4806573"/>
              <a:ext cx="2167823" cy="656954"/>
            </a:xfrm>
            <a:prstGeom prst="roundRect">
              <a:avLst/>
            </a:prstGeom>
            <a:solidFill>
              <a:srgbClr val="92D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75605" tIns="37802" rIns="75605" bIns="37802" numCol="1" rtlCol="0" anchor="ctr" anchorCtr="0" compatLnSpc="1">
              <a:prstTxWarp prst="textNoShape">
                <a:avLst/>
              </a:prstTxWarp>
            </a:bodyPr>
            <a:lstStyle/>
            <a:p>
              <a:pPr algn="ctr" defTabSz="1057858"/>
              <a:r>
                <a:rPr lang="en-US" altLang="ja-JP" sz="1323" b="1" dirty="0">
                  <a:latin typeface="BIZ UDPゴシック" panose="020B0400000000000000" pitchFamily="50" charset="-128"/>
                  <a:ea typeface="BIZ UDPゴシック" panose="020B0400000000000000" pitchFamily="50" charset="-128"/>
                </a:rPr>
                <a:t>“KANSAI”</a:t>
              </a:r>
              <a:endParaRPr lang="ja-JP" altLang="en-US" sz="1323" b="1" dirty="0">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4851B5DE-F318-4DF2-89AC-2D9B9AE75C29}"/>
                </a:ext>
              </a:extLst>
            </p:cNvPr>
            <p:cNvSpPr/>
            <p:nvPr/>
          </p:nvSpPr>
          <p:spPr bwMode="auto">
            <a:xfrm>
              <a:off x="7972034" y="3930514"/>
              <a:ext cx="2422082" cy="1695120"/>
            </a:xfrm>
            <a:prstGeom prst="rect">
              <a:avLst/>
            </a:prstGeom>
            <a:noFill/>
            <a:ln w="28575" cap="flat" cmpd="sng" algn="ctr">
              <a:solidFill>
                <a:srgbClr val="00B050"/>
              </a:solidFill>
              <a:prstDash val="sysDash"/>
              <a:round/>
              <a:headEnd type="none" w="med" len="med"/>
              <a:tailEnd type="none" w="med" len="med"/>
            </a:ln>
            <a:effectLst/>
          </p:spPr>
          <p:txBody>
            <a:bodyPr vert="horz" wrap="square" lIns="75605" tIns="37802" rIns="75605" bIns="37802" numCol="1" rtlCol="0" anchor="t" anchorCtr="0" compatLnSpc="1">
              <a:prstTxWarp prst="textNoShape">
                <a:avLst/>
              </a:prstTxWarp>
            </a:bodyPr>
            <a:lstStyle/>
            <a:p>
              <a:pPr defTabSz="1057858"/>
              <a:endParaRPr lang="ja-JP" altLang="en-US" sz="1158" dirty="0"/>
            </a:p>
          </p:txBody>
        </p:sp>
        <p:sp>
          <p:nvSpPr>
            <p:cNvPr id="31" name="テキスト ボックス 30">
              <a:extLst>
                <a:ext uri="{FF2B5EF4-FFF2-40B4-BE49-F238E27FC236}">
                  <a16:creationId xmlns:a16="http://schemas.microsoft.com/office/drawing/2014/main" id="{183BDBB7-4970-4585-AE58-60A6189C2EA7}"/>
                </a:ext>
              </a:extLst>
            </p:cNvPr>
            <p:cNvSpPr txBox="1"/>
            <p:nvPr/>
          </p:nvSpPr>
          <p:spPr>
            <a:xfrm>
              <a:off x="8143308" y="3762310"/>
              <a:ext cx="2109433" cy="1204041"/>
            </a:xfrm>
            <a:prstGeom prst="rect">
              <a:avLst/>
            </a:prstGeom>
            <a:noFill/>
          </p:spPr>
          <p:txBody>
            <a:bodyPr wrap="square" rtlCol="0" anchor="ctr">
              <a:spAutoFit/>
            </a:bodyPr>
            <a:lstStyle/>
            <a:p>
              <a:pPr algn="ctr">
                <a:lnSpc>
                  <a:spcPts val="1158"/>
                </a:lnSpc>
              </a:pPr>
              <a:r>
                <a:rPr lang="ja-JP" altLang="en-US" sz="992" dirty="0">
                  <a:latin typeface="BIZ UDPゴシック" panose="020B0400000000000000" pitchFamily="50" charset="-128"/>
                  <a:ea typeface="BIZ UDPゴシック" panose="020B0400000000000000" pitchFamily="50" charset="-128"/>
                </a:rPr>
                <a:t>コートダジュール・プロバンス</a:t>
              </a:r>
              <a:endParaRPr lang="en-US" altLang="ja-JP" sz="992" dirty="0">
                <a:latin typeface="BIZ UDPゴシック" panose="020B0400000000000000" pitchFamily="50" charset="-128"/>
                <a:ea typeface="BIZ UDPゴシック" panose="020B0400000000000000" pitchFamily="50" charset="-128"/>
              </a:endParaRPr>
            </a:p>
            <a:p>
              <a:pPr algn="ctr">
                <a:lnSpc>
                  <a:spcPts val="1158"/>
                </a:lnSpc>
              </a:pPr>
              <a:r>
                <a:rPr lang="ja-JP" altLang="en-US" sz="992" dirty="0">
                  <a:latin typeface="BIZ UDPゴシック" panose="020B0400000000000000" pitchFamily="50" charset="-128"/>
                  <a:ea typeface="BIZ UDPゴシック" panose="020B0400000000000000" pitchFamily="50" charset="-128"/>
                </a:rPr>
                <a:t>ノルマンディー、アンダルシア、</a:t>
              </a:r>
              <a:endParaRPr lang="en-US" altLang="ja-JP" sz="992" dirty="0">
                <a:latin typeface="BIZ UDPゴシック" panose="020B0400000000000000" pitchFamily="50" charset="-128"/>
                <a:ea typeface="BIZ UDPゴシック" panose="020B0400000000000000" pitchFamily="50" charset="-128"/>
              </a:endParaRPr>
            </a:p>
            <a:p>
              <a:pPr algn="ctr">
                <a:lnSpc>
                  <a:spcPts val="1158"/>
                </a:lnSpc>
              </a:pPr>
              <a:r>
                <a:rPr lang="ja-JP" altLang="en-US" sz="992" dirty="0">
                  <a:latin typeface="BIZ UDPゴシック" panose="020B0400000000000000" pitchFamily="50" charset="-128"/>
                  <a:ea typeface="BIZ UDPゴシック" panose="020B0400000000000000" pitchFamily="50" charset="-128"/>
                </a:rPr>
                <a:t>アルプス、ウェストコースト</a:t>
              </a:r>
              <a:endParaRPr lang="en-US" altLang="ja-JP" sz="992" dirty="0">
                <a:latin typeface="BIZ UDPゴシック" panose="020B0400000000000000" pitchFamily="50" charset="-128"/>
                <a:ea typeface="BIZ UDPゴシック" panose="020B0400000000000000" pitchFamily="50" charset="-128"/>
              </a:endParaRPr>
            </a:p>
            <a:p>
              <a:pPr algn="ctr">
                <a:lnSpc>
                  <a:spcPts val="1158"/>
                </a:lnSpc>
              </a:pPr>
              <a:r>
                <a:rPr lang="ja-JP" altLang="en-US" sz="992" dirty="0">
                  <a:latin typeface="BIZ UDPゴシック" panose="020B0400000000000000" pitchFamily="50" charset="-128"/>
                  <a:ea typeface="BIZ UDPゴシック" panose="020B0400000000000000" pitchFamily="50" charset="-128"/>
                </a:rPr>
                <a:t>そして、</a:t>
              </a:r>
              <a:endParaRPr lang="en-US" altLang="ja-JP" sz="992" dirty="0">
                <a:latin typeface="BIZ UDPゴシック" panose="020B0400000000000000" pitchFamily="50" charset="-128"/>
                <a:ea typeface="BIZ UDPゴシック" panose="020B0400000000000000" pitchFamily="50" charset="-128"/>
              </a:endParaRPr>
            </a:p>
          </p:txBody>
        </p:sp>
      </p:grpSp>
      <p:pic>
        <p:nvPicPr>
          <p:cNvPr id="24" name="図 23">
            <a:extLst>
              <a:ext uri="{FF2B5EF4-FFF2-40B4-BE49-F238E27FC236}">
                <a16:creationId xmlns:a16="http://schemas.microsoft.com/office/drawing/2014/main" id="{A83389CB-4AB6-4770-8988-11D25DB5174F}"/>
              </a:ext>
            </a:extLst>
          </p:cNvPr>
          <p:cNvPicPr>
            <a:picLocks noChangeAspect="1"/>
          </p:cNvPicPr>
          <p:nvPr/>
        </p:nvPicPr>
        <p:blipFill>
          <a:blip r:embed="rId3"/>
          <a:stretch>
            <a:fillRect/>
          </a:stretch>
        </p:blipFill>
        <p:spPr>
          <a:xfrm>
            <a:off x="4627008" y="5010351"/>
            <a:ext cx="2525559" cy="1700705"/>
          </a:xfrm>
          <a:prstGeom prst="rect">
            <a:avLst/>
          </a:prstGeom>
        </p:spPr>
      </p:pic>
      <p:sp>
        <p:nvSpPr>
          <p:cNvPr id="25" name="ホームベース 24"/>
          <p:cNvSpPr/>
          <p:nvPr/>
        </p:nvSpPr>
        <p:spPr>
          <a:xfrm>
            <a:off x="4467225" y="6711056"/>
            <a:ext cx="2724715" cy="277343"/>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9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▲広域観光ルート「</a:t>
            </a:r>
            <a:r>
              <a:rPr kumimoji="1" lang="en-US" altLang="ja-JP" sz="800" dirty="0">
                <a:solidFill>
                  <a:schemeClr val="tx1"/>
                </a:solidFill>
                <a:latin typeface="BIZ UDPゴシック" panose="020B0400000000000000" pitchFamily="50" charset="-128"/>
                <a:ea typeface="BIZ UDPゴシック" panose="020B0400000000000000" pitchFamily="50" charset="-128"/>
              </a:rPr>
              <a:t>THE EXCITING KANSAI</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gn="ctr">
              <a:lnSpc>
                <a:spcPts val="9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（関西観光本部）</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13367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465557" y="4804692"/>
            <a:ext cx="9434300" cy="23451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表 21"/>
          <p:cNvGraphicFramePr>
            <a:graphicFrameLocks noGrp="1"/>
          </p:cNvGraphicFramePr>
          <p:nvPr>
            <p:extLst>
              <p:ext uri="{D42A27DB-BD31-4B8C-83A1-F6EECF244321}">
                <p14:modId xmlns:p14="http://schemas.microsoft.com/office/powerpoint/2010/main" val="2077347232"/>
              </p:ext>
            </p:extLst>
          </p:nvPr>
        </p:nvGraphicFramePr>
        <p:xfrm>
          <a:off x="620609" y="4818212"/>
          <a:ext cx="9098480" cy="2416500"/>
        </p:xfrm>
        <a:graphic>
          <a:graphicData uri="http://schemas.openxmlformats.org/drawingml/2006/table">
            <a:tbl>
              <a:tblPr firstRow="1" bandRow="1">
                <a:tableStyleId>{2D5ABB26-0587-4C30-8999-92F81FD0307C}</a:tableStyleId>
              </a:tblPr>
              <a:tblGrid>
                <a:gridCol w="9098480">
                  <a:extLst>
                    <a:ext uri="{9D8B030D-6E8A-4147-A177-3AD203B41FA5}">
                      <a16:colId xmlns:a16="http://schemas.microsoft.com/office/drawing/2014/main" val="2309123477"/>
                    </a:ext>
                  </a:extLst>
                </a:gridCol>
              </a:tblGrid>
              <a:tr h="331473">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▷最先端のデジタル技術と観光資源を融合させた新たな観光コンテンツ開発の推進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＜府・市・広域連合＞</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290787">
                <a:tc>
                  <a:txBody>
                    <a:bodyPr/>
                    <a:lstStyle/>
                    <a:p>
                      <a:pPr algn="l">
                        <a:lnSpc>
                          <a:spcPct val="100000"/>
                        </a:lnSpc>
                      </a:pPr>
                      <a:r>
                        <a:rPr kumimoji="1" lang="ja-JP" altLang="en-US" sz="13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▷観光関連施設、宿泊施設等における誰もが安全・安心で快適に滞在できる取組みへの支援の充実</a:t>
                      </a:r>
                      <a:r>
                        <a:rPr kumimoji="1" lang="ja-JP" altLang="en-US" sz="9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＜府・市・大商＞</a:t>
                      </a:r>
                      <a:endParaRPr kumimoji="1" lang="en-US" altLang="ja-JP" sz="900" b="0" u="none" dirty="0" smtClean="0">
                        <a:solidFill>
                          <a:schemeClr val="tx1"/>
                        </a:solidFill>
                      </a:endParaRPr>
                    </a:p>
                  </a:txBody>
                  <a:tcPr marL="100806" marR="100806" marT="50403" marB="50403"/>
                </a:tc>
                <a:extLst>
                  <a:ext uri="{0D108BD9-81ED-4DB2-BD59-A6C34878D82A}">
                    <a16:rowId xmlns:a16="http://schemas.microsoft.com/office/drawing/2014/main" val="2707660925"/>
                  </a:ext>
                </a:extLst>
              </a:tr>
              <a:tr h="30815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▷文化芸術活動や国内外への文化芸術の魅力発信等の取組みに対する支援の充実</a:t>
                      </a:r>
                      <a:r>
                        <a:rPr kumimoji="1" lang="ja-JP" altLang="en-US" sz="900" b="0" dirty="0" smtClean="0">
                          <a:solidFill>
                            <a:schemeClr val="tx1"/>
                          </a:solidFill>
                        </a:rPr>
                        <a:t>＜府・市・広域連合・大商＞</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3155252822"/>
                  </a:ext>
                </a:extLst>
              </a:tr>
              <a:tr h="360000">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▷関西・日本各地への周遊・滞在に向けた、広域周遊観光ルートの整備・充実及び国内外への効果的な観光プロモーションの推進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＜府・市・広域連合・関経連・大商・協会＞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32197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▷プロモーションの主体となる広域連携</a:t>
                      </a:r>
                      <a:r>
                        <a:rPr kumimoji="1" lang="en-US" altLang="ja-JP" sz="1300" b="1" dirty="0" smtClean="0">
                          <a:solidFill>
                            <a:schemeClr val="tx1"/>
                          </a:solidFill>
                        </a:rPr>
                        <a:t>DMO</a:t>
                      </a:r>
                      <a:r>
                        <a:rPr kumimoji="1" lang="ja-JP" altLang="en-US" sz="1300" b="1" dirty="0" err="1" smtClean="0">
                          <a:solidFill>
                            <a:schemeClr val="tx1"/>
                          </a:solidFill>
                        </a:rPr>
                        <a:t>への</a:t>
                      </a:r>
                      <a:r>
                        <a:rPr kumimoji="1" lang="ja-JP" altLang="en-US" sz="1300" b="1" dirty="0" smtClean="0">
                          <a:solidFill>
                            <a:schemeClr val="tx1"/>
                          </a:solidFill>
                        </a:rPr>
                        <a:t>財政支援</a:t>
                      </a:r>
                      <a:r>
                        <a:rPr kumimoji="1" lang="ja-JP" altLang="en-US" sz="900" b="0" dirty="0" smtClean="0">
                          <a:solidFill>
                            <a:schemeClr val="tx1"/>
                          </a:solidFill>
                        </a:rPr>
                        <a:t>＜広域連合・関経連・大商＞</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2408584644"/>
                  </a:ext>
                </a:extLst>
              </a:tr>
              <a:tr h="29579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▷広域周遊を促進するための、旅行業に関する規制緩和</a:t>
                      </a:r>
                      <a:r>
                        <a:rPr kumimoji="1" lang="ja-JP" altLang="en-US" sz="1300" b="1" baseline="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＜広域連合＞</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2808275801"/>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0" dirty="0" smtClean="0">
                          <a:solidFill>
                            <a:schemeClr val="tx1"/>
                          </a:solidFill>
                        </a:rPr>
                        <a:t>▷</a:t>
                      </a:r>
                      <a:r>
                        <a:rPr kumimoji="1" lang="ja-JP" altLang="en-US" sz="1300" b="1" dirty="0" smtClean="0">
                          <a:solidFill>
                            <a:schemeClr val="tx1"/>
                          </a:solidFill>
                        </a:rPr>
                        <a:t>関西及び日本各地で実施する万博と連携した展示や国際会議、イベント等に関する財政支援</a:t>
                      </a:r>
                      <a:r>
                        <a:rPr kumimoji="1" lang="ja-JP" altLang="en-US" sz="900" b="0" dirty="0" smtClean="0">
                          <a:solidFill>
                            <a:schemeClr val="tx1"/>
                          </a:solidFill>
                        </a:rPr>
                        <a:t>＜市・広域連合＞</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3756745855"/>
                  </a:ext>
                </a:extLst>
              </a:tr>
            </a:tbl>
          </a:graphicData>
        </a:graphic>
      </p:graphicFrame>
      <p:sp>
        <p:nvSpPr>
          <p:cNvPr id="12" name="テキスト ボックス 11"/>
          <p:cNvSpPr txBox="1"/>
          <p:nvPr/>
        </p:nvSpPr>
        <p:spPr>
          <a:xfrm>
            <a:off x="591292" y="4475879"/>
            <a:ext cx="9360584" cy="338554"/>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内閣府</a:t>
            </a:r>
            <a:r>
              <a:rPr kumimoji="1" lang="ja-JP" altLang="en-US" sz="1100" dirty="0" smtClean="0">
                <a:latin typeface="メイリオ" panose="020B0604030504040204" pitchFamily="50" charset="-128"/>
                <a:ea typeface="メイリオ" panose="020B0604030504040204" pitchFamily="50" charset="-128"/>
              </a:rPr>
              <a:t>、内閣官房、文部科学省、農林水産省、国土交通省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a:off x="370814" y="365819"/>
            <a:ext cx="0" cy="41962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9286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100601"/>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21960" y="448470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381684" y="4402348"/>
            <a:ext cx="49884" cy="369332"/>
          </a:xfrm>
          <a:prstGeom prst="rect">
            <a:avLst/>
          </a:prstGeom>
          <a:noFill/>
        </p:spPr>
        <p:txBody>
          <a:bodyPr wrap="squar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3149385"/>
            <a:ext cx="977529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47</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2758136455"/>
              </p:ext>
            </p:extLst>
          </p:nvPr>
        </p:nvGraphicFramePr>
        <p:xfrm>
          <a:off x="619511" y="336027"/>
          <a:ext cx="9234176" cy="2841624"/>
        </p:xfrm>
        <a:graphic>
          <a:graphicData uri="http://schemas.openxmlformats.org/drawingml/2006/table">
            <a:tbl>
              <a:tblPr firstRow="1" bandRow="1">
                <a:tableStyleId>{2D5ABB26-0587-4C30-8999-92F81FD0307C}</a:tableStyleId>
              </a:tblPr>
              <a:tblGrid>
                <a:gridCol w="9234176">
                  <a:extLst>
                    <a:ext uri="{9D8B030D-6E8A-4147-A177-3AD203B41FA5}">
                      <a16:colId xmlns:a16="http://schemas.microsoft.com/office/drawing/2014/main" val="3534130084"/>
                    </a:ext>
                  </a:extLst>
                </a:gridCol>
              </a:tblGrid>
              <a:tr h="625787">
                <a:tc>
                  <a:txBody>
                    <a:bodyPr/>
                    <a:lstStyle/>
                    <a:p>
                      <a:pPr algn="l"/>
                      <a:r>
                        <a:rPr kumimoji="1" lang="ja-JP" altLang="en-US" sz="1300" b="1" strike="noStrike" dirty="0" smtClean="0">
                          <a:solidFill>
                            <a:schemeClr val="tx1"/>
                          </a:solidFill>
                        </a:rPr>
                        <a:t>▷コロナの影響による国内外の観光需要の回復や新たな旅行者ニーズを捉えた観光コンテンツの創出</a:t>
                      </a:r>
                    </a:p>
                    <a:p>
                      <a:pPr algn="l"/>
                      <a:r>
                        <a:rPr kumimoji="1" lang="ja-JP" altLang="en-US" sz="1200" strike="noStrike" dirty="0" smtClean="0">
                          <a:solidFill>
                            <a:schemeClr val="tx1"/>
                          </a:solidFill>
                        </a:rPr>
                        <a:t>　　国内外の観光需要の喚起やウィズコロナに対応した新たな都市魅力の創出を図るため、ＩＣＴの活用に加え、</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マイクロツーリズムやスポーツツーリズムなど旅行者ニーズの変容等を捉えた取組みを進めることが必要。</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586568371"/>
                  </a:ext>
                </a:extLst>
              </a:tr>
              <a:tr h="0">
                <a:tc>
                  <a:txBody>
                    <a:bodyPr/>
                    <a:lstStyle/>
                    <a:p>
                      <a:pPr algn="l"/>
                      <a:r>
                        <a:rPr kumimoji="1" lang="ja-JP" altLang="en-US" sz="1200" b="1" strike="noStrike" dirty="0" smtClean="0">
                          <a:solidFill>
                            <a:schemeClr val="tx1"/>
                          </a:solidFill>
                        </a:rPr>
                        <a:t>▷誰もが安全・安心で快適に滞在できる都市の実現</a:t>
                      </a:r>
                      <a:endParaRPr kumimoji="1" lang="en-US" altLang="ja-JP" sz="1200" b="1" strike="noStrike" dirty="0" smtClean="0">
                        <a:solidFill>
                          <a:schemeClr val="tx1"/>
                        </a:solidFill>
                      </a:endParaRPr>
                    </a:p>
                    <a:p>
                      <a:pPr algn="l"/>
                      <a:r>
                        <a:rPr kumimoji="1" lang="ja-JP" altLang="en-US" sz="1200" strike="noStrike" dirty="0" smtClean="0">
                          <a:solidFill>
                            <a:schemeClr val="tx1"/>
                          </a:solidFill>
                        </a:rPr>
                        <a:t>　　災害時における多言語による情報発信や避難誘導など、海外からの来訪者を含め誰もが安全・安心に滞在できる</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都市の実現に向け、観光客受入環境の充実等の取組みが必要。</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3288701405"/>
                  </a:ext>
                </a:extLst>
              </a:tr>
              <a:tr h="0">
                <a:tc>
                  <a:txBody>
                    <a:bodyPr/>
                    <a:lstStyle/>
                    <a:p>
                      <a:pPr algn="l"/>
                      <a:r>
                        <a:rPr kumimoji="1" lang="ja-JP" altLang="en-US" sz="1300" b="1" strike="noStrike" dirty="0" smtClean="0">
                          <a:solidFill>
                            <a:schemeClr val="tx1"/>
                          </a:solidFill>
                        </a:rPr>
                        <a:t>▷文化芸術活動の活性化や大阪・関西の多彩で豊かな文化芸術の国内外への魅力発信</a:t>
                      </a:r>
                      <a:endParaRPr kumimoji="1" lang="en-US" altLang="ja-JP" sz="1300" b="1" strike="noStrike" dirty="0" smtClean="0">
                        <a:solidFill>
                          <a:schemeClr val="tx1"/>
                        </a:solidFill>
                      </a:endParaRPr>
                    </a:p>
                    <a:p>
                      <a:pPr algn="l"/>
                      <a:r>
                        <a:rPr kumimoji="1" lang="ja-JP" altLang="en-US" sz="1300" b="1" strike="noStrike" dirty="0" smtClean="0">
                          <a:solidFill>
                            <a:schemeClr val="tx1"/>
                          </a:solidFill>
                        </a:rPr>
                        <a:t>　　</a:t>
                      </a:r>
                      <a:r>
                        <a:rPr kumimoji="1" lang="ja-JP" altLang="en-US" sz="1200" b="0" strike="noStrike" dirty="0" smtClean="0">
                          <a:solidFill>
                            <a:schemeClr val="tx1"/>
                          </a:solidFill>
                        </a:rPr>
                        <a:t>大阪・関西における文化芸術活動を活性化するとともに、多彩で豊かな文化を核とした都市魅力を創造し、広く国内外に</a:t>
                      </a:r>
                      <a:endParaRPr kumimoji="1" lang="en-US" altLang="ja-JP" sz="1200" b="0" strike="noStrike" dirty="0" smtClean="0">
                        <a:solidFill>
                          <a:schemeClr val="tx1"/>
                        </a:solidFill>
                      </a:endParaRPr>
                    </a:p>
                    <a:p>
                      <a:pPr algn="l"/>
                      <a:r>
                        <a:rPr kumimoji="1" lang="ja-JP" altLang="en-US" sz="1200" b="0" strike="noStrike" dirty="0" smtClean="0">
                          <a:solidFill>
                            <a:schemeClr val="tx1"/>
                          </a:solidFill>
                        </a:rPr>
                        <a:t>　　発信することで、観光誘客の促進につなげることが必要。</a:t>
                      </a:r>
                      <a:endParaRPr kumimoji="1" lang="en-US" altLang="ja-JP" sz="1300" b="1" strike="noStrike" dirty="0" smtClean="0">
                        <a:solidFill>
                          <a:schemeClr val="tx1"/>
                        </a:solidFill>
                      </a:endParaRPr>
                    </a:p>
                  </a:txBody>
                  <a:tcPr marL="100806" marR="100806" marT="50403" marB="50403" anchor="ctr"/>
                </a:tc>
                <a:extLst>
                  <a:ext uri="{0D108BD9-81ED-4DB2-BD59-A6C34878D82A}">
                    <a16:rowId xmlns:a16="http://schemas.microsoft.com/office/drawing/2014/main" val="3627714765"/>
                  </a:ext>
                </a:extLst>
              </a:tr>
              <a:tr h="0">
                <a:tc>
                  <a:txBody>
                    <a:bodyPr/>
                    <a:lstStyle/>
                    <a:p>
                      <a:pPr algn="l"/>
                      <a:r>
                        <a:rPr kumimoji="1" lang="ja-JP" altLang="en-US" sz="1300" b="1" strike="noStrike" dirty="0" smtClean="0">
                          <a:solidFill>
                            <a:schemeClr val="tx1"/>
                          </a:solidFill>
                        </a:rPr>
                        <a:t>▷</a:t>
                      </a:r>
                      <a:r>
                        <a:rPr kumimoji="1" lang="ja-JP" altLang="en-US" sz="1300" b="1" u="none" strike="noStrike" dirty="0" smtClean="0">
                          <a:solidFill>
                            <a:schemeClr val="tx1"/>
                          </a:solidFill>
                        </a:rPr>
                        <a:t>万博会場から広域周遊（大阪・関西、日本各地）に繋げる観光ルートの整備・充実及び国内外への情報発信</a:t>
                      </a:r>
                      <a:endParaRPr kumimoji="1" lang="en-US" altLang="ja-JP" sz="1300" b="1" u="none" strike="noStrike" dirty="0" smtClean="0">
                        <a:solidFill>
                          <a:schemeClr val="tx1"/>
                        </a:solidFill>
                      </a:endParaRPr>
                    </a:p>
                    <a:p>
                      <a:pPr algn="l"/>
                      <a:r>
                        <a:rPr kumimoji="1" lang="ja-JP" altLang="en-US" sz="1200" strike="noStrike" dirty="0" smtClean="0">
                          <a:solidFill>
                            <a:schemeClr val="tx1"/>
                          </a:solidFill>
                        </a:rPr>
                        <a:t>　　大阪・関西をはじめ日本の観光資源や文化芸術等の魅力を世界に発信し、アジアに加えて欧米豪など幅広い国・地域からの</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誘客促進に繋げるため、広域観光ルートの充実や効果的な情報発信、関西各地での国際会議や連携イベントの実施が必要。</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また、プロモーションの主体となる広域連携</a:t>
                      </a:r>
                      <a:r>
                        <a:rPr kumimoji="1" lang="en-US" altLang="ja-JP" sz="1200" strike="noStrike" dirty="0" smtClean="0">
                          <a:solidFill>
                            <a:schemeClr val="tx1"/>
                          </a:solidFill>
                        </a:rPr>
                        <a:t>DMO</a:t>
                      </a:r>
                      <a:r>
                        <a:rPr kumimoji="1" lang="ja-JP" altLang="en-US" sz="1200" strike="noStrike" dirty="0" smtClean="0">
                          <a:solidFill>
                            <a:schemeClr val="tx1"/>
                          </a:solidFill>
                        </a:rPr>
                        <a:t>の財政的基盤が脆弱。</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592647243"/>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3006513430"/>
              </p:ext>
            </p:extLst>
          </p:nvPr>
        </p:nvGraphicFramePr>
        <p:xfrm>
          <a:off x="589779" y="3224346"/>
          <a:ext cx="9288000" cy="10593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75688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地域ツーリズム促進事業＜内閣官房＞</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DX</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の推進による観光サービスの変革と観光需要の創出 ／ 大阪・関西万博の機会を活用した訪日プロモーション＜観光庁＞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」の展開＜文科省＞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「日本博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」の活用について国と府・市で調整中</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566491"/>
                  </a:ext>
                </a:extLst>
              </a:tr>
            </a:tbl>
          </a:graphicData>
        </a:graphic>
      </p:graphicFrame>
    </p:spTree>
    <p:extLst>
      <p:ext uri="{BB962C8B-B14F-4D97-AF65-F5344CB8AC3E}">
        <p14:creationId xmlns:p14="http://schemas.microsoft.com/office/powerpoint/2010/main" val="39357433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601685939"/>
              </p:ext>
            </p:extLst>
          </p:nvPr>
        </p:nvGraphicFramePr>
        <p:xfrm>
          <a:off x="270312" y="1509037"/>
          <a:ext cx="9540001" cy="5530392"/>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530392">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水上交通ネットワーク構築</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indent="-45720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□新たな水上交通ネットワークの開拓</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・海上交通の活性化に向けた社会実験を</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実施予定（大阪市臨海部～泉州地域</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endParaRPr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・海と川の結節点としての中之島</a:t>
                      </a:r>
                      <a:r>
                        <a:rPr lang="en-US" altLang="ja-JP" sz="1100" dirty="0" smtClean="0">
                          <a:solidFill>
                            <a:schemeClr val="tx1"/>
                          </a:solidFill>
                          <a:latin typeface="BIZ UDPゴシック" panose="020B0400000000000000" pitchFamily="50" charset="-128"/>
                          <a:ea typeface="BIZ UDPゴシック" panose="020B0400000000000000" pitchFamily="50" charset="-128"/>
                        </a:rPr>
                        <a:t>GATE</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ターミナルの整備検討</a:t>
                      </a:r>
                      <a:endParaRPr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・淀川大堰閘門整備工事（２０２２年～）</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ts val="15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淀川舟運活性化協議会（２０２２年～）</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・関空を核とした大阪湾内の海上交通　</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ネットワークの実証（</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a:t>
                      </a:r>
                    </a:p>
                    <a:p>
                      <a:pPr marL="0" marR="0" lvl="0" indent="0" algn="l" defTabSz="959937" rtl="0" eaLnBrk="1" fontAlgn="auto" latinLnBrk="0" hangingPunct="1">
                        <a:lnSpc>
                          <a:spcPts val="15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ts val="1500"/>
                        </a:lnSpc>
                        <a:spcBef>
                          <a:spcPts val="0"/>
                        </a:spcBef>
                        <a:spcAft>
                          <a:spcPts val="0"/>
                        </a:spcAft>
                        <a:buClrTx/>
                        <a:buSzTx/>
                        <a:buFontTx/>
                        <a:buNone/>
                        <a:tabLst/>
                        <a:defRPr/>
                      </a:pPr>
                      <a:endParaRPr lang="en-US" altLang="ja-JP" sz="8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8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□万博会場を起点とした水上交通ネットワークの構築</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・夢洲と大阪市内</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水の回廊</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大阪湾内</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の拠点（関空、泉州、兵庫エリア等）が</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つ</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ながることで、ベイエリアが活性化</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・万博会場と京都方面がつながり、「淀川</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舟運」が活性化</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□大阪と関西・西日本エリアとの水上交通ネットワーク形成</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・夢洲（</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IR</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）と関西・西日本等を結ぶ水上</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観光ルートが構築</a:t>
                      </a:r>
                      <a:r>
                        <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rPr>
                        <a:t>し、さらなる広域観光</a:t>
                      </a:r>
                      <a:endParaRPr kumimoji="1"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rPr>
                        <a:t>　が促進</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５（１）</a:t>
            </a:r>
            <a:r>
              <a:rPr kumimoji="1" lang="ja-JP" altLang="en-US" b="1" dirty="0">
                <a:solidFill>
                  <a:prstClr val="white"/>
                </a:solidFill>
                <a:latin typeface="BIZ UDPゴシック" panose="020B0400000000000000" pitchFamily="50" charset="-128"/>
                <a:ea typeface="BIZ UDPゴシック" panose="020B0400000000000000" pitchFamily="50" charset="-128"/>
              </a:rPr>
              <a:t>　多様な都市魅力の創出・</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発信</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～水上交通ネットワーク</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構築～</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grpSp>
        <p:nvGrpSpPr>
          <p:cNvPr id="27" name="グループ化 26"/>
          <p:cNvGrpSpPr/>
          <p:nvPr/>
        </p:nvGrpSpPr>
        <p:grpSpPr>
          <a:xfrm>
            <a:off x="2038085" y="4188778"/>
            <a:ext cx="2447918" cy="2015289"/>
            <a:chOff x="1317274" y="4114689"/>
            <a:chExt cx="2447918" cy="2015289"/>
          </a:xfrm>
        </p:grpSpPr>
        <p:grpSp>
          <p:nvGrpSpPr>
            <p:cNvPr id="28" name="グループ化 27"/>
            <p:cNvGrpSpPr/>
            <p:nvPr/>
          </p:nvGrpSpPr>
          <p:grpSpPr>
            <a:xfrm>
              <a:off x="1317274" y="4125723"/>
              <a:ext cx="2390177" cy="2004255"/>
              <a:chOff x="1830228" y="2542072"/>
              <a:chExt cx="2390177" cy="1426013"/>
            </a:xfrm>
          </p:grpSpPr>
          <p:pic>
            <p:nvPicPr>
              <p:cNvPr id="45" name="図 44"/>
              <p:cNvPicPr>
                <a:picLocks noChangeAspect="1"/>
              </p:cNvPicPr>
              <p:nvPr/>
            </p:nvPicPr>
            <p:blipFill rotWithShape="1">
              <a:blip r:embed="rId3"/>
              <a:srcRect l="55997" t="2630" r="1" b="54484"/>
              <a:stretch/>
            </p:blipFill>
            <p:spPr>
              <a:xfrm>
                <a:off x="1830228" y="2542072"/>
                <a:ext cx="2390177" cy="1426013"/>
              </a:xfrm>
              <a:prstGeom prst="rect">
                <a:avLst/>
              </a:prstGeom>
              <a:ln>
                <a:noFill/>
              </a:ln>
            </p:spPr>
          </p:pic>
          <p:sp>
            <p:nvSpPr>
              <p:cNvPr id="46" name="正方形/長方形 45">
                <a:extLst>
                  <a:ext uri="{FF2B5EF4-FFF2-40B4-BE49-F238E27FC236}">
                    <a16:creationId xmlns:a16="http://schemas.microsoft.com/office/drawing/2014/main" id="{629137E7-C1B9-4208-BA8D-6F2122E10AF2}"/>
                  </a:ext>
                </a:extLst>
              </p:cNvPr>
              <p:cNvSpPr/>
              <p:nvPr/>
            </p:nvSpPr>
            <p:spPr>
              <a:xfrm>
                <a:off x="1983819" y="2793115"/>
                <a:ext cx="409459" cy="152133"/>
              </a:xfrm>
              <a:prstGeom prst="rect">
                <a:avLst/>
              </a:prstGeom>
              <a:solidFill>
                <a:schemeClr val="bg1">
                  <a:alpha val="70000"/>
                </a:schemeClr>
              </a:solidFill>
              <a:ln>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神戸</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52585BD4-9DA7-4BD2-87C4-82F542D3C6A3}"/>
                  </a:ext>
                </a:extLst>
              </p:cNvPr>
              <p:cNvSpPr/>
              <p:nvPr/>
            </p:nvSpPr>
            <p:spPr>
              <a:xfrm>
                <a:off x="3858778" y="2660462"/>
                <a:ext cx="313475" cy="10954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京都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grpSp>
        <p:sp>
          <p:nvSpPr>
            <p:cNvPr id="29" name="正方形/長方形 28">
              <a:extLst>
                <a:ext uri="{FF2B5EF4-FFF2-40B4-BE49-F238E27FC236}">
                  <a16:creationId xmlns:a16="http://schemas.microsoft.com/office/drawing/2014/main" id="{629137E7-C1B9-4208-BA8D-6F2122E10AF2}"/>
                </a:ext>
              </a:extLst>
            </p:cNvPr>
            <p:cNvSpPr/>
            <p:nvPr/>
          </p:nvSpPr>
          <p:spPr>
            <a:xfrm>
              <a:off x="2037038" y="5466281"/>
              <a:ext cx="473603" cy="159307"/>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堺旧港</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629137E7-C1B9-4208-BA8D-6F2122E10AF2}"/>
                </a:ext>
              </a:extLst>
            </p:cNvPr>
            <p:cNvSpPr/>
            <p:nvPr/>
          </p:nvSpPr>
          <p:spPr>
            <a:xfrm>
              <a:off x="2233508" y="4681136"/>
              <a:ext cx="331901" cy="151122"/>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31" name="フリーフォーム 30"/>
            <p:cNvSpPr/>
            <p:nvPr/>
          </p:nvSpPr>
          <p:spPr>
            <a:xfrm rot="813609">
              <a:off x="1622288" y="4871050"/>
              <a:ext cx="759294" cy="48976"/>
            </a:xfrm>
            <a:custGeom>
              <a:avLst/>
              <a:gdLst>
                <a:gd name="connsiteX0" fmla="*/ 722812 w 722812"/>
                <a:gd name="connsiteY0" fmla="*/ 52251 h 52251"/>
                <a:gd name="connsiteX1" fmla="*/ 0 w 722812"/>
                <a:gd name="connsiteY1" fmla="*/ 0 h 52251"/>
                <a:gd name="connsiteX2" fmla="*/ 0 w 722812"/>
                <a:gd name="connsiteY2" fmla="*/ 0 h 52251"/>
              </a:gdLst>
              <a:ahLst/>
              <a:cxnLst>
                <a:cxn ang="0">
                  <a:pos x="connsiteX0" y="connsiteY0"/>
                </a:cxn>
                <a:cxn ang="0">
                  <a:pos x="connsiteX1" y="connsiteY1"/>
                </a:cxn>
                <a:cxn ang="0">
                  <a:pos x="connsiteX2" y="connsiteY2"/>
                </a:cxn>
              </a:cxnLst>
              <a:rect l="l" t="t" r="r" b="b"/>
              <a:pathLst>
                <a:path w="722812" h="52251">
                  <a:moveTo>
                    <a:pt x="722812" y="52251"/>
                  </a:moveTo>
                  <a:lnTo>
                    <a:pt x="0" y="0"/>
                  </a:lnTo>
                  <a:lnTo>
                    <a:pt x="0" y="0"/>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flipV="1">
              <a:off x="2598493" y="4114689"/>
              <a:ext cx="967081" cy="765321"/>
            </a:xfrm>
            <a:custGeom>
              <a:avLst/>
              <a:gdLst>
                <a:gd name="connsiteX0" fmla="*/ 722812 w 722812"/>
                <a:gd name="connsiteY0" fmla="*/ 52251 h 52251"/>
                <a:gd name="connsiteX1" fmla="*/ 0 w 722812"/>
                <a:gd name="connsiteY1" fmla="*/ 0 h 52251"/>
                <a:gd name="connsiteX2" fmla="*/ 0 w 722812"/>
                <a:gd name="connsiteY2" fmla="*/ 0 h 52251"/>
              </a:gdLst>
              <a:ahLst/>
              <a:cxnLst>
                <a:cxn ang="0">
                  <a:pos x="connsiteX0" y="connsiteY0"/>
                </a:cxn>
                <a:cxn ang="0">
                  <a:pos x="connsiteX1" y="connsiteY1"/>
                </a:cxn>
                <a:cxn ang="0">
                  <a:pos x="connsiteX2" y="connsiteY2"/>
                </a:cxn>
              </a:cxnLst>
              <a:rect l="l" t="t" r="r" b="b"/>
              <a:pathLst>
                <a:path w="722812" h="52251">
                  <a:moveTo>
                    <a:pt x="722812" y="52251"/>
                  </a:moveTo>
                  <a:lnTo>
                    <a:pt x="0" y="0"/>
                  </a:lnTo>
                  <a:lnTo>
                    <a:pt x="0" y="0"/>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台形 32"/>
            <p:cNvSpPr/>
            <p:nvPr/>
          </p:nvSpPr>
          <p:spPr>
            <a:xfrm rot="3162618" flipV="1">
              <a:off x="3042124" y="4365838"/>
              <a:ext cx="233337" cy="77179"/>
            </a:xfrm>
            <a:prstGeom prst="trapezoi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2247129" y="5056566"/>
              <a:ext cx="445559" cy="491450"/>
            </a:xfrm>
            <a:custGeom>
              <a:avLst/>
              <a:gdLst>
                <a:gd name="connsiteX0" fmla="*/ 147019 w 425693"/>
                <a:gd name="connsiteY0" fmla="*/ 0 h 435429"/>
                <a:gd name="connsiteX1" fmla="*/ 25099 w 425693"/>
                <a:gd name="connsiteY1" fmla="*/ 52251 h 435429"/>
                <a:gd name="connsiteX2" fmla="*/ 16390 w 425693"/>
                <a:gd name="connsiteY2" fmla="*/ 209006 h 435429"/>
                <a:gd name="connsiteX3" fmla="*/ 207979 w 425693"/>
                <a:gd name="connsiteY3" fmla="*/ 357051 h 435429"/>
                <a:gd name="connsiteX4" fmla="*/ 425693 w 425693"/>
                <a:gd name="connsiteY4" fmla="*/ 435429 h 435429"/>
                <a:gd name="connsiteX5" fmla="*/ 425693 w 425693"/>
                <a:gd name="connsiteY5" fmla="*/ 435429 h 4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93" h="435429">
                  <a:moveTo>
                    <a:pt x="147019" y="0"/>
                  </a:moveTo>
                  <a:cubicBezTo>
                    <a:pt x="96944" y="8708"/>
                    <a:pt x="46870" y="17417"/>
                    <a:pt x="25099" y="52251"/>
                  </a:cubicBezTo>
                  <a:cubicBezTo>
                    <a:pt x="3328" y="87085"/>
                    <a:pt x="-14090" y="158206"/>
                    <a:pt x="16390" y="209006"/>
                  </a:cubicBezTo>
                  <a:cubicBezTo>
                    <a:pt x="46870" y="259806"/>
                    <a:pt x="139762" y="319314"/>
                    <a:pt x="207979" y="357051"/>
                  </a:cubicBezTo>
                  <a:cubicBezTo>
                    <a:pt x="276196" y="394788"/>
                    <a:pt x="425693" y="435429"/>
                    <a:pt x="425693" y="435429"/>
                  </a:cubicBezTo>
                  <a:lnTo>
                    <a:pt x="425693" y="435429"/>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p:cNvGrpSpPr/>
            <p:nvPr/>
          </p:nvGrpSpPr>
          <p:grpSpPr>
            <a:xfrm>
              <a:off x="2732431" y="4485023"/>
              <a:ext cx="546452" cy="504408"/>
              <a:chOff x="5906813" y="3734328"/>
              <a:chExt cx="546452" cy="504408"/>
            </a:xfrm>
          </p:grpSpPr>
          <p:sp>
            <p:nvSpPr>
              <p:cNvPr id="43" name="フリーフォーム 42"/>
              <p:cNvSpPr/>
              <p:nvPr/>
            </p:nvSpPr>
            <p:spPr>
              <a:xfrm flipH="1">
                <a:off x="6407546" y="3734328"/>
                <a:ext cx="45719" cy="218279"/>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 name="connsiteX0" fmla="*/ 197645 w 197645"/>
                  <a:gd name="connsiteY0" fmla="*/ 0 h 192882"/>
                  <a:gd name="connsiteX1" fmla="*/ 173831 w 197645"/>
                  <a:gd name="connsiteY1" fmla="*/ 61913 h 192882"/>
                  <a:gd name="connsiteX2" fmla="*/ 123825 w 197645"/>
                  <a:gd name="connsiteY2" fmla="*/ 83344 h 192882"/>
                  <a:gd name="connsiteX3" fmla="*/ 85724 w 197645"/>
                  <a:gd name="connsiteY3" fmla="*/ 116682 h 192882"/>
                  <a:gd name="connsiteX4" fmla="*/ 57150 w 197645"/>
                  <a:gd name="connsiteY4" fmla="*/ 157163 h 192882"/>
                  <a:gd name="connsiteX5" fmla="*/ 0 w 197645"/>
                  <a:gd name="connsiteY5" fmla="*/ 192882 h 192882"/>
                  <a:gd name="connsiteX0" fmla="*/ 142830 w 142830"/>
                  <a:gd name="connsiteY0" fmla="*/ 0 h 238126"/>
                  <a:gd name="connsiteX1" fmla="*/ 119016 w 142830"/>
                  <a:gd name="connsiteY1" fmla="*/ 61913 h 238126"/>
                  <a:gd name="connsiteX2" fmla="*/ 69010 w 142830"/>
                  <a:gd name="connsiteY2" fmla="*/ 83344 h 238126"/>
                  <a:gd name="connsiteX3" fmla="*/ 30909 w 142830"/>
                  <a:gd name="connsiteY3" fmla="*/ 116682 h 238126"/>
                  <a:gd name="connsiteX4" fmla="*/ 2335 w 142830"/>
                  <a:gd name="connsiteY4" fmla="*/ 157163 h 238126"/>
                  <a:gd name="connsiteX5" fmla="*/ 97585 w 142830"/>
                  <a:gd name="connsiteY5" fmla="*/ 238126 h 238126"/>
                  <a:gd name="connsiteX0" fmla="*/ 112444 w 112444"/>
                  <a:gd name="connsiteY0" fmla="*/ 0 h 238126"/>
                  <a:gd name="connsiteX1" fmla="*/ 88630 w 112444"/>
                  <a:gd name="connsiteY1" fmla="*/ 61913 h 238126"/>
                  <a:gd name="connsiteX2" fmla="*/ 38624 w 112444"/>
                  <a:gd name="connsiteY2" fmla="*/ 83344 h 238126"/>
                  <a:gd name="connsiteX3" fmla="*/ 523 w 112444"/>
                  <a:gd name="connsiteY3" fmla="*/ 116682 h 238126"/>
                  <a:gd name="connsiteX4" fmla="*/ 88630 w 112444"/>
                  <a:gd name="connsiteY4" fmla="*/ 157163 h 238126"/>
                  <a:gd name="connsiteX5" fmla="*/ 67199 w 112444"/>
                  <a:gd name="connsiteY5" fmla="*/ 238126 h 238126"/>
                  <a:gd name="connsiteX0" fmla="*/ 112444 w 112444"/>
                  <a:gd name="connsiteY0" fmla="*/ 0 h 238126"/>
                  <a:gd name="connsiteX1" fmla="*/ 88630 w 112444"/>
                  <a:gd name="connsiteY1" fmla="*/ 61913 h 238126"/>
                  <a:gd name="connsiteX2" fmla="*/ 29099 w 112444"/>
                  <a:gd name="connsiteY2" fmla="*/ 50007 h 238126"/>
                  <a:gd name="connsiteX3" fmla="*/ 523 w 112444"/>
                  <a:gd name="connsiteY3" fmla="*/ 116682 h 238126"/>
                  <a:gd name="connsiteX4" fmla="*/ 88630 w 112444"/>
                  <a:gd name="connsiteY4" fmla="*/ 157163 h 238126"/>
                  <a:gd name="connsiteX5" fmla="*/ 67199 w 112444"/>
                  <a:gd name="connsiteY5" fmla="*/ 238126 h 238126"/>
                  <a:gd name="connsiteX0" fmla="*/ 83345 w 83345"/>
                  <a:gd name="connsiteY0" fmla="*/ 0 h 238126"/>
                  <a:gd name="connsiteX1" fmla="*/ 59531 w 83345"/>
                  <a:gd name="connsiteY1" fmla="*/ 61913 h 238126"/>
                  <a:gd name="connsiteX2" fmla="*/ 0 w 83345"/>
                  <a:gd name="connsiteY2" fmla="*/ 50007 h 238126"/>
                  <a:gd name="connsiteX3" fmla="*/ 59531 w 83345"/>
                  <a:gd name="connsiteY3" fmla="*/ 157163 h 238126"/>
                  <a:gd name="connsiteX4" fmla="*/ 38100 w 83345"/>
                  <a:gd name="connsiteY4" fmla="*/ 238126 h 238126"/>
                  <a:gd name="connsiteX0" fmla="*/ 45245 w 45245"/>
                  <a:gd name="connsiteY0" fmla="*/ 0 h 238126"/>
                  <a:gd name="connsiteX1" fmla="*/ 21431 w 45245"/>
                  <a:gd name="connsiteY1" fmla="*/ 61913 h 238126"/>
                  <a:gd name="connsiteX2" fmla="*/ 21431 w 45245"/>
                  <a:gd name="connsiteY2" fmla="*/ 157163 h 238126"/>
                  <a:gd name="connsiteX3" fmla="*/ 0 w 45245"/>
                  <a:gd name="connsiteY3" fmla="*/ 238126 h 238126"/>
                  <a:gd name="connsiteX0" fmla="*/ 111920 w 111920"/>
                  <a:gd name="connsiteY0" fmla="*/ 0 h 160563"/>
                  <a:gd name="connsiteX1" fmla="*/ 88106 w 111920"/>
                  <a:gd name="connsiteY1" fmla="*/ 61913 h 160563"/>
                  <a:gd name="connsiteX2" fmla="*/ 88106 w 111920"/>
                  <a:gd name="connsiteY2" fmla="*/ 157163 h 160563"/>
                  <a:gd name="connsiteX3" fmla="*/ 0 w 111920"/>
                  <a:gd name="connsiteY3" fmla="*/ 142876 h 160563"/>
                  <a:gd name="connsiteX0" fmla="*/ 11908 w 98388"/>
                  <a:gd name="connsiteY0" fmla="*/ 0 h 160563"/>
                  <a:gd name="connsiteX1" fmla="*/ 88106 w 98388"/>
                  <a:gd name="connsiteY1" fmla="*/ 61913 h 160563"/>
                  <a:gd name="connsiteX2" fmla="*/ 88106 w 98388"/>
                  <a:gd name="connsiteY2" fmla="*/ 157163 h 160563"/>
                  <a:gd name="connsiteX3" fmla="*/ 0 w 98388"/>
                  <a:gd name="connsiteY3" fmla="*/ 142876 h 160563"/>
                  <a:gd name="connsiteX0" fmla="*/ 23239 w 99449"/>
                  <a:gd name="connsiteY0" fmla="*/ 0 h 160708"/>
                  <a:gd name="connsiteX1" fmla="*/ 4187 w 99449"/>
                  <a:gd name="connsiteY1" fmla="*/ 59531 h 160708"/>
                  <a:gd name="connsiteX2" fmla="*/ 99437 w 99449"/>
                  <a:gd name="connsiteY2" fmla="*/ 157163 h 160708"/>
                  <a:gd name="connsiteX3" fmla="*/ 11331 w 99449"/>
                  <a:gd name="connsiteY3" fmla="*/ 142876 h 160708"/>
                  <a:gd name="connsiteX0" fmla="*/ 19370 w 19370"/>
                  <a:gd name="connsiteY0" fmla="*/ 0 h 142876"/>
                  <a:gd name="connsiteX1" fmla="*/ 318 w 19370"/>
                  <a:gd name="connsiteY1" fmla="*/ 59531 h 142876"/>
                  <a:gd name="connsiteX2" fmla="*/ 7462 w 19370"/>
                  <a:gd name="connsiteY2" fmla="*/ 107157 h 142876"/>
                  <a:gd name="connsiteX3" fmla="*/ 7462 w 19370"/>
                  <a:gd name="connsiteY3" fmla="*/ 142876 h 142876"/>
                </a:gdLst>
                <a:ahLst/>
                <a:cxnLst>
                  <a:cxn ang="0">
                    <a:pos x="connsiteX0" y="connsiteY0"/>
                  </a:cxn>
                  <a:cxn ang="0">
                    <a:pos x="connsiteX1" y="connsiteY1"/>
                  </a:cxn>
                  <a:cxn ang="0">
                    <a:pos x="connsiteX2" y="connsiteY2"/>
                  </a:cxn>
                  <a:cxn ang="0">
                    <a:pos x="connsiteX3" y="connsiteY3"/>
                  </a:cxn>
                </a:cxnLst>
                <a:rect l="l" t="t" r="r" b="b"/>
                <a:pathLst>
                  <a:path w="19370" h="142876">
                    <a:moveTo>
                      <a:pt x="19370" y="0"/>
                    </a:moveTo>
                    <a:cubicBezTo>
                      <a:pt x="6670" y="10319"/>
                      <a:pt x="2303" y="41672"/>
                      <a:pt x="318" y="59531"/>
                    </a:cubicBezTo>
                    <a:cubicBezTo>
                      <a:pt x="-1667" y="77390"/>
                      <a:pt x="6271" y="93266"/>
                      <a:pt x="7462" y="107157"/>
                    </a:cubicBezTo>
                    <a:cubicBezTo>
                      <a:pt x="8653" y="121048"/>
                      <a:pt x="13415" y="139403"/>
                      <a:pt x="7462" y="142876"/>
                    </a:cubicBezTo>
                  </a:path>
                </a:pathLst>
              </a:custGeom>
              <a:noFill/>
              <a:ln w="44450">
                <a:solidFill>
                  <a:schemeClr val="accent6">
                    <a:lumMod val="75000"/>
                  </a:schemeClr>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5906813" y="4017665"/>
                <a:ext cx="296005" cy="221071"/>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2" h="161926">
                    <a:moveTo>
                      <a:pt x="211932" y="0"/>
                    </a:moveTo>
                    <a:cubicBezTo>
                      <a:pt x="199232" y="10319"/>
                      <a:pt x="188515" y="22226"/>
                      <a:pt x="173831" y="30957"/>
                    </a:cubicBezTo>
                    <a:cubicBezTo>
                      <a:pt x="159147" y="39688"/>
                      <a:pt x="138509" y="43260"/>
                      <a:pt x="123825" y="52388"/>
                    </a:cubicBezTo>
                    <a:cubicBezTo>
                      <a:pt x="109141" y="61516"/>
                      <a:pt x="94852" y="76201"/>
                      <a:pt x="85724" y="85726"/>
                    </a:cubicBezTo>
                    <a:cubicBezTo>
                      <a:pt x="77786" y="94854"/>
                      <a:pt x="71437" y="113507"/>
                      <a:pt x="57150" y="126207"/>
                    </a:cubicBezTo>
                    <a:cubicBezTo>
                      <a:pt x="42863" y="138907"/>
                      <a:pt x="5953" y="158453"/>
                      <a:pt x="0" y="161926"/>
                    </a:cubicBezTo>
                  </a:path>
                </a:pathLst>
              </a:custGeom>
              <a:noFill/>
              <a:ln w="44450">
                <a:solidFill>
                  <a:schemeClr val="accent6">
                    <a:lumMod val="75000"/>
                  </a:schemeClr>
                </a:solidFill>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フリーフォーム 38"/>
            <p:cNvSpPr/>
            <p:nvPr/>
          </p:nvSpPr>
          <p:spPr>
            <a:xfrm>
              <a:off x="3020717" y="4679171"/>
              <a:ext cx="231425" cy="243789"/>
            </a:xfrm>
            <a:custGeom>
              <a:avLst/>
              <a:gdLst>
                <a:gd name="connsiteX0" fmla="*/ 10631 w 155706"/>
                <a:gd name="connsiteY0" fmla="*/ 42863 h 146999"/>
                <a:gd name="connsiteX1" fmla="*/ 10631 w 155706"/>
                <a:gd name="connsiteY1" fmla="*/ 42863 h 146999"/>
                <a:gd name="connsiteX2" fmla="*/ 34443 w 155706"/>
                <a:gd name="connsiteY2" fmla="*/ 11907 h 146999"/>
                <a:gd name="connsiteX3" fmla="*/ 39206 w 155706"/>
                <a:gd name="connsiteY3" fmla="*/ 4763 h 146999"/>
                <a:gd name="connsiteX4" fmla="*/ 55875 w 155706"/>
                <a:gd name="connsiteY4" fmla="*/ 0 h 146999"/>
                <a:gd name="connsiteX5" fmla="*/ 79687 w 155706"/>
                <a:gd name="connsiteY5" fmla="*/ 4763 h 146999"/>
                <a:gd name="connsiteX6" fmla="*/ 96356 w 155706"/>
                <a:gd name="connsiteY6" fmla="*/ 9525 h 146999"/>
                <a:gd name="connsiteX7" fmla="*/ 136837 w 155706"/>
                <a:gd name="connsiteY7" fmla="*/ 14288 h 146999"/>
                <a:gd name="connsiteX8" fmla="*/ 151125 w 155706"/>
                <a:gd name="connsiteY8" fmla="*/ 16669 h 146999"/>
                <a:gd name="connsiteX9" fmla="*/ 153506 w 155706"/>
                <a:gd name="connsiteY9" fmla="*/ 23813 h 146999"/>
                <a:gd name="connsiteX10" fmla="*/ 3487 w 155706"/>
                <a:gd name="connsiteY10" fmla="*/ 138113 h 146999"/>
                <a:gd name="connsiteX11" fmla="*/ 3487 w 155706"/>
                <a:gd name="connsiteY11" fmla="*/ 104775 h 146999"/>
                <a:gd name="connsiteX12" fmla="*/ 8250 w 155706"/>
                <a:gd name="connsiteY12" fmla="*/ 97632 h 146999"/>
                <a:gd name="connsiteX13" fmla="*/ 10631 w 155706"/>
                <a:gd name="connsiteY13" fmla="*/ 42863 h 146999"/>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8250 w 157704"/>
                <a:gd name="connsiteY12" fmla="*/ 97632 h 146243"/>
                <a:gd name="connsiteX13" fmla="*/ 10631 w 157704"/>
                <a:gd name="connsiteY13" fmla="*/ 42863 h 146243"/>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10631 w 157704"/>
                <a:gd name="connsiteY12" fmla="*/ 42863 h 146243"/>
                <a:gd name="connsiteX0" fmla="*/ 17882 w 173811"/>
                <a:gd name="connsiteY0" fmla="*/ 42863 h 133417"/>
                <a:gd name="connsiteX1" fmla="*/ 17882 w 173811"/>
                <a:gd name="connsiteY1" fmla="*/ 42863 h 133417"/>
                <a:gd name="connsiteX2" fmla="*/ 41694 w 173811"/>
                <a:gd name="connsiteY2" fmla="*/ 11907 h 133417"/>
                <a:gd name="connsiteX3" fmla="*/ 46457 w 173811"/>
                <a:gd name="connsiteY3" fmla="*/ 4763 h 133417"/>
                <a:gd name="connsiteX4" fmla="*/ 63126 w 173811"/>
                <a:gd name="connsiteY4" fmla="*/ 0 h 133417"/>
                <a:gd name="connsiteX5" fmla="*/ 86938 w 173811"/>
                <a:gd name="connsiteY5" fmla="*/ 4763 h 133417"/>
                <a:gd name="connsiteX6" fmla="*/ 103607 w 173811"/>
                <a:gd name="connsiteY6" fmla="*/ 9525 h 133417"/>
                <a:gd name="connsiteX7" fmla="*/ 144088 w 173811"/>
                <a:gd name="connsiteY7" fmla="*/ 14288 h 133417"/>
                <a:gd name="connsiteX8" fmla="*/ 158376 w 173811"/>
                <a:gd name="connsiteY8" fmla="*/ 16669 h 133417"/>
                <a:gd name="connsiteX9" fmla="*/ 163138 w 173811"/>
                <a:gd name="connsiteY9" fmla="*/ 21432 h 133417"/>
                <a:gd name="connsiteX10" fmla="*/ 1213 w 173811"/>
                <a:gd name="connsiteY10" fmla="*/ 133351 h 133417"/>
                <a:gd name="connsiteX11" fmla="*/ 10738 w 173811"/>
                <a:gd name="connsiteY11" fmla="*/ 104775 h 133417"/>
                <a:gd name="connsiteX12" fmla="*/ 17882 w 173811"/>
                <a:gd name="connsiteY12" fmla="*/ 42863 h 133417"/>
                <a:gd name="connsiteX0" fmla="*/ 17882 w 163805"/>
                <a:gd name="connsiteY0" fmla="*/ 42863 h 146969"/>
                <a:gd name="connsiteX1" fmla="*/ 17882 w 163805"/>
                <a:gd name="connsiteY1" fmla="*/ 42863 h 146969"/>
                <a:gd name="connsiteX2" fmla="*/ 41694 w 163805"/>
                <a:gd name="connsiteY2" fmla="*/ 11907 h 146969"/>
                <a:gd name="connsiteX3" fmla="*/ 46457 w 163805"/>
                <a:gd name="connsiteY3" fmla="*/ 4763 h 146969"/>
                <a:gd name="connsiteX4" fmla="*/ 63126 w 163805"/>
                <a:gd name="connsiteY4" fmla="*/ 0 h 146969"/>
                <a:gd name="connsiteX5" fmla="*/ 86938 w 163805"/>
                <a:gd name="connsiteY5" fmla="*/ 4763 h 146969"/>
                <a:gd name="connsiteX6" fmla="*/ 103607 w 163805"/>
                <a:gd name="connsiteY6" fmla="*/ 9525 h 146969"/>
                <a:gd name="connsiteX7" fmla="*/ 144088 w 163805"/>
                <a:gd name="connsiteY7" fmla="*/ 14288 h 146969"/>
                <a:gd name="connsiteX8" fmla="*/ 158376 w 163805"/>
                <a:gd name="connsiteY8" fmla="*/ 16669 h 146969"/>
                <a:gd name="connsiteX9" fmla="*/ 163138 w 163805"/>
                <a:gd name="connsiteY9" fmla="*/ 21432 h 146969"/>
                <a:gd name="connsiteX10" fmla="*/ 141708 w 163805"/>
                <a:gd name="connsiteY10" fmla="*/ 140494 h 146969"/>
                <a:gd name="connsiteX11" fmla="*/ 1213 w 163805"/>
                <a:gd name="connsiteY11" fmla="*/ 133351 h 146969"/>
                <a:gd name="connsiteX12" fmla="*/ 10738 w 163805"/>
                <a:gd name="connsiteY12" fmla="*/ 104775 h 146969"/>
                <a:gd name="connsiteX13" fmla="*/ 17882 w 163805"/>
                <a:gd name="connsiteY13" fmla="*/ 42863 h 146969"/>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104775 h 146617"/>
                <a:gd name="connsiteX13" fmla="*/ 17882 w 163669"/>
                <a:gd name="connsiteY13" fmla="*/ 42863 h 146617"/>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7882 w 163669"/>
                <a:gd name="connsiteY13" fmla="*/ 42863 h 146617"/>
                <a:gd name="connsiteX0" fmla="*/ 15501 w 163669"/>
                <a:gd name="connsiteY0" fmla="*/ 47626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5501 w 163669"/>
                <a:gd name="connsiteY13" fmla="*/ 47626 h 146617"/>
                <a:gd name="connsiteX0" fmla="*/ 15501 w 163669"/>
                <a:gd name="connsiteY0" fmla="*/ 43615 h 142606"/>
                <a:gd name="connsiteX1" fmla="*/ 17882 w 163669"/>
                <a:gd name="connsiteY1" fmla="*/ 38852 h 142606"/>
                <a:gd name="connsiteX2" fmla="*/ 41694 w 163669"/>
                <a:gd name="connsiteY2" fmla="*/ 7896 h 142606"/>
                <a:gd name="connsiteX3" fmla="*/ 46457 w 163669"/>
                <a:gd name="connsiteY3" fmla="*/ 752 h 142606"/>
                <a:gd name="connsiteX4" fmla="*/ 86938 w 163669"/>
                <a:gd name="connsiteY4" fmla="*/ 752 h 142606"/>
                <a:gd name="connsiteX5" fmla="*/ 103607 w 163669"/>
                <a:gd name="connsiteY5" fmla="*/ 5514 h 142606"/>
                <a:gd name="connsiteX6" fmla="*/ 144088 w 163669"/>
                <a:gd name="connsiteY6" fmla="*/ 10277 h 142606"/>
                <a:gd name="connsiteX7" fmla="*/ 158376 w 163669"/>
                <a:gd name="connsiteY7" fmla="*/ 12658 h 142606"/>
                <a:gd name="connsiteX8" fmla="*/ 163138 w 163669"/>
                <a:gd name="connsiteY8" fmla="*/ 17421 h 142606"/>
                <a:gd name="connsiteX9" fmla="*/ 144089 w 163669"/>
                <a:gd name="connsiteY9" fmla="*/ 141246 h 142606"/>
                <a:gd name="connsiteX10" fmla="*/ 1213 w 163669"/>
                <a:gd name="connsiteY10" fmla="*/ 129340 h 142606"/>
                <a:gd name="connsiteX11" fmla="*/ 10738 w 163669"/>
                <a:gd name="connsiteY11" fmla="*/ 81714 h 142606"/>
                <a:gd name="connsiteX12" fmla="*/ 15501 w 163669"/>
                <a:gd name="connsiteY12" fmla="*/ 43615 h 142606"/>
                <a:gd name="connsiteX0" fmla="*/ 15501 w 163669"/>
                <a:gd name="connsiteY0" fmla="*/ 42893 h 141884"/>
                <a:gd name="connsiteX1" fmla="*/ 17882 w 163669"/>
                <a:gd name="connsiteY1" fmla="*/ 38130 h 141884"/>
                <a:gd name="connsiteX2" fmla="*/ 41694 w 163669"/>
                <a:gd name="connsiteY2" fmla="*/ 7174 h 141884"/>
                <a:gd name="connsiteX3" fmla="*/ 86938 w 163669"/>
                <a:gd name="connsiteY3" fmla="*/ 30 h 141884"/>
                <a:gd name="connsiteX4" fmla="*/ 103607 w 163669"/>
                <a:gd name="connsiteY4" fmla="*/ 4792 h 141884"/>
                <a:gd name="connsiteX5" fmla="*/ 144088 w 163669"/>
                <a:gd name="connsiteY5" fmla="*/ 9555 h 141884"/>
                <a:gd name="connsiteX6" fmla="*/ 158376 w 163669"/>
                <a:gd name="connsiteY6" fmla="*/ 11936 h 141884"/>
                <a:gd name="connsiteX7" fmla="*/ 163138 w 163669"/>
                <a:gd name="connsiteY7" fmla="*/ 16699 h 141884"/>
                <a:gd name="connsiteX8" fmla="*/ 144089 w 163669"/>
                <a:gd name="connsiteY8" fmla="*/ 140524 h 141884"/>
                <a:gd name="connsiteX9" fmla="*/ 1213 w 163669"/>
                <a:gd name="connsiteY9" fmla="*/ 128618 h 141884"/>
                <a:gd name="connsiteX10" fmla="*/ 10738 w 163669"/>
                <a:gd name="connsiteY10" fmla="*/ 80992 h 141884"/>
                <a:gd name="connsiteX11" fmla="*/ 15501 w 163669"/>
                <a:gd name="connsiteY11" fmla="*/ 42893 h 141884"/>
                <a:gd name="connsiteX0" fmla="*/ 15501 w 163669"/>
                <a:gd name="connsiteY0" fmla="*/ 42931 h 141922"/>
                <a:gd name="connsiteX1" fmla="*/ 17882 w 163669"/>
                <a:gd name="connsiteY1" fmla="*/ 38168 h 141922"/>
                <a:gd name="connsiteX2" fmla="*/ 41694 w 163669"/>
                <a:gd name="connsiteY2" fmla="*/ 7212 h 141922"/>
                <a:gd name="connsiteX3" fmla="*/ 86938 w 163669"/>
                <a:gd name="connsiteY3" fmla="*/ 68 h 141922"/>
                <a:gd name="connsiteX4" fmla="*/ 144088 w 163669"/>
                <a:gd name="connsiteY4" fmla="*/ 9593 h 141922"/>
                <a:gd name="connsiteX5" fmla="*/ 158376 w 163669"/>
                <a:gd name="connsiteY5" fmla="*/ 11974 h 141922"/>
                <a:gd name="connsiteX6" fmla="*/ 163138 w 163669"/>
                <a:gd name="connsiteY6" fmla="*/ 16737 h 141922"/>
                <a:gd name="connsiteX7" fmla="*/ 144089 w 163669"/>
                <a:gd name="connsiteY7" fmla="*/ 140562 h 141922"/>
                <a:gd name="connsiteX8" fmla="*/ 1213 w 163669"/>
                <a:gd name="connsiteY8" fmla="*/ 128656 h 141922"/>
                <a:gd name="connsiteX9" fmla="*/ 10738 w 163669"/>
                <a:gd name="connsiteY9" fmla="*/ 81030 h 141922"/>
                <a:gd name="connsiteX10" fmla="*/ 15501 w 163669"/>
                <a:gd name="connsiteY10" fmla="*/ 42931 h 141922"/>
                <a:gd name="connsiteX0" fmla="*/ 15501 w 166416"/>
                <a:gd name="connsiteY0" fmla="*/ 43051 h 142042"/>
                <a:gd name="connsiteX1" fmla="*/ 17882 w 166416"/>
                <a:gd name="connsiteY1" fmla="*/ 38288 h 142042"/>
                <a:gd name="connsiteX2" fmla="*/ 41694 w 166416"/>
                <a:gd name="connsiteY2" fmla="*/ 7332 h 142042"/>
                <a:gd name="connsiteX3" fmla="*/ 86938 w 166416"/>
                <a:gd name="connsiteY3" fmla="*/ 188 h 142042"/>
                <a:gd name="connsiteX4" fmla="*/ 158376 w 166416"/>
                <a:gd name="connsiteY4" fmla="*/ 12094 h 142042"/>
                <a:gd name="connsiteX5" fmla="*/ 163138 w 166416"/>
                <a:gd name="connsiteY5" fmla="*/ 16857 h 142042"/>
                <a:gd name="connsiteX6" fmla="*/ 144089 w 166416"/>
                <a:gd name="connsiteY6" fmla="*/ 140682 h 142042"/>
                <a:gd name="connsiteX7" fmla="*/ 1213 w 166416"/>
                <a:gd name="connsiteY7" fmla="*/ 128776 h 142042"/>
                <a:gd name="connsiteX8" fmla="*/ 10738 w 166416"/>
                <a:gd name="connsiteY8" fmla="*/ 81150 h 142042"/>
                <a:gd name="connsiteX9" fmla="*/ 15501 w 166416"/>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8764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6383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39292 h 138283"/>
                <a:gd name="connsiteX1" fmla="*/ 17882 w 165397"/>
                <a:gd name="connsiteY1" fmla="*/ 34529 h 138283"/>
                <a:gd name="connsiteX2" fmla="*/ 41694 w 165397"/>
                <a:gd name="connsiteY2" fmla="*/ 3573 h 138283"/>
                <a:gd name="connsiteX3" fmla="*/ 89320 w 165397"/>
                <a:gd name="connsiteY3" fmla="*/ 1191 h 138283"/>
                <a:gd name="connsiteX4" fmla="*/ 158376 w 165397"/>
                <a:gd name="connsiteY4" fmla="*/ 8335 h 138283"/>
                <a:gd name="connsiteX5" fmla="*/ 160757 w 165397"/>
                <a:gd name="connsiteY5" fmla="*/ 22624 h 138283"/>
                <a:gd name="connsiteX6" fmla="*/ 144089 w 165397"/>
                <a:gd name="connsiteY6" fmla="*/ 136923 h 138283"/>
                <a:gd name="connsiteX7" fmla="*/ 1213 w 165397"/>
                <a:gd name="connsiteY7" fmla="*/ 125017 h 138283"/>
                <a:gd name="connsiteX8" fmla="*/ 10738 w 165397"/>
                <a:gd name="connsiteY8" fmla="*/ 77391 h 138283"/>
                <a:gd name="connsiteX9" fmla="*/ 15501 w 165397"/>
                <a:gd name="connsiteY9" fmla="*/ 39292 h 138283"/>
                <a:gd name="connsiteX0" fmla="*/ 15501 w 165397"/>
                <a:gd name="connsiteY0" fmla="*/ 38101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9" fmla="*/ 15501 w 165397"/>
                <a:gd name="connsiteY9" fmla="*/ 38101 h 137092"/>
                <a:gd name="connsiteX0" fmla="*/ 10738 w 165397"/>
                <a:gd name="connsiteY0" fmla="*/ 76200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0" fmla="*/ 10738 w 165397"/>
                <a:gd name="connsiteY0" fmla="*/ 69056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69056 h 137092"/>
                <a:gd name="connsiteX0" fmla="*/ 10738 w 194289"/>
                <a:gd name="connsiteY0" fmla="*/ 69056 h 148560"/>
                <a:gd name="connsiteX1" fmla="*/ 17882 w 194289"/>
                <a:gd name="connsiteY1" fmla="*/ 33338 h 148560"/>
                <a:gd name="connsiteX2" fmla="*/ 34550 w 194289"/>
                <a:gd name="connsiteY2" fmla="*/ 7144 h 148560"/>
                <a:gd name="connsiteX3" fmla="*/ 89320 w 194289"/>
                <a:gd name="connsiteY3" fmla="*/ 0 h 148560"/>
                <a:gd name="connsiteX4" fmla="*/ 158376 w 194289"/>
                <a:gd name="connsiteY4" fmla="*/ 7144 h 148560"/>
                <a:gd name="connsiteX5" fmla="*/ 160757 w 194289"/>
                <a:gd name="connsiteY5" fmla="*/ 21433 h 148560"/>
                <a:gd name="connsiteX6" fmla="*/ 191714 w 194289"/>
                <a:gd name="connsiteY6" fmla="*/ 147638 h 148560"/>
                <a:gd name="connsiteX7" fmla="*/ 1213 w 194289"/>
                <a:gd name="connsiteY7" fmla="*/ 123826 h 148560"/>
                <a:gd name="connsiteX8" fmla="*/ 10738 w 194289"/>
                <a:gd name="connsiteY8" fmla="*/ 69056 h 148560"/>
                <a:gd name="connsiteX0" fmla="*/ 10738 w 164930"/>
                <a:gd name="connsiteY0" fmla="*/ 69056 h 141637"/>
                <a:gd name="connsiteX1" fmla="*/ 17882 w 164930"/>
                <a:gd name="connsiteY1" fmla="*/ 33338 h 141637"/>
                <a:gd name="connsiteX2" fmla="*/ 34550 w 164930"/>
                <a:gd name="connsiteY2" fmla="*/ 7144 h 141637"/>
                <a:gd name="connsiteX3" fmla="*/ 89320 w 164930"/>
                <a:gd name="connsiteY3" fmla="*/ 0 h 141637"/>
                <a:gd name="connsiteX4" fmla="*/ 158376 w 164930"/>
                <a:gd name="connsiteY4" fmla="*/ 7144 h 141637"/>
                <a:gd name="connsiteX5" fmla="*/ 160757 w 164930"/>
                <a:gd name="connsiteY5" fmla="*/ 21433 h 141637"/>
                <a:gd name="connsiteX6" fmla="*/ 153614 w 164930"/>
                <a:gd name="connsiteY6" fmla="*/ 140494 h 141637"/>
                <a:gd name="connsiteX7" fmla="*/ 1213 w 164930"/>
                <a:gd name="connsiteY7" fmla="*/ 123826 h 141637"/>
                <a:gd name="connsiteX8" fmla="*/ 10738 w 164930"/>
                <a:gd name="connsiteY8" fmla="*/ 69056 h 141637"/>
                <a:gd name="connsiteX0" fmla="*/ 10738 w 201143"/>
                <a:gd name="connsiteY0" fmla="*/ 69056 h 164942"/>
                <a:gd name="connsiteX1" fmla="*/ 17882 w 201143"/>
                <a:gd name="connsiteY1" fmla="*/ 33338 h 164942"/>
                <a:gd name="connsiteX2" fmla="*/ 34550 w 201143"/>
                <a:gd name="connsiteY2" fmla="*/ 7144 h 164942"/>
                <a:gd name="connsiteX3" fmla="*/ 89320 w 201143"/>
                <a:gd name="connsiteY3" fmla="*/ 0 h 164942"/>
                <a:gd name="connsiteX4" fmla="*/ 158376 w 201143"/>
                <a:gd name="connsiteY4" fmla="*/ 7144 h 164942"/>
                <a:gd name="connsiteX5" fmla="*/ 160757 w 201143"/>
                <a:gd name="connsiteY5" fmla="*/ 21433 h 164942"/>
                <a:gd name="connsiteX6" fmla="*/ 198858 w 201143"/>
                <a:gd name="connsiteY6" fmla="*/ 164307 h 164942"/>
                <a:gd name="connsiteX7" fmla="*/ 1213 w 201143"/>
                <a:gd name="connsiteY7" fmla="*/ 123826 h 164942"/>
                <a:gd name="connsiteX8" fmla="*/ 10738 w 201143"/>
                <a:gd name="connsiteY8" fmla="*/ 69056 h 164942"/>
                <a:gd name="connsiteX0" fmla="*/ 10738 w 164712"/>
                <a:gd name="connsiteY0" fmla="*/ 69056 h 146242"/>
                <a:gd name="connsiteX1" fmla="*/ 17882 w 164712"/>
                <a:gd name="connsiteY1" fmla="*/ 33338 h 146242"/>
                <a:gd name="connsiteX2" fmla="*/ 34550 w 164712"/>
                <a:gd name="connsiteY2" fmla="*/ 7144 h 146242"/>
                <a:gd name="connsiteX3" fmla="*/ 89320 w 164712"/>
                <a:gd name="connsiteY3" fmla="*/ 0 h 146242"/>
                <a:gd name="connsiteX4" fmla="*/ 158376 w 164712"/>
                <a:gd name="connsiteY4" fmla="*/ 7144 h 146242"/>
                <a:gd name="connsiteX5" fmla="*/ 160757 w 164712"/>
                <a:gd name="connsiteY5" fmla="*/ 21433 h 146242"/>
                <a:gd name="connsiteX6" fmla="*/ 158377 w 164712"/>
                <a:gd name="connsiteY6" fmla="*/ 145257 h 146242"/>
                <a:gd name="connsiteX7" fmla="*/ 1213 w 164712"/>
                <a:gd name="connsiteY7" fmla="*/ 123826 h 146242"/>
                <a:gd name="connsiteX8" fmla="*/ 10738 w 164712"/>
                <a:gd name="connsiteY8" fmla="*/ 69056 h 146242"/>
                <a:gd name="connsiteX0" fmla="*/ 10738 w 166492"/>
                <a:gd name="connsiteY0" fmla="*/ 69056 h 139355"/>
                <a:gd name="connsiteX1" fmla="*/ 17882 w 166492"/>
                <a:gd name="connsiteY1" fmla="*/ 33338 h 139355"/>
                <a:gd name="connsiteX2" fmla="*/ 34550 w 166492"/>
                <a:gd name="connsiteY2" fmla="*/ 7144 h 139355"/>
                <a:gd name="connsiteX3" fmla="*/ 89320 w 166492"/>
                <a:gd name="connsiteY3" fmla="*/ 0 h 139355"/>
                <a:gd name="connsiteX4" fmla="*/ 158376 w 166492"/>
                <a:gd name="connsiteY4" fmla="*/ 7144 h 139355"/>
                <a:gd name="connsiteX5" fmla="*/ 160757 w 166492"/>
                <a:gd name="connsiteY5" fmla="*/ 21433 h 139355"/>
                <a:gd name="connsiteX6" fmla="*/ 160759 w 166492"/>
                <a:gd name="connsiteY6" fmla="*/ 138113 h 139355"/>
                <a:gd name="connsiteX7" fmla="*/ 1213 w 166492"/>
                <a:gd name="connsiteY7" fmla="*/ 123826 h 139355"/>
                <a:gd name="connsiteX8" fmla="*/ 10738 w 166492"/>
                <a:gd name="connsiteY8" fmla="*/ 69056 h 139355"/>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36946 w 164728"/>
                <a:gd name="connsiteY7" fmla="*/ 152399 h 154076"/>
                <a:gd name="connsiteX8" fmla="*/ 1213 w 164728"/>
                <a:gd name="connsiteY8" fmla="*/ 123826 h 154076"/>
                <a:gd name="connsiteX9" fmla="*/ 10738 w 164728"/>
                <a:gd name="connsiteY9" fmla="*/ 69056 h 154076"/>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48852 w 164728"/>
                <a:gd name="connsiteY7" fmla="*/ 152399 h 154076"/>
                <a:gd name="connsiteX8" fmla="*/ 1213 w 164728"/>
                <a:gd name="connsiteY8" fmla="*/ 123826 h 154076"/>
                <a:gd name="connsiteX9" fmla="*/ 10738 w 164728"/>
                <a:gd name="connsiteY9" fmla="*/ 69056 h 154076"/>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49901"/>
                <a:gd name="connsiteX1" fmla="*/ 17882 w 164728"/>
                <a:gd name="connsiteY1" fmla="*/ 33338 h 149901"/>
                <a:gd name="connsiteX2" fmla="*/ 34550 w 164728"/>
                <a:gd name="connsiteY2" fmla="*/ 7144 h 149901"/>
                <a:gd name="connsiteX3" fmla="*/ 89320 w 164728"/>
                <a:gd name="connsiteY3" fmla="*/ 0 h 149901"/>
                <a:gd name="connsiteX4" fmla="*/ 158376 w 164728"/>
                <a:gd name="connsiteY4" fmla="*/ 7144 h 149901"/>
                <a:gd name="connsiteX5" fmla="*/ 160757 w 164728"/>
                <a:gd name="connsiteY5" fmla="*/ 21433 h 149901"/>
                <a:gd name="connsiteX6" fmla="*/ 160759 w 164728"/>
                <a:gd name="connsiteY6" fmla="*/ 138113 h 149901"/>
                <a:gd name="connsiteX7" fmla="*/ 144090 w 164728"/>
                <a:gd name="connsiteY7" fmla="*/ 145255 h 149901"/>
                <a:gd name="connsiteX8" fmla="*/ 1213 w 164728"/>
                <a:gd name="connsiteY8" fmla="*/ 123826 h 149901"/>
                <a:gd name="connsiteX9" fmla="*/ 10738 w 164728"/>
                <a:gd name="connsiteY9" fmla="*/ 69056 h 149901"/>
                <a:gd name="connsiteX0" fmla="*/ 10738 w 164728"/>
                <a:gd name="connsiteY0" fmla="*/ 69056 h 148348"/>
                <a:gd name="connsiteX1" fmla="*/ 17882 w 164728"/>
                <a:gd name="connsiteY1" fmla="*/ 33338 h 148348"/>
                <a:gd name="connsiteX2" fmla="*/ 34550 w 164728"/>
                <a:gd name="connsiteY2" fmla="*/ 7144 h 148348"/>
                <a:gd name="connsiteX3" fmla="*/ 89320 w 164728"/>
                <a:gd name="connsiteY3" fmla="*/ 0 h 148348"/>
                <a:gd name="connsiteX4" fmla="*/ 158376 w 164728"/>
                <a:gd name="connsiteY4" fmla="*/ 7144 h 148348"/>
                <a:gd name="connsiteX5" fmla="*/ 160757 w 164728"/>
                <a:gd name="connsiteY5" fmla="*/ 21433 h 148348"/>
                <a:gd name="connsiteX6" fmla="*/ 160759 w 164728"/>
                <a:gd name="connsiteY6" fmla="*/ 138113 h 148348"/>
                <a:gd name="connsiteX7" fmla="*/ 144090 w 164728"/>
                <a:gd name="connsiteY7" fmla="*/ 145255 h 148348"/>
                <a:gd name="connsiteX8" fmla="*/ 1213 w 164728"/>
                <a:gd name="connsiteY8" fmla="*/ 123826 h 148348"/>
                <a:gd name="connsiteX9" fmla="*/ 10738 w 164728"/>
                <a:gd name="connsiteY9" fmla="*/ 69056 h 148348"/>
                <a:gd name="connsiteX0" fmla="*/ 10738 w 164728"/>
                <a:gd name="connsiteY0" fmla="*/ 69056 h 145255"/>
                <a:gd name="connsiteX1" fmla="*/ 17882 w 164728"/>
                <a:gd name="connsiteY1" fmla="*/ 33338 h 145255"/>
                <a:gd name="connsiteX2" fmla="*/ 34550 w 164728"/>
                <a:gd name="connsiteY2" fmla="*/ 7144 h 145255"/>
                <a:gd name="connsiteX3" fmla="*/ 89320 w 164728"/>
                <a:gd name="connsiteY3" fmla="*/ 0 h 145255"/>
                <a:gd name="connsiteX4" fmla="*/ 158376 w 164728"/>
                <a:gd name="connsiteY4" fmla="*/ 7144 h 145255"/>
                <a:gd name="connsiteX5" fmla="*/ 160757 w 164728"/>
                <a:gd name="connsiteY5" fmla="*/ 21433 h 145255"/>
                <a:gd name="connsiteX6" fmla="*/ 160759 w 164728"/>
                <a:gd name="connsiteY6" fmla="*/ 138113 h 145255"/>
                <a:gd name="connsiteX7" fmla="*/ 144090 w 164728"/>
                <a:gd name="connsiteY7" fmla="*/ 145255 h 145255"/>
                <a:gd name="connsiteX8" fmla="*/ 1213 w 164728"/>
                <a:gd name="connsiteY8" fmla="*/ 123826 h 145255"/>
                <a:gd name="connsiteX9" fmla="*/ 10738 w 164728"/>
                <a:gd name="connsiteY9" fmla="*/ 69056 h 145255"/>
                <a:gd name="connsiteX0" fmla="*/ 6636 w 160626"/>
                <a:gd name="connsiteY0" fmla="*/ 69056 h 162318"/>
                <a:gd name="connsiteX1" fmla="*/ 13780 w 160626"/>
                <a:gd name="connsiteY1" fmla="*/ 33338 h 162318"/>
                <a:gd name="connsiteX2" fmla="*/ 30448 w 160626"/>
                <a:gd name="connsiteY2" fmla="*/ 7144 h 162318"/>
                <a:gd name="connsiteX3" fmla="*/ 85218 w 160626"/>
                <a:gd name="connsiteY3" fmla="*/ 0 h 162318"/>
                <a:gd name="connsiteX4" fmla="*/ 154274 w 160626"/>
                <a:gd name="connsiteY4" fmla="*/ 7144 h 162318"/>
                <a:gd name="connsiteX5" fmla="*/ 156655 w 160626"/>
                <a:gd name="connsiteY5" fmla="*/ 21433 h 162318"/>
                <a:gd name="connsiteX6" fmla="*/ 156657 w 160626"/>
                <a:gd name="connsiteY6" fmla="*/ 138113 h 162318"/>
                <a:gd name="connsiteX7" fmla="*/ 139988 w 160626"/>
                <a:gd name="connsiteY7" fmla="*/ 145255 h 162318"/>
                <a:gd name="connsiteX8" fmla="*/ 1874 w 160626"/>
                <a:gd name="connsiteY8" fmla="*/ 159545 h 162318"/>
                <a:gd name="connsiteX9" fmla="*/ 6636 w 160626"/>
                <a:gd name="connsiteY9" fmla="*/ 69056 h 162318"/>
                <a:gd name="connsiteX0" fmla="*/ 948 w 154938"/>
                <a:gd name="connsiteY0" fmla="*/ 69056 h 145255"/>
                <a:gd name="connsiteX1" fmla="*/ 8092 w 154938"/>
                <a:gd name="connsiteY1" fmla="*/ 33338 h 145255"/>
                <a:gd name="connsiteX2" fmla="*/ 24760 w 154938"/>
                <a:gd name="connsiteY2" fmla="*/ 7144 h 145255"/>
                <a:gd name="connsiteX3" fmla="*/ 79530 w 154938"/>
                <a:gd name="connsiteY3" fmla="*/ 0 h 145255"/>
                <a:gd name="connsiteX4" fmla="*/ 148586 w 154938"/>
                <a:gd name="connsiteY4" fmla="*/ 7144 h 145255"/>
                <a:gd name="connsiteX5" fmla="*/ 150967 w 154938"/>
                <a:gd name="connsiteY5" fmla="*/ 21433 h 145255"/>
                <a:gd name="connsiteX6" fmla="*/ 150969 w 154938"/>
                <a:gd name="connsiteY6" fmla="*/ 138113 h 145255"/>
                <a:gd name="connsiteX7" fmla="*/ 134300 w 154938"/>
                <a:gd name="connsiteY7" fmla="*/ 145255 h 145255"/>
                <a:gd name="connsiteX8" fmla="*/ 15236 w 154938"/>
                <a:gd name="connsiteY8" fmla="*/ 135733 h 145255"/>
                <a:gd name="connsiteX9" fmla="*/ 948 w 154938"/>
                <a:gd name="connsiteY9" fmla="*/ 69056 h 145255"/>
                <a:gd name="connsiteX0" fmla="*/ 758 w 154748"/>
                <a:gd name="connsiteY0" fmla="*/ 69056 h 145255"/>
                <a:gd name="connsiteX1" fmla="*/ 7902 w 154748"/>
                <a:gd name="connsiteY1" fmla="*/ 33338 h 145255"/>
                <a:gd name="connsiteX2" fmla="*/ 24570 w 154748"/>
                <a:gd name="connsiteY2" fmla="*/ 7144 h 145255"/>
                <a:gd name="connsiteX3" fmla="*/ 79340 w 154748"/>
                <a:gd name="connsiteY3" fmla="*/ 0 h 145255"/>
                <a:gd name="connsiteX4" fmla="*/ 148396 w 154748"/>
                <a:gd name="connsiteY4" fmla="*/ 7144 h 145255"/>
                <a:gd name="connsiteX5" fmla="*/ 150777 w 154748"/>
                <a:gd name="connsiteY5" fmla="*/ 21433 h 145255"/>
                <a:gd name="connsiteX6" fmla="*/ 150779 w 154748"/>
                <a:gd name="connsiteY6" fmla="*/ 138113 h 145255"/>
                <a:gd name="connsiteX7" fmla="*/ 134110 w 154748"/>
                <a:gd name="connsiteY7" fmla="*/ 145255 h 145255"/>
                <a:gd name="connsiteX8" fmla="*/ 15046 w 154748"/>
                <a:gd name="connsiteY8" fmla="*/ 135733 h 145255"/>
                <a:gd name="connsiteX9" fmla="*/ 758 w 154748"/>
                <a:gd name="connsiteY9"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0 w 153990"/>
                <a:gd name="connsiteY0" fmla="*/ 69056 h 145255"/>
                <a:gd name="connsiteX1" fmla="*/ 7144 w 153990"/>
                <a:gd name="connsiteY1" fmla="*/ 33338 h 145255"/>
                <a:gd name="connsiteX2" fmla="*/ 23812 w 153990"/>
                <a:gd name="connsiteY2" fmla="*/ 7144 h 145255"/>
                <a:gd name="connsiteX3" fmla="*/ 78582 w 153990"/>
                <a:gd name="connsiteY3" fmla="*/ 0 h 145255"/>
                <a:gd name="connsiteX4" fmla="*/ 147638 w 153990"/>
                <a:gd name="connsiteY4" fmla="*/ 7144 h 145255"/>
                <a:gd name="connsiteX5" fmla="*/ 150019 w 153990"/>
                <a:gd name="connsiteY5" fmla="*/ 21433 h 145255"/>
                <a:gd name="connsiteX6" fmla="*/ 150021 w 153990"/>
                <a:gd name="connsiteY6" fmla="*/ 138113 h 145255"/>
                <a:gd name="connsiteX7" fmla="*/ 133352 w 153990"/>
                <a:gd name="connsiteY7" fmla="*/ 145255 h 145255"/>
                <a:gd name="connsiteX8" fmla="*/ 14288 w 153990"/>
                <a:gd name="connsiteY8" fmla="*/ 135733 h 145255"/>
                <a:gd name="connsiteX9" fmla="*/ 7145 w 153990"/>
                <a:gd name="connsiteY9" fmla="*/ 133350 h 145255"/>
                <a:gd name="connsiteX10" fmla="*/ 0 w 153990"/>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28587 h 146459"/>
                <a:gd name="connsiteX10" fmla="*/ 3046 w 157036"/>
                <a:gd name="connsiteY10" fmla="*/ 69056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92868 h 160746"/>
                <a:gd name="connsiteX1" fmla="*/ 9792 w 156638"/>
                <a:gd name="connsiteY1" fmla="*/ 47625 h 160746"/>
                <a:gd name="connsiteX2" fmla="*/ 26460 w 156638"/>
                <a:gd name="connsiteY2" fmla="*/ 21431 h 160746"/>
                <a:gd name="connsiteX3" fmla="*/ 88374 w 156638"/>
                <a:gd name="connsiteY3" fmla="*/ 0 h 160746"/>
                <a:gd name="connsiteX4" fmla="*/ 150286 w 156638"/>
                <a:gd name="connsiteY4" fmla="*/ 21431 h 160746"/>
                <a:gd name="connsiteX5" fmla="*/ 152667 w 156638"/>
                <a:gd name="connsiteY5" fmla="*/ 35720 h 160746"/>
                <a:gd name="connsiteX6" fmla="*/ 152669 w 156638"/>
                <a:gd name="connsiteY6" fmla="*/ 152400 h 160746"/>
                <a:gd name="connsiteX7" fmla="*/ 136000 w 156638"/>
                <a:gd name="connsiteY7" fmla="*/ 159542 h 160746"/>
                <a:gd name="connsiteX8" fmla="*/ 21699 w 156638"/>
                <a:gd name="connsiteY8" fmla="*/ 154783 h 160746"/>
                <a:gd name="connsiteX9" fmla="*/ 268 w 156638"/>
                <a:gd name="connsiteY9" fmla="*/ 142874 h 160746"/>
                <a:gd name="connsiteX10" fmla="*/ 12173 w 156638"/>
                <a:gd name="connsiteY10" fmla="*/ 92868 h 160746"/>
                <a:gd name="connsiteX0" fmla="*/ 12173 w 156638"/>
                <a:gd name="connsiteY0" fmla="*/ 92878 h 160756"/>
                <a:gd name="connsiteX1" fmla="*/ 9792 w 156638"/>
                <a:gd name="connsiteY1" fmla="*/ 47635 h 160756"/>
                <a:gd name="connsiteX2" fmla="*/ 38366 w 156638"/>
                <a:gd name="connsiteY2" fmla="*/ 19060 h 160756"/>
                <a:gd name="connsiteX3" fmla="*/ 88374 w 156638"/>
                <a:gd name="connsiteY3" fmla="*/ 10 h 160756"/>
                <a:gd name="connsiteX4" fmla="*/ 150286 w 156638"/>
                <a:gd name="connsiteY4" fmla="*/ 21441 h 160756"/>
                <a:gd name="connsiteX5" fmla="*/ 152667 w 156638"/>
                <a:gd name="connsiteY5" fmla="*/ 35730 h 160756"/>
                <a:gd name="connsiteX6" fmla="*/ 152669 w 156638"/>
                <a:gd name="connsiteY6" fmla="*/ 152410 h 160756"/>
                <a:gd name="connsiteX7" fmla="*/ 136000 w 156638"/>
                <a:gd name="connsiteY7" fmla="*/ 159552 h 160756"/>
                <a:gd name="connsiteX8" fmla="*/ 21699 w 156638"/>
                <a:gd name="connsiteY8" fmla="*/ 154793 h 160756"/>
                <a:gd name="connsiteX9" fmla="*/ 268 w 156638"/>
                <a:gd name="connsiteY9" fmla="*/ 142884 h 160756"/>
                <a:gd name="connsiteX10" fmla="*/ 12173 w 156638"/>
                <a:gd name="connsiteY10" fmla="*/ 92878 h 1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38" h="160756">
                  <a:moveTo>
                    <a:pt x="12173" y="92878"/>
                  </a:moveTo>
                  <a:cubicBezTo>
                    <a:pt x="14951" y="77797"/>
                    <a:pt x="5427" y="59938"/>
                    <a:pt x="9792" y="47635"/>
                  </a:cubicBezTo>
                  <a:cubicBezTo>
                    <a:pt x="14158" y="35332"/>
                    <a:pt x="25269" y="26997"/>
                    <a:pt x="38366" y="19060"/>
                  </a:cubicBezTo>
                  <a:cubicBezTo>
                    <a:pt x="51463" y="11123"/>
                    <a:pt x="69721" y="-387"/>
                    <a:pt x="88374" y="10"/>
                  </a:cubicBezTo>
                  <a:cubicBezTo>
                    <a:pt x="107027" y="407"/>
                    <a:pt x="137586" y="18663"/>
                    <a:pt x="150286" y="21441"/>
                  </a:cubicBezTo>
                  <a:cubicBezTo>
                    <a:pt x="162986" y="24219"/>
                    <a:pt x="152270" y="13902"/>
                    <a:pt x="152667" y="35730"/>
                  </a:cubicBezTo>
                  <a:cubicBezTo>
                    <a:pt x="153064" y="57558"/>
                    <a:pt x="161400" y="132964"/>
                    <a:pt x="152669" y="152410"/>
                  </a:cubicBezTo>
                  <a:cubicBezTo>
                    <a:pt x="151082" y="152806"/>
                    <a:pt x="143541" y="157171"/>
                    <a:pt x="136000" y="159552"/>
                  </a:cubicBezTo>
                  <a:cubicBezTo>
                    <a:pt x="109409" y="157171"/>
                    <a:pt x="37971" y="166302"/>
                    <a:pt x="21699" y="154793"/>
                  </a:cubicBezTo>
                  <a:cubicBezTo>
                    <a:pt x="17334" y="165906"/>
                    <a:pt x="-2114" y="142091"/>
                    <a:pt x="268" y="142884"/>
                  </a:cubicBezTo>
                  <a:cubicBezTo>
                    <a:pt x="-2113" y="131771"/>
                    <a:pt x="12173" y="103594"/>
                    <a:pt x="12173" y="92878"/>
                  </a:cubicBezTo>
                  <a:close/>
                </a:path>
              </a:pathLst>
            </a:custGeom>
            <a:no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629137E7-C1B9-4208-BA8D-6F2122E10AF2}"/>
                </a:ext>
              </a:extLst>
            </p:cNvPr>
            <p:cNvSpPr/>
            <p:nvPr/>
          </p:nvSpPr>
          <p:spPr>
            <a:xfrm>
              <a:off x="3313569" y="4728954"/>
              <a:ext cx="451623" cy="14994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水</a:t>
              </a:r>
              <a:r>
                <a:rPr kumimoji="1" lang="ja-JP" altLang="en-US" sz="700" b="1" dirty="0" smtClean="0">
                  <a:solidFill>
                    <a:schemeClr val="tx1"/>
                  </a:solidFill>
                  <a:latin typeface="Meiryo UI" panose="020B0604030504040204" pitchFamily="50" charset="-128"/>
                  <a:ea typeface="Meiryo UI" panose="020B0604030504040204" pitchFamily="50" charset="-128"/>
                </a:rPr>
                <a:t>の回廊</a:t>
              </a: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cxnSp>
          <p:nvCxnSpPr>
            <p:cNvPr id="41" name="直線矢印コネクタ 40"/>
            <p:cNvCxnSpPr/>
            <p:nvPr/>
          </p:nvCxnSpPr>
          <p:spPr>
            <a:xfrm flipH="1" flipV="1">
              <a:off x="3013752" y="4772842"/>
              <a:ext cx="632448" cy="1232002"/>
            </a:xfrm>
            <a:prstGeom prst="straightConnector1">
              <a:avLst/>
            </a:prstGeom>
            <a:ln w="12700">
              <a:round/>
              <a:headEnd type="none"/>
              <a:tailEnd type="triangle"/>
            </a:ln>
          </p:spPr>
          <p:style>
            <a:lnRef idx="1">
              <a:schemeClr val="dk1"/>
            </a:lnRef>
            <a:fillRef idx="0">
              <a:schemeClr val="dk1"/>
            </a:fillRef>
            <a:effectRef idx="0">
              <a:schemeClr val="dk1"/>
            </a:effectRef>
            <a:fontRef idx="minor">
              <a:schemeClr val="tx1"/>
            </a:fontRef>
          </p:style>
        </p:cxnSp>
        <p:sp>
          <p:nvSpPr>
            <p:cNvPr id="42" name="楕円 57">
              <a:extLst>
                <a:ext uri="{FF2B5EF4-FFF2-40B4-BE49-F238E27FC236}">
                  <a16:creationId xmlns:a16="http://schemas.microsoft.com/office/drawing/2014/main" id="{B9D7130E-388E-494E-B1CF-69D594C9D490}"/>
                </a:ext>
              </a:extLst>
            </p:cNvPr>
            <p:cNvSpPr>
              <a:spLocks noChangeAspect="1"/>
            </p:cNvSpPr>
            <p:nvPr/>
          </p:nvSpPr>
          <p:spPr>
            <a:xfrm>
              <a:off x="2424330" y="4944506"/>
              <a:ext cx="167027" cy="152755"/>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Meiryo UI" panose="020B0604030504040204" pitchFamily="50" charset="-128"/>
                <a:ea typeface="Meiryo UI" panose="020B0604030504040204" pitchFamily="50" charset="-128"/>
              </a:endParaRPr>
            </a:p>
          </p:txBody>
        </p:sp>
      </p:grpSp>
      <p:grpSp>
        <p:nvGrpSpPr>
          <p:cNvPr id="48" name="グループ化 47"/>
          <p:cNvGrpSpPr>
            <a:grpSpLocks noChangeAspect="1"/>
          </p:cNvGrpSpPr>
          <p:nvPr/>
        </p:nvGrpSpPr>
        <p:grpSpPr>
          <a:xfrm>
            <a:off x="2173416" y="5912090"/>
            <a:ext cx="2330344" cy="1166130"/>
            <a:chOff x="11636945" y="4850444"/>
            <a:chExt cx="1804087" cy="1007972"/>
          </a:xfrm>
        </p:grpSpPr>
        <p:sp>
          <p:nvSpPr>
            <p:cNvPr id="49" name="正方形/長方形 48"/>
            <p:cNvSpPr/>
            <p:nvPr/>
          </p:nvSpPr>
          <p:spPr>
            <a:xfrm>
              <a:off x="11888367" y="5627102"/>
              <a:ext cx="1427775" cy="231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GATE</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全体図</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0" name="グループ化 49"/>
            <p:cNvGrpSpPr>
              <a:grpSpLocks noChangeAspect="1"/>
            </p:cNvGrpSpPr>
            <p:nvPr/>
          </p:nvGrpSpPr>
          <p:grpSpPr>
            <a:xfrm>
              <a:off x="11636945" y="4850444"/>
              <a:ext cx="1804087" cy="821214"/>
              <a:chOff x="60177" y="824041"/>
              <a:chExt cx="1904674" cy="876918"/>
            </a:xfrm>
          </p:grpSpPr>
          <p:grpSp>
            <p:nvGrpSpPr>
              <p:cNvPr id="51" name="グループ化 50">
                <a:extLst>
                  <a:ext uri="{FF2B5EF4-FFF2-40B4-BE49-F238E27FC236}">
                    <a16:creationId xmlns:a16="http://schemas.microsoft.com/office/drawing/2014/main" id="{6940BFB5-9847-4C4C-B7BF-76781C6D669C}"/>
                  </a:ext>
                </a:extLst>
              </p:cNvPr>
              <p:cNvGrpSpPr/>
              <p:nvPr/>
            </p:nvGrpSpPr>
            <p:grpSpPr>
              <a:xfrm>
                <a:off x="60177" y="824041"/>
                <a:ext cx="1904674" cy="876918"/>
                <a:chOff x="60177" y="824041"/>
                <a:chExt cx="1904674" cy="876918"/>
              </a:xfrm>
            </p:grpSpPr>
            <p:pic>
              <p:nvPicPr>
                <p:cNvPr id="53" name="図 52"/>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42" y="852035"/>
                  <a:ext cx="1865909" cy="848924"/>
                </a:xfrm>
                <a:prstGeom prst="rect">
                  <a:avLst/>
                </a:prstGeom>
              </p:spPr>
            </p:pic>
            <p:sp>
              <p:nvSpPr>
                <p:cNvPr id="54" name="テキスト ボックス 81"/>
                <p:cNvSpPr txBox="1"/>
                <p:nvPr/>
              </p:nvSpPr>
              <p:spPr>
                <a:xfrm>
                  <a:off x="674724" y="824041"/>
                  <a:ext cx="732724" cy="149371"/>
                </a:xfrm>
                <a:prstGeom prst="rect">
                  <a:avLst/>
                </a:prstGeom>
                <a:noFill/>
              </p:spPr>
              <p:txBody>
                <a:bodyPr wrap="none" rtlCol="0">
                  <a:spAutoFit/>
                </a:bodyPr>
                <a:lstStyle/>
                <a:p>
                  <a:pPr>
                    <a:spcAft>
                      <a:spcPts val="0"/>
                    </a:spcAft>
                  </a:pPr>
                  <a:r>
                    <a:rPr lang="ja-JP" sz="700" b="1"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大阪市中央卸売市場</a:t>
                  </a:r>
                  <a:endParaRPr lang="ja-JP" sz="12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5" name="テキスト ボックス 82"/>
                <p:cNvSpPr txBox="1"/>
                <p:nvPr/>
              </p:nvSpPr>
              <p:spPr>
                <a:xfrm>
                  <a:off x="1458100" y="1136546"/>
                  <a:ext cx="445620" cy="257613"/>
                </a:xfrm>
                <a:prstGeom prst="rect">
                  <a:avLst/>
                </a:prstGeom>
                <a:noFill/>
              </p:spPr>
              <p:txBody>
                <a:bodyPr wrap="none" rtlCol="0">
                  <a:spAutoFit/>
                </a:bodyPr>
                <a:lstStyle/>
                <a:p>
                  <a:pPr>
                    <a:spcAft>
                      <a:spcPts val="0"/>
                    </a:spcAft>
                  </a:pPr>
                  <a:r>
                    <a:rPr lang="ja-JP" sz="700"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ノースピア</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6" name="テキスト ボックス 83"/>
                <p:cNvSpPr txBox="1"/>
                <p:nvPr/>
              </p:nvSpPr>
              <p:spPr>
                <a:xfrm>
                  <a:off x="60177" y="1223149"/>
                  <a:ext cx="517644" cy="257613"/>
                </a:xfrm>
                <a:prstGeom prst="rect">
                  <a:avLst/>
                </a:prstGeom>
                <a:noFill/>
              </p:spPr>
              <p:txBody>
                <a:bodyPr wrap="none" rtlCol="0">
                  <a:spAutoFit/>
                </a:bodyPr>
                <a:lstStyle/>
                <a:p>
                  <a:pPr>
                    <a:spcAft>
                      <a:spcPts val="0"/>
                    </a:spcAft>
                  </a:pPr>
                  <a:r>
                    <a:rPr lang="ja-JP" sz="800" b="1"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サウスピア</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2" name="テキスト ボックス 51"/>
              <p:cNvSpPr txBox="1"/>
              <p:nvPr/>
            </p:nvSpPr>
            <p:spPr>
              <a:xfrm>
                <a:off x="781319" y="1146045"/>
                <a:ext cx="438006" cy="257613"/>
              </a:xfrm>
              <a:prstGeom prst="rect">
                <a:avLst/>
              </a:prstGeom>
              <a:noFill/>
            </p:spPr>
            <p:txBody>
              <a:bodyPr wrap="none" rtlCol="0">
                <a:spAutoFit/>
              </a:bodyPr>
              <a:lstStyle/>
              <a:p>
                <a:pPr>
                  <a:spcAft>
                    <a:spcPts val="0"/>
                  </a:spcAft>
                </a:pPr>
                <a:r>
                  <a:rPr lang="ja-JP" sz="600"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 安治川</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cxnSp>
        <p:nvCxnSpPr>
          <p:cNvPr id="57" name="直線矢印コネクタ 56"/>
          <p:cNvCxnSpPr/>
          <p:nvPr/>
        </p:nvCxnSpPr>
        <p:spPr>
          <a:xfrm>
            <a:off x="3640848" y="4076709"/>
            <a:ext cx="173064" cy="198969"/>
          </a:xfrm>
          <a:prstGeom prst="straightConnector1">
            <a:avLst/>
          </a:prstGeom>
          <a:ln w="12700">
            <a:round/>
            <a:headEnd type="none"/>
            <a:tailEnd type="triangle"/>
          </a:ln>
        </p:spPr>
        <p:style>
          <a:lnRef idx="1">
            <a:schemeClr val="dk1"/>
          </a:lnRef>
          <a:fillRef idx="0">
            <a:schemeClr val="dk1"/>
          </a:fillRef>
          <a:effectRef idx="0">
            <a:schemeClr val="dk1"/>
          </a:effectRef>
          <a:fontRef idx="minor">
            <a:schemeClr val="tx1"/>
          </a:fontRef>
        </p:style>
      </p:cxnSp>
      <p:sp>
        <p:nvSpPr>
          <p:cNvPr id="58" name="ホームベース 57"/>
          <p:cNvSpPr/>
          <p:nvPr/>
        </p:nvSpPr>
        <p:spPr>
          <a:xfrm>
            <a:off x="3491451" y="3565184"/>
            <a:ext cx="1150368" cy="527724"/>
          </a:xfrm>
          <a:prstGeom prst="homePlate">
            <a:avLst>
              <a:gd name="adj" fmla="val 0"/>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▲淀川</a:t>
            </a:r>
            <a:r>
              <a:rPr kumimoji="1" lang="ja-JP" altLang="en-US" sz="800" b="1" dirty="0">
                <a:solidFill>
                  <a:schemeClr val="tx1"/>
                </a:solidFill>
                <a:latin typeface="BIZ UDPゴシック" panose="020B0400000000000000" pitchFamily="50" charset="-128"/>
                <a:ea typeface="BIZ UDPゴシック" panose="020B0400000000000000" pitchFamily="50" charset="-128"/>
              </a:rPr>
              <a:t>大堰</a:t>
            </a: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閘門</a:t>
            </a:r>
            <a:endParaRPr kumimoji="1" lang="en-US" altLang="ja-JP" sz="800" b="1"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完成イメージ</a:t>
            </a:r>
            <a:endParaRPr kumimoji="1" lang="en-US" altLang="ja-JP" sz="800" b="1"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　　　（出典）国土交通省</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pic>
        <p:nvPicPr>
          <p:cNvPr id="103" name="図 102"/>
          <p:cNvPicPr>
            <a:picLocks noChangeAspect="1"/>
          </p:cNvPicPr>
          <p:nvPr/>
        </p:nvPicPr>
        <p:blipFill rotWithShape="1">
          <a:blip r:embed="rId5">
            <a:extLst>
              <a:ext uri="{28A0092B-C50C-407E-A947-70E740481C1C}">
                <a14:useLocalDpi xmlns:a14="http://schemas.microsoft.com/office/drawing/2010/main" val="0"/>
              </a:ext>
            </a:extLst>
          </a:blip>
          <a:srcRect l="35959" t="7508" b="17490"/>
          <a:stretch/>
        </p:blipFill>
        <p:spPr>
          <a:xfrm>
            <a:off x="7248661" y="3133311"/>
            <a:ext cx="2531095" cy="2285739"/>
          </a:xfrm>
          <a:prstGeom prst="rect">
            <a:avLst/>
          </a:prstGeom>
          <a:ln>
            <a:noFill/>
          </a:ln>
        </p:spPr>
      </p:pic>
      <p:sp>
        <p:nvSpPr>
          <p:cNvPr id="104" name="楕円 57">
            <a:extLst>
              <a:ext uri="{FF2B5EF4-FFF2-40B4-BE49-F238E27FC236}">
                <a16:creationId xmlns:a16="http://schemas.microsoft.com/office/drawing/2014/main" id="{B9D7130E-388E-494E-B1CF-69D594C9D490}"/>
              </a:ext>
            </a:extLst>
          </p:cNvPr>
          <p:cNvSpPr>
            <a:spLocks noChangeAspect="1"/>
          </p:cNvSpPr>
          <p:nvPr/>
        </p:nvSpPr>
        <p:spPr>
          <a:xfrm>
            <a:off x="9167252" y="4015845"/>
            <a:ext cx="139721" cy="127782"/>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Meiryo UI" panose="020B0604030504040204" pitchFamily="50" charset="-128"/>
              <a:ea typeface="Meiryo UI" panose="020B0604030504040204" pitchFamily="50" charset="-128"/>
            </a:endParaRPr>
          </a:p>
        </p:txBody>
      </p:sp>
      <p:sp>
        <p:nvSpPr>
          <p:cNvPr id="105" name="正方形/長方形 104">
            <a:extLst>
              <a:ext uri="{FF2B5EF4-FFF2-40B4-BE49-F238E27FC236}">
                <a16:creationId xmlns:a16="http://schemas.microsoft.com/office/drawing/2014/main" id="{629137E7-C1B9-4208-BA8D-6F2122E10AF2}"/>
              </a:ext>
            </a:extLst>
          </p:cNvPr>
          <p:cNvSpPr/>
          <p:nvPr/>
        </p:nvSpPr>
        <p:spPr>
          <a:xfrm>
            <a:off x="9313492" y="4161591"/>
            <a:ext cx="380929" cy="308667"/>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夢洲</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900" b="1" dirty="0" smtClean="0">
                <a:solidFill>
                  <a:schemeClr val="tx1"/>
                </a:solidFill>
                <a:latin typeface="Meiryo UI" panose="020B0604030504040204" pitchFamily="50" charset="-128"/>
                <a:ea typeface="Meiryo UI" panose="020B0604030504040204" pitchFamily="50" charset="-128"/>
              </a:rPr>
              <a:t>(IR)</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06" name="正方形/長方形 105">
            <a:extLst>
              <a:ext uri="{FF2B5EF4-FFF2-40B4-BE49-F238E27FC236}">
                <a16:creationId xmlns:a16="http://schemas.microsoft.com/office/drawing/2014/main" id="{629137E7-C1B9-4208-BA8D-6F2122E10AF2}"/>
              </a:ext>
            </a:extLst>
          </p:cNvPr>
          <p:cNvSpPr/>
          <p:nvPr/>
        </p:nvSpPr>
        <p:spPr>
          <a:xfrm>
            <a:off x="8315743" y="4498650"/>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四国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07" name="正方形/長方形 106">
            <a:extLst>
              <a:ext uri="{FF2B5EF4-FFF2-40B4-BE49-F238E27FC236}">
                <a16:creationId xmlns:a16="http://schemas.microsoft.com/office/drawing/2014/main" id="{629137E7-C1B9-4208-BA8D-6F2122E10AF2}"/>
              </a:ext>
            </a:extLst>
          </p:cNvPr>
          <p:cNvSpPr/>
          <p:nvPr/>
        </p:nvSpPr>
        <p:spPr>
          <a:xfrm>
            <a:off x="7461960" y="4743093"/>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九州</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08" name="フリーフォーム 107"/>
          <p:cNvSpPr/>
          <p:nvPr/>
        </p:nvSpPr>
        <p:spPr>
          <a:xfrm>
            <a:off x="7694813" y="4093851"/>
            <a:ext cx="1428234" cy="404799"/>
          </a:xfrm>
          <a:custGeom>
            <a:avLst/>
            <a:gdLst>
              <a:gd name="connsiteX0" fmla="*/ 1722475 w 1722475"/>
              <a:gd name="connsiteY0" fmla="*/ 53719 h 415360"/>
              <a:gd name="connsiteX1" fmla="*/ 1382233 w 1722475"/>
              <a:gd name="connsiteY1" fmla="*/ 11189 h 415360"/>
              <a:gd name="connsiteX2" fmla="*/ 914400 w 1722475"/>
              <a:gd name="connsiteY2" fmla="*/ 234473 h 415360"/>
              <a:gd name="connsiteX3" fmla="*/ 372140 w 1722475"/>
              <a:gd name="connsiteY3" fmla="*/ 415226 h 415360"/>
              <a:gd name="connsiteX4" fmla="*/ 0 w 1722475"/>
              <a:gd name="connsiteY4" fmla="*/ 266371 h 415360"/>
              <a:gd name="connsiteX5" fmla="*/ 0 w 1722475"/>
              <a:gd name="connsiteY5" fmla="*/ 266371 h 41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5" h="415360">
                <a:moveTo>
                  <a:pt x="1722475" y="53719"/>
                </a:moveTo>
                <a:cubicBezTo>
                  <a:pt x="1619693" y="17391"/>
                  <a:pt x="1516912" y="-18937"/>
                  <a:pt x="1382233" y="11189"/>
                </a:cubicBezTo>
                <a:cubicBezTo>
                  <a:pt x="1247554" y="41315"/>
                  <a:pt x="1082749" y="167134"/>
                  <a:pt x="914400" y="234473"/>
                </a:cubicBezTo>
                <a:cubicBezTo>
                  <a:pt x="746051" y="301812"/>
                  <a:pt x="524540" y="409910"/>
                  <a:pt x="372140" y="415226"/>
                </a:cubicBezTo>
                <a:cubicBezTo>
                  <a:pt x="219740" y="420542"/>
                  <a:pt x="0" y="266371"/>
                  <a:pt x="0" y="266371"/>
                </a:cubicBezTo>
                <a:lnTo>
                  <a:pt x="0" y="266371"/>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629137E7-C1B9-4208-BA8D-6F2122E10AF2}"/>
              </a:ext>
            </a:extLst>
          </p:cNvPr>
          <p:cNvSpPr/>
          <p:nvPr/>
        </p:nvSpPr>
        <p:spPr>
          <a:xfrm>
            <a:off x="7959188" y="4076709"/>
            <a:ext cx="541574" cy="166248"/>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瀬戸内</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10" name="フリーフォーム 109"/>
          <p:cNvSpPr/>
          <p:nvPr/>
        </p:nvSpPr>
        <p:spPr>
          <a:xfrm>
            <a:off x="8056188" y="4426423"/>
            <a:ext cx="1088526" cy="885382"/>
          </a:xfrm>
          <a:custGeom>
            <a:avLst/>
            <a:gdLst>
              <a:gd name="connsiteX0" fmla="*/ 1136936 w 1143619"/>
              <a:gd name="connsiteY0" fmla="*/ 0 h 945146"/>
              <a:gd name="connsiteX1" fmla="*/ 1076778 w 1143619"/>
              <a:gd name="connsiteY1" fmla="*/ 300789 h 945146"/>
              <a:gd name="connsiteX2" fmla="*/ 655673 w 1143619"/>
              <a:gd name="connsiteY2" fmla="*/ 661736 h 945146"/>
              <a:gd name="connsiteX3" fmla="*/ 54094 w 1143619"/>
              <a:gd name="connsiteY3" fmla="*/ 926431 h 945146"/>
              <a:gd name="connsiteX4" fmla="*/ 66126 w 1143619"/>
              <a:gd name="connsiteY4" fmla="*/ 902368 h 94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619" h="945146">
                <a:moveTo>
                  <a:pt x="1136936" y="0"/>
                </a:moveTo>
                <a:cubicBezTo>
                  <a:pt x="1146962" y="95250"/>
                  <a:pt x="1156988" y="190500"/>
                  <a:pt x="1076778" y="300789"/>
                </a:cubicBezTo>
                <a:cubicBezTo>
                  <a:pt x="996568" y="411078"/>
                  <a:pt x="826120" y="557462"/>
                  <a:pt x="655673" y="661736"/>
                </a:cubicBezTo>
                <a:cubicBezTo>
                  <a:pt x="485226" y="766010"/>
                  <a:pt x="152352" y="886326"/>
                  <a:pt x="54094" y="926431"/>
                </a:cubicBezTo>
                <a:cubicBezTo>
                  <a:pt x="-44164" y="966536"/>
                  <a:pt x="10981" y="934452"/>
                  <a:pt x="66126" y="902368"/>
                </a:cubicBez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矢印コネクタ 110"/>
          <p:cNvCxnSpPr>
            <a:cxnSpLocks/>
          </p:cNvCxnSpPr>
          <p:nvPr/>
        </p:nvCxnSpPr>
        <p:spPr>
          <a:xfrm flipV="1">
            <a:off x="9263005" y="3805738"/>
            <a:ext cx="206381" cy="215994"/>
          </a:xfrm>
          <a:prstGeom prst="straightConnector1">
            <a:avLst/>
          </a:prstGeom>
          <a:ln w="25400" cap="rnd">
            <a:solidFill>
              <a:schemeClr val="accent6">
                <a:lumMod val="75000"/>
              </a:schemeClr>
            </a:solidFill>
            <a:bevel/>
            <a:headEnd type="triangle" w="med" len="med"/>
            <a:tailEnd type="triangle"/>
          </a:ln>
        </p:spPr>
        <p:style>
          <a:lnRef idx="1">
            <a:schemeClr val="accent1"/>
          </a:lnRef>
          <a:fillRef idx="0">
            <a:schemeClr val="accent1"/>
          </a:fillRef>
          <a:effectRef idx="0">
            <a:schemeClr val="accent1"/>
          </a:effectRef>
          <a:fontRef idx="minor">
            <a:schemeClr val="tx1"/>
          </a:fontRef>
        </p:style>
      </p:cxnSp>
      <p:pic>
        <p:nvPicPr>
          <p:cNvPr id="112" name="図 111"/>
          <p:cNvPicPr>
            <a:picLocks noChangeAspect="1"/>
          </p:cNvPicPr>
          <p:nvPr/>
        </p:nvPicPr>
        <p:blipFill rotWithShape="1">
          <a:blip r:embed="rId3"/>
          <a:srcRect l="28430" t="2631" b="19531"/>
          <a:stretch/>
        </p:blipFill>
        <p:spPr>
          <a:xfrm>
            <a:off x="4618707" y="4072986"/>
            <a:ext cx="2532089" cy="2317228"/>
          </a:xfrm>
          <a:prstGeom prst="rect">
            <a:avLst/>
          </a:prstGeom>
          <a:ln>
            <a:noFill/>
          </a:ln>
        </p:spPr>
      </p:pic>
      <p:grpSp>
        <p:nvGrpSpPr>
          <p:cNvPr id="113" name="グループ化 112"/>
          <p:cNvGrpSpPr/>
          <p:nvPr/>
        </p:nvGrpSpPr>
        <p:grpSpPr>
          <a:xfrm>
            <a:off x="4671446" y="4328921"/>
            <a:ext cx="2300773" cy="1553269"/>
            <a:chOff x="901464" y="-1276204"/>
            <a:chExt cx="2300772" cy="1477255"/>
          </a:xfrm>
        </p:grpSpPr>
        <p:sp>
          <p:nvSpPr>
            <p:cNvPr id="114" name="角丸四角形 8">
              <a:extLst>
                <a:ext uri="{FF2B5EF4-FFF2-40B4-BE49-F238E27FC236}">
                  <a16:creationId xmlns:a16="http://schemas.microsoft.com/office/drawing/2014/main" id="{77836187-D761-419D-8379-1312BE4B53AC}"/>
                </a:ext>
              </a:extLst>
            </p:cNvPr>
            <p:cNvSpPr/>
            <p:nvPr/>
          </p:nvSpPr>
          <p:spPr>
            <a:xfrm rot="12862055">
              <a:off x="2674170" y="-553019"/>
              <a:ext cx="528066" cy="754070"/>
            </a:xfrm>
            <a:custGeom>
              <a:avLst/>
              <a:gdLst>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0 w 901194"/>
                <a:gd name="connsiteY7" fmla="*/ 1210665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139510 w 901194"/>
                <a:gd name="connsiteY7" fmla="*/ 1232284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65965 w 901194"/>
                <a:gd name="connsiteY6" fmla="*/ 1433592 h 1484195"/>
                <a:gd name="connsiteX7" fmla="*/ 139510 w 901194"/>
                <a:gd name="connsiteY7" fmla="*/ 1232284 h 1484195"/>
                <a:gd name="connsiteX8" fmla="*/ 0 w 901194"/>
                <a:gd name="connsiteY8" fmla="*/ 273530 h 1484195"/>
                <a:gd name="connsiteX0" fmla="*/ 0 w 1168721"/>
                <a:gd name="connsiteY0" fmla="*/ 563680 h 1484195"/>
                <a:gd name="connsiteX1" fmla="*/ 541057 w 1168721"/>
                <a:gd name="connsiteY1" fmla="*/ 0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31627 w 1168721"/>
                <a:gd name="connsiteY1" fmla="*/ 44737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26912 w 1168721"/>
                <a:gd name="connsiteY1" fmla="*/ 67106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85808"/>
                <a:gd name="connsiteY0" fmla="*/ 563680 h 1484195"/>
                <a:gd name="connsiteX1" fmla="*/ 526912 w 1185808"/>
                <a:gd name="connsiteY1" fmla="*/ 67106 h 1484195"/>
                <a:gd name="connsiteX2" fmla="*/ 895191 w 1185808"/>
                <a:gd name="connsiteY2" fmla="*/ 0 h 1484195"/>
                <a:gd name="connsiteX3" fmla="*/ 1185808 w 1185808"/>
                <a:gd name="connsiteY3" fmla="*/ 210938 h 1484195"/>
                <a:gd name="connsiteX4" fmla="*/ 1168721 w 1185808"/>
                <a:gd name="connsiteY4" fmla="*/ 1210665 h 1484195"/>
                <a:gd name="connsiteX5" fmla="*/ 895191 w 1185808"/>
                <a:gd name="connsiteY5" fmla="*/ 1484195 h 1484195"/>
                <a:gd name="connsiteX6" fmla="*/ 633492 w 1185808"/>
                <a:gd name="connsiteY6" fmla="*/ 1433592 h 1484195"/>
                <a:gd name="connsiteX7" fmla="*/ 407037 w 1185808"/>
                <a:gd name="connsiteY7" fmla="*/ 1232284 h 1484195"/>
                <a:gd name="connsiteX8" fmla="*/ 0 w 1185808"/>
                <a:gd name="connsiteY8" fmla="*/ 563680 h 1484195"/>
                <a:gd name="connsiteX0" fmla="*/ 0 w 1275403"/>
                <a:gd name="connsiteY0" fmla="*/ 563680 h 1484195"/>
                <a:gd name="connsiteX1" fmla="*/ 526912 w 1275403"/>
                <a:gd name="connsiteY1" fmla="*/ 67106 h 1484195"/>
                <a:gd name="connsiteX2" fmla="*/ 895191 w 1275403"/>
                <a:gd name="connsiteY2" fmla="*/ 0 h 1484195"/>
                <a:gd name="connsiteX3" fmla="*/ 1185808 w 1275403"/>
                <a:gd name="connsiteY3" fmla="*/ 210938 h 1484195"/>
                <a:gd name="connsiteX4" fmla="*/ 1275394 w 1275403"/>
                <a:gd name="connsiteY4" fmla="*/ 624190 h 1484195"/>
                <a:gd name="connsiteX5" fmla="*/ 1168721 w 1275403"/>
                <a:gd name="connsiteY5" fmla="*/ 1210665 h 1484195"/>
                <a:gd name="connsiteX6" fmla="*/ 895191 w 1275403"/>
                <a:gd name="connsiteY6" fmla="*/ 1484195 h 1484195"/>
                <a:gd name="connsiteX7" fmla="*/ 633492 w 1275403"/>
                <a:gd name="connsiteY7" fmla="*/ 1433592 h 1484195"/>
                <a:gd name="connsiteX8" fmla="*/ 407037 w 1275403"/>
                <a:gd name="connsiteY8" fmla="*/ 1232284 h 1484195"/>
                <a:gd name="connsiteX9" fmla="*/ 0 w 1275403"/>
                <a:gd name="connsiteY9" fmla="*/ 563680 h 1484195"/>
                <a:gd name="connsiteX0" fmla="*/ 0 w 1275411"/>
                <a:gd name="connsiteY0" fmla="*/ 563680 h 1484195"/>
                <a:gd name="connsiteX1" fmla="*/ 526912 w 1275411"/>
                <a:gd name="connsiteY1" fmla="*/ 67106 h 1484195"/>
                <a:gd name="connsiteX2" fmla="*/ 895191 w 1275411"/>
                <a:gd name="connsiteY2" fmla="*/ 0 h 1484195"/>
                <a:gd name="connsiteX3" fmla="*/ 1229175 w 1275411"/>
                <a:gd name="connsiteY3" fmla="*/ 208398 h 1484195"/>
                <a:gd name="connsiteX4" fmla="*/ 1275394 w 1275411"/>
                <a:gd name="connsiteY4" fmla="*/ 624190 h 1484195"/>
                <a:gd name="connsiteX5" fmla="*/ 1168721 w 1275411"/>
                <a:gd name="connsiteY5" fmla="*/ 1210665 h 1484195"/>
                <a:gd name="connsiteX6" fmla="*/ 895191 w 1275411"/>
                <a:gd name="connsiteY6" fmla="*/ 1484195 h 1484195"/>
                <a:gd name="connsiteX7" fmla="*/ 633492 w 1275411"/>
                <a:gd name="connsiteY7" fmla="*/ 1433592 h 1484195"/>
                <a:gd name="connsiteX8" fmla="*/ 407037 w 1275411"/>
                <a:gd name="connsiteY8" fmla="*/ 1232284 h 1484195"/>
                <a:gd name="connsiteX9" fmla="*/ 0 w 1275411"/>
                <a:gd name="connsiteY9" fmla="*/ 563680 h 1484195"/>
                <a:gd name="connsiteX0" fmla="*/ 0 w 1275464"/>
                <a:gd name="connsiteY0" fmla="*/ 563680 h 1484195"/>
                <a:gd name="connsiteX1" fmla="*/ 526912 w 1275464"/>
                <a:gd name="connsiteY1" fmla="*/ 67106 h 1484195"/>
                <a:gd name="connsiteX2" fmla="*/ 895191 w 1275464"/>
                <a:gd name="connsiteY2" fmla="*/ 0 h 1484195"/>
                <a:gd name="connsiteX3" fmla="*/ 1229175 w 1275464"/>
                <a:gd name="connsiteY3" fmla="*/ 208398 h 1484195"/>
                <a:gd name="connsiteX4" fmla="*/ 1275394 w 1275464"/>
                <a:gd name="connsiteY4" fmla="*/ 624190 h 1484195"/>
                <a:gd name="connsiteX5" fmla="*/ 1168721 w 1275464"/>
                <a:gd name="connsiteY5" fmla="*/ 1210665 h 1484195"/>
                <a:gd name="connsiteX6" fmla="*/ 895191 w 1275464"/>
                <a:gd name="connsiteY6" fmla="*/ 1484195 h 1484195"/>
                <a:gd name="connsiteX7" fmla="*/ 633492 w 1275464"/>
                <a:gd name="connsiteY7" fmla="*/ 1433592 h 1484195"/>
                <a:gd name="connsiteX8" fmla="*/ 407037 w 1275464"/>
                <a:gd name="connsiteY8" fmla="*/ 1232284 h 1484195"/>
                <a:gd name="connsiteX9" fmla="*/ 0 w 1275464"/>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68721 w 1320730"/>
                <a:gd name="connsiteY5" fmla="*/ 121066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30070 w 1320730"/>
                <a:gd name="connsiteY5" fmla="*/ 1190837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67126"/>
                <a:gd name="connsiteX1" fmla="*/ 526912 w 1320730"/>
                <a:gd name="connsiteY1" fmla="*/ 6710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62931 w 1320730"/>
                <a:gd name="connsiteY1" fmla="*/ 11202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4409 w 1320730"/>
                <a:gd name="connsiteY1" fmla="*/ 22638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7261 w 1320730"/>
                <a:gd name="connsiteY1" fmla="*/ 2403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289129"/>
                <a:gd name="connsiteY0" fmla="*/ 589277 h 1467126"/>
                <a:gd name="connsiteX1" fmla="*/ 495660 w 1289129"/>
                <a:gd name="connsiteY1" fmla="*/ 240332 h 1467126"/>
                <a:gd name="connsiteX2" fmla="*/ 863590 w 1289129"/>
                <a:gd name="connsiteY2" fmla="*/ 0 h 1467126"/>
                <a:gd name="connsiteX3" fmla="*/ 1197574 w 1289129"/>
                <a:gd name="connsiteY3" fmla="*/ 208398 h 1467126"/>
                <a:gd name="connsiteX4" fmla="*/ 1289114 w 1289129"/>
                <a:gd name="connsiteY4" fmla="*/ 649318 h 1467126"/>
                <a:gd name="connsiteX5" fmla="*/ 1109653 w 1289129"/>
                <a:gd name="connsiteY5" fmla="*/ 1193195 h 1467126"/>
                <a:gd name="connsiteX6" fmla="*/ 874975 w 1289129"/>
                <a:gd name="connsiteY6" fmla="*/ 1467126 h 1467126"/>
                <a:gd name="connsiteX7" fmla="*/ 601891 w 1289129"/>
                <a:gd name="connsiteY7" fmla="*/ 1433592 h 1467126"/>
                <a:gd name="connsiteX8" fmla="*/ 375436 w 1289129"/>
                <a:gd name="connsiteY8" fmla="*/ 1232284 h 1467126"/>
                <a:gd name="connsiteX9" fmla="*/ 0 w 1289129"/>
                <a:gd name="connsiteY9" fmla="*/ 589277 h 1467126"/>
                <a:gd name="connsiteX0" fmla="*/ 0 w 1273879"/>
                <a:gd name="connsiteY0" fmla="*/ 636323 h 1467126"/>
                <a:gd name="connsiteX1" fmla="*/ 480410 w 1273879"/>
                <a:gd name="connsiteY1" fmla="*/ 240332 h 1467126"/>
                <a:gd name="connsiteX2" fmla="*/ 848340 w 1273879"/>
                <a:gd name="connsiteY2" fmla="*/ 0 h 1467126"/>
                <a:gd name="connsiteX3" fmla="*/ 1182324 w 1273879"/>
                <a:gd name="connsiteY3" fmla="*/ 208398 h 1467126"/>
                <a:gd name="connsiteX4" fmla="*/ 1273864 w 1273879"/>
                <a:gd name="connsiteY4" fmla="*/ 649318 h 1467126"/>
                <a:gd name="connsiteX5" fmla="*/ 1094403 w 1273879"/>
                <a:gd name="connsiteY5" fmla="*/ 1193195 h 1467126"/>
                <a:gd name="connsiteX6" fmla="*/ 859725 w 1273879"/>
                <a:gd name="connsiteY6" fmla="*/ 1467126 h 1467126"/>
                <a:gd name="connsiteX7" fmla="*/ 586641 w 1273879"/>
                <a:gd name="connsiteY7" fmla="*/ 1433592 h 1467126"/>
                <a:gd name="connsiteX8" fmla="*/ 360186 w 1273879"/>
                <a:gd name="connsiteY8" fmla="*/ 1232284 h 1467126"/>
                <a:gd name="connsiteX9" fmla="*/ 0 w 1273879"/>
                <a:gd name="connsiteY9" fmla="*/ 636323 h 1467126"/>
                <a:gd name="connsiteX0" fmla="*/ 0 w 1271228"/>
                <a:gd name="connsiteY0" fmla="*/ 669320 h 1467126"/>
                <a:gd name="connsiteX1" fmla="*/ 477759 w 1271228"/>
                <a:gd name="connsiteY1" fmla="*/ 240332 h 1467126"/>
                <a:gd name="connsiteX2" fmla="*/ 845689 w 1271228"/>
                <a:gd name="connsiteY2" fmla="*/ 0 h 1467126"/>
                <a:gd name="connsiteX3" fmla="*/ 1179673 w 1271228"/>
                <a:gd name="connsiteY3" fmla="*/ 208398 h 1467126"/>
                <a:gd name="connsiteX4" fmla="*/ 1271213 w 1271228"/>
                <a:gd name="connsiteY4" fmla="*/ 649318 h 1467126"/>
                <a:gd name="connsiteX5" fmla="*/ 1091752 w 1271228"/>
                <a:gd name="connsiteY5" fmla="*/ 1193195 h 1467126"/>
                <a:gd name="connsiteX6" fmla="*/ 857074 w 1271228"/>
                <a:gd name="connsiteY6" fmla="*/ 1467126 h 1467126"/>
                <a:gd name="connsiteX7" fmla="*/ 583990 w 1271228"/>
                <a:gd name="connsiteY7" fmla="*/ 1433592 h 1467126"/>
                <a:gd name="connsiteX8" fmla="*/ 357535 w 1271228"/>
                <a:gd name="connsiteY8" fmla="*/ 1232284 h 1467126"/>
                <a:gd name="connsiteX9" fmla="*/ 0 w 1271228"/>
                <a:gd name="connsiteY9" fmla="*/ 669320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44471 h 1438424"/>
                <a:gd name="connsiteX1" fmla="*/ 437382 w 1252521"/>
                <a:gd name="connsiteY1" fmla="*/ 239620 h 1438424"/>
                <a:gd name="connsiteX2" fmla="*/ 820294 w 1252521"/>
                <a:gd name="connsiteY2" fmla="*/ 0 h 1438424"/>
                <a:gd name="connsiteX3" fmla="*/ 1160966 w 1252521"/>
                <a:gd name="connsiteY3" fmla="*/ 179696 h 1438424"/>
                <a:gd name="connsiteX4" fmla="*/ 1252506 w 1252521"/>
                <a:gd name="connsiteY4" fmla="*/ 620616 h 1438424"/>
                <a:gd name="connsiteX5" fmla="*/ 1073045 w 1252521"/>
                <a:gd name="connsiteY5" fmla="*/ 1164493 h 1438424"/>
                <a:gd name="connsiteX6" fmla="*/ 838367 w 1252521"/>
                <a:gd name="connsiteY6" fmla="*/ 1438424 h 1438424"/>
                <a:gd name="connsiteX7" fmla="*/ 565283 w 1252521"/>
                <a:gd name="connsiteY7" fmla="*/ 1404890 h 1438424"/>
                <a:gd name="connsiteX8" fmla="*/ 338828 w 1252521"/>
                <a:gd name="connsiteY8" fmla="*/ 1203582 h 1438424"/>
                <a:gd name="connsiteX9" fmla="*/ 0 w 1252521"/>
                <a:gd name="connsiteY9" fmla="*/ 644471 h 1438424"/>
                <a:gd name="connsiteX0" fmla="*/ 0 w 1252521"/>
                <a:gd name="connsiteY0" fmla="*/ 634903 h 1428856"/>
                <a:gd name="connsiteX1" fmla="*/ 437382 w 1252521"/>
                <a:gd name="connsiteY1" fmla="*/ 230052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57422 w 1252521"/>
                <a:gd name="connsiteY1" fmla="*/ 23886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77462 w 1252521"/>
                <a:gd name="connsiteY1" fmla="*/ 24768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11481 w 1252521"/>
                <a:gd name="connsiteY1" fmla="*/ 27007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95954 w 1252521"/>
                <a:gd name="connsiteY7" fmla="*/ 1216312 h 1428856"/>
                <a:gd name="connsiteX8" fmla="*/ 338828 w 1252521"/>
                <a:gd name="connsiteY8" fmla="*/ 1194014 h 1428856"/>
                <a:gd name="connsiteX9" fmla="*/ 0 w 1252521"/>
                <a:gd name="connsiteY9" fmla="*/ 634903 h 1428856"/>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338828 w 1252521"/>
                <a:gd name="connsiteY8" fmla="*/ 1194014 h 1293913"/>
                <a:gd name="connsiteX9" fmla="*/ 0 w 1252521"/>
                <a:gd name="connsiteY9"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0 w 1252521"/>
                <a:gd name="connsiteY8"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360784 w 1252521"/>
                <a:gd name="connsiteY7" fmla="*/ 1016595 h 1293913"/>
                <a:gd name="connsiteX8" fmla="*/ 0 w 1252521"/>
                <a:gd name="connsiteY8" fmla="*/ 634903 h 1293913"/>
                <a:gd name="connsiteX0" fmla="*/ 0 w 1252521"/>
                <a:gd name="connsiteY0" fmla="*/ 634903 h 1232762"/>
                <a:gd name="connsiteX1" fmla="*/ 424002 w 1252521"/>
                <a:gd name="connsiteY1" fmla="*/ 287456 h 1232762"/>
                <a:gd name="connsiteX2" fmla="*/ 818064 w 1252521"/>
                <a:gd name="connsiteY2" fmla="*/ 0 h 1232762"/>
                <a:gd name="connsiteX3" fmla="*/ 1160966 w 1252521"/>
                <a:gd name="connsiteY3" fmla="*/ 170128 h 1232762"/>
                <a:gd name="connsiteX4" fmla="*/ 1252506 w 1252521"/>
                <a:gd name="connsiteY4" fmla="*/ 611048 h 1232762"/>
                <a:gd name="connsiteX5" fmla="*/ 1073045 w 1252521"/>
                <a:gd name="connsiteY5" fmla="*/ 1154925 h 1232762"/>
                <a:gd name="connsiteX6" fmla="*/ 769950 w 1252521"/>
                <a:gd name="connsiteY6" fmla="*/ 1200978 h 1232762"/>
                <a:gd name="connsiteX7" fmla="*/ 360784 w 1252521"/>
                <a:gd name="connsiteY7" fmla="*/ 1016595 h 1232762"/>
                <a:gd name="connsiteX8" fmla="*/ 0 w 1252521"/>
                <a:gd name="connsiteY8" fmla="*/ 634903 h 1232762"/>
                <a:gd name="connsiteX0" fmla="*/ 0 w 1252521"/>
                <a:gd name="connsiteY0" fmla="*/ 634903 h 1218720"/>
                <a:gd name="connsiteX1" fmla="*/ 424002 w 1252521"/>
                <a:gd name="connsiteY1" fmla="*/ 287456 h 1218720"/>
                <a:gd name="connsiteX2" fmla="*/ 818064 w 1252521"/>
                <a:gd name="connsiteY2" fmla="*/ 0 h 1218720"/>
                <a:gd name="connsiteX3" fmla="*/ 1160966 w 1252521"/>
                <a:gd name="connsiteY3" fmla="*/ 170128 h 1218720"/>
                <a:gd name="connsiteX4" fmla="*/ 1252506 w 1252521"/>
                <a:gd name="connsiteY4" fmla="*/ 611048 h 1218720"/>
                <a:gd name="connsiteX5" fmla="*/ 1073045 w 1252521"/>
                <a:gd name="connsiteY5" fmla="*/ 1154925 h 1218720"/>
                <a:gd name="connsiteX6" fmla="*/ 749780 w 1252521"/>
                <a:gd name="connsiteY6" fmla="*/ 1157164 h 1218720"/>
                <a:gd name="connsiteX7" fmla="*/ 360784 w 1252521"/>
                <a:gd name="connsiteY7" fmla="*/ 1016595 h 1218720"/>
                <a:gd name="connsiteX8" fmla="*/ 0 w 1252521"/>
                <a:gd name="connsiteY8" fmla="*/ 634903 h 1218720"/>
                <a:gd name="connsiteX0" fmla="*/ 0 w 1252521"/>
                <a:gd name="connsiteY0" fmla="*/ 634903 h 1225384"/>
                <a:gd name="connsiteX1" fmla="*/ 424002 w 1252521"/>
                <a:gd name="connsiteY1" fmla="*/ 287456 h 1225384"/>
                <a:gd name="connsiteX2" fmla="*/ 818064 w 1252521"/>
                <a:gd name="connsiteY2" fmla="*/ 0 h 1225384"/>
                <a:gd name="connsiteX3" fmla="*/ 1160966 w 1252521"/>
                <a:gd name="connsiteY3" fmla="*/ 170128 h 1225384"/>
                <a:gd name="connsiteX4" fmla="*/ 1252506 w 1252521"/>
                <a:gd name="connsiteY4" fmla="*/ 611048 h 1225384"/>
                <a:gd name="connsiteX5" fmla="*/ 1073045 w 1252521"/>
                <a:gd name="connsiteY5" fmla="*/ 1154925 h 1225384"/>
                <a:gd name="connsiteX6" fmla="*/ 738918 w 1252521"/>
                <a:gd name="connsiteY6" fmla="*/ 1180074 h 1225384"/>
                <a:gd name="connsiteX7" fmla="*/ 360784 w 1252521"/>
                <a:gd name="connsiteY7" fmla="*/ 1016595 h 1225384"/>
                <a:gd name="connsiteX8" fmla="*/ 0 w 1252521"/>
                <a:gd name="connsiteY8" fmla="*/ 634903 h 1225384"/>
                <a:gd name="connsiteX0" fmla="*/ 0 w 1252521"/>
                <a:gd name="connsiteY0" fmla="*/ 634903 h 1208158"/>
                <a:gd name="connsiteX1" fmla="*/ 424002 w 1252521"/>
                <a:gd name="connsiteY1" fmla="*/ 287456 h 1208158"/>
                <a:gd name="connsiteX2" fmla="*/ 818064 w 1252521"/>
                <a:gd name="connsiteY2" fmla="*/ 0 h 1208158"/>
                <a:gd name="connsiteX3" fmla="*/ 1160966 w 1252521"/>
                <a:gd name="connsiteY3" fmla="*/ 170128 h 1208158"/>
                <a:gd name="connsiteX4" fmla="*/ 1252506 w 1252521"/>
                <a:gd name="connsiteY4" fmla="*/ 611048 h 1208158"/>
                <a:gd name="connsiteX5" fmla="*/ 1073045 w 1252521"/>
                <a:gd name="connsiteY5" fmla="*/ 1154925 h 1208158"/>
                <a:gd name="connsiteX6" fmla="*/ 738918 w 1252521"/>
                <a:gd name="connsiteY6" fmla="*/ 1180074 h 1208158"/>
                <a:gd name="connsiteX7" fmla="*/ 360784 w 1252521"/>
                <a:gd name="connsiteY7" fmla="*/ 1016595 h 1208158"/>
                <a:gd name="connsiteX8" fmla="*/ 0 w 1252521"/>
                <a:gd name="connsiteY8" fmla="*/ 634903 h 1208158"/>
                <a:gd name="connsiteX0" fmla="*/ 0 w 1252521"/>
                <a:gd name="connsiteY0" fmla="*/ 634903 h 1219202"/>
                <a:gd name="connsiteX1" fmla="*/ 424002 w 1252521"/>
                <a:gd name="connsiteY1" fmla="*/ 287456 h 1219202"/>
                <a:gd name="connsiteX2" fmla="*/ 818064 w 1252521"/>
                <a:gd name="connsiteY2" fmla="*/ 0 h 1219202"/>
                <a:gd name="connsiteX3" fmla="*/ 1160966 w 1252521"/>
                <a:gd name="connsiteY3" fmla="*/ 170128 h 1219202"/>
                <a:gd name="connsiteX4" fmla="*/ 1252506 w 1252521"/>
                <a:gd name="connsiteY4" fmla="*/ 611048 h 1219202"/>
                <a:gd name="connsiteX5" fmla="*/ 1073045 w 1252521"/>
                <a:gd name="connsiteY5" fmla="*/ 1154925 h 1219202"/>
                <a:gd name="connsiteX6" fmla="*/ 738918 w 1252521"/>
                <a:gd name="connsiteY6" fmla="*/ 1180074 h 1219202"/>
                <a:gd name="connsiteX7" fmla="*/ 360784 w 1252521"/>
                <a:gd name="connsiteY7" fmla="*/ 1016595 h 1219202"/>
                <a:gd name="connsiteX8" fmla="*/ 0 w 1252521"/>
                <a:gd name="connsiteY8" fmla="*/ 634903 h 1219202"/>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19959"/>
                <a:gd name="connsiteY0" fmla="*/ 661096 h 1213484"/>
                <a:gd name="connsiteX1" fmla="*/ 391440 w 1219959"/>
                <a:gd name="connsiteY1" fmla="*/ 287456 h 1213484"/>
                <a:gd name="connsiteX2" fmla="*/ 785502 w 1219959"/>
                <a:gd name="connsiteY2" fmla="*/ 0 h 1213484"/>
                <a:gd name="connsiteX3" fmla="*/ 1128404 w 1219959"/>
                <a:gd name="connsiteY3" fmla="*/ 170128 h 1213484"/>
                <a:gd name="connsiteX4" fmla="*/ 1219944 w 1219959"/>
                <a:gd name="connsiteY4" fmla="*/ 611048 h 1213484"/>
                <a:gd name="connsiteX5" fmla="*/ 1040483 w 1219959"/>
                <a:gd name="connsiteY5" fmla="*/ 1154925 h 1213484"/>
                <a:gd name="connsiteX6" fmla="*/ 706356 w 1219959"/>
                <a:gd name="connsiteY6" fmla="*/ 1180074 h 1213484"/>
                <a:gd name="connsiteX7" fmla="*/ 342287 w 1219959"/>
                <a:gd name="connsiteY7" fmla="*/ 991798 h 1213484"/>
                <a:gd name="connsiteX8" fmla="*/ 0 w 1219959"/>
                <a:gd name="connsiteY8" fmla="*/ 661096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54"/>
                <a:gd name="connsiteX1" fmla="*/ 395342 w 1223861"/>
                <a:gd name="connsiteY1" fmla="*/ 287456 h 1213454"/>
                <a:gd name="connsiteX2" fmla="*/ 789404 w 1223861"/>
                <a:gd name="connsiteY2" fmla="*/ 0 h 1213454"/>
                <a:gd name="connsiteX3" fmla="*/ 1132306 w 1223861"/>
                <a:gd name="connsiteY3" fmla="*/ 170128 h 1213454"/>
                <a:gd name="connsiteX4" fmla="*/ 1223846 w 1223861"/>
                <a:gd name="connsiteY4" fmla="*/ 611048 h 1213454"/>
                <a:gd name="connsiteX5" fmla="*/ 1044385 w 1223861"/>
                <a:gd name="connsiteY5" fmla="*/ 1154925 h 1213454"/>
                <a:gd name="connsiteX6" fmla="*/ 710258 w 1223861"/>
                <a:gd name="connsiteY6" fmla="*/ 1180074 h 1213454"/>
                <a:gd name="connsiteX7" fmla="*/ 348834 w 1223861"/>
                <a:gd name="connsiteY7" fmla="*/ 992301 h 1213454"/>
                <a:gd name="connsiteX8" fmla="*/ 0 w 1223861"/>
                <a:gd name="connsiteY8" fmla="*/ 677839 h 1213454"/>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0552"/>
                <a:gd name="connsiteX1" fmla="*/ 395342 w 1223861"/>
                <a:gd name="connsiteY1" fmla="*/ 287456 h 1200552"/>
                <a:gd name="connsiteX2" fmla="*/ 789404 w 1223861"/>
                <a:gd name="connsiteY2" fmla="*/ 0 h 1200552"/>
                <a:gd name="connsiteX3" fmla="*/ 1132306 w 1223861"/>
                <a:gd name="connsiteY3" fmla="*/ 170128 h 1200552"/>
                <a:gd name="connsiteX4" fmla="*/ 1223846 w 1223861"/>
                <a:gd name="connsiteY4" fmla="*/ 611048 h 1200552"/>
                <a:gd name="connsiteX5" fmla="*/ 1044385 w 1223861"/>
                <a:gd name="connsiteY5" fmla="*/ 1154925 h 1200552"/>
                <a:gd name="connsiteX6" fmla="*/ 698293 w 1223861"/>
                <a:gd name="connsiteY6" fmla="*/ 1160306 h 1200552"/>
                <a:gd name="connsiteX7" fmla="*/ 348834 w 1223861"/>
                <a:gd name="connsiteY7" fmla="*/ 992301 h 1200552"/>
                <a:gd name="connsiteX8" fmla="*/ 0 w 1223861"/>
                <a:gd name="connsiteY8" fmla="*/ 677839 h 1200552"/>
                <a:gd name="connsiteX0" fmla="*/ 0 w 1223861"/>
                <a:gd name="connsiteY0" fmla="*/ 677839 h 1215924"/>
                <a:gd name="connsiteX1" fmla="*/ 395342 w 1223861"/>
                <a:gd name="connsiteY1" fmla="*/ 287456 h 1215924"/>
                <a:gd name="connsiteX2" fmla="*/ 789404 w 1223861"/>
                <a:gd name="connsiteY2" fmla="*/ 0 h 1215924"/>
                <a:gd name="connsiteX3" fmla="*/ 1132306 w 1223861"/>
                <a:gd name="connsiteY3" fmla="*/ 170128 h 1215924"/>
                <a:gd name="connsiteX4" fmla="*/ 1223846 w 1223861"/>
                <a:gd name="connsiteY4" fmla="*/ 611048 h 1215924"/>
                <a:gd name="connsiteX5" fmla="*/ 1064283 w 1223861"/>
                <a:gd name="connsiteY5" fmla="*/ 1176206 h 1215924"/>
                <a:gd name="connsiteX6" fmla="*/ 698293 w 1223861"/>
                <a:gd name="connsiteY6" fmla="*/ 1160306 h 1215924"/>
                <a:gd name="connsiteX7" fmla="*/ 348834 w 1223861"/>
                <a:gd name="connsiteY7" fmla="*/ 992301 h 1215924"/>
                <a:gd name="connsiteX8" fmla="*/ 0 w 1223861"/>
                <a:gd name="connsiteY8" fmla="*/ 677839 h 1215924"/>
                <a:gd name="connsiteX0" fmla="*/ 0 w 1223861"/>
                <a:gd name="connsiteY0" fmla="*/ 677839 h 1225260"/>
                <a:gd name="connsiteX1" fmla="*/ 395342 w 1223861"/>
                <a:gd name="connsiteY1" fmla="*/ 287456 h 1225260"/>
                <a:gd name="connsiteX2" fmla="*/ 789404 w 1223861"/>
                <a:gd name="connsiteY2" fmla="*/ 0 h 1225260"/>
                <a:gd name="connsiteX3" fmla="*/ 1132306 w 1223861"/>
                <a:gd name="connsiteY3" fmla="*/ 170128 h 1225260"/>
                <a:gd name="connsiteX4" fmla="*/ 1223846 w 1223861"/>
                <a:gd name="connsiteY4" fmla="*/ 611048 h 1225260"/>
                <a:gd name="connsiteX5" fmla="*/ 1075276 w 1223861"/>
                <a:gd name="connsiteY5" fmla="*/ 1188294 h 1225260"/>
                <a:gd name="connsiteX6" fmla="*/ 698293 w 1223861"/>
                <a:gd name="connsiteY6" fmla="*/ 1160306 h 1225260"/>
                <a:gd name="connsiteX7" fmla="*/ 348834 w 1223861"/>
                <a:gd name="connsiteY7" fmla="*/ 992301 h 1225260"/>
                <a:gd name="connsiteX8" fmla="*/ 0 w 1223861"/>
                <a:gd name="connsiteY8" fmla="*/ 677839 h 1225260"/>
                <a:gd name="connsiteX0" fmla="*/ 0 w 1223861"/>
                <a:gd name="connsiteY0" fmla="*/ 677839 h 1234225"/>
                <a:gd name="connsiteX1" fmla="*/ 395342 w 1223861"/>
                <a:gd name="connsiteY1" fmla="*/ 287456 h 1234225"/>
                <a:gd name="connsiteX2" fmla="*/ 789404 w 1223861"/>
                <a:gd name="connsiteY2" fmla="*/ 0 h 1234225"/>
                <a:gd name="connsiteX3" fmla="*/ 1132306 w 1223861"/>
                <a:gd name="connsiteY3" fmla="*/ 170128 h 1234225"/>
                <a:gd name="connsiteX4" fmla="*/ 1223846 w 1223861"/>
                <a:gd name="connsiteY4" fmla="*/ 611048 h 1234225"/>
                <a:gd name="connsiteX5" fmla="*/ 1094759 w 1223861"/>
                <a:gd name="connsiteY5" fmla="*/ 1199503 h 1234225"/>
                <a:gd name="connsiteX6" fmla="*/ 698293 w 1223861"/>
                <a:gd name="connsiteY6" fmla="*/ 1160306 h 1234225"/>
                <a:gd name="connsiteX7" fmla="*/ 348834 w 1223861"/>
                <a:gd name="connsiteY7" fmla="*/ 992301 h 1234225"/>
                <a:gd name="connsiteX8" fmla="*/ 0 w 1223861"/>
                <a:gd name="connsiteY8" fmla="*/ 677839 h 1234225"/>
                <a:gd name="connsiteX0" fmla="*/ 0 w 1223861"/>
                <a:gd name="connsiteY0" fmla="*/ 677839 h 1248915"/>
                <a:gd name="connsiteX1" fmla="*/ 395342 w 1223861"/>
                <a:gd name="connsiteY1" fmla="*/ 287456 h 1248915"/>
                <a:gd name="connsiteX2" fmla="*/ 789404 w 1223861"/>
                <a:gd name="connsiteY2" fmla="*/ 0 h 1248915"/>
                <a:gd name="connsiteX3" fmla="*/ 1132306 w 1223861"/>
                <a:gd name="connsiteY3" fmla="*/ 170128 h 1248915"/>
                <a:gd name="connsiteX4" fmla="*/ 1223846 w 1223861"/>
                <a:gd name="connsiteY4" fmla="*/ 611048 h 1248915"/>
                <a:gd name="connsiteX5" fmla="*/ 1096148 w 1223861"/>
                <a:gd name="connsiteY5" fmla="*/ 1217254 h 1248915"/>
                <a:gd name="connsiteX6" fmla="*/ 698293 w 1223861"/>
                <a:gd name="connsiteY6" fmla="*/ 1160306 h 1248915"/>
                <a:gd name="connsiteX7" fmla="*/ 348834 w 1223861"/>
                <a:gd name="connsiteY7" fmla="*/ 992301 h 1248915"/>
                <a:gd name="connsiteX8" fmla="*/ 0 w 1223861"/>
                <a:gd name="connsiteY8" fmla="*/ 677839 h 1248915"/>
                <a:gd name="connsiteX0" fmla="*/ 0 w 1223861"/>
                <a:gd name="connsiteY0" fmla="*/ 677839 h 1244250"/>
                <a:gd name="connsiteX1" fmla="*/ 395342 w 1223861"/>
                <a:gd name="connsiteY1" fmla="*/ 287456 h 1244250"/>
                <a:gd name="connsiteX2" fmla="*/ 789404 w 1223861"/>
                <a:gd name="connsiteY2" fmla="*/ 0 h 1244250"/>
                <a:gd name="connsiteX3" fmla="*/ 1132306 w 1223861"/>
                <a:gd name="connsiteY3" fmla="*/ 170128 h 1244250"/>
                <a:gd name="connsiteX4" fmla="*/ 1223846 w 1223861"/>
                <a:gd name="connsiteY4" fmla="*/ 611048 h 1244250"/>
                <a:gd name="connsiteX5" fmla="*/ 1096148 w 1223861"/>
                <a:gd name="connsiteY5" fmla="*/ 1217254 h 1244250"/>
                <a:gd name="connsiteX6" fmla="*/ 688558 w 1223861"/>
                <a:gd name="connsiteY6" fmla="*/ 1130971 h 1244250"/>
                <a:gd name="connsiteX7" fmla="*/ 348834 w 1223861"/>
                <a:gd name="connsiteY7" fmla="*/ 992301 h 1244250"/>
                <a:gd name="connsiteX8" fmla="*/ 0 w 1223861"/>
                <a:gd name="connsiteY8" fmla="*/ 677839 h 1244250"/>
                <a:gd name="connsiteX0" fmla="*/ 0 w 1223861"/>
                <a:gd name="connsiteY0" fmla="*/ 677839 h 1248179"/>
                <a:gd name="connsiteX1" fmla="*/ 395342 w 1223861"/>
                <a:gd name="connsiteY1" fmla="*/ 287456 h 1248179"/>
                <a:gd name="connsiteX2" fmla="*/ 789404 w 1223861"/>
                <a:gd name="connsiteY2" fmla="*/ 0 h 1248179"/>
                <a:gd name="connsiteX3" fmla="*/ 1132306 w 1223861"/>
                <a:gd name="connsiteY3" fmla="*/ 170128 h 1248179"/>
                <a:gd name="connsiteX4" fmla="*/ 1223846 w 1223861"/>
                <a:gd name="connsiteY4" fmla="*/ 611048 h 1248179"/>
                <a:gd name="connsiteX5" fmla="*/ 1096148 w 1223861"/>
                <a:gd name="connsiteY5" fmla="*/ 1217254 h 1248179"/>
                <a:gd name="connsiteX6" fmla="*/ 688558 w 1223861"/>
                <a:gd name="connsiteY6" fmla="*/ 1130971 h 1248179"/>
                <a:gd name="connsiteX7" fmla="*/ 348834 w 1223861"/>
                <a:gd name="connsiteY7" fmla="*/ 992301 h 1248179"/>
                <a:gd name="connsiteX8" fmla="*/ 0 w 1223861"/>
                <a:gd name="connsiteY8" fmla="*/ 677839 h 1248179"/>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1019"/>
                <a:gd name="connsiteX1" fmla="*/ 395342 w 1223861"/>
                <a:gd name="connsiteY1" fmla="*/ 287456 h 1241019"/>
                <a:gd name="connsiteX2" fmla="*/ 789404 w 1223861"/>
                <a:gd name="connsiteY2" fmla="*/ 0 h 1241019"/>
                <a:gd name="connsiteX3" fmla="*/ 1132306 w 1223861"/>
                <a:gd name="connsiteY3" fmla="*/ 170128 h 1241019"/>
                <a:gd name="connsiteX4" fmla="*/ 1223846 w 1223861"/>
                <a:gd name="connsiteY4" fmla="*/ 611048 h 1241019"/>
                <a:gd name="connsiteX5" fmla="*/ 1096148 w 1223861"/>
                <a:gd name="connsiteY5" fmla="*/ 1217254 h 1241019"/>
                <a:gd name="connsiteX6" fmla="*/ 662956 w 1223861"/>
                <a:gd name="connsiteY6" fmla="*/ 1098611 h 1241019"/>
                <a:gd name="connsiteX7" fmla="*/ 354551 w 1223861"/>
                <a:gd name="connsiteY7" fmla="*/ 955920 h 1241019"/>
                <a:gd name="connsiteX8" fmla="*/ 0 w 1223861"/>
                <a:gd name="connsiteY8" fmla="*/ 677839 h 1241019"/>
                <a:gd name="connsiteX0" fmla="*/ 0 w 1223861"/>
                <a:gd name="connsiteY0" fmla="*/ 677839 h 1241990"/>
                <a:gd name="connsiteX1" fmla="*/ 395342 w 1223861"/>
                <a:gd name="connsiteY1" fmla="*/ 287456 h 1241990"/>
                <a:gd name="connsiteX2" fmla="*/ 789404 w 1223861"/>
                <a:gd name="connsiteY2" fmla="*/ 0 h 1241990"/>
                <a:gd name="connsiteX3" fmla="*/ 1132306 w 1223861"/>
                <a:gd name="connsiteY3" fmla="*/ 170128 h 1241990"/>
                <a:gd name="connsiteX4" fmla="*/ 1223846 w 1223861"/>
                <a:gd name="connsiteY4" fmla="*/ 611048 h 1241990"/>
                <a:gd name="connsiteX5" fmla="*/ 1096148 w 1223861"/>
                <a:gd name="connsiteY5" fmla="*/ 1217254 h 1241990"/>
                <a:gd name="connsiteX6" fmla="*/ 662956 w 1223861"/>
                <a:gd name="connsiteY6" fmla="*/ 1098611 h 1241990"/>
                <a:gd name="connsiteX7" fmla="*/ 354551 w 1223861"/>
                <a:gd name="connsiteY7" fmla="*/ 955920 h 1241990"/>
                <a:gd name="connsiteX8" fmla="*/ 0 w 1223861"/>
                <a:gd name="connsiteY8" fmla="*/ 677839 h 1241990"/>
                <a:gd name="connsiteX0" fmla="*/ 0 w 1223861"/>
                <a:gd name="connsiteY0" fmla="*/ 677839 h 1240486"/>
                <a:gd name="connsiteX1" fmla="*/ 395342 w 1223861"/>
                <a:gd name="connsiteY1" fmla="*/ 287456 h 1240486"/>
                <a:gd name="connsiteX2" fmla="*/ 789404 w 1223861"/>
                <a:gd name="connsiteY2" fmla="*/ 0 h 1240486"/>
                <a:gd name="connsiteX3" fmla="*/ 1132306 w 1223861"/>
                <a:gd name="connsiteY3" fmla="*/ 170128 h 1240486"/>
                <a:gd name="connsiteX4" fmla="*/ 1223846 w 1223861"/>
                <a:gd name="connsiteY4" fmla="*/ 611048 h 1240486"/>
                <a:gd name="connsiteX5" fmla="*/ 1096148 w 1223861"/>
                <a:gd name="connsiteY5" fmla="*/ 1217254 h 1240486"/>
                <a:gd name="connsiteX6" fmla="*/ 662956 w 1223861"/>
                <a:gd name="connsiteY6" fmla="*/ 1098611 h 1240486"/>
                <a:gd name="connsiteX7" fmla="*/ 371663 w 1223861"/>
                <a:gd name="connsiteY7" fmla="*/ 989159 h 1240486"/>
                <a:gd name="connsiteX8" fmla="*/ 0 w 1223861"/>
                <a:gd name="connsiteY8" fmla="*/ 677839 h 1240486"/>
                <a:gd name="connsiteX0" fmla="*/ 0 w 1223861"/>
                <a:gd name="connsiteY0" fmla="*/ 677839 h 1244230"/>
                <a:gd name="connsiteX1" fmla="*/ 395342 w 1223861"/>
                <a:gd name="connsiteY1" fmla="*/ 287456 h 1244230"/>
                <a:gd name="connsiteX2" fmla="*/ 789404 w 1223861"/>
                <a:gd name="connsiteY2" fmla="*/ 0 h 1244230"/>
                <a:gd name="connsiteX3" fmla="*/ 1132306 w 1223861"/>
                <a:gd name="connsiteY3" fmla="*/ 170128 h 1244230"/>
                <a:gd name="connsiteX4" fmla="*/ 1223846 w 1223861"/>
                <a:gd name="connsiteY4" fmla="*/ 611048 h 1244230"/>
                <a:gd name="connsiteX5" fmla="*/ 1096148 w 1223861"/>
                <a:gd name="connsiteY5" fmla="*/ 1217254 h 1244230"/>
                <a:gd name="connsiteX6" fmla="*/ 724607 w 1223861"/>
                <a:gd name="connsiteY6" fmla="*/ 1130349 h 1244230"/>
                <a:gd name="connsiteX7" fmla="*/ 371663 w 1223861"/>
                <a:gd name="connsiteY7" fmla="*/ 989159 h 1244230"/>
                <a:gd name="connsiteX8" fmla="*/ 0 w 1223861"/>
                <a:gd name="connsiteY8" fmla="*/ 677839 h 1244230"/>
                <a:gd name="connsiteX0" fmla="*/ 0 w 1223861"/>
                <a:gd name="connsiteY0" fmla="*/ 677839 h 1245459"/>
                <a:gd name="connsiteX1" fmla="*/ 395342 w 1223861"/>
                <a:gd name="connsiteY1" fmla="*/ 287456 h 1245459"/>
                <a:gd name="connsiteX2" fmla="*/ 789404 w 1223861"/>
                <a:gd name="connsiteY2" fmla="*/ 0 h 1245459"/>
                <a:gd name="connsiteX3" fmla="*/ 1132306 w 1223861"/>
                <a:gd name="connsiteY3" fmla="*/ 170128 h 1245459"/>
                <a:gd name="connsiteX4" fmla="*/ 1223846 w 1223861"/>
                <a:gd name="connsiteY4" fmla="*/ 611048 h 1245459"/>
                <a:gd name="connsiteX5" fmla="*/ 1096148 w 1223861"/>
                <a:gd name="connsiteY5" fmla="*/ 1217254 h 1245459"/>
                <a:gd name="connsiteX6" fmla="*/ 724607 w 1223861"/>
                <a:gd name="connsiteY6" fmla="*/ 1130349 h 1245459"/>
                <a:gd name="connsiteX7" fmla="*/ 371663 w 1223861"/>
                <a:gd name="connsiteY7" fmla="*/ 989159 h 1245459"/>
                <a:gd name="connsiteX8" fmla="*/ 0 w 1223861"/>
                <a:gd name="connsiteY8" fmla="*/ 677839 h 1245459"/>
                <a:gd name="connsiteX0" fmla="*/ 0 w 1223861"/>
                <a:gd name="connsiteY0" fmla="*/ 677839 h 1246941"/>
                <a:gd name="connsiteX1" fmla="*/ 395342 w 1223861"/>
                <a:gd name="connsiteY1" fmla="*/ 287456 h 1246941"/>
                <a:gd name="connsiteX2" fmla="*/ 789404 w 1223861"/>
                <a:gd name="connsiteY2" fmla="*/ 0 h 1246941"/>
                <a:gd name="connsiteX3" fmla="*/ 1132306 w 1223861"/>
                <a:gd name="connsiteY3" fmla="*/ 170128 h 1246941"/>
                <a:gd name="connsiteX4" fmla="*/ 1223846 w 1223861"/>
                <a:gd name="connsiteY4" fmla="*/ 611048 h 1246941"/>
                <a:gd name="connsiteX5" fmla="*/ 1096148 w 1223861"/>
                <a:gd name="connsiteY5" fmla="*/ 1217254 h 1246941"/>
                <a:gd name="connsiteX6" fmla="*/ 722377 w 1223861"/>
                <a:gd name="connsiteY6" fmla="*/ 1139916 h 1246941"/>
                <a:gd name="connsiteX7" fmla="*/ 371663 w 1223861"/>
                <a:gd name="connsiteY7" fmla="*/ 989159 h 1246941"/>
                <a:gd name="connsiteX8" fmla="*/ 0 w 1223861"/>
                <a:gd name="connsiteY8" fmla="*/ 677839 h 1246941"/>
                <a:gd name="connsiteX0" fmla="*/ 0 w 1223861"/>
                <a:gd name="connsiteY0" fmla="*/ 677839 h 1235356"/>
                <a:gd name="connsiteX1" fmla="*/ 395342 w 1223861"/>
                <a:gd name="connsiteY1" fmla="*/ 287456 h 1235356"/>
                <a:gd name="connsiteX2" fmla="*/ 789404 w 1223861"/>
                <a:gd name="connsiteY2" fmla="*/ 0 h 1235356"/>
                <a:gd name="connsiteX3" fmla="*/ 1132306 w 1223861"/>
                <a:gd name="connsiteY3" fmla="*/ 170128 h 1235356"/>
                <a:gd name="connsiteX4" fmla="*/ 1223846 w 1223861"/>
                <a:gd name="connsiteY4" fmla="*/ 611048 h 1235356"/>
                <a:gd name="connsiteX5" fmla="*/ 1112714 w 1223861"/>
                <a:gd name="connsiteY5" fmla="*/ 1205424 h 1235356"/>
                <a:gd name="connsiteX6" fmla="*/ 722377 w 1223861"/>
                <a:gd name="connsiteY6" fmla="*/ 1139916 h 1235356"/>
                <a:gd name="connsiteX7" fmla="*/ 371663 w 1223861"/>
                <a:gd name="connsiteY7" fmla="*/ 989159 h 1235356"/>
                <a:gd name="connsiteX8" fmla="*/ 0 w 1223861"/>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13"/>
                <a:gd name="connsiteY0" fmla="*/ 677839 h 1235356"/>
                <a:gd name="connsiteX1" fmla="*/ 395342 w 1239713"/>
                <a:gd name="connsiteY1" fmla="*/ 287456 h 1235356"/>
                <a:gd name="connsiteX2" fmla="*/ 789404 w 1239713"/>
                <a:gd name="connsiteY2" fmla="*/ 0 h 1235356"/>
                <a:gd name="connsiteX3" fmla="*/ 1132306 w 1239713"/>
                <a:gd name="connsiteY3" fmla="*/ 170128 h 1235356"/>
                <a:gd name="connsiteX4" fmla="*/ 1239713 w 1239713"/>
                <a:gd name="connsiteY4" fmla="*/ 614073 h 1235356"/>
                <a:gd name="connsiteX5" fmla="*/ 1112714 w 1239713"/>
                <a:gd name="connsiteY5" fmla="*/ 1205424 h 1235356"/>
                <a:gd name="connsiteX6" fmla="*/ 722377 w 1239713"/>
                <a:gd name="connsiteY6" fmla="*/ 1139916 h 1235356"/>
                <a:gd name="connsiteX7" fmla="*/ 371663 w 1239713"/>
                <a:gd name="connsiteY7" fmla="*/ 989159 h 1235356"/>
                <a:gd name="connsiteX8" fmla="*/ 0 w 1239713"/>
                <a:gd name="connsiteY8" fmla="*/ 677839 h 1235356"/>
                <a:gd name="connsiteX0" fmla="*/ 0 w 1239713"/>
                <a:gd name="connsiteY0" fmla="*/ 677839 h 1223183"/>
                <a:gd name="connsiteX1" fmla="*/ 395342 w 1239713"/>
                <a:gd name="connsiteY1" fmla="*/ 287456 h 1223183"/>
                <a:gd name="connsiteX2" fmla="*/ 789404 w 1239713"/>
                <a:gd name="connsiteY2" fmla="*/ 0 h 1223183"/>
                <a:gd name="connsiteX3" fmla="*/ 1132306 w 1239713"/>
                <a:gd name="connsiteY3" fmla="*/ 170128 h 1223183"/>
                <a:gd name="connsiteX4" fmla="*/ 1239713 w 1239713"/>
                <a:gd name="connsiteY4" fmla="*/ 614073 h 1223183"/>
                <a:gd name="connsiteX5" fmla="*/ 1116058 w 1239713"/>
                <a:gd name="connsiteY5" fmla="*/ 1191073 h 1223183"/>
                <a:gd name="connsiteX6" fmla="*/ 722377 w 1239713"/>
                <a:gd name="connsiteY6" fmla="*/ 1139916 h 1223183"/>
                <a:gd name="connsiteX7" fmla="*/ 371663 w 1239713"/>
                <a:gd name="connsiteY7" fmla="*/ 989159 h 1223183"/>
                <a:gd name="connsiteX8" fmla="*/ 0 w 1239713"/>
                <a:gd name="connsiteY8" fmla="*/ 677839 h 1223183"/>
                <a:gd name="connsiteX0" fmla="*/ 0 w 1239713"/>
                <a:gd name="connsiteY0" fmla="*/ 677839 h 1208862"/>
                <a:gd name="connsiteX1" fmla="*/ 395342 w 1239713"/>
                <a:gd name="connsiteY1" fmla="*/ 287456 h 1208862"/>
                <a:gd name="connsiteX2" fmla="*/ 789404 w 1239713"/>
                <a:gd name="connsiteY2" fmla="*/ 0 h 1208862"/>
                <a:gd name="connsiteX3" fmla="*/ 1132306 w 1239713"/>
                <a:gd name="connsiteY3" fmla="*/ 170128 h 1208862"/>
                <a:gd name="connsiteX4" fmla="*/ 1239713 w 1239713"/>
                <a:gd name="connsiteY4" fmla="*/ 614073 h 1208862"/>
                <a:gd name="connsiteX5" fmla="*/ 1116058 w 1239713"/>
                <a:gd name="connsiteY5" fmla="*/ 1191073 h 1208862"/>
                <a:gd name="connsiteX6" fmla="*/ 722377 w 1239713"/>
                <a:gd name="connsiteY6" fmla="*/ 1139916 h 1208862"/>
                <a:gd name="connsiteX7" fmla="*/ 371663 w 1239713"/>
                <a:gd name="connsiteY7" fmla="*/ 989159 h 1208862"/>
                <a:gd name="connsiteX8" fmla="*/ 0 w 1239713"/>
                <a:gd name="connsiteY8" fmla="*/ 677839 h 1208862"/>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828"/>
                <a:gd name="connsiteX1" fmla="*/ 395342 w 1239713"/>
                <a:gd name="connsiteY1" fmla="*/ 287456 h 1221828"/>
                <a:gd name="connsiteX2" fmla="*/ 789404 w 1239713"/>
                <a:gd name="connsiteY2" fmla="*/ 0 h 1221828"/>
                <a:gd name="connsiteX3" fmla="*/ 1132306 w 1239713"/>
                <a:gd name="connsiteY3" fmla="*/ 170128 h 1221828"/>
                <a:gd name="connsiteX4" fmla="*/ 1239713 w 1239713"/>
                <a:gd name="connsiteY4" fmla="*/ 614073 h 1221828"/>
                <a:gd name="connsiteX5" fmla="*/ 1116058 w 1239713"/>
                <a:gd name="connsiteY5" fmla="*/ 1191073 h 1221828"/>
                <a:gd name="connsiteX6" fmla="*/ 730310 w 1239713"/>
                <a:gd name="connsiteY6" fmla="*/ 1141429 h 1221828"/>
                <a:gd name="connsiteX7" fmla="*/ 371663 w 1239713"/>
                <a:gd name="connsiteY7" fmla="*/ 989159 h 1221828"/>
                <a:gd name="connsiteX8" fmla="*/ 0 w 1239713"/>
                <a:gd name="connsiteY8" fmla="*/ 677839 h 1221828"/>
                <a:gd name="connsiteX0" fmla="*/ 0 w 1239713"/>
                <a:gd name="connsiteY0" fmla="*/ 677839 h 1223964"/>
                <a:gd name="connsiteX1" fmla="*/ 395342 w 1239713"/>
                <a:gd name="connsiteY1" fmla="*/ 287456 h 1223964"/>
                <a:gd name="connsiteX2" fmla="*/ 789404 w 1239713"/>
                <a:gd name="connsiteY2" fmla="*/ 0 h 1223964"/>
                <a:gd name="connsiteX3" fmla="*/ 1132306 w 1239713"/>
                <a:gd name="connsiteY3" fmla="*/ 170128 h 1223964"/>
                <a:gd name="connsiteX4" fmla="*/ 1239713 w 1239713"/>
                <a:gd name="connsiteY4" fmla="*/ 614073 h 1223964"/>
                <a:gd name="connsiteX5" fmla="*/ 1116058 w 1239713"/>
                <a:gd name="connsiteY5" fmla="*/ 1191073 h 1223964"/>
                <a:gd name="connsiteX6" fmla="*/ 730310 w 1239713"/>
                <a:gd name="connsiteY6" fmla="*/ 1141429 h 1223964"/>
                <a:gd name="connsiteX7" fmla="*/ 371663 w 1239713"/>
                <a:gd name="connsiteY7" fmla="*/ 989159 h 1223964"/>
                <a:gd name="connsiteX8" fmla="*/ 0 w 1239713"/>
                <a:gd name="connsiteY8" fmla="*/ 677839 h 1223964"/>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0250"/>
                <a:gd name="connsiteY0" fmla="*/ 684639 h 1221697"/>
                <a:gd name="connsiteX1" fmla="*/ 385879 w 1230250"/>
                <a:gd name="connsiteY1" fmla="*/ 287456 h 1221697"/>
                <a:gd name="connsiteX2" fmla="*/ 779941 w 1230250"/>
                <a:gd name="connsiteY2" fmla="*/ 0 h 1221697"/>
                <a:gd name="connsiteX3" fmla="*/ 1122843 w 1230250"/>
                <a:gd name="connsiteY3" fmla="*/ 170128 h 1221697"/>
                <a:gd name="connsiteX4" fmla="*/ 1230250 w 1230250"/>
                <a:gd name="connsiteY4" fmla="*/ 614073 h 1221697"/>
                <a:gd name="connsiteX5" fmla="*/ 1106595 w 1230250"/>
                <a:gd name="connsiteY5" fmla="*/ 1191073 h 1221697"/>
                <a:gd name="connsiteX6" fmla="*/ 720847 w 1230250"/>
                <a:gd name="connsiteY6" fmla="*/ 1141429 h 1221697"/>
                <a:gd name="connsiteX7" fmla="*/ 347306 w 1230250"/>
                <a:gd name="connsiteY7" fmla="*/ 993814 h 1221697"/>
                <a:gd name="connsiteX8" fmla="*/ 0 w 1230250"/>
                <a:gd name="connsiteY8" fmla="*/ 684639 h 1221697"/>
                <a:gd name="connsiteX0" fmla="*/ 0 w 1230250"/>
                <a:gd name="connsiteY0" fmla="*/ 684639 h 1220601"/>
                <a:gd name="connsiteX1" fmla="*/ 385879 w 1230250"/>
                <a:gd name="connsiteY1" fmla="*/ 287456 h 1220601"/>
                <a:gd name="connsiteX2" fmla="*/ 779941 w 1230250"/>
                <a:gd name="connsiteY2" fmla="*/ 0 h 1220601"/>
                <a:gd name="connsiteX3" fmla="*/ 1122843 w 1230250"/>
                <a:gd name="connsiteY3" fmla="*/ 170128 h 1220601"/>
                <a:gd name="connsiteX4" fmla="*/ 1230250 w 1230250"/>
                <a:gd name="connsiteY4" fmla="*/ 614073 h 1220601"/>
                <a:gd name="connsiteX5" fmla="*/ 1106595 w 1230250"/>
                <a:gd name="connsiteY5" fmla="*/ 1191073 h 1220601"/>
                <a:gd name="connsiteX6" fmla="*/ 720847 w 1230250"/>
                <a:gd name="connsiteY6" fmla="*/ 1141429 h 1220601"/>
                <a:gd name="connsiteX7" fmla="*/ 337940 w 1230250"/>
                <a:gd name="connsiteY7" fmla="*/ 1033997 h 1220601"/>
                <a:gd name="connsiteX8" fmla="*/ 0 w 1230250"/>
                <a:gd name="connsiteY8" fmla="*/ 684639 h 1220601"/>
                <a:gd name="connsiteX0" fmla="*/ 0 w 1230250"/>
                <a:gd name="connsiteY0" fmla="*/ 684639 h 1219886"/>
                <a:gd name="connsiteX1" fmla="*/ 385879 w 1230250"/>
                <a:gd name="connsiteY1" fmla="*/ 287456 h 1219886"/>
                <a:gd name="connsiteX2" fmla="*/ 779941 w 1230250"/>
                <a:gd name="connsiteY2" fmla="*/ 0 h 1219886"/>
                <a:gd name="connsiteX3" fmla="*/ 1122843 w 1230250"/>
                <a:gd name="connsiteY3" fmla="*/ 170128 h 1219886"/>
                <a:gd name="connsiteX4" fmla="*/ 1230250 w 1230250"/>
                <a:gd name="connsiteY4" fmla="*/ 614073 h 1219886"/>
                <a:gd name="connsiteX5" fmla="*/ 1106595 w 1230250"/>
                <a:gd name="connsiteY5" fmla="*/ 1191073 h 1219886"/>
                <a:gd name="connsiteX6" fmla="*/ 720847 w 1230250"/>
                <a:gd name="connsiteY6" fmla="*/ 1141429 h 1219886"/>
                <a:gd name="connsiteX7" fmla="*/ 324905 w 1230250"/>
                <a:gd name="connsiteY7" fmla="*/ 1061488 h 1219886"/>
                <a:gd name="connsiteX8" fmla="*/ 0 w 1230250"/>
                <a:gd name="connsiteY8" fmla="*/ 684639 h 1219886"/>
                <a:gd name="connsiteX0" fmla="*/ 0 w 1230250"/>
                <a:gd name="connsiteY0" fmla="*/ 684639 h 1212467"/>
                <a:gd name="connsiteX1" fmla="*/ 385879 w 1230250"/>
                <a:gd name="connsiteY1" fmla="*/ 287456 h 1212467"/>
                <a:gd name="connsiteX2" fmla="*/ 779941 w 1230250"/>
                <a:gd name="connsiteY2" fmla="*/ 0 h 1212467"/>
                <a:gd name="connsiteX3" fmla="*/ 1122843 w 1230250"/>
                <a:gd name="connsiteY3" fmla="*/ 170128 h 1212467"/>
                <a:gd name="connsiteX4" fmla="*/ 1230250 w 1230250"/>
                <a:gd name="connsiteY4" fmla="*/ 614073 h 1212467"/>
                <a:gd name="connsiteX5" fmla="*/ 1155034 w 1230250"/>
                <a:gd name="connsiteY5" fmla="*/ 1182322 h 1212467"/>
                <a:gd name="connsiteX6" fmla="*/ 720847 w 1230250"/>
                <a:gd name="connsiteY6" fmla="*/ 1141429 h 1212467"/>
                <a:gd name="connsiteX7" fmla="*/ 324905 w 1230250"/>
                <a:gd name="connsiteY7" fmla="*/ 1061488 h 1212467"/>
                <a:gd name="connsiteX8" fmla="*/ 0 w 1230250"/>
                <a:gd name="connsiteY8" fmla="*/ 684639 h 1212467"/>
                <a:gd name="connsiteX0" fmla="*/ 0 w 1230250"/>
                <a:gd name="connsiteY0" fmla="*/ 684639 h 1217428"/>
                <a:gd name="connsiteX1" fmla="*/ 385879 w 1230250"/>
                <a:gd name="connsiteY1" fmla="*/ 287456 h 1217428"/>
                <a:gd name="connsiteX2" fmla="*/ 779941 w 1230250"/>
                <a:gd name="connsiteY2" fmla="*/ 0 h 1217428"/>
                <a:gd name="connsiteX3" fmla="*/ 1122843 w 1230250"/>
                <a:gd name="connsiteY3" fmla="*/ 170128 h 1217428"/>
                <a:gd name="connsiteX4" fmla="*/ 1230250 w 1230250"/>
                <a:gd name="connsiteY4" fmla="*/ 614073 h 1217428"/>
                <a:gd name="connsiteX5" fmla="*/ 1155034 w 1230250"/>
                <a:gd name="connsiteY5" fmla="*/ 1182322 h 1217428"/>
                <a:gd name="connsiteX6" fmla="*/ 715496 w 1230250"/>
                <a:gd name="connsiteY6" fmla="*/ 1164390 h 1217428"/>
                <a:gd name="connsiteX7" fmla="*/ 324905 w 1230250"/>
                <a:gd name="connsiteY7" fmla="*/ 1061488 h 1217428"/>
                <a:gd name="connsiteX8" fmla="*/ 0 w 1230250"/>
                <a:gd name="connsiteY8" fmla="*/ 684639 h 1217428"/>
                <a:gd name="connsiteX0" fmla="*/ 0 w 1230250"/>
                <a:gd name="connsiteY0" fmla="*/ 684639 h 1220529"/>
                <a:gd name="connsiteX1" fmla="*/ 385879 w 1230250"/>
                <a:gd name="connsiteY1" fmla="*/ 287456 h 1220529"/>
                <a:gd name="connsiteX2" fmla="*/ 779941 w 1230250"/>
                <a:gd name="connsiteY2" fmla="*/ 0 h 1220529"/>
                <a:gd name="connsiteX3" fmla="*/ 1122843 w 1230250"/>
                <a:gd name="connsiteY3" fmla="*/ 170128 h 1220529"/>
                <a:gd name="connsiteX4" fmla="*/ 1230250 w 1230250"/>
                <a:gd name="connsiteY4" fmla="*/ 614073 h 1220529"/>
                <a:gd name="connsiteX5" fmla="*/ 1155034 w 1230250"/>
                <a:gd name="connsiteY5" fmla="*/ 1182322 h 1220529"/>
                <a:gd name="connsiteX6" fmla="*/ 712819 w 1230250"/>
                <a:gd name="connsiteY6" fmla="*/ 1175870 h 1220529"/>
                <a:gd name="connsiteX7" fmla="*/ 324905 w 1230250"/>
                <a:gd name="connsiteY7" fmla="*/ 1061488 h 1220529"/>
                <a:gd name="connsiteX8" fmla="*/ 0 w 1230250"/>
                <a:gd name="connsiteY8" fmla="*/ 684639 h 1220529"/>
                <a:gd name="connsiteX0" fmla="*/ 0 w 1230250"/>
                <a:gd name="connsiteY0" fmla="*/ 684639 h 1219435"/>
                <a:gd name="connsiteX1" fmla="*/ 385879 w 1230250"/>
                <a:gd name="connsiteY1" fmla="*/ 287456 h 1219435"/>
                <a:gd name="connsiteX2" fmla="*/ 779941 w 1230250"/>
                <a:gd name="connsiteY2" fmla="*/ 0 h 1219435"/>
                <a:gd name="connsiteX3" fmla="*/ 1122843 w 1230250"/>
                <a:gd name="connsiteY3" fmla="*/ 170128 h 1219435"/>
                <a:gd name="connsiteX4" fmla="*/ 1230250 w 1230250"/>
                <a:gd name="connsiteY4" fmla="*/ 614073 h 1219435"/>
                <a:gd name="connsiteX5" fmla="*/ 1155034 w 1230250"/>
                <a:gd name="connsiteY5" fmla="*/ 1182322 h 1219435"/>
                <a:gd name="connsiteX6" fmla="*/ 712819 w 1230250"/>
                <a:gd name="connsiteY6" fmla="*/ 1175870 h 1219435"/>
                <a:gd name="connsiteX7" fmla="*/ 324905 w 1230250"/>
                <a:gd name="connsiteY7" fmla="*/ 1061488 h 1219435"/>
                <a:gd name="connsiteX8" fmla="*/ 0 w 1230250"/>
                <a:gd name="connsiteY8" fmla="*/ 684639 h 1219435"/>
                <a:gd name="connsiteX0" fmla="*/ 0 w 1230250"/>
                <a:gd name="connsiteY0" fmla="*/ 684639 h 1227047"/>
                <a:gd name="connsiteX1" fmla="*/ 385879 w 1230250"/>
                <a:gd name="connsiteY1" fmla="*/ 287456 h 1227047"/>
                <a:gd name="connsiteX2" fmla="*/ 779941 w 1230250"/>
                <a:gd name="connsiteY2" fmla="*/ 0 h 1227047"/>
                <a:gd name="connsiteX3" fmla="*/ 1122843 w 1230250"/>
                <a:gd name="connsiteY3" fmla="*/ 170128 h 1227047"/>
                <a:gd name="connsiteX4" fmla="*/ 1230250 w 1230250"/>
                <a:gd name="connsiteY4" fmla="*/ 614073 h 1227047"/>
                <a:gd name="connsiteX5" fmla="*/ 1155034 w 1230250"/>
                <a:gd name="connsiteY5" fmla="*/ 1182322 h 1227047"/>
                <a:gd name="connsiteX6" fmla="*/ 707467 w 1230250"/>
                <a:gd name="connsiteY6" fmla="*/ 1198831 h 1227047"/>
                <a:gd name="connsiteX7" fmla="*/ 324905 w 1230250"/>
                <a:gd name="connsiteY7" fmla="*/ 1061488 h 1227047"/>
                <a:gd name="connsiteX8" fmla="*/ 0 w 1230250"/>
                <a:gd name="connsiteY8" fmla="*/ 684639 h 1227047"/>
                <a:gd name="connsiteX0" fmla="*/ 0 w 1230250"/>
                <a:gd name="connsiteY0" fmla="*/ 684639 h 1227700"/>
                <a:gd name="connsiteX1" fmla="*/ 385879 w 1230250"/>
                <a:gd name="connsiteY1" fmla="*/ 287456 h 1227700"/>
                <a:gd name="connsiteX2" fmla="*/ 779941 w 1230250"/>
                <a:gd name="connsiteY2" fmla="*/ 0 h 1227700"/>
                <a:gd name="connsiteX3" fmla="*/ 1122843 w 1230250"/>
                <a:gd name="connsiteY3" fmla="*/ 170128 h 1227700"/>
                <a:gd name="connsiteX4" fmla="*/ 1230250 w 1230250"/>
                <a:gd name="connsiteY4" fmla="*/ 614073 h 1227700"/>
                <a:gd name="connsiteX5" fmla="*/ 1155034 w 1230250"/>
                <a:gd name="connsiteY5" fmla="*/ 1182322 h 1227700"/>
                <a:gd name="connsiteX6" fmla="*/ 707467 w 1230250"/>
                <a:gd name="connsiteY6" fmla="*/ 1198831 h 1227700"/>
                <a:gd name="connsiteX7" fmla="*/ 308198 w 1230250"/>
                <a:gd name="connsiteY7" fmla="*/ 1076290 h 1227700"/>
                <a:gd name="connsiteX8" fmla="*/ 0 w 1230250"/>
                <a:gd name="connsiteY8" fmla="*/ 684639 h 1227700"/>
                <a:gd name="connsiteX0" fmla="*/ 0 w 1230250"/>
                <a:gd name="connsiteY0" fmla="*/ 684639 h 1227653"/>
                <a:gd name="connsiteX1" fmla="*/ 385879 w 1230250"/>
                <a:gd name="connsiteY1" fmla="*/ 287456 h 1227653"/>
                <a:gd name="connsiteX2" fmla="*/ 779941 w 1230250"/>
                <a:gd name="connsiteY2" fmla="*/ 0 h 1227653"/>
                <a:gd name="connsiteX3" fmla="*/ 1122843 w 1230250"/>
                <a:gd name="connsiteY3" fmla="*/ 170128 h 1227653"/>
                <a:gd name="connsiteX4" fmla="*/ 1230250 w 1230250"/>
                <a:gd name="connsiteY4" fmla="*/ 614073 h 1227653"/>
                <a:gd name="connsiteX5" fmla="*/ 1155034 w 1230250"/>
                <a:gd name="connsiteY5" fmla="*/ 1182322 h 1227653"/>
                <a:gd name="connsiteX6" fmla="*/ 707467 w 1230250"/>
                <a:gd name="connsiteY6" fmla="*/ 1198831 h 1227653"/>
                <a:gd name="connsiteX7" fmla="*/ 281474 w 1230250"/>
                <a:gd name="connsiteY7" fmla="*/ 1077190 h 1227653"/>
                <a:gd name="connsiteX8" fmla="*/ 0 w 1230250"/>
                <a:gd name="connsiteY8" fmla="*/ 684639 h 122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250" h="1227653">
                  <a:moveTo>
                    <a:pt x="0" y="684639"/>
                  </a:moveTo>
                  <a:cubicBezTo>
                    <a:pt x="39627" y="537927"/>
                    <a:pt x="216796" y="400893"/>
                    <a:pt x="385879" y="287456"/>
                  </a:cubicBezTo>
                  <a:cubicBezTo>
                    <a:pt x="519700" y="206580"/>
                    <a:pt x="630031" y="46498"/>
                    <a:pt x="779941" y="0"/>
                  </a:cubicBezTo>
                  <a:cubicBezTo>
                    <a:pt x="931007" y="0"/>
                    <a:pt x="1122843" y="19062"/>
                    <a:pt x="1122843" y="170128"/>
                  </a:cubicBezTo>
                  <a:cubicBezTo>
                    <a:pt x="1159046" y="320896"/>
                    <a:pt x="1216862" y="438427"/>
                    <a:pt x="1230250" y="614073"/>
                  </a:cubicBezTo>
                  <a:cubicBezTo>
                    <a:pt x="1207725" y="824958"/>
                    <a:pt x="1249789" y="1005192"/>
                    <a:pt x="1155034" y="1182322"/>
                  </a:cubicBezTo>
                  <a:cubicBezTo>
                    <a:pt x="1053715" y="1261672"/>
                    <a:pt x="853060" y="1216353"/>
                    <a:pt x="707467" y="1198831"/>
                  </a:cubicBezTo>
                  <a:cubicBezTo>
                    <a:pt x="561874" y="1181309"/>
                    <a:pt x="405896" y="1134703"/>
                    <a:pt x="281474" y="1077190"/>
                  </a:cubicBezTo>
                  <a:cubicBezTo>
                    <a:pt x="159682" y="1014068"/>
                    <a:pt x="39236" y="841464"/>
                    <a:pt x="0" y="684639"/>
                  </a:cubicBezTo>
                  <a:close/>
                </a:path>
              </a:pathLst>
            </a:custGeom>
            <a:solidFill>
              <a:srgbClr val="FF0000">
                <a:alpha val="27000"/>
              </a:srgb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
          <p:nvSpPr>
            <p:cNvPr id="115" name="正方形/長方形 114">
              <a:extLst>
                <a:ext uri="{FF2B5EF4-FFF2-40B4-BE49-F238E27FC236}">
                  <a16:creationId xmlns:a16="http://schemas.microsoft.com/office/drawing/2014/main" id="{728163EB-F6AF-4BA7-9676-F7DEB6E0B0E0}"/>
                </a:ext>
              </a:extLst>
            </p:cNvPr>
            <p:cNvSpPr/>
            <p:nvPr/>
          </p:nvSpPr>
          <p:spPr>
            <a:xfrm>
              <a:off x="901464" y="-91799"/>
              <a:ext cx="476512" cy="13596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淡路島</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16" name="正方形/長方形 115">
              <a:extLst>
                <a:ext uri="{FF2B5EF4-FFF2-40B4-BE49-F238E27FC236}">
                  <a16:creationId xmlns:a16="http://schemas.microsoft.com/office/drawing/2014/main" id="{629137E7-C1B9-4208-BA8D-6F2122E10AF2}"/>
                </a:ext>
              </a:extLst>
            </p:cNvPr>
            <p:cNvSpPr/>
            <p:nvPr/>
          </p:nvSpPr>
          <p:spPr>
            <a:xfrm>
              <a:off x="1543619" y="-1276204"/>
              <a:ext cx="308468" cy="14427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神戸</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17" name="矢印: 左右 153">
              <a:extLst>
                <a:ext uri="{FF2B5EF4-FFF2-40B4-BE49-F238E27FC236}">
                  <a16:creationId xmlns:a16="http://schemas.microsoft.com/office/drawing/2014/main" id="{4878849A-BB57-4DD2-A0C6-D13CC4670CD3}"/>
                </a:ext>
              </a:extLst>
            </p:cNvPr>
            <p:cNvSpPr>
              <a:spLocks noChangeAspect="1"/>
            </p:cNvSpPr>
            <p:nvPr/>
          </p:nvSpPr>
          <p:spPr>
            <a:xfrm rot="2106158">
              <a:off x="2622632" y="-297981"/>
              <a:ext cx="310343" cy="171489"/>
            </a:xfrm>
            <a:prstGeom prst="leftRightArrow">
              <a:avLst/>
            </a:prstGeom>
            <a:solidFill>
              <a:schemeClr val="accent2">
                <a:lumMod val="50000"/>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000"/>
            </a:p>
          </p:txBody>
        </p:sp>
        <p:sp>
          <p:nvSpPr>
            <p:cNvPr id="118" name="正方形/長方形 117">
              <a:extLst>
                <a:ext uri="{FF2B5EF4-FFF2-40B4-BE49-F238E27FC236}">
                  <a16:creationId xmlns:a16="http://schemas.microsoft.com/office/drawing/2014/main" id="{54E66EB1-CD38-471C-A42F-1DD9C2F84DF3}"/>
                </a:ext>
              </a:extLst>
            </p:cNvPr>
            <p:cNvSpPr/>
            <p:nvPr/>
          </p:nvSpPr>
          <p:spPr>
            <a:xfrm>
              <a:off x="2585625" y="-58611"/>
              <a:ext cx="310366" cy="131988"/>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泉州</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grpSp>
      <p:sp>
        <p:nvSpPr>
          <p:cNvPr id="119" name="正方形/長方形 118">
            <a:extLst>
              <a:ext uri="{FF2B5EF4-FFF2-40B4-BE49-F238E27FC236}">
                <a16:creationId xmlns:a16="http://schemas.microsoft.com/office/drawing/2014/main" id="{42AB246C-D6C3-4324-A739-9AC17F6C0836}"/>
              </a:ext>
            </a:extLst>
          </p:cNvPr>
          <p:cNvSpPr/>
          <p:nvPr/>
        </p:nvSpPr>
        <p:spPr>
          <a:xfrm>
            <a:off x="4955187" y="6253410"/>
            <a:ext cx="2201849" cy="343220"/>
          </a:xfrm>
          <a:prstGeom prst="rect">
            <a:avLst/>
          </a:prstGeom>
          <a:solidFill>
            <a:schemeClr val="bg1"/>
          </a:solidFill>
          <a:ln w="95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lvl="0" defTabSz="959937">
              <a:lnSpc>
                <a:spcPts val="1200"/>
              </a:lnSpc>
              <a:defRPr/>
            </a:pP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・船着場</a:t>
            </a:r>
            <a:r>
              <a:rPr kumimoji="1" lang="ja-JP" altLang="en-US" sz="1000" dirty="0">
                <a:solidFill>
                  <a:prstClr val="black"/>
                </a:solidFill>
                <a:latin typeface="BIZ UDPゴシック" panose="020B0400000000000000" pitchFamily="50" charset="-128"/>
                <a:ea typeface="BIZ UDPゴシック" panose="020B0400000000000000" pitchFamily="50" charset="-128"/>
              </a:rPr>
              <a:t>周辺の賑わい</a:t>
            </a: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創出</a:t>
            </a:r>
            <a:endParaRPr kumimoji="1" lang="en-US" altLang="ja-JP" sz="1000" dirty="0" smtClean="0">
              <a:solidFill>
                <a:prstClr val="black"/>
              </a:solidFill>
              <a:latin typeface="BIZ UDPゴシック" panose="020B0400000000000000" pitchFamily="50" charset="-128"/>
              <a:ea typeface="BIZ UDPゴシック" panose="020B0400000000000000" pitchFamily="50" charset="-128"/>
            </a:endParaRPr>
          </a:p>
          <a:p>
            <a:pPr lvl="0" defTabSz="959937">
              <a:lnSpc>
                <a:spcPts val="1200"/>
              </a:lnSpc>
              <a:defRPr/>
            </a:pP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・地域</a:t>
            </a:r>
            <a:r>
              <a:rPr kumimoji="1" lang="ja-JP" altLang="en-US" sz="1000" dirty="0">
                <a:solidFill>
                  <a:prstClr val="black"/>
                </a:solidFill>
                <a:latin typeface="BIZ UDPゴシック" panose="020B0400000000000000" pitchFamily="50" charset="-128"/>
                <a:ea typeface="BIZ UDPゴシック" panose="020B0400000000000000" pitchFamily="50" charset="-128"/>
              </a:rPr>
              <a:t>資源を</a:t>
            </a: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活かした内陸部へ</a:t>
            </a:r>
            <a:r>
              <a:rPr kumimoji="1" lang="ja-JP" altLang="en-US" sz="1000" dirty="0">
                <a:solidFill>
                  <a:prstClr val="black"/>
                </a:solidFill>
                <a:latin typeface="BIZ UDPゴシック" panose="020B0400000000000000" pitchFamily="50" charset="-128"/>
                <a:ea typeface="BIZ UDPゴシック" panose="020B0400000000000000" pitchFamily="50" charset="-128"/>
              </a:rPr>
              <a:t>の</a:t>
            </a: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周遊</a:t>
            </a:r>
            <a:endParaRPr kumimoji="1" lang="ja-JP" altLang="en-US" sz="1000" dirty="0">
              <a:solidFill>
                <a:prstClr val="black"/>
              </a:solidFill>
              <a:latin typeface="BIZ UDPゴシック" panose="020B0400000000000000" pitchFamily="50" charset="-128"/>
              <a:ea typeface="BIZ UDPゴシック" panose="020B0400000000000000" pitchFamily="50" charset="-128"/>
            </a:endParaRPr>
          </a:p>
        </p:txBody>
      </p:sp>
      <p:sp>
        <p:nvSpPr>
          <p:cNvPr id="120" name="楕円 57">
            <a:extLst>
              <a:ext uri="{FF2B5EF4-FFF2-40B4-BE49-F238E27FC236}">
                <a16:creationId xmlns:a16="http://schemas.microsoft.com/office/drawing/2014/main" id="{B9D7130E-388E-494E-B1CF-69D594C9D490}"/>
              </a:ext>
            </a:extLst>
          </p:cNvPr>
          <p:cNvSpPr>
            <a:spLocks noChangeAspect="1"/>
          </p:cNvSpPr>
          <p:nvPr/>
        </p:nvSpPr>
        <p:spPr>
          <a:xfrm>
            <a:off x="6290722" y="4640005"/>
            <a:ext cx="129771" cy="118682"/>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Meiryo UI" panose="020B0604030504040204" pitchFamily="50" charset="-128"/>
              <a:ea typeface="Meiryo UI" panose="020B0604030504040204" pitchFamily="50" charset="-128"/>
            </a:endParaRPr>
          </a:p>
        </p:txBody>
      </p:sp>
      <p:sp>
        <p:nvSpPr>
          <p:cNvPr id="121" name="正方形/長方形 120">
            <a:extLst>
              <a:ext uri="{FF2B5EF4-FFF2-40B4-BE49-F238E27FC236}">
                <a16:creationId xmlns:a16="http://schemas.microsoft.com/office/drawing/2014/main" id="{629137E7-C1B9-4208-BA8D-6F2122E10AF2}"/>
              </a:ext>
            </a:extLst>
          </p:cNvPr>
          <p:cNvSpPr/>
          <p:nvPr/>
        </p:nvSpPr>
        <p:spPr>
          <a:xfrm>
            <a:off x="6088524" y="4434237"/>
            <a:ext cx="331971" cy="160594"/>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cxnSp>
        <p:nvCxnSpPr>
          <p:cNvPr id="122" name="直線矢印コネクタ 121"/>
          <p:cNvCxnSpPr>
            <a:cxnSpLocks/>
          </p:cNvCxnSpPr>
          <p:nvPr/>
        </p:nvCxnSpPr>
        <p:spPr>
          <a:xfrm flipV="1">
            <a:off x="6458071" y="4230514"/>
            <a:ext cx="393116" cy="336002"/>
          </a:xfrm>
          <a:prstGeom prst="straightConnector1">
            <a:avLst/>
          </a:prstGeom>
          <a:ln w="25400" cap="rnd">
            <a:solidFill>
              <a:schemeClr val="accent6">
                <a:lumMod val="75000"/>
              </a:schemeClr>
            </a:solidFill>
            <a:beve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23" name="正方形/長方形 122">
            <a:extLst>
              <a:ext uri="{FF2B5EF4-FFF2-40B4-BE49-F238E27FC236}">
                <a16:creationId xmlns:a16="http://schemas.microsoft.com/office/drawing/2014/main" id="{52585BD4-9DA7-4BD2-87C4-82F542D3C6A3}"/>
              </a:ext>
            </a:extLst>
          </p:cNvPr>
          <p:cNvSpPr/>
          <p:nvPr/>
        </p:nvSpPr>
        <p:spPr>
          <a:xfrm>
            <a:off x="6828958" y="4116611"/>
            <a:ext cx="304131" cy="13302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京都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24" name="フリーフォーム 123"/>
          <p:cNvSpPr/>
          <p:nvPr/>
        </p:nvSpPr>
        <p:spPr>
          <a:xfrm rot="16718153" flipH="1">
            <a:off x="5936596" y="4414465"/>
            <a:ext cx="80154" cy="379032"/>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p:nvSpPr>
        <p:spPr>
          <a:xfrm>
            <a:off x="6320933" y="4789670"/>
            <a:ext cx="45719" cy="505292"/>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125"/>
          <p:cNvSpPr/>
          <p:nvPr/>
        </p:nvSpPr>
        <p:spPr>
          <a:xfrm flipV="1">
            <a:off x="5002669" y="4721411"/>
            <a:ext cx="1172999" cy="677267"/>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リーフォーム 126"/>
          <p:cNvSpPr/>
          <p:nvPr/>
        </p:nvSpPr>
        <p:spPr>
          <a:xfrm>
            <a:off x="6713281" y="4461062"/>
            <a:ext cx="114170" cy="133770"/>
          </a:xfrm>
          <a:custGeom>
            <a:avLst/>
            <a:gdLst>
              <a:gd name="connsiteX0" fmla="*/ 10631 w 155706"/>
              <a:gd name="connsiteY0" fmla="*/ 42863 h 146999"/>
              <a:gd name="connsiteX1" fmla="*/ 10631 w 155706"/>
              <a:gd name="connsiteY1" fmla="*/ 42863 h 146999"/>
              <a:gd name="connsiteX2" fmla="*/ 34443 w 155706"/>
              <a:gd name="connsiteY2" fmla="*/ 11907 h 146999"/>
              <a:gd name="connsiteX3" fmla="*/ 39206 w 155706"/>
              <a:gd name="connsiteY3" fmla="*/ 4763 h 146999"/>
              <a:gd name="connsiteX4" fmla="*/ 55875 w 155706"/>
              <a:gd name="connsiteY4" fmla="*/ 0 h 146999"/>
              <a:gd name="connsiteX5" fmla="*/ 79687 w 155706"/>
              <a:gd name="connsiteY5" fmla="*/ 4763 h 146999"/>
              <a:gd name="connsiteX6" fmla="*/ 96356 w 155706"/>
              <a:gd name="connsiteY6" fmla="*/ 9525 h 146999"/>
              <a:gd name="connsiteX7" fmla="*/ 136837 w 155706"/>
              <a:gd name="connsiteY7" fmla="*/ 14288 h 146999"/>
              <a:gd name="connsiteX8" fmla="*/ 151125 w 155706"/>
              <a:gd name="connsiteY8" fmla="*/ 16669 h 146999"/>
              <a:gd name="connsiteX9" fmla="*/ 153506 w 155706"/>
              <a:gd name="connsiteY9" fmla="*/ 23813 h 146999"/>
              <a:gd name="connsiteX10" fmla="*/ 3487 w 155706"/>
              <a:gd name="connsiteY10" fmla="*/ 138113 h 146999"/>
              <a:gd name="connsiteX11" fmla="*/ 3487 w 155706"/>
              <a:gd name="connsiteY11" fmla="*/ 104775 h 146999"/>
              <a:gd name="connsiteX12" fmla="*/ 8250 w 155706"/>
              <a:gd name="connsiteY12" fmla="*/ 97632 h 146999"/>
              <a:gd name="connsiteX13" fmla="*/ 10631 w 155706"/>
              <a:gd name="connsiteY13" fmla="*/ 42863 h 146999"/>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8250 w 157704"/>
              <a:gd name="connsiteY12" fmla="*/ 97632 h 146243"/>
              <a:gd name="connsiteX13" fmla="*/ 10631 w 157704"/>
              <a:gd name="connsiteY13" fmla="*/ 42863 h 146243"/>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10631 w 157704"/>
              <a:gd name="connsiteY12" fmla="*/ 42863 h 146243"/>
              <a:gd name="connsiteX0" fmla="*/ 17882 w 173811"/>
              <a:gd name="connsiteY0" fmla="*/ 42863 h 133417"/>
              <a:gd name="connsiteX1" fmla="*/ 17882 w 173811"/>
              <a:gd name="connsiteY1" fmla="*/ 42863 h 133417"/>
              <a:gd name="connsiteX2" fmla="*/ 41694 w 173811"/>
              <a:gd name="connsiteY2" fmla="*/ 11907 h 133417"/>
              <a:gd name="connsiteX3" fmla="*/ 46457 w 173811"/>
              <a:gd name="connsiteY3" fmla="*/ 4763 h 133417"/>
              <a:gd name="connsiteX4" fmla="*/ 63126 w 173811"/>
              <a:gd name="connsiteY4" fmla="*/ 0 h 133417"/>
              <a:gd name="connsiteX5" fmla="*/ 86938 w 173811"/>
              <a:gd name="connsiteY5" fmla="*/ 4763 h 133417"/>
              <a:gd name="connsiteX6" fmla="*/ 103607 w 173811"/>
              <a:gd name="connsiteY6" fmla="*/ 9525 h 133417"/>
              <a:gd name="connsiteX7" fmla="*/ 144088 w 173811"/>
              <a:gd name="connsiteY7" fmla="*/ 14288 h 133417"/>
              <a:gd name="connsiteX8" fmla="*/ 158376 w 173811"/>
              <a:gd name="connsiteY8" fmla="*/ 16669 h 133417"/>
              <a:gd name="connsiteX9" fmla="*/ 163138 w 173811"/>
              <a:gd name="connsiteY9" fmla="*/ 21432 h 133417"/>
              <a:gd name="connsiteX10" fmla="*/ 1213 w 173811"/>
              <a:gd name="connsiteY10" fmla="*/ 133351 h 133417"/>
              <a:gd name="connsiteX11" fmla="*/ 10738 w 173811"/>
              <a:gd name="connsiteY11" fmla="*/ 104775 h 133417"/>
              <a:gd name="connsiteX12" fmla="*/ 17882 w 173811"/>
              <a:gd name="connsiteY12" fmla="*/ 42863 h 133417"/>
              <a:gd name="connsiteX0" fmla="*/ 17882 w 163805"/>
              <a:gd name="connsiteY0" fmla="*/ 42863 h 146969"/>
              <a:gd name="connsiteX1" fmla="*/ 17882 w 163805"/>
              <a:gd name="connsiteY1" fmla="*/ 42863 h 146969"/>
              <a:gd name="connsiteX2" fmla="*/ 41694 w 163805"/>
              <a:gd name="connsiteY2" fmla="*/ 11907 h 146969"/>
              <a:gd name="connsiteX3" fmla="*/ 46457 w 163805"/>
              <a:gd name="connsiteY3" fmla="*/ 4763 h 146969"/>
              <a:gd name="connsiteX4" fmla="*/ 63126 w 163805"/>
              <a:gd name="connsiteY4" fmla="*/ 0 h 146969"/>
              <a:gd name="connsiteX5" fmla="*/ 86938 w 163805"/>
              <a:gd name="connsiteY5" fmla="*/ 4763 h 146969"/>
              <a:gd name="connsiteX6" fmla="*/ 103607 w 163805"/>
              <a:gd name="connsiteY6" fmla="*/ 9525 h 146969"/>
              <a:gd name="connsiteX7" fmla="*/ 144088 w 163805"/>
              <a:gd name="connsiteY7" fmla="*/ 14288 h 146969"/>
              <a:gd name="connsiteX8" fmla="*/ 158376 w 163805"/>
              <a:gd name="connsiteY8" fmla="*/ 16669 h 146969"/>
              <a:gd name="connsiteX9" fmla="*/ 163138 w 163805"/>
              <a:gd name="connsiteY9" fmla="*/ 21432 h 146969"/>
              <a:gd name="connsiteX10" fmla="*/ 141708 w 163805"/>
              <a:gd name="connsiteY10" fmla="*/ 140494 h 146969"/>
              <a:gd name="connsiteX11" fmla="*/ 1213 w 163805"/>
              <a:gd name="connsiteY11" fmla="*/ 133351 h 146969"/>
              <a:gd name="connsiteX12" fmla="*/ 10738 w 163805"/>
              <a:gd name="connsiteY12" fmla="*/ 104775 h 146969"/>
              <a:gd name="connsiteX13" fmla="*/ 17882 w 163805"/>
              <a:gd name="connsiteY13" fmla="*/ 42863 h 146969"/>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104775 h 146617"/>
              <a:gd name="connsiteX13" fmla="*/ 17882 w 163669"/>
              <a:gd name="connsiteY13" fmla="*/ 42863 h 146617"/>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7882 w 163669"/>
              <a:gd name="connsiteY13" fmla="*/ 42863 h 146617"/>
              <a:gd name="connsiteX0" fmla="*/ 15501 w 163669"/>
              <a:gd name="connsiteY0" fmla="*/ 47626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5501 w 163669"/>
              <a:gd name="connsiteY13" fmla="*/ 47626 h 146617"/>
              <a:gd name="connsiteX0" fmla="*/ 15501 w 163669"/>
              <a:gd name="connsiteY0" fmla="*/ 43615 h 142606"/>
              <a:gd name="connsiteX1" fmla="*/ 17882 w 163669"/>
              <a:gd name="connsiteY1" fmla="*/ 38852 h 142606"/>
              <a:gd name="connsiteX2" fmla="*/ 41694 w 163669"/>
              <a:gd name="connsiteY2" fmla="*/ 7896 h 142606"/>
              <a:gd name="connsiteX3" fmla="*/ 46457 w 163669"/>
              <a:gd name="connsiteY3" fmla="*/ 752 h 142606"/>
              <a:gd name="connsiteX4" fmla="*/ 86938 w 163669"/>
              <a:gd name="connsiteY4" fmla="*/ 752 h 142606"/>
              <a:gd name="connsiteX5" fmla="*/ 103607 w 163669"/>
              <a:gd name="connsiteY5" fmla="*/ 5514 h 142606"/>
              <a:gd name="connsiteX6" fmla="*/ 144088 w 163669"/>
              <a:gd name="connsiteY6" fmla="*/ 10277 h 142606"/>
              <a:gd name="connsiteX7" fmla="*/ 158376 w 163669"/>
              <a:gd name="connsiteY7" fmla="*/ 12658 h 142606"/>
              <a:gd name="connsiteX8" fmla="*/ 163138 w 163669"/>
              <a:gd name="connsiteY8" fmla="*/ 17421 h 142606"/>
              <a:gd name="connsiteX9" fmla="*/ 144089 w 163669"/>
              <a:gd name="connsiteY9" fmla="*/ 141246 h 142606"/>
              <a:gd name="connsiteX10" fmla="*/ 1213 w 163669"/>
              <a:gd name="connsiteY10" fmla="*/ 129340 h 142606"/>
              <a:gd name="connsiteX11" fmla="*/ 10738 w 163669"/>
              <a:gd name="connsiteY11" fmla="*/ 81714 h 142606"/>
              <a:gd name="connsiteX12" fmla="*/ 15501 w 163669"/>
              <a:gd name="connsiteY12" fmla="*/ 43615 h 142606"/>
              <a:gd name="connsiteX0" fmla="*/ 15501 w 163669"/>
              <a:gd name="connsiteY0" fmla="*/ 42893 h 141884"/>
              <a:gd name="connsiteX1" fmla="*/ 17882 w 163669"/>
              <a:gd name="connsiteY1" fmla="*/ 38130 h 141884"/>
              <a:gd name="connsiteX2" fmla="*/ 41694 w 163669"/>
              <a:gd name="connsiteY2" fmla="*/ 7174 h 141884"/>
              <a:gd name="connsiteX3" fmla="*/ 86938 w 163669"/>
              <a:gd name="connsiteY3" fmla="*/ 30 h 141884"/>
              <a:gd name="connsiteX4" fmla="*/ 103607 w 163669"/>
              <a:gd name="connsiteY4" fmla="*/ 4792 h 141884"/>
              <a:gd name="connsiteX5" fmla="*/ 144088 w 163669"/>
              <a:gd name="connsiteY5" fmla="*/ 9555 h 141884"/>
              <a:gd name="connsiteX6" fmla="*/ 158376 w 163669"/>
              <a:gd name="connsiteY6" fmla="*/ 11936 h 141884"/>
              <a:gd name="connsiteX7" fmla="*/ 163138 w 163669"/>
              <a:gd name="connsiteY7" fmla="*/ 16699 h 141884"/>
              <a:gd name="connsiteX8" fmla="*/ 144089 w 163669"/>
              <a:gd name="connsiteY8" fmla="*/ 140524 h 141884"/>
              <a:gd name="connsiteX9" fmla="*/ 1213 w 163669"/>
              <a:gd name="connsiteY9" fmla="*/ 128618 h 141884"/>
              <a:gd name="connsiteX10" fmla="*/ 10738 w 163669"/>
              <a:gd name="connsiteY10" fmla="*/ 80992 h 141884"/>
              <a:gd name="connsiteX11" fmla="*/ 15501 w 163669"/>
              <a:gd name="connsiteY11" fmla="*/ 42893 h 141884"/>
              <a:gd name="connsiteX0" fmla="*/ 15501 w 163669"/>
              <a:gd name="connsiteY0" fmla="*/ 42931 h 141922"/>
              <a:gd name="connsiteX1" fmla="*/ 17882 w 163669"/>
              <a:gd name="connsiteY1" fmla="*/ 38168 h 141922"/>
              <a:gd name="connsiteX2" fmla="*/ 41694 w 163669"/>
              <a:gd name="connsiteY2" fmla="*/ 7212 h 141922"/>
              <a:gd name="connsiteX3" fmla="*/ 86938 w 163669"/>
              <a:gd name="connsiteY3" fmla="*/ 68 h 141922"/>
              <a:gd name="connsiteX4" fmla="*/ 144088 w 163669"/>
              <a:gd name="connsiteY4" fmla="*/ 9593 h 141922"/>
              <a:gd name="connsiteX5" fmla="*/ 158376 w 163669"/>
              <a:gd name="connsiteY5" fmla="*/ 11974 h 141922"/>
              <a:gd name="connsiteX6" fmla="*/ 163138 w 163669"/>
              <a:gd name="connsiteY6" fmla="*/ 16737 h 141922"/>
              <a:gd name="connsiteX7" fmla="*/ 144089 w 163669"/>
              <a:gd name="connsiteY7" fmla="*/ 140562 h 141922"/>
              <a:gd name="connsiteX8" fmla="*/ 1213 w 163669"/>
              <a:gd name="connsiteY8" fmla="*/ 128656 h 141922"/>
              <a:gd name="connsiteX9" fmla="*/ 10738 w 163669"/>
              <a:gd name="connsiteY9" fmla="*/ 81030 h 141922"/>
              <a:gd name="connsiteX10" fmla="*/ 15501 w 163669"/>
              <a:gd name="connsiteY10" fmla="*/ 42931 h 141922"/>
              <a:gd name="connsiteX0" fmla="*/ 15501 w 166416"/>
              <a:gd name="connsiteY0" fmla="*/ 43051 h 142042"/>
              <a:gd name="connsiteX1" fmla="*/ 17882 w 166416"/>
              <a:gd name="connsiteY1" fmla="*/ 38288 h 142042"/>
              <a:gd name="connsiteX2" fmla="*/ 41694 w 166416"/>
              <a:gd name="connsiteY2" fmla="*/ 7332 h 142042"/>
              <a:gd name="connsiteX3" fmla="*/ 86938 w 166416"/>
              <a:gd name="connsiteY3" fmla="*/ 188 h 142042"/>
              <a:gd name="connsiteX4" fmla="*/ 158376 w 166416"/>
              <a:gd name="connsiteY4" fmla="*/ 12094 h 142042"/>
              <a:gd name="connsiteX5" fmla="*/ 163138 w 166416"/>
              <a:gd name="connsiteY5" fmla="*/ 16857 h 142042"/>
              <a:gd name="connsiteX6" fmla="*/ 144089 w 166416"/>
              <a:gd name="connsiteY6" fmla="*/ 140682 h 142042"/>
              <a:gd name="connsiteX7" fmla="*/ 1213 w 166416"/>
              <a:gd name="connsiteY7" fmla="*/ 128776 h 142042"/>
              <a:gd name="connsiteX8" fmla="*/ 10738 w 166416"/>
              <a:gd name="connsiteY8" fmla="*/ 81150 h 142042"/>
              <a:gd name="connsiteX9" fmla="*/ 15501 w 166416"/>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8764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6383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39292 h 138283"/>
              <a:gd name="connsiteX1" fmla="*/ 17882 w 165397"/>
              <a:gd name="connsiteY1" fmla="*/ 34529 h 138283"/>
              <a:gd name="connsiteX2" fmla="*/ 41694 w 165397"/>
              <a:gd name="connsiteY2" fmla="*/ 3573 h 138283"/>
              <a:gd name="connsiteX3" fmla="*/ 89320 w 165397"/>
              <a:gd name="connsiteY3" fmla="*/ 1191 h 138283"/>
              <a:gd name="connsiteX4" fmla="*/ 158376 w 165397"/>
              <a:gd name="connsiteY4" fmla="*/ 8335 h 138283"/>
              <a:gd name="connsiteX5" fmla="*/ 160757 w 165397"/>
              <a:gd name="connsiteY5" fmla="*/ 22624 h 138283"/>
              <a:gd name="connsiteX6" fmla="*/ 144089 w 165397"/>
              <a:gd name="connsiteY6" fmla="*/ 136923 h 138283"/>
              <a:gd name="connsiteX7" fmla="*/ 1213 w 165397"/>
              <a:gd name="connsiteY7" fmla="*/ 125017 h 138283"/>
              <a:gd name="connsiteX8" fmla="*/ 10738 w 165397"/>
              <a:gd name="connsiteY8" fmla="*/ 77391 h 138283"/>
              <a:gd name="connsiteX9" fmla="*/ 15501 w 165397"/>
              <a:gd name="connsiteY9" fmla="*/ 39292 h 138283"/>
              <a:gd name="connsiteX0" fmla="*/ 15501 w 165397"/>
              <a:gd name="connsiteY0" fmla="*/ 38101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9" fmla="*/ 15501 w 165397"/>
              <a:gd name="connsiteY9" fmla="*/ 38101 h 137092"/>
              <a:gd name="connsiteX0" fmla="*/ 10738 w 165397"/>
              <a:gd name="connsiteY0" fmla="*/ 76200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0" fmla="*/ 10738 w 165397"/>
              <a:gd name="connsiteY0" fmla="*/ 69056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69056 h 137092"/>
              <a:gd name="connsiteX0" fmla="*/ 10738 w 194289"/>
              <a:gd name="connsiteY0" fmla="*/ 69056 h 148560"/>
              <a:gd name="connsiteX1" fmla="*/ 17882 w 194289"/>
              <a:gd name="connsiteY1" fmla="*/ 33338 h 148560"/>
              <a:gd name="connsiteX2" fmla="*/ 34550 w 194289"/>
              <a:gd name="connsiteY2" fmla="*/ 7144 h 148560"/>
              <a:gd name="connsiteX3" fmla="*/ 89320 w 194289"/>
              <a:gd name="connsiteY3" fmla="*/ 0 h 148560"/>
              <a:gd name="connsiteX4" fmla="*/ 158376 w 194289"/>
              <a:gd name="connsiteY4" fmla="*/ 7144 h 148560"/>
              <a:gd name="connsiteX5" fmla="*/ 160757 w 194289"/>
              <a:gd name="connsiteY5" fmla="*/ 21433 h 148560"/>
              <a:gd name="connsiteX6" fmla="*/ 191714 w 194289"/>
              <a:gd name="connsiteY6" fmla="*/ 147638 h 148560"/>
              <a:gd name="connsiteX7" fmla="*/ 1213 w 194289"/>
              <a:gd name="connsiteY7" fmla="*/ 123826 h 148560"/>
              <a:gd name="connsiteX8" fmla="*/ 10738 w 194289"/>
              <a:gd name="connsiteY8" fmla="*/ 69056 h 148560"/>
              <a:gd name="connsiteX0" fmla="*/ 10738 w 164930"/>
              <a:gd name="connsiteY0" fmla="*/ 69056 h 141637"/>
              <a:gd name="connsiteX1" fmla="*/ 17882 w 164930"/>
              <a:gd name="connsiteY1" fmla="*/ 33338 h 141637"/>
              <a:gd name="connsiteX2" fmla="*/ 34550 w 164930"/>
              <a:gd name="connsiteY2" fmla="*/ 7144 h 141637"/>
              <a:gd name="connsiteX3" fmla="*/ 89320 w 164930"/>
              <a:gd name="connsiteY3" fmla="*/ 0 h 141637"/>
              <a:gd name="connsiteX4" fmla="*/ 158376 w 164930"/>
              <a:gd name="connsiteY4" fmla="*/ 7144 h 141637"/>
              <a:gd name="connsiteX5" fmla="*/ 160757 w 164930"/>
              <a:gd name="connsiteY5" fmla="*/ 21433 h 141637"/>
              <a:gd name="connsiteX6" fmla="*/ 153614 w 164930"/>
              <a:gd name="connsiteY6" fmla="*/ 140494 h 141637"/>
              <a:gd name="connsiteX7" fmla="*/ 1213 w 164930"/>
              <a:gd name="connsiteY7" fmla="*/ 123826 h 141637"/>
              <a:gd name="connsiteX8" fmla="*/ 10738 w 164930"/>
              <a:gd name="connsiteY8" fmla="*/ 69056 h 141637"/>
              <a:gd name="connsiteX0" fmla="*/ 10738 w 201143"/>
              <a:gd name="connsiteY0" fmla="*/ 69056 h 164942"/>
              <a:gd name="connsiteX1" fmla="*/ 17882 w 201143"/>
              <a:gd name="connsiteY1" fmla="*/ 33338 h 164942"/>
              <a:gd name="connsiteX2" fmla="*/ 34550 w 201143"/>
              <a:gd name="connsiteY2" fmla="*/ 7144 h 164942"/>
              <a:gd name="connsiteX3" fmla="*/ 89320 w 201143"/>
              <a:gd name="connsiteY3" fmla="*/ 0 h 164942"/>
              <a:gd name="connsiteX4" fmla="*/ 158376 w 201143"/>
              <a:gd name="connsiteY4" fmla="*/ 7144 h 164942"/>
              <a:gd name="connsiteX5" fmla="*/ 160757 w 201143"/>
              <a:gd name="connsiteY5" fmla="*/ 21433 h 164942"/>
              <a:gd name="connsiteX6" fmla="*/ 198858 w 201143"/>
              <a:gd name="connsiteY6" fmla="*/ 164307 h 164942"/>
              <a:gd name="connsiteX7" fmla="*/ 1213 w 201143"/>
              <a:gd name="connsiteY7" fmla="*/ 123826 h 164942"/>
              <a:gd name="connsiteX8" fmla="*/ 10738 w 201143"/>
              <a:gd name="connsiteY8" fmla="*/ 69056 h 164942"/>
              <a:gd name="connsiteX0" fmla="*/ 10738 w 164712"/>
              <a:gd name="connsiteY0" fmla="*/ 69056 h 146242"/>
              <a:gd name="connsiteX1" fmla="*/ 17882 w 164712"/>
              <a:gd name="connsiteY1" fmla="*/ 33338 h 146242"/>
              <a:gd name="connsiteX2" fmla="*/ 34550 w 164712"/>
              <a:gd name="connsiteY2" fmla="*/ 7144 h 146242"/>
              <a:gd name="connsiteX3" fmla="*/ 89320 w 164712"/>
              <a:gd name="connsiteY3" fmla="*/ 0 h 146242"/>
              <a:gd name="connsiteX4" fmla="*/ 158376 w 164712"/>
              <a:gd name="connsiteY4" fmla="*/ 7144 h 146242"/>
              <a:gd name="connsiteX5" fmla="*/ 160757 w 164712"/>
              <a:gd name="connsiteY5" fmla="*/ 21433 h 146242"/>
              <a:gd name="connsiteX6" fmla="*/ 158377 w 164712"/>
              <a:gd name="connsiteY6" fmla="*/ 145257 h 146242"/>
              <a:gd name="connsiteX7" fmla="*/ 1213 w 164712"/>
              <a:gd name="connsiteY7" fmla="*/ 123826 h 146242"/>
              <a:gd name="connsiteX8" fmla="*/ 10738 w 164712"/>
              <a:gd name="connsiteY8" fmla="*/ 69056 h 146242"/>
              <a:gd name="connsiteX0" fmla="*/ 10738 w 166492"/>
              <a:gd name="connsiteY0" fmla="*/ 69056 h 139355"/>
              <a:gd name="connsiteX1" fmla="*/ 17882 w 166492"/>
              <a:gd name="connsiteY1" fmla="*/ 33338 h 139355"/>
              <a:gd name="connsiteX2" fmla="*/ 34550 w 166492"/>
              <a:gd name="connsiteY2" fmla="*/ 7144 h 139355"/>
              <a:gd name="connsiteX3" fmla="*/ 89320 w 166492"/>
              <a:gd name="connsiteY3" fmla="*/ 0 h 139355"/>
              <a:gd name="connsiteX4" fmla="*/ 158376 w 166492"/>
              <a:gd name="connsiteY4" fmla="*/ 7144 h 139355"/>
              <a:gd name="connsiteX5" fmla="*/ 160757 w 166492"/>
              <a:gd name="connsiteY5" fmla="*/ 21433 h 139355"/>
              <a:gd name="connsiteX6" fmla="*/ 160759 w 166492"/>
              <a:gd name="connsiteY6" fmla="*/ 138113 h 139355"/>
              <a:gd name="connsiteX7" fmla="*/ 1213 w 166492"/>
              <a:gd name="connsiteY7" fmla="*/ 123826 h 139355"/>
              <a:gd name="connsiteX8" fmla="*/ 10738 w 166492"/>
              <a:gd name="connsiteY8" fmla="*/ 69056 h 139355"/>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36946 w 164728"/>
              <a:gd name="connsiteY7" fmla="*/ 152399 h 154076"/>
              <a:gd name="connsiteX8" fmla="*/ 1213 w 164728"/>
              <a:gd name="connsiteY8" fmla="*/ 123826 h 154076"/>
              <a:gd name="connsiteX9" fmla="*/ 10738 w 164728"/>
              <a:gd name="connsiteY9" fmla="*/ 69056 h 154076"/>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48852 w 164728"/>
              <a:gd name="connsiteY7" fmla="*/ 152399 h 154076"/>
              <a:gd name="connsiteX8" fmla="*/ 1213 w 164728"/>
              <a:gd name="connsiteY8" fmla="*/ 123826 h 154076"/>
              <a:gd name="connsiteX9" fmla="*/ 10738 w 164728"/>
              <a:gd name="connsiteY9" fmla="*/ 69056 h 154076"/>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49901"/>
              <a:gd name="connsiteX1" fmla="*/ 17882 w 164728"/>
              <a:gd name="connsiteY1" fmla="*/ 33338 h 149901"/>
              <a:gd name="connsiteX2" fmla="*/ 34550 w 164728"/>
              <a:gd name="connsiteY2" fmla="*/ 7144 h 149901"/>
              <a:gd name="connsiteX3" fmla="*/ 89320 w 164728"/>
              <a:gd name="connsiteY3" fmla="*/ 0 h 149901"/>
              <a:gd name="connsiteX4" fmla="*/ 158376 w 164728"/>
              <a:gd name="connsiteY4" fmla="*/ 7144 h 149901"/>
              <a:gd name="connsiteX5" fmla="*/ 160757 w 164728"/>
              <a:gd name="connsiteY5" fmla="*/ 21433 h 149901"/>
              <a:gd name="connsiteX6" fmla="*/ 160759 w 164728"/>
              <a:gd name="connsiteY6" fmla="*/ 138113 h 149901"/>
              <a:gd name="connsiteX7" fmla="*/ 144090 w 164728"/>
              <a:gd name="connsiteY7" fmla="*/ 145255 h 149901"/>
              <a:gd name="connsiteX8" fmla="*/ 1213 w 164728"/>
              <a:gd name="connsiteY8" fmla="*/ 123826 h 149901"/>
              <a:gd name="connsiteX9" fmla="*/ 10738 w 164728"/>
              <a:gd name="connsiteY9" fmla="*/ 69056 h 149901"/>
              <a:gd name="connsiteX0" fmla="*/ 10738 w 164728"/>
              <a:gd name="connsiteY0" fmla="*/ 69056 h 148348"/>
              <a:gd name="connsiteX1" fmla="*/ 17882 w 164728"/>
              <a:gd name="connsiteY1" fmla="*/ 33338 h 148348"/>
              <a:gd name="connsiteX2" fmla="*/ 34550 w 164728"/>
              <a:gd name="connsiteY2" fmla="*/ 7144 h 148348"/>
              <a:gd name="connsiteX3" fmla="*/ 89320 w 164728"/>
              <a:gd name="connsiteY3" fmla="*/ 0 h 148348"/>
              <a:gd name="connsiteX4" fmla="*/ 158376 w 164728"/>
              <a:gd name="connsiteY4" fmla="*/ 7144 h 148348"/>
              <a:gd name="connsiteX5" fmla="*/ 160757 w 164728"/>
              <a:gd name="connsiteY5" fmla="*/ 21433 h 148348"/>
              <a:gd name="connsiteX6" fmla="*/ 160759 w 164728"/>
              <a:gd name="connsiteY6" fmla="*/ 138113 h 148348"/>
              <a:gd name="connsiteX7" fmla="*/ 144090 w 164728"/>
              <a:gd name="connsiteY7" fmla="*/ 145255 h 148348"/>
              <a:gd name="connsiteX8" fmla="*/ 1213 w 164728"/>
              <a:gd name="connsiteY8" fmla="*/ 123826 h 148348"/>
              <a:gd name="connsiteX9" fmla="*/ 10738 w 164728"/>
              <a:gd name="connsiteY9" fmla="*/ 69056 h 148348"/>
              <a:gd name="connsiteX0" fmla="*/ 10738 w 164728"/>
              <a:gd name="connsiteY0" fmla="*/ 69056 h 145255"/>
              <a:gd name="connsiteX1" fmla="*/ 17882 w 164728"/>
              <a:gd name="connsiteY1" fmla="*/ 33338 h 145255"/>
              <a:gd name="connsiteX2" fmla="*/ 34550 w 164728"/>
              <a:gd name="connsiteY2" fmla="*/ 7144 h 145255"/>
              <a:gd name="connsiteX3" fmla="*/ 89320 w 164728"/>
              <a:gd name="connsiteY3" fmla="*/ 0 h 145255"/>
              <a:gd name="connsiteX4" fmla="*/ 158376 w 164728"/>
              <a:gd name="connsiteY4" fmla="*/ 7144 h 145255"/>
              <a:gd name="connsiteX5" fmla="*/ 160757 w 164728"/>
              <a:gd name="connsiteY5" fmla="*/ 21433 h 145255"/>
              <a:gd name="connsiteX6" fmla="*/ 160759 w 164728"/>
              <a:gd name="connsiteY6" fmla="*/ 138113 h 145255"/>
              <a:gd name="connsiteX7" fmla="*/ 144090 w 164728"/>
              <a:gd name="connsiteY7" fmla="*/ 145255 h 145255"/>
              <a:gd name="connsiteX8" fmla="*/ 1213 w 164728"/>
              <a:gd name="connsiteY8" fmla="*/ 123826 h 145255"/>
              <a:gd name="connsiteX9" fmla="*/ 10738 w 164728"/>
              <a:gd name="connsiteY9" fmla="*/ 69056 h 145255"/>
              <a:gd name="connsiteX0" fmla="*/ 6636 w 160626"/>
              <a:gd name="connsiteY0" fmla="*/ 69056 h 162318"/>
              <a:gd name="connsiteX1" fmla="*/ 13780 w 160626"/>
              <a:gd name="connsiteY1" fmla="*/ 33338 h 162318"/>
              <a:gd name="connsiteX2" fmla="*/ 30448 w 160626"/>
              <a:gd name="connsiteY2" fmla="*/ 7144 h 162318"/>
              <a:gd name="connsiteX3" fmla="*/ 85218 w 160626"/>
              <a:gd name="connsiteY3" fmla="*/ 0 h 162318"/>
              <a:gd name="connsiteX4" fmla="*/ 154274 w 160626"/>
              <a:gd name="connsiteY4" fmla="*/ 7144 h 162318"/>
              <a:gd name="connsiteX5" fmla="*/ 156655 w 160626"/>
              <a:gd name="connsiteY5" fmla="*/ 21433 h 162318"/>
              <a:gd name="connsiteX6" fmla="*/ 156657 w 160626"/>
              <a:gd name="connsiteY6" fmla="*/ 138113 h 162318"/>
              <a:gd name="connsiteX7" fmla="*/ 139988 w 160626"/>
              <a:gd name="connsiteY7" fmla="*/ 145255 h 162318"/>
              <a:gd name="connsiteX8" fmla="*/ 1874 w 160626"/>
              <a:gd name="connsiteY8" fmla="*/ 159545 h 162318"/>
              <a:gd name="connsiteX9" fmla="*/ 6636 w 160626"/>
              <a:gd name="connsiteY9" fmla="*/ 69056 h 162318"/>
              <a:gd name="connsiteX0" fmla="*/ 948 w 154938"/>
              <a:gd name="connsiteY0" fmla="*/ 69056 h 145255"/>
              <a:gd name="connsiteX1" fmla="*/ 8092 w 154938"/>
              <a:gd name="connsiteY1" fmla="*/ 33338 h 145255"/>
              <a:gd name="connsiteX2" fmla="*/ 24760 w 154938"/>
              <a:gd name="connsiteY2" fmla="*/ 7144 h 145255"/>
              <a:gd name="connsiteX3" fmla="*/ 79530 w 154938"/>
              <a:gd name="connsiteY3" fmla="*/ 0 h 145255"/>
              <a:gd name="connsiteX4" fmla="*/ 148586 w 154938"/>
              <a:gd name="connsiteY4" fmla="*/ 7144 h 145255"/>
              <a:gd name="connsiteX5" fmla="*/ 150967 w 154938"/>
              <a:gd name="connsiteY5" fmla="*/ 21433 h 145255"/>
              <a:gd name="connsiteX6" fmla="*/ 150969 w 154938"/>
              <a:gd name="connsiteY6" fmla="*/ 138113 h 145255"/>
              <a:gd name="connsiteX7" fmla="*/ 134300 w 154938"/>
              <a:gd name="connsiteY7" fmla="*/ 145255 h 145255"/>
              <a:gd name="connsiteX8" fmla="*/ 15236 w 154938"/>
              <a:gd name="connsiteY8" fmla="*/ 135733 h 145255"/>
              <a:gd name="connsiteX9" fmla="*/ 948 w 154938"/>
              <a:gd name="connsiteY9" fmla="*/ 69056 h 145255"/>
              <a:gd name="connsiteX0" fmla="*/ 758 w 154748"/>
              <a:gd name="connsiteY0" fmla="*/ 69056 h 145255"/>
              <a:gd name="connsiteX1" fmla="*/ 7902 w 154748"/>
              <a:gd name="connsiteY1" fmla="*/ 33338 h 145255"/>
              <a:gd name="connsiteX2" fmla="*/ 24570 w 154748"/>
              <a:gd name="connsiteY2" fmla="*/ 7144 h 145255"/>
              <a:gd name="connsiteX3" fmla="*/ 79340 w 154748"/>
              <a:gd name="connsiteY3" fmla="*/ 0 h 145255"/>
              <a:gd name="connsiteX4" fmla="*/ 148396 w 154748"/>
              <a:gd name="connsiteY4" fmla="*/ 7144 h 145255"/>
              <a:gd name="connsiteX5" fmla="*/ 150777 w 154748"/>
              <a:gd name="connsiteY5" fmla="*/ 21433 h 145255"/>
              <a:gd name="connsiteX6" fmla="*/ 150779 w 154748"/>
              <a:gd name="connsiteY6" fmla="*/ 138113 h 145255"/>
              <a:gd name="connsiteX7" fmla="*/ 134110 w 154748"/>
              <a:gd name="connsiteY7" fmla="*/ 145255 h 145255"/>
              <a:gd name="connsiteX8" fmla="*/ 15046 w 154748"/>
              <a:gd name="connsiteY8" fmla="*/ 135733 h 145255"/>
              <a:gd name="connsiteX9" fmla="*/ 758 w 154748"/>
              <a:gd name="connsiteY9"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0 w 153990"/>
              <a:gd name="connsiteY0" fmla="*/ 69056 h 145255"/>
              <a:gd name="connsiteX1" fmla="*/ 7144 w 153990"/>
              <a:gd name="connsiteY1" fmla="*/ 33338 h 145255"/>
              <a:gd name="connsiteX2" fmla="*/ 23812 w 153990"/>
              <a:gd name="connsiteY2" fmla="*/ 7144 h 145255"/>
              <a:gd name="connsiteX3" fmla="*/ 78582 w 153990"/>
              <a:gd name="connsiteY3" fmla="*/ 0 h 145255"/>
              <a:gd name="connsiteX4" fmla="*/ 147638 w 153990"/>
              <a:gd name="connsiteY4" fmla="*/ 7144 h 145255"/>
              <a:gd name="connsiteX5" fmla="*/ 150019 w 153990"/>
              <a:gd name="connsiteY5" fmla="*/ 21433 h 145255"/>
              <a:gd name="connsiteX6" fmla="*/ 150021 w 153990"/>
              <a:gd name="connsiteY6" fmla="*/ 138113 h 145255"/>
              <a:gd name="connsiteX7" fmla="*/ 133352 w 153990"/>
              <a:gd name="connsiteY7" fmla="*/ 145255 h 145255"/>
              <a:gd name="connsiteX8" fmla="*/ 14288 w 153990"/>
              <a:gd name="connsiteY8" fmla="*/ 135733 h 145255"/>
              <a:gd name="connsiteX9" fmla="*/ 7145 w 153990"/>
              <a:gd name="connsiteY9" fmla="*/ 133350 h 145255"/>
              <a:gd name="connsiteX10" fmla="*/ 0 w 153990"/>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28587 h 146459"/>
              <a:gd name="connsiteX10" fmla="*/ 3046 w 157036"/>
              <a:gd name="connsiteY10" fmla="*/ 69056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92868 h 160746"/>
              <a:gd name="connsiteX1" fmla="*/ 9792 w 156638"/>
              <a:gd name="connsiteY1" fmla="*/ 47625 h 160746"/>
              <a:gd name="connsiteX2" fmla="*/ 26460 w 156638"/>
              <a:gd name="connsiteY2" fmla="*/ 21431 h 160746"/>
              <a:gd name="connsiteX3" fmla="*/ 88374 w 156638"/>
              <a:gd name="connsiteY3" fmla="*/ 0 h 160746"/>
              <a:gd name="connsiteX4" fmla="*/ 150286 w 156638"/>
              <a:gd name="connsiteY4" fmla="*/ 21431 h 160746"/>
              <a:gd name="connsiteX5" fmla="*/ 152667 w 156638"/>
              <a:gd name="connsiteY5" fmla="*/ 35720 h 160746"/>
              <a:gd name="connsiteX6" fmla="*/ 152669 w 156638"/>
              <a:gd name="connsiteY6" fmla="*/ 152400 h 160746"/>
              <a:gd name="connsiteX7" fmla="*/ 136000 w 156638"/>
              <a:gd name="connsiteY7" fmla="*/ 159542 h 160746"/>
              <a:gd name="connsiteX8" fmla="*/ 21699 w 156638"/>
              <a:gd name="connsiteY8" fmla="*/ 154783 h 160746"/>
              <a:gd name="connsiteX9" fmla="*/ 268 w 156638"/>
              <a:gd name="connsiteY9" fmla="*/ 142874 h 160746"/>
              <a:gd name="connsiteX10" fmla="*/ 12173 w 156638"/>
              <a:gd name="connsiteY10" fmla="*/ 92868 h 160746"/>
              <a:gd name="connsiteX0" fmla="*/ 12173 w 156638"/>
              <a:gd name="connsiteY0" fmla="*/ 92878 h 160756"/>
              <a:gd name="connsiteX1" fmla="*/ 9792 w 156638"/>
              <a:gd name="connsiteY1" fmla="*/ 47635 h 160756"/>
              <a:gd name="connsiteX2" fmla="*/ 38366 w 156638"/>
              <a:gd name="connsiteY2" fmla="*/ 19060 h 160756"/>
              <a:gd name="connsiteX3" fmla="*/ 88374 w 156638"/>
              <a:gd name="connsiteY3" fmla="*/ 10 h 160756"/>
              <a:gd name="connsiteX4" fmla="*/ 150286 w 156638"/>
              <a:gd name="connsiteY4" fmla="*/ 21441 h 160756"/>
              <a:gd name="connsiteX5" fmla="*/ 152667 w 156638"/>
              <a:gd name="connsiteY5" fmla="*/ 35730 h 160756"/>
              <a:gd name="connsiteX6" fmla="*/ 152669 w 156638"/>
              <a:gd name="connsiteY6" fmla="*/ 152410 h 160756"/>
              <a:gd name="connsiteX7" fmla="*/ 136000 w 156638"/>
              <a:gd name="connsiteY7" fmla="*/ 159552 h 160756"/>
              <a:gd name="connsiteX8" fmla="*/ 21699 w 156638"/>
              <a:gd name="connsiteY8" fmla="*/ 154793 h 160756"/>
              <a:gd name="connsiteX9" fmla="*/ 268 w 156638"/>
              <a:gd name="connsiteY9" fmla="*/ 142884 h 160756"/>
              <a:gd name="connsiteX10" fmla="*/ 12173 w 156638"/>
              <a:gd name="connsiteY10" fmla="*/ 92878 h 1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38" h="160756">
                <a:moveTo>
                  <a:pt x="12173" y="92878"/>
                </a:moveTo>
                <a:cubicBezTo>
                  <a:pt x="14951" y="77797"/>
                  <a:pt x="5427" y="59938"/>
                  <a:pt x="9792" y="47635"/>
                </a:cubicBezTo>
                <a:cubicBezTo>
                  <a:pt x="14158" y="35332"/>
                  <a:pt x="25269" y="26997"/>
                  <a:pt x="38366" y="19060"/>
                </a:cubicBezTo>
                <a:cubicBezTo>
                  <a:pt x="51463" y="11123"/>
                  <a:pt x="69721" y="-387"/>
                  <a:pt x="88374" y="10"/>
                </a:cubicBezTo>
                <a:cubicBezTo>
                  <a:pt x="107027" y="407"/>
                  <a:pt x="137586" y="18663"/>
                  <a:pt x="150286" y="21441"/>
                </a:cubicBezTo>
                <a:cubicBezTo>
                  <a:pt x="162986" y="24219"/>
                  <a:pt x="152270" y="13902"/>
                  <a:pt x="152667" y="35730"/>
                </a:cubicBezTo>
                <a:cubicBezTo>
                  <a:pt x="153064" y="57558"/>
                  <a:pt x="161400" y="132964"/>
                  <a:pt x="152669" y="152410"/>
                </a:cubicBezTo>
                <a:cubicBezTo>
                  <a:pt x="151082" y="152806"/>
                  <a:pt x="143541" y="157171"/>
                  <a:pt x="136000" y="159552"/>
                </a:cubicBezTo>
                <a:cubicBezTo>
                  <a:pt x="109409" y="157171"/>
                  <a:pt x="37971" y="166302"/>
                  <a:pt x="21699" y="154793"/>
                </a:cubicBezTo>
                <a:cubicBezTo>
                  <a:pt x="17334" y="165906"/>
                  <a:pt x="-2114" y="142091"/>
                  <a:pt x="268" y="142884"/>
                </a:cubicBezTo>
                <a:cubicBezTo>
                  <a:pt x="-2113" y="131771"/>
                  <a:pt x="12173" y="103594"/>
                  <a:pt x="12173" y="92878"/>
                </a:cubicBezTo>
                <a:close/>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629137E7-C1B9-4208-BA8D-6F2122E10AF2}"/>
              </a:ext>
            </a:extLst>
          </p:cNvPr>
          <p:cNvSpPr/>
          <p:nvPr/>
        </p:nvSpPr>
        <p:spPr>
          <a:xfrm>
            <a:off x="6619450" y="4636380"/>
            <a:ext cx="451623" cy="14994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水</a:t>
            </a:r>
            <a:r>
              <a:rPr kumimoji="1" lang="ja-JP" altLang="en-US" sz="700" b="1" dirty="0" smtClean="0">
                <a:solidFill>
                  <a:schemeClr val="tx1"/>
                </a:solidFill>
                <a:latin typeface="Meiryo UI" panose="020B0604030504040204" pitchFamily="50" charset="-128"/>
                <a:ea typeface="Meiryo UI" panose="020B0604030504040204" pitchFamily="50" charset="-128"/>
              </a:rPr>
              <a:t>の回廊</a:t>
            </a: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
        <p:nvSpPr>
          <p:cNvPr id="129" name="フリーフォーム 128"/>
          <p:cNvSpPr/>
          <p:nvPr/>
        </p:nvSpPr>
        <p:spPr>
          <a:xfrm flipH="1">
            <a:off x="6817335" y="4363535"/>
            <a:ext cx="45719" cy="119900"/>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 name="connsiteX0" fmla="*/ 197645 w 197645"/>
              <a:gd name="connsiteY0" fmla="*/ 0 h 192882"/>
              <a:gd name="connsiteX1" fmla="*/ 173831 w 197645"/>
              <a:gd name="connsiteY1" fmla="*/ 61913 h 192882"/>
              <a:gd name="connsiteX2" fmla="*/ 123825 w 197645"/>
              <a:gd name="connsiteY2" fmla="*/ 83344 h 192882"/>
              <a:gd name="connsiteX3" fmla="*/ 85724 w 197645"/>
              <a:gd name="connsiteY3" fmla="*/ 116682 h 192882"/>
              <a:gd name="connsiteX4" fmla="*/ 57150 w 197645"/>
              <a:gd name="connsiteY4" fmla="*/ 157163 h 192882"/>
              <a:gd name="connsiteX5" fmla="*/ 0 w 197645"/>
              <a:gd name="connsiteY5" fmla="*/ 192882 h 192882"/>
              <a:gd name="connsiteX0" fmla="*/ 142830 w 142830"/>
              <a:gd name="connsiteY0" fmla="*/ 0 h 238126"/>
              <a:gd name="connsiteX1" fmla="*/ 119016 w 142830"/>
              <a:gd name="connsiteY1" fmla="*/ 61913 h 238126"/>
              <a:gd name="connsiteX2" fmla="*/ 69010 w 142830"/>
              <a:gd name="connsiteY2" fmla="*/ 83344 h 238126"/>
              <a:gd name="connsiteX3" fmla="*/ 30909 w 142830"/>
              <a:gd name="connsiteY3" fmla="*/ 116682 h 238126"/>
              <a:gd name="connsiteX4" fmla="*/ 2335 w 142830"/>
              <a:gd name="connsiteY4" fmla="*/ 157163 h 238126"/>
              <a:gd name="connsiteX5" fmla="*/ 97585 w 142830"/>
              <a:gd name="connsiteY5" fmla="*/ 238126 h 238126"/>
              <a:gd name="connsiteX0" fmla="*/ 112444 w 112444"/>
              <a:gd name="connsiteY0" fmla="*/ 0 h 238126"/>
              <a:gd name="connsiteX1" fmla="*/ 88630 w 112444"/>
              <a:gd name="connsiteY1" fmla="*/ 61913 h 238126"/>
              <a:gd name="connsiteX2" fmla="*/ 38624 w 112444"/>
              <a:gd name="connsiteY2" fmla="*/ 83344 h 238126"/>
              <a:gd name="connsiteX3" fmla="*/ 523 w 112444"/>
              <a:gd name="connsiteY3" fmla="*/ 116682 h 238126"/>
              <a:gd name="connsiteX4" fmla="*/ 88630 w 112444"/>
              <a:gd name="connsiteY4" fmla="*/ 157163 h 238126"/>
              <a:gd name="connsiteX5" fmla="*/ 67199 w 112444"/>
              <a:gd name="connsiteY5" fmla="*/ 238126 h 238126"/>
              <a:gd name="connsiteX0" fmla="*/ 112444 w 112444"/>
              <a:gd name="connsiteY0" fmla="*/ 0 h 238126"/>
              <a:gd name="connsiteX1" fmla="*/ 88630 w 112444"/>
              <a:gd name="connsiteY1" fmla="*/ 61913 h 238126"/>
              <a:gd name="connsiteX2" fmla="*/ 29099 w 112444"/>
              <a:gd name="connsiteY2" fmla="*/ 50007 h 238126"/>
              <a:gd name="connsiteX3" fmla="*/ 523 w 112444"/>
              <a:gd name="connsiteY3" fmla="*/ 116682 h 238126"/>
              <a:gd name="connsiteX4" fmla="*/ 88630 w 112444"/>
              <a:gd name="connsiteY4" fmla="*/ 157163 h 238126"/>
              <a:gd name="connsiteX5" fmla="*/ 67199 w 112444"/>
              <a:gd name="connsiteY5" fmla="*/ 238126 h 238126"/>
              <a:gd name="connsiteX0" fmla="*/ 83345 w 83345"/>
              <a:gd name="connsiteY0" fmla="*/ 0 h 238126"/>
              <a:gd name="connsiteX1" fmla="*/ 59531 w 83345"/>
              <a:gd name="connsiteY1" fmla="*/ 61913 h 238126"/>
              <a:gd name="connsiteX2" fmla="*/ 0 w 83345"/>
              <a:gd name="connsiteY2" fmla="*/ 50007 h 238126"/>
              <a:gd name="connsiteX3" fmla="*/ 59531 w 83345"/>
              <a:gd name="connsiteY3" fmla="*/ 157163 h 238126"/>
              <a:gd name="connsiteX4" fmla="*/ 38100 w 83345"/>
              <a:gd name="connsiteY4" fmla="*/ 238126 h 238126"/>
              <a:gd name="connsiteX0" fmla="*/ 45245 w 45245"/>
              <a:gd name="connsiteY0" fmla="*/ 0 h 238126"/>
              <a:gd name="connsiteX1" fmla="*/ 21431 w 45245"/>
              <a:gd name="connsiteY1" fmla="*/ 61913 h 238126"/>
              <a:gd name="connsiteX2" fmla="*/ 21431 w 45245"/>
              <a:gd name="connsiteY2" fmla="*/ 157163 h 238126"/>
              <a:gd name="connsiteX3" fmla="*/ 0 w 45245"/>
              <a:gd name="connsiteY3" fmla="*/ 238126 h 238126"/>
              <a:gd name="connsiteX0" fmla="*/ 111920 w 111920"/>
              <a:gd name="connsiteY0" fmla="*/ 0 h 160563"/>
              <a:gd name="connsiteX1" fmla="*/ 88106 w 111920"/>
              <a:gd name="connsiteY1" fmla="*/ 61913 h 160563"/>
              <a:gd name="connsiteX2" fmla="*/ 88106 w 111920"/>
              <a:gd name="connsiteY2" fmla="*/ 157163 h 160563"/>
              <a:gd name="connsiteX3" fmla="*/ 0 w 111920"/>
              <a:gd name="connsiteY3" fmla="*/ 142876 h 160563"/>
              <a:gd name="connsiteX0" fmla="*/ 11908 w 98388"/>
              <a:gd name="connsiteY0" fmla="*/ 0 h 160563"/>
              <a:gd name="connsiteX1" fmla="*/ 88106 w 98388"/>
              <a:gd name="connsiteY1" fmla="*/ 61913 h 160563"/>
              <a:gd name="connsiteX2" fmla="*/ 88106 w 98388"/>
              <a:gd name="connsiteY2" fmla="*/ 157163 h 160563"/>
              <a:gd name="connsiteX3" fmla="*/ 0 w 98388"/>
              <a:gd name="connsiteY3" fmla="*/ 142876 h 160563"/>
              <a:gd name="connsiteX0" fmla="*/ 23239 w 99449"/>
              <a:gd name="connsiteY0" fmla="*/ 0 h 160708"/>
              <a:gd name="connsiteX1" fmla="*/ 4187 w 99449"/>
              <a:gd name="connsiteY1" fmla="*/ 59531 h 160708"/>
              <a:gd name="connsiteX2" fmla="*/ 99437 w 99449"/>
              <a:gd name="connsiteY2" fmla="*/ 157163 h 160708"/>
              <a:gd name="connsiteX3" fmla="*/ 11331 w 99449"/>
              <a:gd name="connsiteY3" fmla="*/ 142876 h 160708"/>
              <a:gd name="connsiteX0" fmla="*/ 19370 w 19370"/>
              <a:gd name="connsiteY0" fmla="*/ 0 h 142876"/>
              <a:gd name="connsiteX1" fmla="*/ 318 w 19370"/>
              <a:gd name="connsiteY1" fmla="*/ 59531 h 142876"/>
              <a:gd name="connsiteX2" fmla="*/ 7462 w 19370"/>
              <a:gd name="connsiteY2" fmla="*/ 107157 h 142876"/>
              <a:gd name="connsiteX3" fmla="*/ 7462 w 19370"/>
              <a:gd name="connsiteY3" fmla="*/ 142876 h 142876"/>
            </a:gdLst>
            <a:ahLst/>
            <a:cxnLst>
              <a:cxn ang="0">
                <a:pos x="connsiteX0" y="connsiteY0"/>
              </a:cxn>
              <a:cxn ang="0">
                <a:pos x="connsiteX1" y="connsiteY1"/>
              </a:cxn>
              <a:cxn ang="0">
                <a:pos x="connsiteX2" y="connsiteY2"/>
              </a:cxn>
              <a:cxn ang="0">
                <a:pos x="connsiteX3" y="connsiteY3"/>
              </a:cxn>
            </a:cxnLst>
            <a:rect l="l" t="t" r="r" b="b"/>
            <a:pathLst>
              <a:path w="19370" h="142876">
                <a:moveTo>
                  <a:pt x="19370" y="0"/>
                </a:moveTo>
                <a:cubicBezTo>
                  <a:pt x="6670" y="10319"/>
                  <a:pt x="2303" y="41672"/>
                  <a:pt x="318" y="59531"/>
                </a:cubicBezTo>
                <a:cubicBezTo>
                  <a:pt x="-1667" y="77390"/>
                  <a:pt x="6271" y="93266"/>
                  <a:pt x="7462" y="107157"/>
                </a:cubicBezTo>
                <a:cubicBezTo>
                  <a:pt x="8653" y="121048"/>
                  <a:pt x="13415" y="139403"/>
                  <a:pt x="7462" y="142876"/>
                </a:cubicBezTo>
              </a:path>
            </a:pathLst>
          </a:custGeom>
          <a:noFill/>
          <a:ln w="25400">
            <a:solidFill>
              <a:schemeClr val="accent6">
                <a:lumMod val="75000"/>
              </a:schemeClr>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フリーフォーム 129"/>
          <p:cNvSpPr/>
          <p:nvPr/>
        </p:nvSpPr>
        <p:spPr>
          <a:xfrm>
            <a:off x="6555246" y="4526853"/>
            <a:ext cx="157835" cy="113152"/>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2" h="161926">
                <a:moveTo>
                  <a:pt x="211932" y="0"/>
                </a:moveTo>
                <a:cubicBezTo>
                  <a:pt x="199232" y="10319"/>
                  <a:pt x="188515" y="22226"/>
                  <a:pt x="173831" y="30957"/>
                </a:cubicBezTo>
                <a:cubicBezTo>
                  <a:pt x="159147" y="39688"/>
                  <a:pt x="138509" y="43260"/>
                  <a:pt x="123825" y="52388"/>
                </a:cubicBezTo>
                <a:cubicBezTo>
                  <a:pt x="109141" y="61516"/>
                  <a:pt x="94852" y="76201"/>
                  <a:pt x="85724" y="85726"/>
                </a:cubicBezTo>
                <a:cubicBezTo>
                  <a:pt x="77786" y="94854"/>
                  <a:pt x="71437" y="113507"/>
                  <a:pt x="57150" y="126207"/>
                </a:cubicBezTo>
                <a:cubicBezTo>
                  <a:pt x="42863" y="138907"/>
                  <a:pt x="5953" y="158453"/>
                  <a:pt x="0" y="161926"/>
                </a:cubicBezTo>
              </a:path>
            </a:pathLst>
          </a:custGeom>
          <a:noFill/>
          <a:ln w="25400">
            <a:solidFill>
              <a:schemeClr val="accent6">
                <a:lumMod val="75000"/>
              </a:schemeClr>
            </a:solidFill>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フリーフォーム 130"/>
          <p:cNvSpPr/>
          <p:nvPr/>
        </p:nvSpPr>
        <p:spPr>
          <a:xfrm rot="20537271" flipV="1">
            <a:off x="5749107" y="4846356"/>
            <a:ext cx="640731" cy="852916"/>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54E66EB1-CD38-471C-A42F-1DD9C2F84DF3}"/>
              </a:ext>
            </a:extLst>
          </p:cNvPr>
          <p:cNvSpPr/>
          <p:nvPr/>
        </p:nvSpPr>
        <p:spPr>
          <a:xfrm>
            <a:off x="5510336" y="5695658"/>
            <a:ext cx="319353" cy="16173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関空</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74"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48</a:t>
            </a:fld>
            <a:endParaRPr kumimoji="1" lang="ja-JP" altLang="en-US" dirty="0"/>
          </a:p>
        </p:txBody>
      </p:sp>
      <p:pic>
        <p:nvPicPr>
          <p:cNvPr id="26" name="図 25">
            <a:extLst>
              <a:ext uri="{FF2B5EF4-FFF2-40B4-BE49-F238E27FC236}">
                <a16:creationId xmlns:a16="http://schemas.microsoft.com/office/drawing/2014/main" id="{4E5E93D2-EFE1-4567-BC51-B510E22BF5D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93880" y="3614023"/>
            <a:ext cx="1634490" cy="821259"/>
          </a:xfrm>
          <a:prstGeom prst="rect">
            <a:avLst/>
          </a:prstGeom>
        </p:spPr>
      </p:pic>
      <p:sp>
        <p:nvSpPr>
          <p:cNvPr id="72" name="テキスト ボックス 71">
            <a:extLst>
              <a:ext uri="{FF2B5EF4-FFF2-40B4-BE49-F238E27FC236}">
                <a16:creationId xmlns:a16="http://schemas.microsoft.com/office/drawing/2014/main" id="{B02F3C22-1443-46B7-A977-04475234F08A}"/>
              </a:ext>
            </a:extLst>
          </p:cNvPr>
          <p:cNvSpPr txBox="1"/>
          <p:nvPr/>
        </p:nvSpPr>
        <p:spPr>
          <a:xfrm>
            <a:off x="270312" y="555738"/>
            <a:ext cx="9540000" cy="461665"/>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海に囲まれた万博会場の立地特性を活かし、万博会場と大阪市内、大阪湾の運行</a:t>
            </a:r>
            <a:r>
              <a:rPr lang="ja-JP" altLang="en-US" sz="1200" dirty="0">
                <a:latin typeface="BIZ UDPゴシック" panose="020B0400000000000000" pitchFamily="50" charset="-128"/>
                <a:ea typeface="BIZ UDPゴシック" panose="020B0400000000000000" pitchFamily="50" charset="-128"/>
              </a:rPr>
              <a:t>拠点をつなぐ水上ネットワークの構築を進める</a:t>
            </a:r>
            <a:r>
              <a:rPr lang="ja-JP" altLang="en-US"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また、大阪湾・瀬戸内海におけるクルーズ航行等を活性化し、広域観光の促進につなげる。</a:t>
            </a:r>
          </a:p>
        </p:txBody>
      </p:sp>
      <p:sp>
        <p:nvSpPr>
          <p:cNvPr id="73" name="フリーフォーム 72"/>
          <p:cNvSpPr/>
          <p:nvPr/>
        </p:nvSpPr>
        <p:spPr>
          <a:xfrm rot="20950335" flipV="1">
            <a:off x="4814869" y="4935336"/>
            <a:ext cx="1476477" cy="924542"/>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728163EB-F6AF-4BA7-9676-F7DEB6E0B0E0}"/>
              </a:ext>
            </a:extLst>
          </p:cNvPr>
          <p:cNvSpPr/>
          <p:nvPr/>
        </p:nvSpPr>
        <p:spPr>
          <a:xfrm>
            <a:off x="4618548" y="6014585"/>
            <a:ext cx="336640" cy="236078"/>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徳島</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022908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589104"/>
            <a:ext cx="9434300" cy="15443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10730" y="4206424"/>
            <a:ext cx="8910641" cy="338554"/>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国土</a:t>
            </a:r>
            <a:r>
              <a:rPr kumimoji="1" lang="ja-JP" altLang="en-US" sz="1100" dirty="0">
                <a:latin typeface="メイリオ" panose="020B0604030504040204" pitchFamily="50" charset="-128"/>
                <a:ea typeface="メイリオ" panose="020B0604030504040204" pitchFamily="50" charset="-128"/>
              </a:rPr>
              <a:t>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403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4203503"/>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4145789"/>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49</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417948814"/>
              </p:ext>
            </p:extLst>
          </p:nvPr>
        </p:nvGraphicFramePr>
        <p:xfrm>
          <a:off x="610730" y="843012"/>
          <a:ext cx="9540000" cy="1643538"/>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435048259"/>
                    </a:ext>
                  </a:extLst>
                </a:gridCol>
              </a:tblGrid>
              <a:tr h="342643">
                <a:tc>
                  <a:txBody>
                    <a:bodyPr/>
                    <a:lstStyle/>
                    <a:p>
                      <a:pPr algn="l"/>
                      <a:r>
                        <a:rPr kumimoji="1" lang="ja-JP" altLang="en-US" sz="1300" b="1" dirty="0" smtClean="0">
                          <a:solidFill>
                            <a:schemeClr val="tx1"/>
                          </a:solidFill>
                        </a:rPr>
                        <a:t>▷</a:t>
                      </a:r>
                      <a:r>
                        <a:rPr kumimoji="1" lang="ja-JP" altLang="en-US" sz="1300" b="1" u="none" strike="noStrike" kern="1200" cap="none" spc="0" normalizeH="0" baseline="0" noProof="0" dirty="0" smtClean="0">
                          <a:ln>
                            <a:noFill/>
                          </a:ln>
                          <a:solidFill>
                            <a:schemeClr val="tx1"/>
                          </a:solidFill>
                          <a:effectLst/>
                          <a:uLnTx/>
                          <a:uFillTx/>
                        </a:rPr>
                        <a:t>夢洲と大阪湾の各拠点間を運航する海上運航事業者等の参入意欲の醸成</a:t>
                      </a:r>
                      <a:endParaRPr kumimoji="1" lang="en-US" altLang="ja-JP" sz="1200" b="0" u="none" strike="noStrike" kern="1200" cap="none" spc="0" normalizeH="0" baseline="0" noProof="0" dirty="0" smtClean="0">
                        <a:ln>
                          <a:noFill/>
                        </a:ln>
                        <a:solidFill>
                          <a:schemeClr val="tx1"/>
                        </a:solidFill>
                        <a:effectLst/>
                        <a:uLnTx/>
                        <a:uFillTx/>
                      </a:endParaRPr>
                    </a:p>
                    <a:p>
                      <a:pPr algn="l"/>
                      <a:r>
                        <a:rPr kumimoji="1" lang="ja-JP" altLang="en-US" sz="1200" dirty="0" smtClean="0">
                          <a:solidFill>
                            <a:schemeClr val="tx1"/>
                          </a:solidFill>
                        </a:rPr>
                        <a:t>　　</a:t>
                      </a:r>
                      <a:r>
                        <a:rPr kumimoji="1" lang="ja-JP" altLang="en-US" sz="1200" u="none" dirty="0" smtClean="0">
                          <a:solidFill>
                            <a:schemeClr val="tx1"/>
                          </a:solidFill>
                        </a:rPr>
                        <a:t>将来的な海上交通ネットワークの実現を見据え、</a:t>
                      </a:r>
                      <a:r>
                        <a:rPr kumimoji="1" lang="ja-JP" altLang="en-US" sz="1200" dirty="0" smtClean="0">
                          <a:solidFill>
                            <a:schemeClr val="tx1"/>
                          </a:solidFill>
                        </a:rPr>
                        <a:t>事業採算性の確保など事業者の参入促進のための施策が必要。</a:t>
                      </a:r>
                      <a:endPar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1707442685"/>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ja-JP" altLang="en-US" sz="1300" b="1" u="none" dirty="0" smtClean="0">
                          <a:solidFill>
                            <a:schemeClr val="tx1"/>
                          </a:solidFill>
                        </a:rPr>
                        <a:t>淀川を活用した航路開拓等の推進</a:t>
                      </a:r>
                      <a:endParaRPr kumimoji="1" lang="en-US" altLang="ja-JP" sz="1200" b="0" u="none"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rPr>
                        <a:t>　　</a:t>
                      </a:r>
                      <a:r>
                        <a:rPr kumimoji="1" lang="ja-JP" altLang="en-US" sz="1200" dirty="0" smtClean="0">
                          <a:solidFill>
                            <a:schemeClr val="tx1"/>
                          </a:solidFill>
                        </a:rPr>
                        <a:t>淀川を活用して夢洲と京都方面をつなぐためには、淀川の航路開拓と沿川のにぎわいづくりが必要。</a:t>
                      </a:r>
                      <a:endParaRPr kumimoji="1" lang="en-US" altLang="ja-JP" sz="1200" u="none"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50910111"/>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▷一体運用されている阪神港における船員法の対象範囲の見直し</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　　</a:t>
                      </a:r>
                      <a:r>
                        <a:rPr kumimoji="1" lang="ja-JP" altLang="en-US" sz="1200" b="0" dirty="0" smtClean="0">
                          <a:solidFill>
                            <a:schemeClr val="tx1"/>
                          </a:solidFill>
                        </a:rPr>
                        <a:t>万博会場と大阪湾各拠点を結ぶ水上交通網を構築・充実に向け、水上運航事業者の参入を促進するためには、船員法の対象範囲</a:t>
                      </a:r>
                      <a:endParaRPr kumimoji="1" lang="en-US" altLang="ja-JP" sz="12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　　の見直しなどによる船員保険費用の削減を行い、参入ハードルを下げる必要。</a:t>
                      </a:r>
                    </a:p>
                  </a:txBody>
                  <a:tcPr marL="100806" marR="100806" marT="50403" marB="50403" anchor="ctr"/>
                </a:tc>
                <a:extLst>
                  <a:ext uri="{0D108BD9-81ED-4DB2-BD59-A6C34878D82A}">
                    <a16:rowId xmlns:a16="http://schemas.microsoft.com/office/drawing/2014/main" val="3594750839"/>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3501374661"/>
              </p:ext>
            </p:extLst>
          </p:nvPr>
        </p:nvGraphicFramePr>
        <p:xfrm>
          <a:off x="620609" y="4647298"/>
          <a:ext cx="9098480" cy="1203720"/>
        </p:xfrm>
        <a:graphic>
          <a:graphicData uri="http://schemas.openxmlformats.org/drawingml/2006/table">
            <a:tbl>
              <a:tblPr firstRow="1" bandRow="1">
                <a:tableStyleId>{2D5ABB26-0587-4C30-8999-92F81FD0307C}</a:tableStyleId>
              </a:tblPr>
              <a:tblGrid>
                <a:gridCol w="9098480">
                  <a:extLst>
                    <a:ext uri="{9D8B030D-6E8A-4147-A177-3AD203B41FA5}">
                      <a16:colId xmlns:a16="http://schemas.microsoft.com/office/drawing/2014/main" val="3121864161"/>
                    </a:ext>
                  </a:extLst>
                </a:gridCol>
              </a:tblGrid>
              <a:tr h="396000">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▷海上運航事業者の参入促進に向けた環境整備</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2301523445"/>
                  </a:ext>
                </a:extLst>
              </a:tr>
              <a:tr h="396000">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▷淀川舟運活性化に向けた、航路開拓等の取組みの推進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＜府・大商＞</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866263351"/>
                  </a:ext>
                </a:extLst>
              </a:tr>
              <a:tr h="39600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ja-JP" altLang="en-US" sz="1300" b="1" strike="noStrike" baseline="0" dirty="0" smtClean="0">
                          <a:solidFill>
                            <a:schemeClr val="tx1"/>
                          </a:solidFill>
                        </a:rPr>
                        <a:t>インバウンド船旅振興制度の拡充及び</a:t>
                      </a:r>
                      <a:r>
                        <a:rPr kumimoji="1" lang="ja-JP" altLang="en-US" sz="1300" b="1" dirty="0" smtClean="0">
                          <a:solidFill>
                            <a:schemeClr val="tx1"/>
                          </a:solidFill>
                        </a:rPr>
                        <a:t>阪神港における船員法</a:t>
                      </a:r>
                      <a:r>
                        <a:rPr kumimoji="1" lang="ja-JP" altLang="en-US" sz="1300" b="1" strike="noStrike" baseline="0" dirty="0" smtClean="0">
                          <a:solidFill>
                            <a:schemeClr val="tx1"/>
                          </a:solidFill>
                        </a:rPr>
                        <a:t>に基づく港の区域の見直し</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＜広域連合・関経連＞</a:t>
                      </a: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2815314190"/>
                  </a:ext>
                </a:extLst>
              </a:tr>
            </a:tbl>
          </a:graphicData>
        </a:graphic>
      </p:graphicFrame>
      <p:graphicFrame>
        <p:nvGraphicFramePr>
          <p:cNvPr id="25" name="表 24"/>
          <p:cNvGraphicFramePr>
            <a:graphicFrameLocks noGrp="1"/>
          </p:cNvGraphicFramePr>
          <p:nvPr>
            <p:extLst>
              <p:ext uri="{D42A27DB-BD31-4B8C-83A1-F6EECF244321}">
                <p14:modId xmlns:p14="http://schemas.microsoft.com/office/powerpoint/2010/main" val="1456642205"/>
              </p:ext>
            </p:extLst>
          </p:nvPr>
        </p:nvGraphicFramePr>
        <p:xfrm>
          <a:off x="604577" y="2891707"/>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国、府等が参画する淀川舟運活性化協議会において、必要な施設整備など万博に向けた具体的な目標設定を行うことを国と府で確認</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788565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gray">
          <a:xfrm>
            <a:off x="362808" y="1531005"/>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solidFill>
                  <a:prstClr val="black"/>
                </a:solidFill>
                <a:latin typeface="BIZ UDPゴシック" panose="020B0400000000000000" pitchFamily="50" charset="-128"/>
                <a:ea typeface="BIZ UDPゴシック" panose="020B0400000000000000" pitchFamily="50" charset="-128"/>
              </a:rPr>
              <a:t>Ⅰ</a:t>
            </a:r>
            <a:r>
              <a:rPr lang="ja-JP" altLang="en-US" sz="3600" dirty="0">
                <a:solidFill>
                  <a:prstClr val="black"/>
                </a:solidFill>
                <a:latin typeface="BIZ UDPゴシック" panose="020B0400000000000000" pitchFamily="50" charset="-128"/>
                <a:ea typeface="BIZ UDPゴシック" panose="020B0400000000000000" pitchFamily="50" charset="-128"/>
              </a:rPr>
              <a:t>　</a:t>
            </a:r>
            <a:r>
              <a:rPr lang="ja-JP" altLang="en-US" sz="3600" dirty="0" smtClean="0">
                <a:latin typeface="BIZ UDPゴシック" panose="020B0400000000000000" pitchFamily="50" charset="-128"/>
                <a:ea typeface="BIZ UDPゴシック" panose="020B0400000000000000" pitchFamily="50" charset="-128"/>
              </a:rPr>
              <a:t>要望</a:t>
            </a:r>
            <a:r>
              <a:rPr lang="ja-JP" altLang="en-US" sz="3600" dirty="0" smtClean="0">
                <a:solidFill>
                  <a:prstClr val="black"/>
                </a:solidFill>
                <a:latin typeface="BIZ UDPゴシック" panose="020B0400000000000000" pitchFamily="50" charset="-128"/>
                <a:ea typeface="BIZ UDPゴシック" panose="020B0400000000000000" pitchFamily="50" charset="-128"/>
              </a:rPr>
              <a:t>に</a:t>
            </a:r>
            <a:r>
              <a:rPr lang="ja-JP" altLang="en-US" sz="3600" dirty="0">
                <a:solidFill>
                  <a:prstClr val="black"/>
                </a:solidFill>
                <a:latin typeface="BIZ UDPゴシック" panose="020B0400000000000000" pitchFamily="50" charset="-128"/>
                <a:ea typeface="BIZ UDPゴシック" panose="020B0400000000000000" pitchFamily="50" charset="-128"/>
              </a:rPr>
              <a:t>あたって</a:t>
            </a:r>
          </a:p>
        </p:txBody>
      </p:sp>
      <p:sp>
        <p:nvSpPr>
          <p:cNvPr id="8"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a:t>
            </a:fld>
            <a:endParaRPr kumimoji="1" lang="ja-JP" altLang="en-US" dirty="0"/>
          </a:p>
        </p:txBody>
      </p:sp>
    </p:spTree>
    <p:extLst>
      <p:ext uri="{BB962C8B-B14F-4D97-AF65-F5344CB8AC3E}">
        <p14:creationId xmlns:p14="http://schemas.microsoft.com/office/powerpoint/2010/main" val="4261781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239368342"/>
              </p:ext>
            </p:extLst>
          </p:nvPr>
        </p:nvGraphicFramePr>
        <p:xfrm>
          <a:off x="270312" y="1401461"/>
          <a:ext cx="9540001" cy="568513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685139">
                <a:tc>
                  <a:txBody>
                    <a:bodyPr/>
                    <a:lstStyle/>
                    <a:p>
                      <a:pPr marL="0" indent="0">
                        <a:lnSpc>
                          <a:spcPct val="100000"/>
                        </a:lnSpc>
                        <a:spcBef>
                          <a:spcPts val="0"/>
                        </a:spcBef>
                        <a:spcAft>
                          <a:spcPts val="0"/>
                        </a:spcAft>
                      </a:pPr>
                      <a:r>
                        <a:rPr kumimoji="1" lang="ja-JP" altLang="en-US" sz="1300" dirty="0">
                          <a:solidFill>
                            <a:schemeClr val="tx1"/>
                          </a:solidFill>
                          <a:latin typeface="BIZ UDPゴシック" panose="020B0400000000000000" pitchFamily="50" charset="-128"/>
                          <a:ea typeface="BIZ UDPゴシック" panose="020B0400000000000000" pitchFamily="50" charset="-128"/>
                        </a:rPr>
                        <a:t>都市空間を活用した大阪・関西の魅力発信・体感</a:t>
                      </a:r>
                    </a:p>
                    <a:p>
                      <a:pPr marL="0" indent="0">
                        <a:lnSpc>
                          <a:spcPct val="100000"/>
                        </a:lnSpc>
                        <a:spcBef>
                          <a:spcPts val="0"/>
                        </a:spcBef>
                        <a:spcAft>
                          <a:spcPts val="0"/>
                        </a:spcAft>
                      </a:pPr>
                      <a:endParaRPr kumimoji="1" lang="ja-JP" altLang="en-US"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77813" marR="0" lvl="0" indent="-555625" algn="l" defTabSz="914400" rtl="0" eaLnBrk="1" fontAlgn="auto" latinLnBrk="0" hangingPunct="1">
                        <a:lnSpc>
                          <a:spcPct val="100000"/>
                        </a:lnSpc>
                        <a:spcBef>
                          <a:spcPts val="0"/>
                        </a:spcBef>
                        <a:spcAft>
                          <a:spcPts val="0"/>
                        </a:spcAft>
                        <a:buClrTx/>
                        <a:buSzTx/>
                        <a:buFontTx/>
                        <a:buNone/>
                        <a:tabLst/>
                        <a:defRPr/>
                      </a:pPr>
                      <a:r>
                        <a:rPr lang="ja-JP" altLang="en-US"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「居心地が良く歩きたくなる」</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まちなかづくりの推進</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defTabSz="443194">
                        <a:lnSpc>
                          <a:spcPct val="100000"/>
                        </a:lnSpc>
                        <a:spcBef>
                          <a:spcPts val="0"/>
                        </a:spcBef>
                        <a:spcAft>
                          <a:spcPts val="0"/>
                        </a:spcAft>
                        <a:defRPr/>
                      </a:pPr>
                      <a:endParaRPr lang="en-US" altLang="ja-JP" sz="400" b="0" dirty="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・「都市再生特別措置法等の一部を改</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正する</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法律」で、まちなかでの交流・滞在空間の創出に向けた官民の取組を市町村のまちづくり計画に位置付けることが可能に</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・国土交通省では、こうした地域の取組に</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対して、法律・予算・税制のパッケージで支援し、「居心地が良く歩きたくなる」空間づくりを推進</a:t>
                      </a: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90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歩行者利便増進道路制度</a:t>
                      </a: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・賑わいのある道路空間を構築するため</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の道路</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の指定制度</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□かわまち大賞</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・河川空間を活用し、地域の賑わいを創出した、他の模範となる先進的な「かわまちづくり」を国土交通大臣が表彰</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0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大阪の魅力を発信</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するエリア</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MICE</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活動</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180000" marR="0" lvl="0" indent="-457200" algn="l" defTabSz="959937" rtl="0" eaLnBrk="1" fontAlgn="auto" latinLnBrk="0" hangingPunct="1">
                        <a:lnSpc>
                          <a:spcPct val="100000"/>
                        </a:lnSpc>
                        <a:spcBef>
                          <a:spcPts val="0"/>
                        </a:spcBef>
                        <a:spcAft>
                          <a:spcPts val="0"/>
                        </a:spcAft>
                        <a:buClrTx/>
                        <a:buSzTx/>
                        <a:buFontTx/>
                        <a:buNone/>
                        <a:tabLst/>
                        <a:defRPr/>
                      </a:pPr>
                      <a:endParaRPr lang="en-US" altLang="ja-JP" sz="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・“場”が人を育て、人が“場”をつくる循環を生む「</a:t>
                      </a:r>
                      <a:r>
                        <a:rPr lang="ja-JP" altLang="en-US" sz="11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Ｐ･</a:t>
                      </a:r>
                      <a:r>
                        <a:rPr lang="en-US" altLang="ja-JP" sz="11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a:t>
                      </a:r>
                      <a:r>
                        <a:rPr lang="ja-JP" altLang="en-US" sz="11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･Ｒ･Ｋな大阪都心」の実現に向けて、梅田や難波、御堂筋など大阪都心を象徴する各エリアにおいて</a:t>
                      </a: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、独自の魅力を活かした新たなコンテンツ創出や商品化を行うとともに、都心全体でそれらをパッケージとして情報発信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□“場”が人を育て、人が“場”をつくる循環を生む「</a:t>
                      </a: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R</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K</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な大阪都心」の</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実現に</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よる大阪の国際競争力の強化</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pP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marL="84138" indent="-84138"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・企業立地の促進（オフィス需要の増大、商業集積の発展）</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・民間による公益活動の活性化</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・新たな価値創造による都市基盤の変容</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・持続的に新たな都市文化の創出</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・安全性の向上</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・各エリアの更なる特色化</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・国際集客の促進</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・関係人口・交流人口の増大</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・観光・</a:t>
                      </a:r>
                      <a:r>
                        <a:rPr kumimoji="1" lang="en-US" altLang="ja-JP" sz="1100" b="0" u="none" dirty="0">
                          <a:solidFill>
                            <a:schemeClr val="tx1"/>
                          </a:solidFill>
                          <a:latin typeface="BIZ UDPゴシック" panose="020B0400000000000000" pitchFamily="50" charset="-128"/>
                          <a:ea typeface="BIZ UDPゴシック" panose="020B0400000000000000" pitchFamily="50" charset="-128"/>
                        </a:rPr>
                        <a:t>MICE</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需要の増大</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06802"/>
            <a:ext cx="9540000" cy="646331"/>
          </a:xfrm>
          <a:prstGeom prst="rect">
            <a:avLst/>
          </a:prstGeom>
          <a:noFill/>
          <a:ln w="6350">
            <a:noFill/>
            <a:prstDash val="dash"/>
          </a:ln>
        </p:spPr>
        <p:txBody>
          <a:bodyPr wrap="square">
            <a:spAutoFit/>
          </a:bodyPr>
          <a:lstStyle/>
          <a:p>
            <a:pPr lvl="0">
              <a:defRPr/>
            </a:pPr>
            <a:r>
              <a:rPr lang="ja-JP" altLang="en-US" sz="1200" dirty="0" smtClean="0">
                <a:latin typeface="BIZ UDPゴシック" panose="020B0400000000000000" pitchFamily="50" charset="-128"/>
                <a:ea typeface="BIZ UDPゴシック" panose="020B0400000000000000" pitchFamily="50" charset="-128"/>
              </a:rPr>
              <a:t>　世界</a:t>
            </a:r>
            <a:r>
              <a:rPr lang="ja-JP" altLang="en-US" sz="1200" dirty="0">
                <a:latin typeface="BIZ UDPゴシック" panose="020B0400000000000000" pitchFamily="50" charset="-128"/>
                <a:ea typeface="BIZ UDPゴシック" panose="020B0400000000000000" pitchFamily="50" charset="-128"/>
              </a:rPr>
              <a:t>が注目する大阪・関西万博を好機ととらえ、“場”が人を育て、人が“場”をつくる循環を生む大阪都心の実現</a:t>
            </a:r>
            <a:r>
              <a:rPr lang="ja-JP" altLang="en-US" sz="1200" dirty="0" smtClean="0">
                <a:latin typeface="BIZ UDPゴシック" panose="020B0400000000000000" pitchFamily="50" charset="-128"/>
                <a:ea typeface="BIZ UDPゴシック" panose="020B0400000000000000" pitchFamily="50" charset="-128"/>
              </a:rPr>
              <a:t>を</a:t>
            </a:r>
            <a:r>
              <a:rPr lang="ja-JP" altLang="en-US" sz="1200" dirty="0">
                <a:latin typeface="BIZ UDPゴシック" panose="020B0400000000000000" pitchFamily="50" charset="-128"/>
                <a:ea typeface="BIZ UDPゴシック" panose="020B0400000000000000" pitchFamily="50" charset="-128"/>
              </a:rPr>
              <a:t>めざ</a:t>
            </a:r>
            <a:r>
              <a:rPr lang="ja-JP" altLang="en-US" sz="1200" dirty="0" smtClean="0">
                <a:latin typeface="BIZ UDPゴシック" panose="020B0400000000000000" pitchFamily="50" charset="-128"/>
                <a:ea typeface="BIZ UDPゴシック" panose="020B0400000000000000" pitchFamily="50" charset="-128"/>
              </a:rPr>
              <a:t>して</a:t>
            </a:r>
            <a:r>
              <a:rPr lang="ja-JP" altLang="en-US" sz="1200" dirty="0">
                <a:latin typeface="BIZ UDPゴシック" panose="020B0400000000000000" pitchFamily="50" charset="-128"/>
                <a:ea typeface="BIZ UDPゴシック" panose="020B0400000000000000" pitchFamily="50" charset="-128"/>
              </a:rPr>
              <a:t>、大阪ならではの官民共創スタイルのもと「</a:t>
            </a:r>
            <a:r>
              <a:rPr lang="en-US" altLang="ja-JP" sz="1200" dirty="0">
                <a:latin typeface="BIZ UDPゴシック" panose="020B0400000000000000" pitchFamily="50" charset="-128"/>
                <a:ea typeface="BIZ UDPゴシック" panose="020B0400000000000000" pitchFamily="50" charset="-128"/>
              </a:rPr>
              <a:t>P</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A</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R</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K</a:t>
            </a:r>
            <a:r>
              <a:rPr lang="ja-JP" altLang="en-US" sz="1200" dirty="0">
                <a:latin typeface="BIZ UDPゴシック" panose="020B0400000000000000" pitchFamily="50" charset="-128"/>
                <a:ea typeface="BIZ UDPゴシック" panose="020B0400000000000000" pitchFamily="50" charset="-128"/>
              </a:rPr>
              <a:t>な大阪都心」の実践としてのエリア</a:t>
            </a:r>
            <a:r>
              <a:rPr lang="en-US" altLang="ja-JP" sz="1200" dirty="0">
                <a:latin typeface="BIZ UDPゴシック" panose="020B0400000000000000" pitchFamily="50" charset="-128"/>
                <a:ea typeface="BIZ UDPゴシック" panose="020B0400000000000000" pitchFamily="50" charset="-128"/>
              </a:rPr>
              <a:t>MICE</a:t>
            </a:r>
            <a:r>
              <a:rPr lang="ja-JP" altLang="en-US" sz="1200" dirty="0">
                <a:latin typeface="BIZ UDPゴシック" panose="020B0400000000000000" pitchFamily="50" charset="-128"/>
                <a:ea typeface="BIZ UDPゴシック" panose="020B0400000000000000" pitchFamily="50" charset="-128"/>
              </a:rPr>
              <a:t>活動に取り組むことで、各エリアの魅力を活かした新たなコンテンツ創出や商品化、それらをパッケージとした情報発信の仕組みづくりを行う。</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５（１）　多様な都市魅力の創出・</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発信</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～都市空間を活用した大阪・関西の魅力発信・</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体感～</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187652"/>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72" name="図 71"/>
          <p:cNvPicPr>
            <a:picLocks noChangeAspect="1"/>
          </p:cNvPicPr>
          <p:nvPr/>
        </p:nvPicPr>
        <p:blipFill>
          <a:blip r:embed="rId3"/>
          <a:stretch>
            <a:fillRect/>
          </a:stretch>
        </p:blipFill>
        <p:spPr>
          <a:xfrm>
            <a:off x="2139980" y="3665175"/>
            <a:ext cx="1368685" cy="873818"/>
          </a:xfrm>
          <a:prstGeom prst="rect">
            <a:avLst/>
          </a:prstGeom>
        </p:spPr>
      </p:pic>
      <p:sp>
        <p:nvSpPr>
          <p:cNvPr id="74" name="正方形/長方形 73"/>
          <p:cNvSpPr/>
          <p:nvPr/>
        </p:nvSpPr>
        <p:spPr>
          <a:xfrm>
            <a:off x="2069439" y="4494350"/>
            <a:ext cx="2473754" cy="215444"/>
          </a:xfrm>
          <a:prstGeom prst="rect">
            <a:avLst/>
          </a:prstGeom>
        </p:spPr>
        <p:txBody>
          <a:bodyPr wrap="none">
            <a:spAutoFit/>
          </a:bodyPr>
          <a:lstStyle/>
          <a:p>
            <a:r>
              <a:rPr lang="ja-JP" altLang="en-US" sz="800" b="1" dirty="0">
                <a:latin typeface="BIZ UDPゴシック" panose="020B0400000000000000" pitchFamily="50" charset="-128"/>
                <a:ea typeface="BIZ UDPゴシック" panose="020B0400000000000000" pitchFamily="50" charset="-128"/>
              </a:rPr>
              <a:t>▲</a:t>
            </a:r>
            <a:r>
              <a:rPr lang="ja-JP" altLang="en-US" sz="800" b="1" dirty="0" smtClean="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居心地が良く歩きたくなる」まちなかのイメージ</a:t>
            </a:r>
          </a:p>
        </p:txBody>
      </p:sp>
      <p:sp>
        <p:nvSpPr>
          <p:cNvPr id="75" name="テキスト ボックス 74">
            <a:extLst>
              <a:ext uri="{FF2B5EF4-FFF2-40B4-BE49-F238E27FC236}">
                <a16:creationId xmlns:a16="http://schemas.microsoft.com/office/drawing/2014/main" id="{233774CE-BB03-49E5-94E8-1F2C71E354FD}"/>
              </a:ext>
            </a:extLst>
          </p:cNvPr>
          <p:cNvSpPr txBox="1"/>
          <p:nvPr/>
        </p:nvSpPr>
        <p:spPr>
          <a:xfrm>
            <a:off x="3459019" y="4162911"/>
            <a:ext cx="1355492" cy="376081"/>
          </a:xfrm>
          <a:prstGeom prst="rect">
            <a:avLst/>
          </a:prstGeom>
          <a:noFill/>
        </p:spPr>
        <p:txBody>
          <a:bodyPr wrap="square" lIns="0" tIns="0" rIns="0" bIns="0" rtlCol="0" anchor="ctr" anchorCtr="0">
            <a:noAutofit/>
          </a:bodyPr>
          <a:lstStyle/>
          <a:p>
            <a:r>
              <a:rPr lang="ja-JP" altLang="en-US" sz="857" dirty="0">
                <a:latin typeface="Meiryo UI" panose="020B0604030504040204" pitchFamily="50" charset="-128"/>
                <a:ea typeface="Meiryo UI" panose="020B0604030504040204" pitchFamily="50" charset="-128"/>
                <a:cs typeface="Meiryo UI" panose="020B0604030504040204" pitchFamily="50" charset="-128"/>
              </a:rPr>
              <a:t>（出典）</a:t>
            </a:r>
            <a:r>
              <a:rPr lang="zh-CN" altLang="en-US" sz="857" dirty="0">
                <a:latin typeface="Meiryo UI" panose="020B0604030504040204" pitchFamily="50" charset="-128"/>
                <a:ea typeface="Meiryo UI" panose="020B0604030504040204" pitchFamily="50" charset="-128"/>
                <a:cs typeface="Meiryo UI" panose="020B0604030504040204" pitchFamily="50" charset="-128"/>
              </a:rPr>
              <a:t>国土</a:t>
            </a:r>
            <a:r>
              <a:rPr lang="zh-CN" altLang="en-US" sz="857" dirty="0" smtClean="0">
                <a:latin typeface="Meiryo UI" panose="020B0604030504040204" pitchFamily="50" charset="-128"/>
                <a:ea typeface="Meiryo UI" panose="020B0604030504040204" pitchFamily="50" charset="-128"/>
                <a:cs typeface="Meiryo UI" panose="020B0604030504040204" pitchFamily="50" charset="-128"/>
              </a:rPr>
              <a:t>交通省</a:t>
            </a:r>
            <a:endParaRPr lang="en-US" altLang="zh-CN" sz="857"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57" dirty="0" smtClean="0">
                <a:latin typeface="Meiryo UI" panose="020B0604030504040204" pitchFamily="50" charset="-128"/>
                <a:ea typeface="Meiryo UI" panose="020B0604030504040204" pitchFamily="50" charset="-128"/>
                <a:cs typeface="Meiryo UI" panose="020B0604030504040204" pitchFamily="50" charset="-128"/>
              </a:rPr>
              <a:t>　　　　　　都市局</a:t>
            </a:r>
            <a:endParaRPr lang="en-US" altLang="zh-CN" sz="857"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5312509" y="3446988"/>
            <a:ext cx="1249060" cy="215444"/>
          </a:xfrm>
          <a:prstGeom prst="rect">
            <a:avLst/>
          </a:prstGeom>
        </p:spPr>
        <p:txBody>
          <a:bodyPr wrap="none">
            <a:spAutoFit/>
          </a:bodyPr>
          <a:lstStyle/>
          <a:p>
            <a:pPr algn="ct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P</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A</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R</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K</a:t>
            </a:r>
            <a:r>
              <a:rPr lang="ja-JP" altLang="en-US" sz="800" b="1" dirty="0">
                <a:latin typeface="Meiryo UI" panose="020B0604030504040204" pitchFamily="50" charset="-128"/>
                <a:ea typeface="Meiryo UI" panose="020B0604030504040204" pitchFamily="50" charset="-128"/>
              </a:rPr>
              <a:t>な大阪都心</a:t>
            </a:r>
          </a:p>
        </p:txBody>
      </p:sp>
      <p:sp>
        <p:nvSpPr>
          <p:cNvPr id="78" name="テキスト ボックス 77">
            <a:extLst>
              <a:ext uri="{FF2B5EF4-FFF2-40B4-BE49-F238E27FC236}">
                <a16:creationId xmlns:a16="http://schemas.microsoft.com/office/drawing/2014/main" id="{233774CE-BB03-49E5-94E8-1F2C71E354FD}"/>
              </a:ext>
            </a:extLst>
          </p:cNvPr>
          <p:cNvSpPr txBox="1"/>
          <p:nvPr/>
        </p:nvSpPr>
        <p:spPr>
          <a:xfrm>
            <a:off x="5219790" y="3630106"/>
            <a:ext cx="1573552" cy="797638"/>
          </a:xfrm>
          <a:prstGeom prst="rect">
            <a:avLst/>
          </a:prstGeom>
          <a:noFill/>
          <a:ln>
            <a:solidFill>
              <a:schemeClr val="accent1"/>
            </a:solidFill>
            <a:prstDash val="sysDash"/>
          </a:ln>
        </p:spPr>
        <p:txBody>
          <a:bodyPr wrap="square" lIns="0" tIns="0" rIns="0" bIns="0" rtlCol="0" anchor="ctr" anchorCtr="0">
            <a:noAutofit/>
          </a:bodyPr>
          <a:lstStyle/>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P</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ublic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P</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rivate</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a:t>
            </a:r>
            <a:r>
              <a:rPr lang="en-US" altLang="ja-JP" sz="900" dirty="0">
                <a:latin typeface="BIZ UDPゴシック" panose="020B0400000000000000" pitchFamily="50" charset="-128"/>
                <a:ea typeface="BIZ UDPゴシック" panose="020B0400000000000000" pitchFamily="50" charset="-128"/>
                <a:cs typeface="Meiryo UI" panose="020B0604030504040204" pitchFamily="50" charset="-128"/>
              </a:rPr>
              <a:t>rea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ctivity</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R</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elation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R</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esource</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K</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nowledge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K</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indness</a:t>
            </a:r>
          </a:p>
        </p:txBody>
      </p:sp>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50</a:t>
            </a:fld>
            <a:endParaRPr kumimoji="1" lang="ja-JP" altLang="en-US" dirty="0"/>
          </a:p>
        </p:txBody>
      </p:sp>
      <p:sp>
        <p:nvSpPr>
          <p:cNvPr id="20" name="正方形/長方形 19"/>
          <p:cNvSpPr/>
          <p:nvPr/>
        </p:nvSpPr>
        <p:spPr>
          <a:xfrm>
            <a:off x="2029291" y="6847954"/>
            <a:ext cx="2425664" cy="215444"/>
          </a:xfrm>
          <a:prstGeom prst="rect">
            <a:avLst/>
          </a:prstGeom>
        </p:spPr>
        <p:txBody>
          <a:bodyPr wrap="none">
            <a:spAutoFit/>
          </a:bodyPr>
          <a:lstStyle/>
          <a:p>
            <a:r>
              <a:rPr lang="ja-JP" altLang="en-US" sz="800" b="1" dirty="0" smtClean="0">
                <a:latin typeface="BIZ UDPゴシック" panose="020B0400000000000000" pitchFamily="50" charset="-128"/>
                <a:ea typeface="BIZ UDPゴシック" panose="020B0400000000000000" pitchFamily="50" charset="-128"/>
              </a:rPr>
              <a:t>▲令和</a:t>
            </a:r>
            <a:r>
              <a:rPr lang="ja-JP" altLang="en-US" sz="800" b="1" dirty="0">
                <a:latin typeface="BIZ UDPゴシック" panose="020B0400000000000000" pitchFamily="50" charset="-128"/>
                <a:ea typeface="BIZ UDPゴシック" panose="020B0400000000000000" pitchFamily="50" charset="-128"/>
              </a:rPr>
              <a:t>３年度</a:t>
            </a:r>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かわまち大賞</a:t>
            </a:r>
            <a:r>
              <a:rPr lang="en-US" altLang="ja-JP" sz="800" b="1" dirty="0">
                <a:latin typeface="BIZ UDPゴシック" panose="020B0400000000000000" pitchFamily="50" charset="-128"/>
                <a:ea typeface="BIZ UDPゴシック" panose="020B0400000000000000" pitchFamily="50" charset="-128"/>
              </a:rPr>
              <a:t>』  </a:t>
            </a:r>
            <a:r>
              <a:rPr lang="ja-JP" altLang="en-US" sz="800" b="1" dirty="0">
                <a:latin typeface="BIZ UDPゴシック" panose="020B0400000000000000" pitchFamily="50" charset="-128"/>
                <a:ea typeface="BIZ UDPゴシック" panose="020B0400000000000000" pitchFamily="50" charset="-128"/>
              </a:rPr>
              <a:t>淀川水系・道頓堀川</a:t>
            </a:r>
          </a:p>
        </p:txBody>
      </p:sp>
      <p:pic>
        <p:nvPicPr>
          <p:cNvPr id="21" name="図 20"/>
          <p:cNvPicPr>
            <a:picLocks noChangeAspect="1"/>
          </p:cNvPicPr>
          <p:nvPr/>
        </p:nvPicPr>
        <p:blipFill>
          <a:blip r:embed="rId4"/>
          <a:stretch>
            <a:fillRect/>
          </a:stretch>
        </p:blipFill>
        <p:spPr>
          <a:xfrm>
            <a:off x="2184093" y="6234549"/>
            <a:ext cx="1357064" cy="605404"/>
          </a:xfrm>
          <a:prstGeom prst="rect">
            <a:avLst/>
          </a:prstGeom>
        </p:spPr>
      </p:pic>
      <p:sp>
        <p:nvSpPr>
          <p:cNvPr id="23" name="テキスト ボックス 22">
            <a:extLst>
              <a:ext uri="{FF2B5EF4-FFF2-40B4-BE49-F238E27FC236}">
                <a16:creationId xmlns:a16="http://schemas.microsoft.com/office/drawing/2014/main" id="{233774CE-BB03-49E5-94E8-1F2C71E354FD}"/>
              </a:ext>
            </a:extLst>
          </p:cNvPr>
          <p:cNvSpPr txBox="1"/>
          <p:nvPr/>
        </p:nvSpPr>
        <p:spPr>
          <a:xfrm>
            <a:off x="3512807" y="6683130"/>
            <a:ext cx="1355492" cy="182906"/>
          </a:xfrm>
          <a:prstGeom prst="rect">
            <a:avLst/>
          </a:prstGeom>
          <a:noFill/>
        </p:spPr>
        <p:txBody>
          <a:bodyPr wrap="square" lIns="0" tIns="0" rIns="0" bIns="0" rtlCol="0" anchor="ctr" anchorCtr="0">
            <a:noAutofit/>
          </a:bodyPr>
          <a:lstStyle/>
          <a:p>
            <a:r>
              <a:rPr lang="ja-JP" altLang="en-US" sz="857" dirty="0">
                <a:latin typeface="Meiryo UI" panose="020B0604030504040204" pitchFamily="50" charset="-128"/>
                <a:ea typeface="Meiryo UI" panose="020B0604030504040204" pitchFamily="50" charset="-128"/>
                <a:cs typeface="Meiryo UI" panose="020B0604030504040204" pitchFamily="50" charset="-128"/>
              </a:rPr>
              <a:t>（出典）</a:t>
            </a:r>
            <a:r>
              <a:rPr lang="zh-CN" altLang="en-US" sz="857" dirty="0">
                <a:latin typeface="Meiryo UI" panose="020B0604030504040204" pitchFamily="50" charset="-128"/>
                <a:ea typeface="Meiryo UI" panose="020B0604030504040204" pitchFamily="50" charset="-128"/>
                <a:cs typeface="Meiryo UI" panose="020B0604030504040204" pitchFamily="50" charset="-128"/>
              </a:rPr>
              <a:t>国土交通省</a:t>
            </a:r>
            <a:endParaRPr lang="ja-JP" altLang="en-US" sz="857"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a:extLst>
              <a:ext uri="{FF2B5EF4-FFF2-40B4-BE49-F238E27FC236}">
                <a16:creationId xmlns:a16="http://schemas.microsoft.com/office/drawing/2014/main" id="{4A830897-1F4E-4076-AEE7-334DD8492517}"/>
              </a:ext>
            </a:extLst>
          </p:cNvPr>
          <p:cNvPicPr>
            <a:picLocks noChangeAspect="1"/>
          </p:cNvPicPr>
          <p:nvPr/>
        </p:nvPicPr>
        <p:blipFill>
          <a:blip r:embed="rId5"/>
          <a:stretch>
            <a:fillRect/>
          </a:stretch>
        </p:blipFill>
        <p:spPr>
          <a:xfrm>
            <a:off x="5035120" y="4494119"/>
            <a:ext cx="1924892" cy="2526106"/>
          </a:xfrm>
          <a:prstGeom prst="rect">
            <a:avLst/>
          </a:prstGeom>
        </p:spPr>
      </p:pic>
    </p:spTree>
    <p:extLst>
      <p:ext uri="{BB962C8B-B14F-4D97-AF65-F5344CB8AC3E}">
        <p14:creationId xmlns:p14="http://schemas.microsoft.com/office/powerpoint/2010/main" val="14694381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081569"/>
            <a:ext cx="9434300" cy="64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3698890"/>
            <a:ext cx="8910641" cy="338554"/>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349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9694" y="369596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363825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3694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2742124780"/>
              </p:ext>
            </p:extLst>
          </p:nvPr>
        </p:nvGraphicFramePr>
        <p:xfrm>
          <a:off x="620609" y="836002"/>
          <a:ext cx="9350705" cy="1681326"/>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435048259"/>
                    </a:ext>
                  </a:extLst>
                </a:gridCol>
              </a:tblGrid>
              <a:tr h="468000">
                <a:tc>
                  <a:txBody>
                    <a:bodyPr/>
                    <a:lstStyle/>
                    <a:p>
                      <a:pPr algn="l"/>
                      <a:r>
                        <a:rPr kumimoji="1" lang="ja-JP" altLang="en-US" sz="1300" b="1" dirty="0">
                          <a:solidFill>
                            <a:schemeClr val="tx1"/>
                          </a:solidFill>
                        </a:rPr>
                        <a:t>▷道路や河川の使用に関する規制緩和・財政支援</a:t>
                      </a:r>
                    </a:p>
                    <a:p>
                      <a:pPr algn="l"/>
                      <a:r>
                        <a:rPr kumimoji="1" lang="ja-JP" altLang="en-US" sz="1200" dirty="0">
                          <a:solidFill>
                            <a:schemeClr val="tx1"/>
                          </a:solidFill>
                          <a:latin typeface="+mn-ea"/>
                          <a:ea typeface="+mn-ea"/>
                        </a:rPr>
                        <a:t>　　都市空間の魅力向上に向けては、エリアの中にある民間施設と公共施設の一体性は重要であり官民共創によるまちづくりが必要。</a:t>
                      </a:r>
                    </a:p>
                    <a:p>
                      <a:pPr algn="l"/>
                      <a:r>
                        <a:rPr kumimoji="1" lang="ja-JP" altLang="en-US" sz="1200" dirty="0">
                          <a:solidFill>
                            <a:schemeClr val="tx1"/>
                          </a:solidFill>
                          <a:latin typeface="+mn-ea"/>
                          <a:ea typeface="+mn-ea"/>
                        </a:rPr>
                        <a:t>　　</a:t>
                      </a:r>
                      <a:r>
                        <a:rPr kumimoji="1" lang="ja-JP" altLang="en-US" sz="1200" dirty="0" smtClean="0">
                          <a:solidFill>
                            <a:schemeClr val="tx1"/>
                          </a:solidFill>
                          <a:latin typeface="+mn-ea"/>
                          <a:ea typeface="+mn-ea"/>
                        </a:rPr>
                        <a:t>御堂筋</a:t>
                      </a:r>
                      <a:r>
                        <a:rPr kumimoji="1" lang="ja-JP" altLang="en-US" sz="1200" dirty="0">
                          <a:solidFill>
                            <a:schemeClr val="tx1"/>
                          </a:solidFill>
                          <a:latin typeface="+mn-ea"/>
                          <a:ea typeface="+mn-ea"/>
                        </a:rPr>
                        <a:t>のフルモール化</a:t>
                      </a:r>
                      <a:r>
                        <a:rPr kumimoji="1" lang="ja-JP" altLang="en-US" sz="1200" dirty="0" smtClean="0">
                          <a:solidFill>
                            <a:schemeClr val="tx1"/>
                          </a:solidFill>
                          <a:latin typeface="+mn-ea"/>
                          <a:ea typeface="+mn-ea"/>
                        </a:rPr>
                        <a:t>、なんば駅前</a:t>
                      </a:r>
                      <a:r>
                        <a:rPr kumimoji="1" lang="ja-JP" altLang="en-US" sz="1200" dirty="0">
                          <a:solidFill>
                            <a:schemeClr val="tx1"/>
                          </a:solidFill>
                          <a:latin typeface="+mn-ea"/>
                          <a:ea typeface="+mn-ea"/>
                        </a:rPr>
                        <a:t>の広場化等、公共空間の再編については、エリアマネジメント</a:t>
                      </a:r>
                      <a:r>
                        <a:rPr kumimoji="1" lang="ja-JP" altLang="en-US" sz="1200" dirty="0" smtClean="0">
                          <a:solidFill>
                            <a:schemeClr val="tx1"/>
                          </a:solidFill>
                          <a:latin typeface="+mn-ea"/>
                          <a:ea typeface="+mn-ea"/>
                        </a:rPr>
                        <a:t>団体や</a:t>
                      </a:r>
                      <a:r>
                        <a:rPr kumimoji="1" lang="ja-JP" altLang="en-US" sz="1200" dirty="0">
                          <a:solidFill>
                            <a:schemeClr val="tx1"/>
                          </a:solidFill>
                          <a:latin typeface="+mn-ea"/>
                          <a:ea typeface="+mn-ea"/>
                        </a:rPr>
                        <a:t>地域</a:t>
                      </a:r>
                      <a:r>
                        <a:rPr kumimoji="1" lang="en-US" altLang="ja-JP" sz="1200" dirty="0">
                          <a:solidFill>
                            <a:schemeClr val="tx1"/>
                          </a:solidFill>
                          <a:latin typeface="+mn-ea"/>
                          <a:ea typeface="+mn-ea"/>
                        </a:rPr>
                        <a:t>DMO</a:t>
                      </a:r>
                      <a:r>
                        <a:rPr kumimoji="1" lang="ja-JP" altLang="en-US" sz="1200" dirty="0">
                          <a:solidFill>
                            <a:schemeClr val="tx1"/>
                          </a:solidFill>
                          <a:latin typeface="+mn-ea"/>
                          <a:ea typeface="+mn-ea"/>
                        </a:rPr>
                        <a:t>と共にその</a:t>
                      </a:r>
                      <a:r>
                        <a:rPr kumimoji="1" lang="ja-JP" altLang="en-US" sz="1200" dirty="0" smtClean="0">
                          <a:solidFill>
                            <a:schemeClr val="tx1"/>
                          </a:solidFill>
                          <a:latin typeface="+mn-ea"/>
                          <a:ea typeface="+mn-ea"/>
                        </a:rPr>
                        <a:t>活</a:t>
                      </a:r>
                      <a:endParaRPr kumimoji="1" lang="en-US" altLang="ja-JP" sz="1200" dirty="0" smtClean="0">
                        <a:solidFill>
                          <a:schemeClr val="tx1"/>
                        </a:solidFill>
                        <a:latin typeface="+mn-ea"/>
                        <a:ea typeface="+mn-ea"/>
                      </a:endParaRPr>
                    </a:p>
                    <a:p>
                      <a:pPr algn="l"/>
                      <a:r>
                        <a:rPr kumimoji="1" lang="ja-JP" altLang="en-US" sz="1200" dirty="0" smtClean="0">
                          <a:solidFill>
                            <a:schemeClr val="tx1"/>
                          </a:solidFill>
                          <a:latin typeface="+mn-ea"/>
                          <a:ea typeface="+mn-ea"/>
                        </a:rPr>
                        <a:t>　　用を</a:t>
                      </a:r>
                      <a:r>
                        <a:rPr kumimoji="1" lang="ja-JP" altLang="en-US" sz="1200" dirty="0">
                          <a:solidFill>
                            <a:schemeClr val="tx1"/>
                          </a:solidFill>
                          <a:latin typeface="+mn-ea"/>
                          <a:ea typeface="+mn-ea"/>
                        </a:rPr>
                        <a:t>検討し、大阪らしい多様性ある空間活用を創出することで、万博開催時（</a:t>
                      </a:r>
                      <a:r>
                        <a:rPr kumimoji="1" lang="en-US" altLang="ja-JP" sz="1200" dirty="0">
                          <a:solidFill>
                            <a:schemeClr val="tx1"/>
                          </a:solidFill>
                          <a:latin typeface="+mn-ea"/>
                          <a:ea typeface="+mn-ea"/>
                        </a:rPr>
                        <a:t>2025</a:t>
                      </a:r>
                      <a:r>
                        <a:rPr kumimoji="1" lang="ja-JP" altLang="en-US" sz="1200" dirty="0">
                          <a:solidFill>
                            <a:schemeClr val="tx1"/>
                          </a:solidFill>
                          <a:latin typeface="+mn-ea"/>
                          <a:ea typeface="+mn-ea"/>
                        </a:rPr>
                        <a:t>年）に来訪者に</a:t>
                      </a:r>
                      <a:r>
                        <a:rPr kumimoji="1" lang="ja-JP" altLang="en-US" sz="1200" dirty="0" smtClean="0">
                          <a:solidFill>
                            <a:schemeClr val="tx1"/>
                          </a:solidFill>
                          <a:latin typeface="+mn-ea"/>
                          <a:ea typeface="+mn-ea"/>
                        </a:rPr>
                        <a:t>向けた</a:t>
                      </a:r>
                      <a:r>
                        <a:rPr kumimoji="1" lang="ja-JP" altLang="en-US" sz="1200" dirty="0">
                          <a:solidFill>
                            <a:schemeClr val="tx1"/>
                          </a:solidFill>
                          <a:latin typeface="+mn-ea"/>
                          <a:ea typeface="+mn-ea"/>
                        </a:rPr>
                        <a:t>都市プロモーション</a:t>
                      </a:r>
                      <a:r>
                        <a:rPr kumimoji="1" lang="ja-JP" altLang="en-US" sz="1200" dirty="0" smtClean="0">
                          <a:solidFill>
                            <a:schemeClr val="tx1"/>
                          </a:solidFill>
                          <a:latin typeface="+mn-ea"/>
                          <a:ea typeface="+mn-ea"/>
                        </a:rPr>
                        <a:t>が</a:t>
                      </a:r>
                      <a:endParaRPr kumimoji="1" lang="en-US" altLang="ja-JP" sz="1200" dirty="0" smtClean="0">
                        <a:solidFill>
                          <a:schemeClr val="tx1"/>
                        </a:solidFill>
                        <a:latin typeface="+mn-ea"/>
                        <a:ea typeface="+mn-ea"/>
                      </a:endParaRPr>
                    </a:p>
                    <a:p>
                      <a:pPr algn="l"/>
                      <a:r>
                        <a:rPr kumimoji="1" lang="ja-JP" altLang="en-US" sz="1200" dirty="0" smtClean="0">
                          <a:solidFill>
                            <a:schemeClr val="tx1"/>
                          </a:solidFill>
                          <a:latin typeface="+mn-ea"/>
                          <a:ea typeface="+mn-ea"/>
                        </a:rPr>
                        <a:t>　　可能</a:t>
                      </a:r>
                      <a:r>
                        <a:rPr kumimoji="1" lang="ja-JP" altLang="en-US" sz="1200" dirty="0">
                          <a:solidFill>
                            <a:schemeClr val="tx1"/>
                          </a:solidFill>
                          <a:latin typeface="+mn-ea"/>
                          <a:ea typeface="+mn-ea"/>
                        </a:rPr>
                        <a:t>になる</a:t>
                      </a:r>
                      <a:r>
                        <a:rPr kumimoji="1" lang="ja-JP" altLang="en-US" sz="1200" dirty="0" smtClean="0">
                          <a:solidFill>
                            <a:schemeClr val="tx1"/>
                          </a:solidFill>
                          <a:latin typeface="+mn-ea"/>
                          <a:ea typeface="+mn-ea"/>
                        </a:rPr>
                        <a:t>。</a:t>
                      </a:r>
                      <a:endParaRPr kumimoji="1" lang="en-US" altLang="ja-JP" sz="1200" dirty="0" smtClean="0">
                        <a:solidFill>
                          <a:schemeClr val="tx1"/>
                        </a:solidFill>
                        <a:latin typeface="+mn-ea"/>
                        <a:ea typeface="+mn-ea"/>
                      </a:endParaRPr>
                    </a:p>
                    <a:p>
                      <a:pPr algn="l"/>
                      <a:r>
                        <a:rPr kumimoji="1" lang="ja-JP" altLang="en-US" sz="1200" dirty="0" smtClean="0">
                          <a:solidFill>
                            <a:schemeClr val="tx1"/>
                          </a:solidFill>
                          <a:latin typeface="+mn-ea"/>
                          <a:ea typeface="+mn-ea"/>
                        </a:rPr>
                        <a:t>　　民間による経営視点での公共空間活用の実践に向けて、道路や河川の使用に関する規制緩和や補助制度などの財政支援が不可欠。</a:t>
                      </a:r>
                      <a:endParaRPr kumimoji="1" lang="ja-JP" altLang="en-US" sz="1200" dirty="0">
                        <a:solidFill>
                          <a:schemeClr val="tx1"/>
                        </a:solidFill>
                        <a:latin typeface="+mn-ea"/>
                        <a:ea typeface="+mn-ea"/>
                      </a:endParaRPr>
                    </a:p>
                  </a:txBody>
                  <a:tcPr marL="100806" marR="100806" marT="50403" marB="50403" anchor="ctr"/>
                </a:tc>
                <a:extLst>
                  <a:ext uri="{0D108BD9-81ED-4DB2-BD59-A6C34878D82A}">
                    <a16:rowId xmlns:a16="http://schemas.microsoft.com/office/drawing/2014/main" val="1707442685"/>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u="none"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50910111"/>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372471317"/>
              </p:ext>
            </p:extLst>
          </p:nvPr>
        </p:nvGraphicFramePr>
        <p:xfrm>
          <a:off x="620610" y="4139764"/>
          <a:ext cx="9098479" cy="509557"/>
        </p:xfrm>
        <a:graphic>
          <a:graphicData uri="http://schemas.openxmlformats.org/drawingml/2006/table">
            <a:tbl>
              <a:tblPr firstRow="1" bandRow="1">
                <a:tableStyleId>{2D5ABB26-0587-4C30-8999-92F81FD0307C}</a:tableStyleId>
              </a:tblPr>
              <a:tblGrid>
                <a:gridCol w="9098479">
                  <a:extLst>
                    <a:ext uri="{9D8B030D-6E8A-4147-A177-3AD203B41FA5}">
                      <a16:colId xmlns:a16="http://schemas.microsoft.com/office/drawing/2014/main" val="3121864161"/>
                    </a:ext>
                  </a:extLst>
                </a:gridCol>
              </a:tblGrid>
              <a:tr h="509557">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300" b="1" dirty="0"/>
                        <a:t>▷</a:t>
                      </a:r>
                      <a:r>
                        <a:rPr lang="ja-JP" altLang="en-US" sz="1300" b="1" dirty="0">
                          <a:latin typeface="+mn-ea"/>
                          <a:ea typeface="+mn-ea"/>
                        </a:rPr>
                        <a:t>道路や水辺などの都市空間を活用した大阪の食や伝統文化、最先端技術やアートなどの祭典、都市空間のパーク展開</a:t>
                      </a:r>
                      <a:r>
                        <a:rPr lang="ja-JP" altLang="en-US" sz="1300" b="1" dirty="0" smtClean="0">
                          <a:latin typeface="+mn-ea"/>
                          <a:ea typeface="+mn-ea"/>
                        </a:rPr>
                        <a:t>などの都市</a:t>
                      </a:r>
                      <a:r>
                        <a:rPr lang="ja-JP" altLang="en-US" sz="1300" b="1" dirty="0">
                          <a:latin typeface="+mn-ea"/>
                          <a:ea typeface="+mn-ea"/>
                        </a:rPr>
                        <a:t>プロモーションについて、道路や河川空間の使用に対する規制緩和や財政支援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＜関経連・大商・同友会＞</a:t>
                      </a:r>
                      <a:endParaRPr kumimoji="1" lang="en-US" altLang="ja-JP" sz="1300" b="0" i="0" u="none" strike="noStrike" kern="1200" cap="none" spc="0" normalizeH="0" baseline="0" noProof="0" dirty="0">
                        <a:ln>
                          <a:noFill/>
                        </a:ln>
                        <a:solidFill>
                          <a:schemeClr val="tx1"/>
                        </a:solidFill>
                        <a:effectLst/>
                        <a:uLnTx/>
                        <a:uFillTx/>
                        <a:latin typeface="+mn-lt"/>
                        <a:ea typeface="+mn-ea"/>
                        <a:cs typeface="+mn-cs"/>
                      </a:endParaRPr>
                    </a:p>
                  </a:txBody>
                  <a:tcPr marL="99060" marR="99060" marT="49530" marB="49530"/>
                </a:tc>
                <a:extLst>
                  <a:ext uri="{0D108BD9-81ED-4DB2-BD59-A6C34878D82A}">
                    <a16:rowId xmlns:a16="http://schemas.microsoft.com/office/drawing/2014/main" val="485955630"/>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51</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1965854226"/>
              </p:ext>
            </p:extLst>
          </p:nvPr>
        </p:nvGraphicFramePr>
        <p:xfrm>
          <a:off x="604577" y="2891707"/>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40278219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181275549"/>
              </p:ext>
            </p:extLst>
          </p:nvPr>
        </p:nvGraphicFramePr>
        <p:xfrm>
          <a:off x="270312" y="1509037"/>
          <a:ext cx="9540001" cy="545979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459799">
                <a:tc>
                  <a:txBody>
                    <a:bodyPr/>
                    <a:lstStyle/>
                    <a:p>
                      <a:pPr marL="0" indent="0">
                        <a:lnSpc>
                          <a:spcPct val="100000"/>
                        </a:lnSpc>
                        <a:spcBef>
                          <a:spcPts val="0"/>
                        </a:spcBef>
                        <a:spcAft>
                          <a:spcPts val="0"/>
                        </a:spcAft>
                      </a:pPr>
                      <a:r>
                        <a:rPr kumimoji="1" lang="ja-JP" altLang="en-US" sz="1300" dirty="0">
                          <a:solidFill>
                            <a:schemeClr val="tx1"/>
                          </a:solidFill>
                          <a:latin typeface="BIZ UDPゴシック" panose="020B0400000000000000" pitchFamily="50" charset="-128"/>
                          <a:ea typeface="BIZ UDPゴシック" panose="020B0400000000000000" pitchFamily="50" charset="-128"/>
                        </a:rPr>
                        <a:t>関西パビリオンの設置・運営</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indent="-185738" defTabSz="443194">
                        <a:lnSpc>
                          <a:spcPct val="100000"/>
                        </a:lnSpc>
                        <a:spcBef>
                          <a:spcPts val="0"/>
                        </a:spcBef>
                        <a:spcAft>
                          <a:spcPts val="0"/>
                        </a:spcAft>
                        <a:defRPr/>
                      </a:pPr>
                      <a:r>
                        <a:rPr lang="ja-JP" altLang="en-US" sz="1300" b="1" dirty="0">
                          <a:solidFill>
                            <a:prstClr val="black"/>
                          </a:solidFill>
                          <a:latin typeface="BIZ UDPゴシック" panose="020B0400000000000000" pitchFamily="50" charset="-128"/>
                          <a:ea typeface="BIZ UDPゴシック" panose="020B0400000000000000" pitchFamily="50" charset="-128"/>
                        </a:rPr>
                        <a:t>□出展に向けた準備</a:t>
                      </a:r>
                    </a:p>
                    <a:p>
                      <a:pPr marL="0" indent="0" defTabSz="443194">
                        <a:lnSpc>
                          <a:spcPct val="100000"/>
                        </a:lnSpc>
                        <a:spcBef>
                          <a:spcPts val="0"/>
                        </a:spcBef>
                        <a:spcAft>
                          <a:spcPts val="0"/>
                        </a:spcAft>
                        <a:defRPr/>
                      </a:pPr>
                      <a:endParaRPr lang="ja-JP" altLang="en-US" sz="400" b="1" dirty="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・パビリオン設計・建築</a:t>
                      </a:r>
                    </a:p>
                    <a:p>
                      <a:pPr marL="85725" indent="-85725">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・展示企画・設計・製作において、各地の歴史・文化等の魅力の掘り起こし・再発見</a:t>
                      </a:r>
                    </a:p>
                    <a:p>
                      <a:pPr marL="0" indent="0">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・運営計画策定・運営準備</a:t>
                      </a:r>
                    </a:p>
                    <a:p>
                      <a:pPr marL="0" indent="0">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・ＷＥＢパビリオンの先行開設</a:t>
                      </a:r>
                    </a:p>
                    <a:p>
                      <a:pPr marL="85725" indent="-85725">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・関西パビリオン出展と連動した機運醸成の取組</a:t>
                      </a:r>
                      <a:endParaRPr lang="en-US" altLang="ja-JP" sz="8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□関西パビリオンを通じた</a:t>
                      </a: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周遊</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促進</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・関西全体の情報発信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・関西各府県の創意工夫による魅力発信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・体験型・参加型の展示企画など、現地に訪れたくなる仕掛けづくり</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・コンシェルジュ機能の実装による周遊旅行等の企画提案・手配</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□“関西”を世界へ！</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・世界から注目される“関西”ブランドの確立により国内外の観光需要を喚起し、観光立国を実現する</a:t>
                      </a:r>
                    </a:p>
                    <a:p>
                      <a:pPr marL="0" indent="0">
                        <a:lnSpc>
                          <a:spcPct val="100000"/>
                        </a:lnSpc>
                        <a:spcBef>
                          <a:spcPts val="0"/>
                        </a:spcBef>
                        <a:spcAft>
                          <a:spcPts val="0"/>
                        </a:spcAft>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□万博レガシーを活用した</a:t>
                      </a:r>
                    </a:p>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地方</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創生</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・国内外における“関西”のブランド力向上</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万博を契機に構築したＷＥＢコンテンツや周遊ルートの活用</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地域の魅力の掘り起こしによる地域活性化・地域創生</a:t>
                      </a: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81446"/>
            <a:ext cx="9540000" cy="646331"/>
          </a:xfrm>
          <a:prstGeom prst="rect">
            <a:avLst/>
          </a:prstGeom>
          <a:noFill/>
          <a:ln w="6350">
            <a:noFill/>
            <a:prstDash val="dash"/>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万博の来場者をより効果的に関西各地に誘導するためには、関西各地の歴史・文化・自然・食など魅力ある情報発信や観光案内などを行うゲートウェイ機能を有する施設（関西パビリオン）が必要であり、関西各地で万博と連携して実施する展示やイベント等とつなぐことにより観光需要を喚起し、地域活性化・地方創生を促進する。</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５（１）　多様な都市魅力の創出・</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発信</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～関西パビリオンの設置・</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運営～</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14" name="正方形/長方形 13">
            <a:extLst>
              <a:ext uri="{FF2B5EF4-FFF2-40B4-BE49-F238E27FC236}">
                <a16:creationId xmlns:a16="http://schemas.microsoft.com/office/drawing/2014/main" id="{42AB246C-D6C3-4324-A739-9AC17F6C0836}"/>
              </a:ext>
            </a:extLst>
          </p:cNvPr>
          <p:cNvSpPr/>
          <p:nvPr/>
        </p:nvSpPr>
        <p:spPr>
          <a:xfrm>
            <a:off x="4668079" y="1918902"/>
            <a:ext cx="2412000" cy="1129098"/>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万博会場のパビリオン及び</a:t>
            </a:r>
            <a:r>
              <a:rPr kumimoji="1" lang="en-US" altLang="ja-JP" sz="1300" b="1" dirty="0">
                <a:solidFill>
                  <a:prstClr val="black"/>
                </a:solidFill>
                <a:latin typeface="BIZ UDPゴシック" panose="020B0400000000000000" pitchFamily="50" charset="-128"/>
                <a:ea typeface="BIZ UDPゴシック" panose="020B0400000000000000" pitchFamily="50" charset="-128"/>
              </a:rPr>
              <a:t>WEB</a:t>
            </a:r>
            <a:r>
              <a:rPr kumimoji="1" lang="ja-JP" altLang="en-US" sz="1300" b="1" dirty="0">
                <a:solidFill>
                  <a:prstClr val="black"/>
                </a:solidFill>
                <a:latin typeface="BIZ UDPゴシック" panose="020B0400000000000000" pitchFamily="50" charset="-128"/>
                <a:ea typeface="BIZ UDPゴシック" panose="020B0400000000000000" pitchFamily="50" charset="-128"/>
              </a:rPr>
              <a:t>パビリオンにおける魅力・情報発信をきっかけとした広域観光の促進</a:t>
            </a:r>
          </a:p>
        </p:txBody>
      </p:sp>
      <p:sp>
        <p:nvSpPr>
          <p:cNvPr id="15" name="ホームベース 7">
            <a:extLst>
              <a:ext uri="{FF2B5EF4-FFF2-40B4-BE49-F238E27FC236}">
                <a16:creationId xmlns:a16="http://schemas.microsoft.com/office/drawing/2014/main" id="{E599356E-2B0A-4C96-A1C9-EC52982B4052}"/>
              </a:ext>
            </a:extLst>
          </p:cNvPr>
          <p:cNvSpPr/>
          <p:nvPr/>
        </p:nvSpPr>
        <p:spPr>
          <a:xfrm>
            <a:off x="4668079" y="1779311"/>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16"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52</a:t>
            </a:fld>
            <a:endParaRPr kumimoji="1" lang="ja-JP" altLang="en-US" dirty="0"/>
          </a:p>
        </p:txBody>
      </p:sp>
      <p:pic>
        <p:nvPicPr>
          <p:cNvPr id="18" name="図 17">
            <a:extLst>
              <a:ext uri="{FF2B5EF4-FFF2-40B4-BE49-F238E27FC236}">
                <a16:creationId xmlns:a16="http://schemas.microsoft.com/office/drawing/2014/main" id="{1D6731E7-494F-4AB4-ACD2-FB6046240ABB}"/>
              </a:ext>
            </a:extLst>
          </p:cNvPr>
          <p:cNvPicPr>
            <a:picLocks noChangeAspect="1"/>
          </p:cNvPicPr>
          <p:nvPr/>
        </p:nvPicPr>
        <p:blipFill rotWithShape="1">
          <a:blip r:embed="rId3">
            <a:extLst>
              <a:ext uri="{28A0092B-C50C-407E-A947-70E740481C1C}">
                <a14:useLocalDpi xmlns:a14="http://schemas.microsoft.com/office/drawing/2010/main" val="0"/>
              </a:ext>
            </a:extLst>
          </a:blip>
          <a:srcRect l="67790" t="7508" b="35015"/>
          <a:stretch/>
        </p:blipFill>
        <p:spPr>
          <a:xfrm>
            <a:off x="5059993" y="4755509"/>
            <a:ext cx="1761592" cy="2084444"/>
          </a:xfrm>
          <a:prstGeom prst="rect">
            <a:avLst/>
          </a:prstGeom>
          <a:ln>
            <a:noFill/>
          </a:ln>
        </p:spPr>
      </p:pic>
      <p:pic>
        <p:nvPicPr>
          <p:cNvPr id="20" name="図 19">
            <a:extLst>
              <a:ext uri="{FF2B5EF4-FFF2-40B4-BE49-F238E27FC236}">
                <a16:creationId xmlns:a16="http://schemas.microsoft.com/office/drawing/2014/main" id="{3DF75A5F-6C09-420F-A10C-0F4963B969B1}"/>
              </a:ext>
            </a:extLst>
          </p:cNvPr>
          <p:cNvPicPr>
            <a:picLocks noChangeAspect="1"/>
          </p:cNvPicPr>
          <p:nvPr/>
        </p:nvPicPr>
        <p:blipFill rotWithShape="1">
          <a:blip r:embed="rId3">
            <a:extLst>
              <a:ext uri="{28A0092B-C50C-407E-A947-70E740481C1C}">
                <a14:useLocalDpi xmlns:a14="http://schemas.microsoft.com/office/drawing/2010/main" val="0"/>
              </a:ext>
            </a:extLst>
          </a:blip>
          <a:srcRect l="67790" t="7508" b="35015"/>
          <a:stretch/>
        </p:blipFill>
        <p:spPr>
          <a:xfrm>
            <a:off x="2380458" y="4755509"/>
            <a:ext cx="1785784" cy="2084444"/>
          </a:xfrm>
          <a:prstGeom prst="rect">
            <a:avLst/>
          </a:prstGeom>
          <a:ln>
            <a:noFill/>
          </a:ln>
        </p:spPr>
      </p:pic>
      <p:sp>
        <p:nvSpPr>
          <p:cNvPr id="2" name="楕円 1">
            <a:extLst>
              <a:ext uri="{FF2B5EF4-FFF2-40B4-BE49-F238E27FC236}">
                <a16:creationId xmlns:a16="http://schemas.microsoft.com/office/drawing/2014/main" id="{328646CB-D973-46C0-94F5-1AA4E7DFCE14}"/>
              </a:ext>
            </a:extLst>
          </p:cNvPr>
          <p:cNvSpPr/>
          <p:nvPr/>
        </p:nvSpPr>
        <p:spPr>
          <a:xfrm>
            <a:off x="3069359" y="5510276"/>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54ED9F09-DD69-4716-9E4F-F820BE3C6001}"/>
              </a:ext>
            </a:extLst>
          </p:cNvPr>
          <p:cNvSpPr/>
          <p:nvPr/>
        </p:nvSpPr>
        <p:spPr>
          <a:xfrm>
            <a:off x="3645747" y="5367315"/>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1E3A1418-3F7B-4386-9D6A-F20D46FC60CA}"/>
              </a:ext>
            </a:extLst>
          </p:cNvPr>
          <p:cNvSpPr/>
          <p:nvPr/>
        </p:nvSpPr>
        <p:spPr>
          <a:xfrm>
            <a:off x="3616853" y="5758469"/>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F024BC0F-8437-46B6-9ECE-A869B2BBD308}"/>
              </a:ext>
            </a:extLst>
          </p:cNvPr>
          <p:cNvSpPr/>
          <p:nvPr/>
        </p:nvSpPr>
        <p:spPr>
          <a:xfrm>
            <a:off x="3411821" y="6100223"/>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43E61BA-64E4-4560-B818-E0D9B60B35A7}"/>
              </a:ext>
            </a:extLst>
          </p:cNvPr>
          <p:cNvSpPr/>
          <p:nvPr/>
        </p:nvSpPr>
        <p:spPr>
          <a:xfrm>
            <a:off x="3845403" y="5848469"/>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AD484C4F-D223-4BB3-B45F-F5B53F390BF3}"/>
              </a:ext>
            </a:extLst>
          </p:cNvPr>
          <p:cNvSpPr/>
          <p:nvPr/>
        </p:nvSpPr>
        <p:spPr>
          <a:xfrm>
            <a:off x="3850184" y="5001400"/>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89DCBBFE-C8F5-4196-B7D8-09F5FB3AF871}"/>
              </a:ext>
            </a:extLst>
          </p:cNvPr>
          <p:cNvSpPr/>
          <p:nvPr/>
        </p:nvSpPr>
        <p:spPr>
          <a:xfrm>
            <a:off x="2736478" y="5314573"/>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28E17E49-9FCE-43DE-A112-FC96097F3A06}"/>
              </a:ext>
            </a:extLst>
          </p:cNvPr>
          <p:cNvSpPr/>
          <p:nvPr/>
        </p:nvSpPr>
        <p:spPr>
          <a:xfrm>
            <a:off x="2833948" y="6257450"/>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D570B3CB-53C2-4918-A8CB-8E96689539AE}"/>
              </a:ext>
            </a:extLst>
          </p:cNvPr>
          <p:cNvSpPr/>
          <p:nvPr/>
        </p:nvSpPr>
        <p:spPr>
          <a:xfrm>
            <a:off x="3506206" y="5527731"/>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0A25AC37-982C-4ECE-BD1C-6D5E3C2EB704}"/>
              </a:ext>
            </a:extLst>
          </p:cNvPr>
          <p:cNvSpPr/>
          <p:nvPr/>
        </p:nvSpPr>
        <p:spPr>
          <a:xfrm>
            <a:off x="6037174" y="5758469"/>
            <a:ext cx="180000" cy="180000"/>
          </a:xfrm>
          <a:prstGeom prst="ellipse">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図形 30">
            <a:extLst>
              <a:ext uri="{FF2B5EF4-FFF2-40B4-BE49-F238E27FC236}">
                <a16:creationId xmlns:a16="http://schemas.microsoft.com/office/drawing/2014/main" id="{990A5B92-179B-44B9-BA0E-008126DCA5F1}"/>
              </a:ext>
            </a:extLst>
          </p:cNvPr>
          <p:cNvSpPr/>
          <p:nvPr/>
        </p:nvSpPr>
        <p:spPr>
          <a:xfrm rot="11011925" flipV="1">
            <a:off x="5591794" y="5393368"/>
            <a:ext cx="540000" cy="468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2" name="図形 31">
            <a:extLst>
              <a:ext uri="{FF2B5EF4-FFF2-40B4-BE49-F238E27FC236}">
                <a16:creationId xmlns:a16="http://schemas.microsoft.com/office/drawing/2014/main" id="{4F9CB508-0A50-4F99-9D33-9406F0526FC4}"/>
              </a:ext>
            </a:extLst>
          </p:cNvPr>
          <p:cNvSpPr/>
          <p:nvPr/>
        </p:nvSpPr>
        <p:spPr>
          <a:xfrm rot="6190929" flipV="1">
            <a:off x="5566447" y="5832947"/>
            <a:ext cx="540000" cy="504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3" name="図形 32">
            <a:extLst>
              <a:ext uri="{FF2B5EF4-FFF2-40B4-BE49-F238E27FC236}">
                <a16:creationId xmlns:a16="http://schemas.microsoft.com/office/drawing/2014/main" id="{5E03A615-17F6-4F07-884D-F80B1FCF5024}"/>
              </a:ext>
            </a:extLst>
          </p:cNvPr>
          <p:cNvSpPr/>
          <p:nvPr/>
        </p:nvSpPr>
        <p:spPr>
          <a:xfrm rot="2695420" flipV="1">
            <a:off x="5946419" y="5966892"/>
            <a:ext cx="432000" cy="432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5" name="図形 34">
            <a:extLst>
              <a:ext uri="{FF2B5EF4-FFF2-40B4-BE49-F238E27FC236}">
                <a16:creationId xmlns:a16="http://schemas.microsoft.com/office/drawing/2014/main" id="{55A468E9-FCBC-43A1-AA5C-A0EEA36562F9}"/>
              </a:ext>
            </a:extLst>
          </p:cNvPr>
          <p:cNvSpPr/>
          <p:nvPr/>
        </p:nvSpPr>
        <p:spPr>
          <a:xfrm rot="20244157" flipV="1">
            <a:off x="6186196" y="5771389"/>
            <a:ext cx="360000" cy="360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6" name="図形 35">
            <a:extLst>
              <a:ext uri="{FF2B5EF4-FFF2-40B4-BE49-F238E27FC236}">
                <a16:creationId xmlns:a16="http://schemas.microsoft.com/office/drawing/2014/main" id="{286E43CC-D260-41A1-AAEC-BB223944D583}"/>
              </a:ext>
            </a:extLst>
          </p:cNvPr>
          <p:cNvSpPr/>
          <p:nvPr/>
        </p:nvSpPr>
        <p:spPr>
          <a:xfrm rot="16200000" flipV="1">
            <a:off x="6131580" y="5255429"/>
            <a:ext cx="576000" cy="612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47" name="楕円 46">
            <a:extLst>
              <a:ext uri="{FF2B5EF4-FFF2-40B4-BE49-F238E27FC236}">
                <a16:creationId xmlns:a16="http://schemas.microsoft.com/office/drawing/2014/main" id="{839E6B50-C2B4-493E-84EF-8898A73D53B6}"/>
              </a:ext>
            </a:extLst>
          </p:cNvPr>
          <p:cNvSpPr/>
          <p:nvPr/>
        </p:nvSpPr>
        <p:spPr>
          <a:xfrm>
            <a:off x="5180890" y="5001400"/>
            <a:ext cx="1656000" cy="1656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499A869-132D-4E70-BD22-BA028043951C}"/>
              </a:ext>
            </a:extLst>
          </p:cNvPr>
          <p:cNvSpPr txBox="1"/>
          <p:nvPr/>
        </p:nvSpPr>
        <p:spPr>
          <a:xfrm>
            <a:off x="2315909" y="4635275"/>
            <a:ext cx="186690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現状（イメージ）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各地域による魅力発信</a:t>
            </a:r>
          </a:p>
        </p:txBody>
      </p:sp>
      <p:sp>
        <p:nvSpPr>
          <p:cNvPr id="48" name="テキスト ボックス 47">
            <a:extLst>
              <a:ext uri="{FF2B5EF4-FFF2-40B4-BE49-F238E27FC236}">
                <a16:creationId xmlns:a16="http://schemas.microsoft.com/office/drawing/2014/main" id="{70442F6D-C255-4CB0-B10F-34CBD68E9A1B}"/>
              </a:ext>
            </a:extLst>
          </p:cNvPr>
          <p:cNvSpPr txBox="1"/>
          <p:nvPr/>
        </p:nvSpPr>
        <p:spPr>
          <a:xfrm>
            <a:off x="4902753" y="4631939"/>
            <a:ext cx="203869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開催期間中（イメージ）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万博会場から関西各地へ誘導</a:t>
            </a:r>
          </a:p>
        </p:txBody>
      </p:sp>
      <p:pic>
        <p:nvPicPr>
          <p:cNvPr id="51" name="図 50">
            <a:extLst>
              <a:ext uri="{FF2B5EF4-FFF2-40B4-BE49-F238E27FC236}">
                <a16:creationId xmlns:a16="http://schemas.microsoft.com/office/drawing/2014/main" id="{35E3B828-4286-4C7A-83CD-CDE735887244}"/>
              </a:ext>
            </a:extLst>
          </p:cNvPr>
          <p:cNvPicPr>
            <a:picLocks/>
          </p:cNvPicPr>
          <p:nvPr/>
        </p:nvPicPr>
        <p:blipFill rotWithShape="1">
          <a:blip r:embed="rId3">
            <a:extLst>
              <a:ext uri="{28A0092B-C50C-407E-A947-70E740481C1C}">
                <a14:useLocalDpi xmlns:a14="http://schemas.microsoft.com/office/drawing/2010/main" val="0"/>
              </a:ext>
            </a:extLst>
          </a:blip>
          <a:srcRect l="67790" t="7508" b="35015"/>
          <a:stretch/>
        </p:blipFill>
        <p:spPr>
          <a:xfrm>
            <a:off x="7522195" y="4665506"/>
            <a:ext cx="1760400" cy="2084400"/>
          </a:xfrm>
          <a:prstGeom prst="rect">
            <a:avLst/>
          </a:prstGeom>
          <a:ln>
            <a:noFill/>
          </a:ln>
        </p:spPr>
      </p:pic>
      <p:sp>
        <p:nvSpPr>
          <p:cNvPr id="52" name="楕円 51">
            <a:extLst>
              <a:ext uri="{FF2B5EF4-FFF2-40B4-BE49-F238E27FC236}">
                <a16:creationId xmlns:a16="http://schemas.microsoft.com/office/drawing/2014/main" id="{1A0B098E-E867-4BB9-8B61-46AE3BEFAA3F}"/>
              </a:ext>
            </a:extLst>
          </p:cNvPr>
          <p:cNvSpPr/>
          <p:nvPr/>
        </p:nvSpPr>
        <p:spPr>
          <a:xfrm>
            <a:off x="7661364" y="5107600"/>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2584B21F-ECFF-44DF-B2B8-E8F4DC724F4B}"/>
              </a:ext>
            </a:extLst>
          </p:cNvPr>
          <p:cNvSpPr/>
          <p:nvPr/>
        </p:nvSpPr>
        <p:spPr>
          <a:xfrm>
            <a:off x="7970104" y="5413053"/>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56C77E8B-D051-41E4-A271-7C6BD67152B3}"/>
              </a:ext>
            </a:extLst>
          </p:cNvPr>
          <p:cNvSpPr/>
          <p:nvPr/>
        </p:nvSpPr>
        <p:spPr>
          <a:xfrm>
            <a:off x="8740447" y="4685845"/>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4BDD0F61-69BD-41EC-A446-276B3692CD6C}"/>
              </a:ext>
            </a:extLst>
          </p:cNvPr>
          <p:cNvSpPr/>
          <p:nvPr/>
        </p:nvSpPr>
        <p:spPr>
          <a:xfrm>
            <a:off x="8740447" y="5707706"/>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5DE0B236-A48C-41E0-9D19-32CFA7F8C45D}"/>
              </a:ext>
            </a:extLst>
          </p:cNvPr>
          <p:cNvSpPr/>
          <p:nvPr/>
        </p:nvSpPr>
        <p:spPr>
          <a:xfrm>
            <a:off x="8319632" y="5968375"/>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D8012B41-80D6-4ACD-A9D4-CD8EBDBB5773}"/>
              </a:ext>
            </a:extLst>
          </p:cNvPr>
          <p:cNvSpPr/>
          <p:nvPr/>
        </p:nvSpPr>
        <p:spPr>
          <a:xfrm>
            <a:off x="7905114" y="5954307"/>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E7056ED0-53F2-434D-A5BF-9C14F41C7D3B}"/>
              </a:ext>
            </a:extLst>
          </p:cNvPr>
          <p:cNvSpPr/>
          <p:nvPr/>
        </p:nvSpPr>
        <p:spPr>
          <a:xfrm>
            <a:off x="8708910" y="5144034"/>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356C937B-346C-4BAC-9B84-EC26F3BB10F6}"/>
              </a:ext>
            </a:extLst>
          </p:cNvPr>
          <p:cNvSpPr/>
          <p:nvPr/>
        </p:nvSpPr>
        <p:spPr>
          <a:xfrm>
            <a:off x="8433257" y="5488469"/>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02E3C623-CF56-4BE4-AA6D-7AD7EC75CA7B}"/>
              </a:ext>
            </a:extLst>
          </p:cNvPr>
          <p:cNvSpPr/>
          <p:nvPr/>
        </p:nvSpPr>
        <p:spPr>
          <a:xfrm>
            <a:off x="8290206" y="5102338"/>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DA29E8F3-BB55-44BD-B2DF-5660AC530740}"/>
              </a:ext>
            </a:extLst>
          </p:cNvPr>
          <p:cNvSpPr txBox="1"/>
          <p:nvPr/>
        </p:nvSpPr>
        <p:spPr>
          <a:xfrm>
            <a:off x="7467769" y="4631939"/>
            <a:ext cx="203869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万博開催後（イメージ）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関西各地の観光需要の拡大</a:t>
            </a:r>
          </a:p>
        </p:txBody>
      </p:sp>
    </p:spTree>
    <p:extLst>
      <p:ext uri="{BB962C8B-B14F-4D97-AF65-F5344CB8AC3E}">
        <p14:creationId xmlns:p14="http://schemas.microsoft.com/office/powerpoint/2010/main" val="37342968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310170"/>
            <a:ext cx="9434300" cy="9955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3927490"/>
            <a:ext cx="8910641" cy="338554"/>
          </a:xfrm>
          <a:prstGeom prst="rect">
            <a:avLst/>
          </a:prstGeom>
          <a:noFill/>
        </p:spPr>
        <p:txBody>
          <a:bodyPr wrap="square" rtlCol="0">
            <a:spAutoFit/>
          </a:bodyPr>
          <a:lstStyle/>
          <a:p>
            <a:pPr lvl="0"/>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a:t>
            </a:r>
            <a:r>
              <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dirty="0" smtClean="0">
                <a:latin typeface="メイリオ" panose="020B0604030504040204" pitchFamily="50" charset="-128"/>
                <a:ea typeface="メイリオ" panose="020B0604030504040204" pitchFamily="50" charset="-128"/>
              </a:rPr>
              <a:t>内閣府、内閣官房、文部科学省、農林</a:t>
            </a:r>
            <a:r>
              <a:rPr kumimoji="1" lang="ja-JP" altLang="en-US" sz="1100" dirty="0">
                <a:latin typeface="メイリオ" panose="020B0604030504040204" pitchFamily="50" charset="-128"/>
                <a:ea typeface="メイリオ" panose="020B0604030504040204" pitchFamily="50" charset="-128"/>
              </a:rPr>
              <a:t>水産省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cxnSp>
        <p:nvCxnSpPr>
          <p:cNvPr id="14" name="直線コネクタ 13"/>
          <p:cNvCxnSpPr/>
          <p:nvPr/>
        </p:nvCxnSpPr>
        <p:spPr>
          <a:xfrm flipH="1">
            <a:off x="372045" y="273132"/>
            <a:ext cx="9232" cy="370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課題</a:t>
            </a:r>
          </a:p>
        </p:txBody>
      </p:sp>
      <p:sp>
        <p:nvSpPr>
          <p:cNvPr id="19" name="楕円 18"/>
          <p:cNvSpPr/>
          <p:nvPr/>
        </p:nvSpPr>
        <p:spPr>
          <a:xfrm>
            <a:off x="219694" y="392456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386685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082143"/>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表 4"/>
          <p:cNvGraphicFramePr>
            <a:graphicFrameLocks noGrp="1"/>
          </p:cNvGraphicFramePr>
          <p:nvPr>
            <p:extLst>
              <p:ext uri="{D42A27DB-BD31-4B8C-83A1-F6EECF244321}">
                <p14:modId xmlns:p14="http://schemas.microsoft.com/office/powerpoint/2010/main" val="2879750631"/>
              </p:ext>
            </p:extLst>
          </p:nvPr>
        </p:nvGraphicFramePr>
        <p:xfrm>
          <a:off x="620610" y="4368364"/>
          <a:ext cx="9098480" cy="901460"/>
        </p:xfrm>
        <a:graphic>
          <a:graphicData uri="http://schemas.openxmlformats.org/drawingml/2006/table">
            <a:tbl>
              <a:tblPr firstRow="1" bandRow="1">
                <a:tableStyleId>{2D5ABB26-0587-4C30-8999-92F81FD0307C}</a:tableStyleId>
              </a:tblPr>
              <a:tblGrid>
                <a:gridCol w="9098480">
                  <a:extLst>
                    <a:ext uri="{9D8B030D-6E8A-4147-A177-3AD203B41FA5}">
                      <a16:colId xmlns:a16="http://schemas.microsoft.com/office/drawing/2014/main" val="3121864161"/>
                    </a:ext>
                  </a:extLst>
                </a:gridCol>
              </a:tblGrid>
              <a:tr h="396000">
                <a:tc>
                  <a:txBody>
                    <a:bodyPr/>
                    <a:lstStyle/>
                    <a:p>
                      <a:pPr marL="185738" indent="-185738" algn="l">
                        <a:lnSpc>
                          <a:spcPts val="1600"/>
                        </a:lnSpc>
                      </a:pPr>
                      <a:r>
                        <a:rPr kumimoji="1" lang="ja-JP" altLang="en-US" sz="1300" b="1" dirty="0">
                          <a:solidFill>
                            <a:schemeClr val="tx1"/>
                          </a:solidFill>
                        </a:rPr>
                        <a:t>▷万博の来場者を関西各地に誘導するため、関西各地の歴史・文化・自然・食など魅力ある情報発信や観光案内などを行うゲートウェイ</a:t>
                      </a:r>
                      <a:r>
                        <a:rPr kumimoji="1" lang="ja-JP" altLang="en-US" sz="1300" b="1" dirty="0" smtClean="0">
                          <a:solidFill>
                            <a:schemeClr val="tx1"/>
                          </a:solidFill>
                        </a:rPr>
                        <a:t>機能の</a:t>
                      </a:r>
                      <a:r>
                        <a:rPr kumimoji="1" lang="ja-JP" altLang="en-US" sz="1300" b="1" dirty="0">
                          <a:solidFill>
                            <a:schemeClr val="tx1"/>
                          </a:solidFill>
                        </a:rPr>
                        <a:t>整備に対する財政支援</a:t>
                      </a:r>
                      <a:r>
                        <a:rPr kumimoji="1" lang="ja-JP" altLang="en-US" sz="1300" b="1" baseline="0" dirty="0">
                          <a:solidFill>
                            <a:schemeClr val="tx1"/>
                          </a:solidFill>
                        </a:rPr>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p>
                  </a:txBody>
                  <a:tcPr marL="99060" marR="99060" marT="49530" marB="49530"/>
                </a:tc>
                <a:extLst>
                  <a:ext uri="{0D108BD9-81ED-4DB2-BD59-A6C34878D82A}">
                    <a16:rowId xmlns:a16="http://schemas.microsoft.com/office/drawing/2014/main" val="485955630"/>
                  </a:ext>
                </a:extLst>
              </a:tr>
              <a:tr h="396000">
                <a:tc>
                  <a:txBody>
                    <a:bodyPr/>
                    <a:lstStyle/>
                    <a:p>
                      <a:pPr marL="185738" marR="0" lvl="0" indent="-185738" algn="l" defTabSz="959937"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▷パビリオンの設置・運営、展示企画、国事業との連携等に係る技術的助言やノウハウの提供</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＜広域連合＞</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99060" marR="99060" marT="49530" marB="49530"/>
                </a:tc>
                <a:extLst>
                  <a:ext uri="{0D108BD9-81ED-4DB2-BD59-A6C34878D82A}">
                    <a16:rowId xmlns:a16="http://schemas.microsoft.com/office/drawing/2014/main" val="478576113"/>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53</a:t>
            </a:fld>
            <a:endParaRPr kumimoji="1" lang="ja-JP" altLang="en-US" dirty="0"/>
          </a:p>
        </p:txBody>
      </p:sp>
      <p:graphicFrame>
        <p:nvGraphicFramePr>
          <p:cNvPr id="15" name="表 14">
            <a:extLst>
              <a:ext uri="{FF2B5EF4-FFF2-40B4-BE49-F238E27FC236}">
                <a16:creationId xmlns:a16="http://schemas.microsoft.com/office/drawing/2014/main" id="{22C34004-C103-4FAB-9177-B018ECBFC332}"/>
              </a:ext>
            </a:extLst>
          </p:cNvPr>
          <p:cNvGraphicFramePr>
            <a:graphicFrameLocks noGrp="1"/>
          </p:cNvGraphicFramePr>
          <p:nvPr>
            <p:extLst>
              <p:ext uri="{D42A27DB-BD31-4B8C-83A1-F6EECF244321}">
                <p14:modId xmlns:p14="http://schemas.microsoft.com/office/powerpoint/2010/main" val="560160712"/>
              </p:ext>
            </p:extLst>
          </p:nvPr>
        </p:nvGraphicFramePr>
        <p:xfrm>
          <a:off x="620609" y="843033"/>
          <a:ext cx="9540000" cy="86280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435048259"/>
                    </a:ext>
                  </a:extLst>
                </a:gridCol>
              </a:tblGrid>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mn-lt"/>
                          <a:ea typeface="+mn-ea"/>
                          <a:cs typeface="+mn-cs"/>
                        </a:rPr>
                        <a:t>▷万博会場から広域周遊（大阪・関西、日本各地）に繋げるゲートウェイ機能の整備</a:t>
                      </a:r>
                      <a:endParaRPr kumimoji="1" lang="en-US" altLang="ja-JP" sz="13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lt"/>
                          <a:ea typeface="+mn-ea"/>
                          <a:cs typeface="+mn-cs"/>
                        </a:rPr>
                        <a:t>　　万博を契機に大阪・関西をはじめ日本の魅力を世界に発信し、アジアに加えて欧米豪など幅広い国・地域からの誘客促進を図る</a:t>
                      </a:r>
                      <a:endParaRPr kumimoji="1" lang="en-US" altLang="ja-JP"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lt"/>
                          <a:ea typeface="+mn-ea"/>
                          <a:cs typeface="+mn-cs"/>
                        </a:rPr>
                        <a:t>　</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　ため</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には、万博会場に広域周遊に繋げるためのゲートウェイ</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機能の整備が</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必要。</a:t>
                      </a:r>
                      <a:endParaRPr kumimoji="1" lang="ja-JP" altLang="en-US" sz="1200" b="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p>
                      <a:pPr algn="l"/>
                      <a:endParaRPr kumimoji="1" lang="en-US" altLang="ja-JP" sz="1300" b="1" u="none" strike="noStrike" kern="1200" cap="none" spc="0" normalizeH="0" baseline="0" noProof="0" dirty="0">
                        <a:ln>
                          <a:noFill/>
                        </a:ln>
                        <a:solidFill>
                          <a:schemeClr val="tx1"/>
                        </a:solidFill>
                        <a:effectLst/>
                        <a:uLnTx/>
                        <a:uFillTx/>
                      </a:endParaRPr>
                    </a:p>
                  </a:txBody>
                  <a:tcPr marL="100806" marR="100806" marT="50403" marB="50403" anchor="ctr"/>
                </a:tc>
                <a:extLst>
                  <a:ext uri="{0D108BD9-81ED-4DB2-BD59-A6C34878D82A}">
                    <a16:rowId xmlns:a16="http://schemas.microsoft.com/office/drawing/2014/main" val="1707442685"/>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734971086"/>
              </p:ext>
            </p:extLst>
          </p:nvPr>
        </p:nvGraphicFramePr>
        <p:xfrm>
          <a:off x="604577" y="2741579"/>
          <a:ext cx="9288000" cy="60372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ＤＸの推進による観光サービスの変⾰と観光需要の創出 ／ ⼤阪・関⻄万博の機会を活⽤した訪⽇プロモーション＜観光庁＞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⽇本の食⽂化の発信 ／「日本博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」の展開＜文科省＞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21124999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100058481"/>
              </p:ext>
            </p:extLst>
          </p:nvPr>
        </p:nvGraphicFramePr>
        <p:xfrm>
          <a:off x="270312" y="1509036"/>
          <a:ext cx="9540001" cy="530697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306979">
                <a:tc>
                  <a:txBody>
                    <a:bodyPr/>
                    <a:lstStyle/>
                    <a:p>
                      <a:pPr marL="0" indent="0">
                        <a:lnSpc>
                          <a:spcPct val="100000"/>
                        </a:lnSpc>
                        <a:spcBef>
                          <a:spcPts val="0"/>
                        </a:spcBef>
                        <a:spcAft>
                          <a:spcPts val="0"/>
                        </a:spcAft>
                      </a:pPr>
                      <a:r>
                        <a:rPr kumimoji="1" lang="ja-JP" altLang="en-US" sz="1300" dirty="0">
                          <a:latin typeface="BIZ UDPゴシック" panose="020B0400000000000000" pitchFamily="50" charset="-128"/>
                          <a:ea typeface="BIZ UDPゴシック" panose="020B0400000000000000" pitchFamily="50" charset="-128"/>
                        </a:rPr>
                        <a:t>文化的な国際交流と文化芸術振興</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indent="-185738" defTabSz="443194">
                        <a:lnSpc>
                          <a:spcPct val="100000"/>
                        </a:lnSpc>
                        <a:spcBef>
                          <a:spcPts val="0"/>
                        </a:spcBef>
                        <a:spcAft>
                          <a:spcPts val="0"/>
                        </a:spcAft>
                        <a:defRPr/>
                      </a:pPr>
                      <a:r>
                        <a:rPr lang="ja-JP" altLang="en-US" sz="1300" b="1" dirty="0">
                          <a:solidFill>
                            <a:prstClr val="black"/>
                          </a:solidFill>
                          <a:latin typeface="BIZ UDPゴシック" panose="020B0400000000000000" pitchFamily="50" charset="-128"/>
                          <a:ea typeface="BIZ UDPゴシック" panose="020B0400000000000000" pitchFamily="50" charset="-128"/>
                        </a:rPr>
                        <a:t>□異文化交流の現状・課題</a:t>
                      </a:r>
                    </a:p>
                    <a:p>
                      <a:pPr marL="0" indent="0" defTabSz="443194">
                        <a:lnSpc>
                          <a:spcPct val="100000"/>
                        </a:lnSpc>
                        <a:spcBef>
                          <a:spcPts val="0"/>
                        </a:spcBef>
                        <a:spcAft>
                          <a:spcPts val="0"/>
                        </a:spcAft>
                        <a:defRPr/>
                      </a:pPr>
                      <a:endParaRPr lang="ja-JP" altLang="en-US" sz="400" b="1" dirty="0">
                        <a:solidFill>
                          <a:prstClr val="black"/>
                        </a:solidFill>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大阪・関西万博に訪れる世界中の様々な人々を日本全国でおもてなしし、あらゆる場面で地域との相互交流を促進することで、異文化交流や新たな価値観の創出を図る機会とするため、来阪外国人等と地域との「人とのつながり」を創出する取組みが必要</a:t>
                      </a: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p>
                      <a:pPr marL="185738" indent="-185738" defTabSz="443194">
                        <a:lnSpc>
                          <a:spcPct val="100000"/>
                        </a:lnSpc>
                        <a:spcBef>
                          <a:spcPts val="0"/>
                        </a:spcBef>
                        <a:spcAft>
                          <a:spcPts val="0"/>
                        </a:spcAft>
                        <a:defRPr/>
                      </a:pPr>
                      <a:r>
                        <a:rPr lang="ja-JP" altLang="en-US" sz="1300" b="1" dirty="0">
                          <a:solidFill>
                            <a:prstClr val="black"/>
                          </a:solidFill>
                          <a:latin typeface="BIZ UDPゴシック" panose="020B0400000000000000" pitchFamily="50" charset="-128"/>
                          <a:ea typeface="BIZ UDPゴシック" panose="020B0400000000000000" pitchFamily="50" charset="-128"/>
                        </a:rPr>
                        <a:t>□関西の文化力向上の現状・課題</a:t>
                      </a:r>
                    </a:p>
                    <a:p>
                      <a:pPr marL="0" indent="0" defTabSz="443194">
                        <a:lnSpc>
                          <a:spcPct val="100000"/>
                        </a:lnSpc>
                        <a:spcBef>
                          <a:spcPts val="0"/>
                        </a:spcBef>
                        <a:spcAft>
                          <a:spcPts val="0"/>
                        </a:spcAft>
                        <a:defRPr/>
                      </a:pPr>
                      <a:endParaRPr lang="ja-JP" altLang="en-US" sz="400" b="1" dirty="0">
                        <a:solidFill>
                          <a:prstClr val="black"/>
                        </a:solidFill>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b="0" dirty="0">
                          <a:latin typeface="BIZ UDPゴシック" panose="020B0400000000000000" pitchFamily="50" charset="-128"/>
                          <a:ea typeface="BIZ UDPゴシック" panose="020B0400000000000000" pitchFamily="50" charset="-128"/>
                        </a:rPr>
                        <a:t>・</a:t>
                      </a:r>
                      <a:r>
                        <a:rPr kumimoji="1" lang="en-US" altLang="ja-JP" sz="1100" b="0" dirty="0">
                          <a:latin typeface="BIZ UDPゴシック" panose="020B0400000000000000" pitchFamily="50" charset="-128"/>
                          <a:ea typeface="BIZ UDPゴシック" panose="020B0400000000000000" pitchFamily="50" charset="-128"/>
                        </a:rPr>
                        <a:t>2022</a:t>
                      </a:r>
                      <a:r>
                        <a:rPr kumimoji="1" lang="ja-JP" altLang="en-US" sz="1100" b="0" dirty="0">
                          <a:latin typeface="BIZ UDPゴシック" panose="020B0400000000000000" pitchFamily="50" charset="-128"/>
                          <a:ea typeface="BIZ UDPゴシック" panose="020B0400000000000000" pitchFamily="50" charset="-128"/>
                        </a:rPr>
                        <a:t>年度に文化庁が移転し、名実ともに文化首都となる関西や日本の文化の魅力発信や文化交流により、国内外の多様な文化・価値観の相互理解・融合を図るため、万博に向け関西の文化力をより一層向上させる必要</a:t>
                      </a:r>
                      <a:endParaRPr lang="en-US" altLang="ja-JP" sz="1100" b="0" dirty="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訪れた</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外国人等と</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関西各地域との異文化交流促進</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・海外アーティストが関西各地に滞在し、交流を深めながら芸術作品を制作</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・海外アーティストの査証等の長期滞在手続きの簡素化実施</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（例：</a:t>
                      </a:r>
                      <a:r>
                        <a:rPr kumimoji="1" lang="ja-JP" altLang="en-US" sz="11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招へい</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自治体の推薦による手続簡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素化等）</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・国の文化振興プロジェクトにおいて国と地方が国内外へ文化芸術の魅力を発信</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indent="-185738">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□世界の人々があこがれる</a:t>
                      </a:r>
                    </a:p>
                    <a:p>
                      <a:pPr marL="85725" indent="-85725">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　「新時代の文化・観光首都」関西</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・より多くの海外アーティストが関西に滞在し、交流を深めながら芸術作品を制作する取組みの拡大</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・国の文化振興プロジェクトでの国と地方による関西・日本の文化芸術振興の取組の拡大による文化力向上</a:t>
                      </a: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08504"/>
            <a:ext cx="9540000" cy="646331"/>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大阪</a:t>
            </a:r>
            <a:r>
              <a:rPr lang="ja-JP" altLang="en-US" sz="1200" dirty="0">
                <a:solidFill>
                  <a:prstClr val="black"/>
                </a:solidFill>
                <a:latin typeface="BIZ UDPゴシック" panose="020B0400000000000000" pitchFamily="50" charset="-128"/>
                <a:ea typeface="BIZ UDPゴシック" panose="020B0400000000000000" pitchFamily="50" charset="-128"/>
              </a:rPr>
              <a:t>・関西万博に訪れる、世界中の様々な国・地域の多様な文化・価値観を持つ人々を大阪・関西のみならず日本全国でおもてなしし、あらゆる場面で地域との相互交流を促進することで、異文化交流や新たな価値観の創出を</a:t>
            </a:r>
            <a:r>
              <a:rPr lang="ja-JP" altLang="en-US" sz="1200" dirty="0" smtClean="0">
                <a:solidFill>
                  <a:prstClr val="black"/>
                </a:solidFill>
                <a:latin typeface="BIZ UDPゴシック" panose="020B0400000000000000" pitchFamily="50" charset="-128"/>
                <a:ea typeface="BIZ UDPゴシック" panose="020B0400000000000000" pitchFamily="50" charset="-128"/>
              </a:rPr>
              <a:t>図る。</a:t>
            </a:r>
            <a:r>
              <a:rPr lang="ja-JP" altLang="en-US" sz="1200" dirty="0">
                <a:solidFill>
                  <a:prstClr val="black"/>
                </a:solidFill>
                <a:latin typeface="BIZ UDPゴシック" panose="020B0400000000000000" pitchFamily="50" charset="-128"/>
                <a:ea typeface="BIZ UDPゴシック" panose="020B0400000000000000" pitchFamily="50" charset="-128"/>
              </a:rPr>
              <a:t>また、</a:t>
            </a:r>
            <a:r>
              <a:rPr lang="en-US" altLang="ja-JP" sz="1200" dirty="0">
                <a:solidFill>
                  <a:prstClr val="black"/>
                </a:solidFill>
                <a:latin typeface="BIZ UDPゴシック" panose="020B0400000000000000" pitchFamily="50" charset="-128"/>
                <a:ea typeface="BIZ UDPゴシック" panose="020B0400000000000000" pitchFamily="50" charset="-128"/>
              </a:rPr>
              <a:t>2022</a:t>
            </a:r>
            <a:r>
              <a:rPr lang="ja-JP" altLang="en-US" sz="1200" dirty="0">
                <a:solidFill>
                  <a:prstClr val="black"/>
                </a:solidFill>
                <a:latin typeface="BIZ UDPゴシック" panose="020B0400000000000000" pitchFamily="50" charset="-128"/>
                <a:ea typeface="BIZ UDPゴシック" panose="020B0400000000000000" pitchFamily="50" charset="-128"/>
              </a:rPr>
              <a:t>年度に文化庁が京都に移転し、名実ともに文化首都となる関西や</a:t>
            </a:r>
            <a:r>
              <a:rPr lang="ja-JP" altLang="en-US" sz="1200" dirty="0" smtClean="0">
                <a:solidFill>
                  <a:prstClr val="black"/>
                </a:solidFill>
                <a:latin typeface="BIZ UDPゴシック" panose="020B0400000000000000" pitchFamily="50" charset="-128"/>
                <a:ea typeface="BIZ UDPゴシック" panose="020B0400000000000000" pitchFamily="50" charset="-128"/>
              </a:rPr>
              <a:t>日本</a:t>
            </a:r>
            <a:r>
              <a:rPr lang="ja-JP" altLang="en-US" sz="1200" dirty="0">
                <a:solidFill>
                  <a:prstClr val="black"/>
                </a:solidFill>
                <a:latin typeface="BIZ UDPゴシック" panose="020B0400000000000000" pitchFamily="50" charset="-128"/>
                <a:ea typeface="BIZ UDPゴシック" panose="020B0400000000000000" pitchFamily="50" charset="-128"/>
              </a:rPr>
              <a:t>の文化の魅力発信や文化交流により国内外の多様な文化・価値観の相互理解・融合を</a:t>
            </a:r>
            <a:r>
              <a:rPr lang="ja-JP" altLang="en-US" sz="1200" dirty="0" smtClean="0">
                <a:solidFill>
                  <a:prstClr val="black"/>
                </a:solidFill>
                <a:latin typeface="BIZ UDPゴシック" panose="020B0400000000000000" pitchFamily="50" charset="-128"/>
                <a:ea typeface="BIZ UDPゴシック" panose="020B0400000000000000" pitchFamily="50" charset="-128"/>
              </a:rPr>
              <a:t>図る。</a:t>
            </a: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b="1" dirty="0">
                <a:latin typeface="BIZ UDPゴシック" panose="020B0400000000000000" pitchFamily="50" charset="-128"/>
                <a:ea typeface="BIZ UDPゴシック" panose="020B0400000000000000" pitchFamily="50" charset="-128"/>
              </a:rPr>
              <a:t>５</a:t>
            </a:r>
            <a:r>
              <a:rPr lang="en-US" altLang="ja-JP" b="1" dirty="0">
                <a:latin typeface="BIZ UDPゴシック" panose="020B0400000000000000" pitchFamily="50" charset="-128"/>
                <a:ea typeface="BIZ UDPゴシック" panose="020B0400000000000000" pitchFamily="50" charset="-128"/>
              </a:rPr>
              <a:t>(2) </a:t>
            </a:r>
            <a:r>
              <a:rPr lang="ja-JP" altLang="en-US" b="1" dirty="0">
                <a:latin typeface="BIZ UDPゴシック" panose="020B0400000000000000" pitchFamily="50" charset="-128"/>
                <a:ea typeface="BIZ UDPゴシック" panose="020B0400000000000000" pitchFamily="50" charset="-128"/>
              </a:rPr>
              <a:t>多様な文化・価値観の</a:t>
            </a:r>
            <a:r>
              <a:rPr lang="ja-JP" altLang="en-US" b="1" dirty="0" smtClean="0">
                <a:latin typeface="BIZ UDPゴシック" panose="020B0400000000000000" pitchFamily="50" charset="-128"/>
                <a:ea typeface="BIZ UDPゴシック" panose="020B0400000000000000" pitchFamily="50" charset="-128"/>
              </a:rPr>
              <a:t>融合</a:t>
            </a:r>
            <a:r>
              <a:rPr lang="ja-JP" altLang="en-US" b="1" dirty="0">
                <a:latin typeface="BIZ UDPゴシック" panose="020B0400000000000000" pitchFamily="50" charset="-128"/>
                <a:ea typeface="BIZ UDPゴシック" panose="020B0400000000000000" pitchFamily="50" charset="-128"/>
              </a:rPr>
              <a:t>　</a:t>
            </a:r>
            <a:r>
              <a:rPr lang="ja-JP" altLang="en-US" sz="1600" b="1" dirty="0">
                <a:latin typeface="BIZ UDPゴシック" panose="020B0400000000000000" pitchFamily="50" charset="-128"/>
                <a:ea typeface="BIZ UDPゴシック" panose="020B0400000000000000" pitchFamily="50" charset="-128"/>
              </a:rPr>
              <a:t>～文化的な国際交流と文化芸術</a:t>
            </a:r>
            <a:r>
              <a:rPr lang="ja-JP" altLang="en-US" sz="1600" b="1" dirty="0" smtClean="0">
                <a:latin typeface="BIZ UDPゴシック" panose="020B0400000000000000" pitchFamily="50" charset="-128"/>
                <a:ea typeface="BIZ UDPゴシック" panose="020B0400000000000000" pitchFamily="50" charset="-128"/>
              </a:rPr>
              <a:t>振興～</a:t>
            </a:r>
            <a:endParaRPr kumimoji="1" lang="en-US" altLang="ja-JP"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32" name="図 31">
            <a:extLst>
              <a:ext uri="{FF2B5EF4-FFF2-40B4-BE49-F238E27FC236}">
                <a16:creationId xmlns:a16="http://schemas.microsoft.com/office/drawing/2014/main" id="{D88E0CD4-8B99-468E-9DB1-1131BC1E64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60" y="3772949"/>
            <a:ext cx="1729457" cy="1280149"/>
          </a:xfrm>
          <a:prstGeom prst="rect">
            <a:avLst/>
          </a:prstGeom>
          <a:noFill/>
          <a:ln>
            <a:noFill/>
          </a:ln>
        </p:spPr>
      </p:pic>
      <p:pic>
        <p:nvPicPr>
          <p:cNvPr id="39" name="図 38">
            <a:extLst>
              <a:ext uri="{FF2B5EF4-FFF2-40B4-BE49-F238E27FC236}">
                <a16:creationId xmlns:a16="http://schemas.microsoft.com/office/drawing/2014/main" id="{1F60B49F-B9C3-47B7-B75E-5F33B290295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60" y="5346612"/>
            <a:ext cx="1729457" cy="1147248"/>
          </a:xfrm>
          <a:prstGeom prst="rect">
            <a:avLst/>
          </a:prstGeom>
          <a:noFill/>
          <a:ln>
            <a:noFill/>
          </a:ln>
        </p:spPr>
      </p:pic>
      <p:sp>
        <p:nvSpPr>
          <p:cNvPr id="40" name="正方形/長方形 39"/>
          <p:cNvSpPr/>
          <p:nvPr/>
        </p:nvSpPr>
        <p:spPr>
          <a:xfrm>
            <a:off x="5040312" y="5024457"/>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▲日本博展開プロジェクト</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4961256" y="6493860"/>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▲日本博展開プロジェクト</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4" descr="C:\Users\s-yamaki30\Desktop\舞鶴photo\Tour_Talk\tour72\2H8A8318-8.jpg">
            <a:extLst>
              <a:ext uri="{FF2B5EF4-FFF2-40B4-BE49-F238E27FC236}">
                <a16:creationId xmlns:a16="http://schemas.microsoft.com/office/drawing/2014/main" id="{350DCAC9-BCCD-4EF2-B4E7-96269EB420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2385" y="5346612"/>
            <a:ext cx="1844261" cy="12295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s-yamaki30\Desktop\舞鶴photo\AO\AO72\2H8A8288-3.jpg">
            <a:extLst>
              <a:ext uri="{FF2B5EF4-FFF2-40B4-BE49-F238E27FC236}">
                <a16:creationId xmlns:a16="http://schemas.microsoft.com/office/drawing/2014/main" id="{EE5A9594-7BD1-48F1-B568-1EBCA402CF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2759" y="3772544"/>
            <a:ext cx="1919908" cy="1279938"/>
          </a:xfrm>
          <a:prstGeom prst="rect">
            <a:avLst/>
          </a:prstGeom>
          <a:noFill/>
          <a:extLst>
            <a:ext uri="{909E8E84-426E-40DD-AFC4-6F175D3DCCD1}">
              <a14:hiddenFill xmlns:a14="http://schemas.microsoft.com/office/drawing/2010/main">
                <a:solidFill>
                  <a:srgbClr val="FFFFFF"/>
                </a:solidFill>
              </a14:hiddenFill>
            </a:ext>
          </a:extLst>
        </p:spPr>
      </p:pic>
      <p:sp>
        <p:nvSpPr>
          <p:cNvPr id="44" name="正方形/長方形 43"/>
          <p:cNvSpPr/>
          <p:nvPr/>
        </p:nvSpPr>
        <p:spPr>
          <a:xfrm>
            <a:off x="7600582" y="5046998"/>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▲アーティスト・イン・レジデンス</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7649681" y="6560375"/>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▲アーティスト・イン・レジデンス</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54</a:t>
            </a:fld>
            <a:endParaRPr kumimoji="1" lang="ja-JP" altLang="en-US" dirty="0"/>
          </a:p>
        </p:txBody>
      </p:sp>
    </p:spTree>
    <p:extLst>
      <p:ext uri="{BB962C8B-B14F-4D97-AF65-F5344CB8AC3E}">
        <p14:creationId xmlns:p14="http://schemas.microsoft.com/office/powerpoint/2010/main" val="41811542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575451"/>
            <a:ext cx="9434300" cy="206621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653468" y="6829981"/>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4192773"/>
            <a:ext cx="8910641" cy="584775"/>
          </a:xfrm>
          <a:prstGeom prst="rect">
            <a:avLst/>
          </a:prstGeom>
          <a:noFill/>
        </p:spPr>
        <p:txBody>
          <a:bodyPr wrap="square" rtlCol="0">
            <a:spAutoFit/>
          </a:bodyPr>
          <a:lstStyle/>
          <a:p>
            <a:pPr lvl="0"/>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a:t>
            </a:r>
            <a:r>
              <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zh-CN" altLang="en-US" sz="1100" dirty="0" smtClean="0">
                <a:latin typeface="メイリオ" panose="020B0604030504040204" pitchFamily="50" charset="-128"/>
                <a:ea typeface="メイリオ" panose="020B0604030504040204" pitchFamily="50" charset="-128"/>
              </a:rPr>
              <a:t>外務省</a:t>
            </a:r>
            <a:r>
              <a:rPr kumimoji="1" lang="zh-CN" altLang="en-US" sz="1100" dirty="0">
                <a:latin typeface="メイリオ" panose="020B0604030504040204" pitchFamily="50" charset="-128"/>
                <a:ea typeface="メイリオ" panose="020B0604030504040204" pitchFamily="50" charset="-128"/>
              </a:rPr>
              <a:t>、文部</a:t>
            </a:r>
            <a:r>
              <a:rPr kumimoji="1" lang="zh-CN" altLang="en-US" sz="1100" dirty="0" smtClean="0">
                <a:latin typeface="メイリオ" panose="020B0604030504040204" pitchFamily="50" charset="-128"/>
                <a:ea typeface="メイリオ" panose="020B0604030504040204" pitchFamily="50" charset="-128"/>
              </a:rPr>
              <a:t>科学省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国土交通省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cxnSp>
        <p:nvCxnSpPr>
          <p:cNvPr id="14" name="直線コネクタ 13"/>
          <p:cNvCxnSpPr/>
          <p:nvPr/>
        </p:nvCxnSpPr>
        <p:spPr>
          <a:xfrm flipH="1">
            <a:off x="372045" y="273132"/>
            <a:ext cx="9232" cy="3960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課題</a:t>
            </a:r>
          </a:p>
        </p:txBody>
      </p:sp>
      <p:sp>
        <p:nvSpPr>
          <p:cNvPr id="19" name="楕円 18"/>
          <p:cNvSpPr/>
          <p:nvPr/>
        </p:nvSpPr>
        <p:spPr>
          <a:xfrm>
            <a:off x="219694" y="4189852"/>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4132138"/>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396037421"/>
              </p:ext>
            </p:extLst>
          </p:nvPr>
        </p:nvGraphicFramePr>
        <p:xfrm>
          <a:off x="620609" y="730903"/>
          <a:ext cx="9404624" cy="1329372"/>
        </p:xfrm>
        <a:graphic>
          <a:graphicData uri="http://schemas.openxmlformats.org/drawingml/2006/table">
            <a:tbl>
              <a:tblPr firstRow="1" bandRow="1">
                <a:tableStyleId>{2D5ABB26-0587-4C30-8999-92F81FD0307C}</a:tableStyleId>
              </a:tblPr>
              <a:tblGrid>
                <a:gridCol w="9404624">
                  <a:extLst>
                    <a:ext uri="{9D8B030D-6E8A-4147-A177-3AD203B41FA5}">
                      <a16:colId xmlns:a16="http://schemas.microsoft.com/office/drawing/2014/main" val="435048259"/>
                    </a:ext>
                  </a:extLst>
                </a:gridCol>
              </a:tblGrid>
              <a:tr h="468000">
                <a:tc>
                  <a:txBody>
                    <a:bodyPr/>
                    <a:lstStyle/>
                    <a:p>
                      <a:pPr algn="l"/>
                      <a:r>
                        <a:rPr kumimoji="1" lang="ja-JP" altLang="en-US" sz="1200" b="1" dirty="0"/>
                        <a:t>▷</a:t>
                      </a:r>
                      <a:r>
                        <a:rPr kumimoji="1" lang="ja-JP" altLang="en-US" sz="1300" b="1" dirty="0"/>
                        <a:t>海外アーティストの長期滞在手続</a:t>
                      </a:r>
                      <a:r>
                        <a:rPr kumimoji="1" lang="ja-JP" altLang="en-US" sz="1300" b="1" dirty="0" smtClean="0"/>
                        <a:t>簡素化</a:t>
                      </a:r>
                      <a:endParaRPr kumimoji="1" lang="en-US" altLang="ja-JP" sz="1300" b="1" u="none" strike="noStrike" kern="1200" cap="none" spc="0" normalizeH="0" baseline="0" noProof="0" dirty="0" smtClean="0">
                        <a:ln>
                          <a:noFill/>
                        </a:ln>
                        <a:effectLst/>
                        <a:uLnTx/>
                        <a:uFillTx/>
                      </a:endParaRPr>
                    </a:p>
                    <a:p>
                      <a:pPr algn="l"/>
                      <a:r>
                        <a:rPr kumimoji="1" lang="ja-JP" altLang="en-US" sz="1200" b="1" u="none" strike="noStrike" kern="1200" cap="none" spc="0" normalizeH="0" baseline="0" noProof="0" dirty="0" smtClean="0">
                          <a:ln>
                            <a:noFill/>
                          </a:ln>
                          <a:effectLst/>
                          <a:uLnTx/>
                          <a:uFillTx/>
                        </a:rPr>
                        <a:t>　　</a:t>
                      </a:r>
                      <a:r>
                        <a:rPr kumimoji="1" lang="ja-JP" altLang="en-US" sz="1200" dirty="0" smtClean="0"/>
                        <a:t>大阪</a:t>
                      </a:r>
                      <a:r>
                        <a:rPr kumimoji="1" lang="ja-JP" altLang="en-US" sz="1200" dirty="0"/>
                        <a:t>・関西万博に訪れる世界中の様々な人々を日本全国でおもてなしし、あらゆる場面で地域との相互交流を促進することで</a:t>
                      </a:r>
                      <a:r>
                        <a:rPr kumimoji="1" lang="ja-JP" altLang="en-US" sz="1200" dirty="0" smtClean="0"/>
                        <a:t>、</a:t>
                      </a:r>
                      <a:r>
                        <a:rPr kumimoji="1" lang="en-US" altLang="ja-JP" sz="1200" dirty="0" smtClean="0"/>
                        <a:t/>
                      </a:r>
                      <a:br>
                        <a:rPr kumimoji="1" lang="en-US" altLang="ja-JP" sz="1200" dirty="0" smtClean="0"/>
                      </a:br>
                      <a:r>
                        <a:rPr kumimoji="1" lang="ja-JP" altLang="en-US" sz="1200" dirty="0" smtClean="0"/>
                        <a:t>　　異文化</a:t>
                      </a:r>
                      <a:r>
                        <a:rPr kumimoji="1" lang="ja-JP" altLang="en-US" sz="1200" dirty="0"/>
                        <a:t>交流や新たな価値観の創出を図る機会とするため、来阪外国人等と地域との「人とのつながり」を創出する取組みが必要</a:t>
                      </a:r>
                    </a:p>
                  </a:txBody>
                  <a:tcPr marL="100806" marR="100806" marT="50403" marB="50403" anchor="ctr"/>
                </a:tc>
                <a:extLst>
                  <a:ext uri="{0D108BD9-81ED-4DB2-BD59-A6C34878D82A}">
                    <a16:rowId xmlns:a16="http://schemas.microsoft.com/office/drawing/2014/main" val="2707155505"/>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n-lt"/>
                          <a:ea typeface="+mn-ea"/>
                          <a:cs typeface="+mn-cs"/>
                        </a:rPr>
                        <a:t>▷</a:t>
                      </a:r>
                      <a:r>
                        <a:rPr kumimoji="1" lang="ja-JP" altLang="en-US" sz="1300" b="1" i="0" u="none" strike="noStrike" kern="1200" cap="none" spc="0" normalizeH="0" baseline="0" noProof="0" dirty="0">
                          <a:ln>
                            <a:noFill/>
                          </a:ln>
                          <a:solidFill>
                            <a:prstClr val="black"/>
                          </a:solidFill>
                          <a:effectLst/>
                          <a:uLnTx/>
                          <a:uFillTx/>
                          <a:latin typeface="+mn-lt"/>
                          <a:ea typeface="+mn-ea"/>
                          <a:cs typeface="+mn-cs"/>
                        </a:rPr>
                        <a:t>国による文化振興プロジェクトの創設</a:t>
                      </a:r>
                      <a:r>
                        <a:rPr kumimoji="1" lang="ja-JP" altLang="en-US" sz="1300" b="1" i="0" u="none" strike="noStrike" kern="1200" cap="none" spc="0" normalizeH="0" baseline="0" noProof="0" dirty="0" smtClean="0">
                          <a:ln>
                            <a:noFill/>
                          </a:ln>
                          <a:solidFill>
                            <a:prstClr val="black"/>
                          </a:solidFill>
                          <a:effectLst/>
                          <a:uLnTx/>
                          <a:uFillTx/>
                          <a:latin typeface="+mn-lt"/>
                          <a:ea typeface="+mn-ea"/>
                          <a:cs typeface="+mn-cs"/>
                        </a:rPr>
                        <a:t>等</a:t>
                      </a:r>
                      <a:endParaRPr kumimoji="1" lang="en-US" altLang="ja-JP" sz="13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n-lt"/>
                          <a:ea typeface="+mn-ea"/>
                          <a:cs typeface="+mn-cs"/>
                        </a:rPr>
                        <a:t>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2022</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年度に文化庁が移転し、名実ともに文化首都となる関西や日本の文化の魅力発信や文化交流により、国内外の多様な文化</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
                      </a:r>
                      <a:b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b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　　価値観</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の相互理解・融合を図るため、万博に向け関西の文化力をより一層向上させる必要</a:t>
                      </a:r>
                      <a:endPar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txBody>
                  <a:tcPr marL="100806" marR="100806" marT="50403" marB="50403" anchor="ctr"/>
                </a:tc>
                <a:extLst>
                  <a:ext uri="{0D108BD9-81ED-4DB2-BD59-A6C34878D82A}">
                    <a16:rowId xmlns:a16="http://schemas.microsoft.com/office/drawing/2014/main" val="1384827538"/>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224266402"/>
              </p:ext>
            </p:extLst>
          </p:nvPr>
        </p:nvGraphicFramePr>
        <p:xfrm>
          <a:off x="620610" y="4633647"/>
          <a:ext cx="9098480" cy="1818640"/>
        </p:xfrm>
        <a:graphic>
          <a:graphicData uri="http://schemas.openxmlformats.org/drawingml/2006/table">
            <a:tbl>
              <a:tblPr firstRow="1" bandRow="1">
                <a:tableStyleId>{2D5ABB26-0587-4C30-8999-92F81FD0307C}</a:tableStyleId>
              </a:tblPr>
              <a:tblGrid>
                <a:gridCol w="9098480">
                  <a:extLst>
                    <a:ext uri="{9D8B030D-6E8A-4147-A177-3AD203B41FA5}">
                      <a16:colId xmlns:a16="http://schemas.microsoft.com/office/drawing/2014/main" val="3121864161"/>
                    </a:ext>
                  </a:extLst>
                </a:gridCol>
              </a:tblGrid>
              <a:tr h="0">
                <a:tc>
                  <a:txBody>
                    <a:bodyPr/>
                    <a:lstStyle/>
                    <a:p>
                      <a:pPr marL="185738" indent="-185738" algn="l">
                        <a:lnSpc>
                          <a:spcPts val="1600"/>
                        </a:lnSpc>
                      </a:pPr>
                      <a:r>
                        <a:rPr kumimoji="1" lang="ja-JP" altLang="en-US" sz="1300" b="1" dirty="0">
                          <a:solidFill>
                            <a:schemeClr val="tx1"/>
                          </a:solidFill>
                        </a:rPr>
                        <a:t>▷万博開催期間中、海外から</a:t>
                      </a:r>
                      <a:r>
                        <a:rPr kumimoji="1" lang="ja-JP" altLang="en-US" sz="1300" b="1" dirty="0" err="1">
                          <a:solidFill>
                            <a:schemeClr val="tx1"/>
                          </a:solidFill>
                        </a:rPr>
                        <a:t>招へい</a:t>
                      </a:r>
                      <a:r>
                        <a:rPr kumimoji="1" lang="ja-JP" altLang="en-US" sz="1300" b="1" dirty="0">
                          <a:solidFill>
                            <a:schemeClr val="tx1"/>
                          </a:solidFill>
                        </a:rPr>
                        <a:t>したアーティストが、地域に滞在し、交流を深めながら芸術作品制作を行う</a:t>
                      </a:r>
                      <a:r>
                        <a:rPr kumimoji="1" lang="en-US" altLang="ja-JP" sz="1300" b="1" dirty="0">
                          <a:solidFill>
                            <a:schemeClr val="tx1"/>
                          </a:solidFill>
                        </a:rPr>
                        <a:t/>
                      </a:r>
                      <a:br>
                        <a:rPr kumimoji="1" lang="en-US" altLang="ja-JP" sz="1300" b="1" dirty="0">
                          <a:solidFill>
                            <a:schemeClr val="tx1"/>
                          </a:solidFill>
                        </a:rPr>
                      </a:br>
                      <a:r>
                        <a:rPr kumimoji="1" lang="ja-JP" altLang="en-US" sz="1300" b="1" dirty="0">
                          <a:solidFill>
                            <a:schemeClr val="tx1"/>
                          </a:solidFill>
                        </a:rPr>
                        <a:t>「アーティスト・イン・レジデンス」の実施に対する財政支援</a:t>
                      </a:r>
                      <a:r>
                        <a:rPr kumimoji="1" lang="ja-JP" altLang="en-US" sz="1300" b="1" baseline="0" dirty="0">
                          <a:solidFill>
                            <a:schemeClr val="tx1"/>
                          </a:solidFill>
                        </a:rPr>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485955630"/>
                  </a:ext>
                </a:extLst>
              </a:tr>
              <a:tr h="0">
                <a:tc>
                  <a:txBody>
                    <a:bodyPr/>
                    <a:lstStyle/>
                    <a:p>
                      <a:pPr marL="185738" marR="0" lvl="0" indent="-185738"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▷日本に滞在する海外アーティストの査証等の長期滞在手続きの簡素化</a:t>
                      </a:r>
                      <a:r>
                        <a:rPr kumimoji="1" lang="ja-JP" altLang="en-US" sz="1300" b="1" baseline="0" dirty="0">
                          <a:solidFill>
                            <a:schemeClr val="tx1"/>
                          </a:solidFill>
                        </a:rPr>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924860389"/>
                  </a:ext>
                </a:extLst>
              </a:tr>
              <a:tr h="0">
                <a:tc>
                  <a:txBody>
                    <a:bodyPr/>
                    <a:lstStyle/>
                    <a:p>
                      <a:pPr marL="185738" marR="0" lvl="0" indent="-185738"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▷大阪・関西万博に向け、関西や日本の文化を国内外に発信するなど、関西に</a:t>
                      </a:r>
                      <a:r>
                        <a:rPr kumimoji="1" lang="ja-JP" altLang="en-US" sz="1300" b="1" dirty="0" smtClean="0">
                          <a:solidFill>
                            <a:schemeClr val="tx1"/>
                          </a:solidFill>
                        </a:rPr>
                        <a:t>移転する文化庁</a:t>
                      </a:r>
                      <a:r>
                        <a:rPr kumimoji="1" lang="ja-JP" altLang="en-US" sz="1300" b="1" dirty="0">
                          <a:solidFill>
                            <a:schemeClr val="tx1"/>
                          </a:solidFill>
                        </a:rPr>
                        <a:t>を中心に</a:t>
                      </a:r>
                      <a:r>
                        <a:rPr kumimoji="1" lang="ja-JP" altLang="en-US" sz="1300" b="1" dirty="0" smtClean="0">
                          <a:solidFill>
                            <a:schemeClr val="tx1"/>
                          </a:solidFill>
                        </a:rPr>
                        <a:t>、国</a:t>
                      </a:r>
                      <a:r>
                        <a:rPr kumimoji="1" lang="ja-JP" altLang="en-US" sz="1300" b="1" dirty="0">
                          <a:solidFill>
                            <a:schemeClr val="tx1"/>
                          </a:solidFill>
                        </a:rPr>
                        <a:t>による文化振興プロジェクトの創設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889838894"/>
                  </a:ext>
                </a:extLst>
              </a:tr>
              <a:tr h="0">
                <a:tc>
                  <a:txBody>
                    <a:bodyPr/>
                    <a:lstStyle/>
                    <a:p>
                      <a:pPr marL="185738" marR="0" lvl="0" indent="-185738"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▷万博来訪者が地域と交流し、文化的多様性の相互理解を促進するため、地域の文化芸術と万博を結び付けた取組みに</a:t>
                      </a:r>
                      <a:r>
                        <a:rPr kumimoji="1" lang="en-US" altLang="ja-JP" sz="1300" b="1" dirty="0">
                          <a:solidFill>
                            <a:schemeClr val="tx1"/>
                          </a:solidFill>
                        </a:rPr>
                        <a:t/>
                      </a:r>
                      <a:br>
                        <a:rPr kumimoji="1" lang="en-US" altLang="ja-JP" sz="1300" b="1" dirty="0">
                          <a:solidFill>
                            <a:schemeClr val="tx1"/>
                          </a:solidFill>
                        </a:rPr>
                      </a:br>
                      <a:r>
                        <a:rPr kumimoji="1" lang="ja-JP" altLang="en-US" sz="1300" b="1" dirty="0">
                          <a:solidFill>
                            <a:schemeClr val="tx1"/>
                          </a:solidFill>
                        </a:rPr>
                        <a:t>対する財政支援</a:t>
                      </a:r>
                      <a:r>
                        <a:rPr kumimoji="1" lang="ja-JP" altLang="en-US" sz="1300" b="1" baseline="0" dirty="0">
                          <a:solidFill>
                            <a:schemeClr val="tx1"/>
                          </a:solidFill>
                        </a:rPr>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3462076691"/>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55</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3533257005"/>
              </p:ext>
            </p:extLst>
          </p:nvPr>
        </p:nvGraphicFramePr>
        <p:xfrm>
          <a:off x="604577" y="3110071"/>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「日本博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」の展開＜文科省＞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18383628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56</a:t>
            </a:fld>
            <a:endParaRPr kumimoji="1" lang="ja-JP" altLang="en-US" dirty="0"/>
          </a:p>
        </p:txBody>
      </p:sp>
    </p:spTree>
    <p:extLst>
      <p:ext uri="{BB962C8B-B14F-4D97-AF65-F5344CB8AC3E}">
        <p14:creationId xmlns:p14="http://schemas.microsoft.com/office/powerpoint/2010/main" val="839369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r>
              <a:rPr lang="ja-JP" altLang="en-US" sz="4000" dirty="0">
                <a:latin typeface="BIZ UDPゴシック" panose="020B0400000000000000" pitchFamily="50" charset="-128"/>
                <a:ea typeface="BIZ UDPゴシック" panose="020B0400000000000000" pitchFamily="50" charset="-128"/>
              </a:rPr>
              <a:t>６　来訪者の受入環境の整備</a:t>
            </a:r>
            <a:endParaRPr lang="ja-JP" altLang="en-US" sz="2800" dirty="0">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57</a:t>
            </a:fld>
            <a:endParaRPr kumimoji="1" lang="ja-JP" altLang="en-US" dirty="0"/>
          </a:p>
        </p:txBody>
      </p:sp>
      <p:sp>
        <p:nvSpPr>
          <p:cNvPr id="6" name="テキスト ボックス 5"/>
          <p:cNvSpPr txBox="1"/>
          <p:nvPr/>
        </p:nvSpPr>
        <p:spPr>
          <a:xfrm>
            <a:off x="993422" y="4054288"/>
            <a:ext cx="7609685" cy="2108269"/>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a:t>
            </a:r>
            <a:r>
              <a:rPr kumimoji="1" lang="ja-JP" altLang="en-US" sz="1500" dirty="0">
                <a:solidFill>
                  <a:prstClr val="black"/>
                </a:solidFill>
                <a:latin typeface="BIZ UDPゴシック" panose="020B0400000000000000" pitchFamily="50" charset="-128"/>
                <a:ea typeface="BIZ UDPゴシック" panose="020B0400000000000000" pitchFamily="50" charset="-128"/>
              </a:rPr>
              <a:t>　ユニバーサルデザインタクシー</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ユニバーサルデザイン（ＵＤ）タクシーの普及拡大</a:t>
            </a:r>
          </a:p>
          <a:p>
            <a:pPr lvl="0" indent="271463">
              <a:spcBef>
                <a:spcPts val="600"/>
              </a:spcBef>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（２）</a:t>
            </a:r>
            <a:r>
              <a:rPr kumimoji="1" lang="ja-JP" altLang="en-US" sz="1500" dirty="0">
                <a:solidFill>
                  <a:prstClr val="black"/>
                </a:solidFill>
                <a:latin typeface="BIZ UDPゴシック" panose="020B0400000000000000" pitchFamily="50" charset="-128"/>
                <a:ea typeface="BIZ UDPゴシック" panose="020B0400000000000000" pitchFamily="50" charset="-128"/>
              </a:rPr>
              <a:t>　空港運用の強化</a:t>
            </a: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　関西国際空港運用の強化</a:t>
            </a:r>
            <a:endParaRPr kumimoji="1" lang="en-US" altLang="ja-JP" sz="1500" dirty="0" smtClean="0">
              <a:latin typeface="BIZ UDPゴシック" panose="020B0400000000000000" pitchFamily="50" charset="-128"/>
              <a:ea typeface="BIZ UDPゴシック" panose="020B0400000000000000" pitchFamily="50" charset="-128"/>
            </a:endParaRPr>
          </a:p>
          <a:p>
            <a:pPr indent="271463">
              <a:spcBef>
                <a:spcPts val="600"/>
              </a:spcBef>
              <a:defRPr/>
            </a:pPr>
            <a:r>
              <a:rPr kumimoji="1" lang="ja-JP" altLang="en-US" sz="1500" dirty="0" smtClean="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３</a:t>
            </a:r>
            <a:r>
              <a:rPr kumimoji="1" lang="ja-JP" altLang="en-US" sz="1500" dirty="0" smtClean="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　食の多様性に配慮した環境整備</a:t>
            </a:r>
          </a:p>
          <a:p>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食の多様性に対応した環境整備</a:t>
            </a:r>
          </a:p>
          <a:p>
            <a:pPr lvl="0" indent="271463">
              <a:defRPr/>
            </a:pPr>
            <a:endParaRPr kumimoji="1" lang="ja-JP" altLang="en-US" sz="1500" dirty="0">
              <a:solidFill>
                <a:srgbClr val="00B05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782615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896151735"/>
              </p:ext>
            </p:extLst>
          </p:nvPr>
        </p:nvGraphicFramePr>
        <p:xfrm>
          <a:off x="270312" y="1509037"/>
          <a:ext cx="9540001" cy="5330916"/>
        </p:xfrm>
        <a:graphic>
          <a:graphicData uri="http://schemas.openxmlformats.org/drawingml/2006/table">
            <a:tbl>
              <a:tblPr>
                <a:tableStyleId>{2D5ABB26-0587-4C30-8999-92F81FD0307C}</a:tableStyleId>
              </a:tblPr>
              <a:tblGrid>
                <a:gridCol w="1708613">
                  <a:extLst>
                    <a:ext uri="{9D8B030D-6E8A-4147-A177-3AD203B41FA5}">
                      <a16:colId xmlns:a16="http://schemas.microsoft.com/office/drawing/2014/main" val="1888653662"/>
                    </a:ext>
                  </a:extLst>
                </a:gridCol>
                <a:gridCol w="2606723">
                  <a:extLst>
                    <a:ext uri="{9D8B030D-6E8A-4147-A177-3AD203B41FA5}">
                      <a16:colId xmlns:a16="http://schemas.microsoft.com/office/drawing/2014/main" val="901775203"/>
                    </a:ext>
                  </a:extLst>
                </a:gridCol>
                <a:gridCol w="2634018">
                  <a:extLst>
                    <a:ext uri="{9D8B030D-6E8A-4147-A177-3AD203B41FA5}">
                      <a16:colId xmlns:a16="http://schemas.microsoft.com/office/drawing/2014/main" val="2895380761"/>
                    </a:ext>
                  </a:extLst>
                </a:gridCol>
                <a:gridCol w="2590647">
                  <a:extLst>
                    <a:ext uri="{9D8B030D-6E8A-4147-A177-3AD203B41FA5}">
                      <a16:colId xmlns:a16="http://schemas.microsoft.com/office/drawing/2014/main" val="925580270"/>
                    </a:ext>
                  </a:extLst>
                </a:gridCol>
              </a:tblGrid>
              <a:tr h="5330916">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ユニバーサルデザイン（ＵＤ）タクシーの普及拡大</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a:t>
                      </a:r>
                      <a:r>
                        <a:rPr lang="en-US" altLang="ja-JP" sz="1300" b="1" dirty="0" smtClean="0">
                          <a:solidFill>
                            <a:prstClr val="black"/>
                          </a:solidFill>
                          <a:latin typeface="BIZ UDPゴシック" panose="020B0400000000000000" pitchFamily="50" charset="-128"/>
                          <a:ea typeface="BIZ UDPゴシック" panose="020B0400000000000000" pitchFamily="50" charset="-128"/>
                        </a:rPr>
                        <a:t>UD</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タクシー導入率</a:t>
                      </a: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府域の</a:t>
                      </a:r>
                      <a:r>
                        <a:rPr lang="en-US" altLang="ja-JP" sz="1300" b="1" strike="noStrike" baseline="0" dirty="0" smtClean="0">
                          <a:solidFill>
                            <a:schemeClr val="tx1"/>
                          </a:solidFill>
                          <a:latin typeface="BIZ UDPゴシック" panose="020B0400000000000000" pitchFamily="50" charset="-128"/>
                          <a:ea typeface="BIZ UDPゴシック" panose="020B0400000000000000" pitchFamily="50" charset="-128"/>
                        </a:rPr>
                        <a:t>2.4</a:t>
                      </a:r>
                      <a:r>
                        <a:rPr lang="en-US" altLang="ja-JP" sz="1300" b="1" strike="noStrike" dirty="0" smtClean="0">
                          <a:solidFill>
                            <a:schemeClr val="tx1"/>
                          </a:solidFill>
                          <a:latin typeface="BIZ UDPゴシック" panose="020B0400000000000000" pitchFamily="50" charset="-128"/>
                          <a:ea typeface="BIZ UDPゴシック" panose="020B0400000000000000" pitchFamily="50" charset="-128"/>
                        </a:rPr>
                        <a:t>% </a:t>
                      </a:r>
                      <a:r>
                        <a:rPr lang="ja-JP" altLang="en-US" sz="1100" b="1" strike="noStrike" dirty="0" smtClean="0">
                          <a:solidFill>
                            <a:schemeClr val="tx1"/>
                          </a:solidFill>
                          <a:latin typeface="BIZ UDPゴシック" panose="020B0400000000000000" pitchFamily="50" charset="-128"/>
                          <a:ea typeface="BIZ UDPゴシック" panose="020B0400000000000000" pitchFamily="50" charset="-128"/>
                        </a:rPr>
                        <a:t>（</a:t>
                      </a:r>
                      <a:r>
                        <a:rPr lang="en-US" altLang="ja-JP" sz="1100" b="1" strike="noStrike" baseline="0" dirty="0" smtClean="0">
                          <a:solidFill>
                            <a:schemeClr val="tx1"/>
                          </a:solidFill>
                          <a:latin typeface="BIZ UDPゴシック" panose="020B0400000000000000" pitchFamily="50" charset="-128"/>
                          <a:ea typeface="BIZ UDPゴシック" panose="020B0400000000000000" pitchFamily="50" charset="-128"/>
                        </a:rPr>
                        <a:t>2020</a:t>
                      </a:r>
                      <a:r>
                        <a:rPr lang="ja-JP" altLang="en-US" sz="1100" b="1" dirty="0" smtClean="0">
                          <a:solidFill>
                            <a:prstClr val="black"/>
                          </a:solidFill>
                          <a:latin typeface="BIZ UDPゴシック" panose="020B0400000000000000" pitchFamily="50" charset="-128"/>
                          <a:ea typeface="BIZ UDPゴシック" panose="020B0400000000000000" pitchFamily="50" charset="-128"/>
                        </a:rPr>
                        <a:t>年</a:t>
                      </a:r>
                      <a:r>
                        <a:rPr lang="en-US" altLang="ja-JP" sz="1100" b="1" dirty="0" smtClean="0">
                          <a:solidFill>
                            <a:prstClr val="black"/>
                          </a:solidFill>
                          <a:latin typeface="BIZ UDPゴシック" panose="020B0400000000000000" pitchFamily="50" charset="-128"/>
                          <a:ea typeface="BIZ UDPゴシック" panose="020B0400000000000000" pitchFamily="50" charset="-128"/>
                        </a:rPr>
                        <a:t>3</a:t>
                      </a:r>
                      <a:r>
                        <a:rPr lang="ja-JP" altLang="en-US" sz="1100" b="1" dirty="0" smtClean="0">
                          <a:solidFill>
                            <a:prstClr val="black"/>
                          </a:solidFill>
                          <a:latin typeface="BIZ UDPゴシック" panose="020B0400000000000000" pitchFamily="50" charset="-128"/>
                          <a:ea typeface="BIZ UDPゴシック" panose="020B0400000000000000" pitchFamily="50" charset="-128"/>
                        </a:rPr>
                        <a:t>月末）</a:t>
                      </a:r>
                      <a:endParaRPr lang="ja-JP" altLang="en-US"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・タクシー事業者はコロナで厳しい経営</a:t>
                      </a: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状況</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・普通タクシーに比較して高額である</a:t>
                      </a:r>
                      <a:r>
                        <a:rPr lang="ja-JP" altLang="en-US" sz="1100" dirty="0" err="1" smtClean="0">
                          <a:latin typeface="BIZ UDPゴシック" panose="020B0400000000000000" pitchFamily="50" charset="-128"/>
                          <a:ea typeface="BIZ UDPゴシック" panose="020B0400000000000000" pitchFamily="50" charset="-128"/>
                        </a:rPr>
                        <a:t>た</a:t>
                      </a:r>
                      <a:endParaRPr lang="ja-JP" altLang="en-US"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め、事業者の買い替えが進まず</a:t>
                      </a: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a:t>
                      </a:r>
                      <a:r>
                        <a:rPr lang="en-US" altLang="zh-TW" sz="1050" dirty="0" smtClean="0">
                          <a:latin typeface="BIZ UDPゴシック" panose="020B0400000000000000" pitchFamily="50" charset="-128"/>
                          <a:ea typeface="BIZ UDPゴシック" panose="020B0400000000000000" pitchFamily="50" charset="-128"/>
                        </a:rPr>
                        <a:t>UD</a:t>
                      </a:r>
                      <a:r>
                        <a:rPr lang="zh-TW" altLang="en-US" sz="1050" dirty="0" smtClean="0">
                          <a:latin typeface="BIZ UDPゴシック" panose="020B0400000000000000" pitchFamily="50" charset="-128"/>
                          <a:ea typeface="BIZ UDPゴシック" panose="020B0400000000000000" pitchFamily="50" charset="-128"/>
                        </a:rPr>
                        <a:t>：約</a:t>
                      </a:r>
                      <a:r>
                        <a:rPr lang="en-US" altLang="zh-TW" sz="1050" dirty="0" smtClean="0">
                          <a:latin typeface="BIZ UDPゴシック" panose="020B0400000000000000" pitchFamily="50" charset="-128"/>
                          <a:ea typeface="BIZ UDPゴシック" panose="020B0400000000000000" pitchFamily="50" charset="-128"/>
                        </a:rPr>
                        <a:t>300</a:t>
                      </a:r>
                      <a:r>
                        <a:rPr lang="zh-TW" altLang="en-US" sz="1050" dirty="0" smtClean="0">
                          <a:latin typeface="BIZ UDPゴシック" panose="020B0400000000000000" pitchFamily="50" charset="-128"/>
                          <a:ea typeface="BIZ UDPゴシック" panose="020B0400000000000000" pitchFamily="50" charset="-128"/>
                        </a:rPr>
                        <a:t>万円、通常：約１</a:t>
                      </a:r>
                      <a:r>
                        <a:rPr lang="en-US" altLang="zh-TW" sz="1050" dirty="0" smtClean="0">
                          <a:latin typeface="BIZ UDPゴシック" panose="020B0400000000000000" pitchFamily="50" charset="-128"/>
                          <a:ea typeface="BIZ UDPゴシック" panose="020B0400000000000000" pitchFamily="50" charset="-128"/>
                        </a:rPr>
                        <a:t>80</a:t>
                      </a:r>
                      <a:r>
                        <a:rPr lang="zh-TW" altLang="en-US" sz="1050" dirty="0" smtClean="0">
                          <a:latin typeface="BIZ UDPゴシック" panose="020B0400000000000000" pitchFamily="50" charset="-128"/>
                          <a:ea typeface="BIZ UDPゴシック" panose="020B0400000000000000" pitchFamily="50" charset="-128"/>
                        </a:rPr>
                        <a:t>万円</a:t>
                      </a: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・大阪府</a:t>
                      </a:r>
                      <a:r>
                        <a:rPr lang="en-US" altLang="ja-JP" sz="1100" dirty="0" smtClean="0">
                          <a:solidFill>
                            <a:schemeClr val="tx1"/>
                          </a:solidFill>
                          <a:latin typeface="BIZ UDPゴシック" panose="020B0400000000000000" pitchFamily="50" charset="-128"/>
                          <a:ea typeface="BIZ UDPゴシック" panose="020B0400000000000000" pitchFamily="50" charset="-128"/>
                        </a:rPr>
                        <a:t>UD</a:t>
                      </a:r>
                      <a:r>
                        <a:rPr lang="ja-JP" altLang="en-US" sz="1100" dirty="0" smtClean="0">
                          <a:solidFill>
                            <a:schemeClr val="tx1"/>
                          </a:solidFill>
                          <a:latin typeface="BIZ UDPゴシック" panose="020B0400000000000000" pitchFamily="50" charset="-128"/>
                          <a:ea typeface="BIZ UDPゴシック" panose="020B0400000000000000" pitchFamily="50" charset="-128"/>
                        </a:rPr>
                        <a:t>タクシー普及促進事業の創設</a:t>
                      </a:r>
                      <a:r>
                        <a:rPr lang="ja-JP" altLang="en-US" sz="1100" baseline="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baseline="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事業期間</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2022</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年度～）</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▷補助上限額：</a:t>
                      </a:r>
                      <a:r>
                        <a:rPr lang="en-US" altLang="ja-JP" sz="1100" dirty="0" smtClean="0">
                          <a:solidFill>
                            <a:schemeClr val="tx1"/>
                          </a:solidFill>
                          <a:latin typeface="BIZ UDPゴシック" panose="020B0400000000000000" pitchFamily="50" charset="-128"/>
                          <a:ea typeface="BIZ UDPゴシック" panose="020B0400000000000000" pitchFamily="50" charset="-128"/>
                        </a:rPr>
                        <a:t>30</a:t>
                      </a:r>
                      <a:r>
                        <a:rPr lang="ja-JP" altLang="en-US" sz="1100" dirty="0" smtClean="0">
                          <a:solidFill>
                            <a:schemeClr val="tx1"/>
                          </a:solidFill>
                          <a:latin typeface="BIZ UDPゴシック" panose="020B0400000000000000" pitchFamily="50" charset="-128"/>
                          <a:ea typeface="BIZ UDPゴシック" panose="020B0400000000000000" pitchFamily="50" charset="-128"/>
                        </a:rPr>
                        <a:t>万円／台</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・大阪市</a:t>
                      </a:r>
                      <a:r>
                        <a:rPr lang="en-US" altLang="ja-JP" sz="1100" dirty="0" smtClean="0">
                          <a:solidFill>
                            <a:schemeClr val="tx1"/>
                          </a:solidFill>
                          <a:latin typeface="BIZ UDPゴシック" panose="020B0400000000000000" pitchFamily="50" charset="-128"/>
                          <a:ea typeface="BIZ UDPゴシック" panose="020B0400000000000000" pitchFamily="50" charset="-128"/>
                        </a:rPr>
                        <a:t>UD</a:t>
                      </a:r>
                      <a:r>
                        <a:rPr lang="ja-JP" altLang="en-US" sz="1100" dirty="0" smtClean="0">
                          <a:solidFill>
                            <a:schemeClr val="tx1"/>
                          </a:solidFill>
                          <a:latin typeface="BIZ UDPゴシック" panose="020B0400000000000000" pitchFamily="50" charset="-128"/>
                          <a:ea typeface="BIZ UDPゴシック" panose="020B0400000000000000" pitchFamily="50" charset="-128"/>
                        </a:rPr>
                        <a:t>タクシー普及促進事業</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事業期間</a:t>
                      </a:r>
                      <a:r>
                        <a:rPr lang="en-US" altLang="ja-JP" sz="11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年度～）</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▷補助上限額：</a:t>
                      </a:r>
                      <a:r>
                        <a:rPr lang="en-US" altLang="ja-JP" sz="1100" dirty="0" smtClean="0">
                          <a:solidFill>
                            <a:schemeClr val="tx1"/>
                          </a:solidFill>
                          <a:latin typeface="BIZ UDPゴシック" panose="020B0400000000000000" pitchFamily="50" charset="-128"/>
                          <a:ea typeface="BIZ UDPゴシック" panose="020B0400000000000000" pitchFamily="50" charset="-128"/>
                        </a:rPr>
                        <a:t>30</a:t>
                      </a:r>
                      <a:r>
                        <a:rPr lang="ja-JP" altLang="en-US" sz="1100" dirty="0" smtClean="0">
                          <a:solidFill>
                            <a:schemeClr val="tx1"/>
                          </a:solidFill>
                          <a:latin typeface="BIZ UDPゴシック" panose="020B0400000000000000" pitchFamily="50" charset="-128"/>
                          <a:ea typeface="BIZ UDPゴシック" panose="020B0400000000000000" pitchFamily="50" charset="-128"/>
                        </a:rPr>
                        <a:t>万円／台</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latin typeface="BIZ UDPゴシック" panose="020B0400000000000000" pitchFamily="50" charset="-128"/>
                          <a:ea typeface="BIZ UDPゴシック" panose="020B0400000000000000" pitchFamily="50" charset="-128"/>
                        </a:rPr>
                        <a:t>□導入率</a:t>
                      </a:r>
                      <a:r>
                        <a:rPr lang="en-US" altLang="ja-JP" sz="1300" b="1" dirty="0" smtClean="0">
                          <a:latin typeface="BIZ UDPゴシック" panose="020B0400000000000000" pitchFamily="50" charset="-128"/>
                          <a:ea typeface="BIZ UDPゴシック" panose="020B0400000000000000" pitchFamily="50" charset="-128"/>
                        </a:rPr>
                        <a:t>25</a:t>
                      </a:r>
                      <a:r>
                        <a:rPr lang="ja-JP" altLang="en-US" sz="1300" b="1" dirty="0" smtClean="0">
                          <a:latin typeface="BIZ UDPゴシック" panose="020B0400000000000000" pitchFamily="50" charset="-128"/>
                          <a:ea typeface="BIZ UDPゴシック" panose="020B0400000000000000" pitchFamily="50" charset="-128"/>
                        </a:rPr>
                        <a:t>％を実現</a:t>
                      </a:r>
                    </a:p>
                    <a:p>
                      <a:pPr marL="0" indent="0" defTabSz="443194">
                        <a:lnSpc>
                          <a:spcPct val="100000"/>
                        </a:lnSpc>
                        <a:spcBef>
                          <a:spcPts val="0"/>
                        </a:spcBef>
                        <a:spcAft>
                          <a:spcPts val="0"/>
                        </a:spcAft>
                        <a:defRPr/>
                      </a:pPr>
                      <a:r>
                        <a:rPr lang="ja-JP" altLang="en-US" sz="1100" b="1" dirty="0" smtClean="0">
                          <a:latin typeface="BIZ UDPゴシック" panose="020B0400000000000000" pitchFamily="50" charset="-128"/>
                          <a:ea typeface="BIZ UDPゴシック" panose="020B0400000000000000" pitchFamily="50" charset="-128"/>
                        </a:rPr>
                        <a:t>（国のバリアフリー法に基づく基本方針の目標）</a:t>
                      </a:r>
                      <a:endParaRPr lang="en-US" altLang="ja-JP" sz="1100" b="1" dirty="0" smtClean="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万博が開催される</a:t>
                      </a:r>
                      <a:r>
                        <a:rPr kumimoji="1" lang="en-US"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2025</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年度までに</a:t>
                      </a:r>
                      <a:r>
                        <a:rPr kumimoji="1" lang="ja-JP" altLang="en-US"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en-US"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defRPr/>
                      </a:pPr>
                      <a:r>
                        <a:rPr kumimoji="1" lang="ja-JP" altLang="en-US" sz="1100" kern="1200" baseline="0" dirty="0" smtClean="0">
                          <a:solidFill>
                            <a:schemeClr val="tx1"/>
                          </a:solidFill>
                          <a:effectLst/>
                          <a:latin typeface="BIZ UDPゴシック" panose="020B0400000000000000" pitchFamily="50" charset="-128"/>
                          <a:ea typeface="BIZ UDPゴシック" panose="020B0400000000000000" pitchFamily="50" charset="-128"/>
                          <a:cs typeface="+mn-cs"/>
                        </a:rPr>
                        <a:t>  </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府域での導入率</a:t>
                      </a:r>
                      <a:r>
                        <a:rPr kumimoji="1" lang="en-US"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25%</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を実現に向け、府</a:t>
                      </a:r>
                      <a:r>
                        <a:rPr kumimoji="1" lang="ja-JP" altLang="en-US"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en-US"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defRPr/>
                      </a:pPr>
                      <a:r>
                        <a:rPr kumimoji="1" lang="ja-JP" altLang="en-US"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　</a:t>
                      </a:r>
                      <a:r>
                        <a:rPr kumimoji="1" lang="ja-JP" altLang="ja-JP" sz="1100" u="none" kern="1200" dirty="0" smtClean="0">
                          <a:solidFill>
                            <a:schemeClr val="tx1"/>
                          </a:solidFill>
                          <a:effectLst/>
                          <a:latin typeface="BIZ UDPゴシック" panose="020B0400000000000000" pitchFamily="50" charset="-128"/>
                          <a:ea typeface="BIZ UDPゴシック" panose="020B0400000000000000" pitchFamily="50" charset="-128"/>
                          <a:cs typeface="+mn-cs"/>
                        </a:rPr>
                        <a:t>域</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の目標年次は、</a:t>
                      </a:r>
                      <a:r>
                        <a:rPr lang="ja-JP" altLang="en-US" sz="1100" dirty="0" smtClean="0">
                          <a:solidFill>
                            <a:schemeClr val="tx1"/>
                          </a:solidFill>
                          <a:latin typeface="BIZ UDPゴシック" panose="020B0400000000000000" pitchFamily="50" charset="-128"/>
                          <a:ea typeface="BIZ UDPゴシック" panose="020B0400000000000000" pitchFamily="50" charset="-128"/>
                        </a:rPr>
                        <a:t>国の目標年次</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2025</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年度末を</a:t>
                      </a:r>
                      <a:r>
                        <a:rPr lang="en-US" altLang="ja-JP" sz="1100" dirty="0" smtClean="0">
                          <a:solidFill>
                            <a:schemeClr val="tx1"/>
                          </a:solidFill>
                          <a:latin typeface="BIZ UDPゴシック" panose="020B0400000000000000" pitchFamily="50" charset="-128"/>
                          <a:ea typeface="BIZ UDPゴシック" panose="020B0400000000000000" pitchFamily="50" charset="-128"/>
                        </a:rPr>
                        <a:t>1</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年前倒し</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・万博に来場する外国人・高齢者・</a:t>
                      </a:r>
                      <a:r>
                        <a:rPr lang="ja-JP" altLang="en-US" sz="1100" dirty="0" err="1" smtClean="0">
                          <a:solidFill>
                            <a:schemeClr val="tx1"/>
                          </a:solidFill>
                          <a:latin typeface="BIZ UDPゴシック" panose="020B0400000000000000" pitchFamily="50" charset="-128"/>
                          <a:ea typeface="BIZ UDPゴシック" panose="020B0400000000000000" pitchFamily="50" charset="-128"/>
                        </a:rPr>
                        <a:t>障がい</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者等に安全・安心な移動環境を提供</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UD</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タクシーのさらなる拡大</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・府内全域で</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UD</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タクシー導入が拡大</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・誰もが安全・安心で快適に移動できる</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環境を実現</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６（１）</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ユニバーサルデザイン</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66496" y="1293750"/>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0" name="テキスト ボックス 19"/>
          <p:cNvSpPr txBox="1"/>
          <p:nvPr/>
        </p:nvSpPr>
        <p:spPr>
          <a:xfrm>
            <a:off x="1910811" y="4296138"/>
            <a:ext cx="2181659" cy="261610"/>
          </a:xfrm>
          <a:prstGeom prst="rect">
            <a:avLst/>
          </a:prstGeom>
          <a:noFill/>
        </p:spPr>
        <p:txBody>
          <a:bodyPr wrap="square" rtlCol="0">
            <a:spAutoFit/>
          </a:bodyPr>
          <a:lstStyle/>
          <a:p>
            <a:r>
              <a:rPr kumimoji="1" lang="en-US" altLang="ja-JP" sz="1100" b="1" dirty="0" smtClean="0">
                <a:latin typeface="BIZ UDPゴシック" panose="020B0400000000000000" pitchFamily="50" charset="-128"/>
                <a:ea typeface="BIZ UDPゴシック" panose="020B0400000000000000" pitchFamily="50" charset="-128"/>
              </a:rPr>
              <a:t> </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東京</a:t>
            </a:r>
            <a:r>
              <a:rPr kumimoji="1" lang="ja-JP" altLang="en-US" sz="1100" dirty="0">
                <a:latin typeface="BIZ UDPゴシック" panose="020B0400000000000000" pitchFamily="50" charset="-128"/>
                <a:ea typeface="BIZ UDPゴシック" panose="020B0400000000000000" pitchFamily="50" charset="-128"/>
              </a:rPr>
              <a:t>との比較</a:t>
            </a:r>
            <a:r>
              <a:rPr kumimoji="1" lang="en-US" altLang="ja-JP" sz="1100" dirty="0">
                <a:latin typeface="BIZ UDPゴシック" panose="020B0400000000000000" pitchFamily="50" charset="-128"/>
                <a:ea typeface="BIZ UDPゴシック" panose="020B0400000000000000" pitchFamily="50" charset="-128"/>
              </a:rPr>
              <a:t>】</a:t>
            </a:r>
          </a:p>
        </p:txBody>
      </p:sp>
      <p:sp>
        <p:nvSpPr>
          <p:cNvPr id="31" name="テキスト ボックス 8"/>
          <p:cNvSpPr txBox="1">
            <a:spLocks noChangeArrowheads="1"/>
          </p:cNvSpPr>
          <p:nvPr/>
        </p:nvSpPr>
        <p:spPr bwMode="auto">
          <a:xfrm>
            <a:off x="2008517" y="5325795"/>
            <a:ext cx="273793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smtClean="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出典</a:t>
            </a:r>
            <a:r>
              <a:rPr lang="ja-JP" altLang="en-US" sz="700" dirty="0" smtClean="0">
                <a:latin typeface="BIZ UDPゴシック" panose="020B0400000000000000" pitchFamily="50" charset="-128"/>
                <a:ea typeface="BIZ UDPゴシック" panose="020B0400000000000000" pitchFamily="50" charset="-128"/>
              </a:rPr>
              <a:t>）　全国</a:t>
            </a:r>
            <a:r>
              <a:rPr lang="ja-JP" altLang="en-US" sz="700" dirty="0">
                <a:latin typeface="BIZ UDPゴシック" panose="020B0400000000000000" pitchFamily="50" charset="-128"/>
                <a:ea typeface="BIZ UDPゴシック" panose="020B0400000000000000" pitchFamily="50" charset="-128"/>
              </a:rPr>
              <a:t>ハイヤー・タクシー</a:t>
            </a:r>
            <a:r>
              <a:rPr lang="ja-JP" altLang="en-US" sz="700" dirty="0" smtClean="0">
                <a:latin typeface="BIZ UDPゴシック" panose="020B0400000000000000" pitchFamily="50" charset="-128"/>
                <a:ea typeface="BIZ UDPゴシック" panose="020B0400000000000000" pitchFamily="50" charset="-128"/>
              </a:rPr>
              <a:t>連合会（</a:t>
            </a:r>
            <a:r>
              <a:rPr lang="ja-JP" altLang="en-US" sz="700" dirty="0">
                <a:latin typeface="BIZ UDPゴシック" panose="020B0400000000000000" pitchFamily="50" charset="-128"/>
                <a:ea typeface="BIZ UDPゴシック" panose="020B0400000000000000" pitchFamily="50" charset="-128"/>
              </a:rPr>
              <a:t>法人タクシーのみ）</a:t>
            </a:r>
            <a:endParaRPr lang="en-US" altLang="ja-JP" sz="700" dirty="0">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1963024" y="3180168"/>
            <a:ext cx="2705055" cy="600164"/>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参考：現行の補助制度を活用した場合</a:t>
            </a:r>
          </a:p>
          <a:p>
            <a:r>
              <a:rPr kumimoji="1" lang="ja-JP" altLang="en-US" sz="1100" dirty="0">
                <a:latin typeface="BIZ UDPゴシック" panose="020B0400000000000000" pitchFamily="50" charset="-128"/>
                <a:ea typeface="BIZ UDPゴシック" panose="020B0400000000000000" pitchFamily="50" charset="-128"/>
              </a:rPr>
              <a:t>の負担</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UD</a:t>
            </a:r>
            <a:r>
              <a:rPr kumimoji="1" lang="ja-JP" altLang="en-US" sz="1100" dirty="0">
                <a:latin typeface="BIZ UDPゴシック" panose="020B0400000000000000" pitchFamily="50" charset="-128"/>
                <a:ea typeface="BIZ UDPゴシック" panose="020B0400000000000000" pitchFamily="50" charset="-128"/>
              </a:rPr>
              <a:t>タクシー</a:t>
            </a:r>
          </a:p>
        </p:txBody>
      </p:sp>
      <p:grpSp>
        <p:nvGrpSpPr>
          <p:cNvPr id="36" name="グループ化 35"/>
          <p:cNvGrpSpPr/>
          <p:nvPr/>
        </p:nvGrpSpPr>
        <p:grpSpPr>
          <a:xfrm>
            <a:off x="7318510" y="2866775"/>
            <a:ext cx="2337208" cy="2663382"/>
            <a:chOff x="7064424" y="2957715"/>
            <a:chExt cx="2532595" cy="3055611"/>
          </a:xfrm>
        </p:grpSpPr>
        <p:pic>
          <p:nvPicPr>
            <p:cNvPr id="38" name="図 3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64424" y="2957715"/>
              <a:ext cx="2532595" cy="1357950"/>
            </a:xfrm>
            <a:prstGeom prst="rect">
              <a:avLst/>
            </a:prstGeom>
          </p:spPr>
        </p:pic>
        <p:sp>
          <p:nvSpPr>
            <p:cNvPr id="39" name="テキスト ボックス 8"/>
            <p:cNvSpPr txBox="1">
              <a:spLocks noChangeArrowheads="1"/>
            </p:cNvSpPr>
            <p:nvPr/>
          </p:nvSpPr>
          <p:spPr bwMode="auto">
            <a:xfrm>
              <a:off x="7153856" y="5783809"/>
              <a:ext cx="2287962" cy="2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BIZ UDPゴシック" panose="020B0400000000000000" pitchFamily="50" charset="-128"/>
                  <a:ea typeface="BIZ UDPゴシック" panose="020B0400000000000000" pitchFamily="50" charset="-128"/>
                </a:rPr>
                <a:t>（出典）</a:t>
              </a:r>
              <a:r>
                <a:rPr lang="en-US" altLang="ja-JP" sz="700" dirty="0">
                  <a:latin typeface="BIZ UDPゴシック" panose="020B0400000000000000" pitchFamily="50" charset="-128"/>
                  <a:ea typeface="BIZ UDPゴシック" panose="020B0400000000000000" pitchFamily="50" charset="-128"/>
                </a:rPr>
                <a:t> </a:t>
              </a:r>
              <a:r>
                <a:rPr lang="ja-JP" altLang="en-US" sz="700" dirty="0">
                  <a:latin typeface="BIZ UDPゴシック" panose="020B0400000000000000" pitchFamily="50" charset="-128"/>
                  <a:ea typeface="BIZ UDPゴシック" panose="020B0400000000000000" pitchFamily="50" charset="-128"/>
                </a:rPr>
                <a:t>トヨタジャパンタクシー</a:t>
              </a:r>
              <a:r>
                <a:rPr lang="en-US" altLang="ja-JP" sz="700" dirty="0">
                  <a:latin typeface="BIZ UDPゴシック" panose="020B0400000000000000" pitchFamily="50" charset="-128"/>
                  <a:ea typeface="BIZ UDPゴシック" panose="020B0400000000000000" pitchFamily="50" charset="-128"/>
                </a:rPr>
                <a:t>HP</a:t>
              </a:r>
            </a:p>
          </p:txBody>
        </p:sp>
        <p:pic>
          <p:nvPicPr>
            <p:cNvPr id="40" name="図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3856" y="4443303"/>
              <a:ext cx="2443163" cy="1285875"/>
            </a:xfrm>
            <a:prstGeom prst="rect">
              <a:avLst/>
            </a:prstGeom>
          </p:spPr>
        </p:pic>
      </p:grpSp>
      <p:sp>
        <p:nvSpPr>
          <p:cNvPr id="33"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58</a:t>
            </a:fld>
            <a:endParaRPr kumimoji="1" lang="ja-JP" altLang="en-US" dirty="0"/>
          </a:p>
        </p:txBody>
      </p:sp>
      <p:sp>
        <p:nvSpPr>
          <p:cNvPr id="22" name="テキスト ボックス 21">
            <a:extLst>
              <a:ext uri="{FF2B5EF4-FFF2-40B4-BE49-F238E27FC236}">
                <a16:creationId xmlns:a16="http://schemas.microsoft.com/office/drawing/2014/main" id="{B02F3C22-1443-46B7-A977-04475234F08A}"/>
              </a:ext>
            </a:extLst>
          </p:cNvPr>
          <p:cNvSpPr txBox="1"/>
          <p:nvPr/>
        </p:nvSpPr>
        <p:spPr>
          <a:xfrm>
            <a:off x="270312" y="649577"/>
            <a:ext cx="9540000" cy="461665"/>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首都圏では、東京オリンピック・パラリンピックを契機に、ユニバーサルデザインタクシーの普及が大きく前進。大阪においても</a:t>
            </a:r>
            <a:r>
              <a:rPr lang="ja-JP" altLang="en-US" sz="1200" dirty="0" smtClean="0">
                <a:solidFill>
                  <a:prstClr val="black"/>
                </a:solidFill>
                <a:latin typeface="BIZ UDPゴシック" panose="020B0400000000000000" pitchFamily="50" charset="-128"/>
                <a:ea typeface="BIZ UDPゴシック" panose="020B0400000000000000" pitchFamily="50" charset="-128"/>
              </a:rPr>
              <a:t>、誰</a:t>
            </a:r>
            <a:r>
              <a:rPr lang="ja-JP" altLang="en-US" sz="1200" dirty="0">
                <a:solidFill>
                  <a:prstClr val="black"/>
                </a:solidFill>
                <a:latin typeface="BIZ UDPゴシック" panose="020B0400000000000000" pitchFamily="50" charset="-128"/>
                <a:ea typeface="BIZ UDPゴシック" panose="020B0400000000000000" pitchFamily="50" charset="-128"/>
              </a:rPr>
              <a:t>もが利用しやすいユニバーサルデザインタクシーの導入率を、万博開催時に</a:t>
            </a:r>
            <a:r>
              <a:rPr lang="en-US" altLang="ja-JP" sz="1200" dirty="0">
                <a:solidFill>
                  <a:prstClr val="black"/>
                </a:solidFill>
                <a:latin typeface="BIZ UDPゴシック" panose="020B0400000000000000" pitchFamily="50" charset="-128"/>
                <a:ea typeface="BIZ UDPゴシック" panose="020B0400000000000000" pitchFamily="50" charset="-128"/>
              </a:rPr>
              <a:t>25%</a:t>
            </a:r>
            <a:r>
              <a:rPr lang="ja-JP" altLang="en-US" sz="1200" dirty="0">
                <a:solidFill>
                  <a:prstClr val="black"/>
                </a:solidFill>
                <a:latin typeface="BIZ UDPゴシック" panose="020B0400000000000000" pitchFamily="50" charset="-128"/>
                <a:ea typeface="BIZ UDPゴシック" panose="020B0400000000000000" pitchFamily="50" charset="-128"/>
              </a:rPr>
              <a:t>に引き上げることをめざし、普及促進を図る。</a:t>
            </a:r>
          </a:p>
        </p:txBody>
      </p:sp>
      <p:sp>
        <p:nvSpPr>
          <p:cNvPr id="34" name="大かっこ 33">
            <a:extLst>
              <a:ext uri="{FF2B5EF4-FFF2-40B4-BE49-F238E27FC236}">
                <a16:creationId xmlns:a16="http://schemas.microsoft.com/office/drawing/2014/main" id="{AC719957-4A2C-46CE-8073-28A280A63BD4}"/>
              </a:ext>
            </a:extLst>
          </p:cNvPr>
          <p:cNvSpPr/>
          <p:nvPr/>
        </p:nvSpPr>
        <p:spPr>
          <a:xfrm>
            <a:off x="2064861" y="2980112"/>
            <a:ext cx="2244593" cy="1231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5"/>
          <a:stretch>
            <a:fillRect/>
          </a:stretch>
        </p:blipFill>
        <p:spPr>
          <a:xfrm>
            <a:off x="2064861" y="3780332"/>
            <a:ext cx="2322777" cy="481626"/>
          </a:xfrm>
          <a:prstGeom prst="rect">
            <a:avLst/>
          </a:prstGeom>
        </p:spPr>
      </p:pic>
      <p:pic>
        <p:nvPicPr>
          <p:cNvPr id="3" name="図 2"/>
          <p:cNvPicPr>
            <a:picLocks noChangeAspect="1"/>
          </p:cNvPicPr>
          <p:nvPr/>
        </p:nvPicPr>
        <p:blipFill>
          <a:blip r:embed="rId6"/>
          <a:stretch>
            <a:fillRect/>
          </a:stretch>
        </p:blipFill>
        <p:spPr>
          <a:xfrm>
            <a:off x="2065406" y="4575922"/>
            <a:ext cx="2322777" cy="749873"/>
          </a:xfrm>
          <a:prstGeom prst="rect">
            <a:avLst/>
          </a:prstGeom>
        </p:spPr>
      </p:pic>
    </p:spTree>
    <p:extLst>
      <p:ext uri="{BB962C8B-B14F-4D97-AF65-F5344CB8AC3E}">
        <p14:creationId xmlns:p14="http://schemas.microsoft.com/office/powerpoint/2010/main" val="41015191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443519"/>
            <a:ext cx="9434300"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4060840"/>
            <a:ext cx="9360584" cy="338554"/>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厚生労働省、国土交通省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385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40579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40002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nvPr>
        </p:nvGraphicFramePr>
        <p:xfrm>
          <a:off x="620609" y="959013"/>
          <a:ext cx="9540000" cy="169656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435048259"/>
                    </a:ext>
                  </a:extLst>
                </a:gridCol>
              </a:tblGrid>
              <a:tr h="468000">
                <a:tc>
                  <a:txBody>
                    <a:bodyPr/>
                    <a:lstStyle/>
                    <a:p>
                      <a:pPr algn="l"/>
                      <a:r>
                        <a:rPr kumimoji="1" lang="ja-JP" altLang="en-US" sz="1300" b="1" dirty="0" smtClean="0"/>
                        <a:t>▷タクシー事業者のユニバーサルデザインタクシー導入に係る財政的負担</a:t>
                      </a:r>
                    </a:p>
                    <a:p>
                      <a:pPr algn="l"/>
                      <a:r>
                        <a:rPr kumimoji="1" lang="ja-JP" altLang="en-US" sz="1200" b="0" dirty="0" smtClean="0"/>
                        <a:t>　　普通タクシーと比較して車体価格が高額であり、費用負担が大きいためタクシー事業者の買い替えが進まない。</a:t>
                      </a:r>
                      <a:endParaRPr kumimoji="1" lang="en-US" altLang="ja-JP" sz="1200" b="0" dirty="0" smtClean="0"/>
                    </a:p>
                    <a:p>
                      <a:pPr algn="l"/>
                      <a:endParaRPr kumimoji="1" lang="en-US" altLang="ja-JP" sz="1200" b="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▷万博に来場する外国人・高齢者・</a:t>
                      </a:r>
                      <a:r>
                        <a:rPr kumimoji="1" lang="ja-JP" altLang="en-US" sz="1300" b="1" i="0" u="none" strike="noStrike" kern="1200" cap="none" spc="0" normalizeH="0" baseline="0" noProof="0" dirty="0" err="1" smtClean="0">
                          <a:ln>
                            <a:noFill/>
                          </a:ln>
                          <a:solidFill>
                            <a:schemeClr val="tx1"/>
                          </a:solidFill>
                          <a:effectLst/>
                          <a:uLnTx/>
                          <a:uFillTx/>
                          <a:latin typeface="+mn-lt"/>
                          <a:ea typeface="+mn-ea"/>
                          <a:cs typeface="+mn-cs"/>
                        </a:rPr>
                        <a:t>障がい</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者等に安全・安心な移動環境を提供</a:t>
                      </a:r>
                      <a:endParaRPr kumimoji="1" lang="en-US" altLang="ja-JP" sz="13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万博を訪れる誰もが安全・</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安</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心に移動できる環境をめざし、万博開催前の</a:t>
                      </a:r>
                      <a:r>
                        <a:rPr kumimoji="1" lang="en-US" altLang="ja-JP" sz="1200" b="0" i="0" u="none" strike="noStrike" kern="1200" cap="none" spc="0" normalizeH="0" baseline="0" noProof="0" dirty="0" smtClean="0">
                          <a:ln>
                            <a:noFill/>
                          </a:ln>
                          <a:solidFill>
                            <a:schemeClr val="tx1"/>
                          </a:solidFill>
                          <a:effectLst/>
                          <a:uLnTx/>
                          <a:uFillTx/>
                          <a:latin typeface="+mn-lt"/>
                          <a:ea typeface="+mn-ea"/>
                          <a:cs typeface="+mn-cs"/>
                        </a:rPr>
                        <a:t>2024</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年度末までに国の普及目標を確実に</a:t>
                      </a:r>
                      <a:endParaRPr kumimoji="1" lang="en-US" altLang="ja-JP"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達成できるよう、大阪府域に対する重点的な支援が必要。</a:t>
                      </a:r>
                      <a:endParaRPr kumimoji="1" lang="en-US" altLang="ja-JP" sz="12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tc>
                <a:extLst>
                  <a:ext uri="{0D108BD9-81ED-4DB2-BD59-A6C34878D82A}">
                    <a16:rowId xmlns:a16="http://schemas.microsoft.com/office/drawing/2014/main" val="1707442685"/>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u="none"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50910111"/>
                  </a:ext>
                </a:extLst>
              </a:tr>
            </a:tbl>
          </a:graphicData>
        </a:graphic>
      </p:graphicFrame>
      <p:graphicFrame>
        <p:nvGraphicFramePr>
          <p:cNvPr id="5" name="表 4"/>
          <p:cNvGraphicFramePr>
            <a:graphicFrameLocks noGrp="1"/>
          </p:cNvGraphicFramePr>
          <p:nvPr>
            <p:extLst/>
          </p:nvPr>
        </p:nvGraphicFramePr>
        <p:xfrm>
          <a:off x="620609" y="4501714"/>
          <a:ext cx="9098480" cy="403860"/>
        </p:xfrm>
        <a:graphic>
          <a:graphicData uri="http://schemas.openxmlformats.org/drawingml/2006/table">
            <a:tbl>
              <a:tblPr firstRow="1" bandRow="1">
                <a:tableStyleId>{2D5ABB26-0587-4C30-8999-92F81FD0307C}</a:tableStyleId>
              </a:tblPr>
              <a:tblGrid>
                <a:gridCol w="9098480">
                  <a:extLst>
                    <a:ext uri="{9D8B030D-6E8A-4147-A177-3AD203B41FA5}">
                      <a16:colId xmlns:a16="http://schemas.microsoft.com/office/drawing/2014/main" val="3121864161"/>
                    </a:ext>
                  </a:extLst>
                </a:gridCol>
              </a:tblGrid>
              <a:tr h="396000">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a:t>
                      </a:r>
                      <a:r>
                        <a:rPr kumimoji="1" lang="ja-JP" altLang="en-US" sz="1300" b="1" u="none" dirty="0" smtClean="0">
                          <a:solidFill>
                            <a:schemeClr val="tx1"/>
                          </a:solidFill>
                        </a:rPr>
                        <a:t>ユニバーサルデザインタクシーを導入するタクシー事業者への支援の拡大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a:t>
                      </a:r>
                      <a:endParaRPr kumimoji="1" lang="en-US" altLang="ja-JP" sz="1300" b="0" dirty="0" smtClean="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485955630"/>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59</a:t>
            </a:fld>
            <a:endParaRPr kumimoji="1" lang="ja-JP" altLang="en-US" dirty="0"/>
          </a:p>
        </p:txBody>
      </p:sp>
      <p:graphicFrame>
        <p:nvGraphicFramePr>
          <p:cNvPr id="22" name="表 21"/>
          <p:cNvGraphicFramePr>
            <a:graphicFrameLocks noGrp="1"/>
          </p:cNvGraphicFramePr>
          <p:nvPr>
            <p:extLst/>
          </p:nvPr>
        </p:nvGraphicFramePr>
        <p:xfrm>
          <a:off x="604577" y="3016863"/>
          <a:ext cx="9288000" cy="51228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37335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87313" algn="l" defTabSz="959937"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※R4</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年度、国補助を活用し府内で</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190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台</a:t>
                      </a:r>
                      <a:r>
                        <a:rPr kumimoji="1" lang="ja-JP" altLang="en-US" sz="11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が</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導入予定。別途、</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80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台を府市で補助予定（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10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月時点）</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706348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F1C53E91-8028-4234-A1A5-6F58CDE64B62}"/>
              </a:ext>
            </a:extLst>
          </p:cNvPr>
          <p:cNvSpPr/>
          <p:nvPr/>
        </p:nvSpPr>
        <p:spPr>
          <a:xfrm>
            <a:off x="103185" y="313540"/>
            <a:ext cx="9906000" cy="4000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ja-JP" sz="1700" b="1" dirty="0">
                <a:solidFill>
                  <a:prstClr val="white"/>
                </a:solidFill>
                <a:latin typeface="BIZ UDPゴシック" panose="020B0400000000000000" pitchFamily="50" charset="-128"/>
                <a:ea typeface="BIZ UDPゴシック" panose="020B0400000000000000" pitchFamily="50" charset="-128"/>
              </a:rPr>
              <a:t>Ⅰ</a:t>
            </a:r>
            <a:r>
              <a:rPr lang="ja-JP" altLang="en-US" sz="1700" b="1" dirty="0">
                <a:solidFill>
                  <a:prstClr val="white"/>
                </a:solidFill>
                <a:latin typeface="BIZ UDPゴシック" panose="020B0400000000000000" pitchFamily="50" charset="-128"/>
                <a:ea typeface="BIZ UDPゴシック" panose="020B0400000000000000" pitchFamily="50" charset="-128"/>
              </a:rPr>
              <a:t>　</a:t>
            </a:r>
            <a:r>
              <a:rPr lang="ja-JP" altLang="en-US" sz="1700" b="1" dirty="0" smtClean="0">
                <a:solidFill>
                  <a:schemeClr val="bg1"/>
                </a:solidFill>
                <a:latin typeface="BIZ UDPゴシック" panose="020B0400000000000000" pitchFamily="50" charset="-128"/>
                <a:ea typeface="BIZ UDPゴシック" panose="020B0400000000000000" pitchFamily="50" charset="-128"/>
              </a:rPr>
              <a:t>要望に</a:t>
            </a:r>
            <a:r>
              <a:rPr lang="ja-JP" altLang="en-US" sz="1700" b="1" dirty="0" smtClean="0">
                <a:solidFill>
                  <a:prstClr val="white"/>
                </a:solidFill>
                <a:latin typeface="BIZ UDPゴシック" panose="020B0400000000000000" pitchFamily="50" charset="-128"/>
                <a:ea typeface="BIZ UDPゴシック" panose="020B0400000000000000" pitchFamily="50" charset="-128"/>
              </a:rPr>
              <a:t>あたって</a:t>
            </a:r>
            <a:endParaRPr lang="ja-JP" altLang="en-US" sz="1700" b="1" dirty="0">
              <a:solidFill>
                <a:prstClr val="white"/>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6</a:t>
            </a:fld>
            <a:endParaRPr kumimoji="1" lang="ja-JP" altLang="en-US" dirty="0"/>
          </a:p>
        </p:txBody>
      </p:sp>
      <p:sp>
        <p:nvSpPr>
          <p:cNvPr id="5" name="テキスト ボックス 4">
            <a:extLst>
              <a:ext uri="{FF2B5EF4-FFF2-40B4-BE49-F238E27FC236}">
                <a16:creationId xmlns:a16="http://schemas.microsoft.com/office/drawing/2014/main" id="{A16E0FB0-D25E-419A-84B4-8EDEFC81B60B}"/>
              </a:ext>
            </a:extLst>
          </p:cNvPr>
          <p:cNvSpPr txBox="1"/>
          <p:nvPr/>
        </p:nvSpPr>
        <p:spPr>
          <a:xfrm>
            <a:off x="474803" y="735914"/>
            <a:ext cx="9162763" cy="5940088"/>
          </a:xfrm>
          <a:prstGeom prst="rect">
            <a:avLst/>
          </a:prstGeom>
          <a:noFill/>
        </p:spPr>
        <p:txBody>
          <a:bodyPr wrap="square">
            <a:spAutoFit/>
          </a:bodyPr>
          <a:lstStyle/>
          <a:p>
            <a:pPr algn="just">
              <a:lnSpc>
                <a:spcPts val="1900"/>
              </a:lnSpc>
              <a:spcAft>
                <a:spcPts val="0"/>
              </a:spcAft>
            </a:pPr>
            <a:r>
              <a:rPr lang="ja-JP" altLang="ja-JP" sz="1300" b="1" u="sng" dirty="0" smtClean="0">
                <a:solidFill>
                  <a:srgbClr val="000000"/>
                </a:solidFill>
                <a:latin typeface="+mn-ea"/>
                <a:cs typeface="Times New Roman" panose="02020603050405020304" pitchFamily="18" charset="0"/>
              </a:rPr>
              <a:t>１　大阪・関西万博</a:t>
            </a:r>
            <a:r>
              <a:rPr lang="ja-JP" altLang="en-US" sz="1300" b="1" u="sng" dirty="0" smtClean="0">
                <a:solidFill>
                  <a:srgbClr val="000000"/>
                </a:solidFill>
                <a:latin typeface="+mn-ea"/>
                <a:cs typeface="Times New Roman" panose="02020603050405020304" pitchFamily="18" charset="0"/>
              </a:rPr>
              <a:t>が</a:t>
            </a:r>
            <a:r>
              <a:rPr lang="ja-JP" altLang="ja-JP" sz="1300" b="1" u="sng" dirty="0" smtClean="0">
                <a:solidFill>
                  <a:srgbClr val="000000"/>
                </a:solidFill>
                <a:latin typeface="+mn-ea"/>
                <a:cs typeface="Times New Roman" panose="02020603050405020304" pitchFamily="18" charset="0"/>
              </a:rPr>
              <a:t>めざすもの</a:t>
            </a:r>
            <a:endParaRPr lang="ja-JP" altLang="ja-JP" sz="1300" u="sng" dirty="0" smtClean="0">
              <a:latin typeface="+mn-ea"/>
              <a:cs typeface="ＭＳ Ｐゴシック" panose="020B0600070205080204" pitchFamily="50" charset="-128"/>
            </a:endParaRPr>
          </a:p>
          <a:p>
            <a:pPr marL="180975" indent="144000" algn="just">
              <a:lnSpc>
                <a:spcPts val="1900"/>
              </a:lnSpc>
              <a:spcAft>
                <a:spcPts val="0"/>
              </a:spcAft>
            </a:pPr>
            <a:r>
              <a:rPr lang="ja-JP" altLang="en-US" sz="1300" dirty="0" smtClean="0">
                <a:solidFill>
                  <a:srgbClr val="000000"/>
                </a:solidFill>
                <a:latin typeface="+mn-ea"/>
                <a:cs typeface="Times New Roman" panose="02020603050405020304" pitchFamily="18" charset="0"/>
              </a:rPr>
              <a:t>パンデミックの脅威、</a:t>
            </a:r>
            <a:r>
              <a:rPr lang="ja-JP" altLang="en-US" sz="1300" dirty="0">
                <a:solidFill>
                  <a:srgbClr val="000000"/>
                </a:solidFill>
                <a:latin typeface="+mn-ea"/>
                <a:cs typeface="Times New Roman" panose="02020603050405020304" pitchFamily="18" charset="0"/>
              </a:rPr>
              <a:t>絶えることのない戦火、そして、気候変動や貧困、食糧問題。世界には、人々の「いのち」や暮らしを脅かす課題が山積して</a:t>
            </a:r>
            <a:r>
              <a:rPr lang="ja-JP" altLang="en-US" sz="1300" dirty="0" smtClean="0">
                <a:solidFill>
                  <a:srgbClr val="000000"/>
                </a:solidFill>
                <a:latin typeface="+mn-ea"/>
                <a:cs typeface="Times New Roman" panose="02020603050405020304" pitchFamily="18" charset="0"/>
              </a:rPr>
              <a:t>います。</a:t>
            </a:r>
            <a:r>
              <a:rPr lang="ja-JP" altLang="en-US" sz="1300" dirty="0">
                <a:solidFill>
                  <a:srgbClr val="000000"/>
                </a:solidFill>
                <a:latin typeface="+mn-ea"/>
                <a:cs typeface="Times New Roman" panose="02020603050405020304" pitchFamily="18" charset="0"/>
              </a:rPr>
              <a:t>そのような</a:t>
            </a:r>
            <a:r>
              <a:rPr lang="ja-JP" altLang="en-US" sz="1300" dirty="0" smtClean="0">
                <a:solidFill>
                  <a:srgbClr val="000000"/>
                </a:solidFill>
                <a:latin typeface="+mn-ea"/>
                <a:cs typeface="Times New Roman" panose="02020603050405020304" pitchFamily="18" charset="0"/>
              </a:rPr>
              <a:t>中、「</a:t>
            </a:r>
            <a:r>
              <a:rPr lang="ja-JP" altLang="en-US" sz="1300" dirty="0">
                <a:solidFill>
                  <a:srgbClr val="000000"/>
                </a:solidFill>
                <a:latin typeface="+mn-ea"/>
                <a:cs typeface="Times New Roman" panose="02020603050405020304" pitchFamily="18" charset="0"/>
              </a:rPr>
              <a:t>いのち輝く未来社会のデザイン</a:t>
            </a:r>
            <a:r>
              <a:rPr lang="ja-JP" altLang="en-US" sz="1300" dirty="0" smtClean="0">
                <a:solidFill>
                  <a:srgbClr val="000000"/>
                </a:solidFill>
                <a:latin typeface="+mn-ea"/>
                <a:cs typeface="Times New Roman" panose="02020603050405020304" pitchFamily="18" charset="0"/>
              </a:rPr>
              <a:t>」をテーマに、</a:t>
            </a:r>
            <a:r>
              <a:rPr lang="en-US" altLang="ja-JP" sz="1300" dirty="0" smtClean="0">
                <a:solidFill>
                  <a:srgbClr val="000000"/>
                </a:solidFill>
                <a:latin typeface="+mn-ea"/>
                <a:cs typeface="Times New Roman" panose="02020603050405020304" pitchFamily="18" charset="0"/>
              </a:rPr>
              <a:t>2025</a:t>
            </a:r>
            <a:r>
              <a:rPr lang="ja-JP" altLang="en-US" sz="1300" dirty="0">
                <a:solidFill>
                  <a:srgbClr val="000000"/>
                </a:solidFill>
                <a:latin typeface="+mn-ea"/>
                <a:cs typeface="Times New Roman" panose="02020603050405020304" pitchFamily="18" charset="0"/>
              </a:rPr>
              <a:t>年大阪・関西</a:t>
            </a:r>
            <a:r>
              <a:rPr lang="ja-JP" altLang="en-US" sz="1300" dirty="0" smtClean="0">
                <a:solidFill>
                  <a:srgbClr val="000000"/>
                </a:solidFill>
                <a:latin typeface="+mn-ea"/>
                <a:cs typeface="Times New Roman" panose="02020603050405020304" pitchFamily="18" charset="0"/>
              </a:rPr>
              <a:t>万博が開催されます。</a:t>
            </a:r>
            <a:endParaRPr lang="ja-JP" altLang="en-US" sz="1300" dirty="0">
              <a:solidFill>
                <a:srgbClr val="000000"/>
              </a:solidFill>
              <a:latin typeface="+mn-ea"/>
              <a:cs typeface="Times New Roman" panose="02020603050405020304" pitchFamily="18" charset="0"/>
            </a:endParaRPr>
          </a:p>
          <a:p>
            <a:pPr marL="180975" indent="144000" algn="just">
              <a:lnSpc>
                <a:spcPts val="1900"/>
              </a:lnSpc>
              <a:spcAft>
                <a:spcPts val="0"/>
              </a:spcAft>
            </a:pPr>
            <a:r>
              <a:rPr lang="ja-JP" altLang="en-US" sz="1300" dirty="0">
                <a:solidFill>
                  <a:srgbClr val="000000"/>
                </a:solidFill>
                <a:latin typeface="+mn-ea"/>
                <a:cs typeface="Times New Roman" panose="02020603050405020304" pitchFamily="18" charset="0"/>
              </a:rPr>
              <a:t>このテーマの下、「いのち」にかかわる多様な英知を結集し、人々の行動変容と、時代を切り拓く新たなイノベーションを巻き起こす。そして、世界の課題解決に貢献するとともに、わが国の持続的な成長・発展につなげていく。これこそが、大阪・関西万博の果たすべき役割</a:t>
            </a:r>
            <a:r>
              <a:rPr lang="ja-JP" altLang="en-US" sz="1300" dirty="0" smtClean="0">
                <a:solidFill>
                  <a:srgbClr val="000000"/>
                </a:solidFill>
                <a:latin typeface="+mn-ea"/>
                <a:cs typeface="Times New Roman" panose="02020603050405020304" pitchFamily="18" charset="0"/>
              </a:rPr>
              <a:t>で</a:t>
            </a:r>
            <a:r>
              <a:rPr lang="ja-JP" altLang="en-US" sz="1300" dirty="0">
                <a:solidFill>
                  <a:srgbClr val="000000"/>
                </a:solidFill>
                <a:latin typeface="+mn-ea"/>
                <a:cs typeface="Times New Roman" panose="02020603050405020304" pitchFamily="18" charset="0"/>
              </a:rPr>
              <a:t>す</a:t>
            </a:r>
            <a:r>
              <a:rPr lang="ja-JP" altLang="en-US" sz="1300" dirty="0" smtClean="0">
                <a:solidFill>
                  <a:srgbClr val="000000"/>
                </a:solidFill>
                <a:latin typeface="+mn-ea"/>
                <a:cs typeface="Times New Roman" panose="02020603050405020304" pitchFamily="18" charset="0"/>
              </a:rPr>
              <a:t>。</a:t>
            </a:r>
            <a:endParaRPr lang="ja-JP" altLang="en-US" sz="1300" dirty="0">
              <a:solidFill>
                <a:srgbClr val="000000"/>
              </a:solidFill>
              <a:latin typeface="+mn-ea"/>
              <a:cs typeface="Times New Roman" panose="02020603050405020304" pitchFamily="18" charset="0"/>
            </a:endParaRPr>
          </a:p>
          <a:p>
            <a:pPr marL="180975" indent="84138" algn="just">
              <a:lnSpc>
                <a:spcPts val="1900"/>
              </a:lnSpc>
              <a:spcAft>
                <a:spcPts val="0"/>
              </a:spcAft>
            </a:pPr>
            <a:r>
              <a:rPr lang="en-US" altLang="ja-JP" sz="1300" dirty="0">
                <a:latin typeface="+mn-ea"/>
                <a:cs typeface="Times New Roman" panose="02020603050405020304" pitchFamily="18" charset="0"/>
              </a:rPr>
              <a:t> </a:t>
            </a:r>
            <a:endParaRPr lang="ja-JP" altLang="ja-JP" sz="1300" dirty="0">
              <a:latin typeface="+mn-ea"/>
              <a:cs typeface="ＭＳ Ｐゴシック" panose="020B0600070205080204" pitchFamily="50" charset="-128"/>
            </a:endParaRPr>
          </a:p>
          <a:p>
            <a:pPr marL="304800" indent="-304800" algn="just">
              <a:lnSpc>
                <a:spcPts val="1900"/>
              </a:lnSpc>
              <a:spcAft>
                <a:spcPts val="0"/>
              </a:spcAft>
            </a:pPr>
            <a:r>
              <a:rPr lang="ja-JP" altLang="ja-JP" sz="1300" b="1" u="sng" dirty="0" smtClean="0">
                <a:latin typeface="+mn-ea"/>
                <a:cs typeface="Times New Roman" panose="02020603050405020304" pitchFamily="18" charset="0"/>
              </a:rPr>
              <a:t>２　</a:t>
            </a:r>
            <a:r>
              <a:rPr lang="ja-JP" altLang="en-US" sz="1300" b="1" u="sng" dirty="0" smtClean="0">
                <a:latin typeface="+mn-ea"/>
                <a:cs typeface="Times New Roman" panose="02020603050405020304" pitchFamily="18" charset="0"/>
              </a:rPr>
              <a:t>その実現に向けて</a:t>
            </a:r>
            <a:endParaRPr lang="ja-JP" altLang="ja-JP" sz="1300" u="sng" dirty="0" smtClean="0">
              <a:latin typeface="+mn-ea"/>
              <a:cs typeface="ＭＳ Ｐゴシック" panose="020B0600070205080204" pitchFamily="50" charset="-128"/>
            </a:endParaRPr>
          </a:p>
          <a:p>
            <a:pPr marL="180975" indent="144000" algn="just">
              <a:lnSpc>
                <a:spcPts val="1900"/>
              </a:lnSpc>
            </a:pPr>
            <a:r>
              <a:rPr lang="ja-JP" altLang="en-US" sz="1300" dirty="0">
                <a:latin typeface="+mn-ea"/>
                <a:cs typeface="Times New Roman" panose="02020603050405020304" pitchFamily="18" charset="0"/>
              </a:rPr>
              <a:t>こうした役割を果たすためには、わが国のポテンシャルを最大限に発揮する必要が</a:t>
            </a:r>
            <a:r>
              <a:rPr lang="ja-JP" altLang="en-US" sz="1300" dirty="0" smtClean="0">
                <a:latin typeface="+mn-ea"/>
                <a:cs typeface="Times New Roman" panose="02020603050405020304" pitchFamily="18" charset="0"/>
              </a:rPr>
              <a:t>あります。</a:t>
            </a:r>
            <a:r>
              <a:rPr lang="ja-JP" altLang="en-US" sz="1300" dirty="0">
                <a:latin typeface="+mn-ea"/>
                <a:cs typeface="Times New Roman" panose="02020603050405020304" pitchFamily="18" charset="0"/>
              </a:rPr>
              <a:t>とりわけ、大阪・関西では、人々の「いのち」に向き合うライフサイエンスなどの未来医療、持続可能な社会に不可欠な水素等次世代エネルギー、さらには、暮らしをより快適・便利にする空飛ぶクルマなど、新たな技術やサービスの集積が進んで</a:t>
            </a:r>
            <a:r>
              <a:rPr lang="ja-JP" altLang="en-US" sz="1300" dirty="0" smtClean="0">
                <a:latin typeface="+mn-ea"/>
                <a:cs typeface="Times New Roman" panose="02020603050405020304" pitchFamily="18" charset="0"/>
              </a:rPr>
              <a:t>います。</a:t>
            </a:r>
            <a:endParaRPr lang="en-US" altLang="ja-JP" sz="1300" dirty="0" smtClean="0">
              <a:latin typeface="+mn-ea"/>
              <a:cs typeface="Times New Roman" panose="02020603050405020304" pitchFamily="18" charset="0"/>
            </a:endParaRPr>
          </a:p>
          <a:p>
            <a:pPr marL="180975" indent="144000" algn="just">
              <a:lnSpc>
                <a:spcPts val="1900"/>
              </a:lnSpc>
            </a:pPr>
            <a:r>
              <a:rPr lang="ja-JP" altLang="en-US" sz="1300" dirty="0" smtClean="0">
                <a:latin typeface="+mn-ea"/>
                <a:cs typeface="Times New Roman" panose="02020603050405020304" pitchFamily="18" charset="0"/>
              </a:rPr>
              <a:t>万博</a:t>
            </a:r>
            <a:r>
              <a:rPr lang="ja-JP" altLang="en-US" sz="1300" dirty="0">
                <a:latin typeface="+mn-ea"/>
                <a:cs typeface="Times New Roman" panose="02020603050405020304" pitchFamily="18" charset="0"/>
              </a:rPr>
              <a:t>のコンセプトである「未来社会の実験場」を体現し、これらの取組みを開花させ、世界に発信する。開幕まで約</a:t>
            </a:r>
            <a:r>
              <a:rPr lang="en-US" altLang="ja-JP" sz="1300" dirty="0" smtClean="0">
                <a:latin typeface="+mn-ea"/>
                <a:cs typeface="Times New Roman" panose="02020603050405020304" pitchFamily="18" charset="0"/>
              </a:rPr>
              <a:t>850</a:t>
            </a:r>
            <a:r>
              <a:rPr lang="ja-JP" altLang="en-US" sz="1300" dirty="0" smtClean="0">
                <a:latin typeface="+mn-ea"/>
                <a:cs typeface="Times New Roman" panose="02020603050405020304" pitchFamily="18" charset="0"/>
              </a:rPr>
              <a:t>日。準備を加速させなければなりません。</a:t>
            </a:r>
            <a:endParaRPr lang="en-US" altLang="ja-JP" sz="1300" dirty="0" smtClean="0">
              <a:latin typeface="+mn-ea"/>
              <a:cs typeface="Times New Roman" panose="02020603050405020304" pitchFamily="18" charset="0"/>
            </a:endParaRPr>
          </a:p>
          <a:p>
            <a:pPr marL="180975" indent="144000" algn="just">
              <a:lnSpc>
                <a:spcPts val="1900"/>
              </a:lnSpc>
            </a:pPr>
            <a:endParaRPr lang="en-US" altLang="ja-JP" sz="1300" dirty="0">
              <a:latin typeface="+mn-ea"/>
              <a:cs typeface="Times New Roman" panose="02020603050405020304" pitchFamily="18" charset="0"/>
            </a:endParaRPr>
          </a:p>
          <a:p>
            <a:pPr lvl="0" algn="just">
              <a:lnSpc>
                <a:spcPts val="1900"/>
              </a:lnSpc>
            </a:pPr>
            <a:r>
              <a:rPr lang="ja-JP" altLang="en-US" sz="1300" b="1" u="sng" dirty="0" smtClean="0">
                <a:latin typeface="游ゴシック" panose="020B0400000000000000" pitchFamily="50" charset="-128"/>
                <a:cs typeface="Times New Roman" panose="02020603050405020304" pitchFamily="18" charset="0"/>
              </a:rPr>
              <a:t>３　「</a:t>
            </a:r>
            <a:r>
              <a:rPr lang="en-US" altLang="ja-JP" sz="1300" b="1" u="sng" dirty="0">
                <a:latin typeface="游ゴシック" panose="020B0400000000000000" pitchFamily="50" charset="-128"/>
                <a:cs typeface="Times New Roman" panose="02020603050405020304" pitchFamily="18" charset="0"/>
              </a:rPr>
              <a:t>2025</a:t>
            </a:r>
            <a:r>
              <a:rPr lang="ja-JP" altLang="en-US" sz="1300" b="1" u="sng" dirty="0">
                <a:latin typeface="游ゴシック" panose="020B0400000000000000" pitchFamily="50" charset="-128"/>
                <a:cs typeface="Times New Roman" panose="02020603050405020304" pitchFamily="18" charset="0"/>
              </a:rPr>
              <a:t>年大阪・関西万博アクションプラン</a:t>
            </a:r>
            <a:r>
              <a:rPr lang="en-US" altLang="ja-JP" sz="1300" b="1" u="sng" dirty="0" smtClean="0">
                <a:latin typeface="游ゴシック" panose="020B0400000000000000" pitchFamily="50" charset="-128"/>
                <a:cs typeface="Times New Roman" panose="02020603050405020304" pitchFamily="18" charset="0"/>
              </a:rPr>
              <a:t>Ver.</a:t>
            </a:r>
            <a:r>
              <a:rPr lang="ja-JP" altLang="en-US" sz="1300" b="1" u="sng" dirty="0" smtClean="0">
                <a:latin typeface="游ゴシック" panose="020B0400000000000000" pitchFamily="50" charset="-128"/>
                <a:cs typeface="Times New Roman" panose="02020603050405020304" pitchFamily="18" charset="0"/>
              </a:rPr>
              <a:t>２」の改訂にあたって</a:t>
            </a:r>
            <a:endParaRPr lang="ja-JP" altLang="ja-JP" sz="1300" u="sng" dirty="0">
              <a:latin typeface="游ゴシック" panose="020B0400000000000000" pitchFamily="50" charset="-128"/>
              <a:cs typeface="ＭＳ Ｐゴシック" panose="020B0600070205080204" pitchFamily="50" charset="-128"/>
            </a:endParaRPr>
          </a:p>
          <a:p>
            <a:pPr marL="180975" indent="144000" algn="just">
              <a:lnSpc>
                <a:spcPts val="1900"/>
              </a:lnSpc>
            </a:pPr>
            <a:r>
              <a:rPr lang="ja-JP" altLang="en-US" sz="1300" dirty="0" smtClean="0">
                <a:latin typeface="+mn-ea"/>
                <a:cs typeface="Times New Roman" panose="02020603050405020304" pitchFamily="18" charset="0"/>
              </a:rPr>
              <a:t>国においては、昨年</a:t>
            </a:r>
            <a:r>
              <a:rPr lang="en-US" altLang="ja-JP" sz="1300" dirty="0" smtClean="0">
                <a:latin typeface="+mn-ea"/>
                <a:cs typeface="Times New Roman" panose="02020603050405020304" pitchFamily="18" charset="0"/>
              </a:rPr>
              <a:t>12</a:t>
            </a:r>
            <a:r>
              <a:rPr lang="ja-JP" altLang="en-US" sz="1300" dirty="0" smtClean="0">
                <a:latin typeface="+mn-ea"/>
                <a:cs typeface="Times New Roman" panose="02020603050405020304" pitchFamily="18" charset="0"/>
              </a:rPr>
              <a:t>月、このコンセプトの具体化に向けた取組みなどを「</a:t>
            </a:r>
            <a:r>
              <a:rPr lang="en-US" altLang="ja-JP" sz="1300" dirty="0" smtClean="0">
                <a:latin typeface="+mn-ea"/>
                <a:cs typeface="Times New Roman" panose="02020603050405020304" pitchFamily="18" charset="0"/>
              </a:rPr>
              <a:t>2025</a:t>
            </a:r>
            <a:r>
              <a:rPr lang="ja-JP" altLang="en-US" sz="1300" dirty="0" smtClean="0">
                <a:latin typeface="+mn-ea"/>
                <a:cs typeface="Times New Roman" panose="02020603050405020304" pitchFamily="18" charset="0"/>
              </a:rPr>
              <a:t>年大阪・関西万博アクションプラン</a:t>
            </a:r>
            <a:r>
              <a:rPr lang="en-US" altLang="ja-JP" sz="1300" dirty="0" smtClean="0">
                <a:latin typeface="+mn-ea"/>
                <a:cs typeface="Times New Roman" panose="02020603050405020304" pitchFamily="18" charset="0"/>
              </a:rPr>
              <a:t>Ver.1</a:t>
            </a:r>
            <a:r>
              <a:rPr lang="ja-JP" altLang="en-US" sz="1300" dirty="0" smtClean="0">
                <a:latin typeface="+mn-ea"/>
                <a:cs typeface="Times New Roman" panose="02020603050405020304" pitchFamily="18" charset="0"/>
              </a:rPr>
              <a:t>」としてとりまとめられました。その後、</a:t>
            </a:r>
            <a:r>
              <a:rPr lang="en-US" altLang="ja-JP" sz="1300" dirty="0" smtClean="0">
                <a:latin typeface="+mn-ea"/>
                <a:cs typeface="Times New Roman" panose="02020603050405020304" pitchFamily="18" charset="0"/>
              </a:rPr>
              <a:t>6</a:t>
            </a:r>
            <a:r>
              <a:rPr lang="ja-JP" altLang="en-US" sz="1300" dirty="0" smtClean="0">
                <a:latin typeface="+mn-ea"/>
                <a:cs typeface="Times New Roman" panose="02020603050405020304" pitchFamily="18" charset="0"/>
              </a:rPr>
              <a:t>月の「</a:t>
            </a:r>
            <a:r>
              <a:rPr lang="en-US" altLang="ja-JP" sz="1300" dirty="0" smtClean="0">
                <a:latin typeface="+mn-ea"/>
                <a:cs typeface="Times New Roman" panose="02020603050405020304" pitchFamily="18" charset="0"/>
              </a:rPr>
              <a:t>Ver.2</a:t>
            </a:r>
            <a:r>
              <a:rPr lang="ja-JP" altLang="en-US" sz="1300" dirty="0" smtClean="0">
                <a:latin typeface="+mn-ea"/>
                <a:cs typeface="Times New Roman" panose="02020603050405020304" pitchFamily="18" charset="0"/>
              </a:rPr>
              <a:t>」への改訂を経て、同プランに基づく様々な取組みを推進。われわれ地元団体とも、精力的に協議・調整を進めていただいているところ</a:t>
            </a:r>
            <a:r>
              <a:rPr lang="ja-JP" altLang="en-US" sz="1300" dirty="0">
                <a:latin typeface="+mn-ea"/>
                <a:cs typeface="Times New Roman" panose="02020603050405020304" pitchFamily="18" charset="0"/>
              </a:rPr>
              <a:t>です。開幕に向け、具体的かつ本格的な準備が求められる中、これまでの事業進捗や</a:t>
            </a:r>
            <a:r>
              <a:rPr lang="ja-JP" altLang="en-US" sz="1300" dirty="0" smtClean="0">
                <a:latin typeface="+mn-ea"/>
                <a:cs typeface="Times New Roman" panose="02020603050405020304" pitchFamily="18" charset="0"/>
              </a:rPr>
              <a:t>、協議</a:t>
            </a:r>
            <a:r>
              <a:rPr lang="ja-JP" altLang="en-US" sz="1300" dirty="0">
                <a:latin typeface="+mn-ea"/>
                <a:cs typeface="Times New Roman" panose="02020603050405020304" pitchFamily="18" charset="0"/>
              </a:rPr>
              <a:t>の</a:t>
            </a:r>
            <a:r>
              <a:rPr lang="ja-JP" altLang="en-US" sz="1300" dirty="0" smtClean="0">
                <a:latin typeface="+mn-ea"/>
                <a:cs typeface="Times New Roman" panose="02020603050405020304" pitchFamily="18" charset="0"/>
              </a:rPr>
              <a:t>進展状況など</a:t>
            </a:r>
            <a:r>
              <a:rPr lang="ja-JP" altLang="en-US" sz="1300" dirty="0">
                <a:latin typeface="+mn-ea"/>
                <a:cs typeface="Times New Roman" panose="02020603050405020304" pitchFamily="18" charset="0"/>
              </a:rPr>
              <a:t>を踏まえ</a:t>
            </a:r>
            <a:r>
              <a:rPr lang="ja-JP" altLang="en-US" sz="1300" dirty="0" smtClean="0">
                <a:latin typeface="+mn-ea"/>
                <a:cs typeface="Times New Roman" panose="02020603050405020304" pitchFamily="18" charset="0"/>
              </a:rPr>
              <a:t>、今般、地元として、改めて重点的に推進をお願いする事項についてとりまとめました。</a:t>
            </a:r>
            <a:endParaRPr lang="en-US" altLang="ja-JP" sz="1300" dirty="0" smtClean="0">
              <a:latin typeface="+mn-ea"/>
              <a:cs typeface="Times New Roman" panose="02020603050405020304" pitchFamily="18" charset="0"/>
            </a:endParaRPr>
          </a:p>
          <a:p>
            <a:pPr marL="180975" indent="144000" algn="just">
              <a:lnSpc>
                <a:spcPts val="1900"/>
              </a:lnSpc>
            </a:pPr>
            <a:r>
              <a:rPr lang="ja-JP" altLang="en-US" sz="1300" dirty="0" smtClean="0">
                <a:latin typeface="+mn-ea"/>
                <a:cs typeface="Times New Roman" panose="02020603050405020304" pitchFamily="18" charset="0"/>
              </a:rPr>
              <a:t>国</a:t>
            </a:r>
            <a:r>
              <a:rPr lang="ja-JP" altLang="en-US" sz="1300" dirty="0">
                <a:latin typeface="+mn-ea"/>
                <a:cs typeface="Times New Roman" panose="02020603050405020304" pitchFamily="18" charset="0"/>
              </a:rPr>
              <a:t>におかれましては、上記趣旨を踏まえ、近く改訂されるアクションプランに今回の要望内容を位置付けていただくとともに、引き続き、国による積極的な事業の推進や、技術的・財政的支援、規制改革などについて、格段のご高配を賜りますよう、よろしくお願い申し上げます</a:t>
            </a:r>
            <a:r>
              <a:rPr lang="ja-JP" altLang="en-US" sz="1300" dirty="0" smtClean="0">
                <a:latin typeface="+mn-ea"/>
                <a:cs typeface="Times New Roman" panose="02020603050405020304" pitchFamily="18" charset="0"/>
              </a:rPr>
              <a:t>。</a:t>
            </a:r>
            <a:endParaRPr lang="en-US" altLang="ja-JP" sz="1300" dirty="0">
              <a:latin typeface="+mn-ea"/>
              <a:cs typeface="Times New Roman" panose="02020603050405020304" pitchFamily="18" charset="0"/>
            </a:endParaRPr>
          </a:p>
        </p:txBody>
      </p:sp>
    </p:spTree>
    <p:extLst>
      <p:ext uri="{BB962C8B-B14F-4D97-AF65-F5344CB8AC3E}">
        <p14:creationId xmlns:p14="http://schemas.microsoft.com/office/powerpoint/2010/main" val="38532213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nvPr>
        </p:nvGraphicFramePr>
        <p:xfrm>
          <a:off x="270312" y="1509037"/>
          <a:ext cx="9540001" cy="557393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573934">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関西国際空港の運用の強化</a:t>
                      </a:r>
                    </a:p>
                    <a:p>
                      <a:pPr marL="0" indent="0">
                        <a:lnSpc>
                          <a:spcPct val="100000"/>
                        </a:lnSpc>
                        <a:spcBef>
                          <a:spcPts val="0"/>
                        </a:spcBef>
                        <a:spcAft>
                          <a:spcPts val="0"/>
                        </a:spcAft>
                      </a:pPr>
                      <a:endParaRPr kumimoji="1" lang="ja-JP" altLang="en-US"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□旅客受入能力の拡大へ</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・２０１９年には、旅客数、発着回数ともに過去最高を記録、受入能力が逼迫</a:t>
                      </a:r>
                    </a:p>
                    <a:p>
                      <a:pPr marL="7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▷コロナの影響により国際線の就航は</a:t>
                      </a:r>
                    </a:p>
                    <a:p>
                      <a:pPr marL="7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激減したが、入国規制緩和により現在</a:t>
                      </a:r>
                    </a:p>
                    <a:p>
                      <a:pPr marL="7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は回復基調</a:t>
                      </a:r>
                      <a:endParaRPr lang="ja-JP" altLang="en-US" sz="6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・発着容量の拡張の検討</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6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▷将来航空需要予測（右下図参照）において、年間発着回数は増加</a:t>
                      </a:r>
                    </a:p>
                    <a:p>
                      <a:pPr marL="16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▷関西３空港懇談会において、万博に向けた万全の受入体制を整えるとともに、年間発着回数</a:t>
                      </a:r>
                      <a:r>
                        <a:rPr lang="en-US" altLang="ja-JP" sz="1100" dirty="0" smtClean="0">
                          <a:solidFill>
                            <a:schemeClr val="tx1"/>
                          </a:solidFill>
                          <a:latin typeface="BIZ UDPゴシック" panose="020B0400000000000000" pitchFamily="50" charset="-128"/>
                          <a:ea typeface="BIZ UDPゴシック" panose="020B0400000000000000" pitchFamily="50" charset="-128"/>
                        </a:rPr>
                        <a:t>30</a:t>
                      </a:r>
                      <a:r>
                        <a:rPr lang="ja-JP" altLang="en-US" sz="1100" dirty="0" smtClean="0">
                          <a:solidFill>
                            <a:schemeClr val="tx1"/>
                          </a:solidFill>
                          <a:latin typeface="BIZ UDPゴシック" panose="020B0400000000000000" pitchFamily="50" charset="-128"/>
                          <a:ea typeface="BIZ UDPゴシック" panose="020B0400000000000000" pitchFamily="50" charset="-128"/>
                        </a:rPr>
                        <a:t>万回の実現に必要な能力を確保するため、万博までに、処理能力の引き上げをめざすことを合意</a:t>
                      </a:r>
                    </a:p>
                    <a:p>
                      <a:pPr marL="16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▷国において、現行の飛行経路の見直しを検討中</a:t>
                      </a: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・ターミナルの強化</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44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▷第１ターミナルの改修工事着工（</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2021</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年５月）</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44000" marR="0" lvl="0" indent="-457200"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▷新国内線エリアオープン</a:t>
                      </a:r>
                      <a:r>
                        <a:rPr lang="ja-JP" altLang="en-US" sz="800" dirty="0" smtClean="0">
                          <a:solidFill>
                            <a:schemeClr val="tx1"/>
                          </a:solidFill>
                          <a:latin typeface="BIZ UDPゴシック" panose="020B0400000000000000" pitchFamily="50" charset="-128"/>
                          <a:ea typeface="BIZ UDPゴシック" panose="020B0400000000000000" pitchFamily="50" charset="-128"/>
                        </a:rPr>
                        <a:t>（</a:t>
                      </a:r>
                      <a:r>
                        <a:rPr lang="en-US" altLang="ja-JP" sz="800" dirty="0" smtClean="0">
                          <a:solidFill>
                            <a:schemeClr val="tx1"/>
                          </a:solidFill>
                          <a:latin typeface="BIZ UDPゴシック" panose="020B0400000000000000" pitchFamily="50" charset="-128"/>
                          <a:ea typeface="BIZ UDPゴシック" panose="020B0400000000000000" pitchFamily="50" charset="-128"/>
                        </a:rPr>
                        <a:t>2022</a:t>
                      </a:r>
                      <a:r>
                        <a:rPr lang="ja-JP" altLang="en-US" sz="800" dirty="0" smtClean="0">
                          <a:solidFill>
                            <a:schemeClr val="tx1"/>
                          </a:solidFill>
                          <a:latin typeface="BIZ UDPゴシック" panose="020B0400000000000000" pitchFamily="50" charset="-128"/>
                          <a:ea typeface="BIZ UDPゴシック" panose="020B0400000000000000" pitchFamily="50" charset="-128"/>
                        </a:rPr>
                        <a:t>年</a:t>
                      </a:r>
                      <a:r>
                        <a:rPr lang="en-US" altLang="ja-JP" sz="800" dirty="0" smtClean="0">
                          <a:solidFill>
                            <a:schemeClr val="tx1"/>
                          </a:solidFill>
                          <a:latin typeface="BIZ UDPゴシック" panose="020B0400000000000000" pitchFamily="50" charset="-128"/>
                          <a:ea typeface="BIZ UDPゴシック" panose="020B0400000000000000" pitchFamily="50" charset="-128"/>
                        </a:rPr>
                        <a:t>10</a:t>
                      </a:r>
                      <a:r>
                        <a:rPr lang="ja-JP" altLang="en-US" sz="800" dirty="0" smtClean="0">
                          <a:solidFill>
                            <a:schemeClr val="tx1"/>
                          </a:solidFill>
                          <a:latin typeface="BIZ UDPゴシック" panose="020B0400000000000000" pitchFamily="50" charset="-128"/>
                          <a:ea typeface="BIZ UDPゴシック" panose="020B0400000000000000" pitchFamily="50" charset="-128"/>
                        </a:rPr>
                        <a:t>月）</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44000" indent="-45720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□国内外からの来訪者の万全な</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受入体制</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・発着容量の拡張、ターミナル機能の強化により、円滑かつ快適な出入国を実現</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▷万博開催時とその後の成長に適切に</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対応できるよう、必要に応じ、発着容</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量を拡張</a:t>
                      </a: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▷第１ターミナル改修により、国際線の受入能力を</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０００万人に</a:t>
                      </a: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▷最先端の顔認証システムと出入国審査システムとの連携による空港内手続きのシームレス化等の実現</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□さらなる来訪者増に向けた受入</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体制の強化</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kumimoji="1" lang="en-US" altLang="zh-TW" sz="1100" b="0" dirty="0" smtClean="0">
                          <a:solidFill>
                            <a:schemeClr val="tx1"/>
                          </a:solidFill>
                          <a:latin typeface="BIZ UDPゴシック" panose="020B0400000000000000" pitchFamily="50" charset="-128"/>
                          <a:ea typeface="BIZ UDPゴシック" panose="020B0400000000000000" pitchFamily="50" charset="-128"/>
                        </a:rPr>
                        <a:t>2029</a:t>
                      </a:r>
                      <a:r>
                        <a:rPr kumimoji="1" lang="zh-TW" altLang="en-US" sz="1100" b="0" dirty="0" smtClean="0">
                          <a:solidFill>
                            <a:schemeClr val="tx1"/>
                          </a:solidFill>
                          <a:latin typeface="BIZ UDPゴシック" panose="020B0400000000000000" pitchFamily="50" charset="-128"/>
                          <a:ea typeface="BIZ UDPゴシック" panose="020B0400000000000000" pitchFamily="50" charset="-128"/>
                        </a:rPr>
                        <a:t>年秋～冬頃　</a:t>
                      </a:r>
                      <a:r>
                        <a:rPr kumimoji="1" lang="en-US" altLang="zh-TW" sz="1100" b="0" dirty="0" smtClean="0">
                          <a:solidFill>
                            <a:schemeClr val="tx1"/>
                          </a:solidFill>
                          <a:latin typeface="BIZ UDPゴシック" panose="020B0400000000000000" pitchFamily="50" charset="-128"/>
                          <a:ea typeface="BIZ UDPゴシック" panose="020B0400000000000000" pitchFamily="50" charset="-128"/>
                        </a:rPr>
                        <a:t>IR</a:t>
                      </a:r>
                      <a:r>
                        <a:rPr kumimoji="1" lang="zh-TW" altLang="en-US" sz="1100" b="0" dirty="0" smtClean="0">
                          <a:solidFill>
                            <a:schemeClr val="tx1"/>
                          </a:solidFill>
                          <a:latin typeface="BIZ UDPゴシック" panose="020B0400000000000000" pitchFamily="50" charset="-128"/>
                          <a:ea typeface="BIZ UDPゴシック" panose="020B0400000000000000" pitchFamily="50" charset="-128"/>
                        </a:rPr>
                        <a:t>開業予定</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▷年間来場者数　約</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2,000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万人</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（国内</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1,400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万人、国外</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6</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０</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万人</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・年間発着回数</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30</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万回の実現</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６（２）</a:t>
            </a:r>
            <a:r>
              <a:rPr kumimoji="1" lang="ja-JP" altLang="en-US" b="1" dirty="0">
                <a:solidFill>
                  <a:prstClr val="white"/>
                </a:solidFill>
                <a:latin typeface="BIZ UDPゴシック" panose="020B0400000000000000" pitchFamily="50" charset="-128"/>
                <a:ea typeface="BIZ UDPゴシック" panose="020B0400000000000000" pitchFamily="50" charset="-128"/>
              </a:rPr>
              <a:t>　空港運用の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強化</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56275" y="1576175"/>
              <a:ext cx="8044036" cy="393157"/>
              <a:chOff x="396163" y="886368"/>
              <a:chExt cx="6833447"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396163"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grpSp>
        <p:nvGrpSpPr>
          <p:cNvPr id="23" name="グループ化 22"/>
          <p:cNvGrpSpPr/>
          <p:nvPr/>
        </p:nvGrpSpPr>
        <p:grpSpPr>
          <a:xfrm>
            <a:off x="4806203" y="4135131"/>
            <a:ext cx="2044541" cy="1380381"/>
            <a:chOff x="7533028" y="3551825"/>
            <a:chExt cx="2044541" cy="1380381"/>
          </a:xfrm>
        </p:grpSpPr>
        <p:pic>
          <p:nvPicPr>
            <p:cNvPr id="25" name="図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3028" y="3551825"/>
              <a:ext cx="2044541" cy="995179"/>
            </a:xfrm>
            <a:prstGeom prst="rect">
              <a:avLst/>
            </a:prstGeom>
          </p:spPr>
        </p:pic>
        <p:sp>
          <p:nvSpPr>
            <p:cNvPr id="26" name="テキスト ボックス 25">
              <a:extLst>
                <a:ext uri="{FF2B5EF4-FFF2-40B4-BE49-F238E27FC236}">
                  <a16:creationId xmlns:a16="http://schemas.microsoft.com/office/drawing/2014/main" id="{37DB1857-2264-4DD7-91E8-39AD81473A7C}"/>
                </a:ext>
              </a:extLst>
            </p:cNvPr>
            <p:cNvSpPr txBox="1"/>
            <p:nvPr/>
          </p:nvSpPr>
          <p:spPr>
            <a:xfrm>
              <a:off x="7801920" y="4506985"/>
              <a:ext cx="1686553" cy="425221"/>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KIX </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保安検査場等のイメージ</a:t>
              </a:r>
              <a:endPar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1" lang="ja-JP" altLang="en-US" sz="700" dirty="0">
                  <a:latin typeface="BIZ UDPゴシック" panose="020B0400000000000000" pitchFamily="50" charset="-128"/>
                  <a:ea typeface="BIZ UDPゴシック" panose="020B0400000000000000" pitchFamily="50" charset="-128"/>
                </a:rPr>
                <a:t>関西エアポート</a:t>
              </a:r>
              <a:r>
                <a:rPr kumimoji="1" lang="en-US" altLang="ja-JP" sz="700" dirty="0">
                  <a:latin typeface="BIZ UDPゴシック" panose="020B0400000000000000" pitchFamily="50" charset="-128"/>
                  <a:ea typeface="BIZ UDPゴシック" panose="020B0400000000000000" pitchFamily="50" charset="-128"/>
                </a:rPr>
                <a:t>HP</a:t>
              </a:r>
            </a:p>
          </p:txBody>
        </p:sp>
      </p:grpSp>
      <p:sp>
        <p:nvSpPr>
          <p:cNvPr id="21"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60</a:t>
            </a:fld>
            <a:endParaRPr kumimoji="1" lang="ja-JP" altLang="en-US" dirty="0"/>
          </a:p>
        </p:txBody>
      </p:sp>
      <p:sp>
        <p:nvSpPr>
          <p:cNvPr id="30" name="ホームベース 29"/>
          <p:cNvSpPr/>
          <p:nvPr/>
        </p:nvSpPr>
        <p:spPr>
          <a:xfrm>
            <a:off x="2379478" y="5327654"/>
            <a:ext cx="2314222" cy="264737"/>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≪関空の発着回数</a:t>
            </a:r>
            <a:r>
              <a:rPr kumimoji="1" lang="ja-JP" altLang="en-US" sz="1000" b="1" dirty="0">
                <a:solidFill>
                  <a:schemeClr val="tx1"/>
                </a:solidFill>
                <a:latin typeface="BIZ UDPゴシック" panose="020B0400000000000000" pitchFamily="50" charset="-128"/>
                <a:ea typeface="BIZ UDPゴシック" panose="020B0400000000000000" pitchFamily="50" charset="-128"/>
              </a:rPr>
              <a:t>・</a:t>
            </a: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旅客数≫</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p:txBody>
      </p:sp>
      <p:sp>
        <p:nvSpPr>
          <p:cNvPr id="31" name="ホームベース 30"/>
          <p:cNvSpPr/>
          <p:nvPr/>
        </p:nvSpPr>
        <p:spPr>
          <a:xfrm>
            <a:off x="2153823" y="6882506"/>
            <a:ext cx="2313957" cy="219157"/>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BIZ UDPゴシック" panose="020B0400000000000000" pitchFamily="50" charset="-128"/>
                <a:ea typeface="BIZ UDPゴシック" panose="020B0400000000000000" pitchFamily="50" charset="-128"/>
              </a:rPr>
              <a:t>（出典</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）新関西国際空港㈱、関西</a:t>
            </a:r>
            <a:r>
              <a:rPr kumimoji="1" lang="ja-JP" altLang="en-US" sz="700" dirty="0">
                <a:solidFill>
                  <a:schemeClr val="tx1"/>
                </a:solidFill>
                <a:latin typeface="BIZ UDPゴシック" panose="020B0400000000000000" pitchFamily="50" charset="-128"/>
                <a:ea typeface="BIZ UDPゴシック" panose="020B0400000000000000" pitchFamily="50" charset="-128"/>
              </a:rPr>
              <a:t>エアポート㈱</a:t>
            </a:r>
          </a:p>
        </p:txBody>
      </p:sp>
      <p:sp>
        <p:nvSpPr>
          <p:cNvPr id="32" name="正方形/長方形 31"/>
          <p:cNvSpPr/>
          <p:nvPr/>
        </p:nvSpPr>
        <p:spPr>
          <a:xfrm>
            <a:off x="1994809" y="6755669"/>
            <a:ext cx="2345514" cy="215444"/>
          </a:xfrm>
          <a:prstGeom prst="rect">
            <a:avLst/>
          </a:prstGeom>
        </p:spPr>
        <p:txBody>
          <a:bodyPr wrap="none">
            <a:spAutoFit/>
          </a:bodyPr>
          <a:lstStyle/>
          <a:p>
            <a:r>
              <a:rPr lang="en-US" altLang="ja-JP" sz="800" dirty="0" smtClean="0">
                <a:latin typeface="BIZ UDPゴシック" panose="020B0400000000000000" pitchFamily="50" charset="-128"/>
                <a:ea typeface="BIZ UDPゴシック" panose="020B0400000000000000" pitchFamily="50" charset="-128"/>
              </a:rPr>
              <a:t>※H10</a:t>
            </a:r>
            <a:r>
              <a:rPr lang="ja-JP" altLang="en-US" sz="800" dirty="0">
                <a:latin typeface="BIZ UDPゴシック" panose="020B0400000000000000" pitchFamily="50" charset="-128"/>
                <a:ea typeface="BIZ UDPゴシック" panose="020B0400000000000000" pitchFamily="50" charset="-128"/>
              </a:rPr>
              <a:t>年度環境影響評価における最大想定回数</a:t>
            </a:r>
          </a:p>
        </p:txBody>
      </p:sp>
      <p:grpSp>
        <p:nvGrpSpPr>
          <p:cNvPr id="3" name="グループ化 2"/>
          <p:cNvGrpSpPr/>
          <p:nvPr/>
        </p:nvGrpSpPr>
        <p:grpSpPr>
          <a:xfrm>
            <a:off x="7323187" y="2974043"/>
            <a:ext cx="2395902" cy="2339247"/>
            <a:chOff x="7323187" y="4503149"/>
            <a:chExt cx="2395902" cy="2339247"/>
          </a:xfrm>
        </p:grpSpPr>
        <p:sp>
          <p:nvSpPr>
            <p:cNvPr id="20" name="テキスト ボックス 19">
              <a:extLst>
                <a:ext uri="{FF2B5EF4-FFF2-40B4-BE49-F238E27FC236}">
                  <a16:creationId xmlns:a16="http://schemas.microsoft.com/office/drawing/2014/main" id="{37DB1857-2264-4DD7-91E8-39AD81473A7C}"/>
                </a:ext>
              </a:extLst>
            </p:cNvPr>
            <p:cNvSpPr txBox="1"/>
            <p:nvPr/>
          </p:nvSpPr>
          <p:spPr>
            <a:xfrm>
              <a:off x="7886662" y="6437763"/>
              <a:ext cx="1520707" cy="404633"/>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KIX </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国際線キャパシティ</a:t>
              </a:r>
              <a:r>
                <a:rPr lang="ja-JP" altLang="en-US" sz="800" b="1" dirty="0" smtClean="0">
                  <a:latin typeface="BIZ UDPゴシック" panose="020B0400000000000000" pitchFamily="50" charset="-128"/>
                  <a:ea typeface="BIZ UDPゴシック" panose="020B0400000000000000" pitchFamily="50" charset="-128"/>
                  <a:cs typeface="Meiryo UI" panose="020B0604030504040204" pitchFamily="50" charset="-128"/>
                </a:rPr>
                <a:t>拡大</a:t>
              </a:r>
              <a:endParaRPr lang="en-US" altLang="ja-JP" sz="8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1" lang="ja-JP" altLang="en-US" sz="700" dirty="0" smtClean="0">
                  <a:latin typeface="BIZ UDPゴシック" panose="020B0400000000000000" pitchFamily="50" charset="-128"/>
                  <a:ea typeface="BIZ UDPゴシック" panose="020B0400000000000000" pitchFamily="50" charset="-128"/>
                </a:rPr>
                <a:t>関西エアポート</a:t>
              </a:r>
              <a:r>
                <a:rPr kumimoji="1" lang="en-US" altLang="ja-JP" sz="700" dirty="0" smtClean="0">
                  <a:latin typeface="BIZ UDPゴシック" panose="020B0400000000000000" pitchFamily="50" charset="-128"/>
                  <a:ea typeface="BIZ UDPゴシック" panose="020B0400000000000000" pitchFamily="50" charset="-128"/>
                </a:rPr>
                <a:t>HP</a:t>
              </a:r>
              <a:endParaRPr kumimoji="1" lang="en-US" altLang="ja-JP" sz="700" dirty="0">
                <a:latin typeface="BIZ UDPゴシック" panose="020B0400000000000000" pitchFamily="50" charset="-128"/>
                <a:ea typeface="BIZ UDPゴシック" panose="020B0400000000000000" pitchFamily="50" charset="-128"/>
              </a:endParaRPr>
            </a:p>
          </p:txBody>
        </p:sp>
        <p:pic>
          <p:nvPicPr>
            <p:cNvPr id="33" name="図 32"/>
            <p:cNvPicPr>
              <a:picLocks noChangeAspect="1"/>
            </p:cNvPicPr>
            <p:nvPr/>
          </p:nvPicPr>
          <p:blipFill>
            <a:blip r:embed="rId4"/>
            <a:stretch>
              <a:fillRect/>
            </a:stretch>
          </p:blipFill>
          <p:spPr>
            <a:xfrm>
              <a:off x="7323187" y="4503149"/>
              <a:ext cx="2395902" cy="1983652"/>
            </a:xfrm>
            <a:prstGeom prst="rect">
              <a:avLst/>
            </a:prstGeom>
          </p:spPr>
        </p:pic>
      </p:grpSp>
      <p:sp>
        <p:nvSpPr>
          <p:cNvPr id="22" name="テキスト ボックス 21">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万博期間中、世界各国からの来訪者の玄関口となる関西国際空港について、おもてなしの心をもって万全</a:t>
            </a:r>
            <a:r>
              <a:rPr lang="ja-JP" altLang="en-US" sz="1200" dirty="0" smtClean="0">
                <a:latin typeface="BIZ UDPゴシック" panose="020B0400000000000000" pitchFamily="50" charset="-128"/>
                <a:ea typeface="BIZ UDPゴシック" panose="020B0400000000000000" pitchFamily="50" charset="-128"/>
              </a:rPr>
              <a:t>の</a:t>
            </a:r>
            <a:r>
              <a:rPr lang="ja-JP" altLang="en-US" sz="1200" dirty="0">
                <a:latin typeface="BIZ UDPゴシック" panose="020B0400000000000000" pitchFamily="50" charset="-128"/>
                <a:ea typeface="BIZ UDPゴシック" panose="020B0400000000000000" pitchFamily="50" charset="-128"/>
              </a:rPr>
              <a:t>体制</a:t>
            </a:r>
            <a:r>
              <a:rPr lang="ja-JP" altLang="en-US" sz="1200" dirty="0" smtClean="0">
                <a:latin typeface="BIZ UDPゴシック" panose="020B0400000000000000" pitchFamily="50" charset="-128"/>
                <a:ea typeface="BIZ UDPゴシック" panose="020B0400000000000000" pitchFamily="50" charset="-128"/>
              </a:rPr>
              <a:t>で</a:t>
            </a:r>
            <a:r>
              <a:rPr lang="ja-JP" altLang="en-US" sz="1200" dirty="0">
                <a:latin typeface="BIZ UDPゴシック" panose="020B0400000000000000" pitchFamily="50" charset="-128"/>
                <a:ea typeface="BIZ UDPゴシック" panose="020B0400000000000000" pitchFamily="50" charset="-128"/>
              </a:rPr>
              <a:t>お迎え</a:t>
            </a:r>
            <a:r>
              <a:rPr lang="ja-JP" altLang="en-US" sz="1200" dirty="0" smtClean="0">
                <a:latin typeface="BIZ UDPゴシック" panose="020B0400000000000000" pitchFamily="50" charset="-128"/>
                <a:ea typeface="BIZ UDPゴシック" panose="020B0400000000000000" pitchFamily="50" charset="-128"/>
              </a:rPr>
              <a:t>する。</a:t>
            </a:r>
            <a:r>
              <a:rPr lang="ja-JP" altLang="en-US" sz="1200" dirty="0">
                <a:latin typeface="BIZ UDPゴシック" panose="020B0400000000000000" pitchFamily="50" charset="-128"/>
                <a:ea typeface="BIZ UDPゴシック" panose="020B0400000000000000" pitchFamily="50" charset="-128"/>
              </a:rPr>
              <a:t>そして、その後の来訪者の増加を見据え、</a:t>
            </a:r>
            <a:r>
              <a:rPr lang="ja-JP" altLang="en-US" sz="1200" dirty="0" smtClean="0">
                <a:latin typeface="BIZ UDPゴシック" panose="020B0400000000000000" pitchFamily="50" charset="-128"/>
                <a:ea typeface="BIZ UDPゴシック" panose="020B0400000000000000" pitchFamily="50" charset="-128"/>
              </a:rPr>
              <a:t>受入</a:t>
            </a:r>
            <a:r>
              <a:rPr lang="ja-JP" altLang="en-US" sz="1200" dirty="0">
                <a:latin typeface="BIZ UDPゴシック" panose="020B0400000000000000" pitchFamily="50" charset="-128"/>
                <a:ea typeface="BIZ UDPゴシック" panose="020B0400000000000000" pitchFamily="50" charset="-128"/>
              </a:rPr>
              <a:t>体制</a:t>
            </a:r>
            <a:r>
              <a:rPr lang="ja-JP" altLang="en-US" sz="1200" dirty="0" smtClean="0">
                <a:latin typeface="BIZ UDPゴシック" panose="020B0400000000000000" pitchFamily="50" charset="-128"/>
                <a:ea typeface="BIZ UDPゴシック" panose="020B0400000000000000" pitchFamily="50" charset="-128"/>
              </a:rPr>
              <a:t>の</a:t>
            </a:r>
            <a:r>
              <a:rPr lang="ja-JP" altLang="en-US" sz="1200" dirty="0">
                <a:latin typeface="BIZ UDPゴシック" panose="020B0400000000000000" pitchFamily="50" charset="-128"/>
                <a:ea typeface="BIZ UDPゴシック" panose="020B0400000000000000" pitchFamily="50" charset="-128"/>
              </a:rPr>
              <a:t>さらなる強化を図っていく。</a:t>
            </a:r>
          </a:p>
        </p:txBody>
      </p:sp>
      <p:pic>
        <p:nvPicPr>
          <p:cNvPr id="2" name="図 1"/>
          <p:cNvPicPr>
            <a:picLocks noChangeAspect="1"/>
          </p:cNvPicPr>
          <p:nvPr/>
        </p:nvPicPr>
        <p:blipFill>
          <a:blip r:embed="rId5"/>
          <a:stretch>
            <a:fillRect/>
          </a:stretch>
        </p:blipFill>
        <p:spPr>
          <a:xfrm>
            <a:off x="2073933" y="5541177"/>
            <a:ext cx="2342741" cy="1243191"/>
          </a:xfrm>
          <a:prstGeom prst="rect">
            <a:avLst/>
          </a:prstGeom>
        </p:spPr>
      </p:pic>
      <p:pic>
        <p:nvPicPr>
          <p:cNvPr id="4" name="図 3"/>
          <p:cNvPicPr>
            <a:picLocks noChangeAspect="1"/>
          </p:cNvPicPr>
          <p:nvPr/>
        </p:nvPicPr>
        <p:blipFill>
          <a:blip r:embed="rId6"/>
          <a:stretch>
            <a:fillRect/>
          </a:stretch>
        </p:blipFill>
        <p:spPr>
          <a:xfrm>
            <a:off x="4752937" y="5654482"/>
            <a:ext cx="2213040" cy="1359526"/>
          </a:xfrm>
          <a:prstGeom prst="rect">
            <a:avLst/>
          </a:prstGeom>
        </p:spPr>
      </p:pic>
      <p:sp>
        <p:nvSpPr>
          <p:cNvPr id="28" name="ホームベース 27"/>
          <p:cNvSpPr/>
          <p:nvPr/>
        </p:nvSpPr>
        <p:spPr>
          <a:xfrm>
            <a:off x="5164249" y="5480905"/>
            <a:ext cx="1553079" cy="142137"/>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≪将来航空需要予測≫</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571956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433994"/>
            <a:ext cx="9434300" cy="115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10730" y="4051315"/>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財務省、厚生労働省、法務省、国土交通省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381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404839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3990680"/>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4162411599"/>
              </p:ext>
            </p:extLst>
          </p:nvPr>
        </p:nvGraphicFramePr>
        <p:xfrm>
          <a:off x="620609" y="4631398"/>
          <a:ext cx="9237766" cy="857046"/>
        </p:xfrm>
        <a:graphic>
          <a:graphicData uri="http://schemas.openxmlformats.org/drawingml/2006/table">
            <a:tbl>
              <a:tblPr firstRow="1" bandRow="1">
                <a:tableStyleId>{2D5ABB26-0587-4C30-8999-92F81FD0307C}</a:tableStyleId>
              </a:tblPr>
              <a:tblGrid>
                <a:gridCol w="9237766">
                  <a:extLst>
                    <a:ext uri="{9D8B030D-6E8A-4147-A177-3AD203B41FA5}">
                      <a16:colId xmlns:a16="http://schemas.microsoft.com/office/drawing/2014/main" val="3011809313"/>
                    </a:ext>
                  </a:extLst>
                </a:gridCol>
              </a:tblGrid>
              <a:tr h="360000">
                <a:tc>
                  <a:txBody>
                    <a:bodyPr/>
                    <a:lstStyle/>
                    <a:p>
                      <a:pPr algn="l">
                        <a:lnSpc>
                          <a:spcPct val="100000"/>
                        </a:lnSpc>
                      </a:pPr>
                      <a:r>
                        <a:rPr kumimoji="1" lang="ja-JP" altLang="en-US" sz="1300" b="1" dirty="0" smtClean="0">
                          <a:solidFill>
                            <a:schemeClr val="tx1"/>
                          </a:solidFill>
                        </a:rPr>
                        <a:t>▷関西国際空港の受入能力の向上に対する国の継続的な関与と支援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2206735216"/>
                  </a:ext>
                </a:extLst>
              </a:tr>
              <a:tr h="360000">
                <a:tc>
                  <a:txBody>
                    <a:bodyPr/>
                    <a:lstStyle/>
                    <a:p>
                      <a:pPr algn="l">
                        <a:lnSpc>
                          <a:spcPct val="100000"/>
                        </a:lnSpc>
                      </a:pPr>
                      <a:r>
                        <a:rPr kumimoji="1" lang="ja-JP" altLang="en-US" sz="1300" b="1" dirty="0" smtClean="0">
                          <a:solidFill>
                            <a:schemeClr val="tx1"/>
                          </a:solidFill>
                        </a:rPr>
                        <a:t>▷関西国際空港において導入予定</a:t>
                      </a:r>
                      <a:r>
                        <a:rPr kumimoji="1" lang="ja-JP" altLang="en-US" sz="1300" b="1" dirty="0" smtClean="0"/>
                        <a:t>の搭乗手続きに係る</a:t>
                      </a:r>
                      <a:r>
                        <a:rPr kumimoji="1" lang="ja-JP" altLang="en-US" sz="1300" b="1" dirty="0" smtClean="0">
                          <a:solidFill>
                            <a:schemeClr val="tx1"/>
                          </a:solidFill>
                        </a:rPr>
                        <a:t>顔認証システムと、国の出入国審査システムとの連携 </a:t>
                      </a:r>
                      <a:endParaRPr kumimoji="1" lang="en-US" altLang="ja-JP" sz="1300" b="1" dirty="0" smtClean="0">
                        <a:solidFill>
                          <a:schemeClr val="tx1"/>
                        </a:solidFill>
                      </a:endParaRPr>
                    </a:p>
                    <a:p>
                      <a:pPr algn="l">
                        <a:lnSpc>
                          <a:spcPct val="100000"/>
                        </a:lnSpc>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1134966714"/>
                  </a:ext>
                </a:extLst>
              </a:tr>
            </a:tbl>
          </a:graphicData>
        </a:graphic>
      </p:graphicFrame>
      <p:sp>
        <p:nvSpPr>
          <p:cNvPr id="23"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61</a:t>
            </a:fld>
            <a:endParaRPr kumimoji="1" lang="ja-JP" altLang="en-US" dirty="0"/>
          </a:p>
        </p:txBody>
      </p:sp>
      <p:graphicFrame>
        <p:nvGraphicFramePr>
          <p:cNvPr id="22" name="表 21"/>
          <p:cNvGraphicFramePr>
            <a:graphicFrameLocks noGrp="1"/>
          </p:cNvGraphicFramePr>
          <p:nvPr>
            <p:extLst>
              <p:ext uri="{D42A27DB-BD31-4B8C-83A1-F6EECF244321}">
                <p14:modId xmlns:p14="http://schemas.microsoft.com/office/powerpoint/2010/main" val="141525079"/>
              </p:ext>
            </p:extLst>
          </p:nvPr>
        </p:nvGraphicFramePr>
        <p:xfrm>
          <a:off x="620609" y="695025"/>
          <a:ext cx="9540000" cy="149556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814752913"/>
                    </a:ext>
                  </a:extLst>
                </a:gridCol>
              </a:tblGrid>
              <a:tr h="648000">
                <a:tc>
                  <a:txBody>
                    <a:bodyPr/>
                    <a:lstStyle/>
                    <a:p>
                      <a:pPr algn="l"/>
                      <a:r>
                        <a:rPr kumimoji="1" lang="ja-JP" altLang="en-US" sz="1300" b="1" dirty="0" smtClean="0">
                          <a:solidFill>
                            <a:schemeClr val="tx1"/>
                          </a:solidFill>
                        </a:rPr>
                        <a:t>▷</a:t>
                      </a:r>
                      <a:r>
                        <a:rPr kumimoji="1" lang="ja-JP" altLang="en-US" sz="1300" b="1" u="none" strike="noStrike" kern="1200" cap="none" spc="0" normalizeH="0" baseline="0" noProof="0" dirty="0" smtClean="0">
                          <a:ln>
                            <a:noFill/>
                          </a:ln>
                          <a:solidFill>
                            <a:schemeClr val="tx1"/>
                          </a:solidFill>
                          <a:effectLst/>
                          <a:uLnTx/>
                          <a:uFillTx/>
                        </a:rPr>
                        <a:t>万博時に増加が見込まれる旅客需要に対し、空港の受入能力が不足するおそれ</a:t>
                      </a:r>
                    </a:p>
                    <a:p>
                      <a:pPr algn="l"/>
                      <a:r>
                        <a:rPr kumimoji="1" lang="ja-JP" altLang="en-US" sz="1200" dirty="0" smtClean="0">
                          <a:solidFill>
                            <a:schemeClr val="tx1"/>
                          </a:solidFill>
                        </a:rPr>
                        <a:t>　　新型コロナ発生前の</a:t>
                      </a:r>
                      <a:r>
                        <a:rPr kumimoji="1" lang="en-US" altLang="ja-JP" sz="1200" dirty="0" smtClean="0">
                          <a:solidFill>
                            <a:schemeClr val="tx1"/>
                          </a:solidFill>
                        </a:rPr>
                        <a:t>2019</a:t>
                      </a:r>
                      <a:r>
                        <a:rPr kumimoji="1" lang="ja-JP" altLang="en-US" sz="1200" dirty="0" smtClean="0">
                          <a:solidFill>
                            <a:schemeClr val="tx1"/>
                          </a:solidFill>
                        </a:rPr>
                        <a:t>年において、発着回数・旅客数ともに過去最高を記録し、空港の受入能力が逼迫。</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関西国際空港の将来航空需要に関する調査委員会において示された万博期間中及び将来の旅客需要に対応するため、</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発着容量の拡張が必要である。</a:t>
                      </a:r>
                    </a:p>
                  </a:txBody>
                  <a:tcPr marL="100806" marR="100806" marT="50403" marB="50403" anchor="ctr"/>
                </a:tc>
                <a:extLst>
                  <a:ext uri="{0D108BD9-81ED-4DB2-BD59-A6C34878D82A}">
                    <a16:rowId xmlns:a16="http://schemas.microsoft.com/office/drawing/2014/main" val="1011079599"/>
                  </a:ext>
                </a:extLst>
              </a:tr>
              <a:tr h="64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▷万博時に増加が見込まれる旅客需要により、空港内で混雑や滞留が発生するおそれ</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円滑かつ快適な受入体制を整えるためには、空港内での各種手続きのシームレス化の実現が</a:t>
                      </a:r>
                      <a:r>
                        <a:rPr kumimoji="1" lang="ja-JP" altLang="en-US" sz="1200" u="none" strike="noStrike" kern="1200" cap="none" spc="0" normalizeH="0" baseline="0" noProof="0" dirty="0" smtClean="0">
                          <a:ln>
                            <a:noFill/>
                          </a:ln>
                          <a:solidFill>
                            <a:schemeClr val="tx1"/>
                          </a:solidFill>
                          <a:effectLst/>
                          <a:uLnTx/>
                          <a:uFillTx/>
                        </a:rPr>
                        <a:t>必要である。</a:t>
                      </a:r>
                      <a:endParaRPr kumimoji="1" lang="ja-JP" altLang="en-US" sz="1200" b="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txBody>
                  <a:tcPr marL="100806" marR="100806" marT="50403" marB="50403" anchor="ctr"/>
                </a:tc>
                <a:extLst>
                  <a:ext uri="{0D108BD9-81ED-4DB2-BD59-A6C34878D82A}">
                    <a16:rowId xmlns:a16="http://schemas.microsoft.com/office/drawing/2014/main" val="3718839551"/>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2037422208"/>
              </p:ext>
            </p:extLst>
          </p:nvPr>
        </p:nvGraphicFramePr>
        <p:xfrm>
          <a:off x="604577" y="3110071"/>
          <a:ext cx="9288000" cy="51228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87313" algn="l" defTabSz="959937"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関西国際空港の容量拡張等を実現するため、国において、現行の飛行経路の見直しを検討中</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22526224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740354729"/>
              </p:ext>
            </p:extLst>
          </p:nvPr>
        </p:nvGraphicFramePr>
        <p:xfrm>
          <a:off x="270312" y="1509037"/>
          <a:ext cx="9540001" cy="5170287"/>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170287">
                <a:tc>
                  <a:txBody>
                    <a:bodyPr/>
                    <a:lstStyle/>
                    <a:p>
                      <a:pPr marL="0" indent="-457200"/>
                      <a:r>
                        <a:rPr kumimoji="1" lang="ja-JP" altLang="en-US" sz="1400" dirty="0">
                          <a:latin typeface="BIZ UDPゴシック" panose="020B0400000000000000" pitchFamily="50" charset="-128"/>
                          <a:ea typeface="BIZ UDPゴシック" panose="020B0400000000000000" pitchFamily="50" charset="-128"/>
                        </a:rPr>
                        <a:t>食の多様性に対応した環境整備</a:t>
                      </a:r>
                      <a:endParaRPr kumimoji="1" lang="en-US" altLang="ja-JP" sz="1400" dirty="0">
                        <a:latin typeface="BIZ UDPゴシック" panose="020B0400000000000000" pitchFamily="50" charset="-128"/>
                        <a:ea typeface="BIZ UDPゴシック" panose="020B0400000000000000" pitchFamily="50" charset="-128"/>
                      </a:endParaRPr>
                    </a:p>
                    <a:p>
                      <a:pPr marL="0" indent="-457200"/>
                      <a:endParaRPr kumimoji="1" lang="en-US" altLang="ja-JP" sz="14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16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□民間企業・団体の参画による「食の多様性推進ラウンドテーブル」の設立</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buFont typeface="Arial" panose="020B0604020202020204" pitchFamily="34" charset="0"/>
                        <a:buChar cha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ムスリム・ベジタリアン・ヴィーガン・食物アレルギーのある人等が、快適に観光・生活を楽しんでもらえるよう食の多様性に対応できる環境をつくるために関西経済連合会にてラウンドテーブルを設立。（</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海外の団体なども含め、飲食業・宿泊業等</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８社</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・団体が参画。</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当面、次の事業に取り組む予定。</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ピクトグラムなどをつかったメニュー表示の</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普及</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食の多様性に対応した飲食店やホテルが掲載されたオンライン地図作成</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食の多様性に対応した関西・日本の新たな名物料理の開発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食の多様性対応のお土産・お弁当の開発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実現に向けた課題</a:t>
                      </a:r>
                      <a:r>
                        <a:rPr kumimoji="1" lang="en-US" altLang="ja-JP" sz="1300" b="1" dirty="0">
                          <a:solidFill>
                            <a:schemeClr val="tx1"/>
                          </a:solidFill>
                          <a:latin typeface="BIZ UDPゴシック" panose="020B0400000000000000" pitchFamily="50" charset="-128"/>
                          <a:ea typeface="BIZ UDPゴシック" panose="020B0400000000000000" pitchFamily="50" charset="-128"/>
                        </a:rPr>
                        <a:t>】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民間企業が中心となり上記の事業を実施するための財政支援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飲食店・ホテルなどの賛同者獲得に向けた広報支援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87105" marR="68587"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spcAft>
                          <a:spcPts val="300"/>
                        </a:spcAft>
                        <a:buFont typeface="Arial" panose="020B0604020202020204" pitchFamily="34" charset="0"/>
                        <a:buNone/>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162000" indent="-457200">
                        <a:spcAft>
                          <a:spcPts val="300"/>
                        </a:spcAft>
                        <a:buFont typeface="Arial" panose="020B0604020202020204" pitchFamily="34" charset="0"/>
                        <a:buNone/>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□万博会場及び関西全域での「食の多様性に対応した飲食店」の普及、訪日外国人などが安心して食事を楽しめる環境の実現</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indent="0">
                        <a:spcAft>
                          <a:spcPts val="300"/>
                        </a:spcAft>
                        <a:buFont typeface="Arial" panose="020B0604020202020204" pitchFamily="34" charset="0"/>
                        <a:buNone/>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万博会場及び関西の飲食店で、ピクトグラムなどを使ったメニュー表示が導入され、自身で飲食の可否判断ができる環境を整備</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300"/>
                        </a:spcAft>
                        <a:buClrTx/>
                        <a:buSzTx/>
                        <a:buFont typeface="Arial" panose="020B0604020202020204" pitchFamily="34" charset="0"/>
                        <a:buChar char="•"/>
                        <a:tabLst>
                          <a:tab pos="0" algn="l"/>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食の多様性に対応した飲食店やホテルが掲載されたオンライン地図を作成し、気軽に訪問できる環境を整備。</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300"/>
                        </a:spcAft>
                        <a:buClrTx/>
                        <a:buSzTx/>
                        <a:buFont typeface="Arial" panose="020B0604020202020204" pitchFamily="34" charset="0"/>
                        <a:buChar char="•"/>
                        <a:tabLst>
                          <a:tab pos="0" algn="l"/>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食の多様性に対応した関西・日本の新たな名物料理を提供する飲食店の増加。</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食の多様性に対応したお土産の普及、国際会議等における食の多様性に対応したお弁当の提供。</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ラウンドテーブルを通した、食関連の新たなビジネスの創出。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0" indent="0">
                        <a:spcAft>
                          <a:spcPts val="300"/>
                        </a:spcAft>
                        <a:buFont typeface="Arial" panose="020B0604020202020204" pitchFamily="34" charset="0"/>
                        <a:buNone/>
                        <a:tabLst>
                          <a:tab pos="0" algn="l"/>
                        </a:tabLst>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87105" marR="34293"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spcAft>
                          <a:spcPts val="300"/>
                        </a:spcAft>
                        <a:buFont typeface="Arial" panose="020B0604020202020204" pitchFamily="34" charset="0"/>
                        <a:buNone/>
                      </a:pP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p>
                      <a:pPr marL="162000" indent="-457200" algn="l">
                        <a:spcAft>
                          <a:spcPts val="300"/>
                        </a:spcAft>
                        <a:buFont typeface="Arial" panose="020B0604020202020204" pitchFamily="34" charset="0"/>
                        <a:buNone/>
                      </a:pPr>
                      <a:r>
                        <a:rPr kumimoji="1" lang="ja-JP" altLang="en-US" sz="1300" b="1" kern="1200" dirty="0">
                          <a:solidFill>
                            <a:schemeClr val="tx1"/>
                          </a:solidFill>
                          <a:latin typeface="BIZ UDPゴシック" panose="020B0400000000000000" pitchFamily="50" charset="-128"/>
                          <a:ea typeface="BIZ UDPゴシック" panose="020B0400000000000000" pitchFamily="50" charset="-128"/>
                          <a:cs typeface="+mn-cs"/>
                        </a:rPr>
                        <a:t>□万博を契機とした食の多様性の取り組みの全国拡大</a:t>
                      </a: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日本全国で、食の多様性に対応した飲食店などが普及し、訪日外国人などが、どこにおいても不自由なく食を楽しめる環境を実現</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ラウンドテーブルの参画者が全国に拡大し、全国規模の食関連ビジネスが創出される</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endParaRPr kumimoji="1" lang="en-US" altLang="ja-JP" sz="1300" b="0" kern="1200" dirty="0">
                        <a:solidFill>
                          <a:schemeClr val="tx1"/>
                        </a:solidFill>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実現に向けた課題</a:t>
                      </a:r>
                      <a:r>
                        <a:rPr kumimoji="1" lang="en-US" altLang="ja-JP" sz="1300" b="1" dirty="0">
                          <a:solidFill>
                            <a:schemeClr val="tx1"/>
                          </a:solidFill>
                          <a:latin typeface="BIZ UDPゴシック" panose="020B0400000000000000" pitchFamily="50" charset="-128"/>
                          <a:ea typeface="BIZ UDPゴシック" panose="020B0400000000000000" pitchFamily="50" charset="-128"/>
                        </a:rPr>
                        <a:t>】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事業拡大に向けた財政支援</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全国から賛同者を獲得するための広報支援</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277813" indent="-277813" algn="l">
                        <a:spcAft>
                          <a:spcPts val="300"/>
                        </a:spcAft>
                      </a:pP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txBody>
                  <a:tcPr marL="87105" marR="68587"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６</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（３）</a:t>
            </a:r>
            <a:r>
              <a:rPr kumimoji="1" lang="ja-JP" altLang="en-US" b="1" dirty="0">
                <a:solidFill>
                  <a:schemeClr val="bg1"/>
                </a:solidFill>
                <a:latin typeface="BIZ UDPゴシック" panose="020B0400000000000000" pitchFamily="50" charset="-128"/>
                <a:ea typeface="BIZ UDPゴシック" panose="020B0400000000000000" pitchFamily="50" charset="-128"/>
              </a:rPr>
              <a:t>　食の多様性に配慮した環境</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整備</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14"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62</a:t>
            </a:fld>
            <a:endParaRPr kumimoji="1" lang="ja-JP" altLang="en-US" dirty="0"/>
          </a:p>
        </p:txBody>
      </p:sp>
      <p:sp>
        <p:nvSpPr>
          <p:cNvPr id="15" name="テキスト ボックス 14">
            <a:extLst>
              <a:ext uri="{FF2B5EF4-FFF2-40B4-BE49-F238E27FC236}">
                <a16:creationId xmlns:a16="http://schemas.microsoft.com/office/drawing/2014/main" id="{F1E72ADC-9D16-4AF2-9E59-8B329B07AB21}"/>
              </a:ext>
            </a:extLst>
          </p:cNvPr>
          <p:cNvSpPr txBox="1"/>
          <p:nvPr/>
        </p:nvSpPr>
        <p:spPr>
          <a:xfrm>
            <a:off x="243016" y="568583"/>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万博</a:t>
            </a:r>
            <a:r>
              <a:rPr lang="ja-JP" altLang="en-US" sz="1200" dirty="0">
                <a:solidFill>
                  <a:prstClr val="black"/>
                </a:solidFill>
                <a:latin typeface="BIZ UDPゴシック" panose="020B0400000000000000" pitchFamily="50" charset="-128"/>
                <a:ea typeface="BIZ UDPゴシック" panose="020B0400000000000000" pitchFamily="50" charset="-128"/>
              </a:rPr>
              <a:t>の来訪者へのおもてなしの一つとして、ムスリムやベジタリアン、ヴィーガン等の外国人旅行客が安心して関西・日本で食事を楽しめるように、食の多様性への対応を進める。</a:t>
            </a:r>
            <a:endParaRPr lang="en-US" altLang="ja-JP" sz="12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170586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668138"/>
            <a:ext cx="9434300" cy="13891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734801" y="588028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4285458"/>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国土交通省、農林水産省</a:t>
            </a:r>
            <a:r>
              <a:rPr kumimoji="1" lang="zh-TW" altLang="en-US" sz="1100"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403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9694" y="4282537"/>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4224823"/>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434284"/>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2" name="表 21"/>
          <p:cNvGraphicFramePr>
            <a:graphicFrameLocks noGrp="1"/>
          </p:cNvGraphicFramePr>
          <p:nvPr>
            <p:extLst>
              <p:ext uri="{D42A27DB-BD31-4B8C-83A1-F6EECF244321}">
                <p14:modId xmlns:p14="http://schemas.microsoft.com/office/powerpoint/2010/main" val="2873157720"/>
              </p:ext>
            </p:extLst>
          </p:nvPr>
        </p:nvGraphicFramePr>
        <p:xfrm>
          <a:off x="610730" y="4686485"/>
          <a:ext cx="9192176" cy="1335246"/>
        </p:xfrm>
        <a:graphic>
          <a:graphicData uri="http://schemas.openxmlformats.org/drawingml/2006/table">
            <a:tbl>
              <a:tblPr firstRow="1" bandRow="1">
                <a:tableStyleId>{2D5ABB26-0587-4C30-8999-92F81FD0307C}</a:tableStyleId>
              </a:tblPr>
              <a:tblGrid>
                <a:gridCol w="9192176">
                  <a:extLst>
                    <a:ext uri="{9D8B030D-6E8A-4147-A177-3AD203B41FA5}">
                      <a16:colId xmlns:a16="http://schemas.microsoft.com/office/drawing/2014/main" val="2309123477"/>
                    </a:ext>
                  </a:extLst>
                </a:gridCol>
              </a:tblGrid>
              <a:tr h="1114321">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a:t>
                      </a:r>
                      <a:r>
                        <a:rPr lang="ja-JP" altLang="en-US" sz="1300" b="1" dirty="0">
                          <a:latin typeface="+mn-ea"/>
                          <a:ea typeface="+mn-ea"/>
                        </a:rPr>
                        <a:t>民間企業等による、ムスリム・ベジタリアン・ヴィーガン・食物アレルギーのある人等が安心して食事を楽しめる環境整備や情報発信の取組に対する支援</a:t>
                      </a:r>
                      <a:r>
                        <a:rPr lang="ja-JP" altLang="en-US" sz="1300" b="1" dirty="0">
                          <a:solidFill>
                            <a:schemeClr val="tx1"/>
                          </a:solidFill>
                          <a:latin typeface="+mn-ea"/>
                          <a:ea typeface="+mn-ea"/>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＜広域連合・関経連＞</a:t>
                      </a:r>
                      <a:endParaRPr lang="en-US" altLang="ja-JP" sz="900" b="1" dirty="0">
                        <a:solidFill>
                          <a:schemeClr val="tx1"/>
                        </a:solidFill>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（取組例）</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a:t>
                      </a:r>
                      <a:r>
                        <a:rPr lang="ja-JP" altLang="en-US" sz="1100" b="0" dirty="0">
                          <a:solidFill>
                            <a:schemeClr val="tx1"/>
                          </a:solidFill>
                          <a:latin typeface="+mn-ea"/>
                          <a:ea typeface="+mn-ea"/>
                        </a:rPr>
                        <a:t>ピクトグラムなどをつかったメニュー表示の</a:t>
                      </a:r>
                      <a:r>
                        <a:rPr lang="ja-JP" altLang="en-US" sz="1100" b="0" dirty="0" smtClean="0">
                          <a:solidFill>
                            <a:schemeClr val="tx1"/>
                          </a:solidFill>
                          <a:latin typeface="+mn-ea"/>
                          <a:ea typeface="+mn-ea"/>
                        </a:rPr>
                        <a:t>普及</a:t>
                      </a:r>
                      <a:endParaRPr lang="en-US" altLang="ja-JP" sz="1100" b="0" dirty="0" smtClean="0">
                        <a:solidFill>
                          <a:schemeClr val="tx1"/>
                        </a:solidFill>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mn-ea"/>
                          <a:ea typeface="+mn-ea"/>
                        </a:rPr>
                        <a:t>・食の多様性に対応した飲食店やホテルが掲載されたオンライン地図作成</a:t>
                      </a:r>
                      <a:endParaRPr lang="ja-JP" altLang="en-US" sz="1100" b="0" dirty="0">
                        <a:solidFill>
                          <a:schemeClr val="tx1"/>
                        </a:solidFill>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n-ea"/>
                          <a:ea typeface="+mn-ea"/>
                        </a:rPr>
                        <a:t>・食の多様性に対応した関西・日本の新たな名物料理の開発</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・食の多様性対応のお土産やお弁当の開発・</a:t>
                      </a:r>
                      <a:r>
                        <a:rPr lang="ja-JP" altLang="en-US" sz="1100" b="0" dirty="0" smtClean="0">
                          <a:latin typeface="+mn-ea"/>
                          <a:ea typeface="+mn-ea"/>
                        </a:rPr>
                        <a:t>販売</a:t>
                      </a:r>
                      <a:endParaRPr lang="en-US" altLang="ja-JP" sz="1100" b="0" dirty="0">
                        <a:latin typeface="+mn-ea"/>
                        <a:ea typeface="+mn-ea"/>
                      </a:endParaRPr>
                    </a:p>
                  </a:txBody>
                  <a:tcPr marL="100806" marR="100806" marT="50403" marB="50403"/>
                </a:tc>
                <a:extLst>
                  <a:ext uri="{0D108BD9-81ED-4DB2-BD59-A6C34878D82A}">
                    <a16:rowId xmlns:a16="http://schemas.microsoft.com/office/drawing/2014/main" val="4193718493"/>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759785786"/>
              </p:ext>
            </p:extLst>
          </p:nvPr>
        </p:nvGraphicFramePr>
        <p:xfrm>
          <a:off x="578006" y="625128"/>
          <a:ext cx="9393307" cy="1487646"/>
        </p:xfrm>
        <a:graphic>
          <a:graphicData uri="http://schemas.openxmlformats.org/drawingml/2006/table">
            <a:tbl>
              <a:tblPr firstRow="1" bandRow="1">
                <a:tableStyleId>{2D5ABB26-0587-4C30-8999-92F81FD0307C}</a:tableStyleId>
              </a:tblPr>
              <a:tblGrid>
                <a:gridCol w="9393307">
                  <a:extLst>
                    <a:ext uri="{9D8B030D-6E8A-4147-A177-3AD203B41FA5}">
                      <a16:colId xmlns:a16="http://schemas.microsoft.com/office/drawing/2014/main" val="3534130084"/>
                    </a:ext>
                  </a:extLst>
                </a:gridCol>
              </a:tblGrid>
              <a:tr h="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mn-ea"/>
                          <a:ea typeface="+mn-ea"/>
                        </a:rPr>
                        <a:t>▷ムスリム・ベジタリアン・ヴィーガン・食物アレルギーのある人等にとっては、安心して日本での食事を楽しめる環境になっておらず、こうした人々が快適に日本において観光・生活を楽しんでもらえるよう、食の多様性に対応できる環境整備が</a:t>
                      </a:r>
                      <a:r>
                        <a:rPr kumimoji="1" lang="ja-JP" altLang="en-US" sz="1300" b="1" dirty="0" smtClean="0">
                          <a:solidFill>
                            <a:schemeClr val="tx1"/>
                          </a:solidFill>
                          <a:latin typeface="+mn-ea"/>
                          <a:ea typeface="+mn-ea"/>
                        </a:rPr>
                        <a:t>必要。</a:t>
                      </a:r>
                      <a:endParaRPr kumimoji="1" lang="en-US" altLang="ja-JP" sz="1300" b="1" dirty="0">
                        <a:solidFill>
                          <a:schemeClr val="tx1"/>
                        </a:solidFill>
                        <a:latin typeface="+mn-ea"/>
                        <a:ea typeface="+mn-ea"/>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a:solidFill>
                          <a:schemeClr val="tx1"/>
                        </a:solidFill>
                        <a:latin typeface="+mn-ea"/>
                        <a:ea typeface="+mn-ea"/>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mn-ea"/>
                          <a:ea typeface="+mn-ea"/>
                        </a:rPr>
                        <a:t>▷具体的には、ピクトグラムによる食事・食品成分の表示</a:t>
                      </a:r>
                      <a:r>
                        <a:rPr kumimoji="1" lang="ja-JP" altLang="en-US" sz="1300" b="1" dirty="0" smtClean="0">
                          <a:solidFill>
                            <a:schemeClr val="tx1"/>
                          </a:solidFill>
                          <a:latin typeface="+mn-ea"/>
                          <a:ea typeface="+mn-ea"/>
                        </a:rPr>
                        <a:t>、</a:t>
                      </a:r>
                      <a:r>
                        <a:rPr kumimoji="1" lang="ja-JP" altLang="en-US" sz="1300" b="1" kern="1200" dirty="0" smtClean="0">
                          <a:solidFill>
                            <a:schemeClr val="tx1"/>
                          </a:solidFill>
                          <a:latin typeface="+mn-ea"/>
                          <a:ea typeface="+mn-ea"/>
                          <a:cs typeface="+mn-cs"/>
                        </a:rPr>
                        <a:t>食の多様性に対応した飲食店やホテルが掲載されたオンライン地図の作成、</a:t>
                      </a:r>
                      <a:r>
                        <a:rPr kumimoji="1" lang="ja-JP" altLang="en-US" sz="1300" b="1" dirty="0" smtClean="0">
                          <a:solidFill>
                            <a:schemeClr val="tx1"/>
                          </a:solidFill>
                          <a:latin typeface="+mn-ea"/>
                          <a:ea typeface="+mn-ea"/>
                        </a:rPr>
                        <a:t>ムスリム</a:t>
                      </a:r>
                      <a:r>
                        <a:rPr kumimoji="1" lang="ja-JP" altLang="en-US" sz="1300" b="1" dirty="0">
                          <a:solidFill>
                            <a:schemeClr val="tx1"/>
                          </a:solidFill>
                          <a:latin typeface="+mn-ea"/>
                          <a:ea typeface="+mn-ea"/>
                        </a:rPr>
                        <a:t>などに対応できる飲食店・食事メニュー・お土産の拡大など、食の多様性の取り組みを推進することが必要。特に、多様な来場者が想定される大阪・関西万博の会場ではそのような環境</a:t>
                      </a:r>
                      <a:r>
                        <a:rPr kumimoji="1" lang="ja-JP" altLang="en-US" sz="1300" b="1" dirty="0" smtClean="0">
                          <a:solidFill>
                            <a:schemeClr val="tx1"/>
                          </a:solidFill>
                          <a:latin typeface="+mn-ea"/>
                          <a:ea typeface="+mn-ea"/>
                        </a:rPr>
                        <a:t>を整えておく</a:t>
                      </a:r>
                      <a:r>
                        <a:rPr kumimoji="1" lang="ja-JP" altLang="en-US" sz="1300" b="1" dirty="0">
                          <a:solidFill>
                            <a:schemeClr val="tx1"/>
                          </a:solidFill>
                          <a:latin typeface="+mn-ea"/>
                          <a:ea typeface="+mn-ea"/>
                        </a:rPr>
                        <a:t>ことが必要</a:t>
                      </a:r>
                      <a:r>
                        <a:rPr kumimoji="1" lang="ja-JP" altLang="en-US" sz="1300" b="1" dirty="0" smtClean="0">
                          <a:solidFill>
                            <a:schemeClr val="tx1"/>
                          </a:solidFill>
                          <a:latin typeface="+mn-ea"/>
                          <a:ea typeface="+mn-ea"/>
                        </a:rPr>
                        <a:t>不可欠。</a:t>
                      </a:r>
                      <a:endParaRPr kumimoji="1" lang="en-US" altLang="ja-JP" sz="1300" b="1" dirty="0" smtClean="0">
                        <a:solidFill>
                          <a:schemeClr val="tx1"/>
                        </a:solidFill>
                        <a:latin typeface="+mn-ea"/>
                        <a:ea typeface="+mn-ea"/>
                      </a:endParaRPr>
                    </a:p>
                  </a:txBody>
                  <a:tcPr marL="100806" marR="100806" marT="50403" marB="50403" anchor="ctr"/>
                </a:tc>
                <a:extLst>
                  <a:ext uri="{0D108BD9-81ED-4DB2-BD59-A6C34878D82A}">
                    <a16:rowId xmlns:a16="http://schemas.microsoft.com/office/drawing/2014/main" val="1586568371"/>
                  </a:ext>
                </a:extLst>
              </a:tr>
            </a:tbl>
          </a:graphicData>
        </a:graphic>
      </p:graphicFrame>
      <p:sp>
        <p:nvSpPr>
          <p:cNvPr id="4" name="スライド番号プレースホルダー 3"/>
          <p:cNvSpPr>
            <a:spLocks noGrp="1"/>
          </p:cNvSpPr>
          <p:nvPr>
            <p:ph type="sldNum" sz="quarter" idx="12"/>
          </p:nvPr>
        </p:nvSpPr>
        <p:spPr>
          <a:xfrm>
            <a:off x="9662615" y="6810125"/>
            <a:ext cx="405946" cy="383297"/>
          </a:xfrm>
        </p:spPr>
        <p:txBody>
          <a:bodyPr/>
          <a:lstStyle/>
          <a:p>
            <a:fld id="{4A29C0C3-80A2-4EDA-8DD4-D638D41F3C0E}" type="slidenum">
              <a:rPr kumimoji="1" lang="ja-JP" altLang="en-US" smtClean="0"/>
              <a:t>63</a:t>
            </a:fld>
            <a:endParaRPr kumimoji="1" lang="ja-JP" altLang="en-US" dirty="0"/>
          </a:p>
        </p:txBody>
      </p:sp>
      <p:graphicFrame>
        <p:nvGraphicFramePr>
          <p:cNvPr id="23" name="表 22"/>
          <p:cNvGraphicFramePr>
            <a:graphicFrameLocks noGrp="1"/>
          </p:cNvGraphicFramePr>
          <p:nvPr>
            <p:extLst>
              <p:ext uri="{D42A27DB-BD31-4B8C-83A1-F6EECF244321}">
                <p14:modId xmlns:p14="http://schemas.microsoft.com/office/powerpoint/2010/main" val="4141017402"/>
              </p:ext>
            </p:extLst>
          </p:nvPr>
        </p:nvGraphicFramePr>
        <p:xfrm>
          <a:off x="604577" y="2959947"/>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国と関経連の間で、メニュー開発への支援等について、情報共有を進めることを確認</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4711493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64</a:t>
            </a:fld>
            <a:endParaRPr kumimoji="1" lang="ja-JP" altLang="en-US" dirty="0"/>
          </a:p>
        </p:txBody>
      </p:sp>
    </p:spTree>
    <p:extLst>
      <p:ext uri="{BB962C8B-B14F-4D97-AF65-F5344CB8AC3E}">
        <p14:creationId xmlns:p14="http://schemas.microsoft.com/office/powerpoint/2010/main" val="3986442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bwMode="gray">
          <a:xfrm>
            <a:off x="376257" y="2081329"/>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solidFill>
                  <a:prstClr val="black"/>
                </a:solidFill>
                <a:latin typeface="BIZ UDPゴシック" panose="020B0400000000000000" pitchFamily="50" charset="-128"/>
                <a:ea typeface="BIZ UDPゴシック" panose="020B0400000000000000" pitchFamily="50" charset="-128"/>
              </a:rPr>
              <a:t>Ⅲ</a:t>
            </a:r>
            <a:r>
              <a:rPr lang="ja-JP" altLang="en-US" sz="3600" dirty="0">
                <a:solidFill>
                  <a:prstClr val="black"/>
                </a:solidFill>
                <a:latin typeface="BIZ UDPゴシック" panose="020B0400000000000000" pitchFamily="50" charset="-128"/>
                <a:ea typeface="BIZ UDPゴシック" panose="020B0400000000000000" pitchFamily="50" charset="-128"/>
              </a:rPr>
              <a:t>　万博会場の整備・運営に</a:t>
            </a:r>
            <a:r>
              <a:rPr lang="ja-JP" altLang="en-US" sz="3600" dirty="0" smtClean="0">
                <a:solidFill>
                  <a:prstClr val="black"/>
                </a:solidFill>
                <a:latin typeface="BIZ UDPゴシック" panose="020B0400000000000000" pitchFamily="50" charset="-128"/>
                <a:ea typeface="BIZ UDPゴシック" panose="020B0400000000000000" pitchFamily="50" charset="-128"/>
              </a:rPr>
              <a:t>あたって</a:t>
            </a:r>
            <a:endParaRPr lang="en-US" altLang="ja-JP" sz="3600" dirty="0" smtClean="0">
              <a:solidFill>
                <a:prstClr val="black"/>
              </a:solidFill>
              <a:latin typeface="BIZ UDPゴシック" panose="020B0400000000000000" pitchFamily="50" charset="-128"/>
              <a:ea typeface="BIZ UDPゴシック" panose="020B0400000000000000" pitchFamily="50" charset="-128"/>
            </a:endParaRPr>
          </a:p>
          <a:p>
            <a:pPr lvl="0">
              <a:defRPr/>
            </a:pPr>
            <a:endParaRPr lang="en-US" altLang="ja-JP" sz="3600" dirty="0">
              <a:solidFill>
                <a:prstClr val="black"/>
              </a:solidFill>
              <a:latin typeface="BIZ UDPゴシック" panose="020B0400000000000000" pitchFamily="50" charset="-128"/>
              <a:ea typeface="BIZ UDPゴシック" panose="020B0400000000000000" pitchFamily="50" charset="-128"/>
            </a:endParaRPr>
          </a:p>
          <a:p>
            <a:pPr>
              <a:defRPr/>
            </a:pPr>
            <a:r>
              <a:rPr lang="ja-JP" altLang="en-US" sz="40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3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１</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　「未来社会ショーケース事業」の</a:t>
            </a:r>
            <a:r>
              <a:rPr lang="ja-JP" altLang="en-US" sz="3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実現</a:t>
            </a:r>
            <a:endParaRPr lang="en-US" altLang="ja-JP" sz="3600" dirty="0">
              <a:solidFill>
                <a:prstClr val="black"/>
              </a:solidFill>
              <a:latin typeface="BIZ UDPゴシック" panose="020B0400000000000000" pitchFamily="50" charset="-128"/>
              <a:ea typeface="BIZ UDPゴシック" panose="020B0400000000000000" pitchFamily="50" charset="-128"/>
            </a:endParaRPr>
          </a:p>
          <a:p>
            <a:pPr lvl="0">
              <a:defRPr/>
            </a:pPr>
            <a:endParaRPr lang="ja-JP" altLang="en-US" sz="3600" dirty="0">
              <a:solidFill>
                <a:prstClr val="black"/>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1853380" y="4505505"/>
            <a:ext cx="6926281" cy="1595309"/>
          </a:xfrm>
          <a:prstGeom prst="rect">
            <a:avLst/>
          </a:prstGeom>
          <a:noFill/>
          <a:ln w="28575">
            <a:solidFill>
              <a:schemeClr val="tx2"/>
            </a:solidFill>
            <a:prstDash val="sysDot"/>
          </a:ln>
        </p:spPr>
        <p:txBody>
          <a:bodyPr wrap="square" rtlCol="0">
            <a:spAutoFit/>
          </a:bodyPr>
          <a:lstStyle/>
          <a:p>
            <a:pPr indent="85729">
              <a:defRPr/>
            </a:pPr>
            <a:r>
              <a:rPr lang="en-US" altLang="ja-JP" sz="1500" dirty="0">
                <a:solidFill>
                  <a:prstClr val="black"/>
                </a:solidFill>
                <a:latin typeface="BIZ UDPゴシック" panose="020B0400000000000000" pitchFamily="50" charset="-128"/>
                <a:ea typeface="BIZ UDPゴシック" panose="020B0400000000000000" pitchFamily="50" charset="-128"/>
              </a:rPr>
              <a:t>【</a:t>
            </a:r>
            <a:r>
              <a:rPr lang="ja-JP" altLang="en-US" sz="1500" dirty="0">
                <a:solidFill>
                  <a:prstClr val="black"/>
                </a:solidFill>
                <a:latin typeface="BIZ UDPゴシック" panose="020B0400000000000000" pitchFamily="50" charset="-128"/>
                <a:ea typeface="BIZ UDPゴシック" panose="020B0400000000000000" pitchFamily="50" charset="-128"/>
              </a:rPr>
              <a:t>項目</a:t>
            </a:r>
            <a:r>
              <a:rPr lang="en-US" altLang="ja-JP" sz="1500" dirty="0" smtClean="0">
                <a:solidFill>
                  <a:prstClr val="black"/>
                </a:solidFill>
                <a:latin typeface="BIZ UDPゴシック" panose="020B0400000000000000" pitchFamily="50" charset="-128"/>
                <a:ea typeface="BIZ UDPゴシック" panose="020B0400000000000000" pitchFamily="50" charset="-128"/>
              </a:rPr>
              <a:t>】</a:t>
            </a:r>
            <a:endParaRPr kumimoji="1" lang="en-US" altLang="ja-JP" sz="1600" dirty="0" smtClean="0">
              <a:latin typeface="BIZ UDPゴシック" panose="020B0400000000000000" pitchFamily="50" charset="-128"/>
              <a:ea typeface="BIZ UDPゴシック" panose="020B0400000000000000" pitchFamily="50" charset="-128"/>
            </a:endParaRPr>
          </a:p>
          <a:p>
            <a:pPr lvl="0" indent="271145">
              <a:defRPr/>
            </a:pPr>
            <a:r>
              <a:rPr kumimoji="1" lang="ja-JP" altLang="en-US" sz="1600" dirty="0" smtClean="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１）  </a:t>
            </a:r>
            <a:r>
              <a:rPr kumimoji="1" lang="ja-JP" altLang="en-US" sz="1600" dirty="0" smtClean="0">
                <a:latin typeface="BIZ UDPゴシック" panose="020B0400000000000000" pitchFamily="50" charset="-128"/>
                <a:ea typeface="BIZ UDPゴシック" panose="020B0400000000000000" pitchFamily="50" charset="-128"/>
              </a:rPr>
              <a:t>次</a:t>
            </a:r>
            <a:r>
              <a:rPr kumimoji="1" lang="ja-JP" altLang="en-US" sz="1600" dirty="0">
                <a:latin typeface="BIZ UDPゴシック" panose="020B0400000000000000" pitchFamily="50" charset="-128"/>
                <a:ea typeface="BIZ UDPゴシック" panose="020B0400000000000000" pitchFamily="50" charset="-128"/>
              </a:rPr>
              <a:t>世代ロボットの</a:t>
            </a:r>
            <a:r>
              <a:rPr kumimoji="1" lang="ja-JP" altLang="en-US" sz="1600" dirty="0" smtClean="0">
                <a:latin typeface="BIZ UDPゴシック" panose="020B0400000000000000" pitchFamily="50" charset="-128"/>
                <a:ea typeface="BIZ UDPゴシック" panose="020B0400000000000000" pitchFamily="50" charset="-128"/>
              </a:rPr>
              <a:t>配置</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ごみゼロ万博</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ＸＲ</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演出、バーチャル万博　　　　</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自動</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翻訳システムの</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導入</a:t>
            </a:r>
            <a:endPar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（５）</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高度な通信環境の整備・</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充実</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65</a:t>
            </a:fld>
            <a:endParaRPr kumimoji="1" lang="ja-JP" altLang="en-US" dirty="0"/>
          </a:p>
        </p:txBody>
      </p:sp>
    </p:spTree>
    <p:extLst>
      <p:ext uri="{BB962C8B-B14F-4D97-AF65-F5344CB8AC3E}">
        <p14:creationId xmlns:p14="http://schemas.microsoft.com/office/powerpoint/2010/main" val="39964070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3627" y="4473890"/>
            <a:ext cx="9434300" cy="11826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10730" y="4095722"/>
            <a:ext cx="6955750" cy="584775"/>
          </a:xfrm>
          <a:prstGeom prst="rect">
            <a:avLst/>
          </a:prstGeom>
          <a:noFill/>
        </p:spPr>
        <p:txBody>
          <a:bodyPr wrap="non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経済産業省、文部科学省</a:t>
            </a:r>
            <a:r>
              <a:rPr kumimoji="1" lang="zh-TW" altLang="en-US" sz="11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　　　　　　　　　　　　　　　　　　　　　　　　　　　　　　　　　</a:t>
            </a:r>
          </a:p>
        </p:txBody>
      </p:sp>
      <p:cxnSp>
        <p:nvCxnSpPr>
          <p:cNvPr id="14" name="直線コネクタ 13"/>
          <p:cNvCxnSpPr>
            <a:stCxn id="16" idx="4"/>
            <a:endCxn id="18" idx="1"/>
          </p:cNvCxnSpPr>
          <p:nvPr/>
        </p:nvCxnSpPr>
        <p:spPr>
          <a:xfrm>
            <a:off x="389083" y="1305453"/>
            <a:ext cx="0" cy="28293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1032498"/>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1032498"/>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41998" y="4141120"/>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62125" y="4100140"/>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89082" y="2433199"/>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66</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581213188"/>
              </p:ext>
            </p:extLst>
          </p:nvPr>
        </p:nvGraphicFramePr>
        <p:xfrm>
          <a:off x="389081" y="1404712"/>
          <a:ext cx="9460016" cy="1072704"/>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1072704">
                <a:tc>
                  <a:txBody>
                    <a:bodyPr/>
                    <a:lstStyle/>
                    <a:p>
                      <a:pPr algn="l"/>
                      <a:r>
                        <a:rPr kumimoji="1" lang="ja-JP" altLang="en-US" sz="1300" b="1" dirty="0" smtClean="0"/>
                        <a:t>▷万博の趣旨に最適な次世代ロボット技術の情報・資金不足</a:t>
                      </a:r>
                      <a:endParaRPr kumimoji="1" lang="en-US" altLang="ja-JP" sz="1300" b="1" dirty="0" smtClean="0"/>
                    </a:p>
                    <a:p>
                      <a:pPr algn="l"/>
                      <a:r>
                        <a:rPr kumimoji="1" lang="ja-JP" altLang="en-US" sz="1300" b="1" dirty="0" smtClean="0"/>
                        <a:t>　　</a:t>
                      </a:r>
                      <a:r>
                        <a:rPr kumimoji="1" lang="ja-JP" altLang="en-US" sz="1200" b="0" dirty="0" smtClean="0"/>
                        <a:t>多岐に渡るロボット技術からテーマを精査し、各技術の情報や開発資金提供を受けるために中小企業・大学・関係省庁との連携が</a:t>
                      </a:r>
                      <a:endParaRPr kumimoji="1" lang="en-US" altLang="ja-JP" sz="1200" b="0" dirty="0" smtClean="0"/>
                    </a:p>
                    <a:p>
                      <a:pPr algn="l"/>
                      <a:r>
                        <a:rPr kumimoji="1" lang="ja-JP" altLang="en-US" sz="1200" b="0" dirty="0" smtClean="0"/>
                        <a:t>　　必要。</a:t>
                      </a:r>
                    </a:p>
                  </a:txBody>
                  <a:tcPr marL="100806" marR="100806" marT="50403" marB="50403"/>
                </a:tc>
                <a:extLst>
                  <a:ext uri="{0D108BD9-81ED-4DB2-BD59-A6C34878D82A}">
                    <a16:rowId xmlns:a16="http://schemas.microsoft.com/office/drawing/2014/main" val="3114122206"/>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1365463820"/>
              </p:ext>
            </p:extLst>
          </p:nvPr>
        </p:nvGraphicFramePr>
        <p:xfrm>
          <a:off x="550665" y="4714157"/>
          <a:ext cx="9540000" cy="1320594"/>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1320594">
                <a:tc>
                  <a:txBody>
                    <a:bodyPr/>
                    <a:lstStyle/>
                    <a:p>
                      <a:pPr algn="l">
                        <a:lnSpc>
                          <a:spcPct val="100000"/>
                        </a:lnSpc>
                      </a:pPr>
                      <a:r>
                        <a:rPr kumimoji="1" lang="ja-JP" altLang="en-US" sz="1300" b="1" dirty="0">
                          <a:solidFill>
                            <a:schemeClr val="tx1"/>
                          </a:solidFill>
                        </a:rPr>
                        <a:t>▷会場内での自動配送ロボットによるデリバリー等のサービス実装に向けた技術・財政支援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万博会場での多様なロボットの活用を見据え、財政支援の対象となる要素技術の範囲の拡大</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＜協会＞</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FF0000"/>
                        </a:solidFill>
                        <a:effectLst/>
                        <a:uLnTx/>
                        <a:uFillTx/>
                        <a:latin typeface="+mn-lt"/>
                        <a:ea typeface="+mn-ea"/>
                        <a:cs typeface="+mn-cs"/>
                      </a:endParaRPr>
                    </a:p>
                    <a:p>
                      <a:pPr algn="l">
                        <a:lnSpc>
                          <a:spcPct val="100000"/>
                        </a:lnSpc>
                      </a:pPr>
                      <a:endParaRPr kumimoji="1" lang="en-US" altLang="ja-JP" sz="900" b="0" dirty="0"/>
                    </a:p>
                  </a:txBody>
                  <a:tcPr marL="100806" marR="100806" marT="50403" marB="50403"/>
                </a:tc>
                <a:extLst>
                  <a:ext uri="{0D108BD9-81ED-4DB2-BD59-A6C34878D82A}">
                    <a16:rowId xmlns:a16="http://schemas.microsoft.com/office/drawing/2014/main" val="4193718493"/>
                  </a:ext>
                </a:extLst>
              </a:tr>
            </a:tbl>
          </a:graphicData>
        </a:graphic>
      </p:graphicFrame>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（１） </a:t>
            </a:r>
            <a:r>
              <a:rPr kumimoji="1" lang="ja-JP" altLang="en-US" b="1" dirty="0">
                <a:solidFill>
                  <a:prstClr val="white"/>
                </a:solidFill>
                <a:latin typeface="BIZ UDPゴシック" panose="020B0400000000000000" pitchFamily="50" charset="-128"/>
                <a:ea typeface="BIZ UDPゴシック" panose="020B0400000000000000" pitchFamily="50" charset="-128"/>
              </a:rPr>
              <a:t>次世代ロボットの配置　　</a:t>
            </a:r>
          </a:p>
        </p:txBody>
      </p:sp>
      <p:sp>
        <p:nvSpPr>
          <p:cNvPr id="23" name="テキスト ボックス 22">
            <a:extLst>
              <a:ext uri="{FF2B5EF4-FFF2-40B4-BE49-F238E27FC236}">
                <a16:creationId xmlns:a16="http://schemas.microsoft.com/office/drawing/2014/main" id="{B02F3C22-1443-46B7-A977-04475234F08A}"/>
              </a:ext>
            </a:extLst>
          </p:cNvPr>
          <p:cNvSpPr txBox="1"/>
          <p:nvPr/>
        </p:nvSpPr>
        <p:spPr>
          <a:xfrm>
            <a:off x="270312" y="496039"/>
            <a:ext cx="9540000" cy="830997"/>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世界中の注目が集まる万博の場でロボットが実際に働く姿を披露することで、ビジネス機会の拡大が期待できるとともに、次世代技術への注目が高まり、研究開発やビジネスマッチングの気運の向上をめざす。</a:t>
            </a:r>
          </a:p>
          <a:p>
            <a:pPr>
              <a:defRPr/>
            </a:pPr>
            <a:endParaRPr lang="ja-JP" altLang="en-US" sz="1200" dirty="0">
              <a:solidFill>
                <a:prstClr val="black"/>
              </a:solidFill>
              <a:latin typeface="BIZ UDPゴシック" panose="020B0400000000000000" pitchFamily="50" charset="-128"/>
              <a:ea typeface="BIZ UDPゴシック" panose="020B0400000000000000" pitchFamily="50" charset="-128"/>
            </a:endParaRPr>
          </a:p>
          <a:p>
            <a:pPr lvl="0">
              <a:defRPr/>
            </a:pPr>
            <a:endParaRPr lang="ja-JP" altLang="en-US" sz="12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2151633831"/>
              </p:ext>
            </p:extLst>
          </p:nvPr>
        </p:nvGraphicFramePr>
        <p:xfrm>
          <a:off x="596832" y="2843485"/>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自動配送ロボットのサービス提供／ロボットフレンドリーな環境の実現</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経産省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mn-ea"/>
                        </a:rPr>
                        <a:t>情報統合研究事業ガーディアンロボット（次世代ロボットの研究開発）</a:t>
                      </a:r>
                      <a:r>
                        <a:rPr kumimoji="1" lang="en-US" altLang="ja-JP" sz="1100" dirty="0" smtClean="0">
                          <a:solidFill>
                            <a:schemeClr val="tx1"/>
                          </a:solidFill>
                          <a:latin typeface="+mn-ea"/>
                        </a:rPr>
                        <a:t>&lt;</a:t>
                      </a:r>
                      <a:r>
                        <a:rPr kumimoji="1" lang="ja-JP" altLang="en-US" sz="1100" dirty="0" smtClean="0">
                          <a:solidFill>
                            <a:schemeClr val="tx1"/>
                          </a:solidFill>
                          <a:latin typeface="+mn-ea"/>
                        </a:rPr>
                        <a:t>文科省</a:t>
                      </a:r>
                      <a:r>
                        <a:rPr kumimoji="1" lang="en-US" altLang="ja-JP" sz="1100" dirty="0" smtClean="0">
                          <a:solidFill>
                            <a:schemeClr val="tx1"/>
                          </a:solidFill>
                          <a:latin typeface="+mn-ea"/>
                        </a:rPr>
                        <a:t>&gt;</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NEDO</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等を通じた支援を継続</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154428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09178" y="5419291"/>
            <a:ext cx="9434300" cy="168988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a:stCxn id="16" idx="4"/>
            <a:endCxn id="18" idx="1"/>
          </p:cNvCxnSpPr>
          <p:nvPr/>
        </p:nvCxnSpPr>
        <p:spPr>
          <a:xfrm>
            <a:off x="419912" y="1184620"/>
            <a:ext cx="0" cy="396100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58329" y="91166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04578" y="899255"/>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課題</a:t>
            </a:r>
          </a:p>
        </p:txBody>
      </p:sp>
      <p:sp>
        <p:nvSpPr>
          <p:cNvPr id="19" name="楕円 18"/>
          <p:cNvSpPr/>
          <p:nvPr/>
        </p:nvSpPr>
        <p:spPr>
          <a:xfrm>
            <a:off x="281413" y="514562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92954" y="5110999"/>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424879" y="365247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表 4"/>
          <p:cNvGraphicFramePr>
            <a:graphicFrameLocks noGrp="1"/>
          </p:cNvGraphicFramePr>
          <p:nvPr>
            <p:extLst>
              <p:ext uri="{D42A27DB-BD31-4B8C-83A1-F6EECF244321}">
                <p14:modId xmlns:p14="http://schemas.microsoft.com/office/powerpoint/2010/main" val="1089487270"/>
              </p:ext>
            </p:extLst>
          </p:nvPr>
        </p:nvGraphicFramePr>
        <p:xfrm>
          <a:off x="523104" y="804528"/>
          <a:ext cx="9356016" cy="3268344"/>
        </p:xfrm>
        <a:graphic>
          <a:graphicData uri="http://schemas.openxmlformats.org/drawingml/2006/table">
            <a:tbl>
              <a:tblPr firstRow="1" bandRow="1">
                <a:tableStyleId>{2D5ABB26-0587-4C30-8999-92F81FD0307C}</a:tableStyleId>
              </a:tblPr>
              <a:tblGrid>
                <a:gridCol w="9356016">
                  <a:extLst>
                    <a:ext uri="{9D8B030D-6E8A-4147-A177-3AD203B41FA5}">
                      <a16:colId xmlns:a16="http://schemas.microsoft.com/office/drawing/2014/main" val="1590960982"/>
                    </a:ext>
                  </a:extLst>
                </a:gridCol>
              </a:tblGrid>
              <a:tr h="233363">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dirty="0"/>
                    </a:p>
                  </a:txBody>
                  <a:tcPr marL="100806" marR="100806" marT="50403" marB="50403" anchor="ctr"/>
                </a:tc>
                <a:extLst>
                  <a:ext uri="{0D108BD9-81ED-4DB2-BD59-A6C34878D82A}">
                    <a16:rowId xmlns:a16="http://schemas.microsoft.com/office/drawing/2014/main" val="1165001408"/>
                  </a:ext>
                </a:extLst>
              </a:tr>
              <a:tr h="58278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▷プラスチックや建材等のリサイクル技術の高度化</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会場内で使われる食器等に使われるプラスチックや建材等の３</a:t>
                      </a:r>
                      <a:r>
                        <a:rPr kumimoji="1" lang="en-US" altLang="ja-JP" sz="1200" dirty="0"/>
                        <a:t>R</a:t>
                      </a:r>
                      <a:r>
                        <a:rPr kumimoji="1" lang="ja-JP" altLang="en-US" sz="1200" dirty="0"/>
                        <a:t>（リデュース、リユース、リサイクル）にかかる技術開発</a:t>
                      </a:r>
                      <a:r>
                        <a:rPr kumimoji="1" lang="ja-JP" altLang="en-US" sz="1200" dirty="0" smtClean="0"/>
                        <a:t>・</a:t>
                      </a:r>
                      <a:r>
                        <a:rPr kumimoji="1" lang="en-US" altLang="ja-JP" sz="1200" dirty="0" smtClean="0"/>
                        <a:t/>
                      </a:r>
                      <a:br>
                        <a:rPr kumimoji="1" lang="en-US" altLang="ja-JP" sz="1200" dirty="0" smtClean="0"/>
                      </a:br>
                      <a:r>
                        <a:rPr kumimoji="1" lang="ja-JP" altLang="en-US" sz="1200" dirty="0" smtClean="0"/>
                        <a:t>　　財政支援</a:t>
                      </a:r>
                      <a:r>
                        <a:rPr kumimoji="1" lang="ja-JP" altLang="en-US" sz="1200" dirty="0"/>
                        <a:t>が必要。</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2246389598"/>
                  </a:ext>
                </a:extLst>
              </a:tr>
              <a:tr h="607222">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u="none" strike="noStrike" kern="1200" cap="none" spc="0" normalizeH="0" baseline="0" noProof="0" dirty="0">
                          <a:ln>
                            <a:noFill/>
                          </a:ln>
                          <a:effectLst/>
                          <a:uLnTx/>
                          <a:uFillTx/>
                        </a:rPr>
                        <a:t>▷食品</a:t>
                      </a:r>
                      <a:r>
                        <a:rPr kumimoji="1" lang="ja-JP" altLang="en-US" sz="1300" b="1" u="none" strike="noStrike" kern="1200" cap="none" spc="0" normalizeH="0" baseline="0" noProof="0" dirty="0">
                          <a:ln>
                            <a:noFill/>
                          </a:ln>
                          <a:solidFill>
                            <a:schemeClr val="tx1"/>
                          </a:solidFill>
                          <a:effectLst/>
                          <a:uLnTx/>
                          <a:uFillTx/>
                        </a:rPr>
                        <a:t>ロス削減に寄与する技術開発・来場者の行動</a:t>
                      </a:r>
                      <a:r>
                        <a:rPr kumimoji="1" lang="ja-JP" altLang="en-US" sz="1300" b="1" u="none" strike="noStrike" kern="1200" cap="none" spc="0" normalizeH="0" baseline="0" noProof="0" dirty="0">
                          <a:ln>
                            <a:noFill/>
                          </a:ln>
                          <a:effectLst/>
                          <a:uLnTx/>
                          <a:uFillTx/>
                        </a:rPr>
                        <a:t>変容の促進</a:t>
                      </a:r>
                      <a:r>
                        <a:rPr kumimoji="1" lang="ja-JP" altLang="en-US" sz="1200" dirty="0"/>
                        <a:t>　　</a:t>
                      </a:r>
                      <a:endParaRPr kumimoji="1" lang="en-US" altLang="ja-JP" sz="1200"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u="none" strike="noStrike" kern="1200" cap="none" spc="0" normalizeH="0" baseline="0" noProof="0" dirty="0">
                          <a:ln>
                            <a:noFill/>
                          </a:ln>
                          <a:effectLst/>
                          <a:uLnTx/>
                          <a:uFillTx/>
                        </a:rPr>
                        <a:t>　　会場内で使われる食材の需給予測にかかる技術開発や、来場者に対する啓発や情報提供まで含めたシステム開発・技術導入等</a:t>
                      </a:r>
                      <a:r>
                        <a:rPr kumimoji="1" lang="ja-JP" altLang="en-US" sz="1200" u="none" strike="noStrike" kern="1200" cap="none" spc="0" normalizeH="0" baseline="0" noProof="0" dirty="0" smtClean="0">
                          <a:ln>
                            <a:noFill/>
                          </a:ln>
                          <a:effectLst/>
                          <a:uLnTx/>
                          <a:uFillTx/>
                        </a:rPr>
                        <a:t>に</a:t>
                      </a:r>
                      <a:r>
                        <a:rPr kumimoji="1" lang="en-US" altLang="ja-JP" sz="1200" u="none" strike="noStrike" kern="1200" cap="none" spc="0" normalizeH="0" baseline="0" noProof="0" dirty="0" smtClean="0">
                          <a:ln>
                            <a:noFill/>
                          </a:ln>
                          <a:effectLst/>
                          <a:uLnTx/>
                          <a:uFillTx/>
                        </a:rPr>
                        <a:t/>
                      </a:r>
                      <a:br>
                        <a:rPr kumimoji="1" lang="en-US" altLang="ja-JP" sz="1200" u="none" strike="noStrike" kern="1200" cap="none" spc="0" normalizeH="0" baseline="0" noProof="0" dirty="0" smtClean="0">
                          <a:ln>
                            <a:noFill/>
                          </a:ln>
                          <a:effectLst/>
                          <a:uLnTx/>
                          <a:uFillTx/>
                        </a:rPr>
                      </a:br>
                      <a:r>
                        <a:rPr kumimoji="1" lang="ja-JP" altLang="en-US" sz="1200" u="none" strike="noStrike" kern="1200" cap="none" spc="0" normalizeH="0" baseline="0" noProof="0" dirty="0" smtClean="0">
                          <a:ln>
                            <a:noFill/>
                          </a:ln>
                          <a:effectLst/>
                          <a:uLnTx/>
                          <a:uFillTx/>
                        </a:rPr>
                        <a:t>　　向けた</a:t>
                      </a:r>
                      <a:r>
                        <a:rPr kumimoji="1" lang="ja-JP" altLang="en-US" sz="1200" u="none" strike="noStrike" kern="1200" cap="none" spc="0" normalizeH="0" baseline="0" noProof="0" dirty="0">
                          <a:ln>
                            <a:noFill/>
                          </a:ln>
                          <a:effectLst/>
                          <a:uLnTx/>
                          <a:uFillTx/>
                        </a:rPr>
                        <a:t>情報提供が必要。</a:t>
                      </a:r>
                    </a:p>
                  </a:txBody>
                  <a:tcPr marL="100806" marR="100806" marT="50403" marB="50403" anchor="ctr"/>
                </a:tc>
                <a:extLst>
                  <a:ext uri="{0D108BD9-81ED-4DB2-BD59-A6C34878D82A}">
                    <a16:rowId xmlns:a16="http://schemas.microsoft.com/office/drawing/2014/main" val="3255305887"/>
                  </a:ext>
                </a:extLst>
              </a:tr>
              <a:tr h="136165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▷リサイクル原料を使用したユニフォームの使用に向けた技術</a:t>
                      </a:r>
                      <a:r>
                        <a:rPr kumimoji="1" lang="ja-JP" altLang="en-US" sz="1300" b="1" dirty="0" smtClean="0"/>
                        <a:t>開発</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会場内で使用されるユニフォーム等について、リサイクル原料を使用したユニフォームにする、また、会期後ユニフォーム</a:t>
                      </a:r>
                      <a:r>
                        <a:rPr kumimoji="1" lang="ja-JP" altLang="en-US" sz="1200" dirty="0" smtClean="0"/>
                        <a:t>を</a:t>
                      </a:r>
                      <a:r>
                        <a:rPr kumimoji="1" lang="en-US" altLang="ja-JP" sz="1200" dirty="0" smtClean="0"/>
                        <a:t/>
                      </a:r>
                      <a:br>
                        <a:rPr kumimoji="1" lang="en-US" altLang="ja-JP" sz="1200" dirty="0" smtClean="0"/>
                      </a:br>
                      <a:r>
                        <a:rPr kumimoji="1" lang="ja-JP" altLang="en-US" sz="1200" dirty="0" smtClean="0"/>
                        <a:t>　　活用して</a:t>
                      </a:r>
                      <a:r>
                        <a:rPr kumimoji="1" lang="ja-JP" altLang="en-US" sz="1200" dirty="0"/>
                        <a:t>アップサイクル製品化するための技術開発等の支援が必要</a:t>
                      </a:r>
                      <a:r>
                        <a:rPr kumimoji="1" lang="ja-JP" altLang="en-US" sz="1200" dirty="0" smtClean="0"/>
                        <a:t>。</a:t>
                      </a:r>
                      <a:endParaRPr kumimoji="1" lang="en-US" altLang="ja-JP" sz="1200" dirty="0" smtClean="0"/>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▷建物のリユース・リサイクルの促進に向けたマッチングプラットフォーム構築</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大阪・関西万博をモデルとしてリユースのためのプラットフォームを作り、需要と供給のマッチング、金銭負担の方法の整理、</a:t>
                      </a:r>
                      <a:r>
                        <a:rPr kumimoji="1" lang="en-US" altLang="ja-JP" sz="1200" dirty="0" smtClean="0"/>
                        <a:t/>
                      </a:r>
                      <a:br>
                        <a:rPr kumimoji="1" lang="en-US" altLang="ja-JP" sz="1200" dirty="0" smtClean="0"/>
                      </a:br>
                      <a:r>
                        <a:rPr kumimoji="1" lang="ja-JP" altLang="en-US" sz="1200" dirty="0" smtClean="0"/>
                        <a:t>　　品質に関する取り決めの在り方を検討、実証するための支援が必要。</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dirty="0"/>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txBody>
                  <a:tcPr marL="100806" marR="100806" marT="50403" marB="50403" anchor="ctr"/>
                </a:tc>
                <a:extLst>
                  <a:ext uri="{0D108BD9-81ED-4DB2-BD59-A6C34878D82A}">
                    <a16:rowId xmlns:a16="http://schemas.microsoft.com/office/drawing/2014/main" val="273094980"/>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417015673"/>
              </p:ext>
            </p:extLst>
          </p:nvPr>
        </p:nvGraphicFramePr>
        <p:xfrm>
          <a:off x="509178" y="5431467"/>
          <a:ext cx="9356426" cy="1750218"/>
        </p:xfrm>
        <a:graphic>
          <a:graphicData uri="http://schemas.openxmlformats.org/drawingml/2006/table">
            <a:tbl>
              <a:tblPr firstRow="1" bandRow="1">
                <a:tableStyleId>{2D5ABB26-0587-4C30-8999-92F81FD0307C}</a:tableStyleId>
              </a:tblPr>
              <a:tblGrid>
                <a:gridCol w="9356426">
                  <a:extLst>
                    <a:ext uri="{9D8B030D-6E8A-4147-A177-3AD203B41FA5}">
                      <a16:colId xmlns:a16="http://schemas.microsoft.com/office/drawing/2014/main" val="946144647"/>
                    </a:ext>
                  </a:extLst>
                </a:gridCol>
              </a:tblGrid>
              <a:tr h="448785">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▷ごみゼロに資する技術・仕組み（ごみ回収</a:t>
                      </a:r>
                      <a:r>
                        <a:rPr kumimoji="1" lang="en-US" altLang="ja-JP" sz="1300" b="1" dirty="0">
                          <a:solidFill>
                            <a:schemeClr val="tx1"/>
                          </a:solidFill>
                        </a:rPr>
                        <a:t>×</a:t>
                      </a:r>
                      <a:r>
                        <a:rPr kumimoji="1" lang="ja-JP" altLang="en-US" sz="1300" b="1" dirty="0">
                          <a:solidFill>
                            <a:schemeClr val="tx1"/>
                          </a:solidFill>
                        </a:rPr>
                        <a:t>ナッジの仕組みの導入、マイボトル・マイ容器の</a:t>
                      </a:r>
                      <a:r>
                        <a:rPr kumimoji="1" lang="ja-JP" altLang="en-US" sz="1300" b="1" dirty="0" smtClean="0">
                          <a:solidFill>
                            <a:schemeClr val="tx1"/>
                          </a:solidFill>
                        </a:rPr>
                        <a:t>推進等</a:t>
                      </a:r>
                      <a:r>
                        <a:rPr kumimoji="1" lang="ja-JP" altLang="en-US" sz="1300" b="1" dirty="0">
                          <a:solidFill>
                            <a:schemeClr val="tx1"/>
                          </a:solidFill>
                        </a:rPr>
                        <a:t>）導入に</a:t>
                      </a:r>
                      <a:r>
                        <a:rPr kumimoji="1" lang="ja-JP" altLang="en-US" sz="1300" b="1" dirty="0" smtClean="0">
                          <a:solidFill>
                            <a:schemeClr val="tx1"/>
                          </a:solidFill>
                        </a:rPr>
                        <a:t>かかる技術支援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ja-JP" altLang="en-US" sz="1300" b="1"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2546471537"/>
                  </a:ext>
                </a:extLst>
              </a:tr>
              <a:tr h="448785">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▷食品ロスゼロに資する技術・仕組み（食品の需給予測、食品残渣や下水汚泥等の活用（バイオガス製造、堆肥化等）等</a:t>
                      </a:r>
                      <a:r>
                        <a:rPr kumimoji="1" lang="ja-JP" altLang="en-US" sz="1300" b="1" dirty="0" smtClean="0">
                          <a:solidFill>
                            <a:schemeClr val="tx1"/>
                          </a:solidFill>
                        </a:rPr>
                        <a:t>）導入</a:t>
                      </a:r>
                      <a:r>
                        <a:rPr kumimoji="1" lang="ja-JP" altLang="en-US" sz="1300" b="1" dirty="0">
                          <a:solidFill>
                            <a:schemeClr val="tx1"/>
                          </a:solidFill>
                        </a:rPr>
                        <a:t>に</a:t>
                      </a:r>
                      <a:r>
                        <a:rPr kumimoji="1" lang="ja-JP" altLang="en-US" sz="1300" b="1" dirty="0" smtClean="0">
                          <a:solidFill>
                            <a:schemeClr val="tx1"/>
                          </a:solidFill>
                        </a:rPr>
                        <a:t>かかる技術・財政支援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ja-JP" altLang="en-US" sz="1300" b="1"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1040781795"/>
                  </a:ext>
                </a:extLst>
              </a:tr>
              <a:tr h="68271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▷ファッションロスゼロに資する技術・仕組み（ユニフォームのアップサイクル、サスティナブルファッションの</a:t>
                      </a:r>
                      <a:r>
                        <a:rPr kumimoji="1" lang="ja-JP" altLang="en-US" sz="1300" b="1" dirty="0" smtClean="0">
                          <a:solidFill>
                            <a:schemeClr val="tx1"/>
                          </a:solidFill>
                        </a:rPr>
                        <a:t>推進等）導入</a:t>
                      </a:r>
                      <a:r>
                        <a:rPr kumimoji="1" lang="ja-JP" altLang="en-US" sz="1300" b="1" dirty="0">
                          <a:solidFill>
                            <a:schemeClr val="tx1"/>
                          </a:solidFill>
                        </a:rPr>
                        <a:t>に</a:t>
                      </a:r>
                      <a:r>
                        <a:rPr kumimoji="1" lang="ja-JP" altLang="en-US" sz="1300" b="1" dirty="0" smtClean="0">
                          <a:solidFill>
                            <a:schemeClr val="tx1"/>
                          </a:solidFill>
                        </a:rPr>
                        <a:t>かかる技術支援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mn-ea"/>
                          <a:ea typeface="+mn-ea"/>
                        </a:rPr>
                        <a:t>▷建物のリユース・リサイクルの促進に向けたマッチングプラットフォーム構築支援</a:t>
                      </a:r>
                      <a:r>
                        <a:rPr kumimoji="1" lang="ja-JP" altLang="en-US" sz="900" b="0" dirty="0" smtClean="0">
                          <a:solidFill>
                            <a:schemeClr val="tx1"/>
                          </a:solidFill>
                          <a:latin typeface="+mn-ea"/>
                          <a:ea typeface="+mn-ea"/>
                        </a:rPr>
                        <a:t>＜協会＞</a:t>
                      </a:r>
                    </a:p>
                  </a:txBody>
                  <a:tcPr marL="100806" marR="100806" marT="50403" marB="50403"/>
                </a:tc>
                <a:extLst>
                  <a:ext uri="{0D108BD9-81ED-4DB2-BD59-A6C34878D82A}">
                    <a16:rowId xmlns:a16="http://schemas.microsoft.com/office/drawing/2014/main" val="3329292967"/>
                  </a:ext>
                </a:extLst>
              </a:tr>
            </a:tbl>
          </a:graphicData>
        </a:graphic>
      </p:graphicFrame>
      <p:sp>
        <p:nvSpPr>
          <p:cNvPr id="23" name="テキスト ボックス 22"/>
          <p:cNvSpPr txBox="1"/>
          <p:nvPr/>
        </p:nvSpPr>
        <p:spPr>
          <a:xfrm>
            <a:off x="604578" y="5126388"/>
            <a:ext cx="9051885" cy="338554"/>
          </a:xfrm>
          <a:prstGeom prst="rect">
            <a:avLst/>
          </a:prstGeom>
          <a:noFill/>
        </p:spPr>
        <p:txBody>
          <a:bodyPr wrap="square" rtlCol="0">
            <a:spAutoFit/>
          </a:bodyPr>
          <a:lstStyle/>
          <a:p>
            <a:pPr lvl="0">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a:t>
            </a:r>
            <a:r>
              <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消費者庁、農林水産省</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dirty="0">
                <a:latin typeface="メイリオ" panose="020B0604030504040204" pitchFamily="50" charset="-128"/>
                <a:ea typeface="メイリオ" panose="020B0604030504040204" pitchFamily="50" charset="-128"/>
              </a:rPr>
              <a:t>経済産業省、</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環境省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15" name="正方形/長方形 14">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１（</a:t>
            </a:r>
            <a:r>
              <a:rPr kumimoji="1" lang="ja-JP" altLang="en-US" b="1" dirty="0">
                <a:solidFill>
                  <a:prstClr val="white"/>
                </a:solidFill>
                <a:latin typeface="BIZ UDPゴシック" panose="020B0400000000000000" pitchFamily="50" charset="-128"/>
                <a:ea typeface="BIZ UDPゴシック" panose="020B0400000000000000" pitchFamily="50" charset="-128"/>
              </a:rPr>
              <a:t>２</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a:t>
            </a:r>
            <a:r>
              <a:rPr kumimoji="1" lang="ja-JP" altLang="en-US" b="1" dirty="0">
                <a:solidFill>
                  <a:prstClr val="white"/>
                </a:solidFill>
                <a:latin typeface="BIZ UDPゴシック" panose="020B0400000000000000" pitchFamily="50" charset="-128"/>
                <a:ea typeface="BIZ UDPゴシック" panose="020B0400000000000000" pitchFamily="50" charset="-128"/>
              </a:rPr>
              <a:t>ごみゼロ万博　</a:t>
            </a:r>
            <a:r>
              <a:rPr lang="ja-JP" altLang="en-US" sz="1800" b="1" dirty="0">
                <a:latin typeface="BIZ UDPゴシック" panose="020B0400000000000000" pitchFamily="50" charset="-128"/>
                <a:ea typeface="BIZ UDPゴシック" panose="020B0400000000000000" pitchFamily="50" charset="-128"/>
              </a:rPr>
              <a:t> ～</a:t>
            </a:r>
            <a:r>
              <a:rPr kumimoji="1" lang="ja-JP" altLang="en-US" b="1" dirty="0">
                <a:solidFill>
                  <a:prstClr val="white"/>
                </a:solidFill>
                <a:latin typeface="BIZ UDPゴシック" panose="020B0400000000000000" pitchFamily="50" charset="-128"/>
                <a:ea typeface="BIZ UDPゴシック" panose="020B0400000000000000" pitchFamily="50" charset="-128"/>
              </a:rPr>
              <a:t>ごみゼロ、食品</a:t>
            </a:r>
            <a:r>
              <a:rPr kumimoji="1" lang="ja-JP" altLang="en-US" b="1" dirty="0">
                <a:solidFill>
                  <a:schemeClr val="bg1"/>
                </a:solidFill>
                <a:latin typeface="BIZ UDPゴシック" panose="020B0400000000000000" pitchFamily="50" charset="-128"/>
                <a:ea typeface="BIZ UDPゴシック" panose="020B0400000000000000" pitchFamily="50" charset="-128"/>
              </a:rPr>
              <a:t>ロスゼ</a:t>
            </a:r>
            <a:r>
              <a:rPr kumimoji="1" lang="ja-JP" altLang="en-US" b="1" dirty="0">
                <a:solidFill>
                  <a:prstClr val="white"/>
                </a:solidFill>
                <a:latin typeface="BIZ UDPゴシック" panose="020B0400000000000000" pitchFamily="50" charset="-128"/>
                <a:ea typeface="BIZ UDPゴシック" panose="020B0400000000000000" pitchFamily="50" charset="-128"/>
              </a:rPr>
              <a:t>ロ、ファッションロスゼロ</a:t>
            </a:r>
            <a:r>
              <a:rPr lang="ja-JP" altLang="en-US" sz="1800" b="1" dirty="0">
                <a:latin typeface="BIZ UDPゴシック" panose="020B0400000000000000" pitchFamily="50" charset="-128"/>
                <a:ea typeface="BIZ UDPゴシック" panose="020B0400000000000000" pitchFamily="50" charset="-128"/>
              </a:rPr>
              <a:t>～</a:t>
            </a:r>
            <a:endParaRPr kumimoji="1"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58329" y="474314"/>
            <a:ext cx="9540000" cy="461665"/>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会場内におけるごみゼロ、食品ロスゼロ、ファッションロスゼロなどに資する来場者等の行動変容につなげる働きかけ等、環境負荷の最小化に向けた取組みを世界にアピールすることが重要。</a:t>
            </a:r>
          </a:p>
        </p:txBody>
      </p:sp>
      <p:graphicFrame>
        <p:nvGraphicFramePr>
          <p:cNvPr id="26" name="表 25"/>
          <p:cNvGraphicFramePr>
            <a:graphicFrameLocks noGrp="1"/>
          </p:cNvGraphicFramePr>
          <p:nvPr>
            <p:extLst>
              <p:ext uri="{D42A27DB-BD31-4B8C-83A1-F6EECF244321}">
                <p14:modId xmlns:p14="http://schemas.microsoft.com/office/powerpoint/2010/main" val="1885581859"/>
              </p:ext>
            </p:extLst>
          </p:nvPr>
        </p:nvGraphicFramePr>
        <p:xfrm>
          <a:off x="604578" y="3712925"/>
          <a:ext cx="9288000" cy="135935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86042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サーキュラーエコノミーの実現／資源循環に関する実証・展示／</a:t>
                      </a:r>
                      <a:r>
                        <a:rPr kumimoji="1" lang="ja-JP" altLang="en-US" sz="1100" dirty="0" smtClean="0">
                          <a:solidFill>
                            <a:schemeClr val="tx1"/>
                          </a:solidFill>
                          <a:latin typeface="+mn-ea"/>
                        </a:rPr>
                        <a:t>バイオマス由来の生分解性容器の循環処理・資源化に関する実証</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経産省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mn-ea"/>
                        </a:rPr>
                        <a:t>大阪ブルー・オーシャン・ビジョンの実現</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100" dirty="0" smtClean="0">
                          <a:solidFill>
                            <a:schemeClr val="tx1"/>
                          </a:solidFill>
                          <a:latin typeface="+mn-ea"/>
                        </a:rPr>
                        <a:t>建築物等の脱炭素化・レジリエンス強化促進事業</a:t>
                      </a:r>
                      <a:r>
                        <a:rPr kumimoji="1" lang="en-US" altLang="ja-JP" sz="1100" dirty="0" smtClean="0">
                          <a:solidFill>
                            <a:schemeClr val="tx1"/>
                          </a:solidFill>
                          <a:latin typeface="+mn-ea"/>
                        </a:rPr>
                        <a:t>&lt;</a:t>
                      </a:r>
                      <a:r>
                        <a:rPr kumimoji="1" lang="ja-JP" altLang="en-US" sz="1100" dirty="0" smtClean="0">
                          <a:solidFill>
                            <a:schemeClr val="tx1"/>
                          </a:solidFill>
                          <a:latin typeface="+mn-ea"/>
                        </a:rPr>
                        <a:t>環境省</a:t>
                      </a:r>
                      <a:r>
                        <a:rPr kumimoji="1" lang="en-US" altLang="ja-JP" sz="1100" dirty="0" smtClean="0">
                          <a:solidFill>
                            <a:schemeClr val="tx1"/>
                          </a:solidFill>
                          <a:latin typeface="+mn-ea"/>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mn-ea"/>
                        </a:rPr>
                        <a:t>⽊材利⽤拡⼤の促進 </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農⽔省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2034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協会において検討を続け、必要に応じて国が助言等を行っていくことを確認</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0"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67</a:t>
            </a:fld>
            <a:endParaRPr kumimoji="1" lang="ja-JP" altLang="en-US" dirty="0"/>
          </a:p>
        </p:txBody>
      </p:sp>
    </p:spTree>
    <p:extLst>
      <p:ext uri="{BB962C8B-B14F-4D97-AF65-F5344CB8AC3E}">
        <p14:creationId xmlns:p14="http://schemas.microsoft.com/office/powerpoint/2010/main" val="22108857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73041" y="4464507"/>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（内閣府、内閣官房、総務省、経済産業省）</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a:endCxn id="18" idx="1"/>
          </p:cNvCxnSpPr>
          <p:nvPr/>
        </p:nvCxnSpPr>
        <p:spPr>
          <a:xfrm>
            <a:off x="426063" y="1200950"/>
            <a:ext cx="0" cy="32740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64481" y="939001"/>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73041" y="936707"/>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64481" y="446811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89800" y="4440368"/>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433027" y="3614845"/>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452699" y="4794569"/>
            <a:ext cx="9434300" cy="22250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2860666055"/>
              </p:ext>
            </p:extLst>
          </p:nvPr>
        </p:nvGraphicFramePr>
        <p:xfrm>
          <a:off x="439841" y="4869918"/>
          <a:ext cx="9540000" cy="2198052"/>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42499">
                <a:tc>
                  <a:txBody>
                    <a:bodyPr/>
                    <a:lstStyle/>
                    <a:p>
                      <a:pPr marL="162000" indent="-457200" algn="l">
                        <a:lnSpc>
                          <a:spcPct val="100000"/>
                        </a:lnSpc>
                      </a:pPr>
                      <a:r>
                        <a:rPr kumimoji="1" lang="ja-JP" altLang="en-US" sz="1300" b="1" dirty="0">
                          <a:solidFill>
                            <a:schemeClr val="tx1"/>
                          </a:solidFill>
                        </a:rPr>
                        <a:t>▷</a:t>
                      </a:r>
                      <a:r>
                        <a:rPr kumimoji="1" lang="en-US" altLang="ja-JP" sz="1300" b="1" dirty="0">
                          <a:solidFill>
                            <a:schemeClr val="tx1"/>
                          </a:solidFill>
                        </a:rPr>
                        <a:t>XR</a:t>
                      </a:r>
                      <a:r>
                        <a:rPr kumimoji="1" lang="ja-JP" altLang="en-US" sz="1300" b="1" dirty="0">
                          <a:solidFill>
                            <a:schemeClr val="tx1"/>
                          </a:solidFill>
                        </a:rPr>
                        <a:t>ツール開発に係る補助制度の創設。長期間にわたる技術開発も対象となるよう、ものづくり補助金の補助対象期間の</a:t>
                      </a:r>
                      <a:r>
                        <a:rPr kumimoji="1" lang="ja-JP" altLang="en-US" sz="1300" b="1" dirty="0" smtClean="0">
                          <a:solidFill>
                            <a:schemeClr val="tx1"/>
                          </a:solidFill>
                        </a:rPr>
                        <a:t>拡大</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大商＞</a:t>
                      </a:r>
                      <a:endParaRPr kumimoji="1" lang="en-US" altLang="ja-JP" sz="1300" b="0" dirty="0">
                        <a:solidFill>
                          <a:schemeClr val="tx1"/>
                        </a:solidFill>
                      </a:endParaRPr>
                    </a:p>
                  </a:txBody>
                  <a:tcPr marL="100806" marR="100806" marT="50403" marB="50403"/>
                </a:tc>
                <a:extLst>
                  <a:ext uri="{0D108BD9-81ED-4DB2-BD59-A6C34878D82A}">
                    <a16:rowId xmlns:a16="http://schemas.microsoft.com/office/drawing/2014/main" val="4193718493"/>
                  </a:ext>
                </a:extLst>
              </a:tr>
              <a:tr h="437309">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▷万博で</a:t>
                      </a:r>
                      <a:r>
                        <a:rPr kumimoji="1" lang="en-US" altLang="ja-JP" sz="1300" b="1" dirty="0">
                          <a:solidFill>
                            <a:schemeClr val="tx1"/>
                          </a:solidFill>
                        </a:rPr>
                        <a:t>HMD</a:t>
                      </a:r>
                      <a:r>
                        <a:rPr kumimoji="1" lang="ja-JP" altLang="en-US" sz="1300" b="1" dirty="0">
                          <a:solidFill>
                            <a:schemeClr val="tx1"/>
                          </a:solidFill>
                        </a:rPr>
                        <a:t>・</a:t>
                      </a:r>
                      <a:r>
                        <a:rPr kumimoji="1" lang="en-US" altLang="ja-JP" sz="1300" b="1" dirty="0">
                          <a:solidFill>
                            <a:schemeClr val="tx1"/>
                          </a:solidFill>
                        </a:rPr>
                        <a:t>VR</a:t>
                      </a:r>
                      <a:r>
                        <a:rPr kumimoji="1" lang="ja-JP" altLang="en-US" sz="1300" b="1" dirty="0">
                          <a:solidFill>
                            <a:schemeClr val="tx1"/>
                          </a:solidFill>
                        </a:rPr>
                        <a:t>ゴーグルを使った展示を行う上で、子どもの年齢による使用条件等について混乱が生じないように、必要に応じて国が主導し、業界全体として統一した使用基準の</a:t>
                      </a:r>
                      <a:r>
                        <a:rPr kumimoji="1" lang="ja-JP" altLang="en-US" sz="1300" b="1" dirty="0" smtClean="0">
                          <a:solidFill>
                            <a:schemeClr val="tx1"/>
                          </a:solidFill>
                        </a:rPr>
                        <a:t>設定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府・市・大商＞</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博覧会協会公式バーチャル万博会場において各パビリオンのバーチャル出展を予定していることから、バーチャル空間において個人情報を保護する上で想定される課題を明らかにし、バーチャル空間の活用を図るうえでどのように対応するかという個人情報取扱基準の</a:t>
                      </a:r>
                      <a:r>
                        <a:rPr kumimoji="1" lang="ja-JP" altLang="en-US" sz="1300" b="1" dirty="0" smtClean="0">
                          <a:solidFill>
                            <a:schemeClr val="tx1"/>
                          </a:solidFill>
                        </a:rPr>
                        <a:t>設定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＜大商・協会＞</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▷内閣サイバーセキュリティセンターが進めるサイバーセキュリティ対策を強化し、協会及び関係企業等の</a:t>
                      </a:r>
                      <a:r>
                        <a:rPr kumimoji="1" lang="ja-JP" altLang="en-US" sz="1300" b="1" dirty="0" smtClean="0">
                          <a:solidFill>
                            <a:schemeClr val="tx1"/>
                          </a:solidFill>
                        </a:rPr>
                        <a:t>支援</a:t>
                      </a:r>
                      <a:endParaRPr kumimoji="1" lang="en-US" altLang="ja-JP" sz="1300" b="1" dirty="0" smtClean="0">
                        <a:solidFill>
                          <a:schemeClr val="tx1"/>
                        </a:solidFill>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府・関経連・大商</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251755479"/>
                  </a:ext>
                </a:extLst>
              </a:tr>
            </a:tbl>
          </a:graphicData>
        </a:graphic>
      </p:graphicFrame>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68</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2415840248"/>
              </p:ext>
            </p:extLst>
          </p:nvPr>
        </p:nvGraphicFramePr>
        <p:xfrm>
          <a:off x="402830" y="1187969"/>
          <a:ext cx="9460016" cy="2469057"/>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121984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a:t>
                      </a:r>
                      <a:r>
                        <a:rPr kumimoji="1" lang="en-US" altLang="ja-JP" sz="1300" b="1" dirty="0">
                          <a:solidFill>
                            <a:schemeClr val="tx1"/>
                          </a:solidFill>
                        </a:rPr>
                        <a:t>XR</a:t>
                      </a:r>
                      <a:r>
                        <a:rPr kumimoji="1" lang="ja-JP" altLang="en-US" sz="1300" b="1" dirty="0">
                          <a:solidFill>
                            <a:schemeClr val="tx1"/>
                          </a:solidFill>
                        </a:rPr>
                        <a:t>ツール開発ベンダーの開発環境改善</a:t>
                      </a:r>
                      <a:endParaRPr kumimoji="1" lang="en-US" altLang="ja-JP" sz="13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　　</a:t>
                      </a:r>
                      <a:r>
                        <a:rPr kumimoji="1" lang="en-US" altLang="ja-JP" sz="1200" dirty="0">
                          <a:solidFill>
                            <a:schemeClr val="tx1"/>
                          </a:solidFill>
                        </a:rPr>
                        <a:t>XR</a:t>
                      </a:r>
                      <a:r>
                        <a:rPr kumimoji="1" lang="ja-JP" altLang="en-US" sz="1200" dirty="0">
                          <a:solidFill>
                            <a:schemeClr val="tx1"/>
                          </a:solidFill>
                        </a:rPr>
                        <a:t>ベンダーはツール開発でものづくり補助金を活用しているが、事業期間が</a:t>
                      </a:r>
                      <a:r>
                        <a:rPr kumimoji="1" lang="en-US" altLang="ja-JP" sz="1200" dirty="0">
                          <a:solidFill>
                            <a:schemeClr val="tx1"/>
                          </a:solidFill>
                        </a:rPr>
                        <a:t>1</a:t>
                      </a:r>
                      <a:r>
                        <a:rPr kumimoji="1" lang="ja-JP" altLang="en-US" sz="1200" dirty="0">
                          <a:solidFill>
                            <a:schemeClr val="tx1"/>
                          </a:solidFill>
                        </a:rPr>
                        <a:t>年以内に設定されているなど海外と比べ開発環境に恵</a:t>
                      </a:r>
                      <a:endParaRPr kumimoji="1" lang="en-US" altLang="ja-JP" sz="12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まれているとは言い難い</a:t>
                      </a:r>
                      <a:endParaRPr kumimoji="1" lang="en-US" altLang="ja-JP" sz="12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1" dirty="0">
                        <a:solidFill>
                          <a:schemeClr val="tx1"/>
                        </a:solidFill>
                      </a:endParaRPr>
                    </a:p>
                    <a:p>
                      <a:pPr algn="l"/>
                      <a:r>
                        <a:rPr kumimoji="1" lang="ja-JP" altLang="en-US" sz="1300" b="1" dirty="0">
                          <a:solidFill>
                            <a:schemeClr val="tx1"/>
                          </a:solidFill>
                        </a:rPr>
                        <a:t>▷</a:t>
                      </a:r>
                      <a:r>
                        <a:rPr kumimoji="1" lang="en-US" altLang="ja-JP" sz="1300" b="1" dirty="0">
                          <a:solidFill>
                            <a:schemeClr val="tx1"/>
                          </a:solidFill>
                        </a:rPr>
                        <a:t>HMD</a:t>
                      </a:r>
                      <a:r>
                        <a:rPr kumimoji="1" lang="ja-JP" altLang="en-US" sz="1300" b="1" dirty="0">
                          <a:solidFill>
                            <a:schemeClr val="tx1"/>
                          </a:solidFill>
                        </a:rPr>
                        <a:t>・</a:t>
                      </a:r>
                      <a:r>
                        <a:rPr kumimoji="1" lang="en-US" altLang="ja-JP" sz="1300" b="1" dirty="0">
                          <a:solidFill>
                            <a:schemeClr val="tx1"/>
                          </a:solidFill>
                        </a:rPr>
                        <a:t>VR</a:t>
                      </a:r>
                      <a:r>
                        <a:rPr kumimoji="1" lang="ja-JP" altLang="en-US" sz="1300" b="1" dirty="0">
                          <a:solidFill>
                            <a:schemeClr val="tx1"/>
                          </a:solidFill>
                        </a:rPr>
                        <a:t>ゴーグルについて、業界全体として統一した使用基準が定まっていない</a:t>
                      </a:r>
                    </a:p>
                    <a:p>
                      <a:pPr marL="271463" indent="-271463" algn="l"/>
                      <a:r>
                        <a:rPr kumimoji="1" lang="ja-JP" altLang="en-US" sz="1200" dirty="0">
                          <a:solidFill>
                            <a:schemeClr val="tx1"/>
                          </a:solidFill>
                        </a:rPr>
                        <a:t>　　メーカー側は概ね</a:t>
                      </a:r>
                      <a:r>
                        <a:rPr kumimoji="1" lang="en-US" altLang="ja-JP" sz="1200" dirty="0">
                          <a:solidFill>
                            <a:schemeClr val="tx1"/>
                          </a:solidFill>
                        </a:rPr>
                        <a:t>12,13</a:t>
                      </a:r>
                      <a:r>
                        <a:rPr kumimoji="1" lang="ja-JP" altLang="en-US" sz="1200" dirty="0">
                          <a:solidFill>
                            <a:schemeClr val="tx1"/>
                          </a:solidFill>
                        </a:rPr>
                        <a:t>歳以上の</a:t>
                      </a:r>
                      <a:r>
                        <a:rPr kumimoji="1" lang="en-US" altLang="ja-JP" sz="1200" dirty="0">
                          <a:solidFill>
                            <a:schemeClr val="tx1"/>
                          </a:solidFill>
                        </a:rPr>
                        <a:t>HMD</a:t>
                      </a:r>
                      <a:r>
                        <a:rPr kumimoji="1" lang="ja-JP" altLang="en-US" sz="1200" dirty="0">
                          <a:solidFill>
                            <a:schemeClr val="tx1"/>
                          </a:solidFill>
                        </a:rPr>
                        <a:t>・</a:t>
                      </a:r>
                      <a:r>
                        <a:rPr kumimoji="1" lang="en-US" altLang="ja-JP" sz="1200" dirty="0">
                          <a:solidFill>
                            <a:schemeClr val="tx1"/>
                          </a:solidFill>
                        </a:rPr>
                        <a:t>VR</a:t>
                      </a:r>
                      <a:r>
                        <a:rPr kumimoji="1" lang="ja-JP" altLang="en-US" sz="1200" dirty="0">
                          <a:solidFill>
                            <a:schemeClr val="tx1"/>
                          </a:solidFill>
                        </a:rPr>
                        <a:t>ゴーグル使用を推奨する一方、イベントやアミューズメント提供側はガイドラインを策定</a:t>
                      </a:r>
                      <a:endParaRPr kumimoji="1" lang="en-US" altLang="ja-JP" sz="1200" dirty="0">
                        <a:solidFill>
                          <a:schemeClr val="tx1"/>
                        </a:solidFill>
                      </a:endParaRPr>
                    </a:p>
                    <a:p>
                      <a:pPr marL="271463" indent="-271463" algn="l"/>
                      <a:r>
                        <a:rPr kumimoji="1" lang="ja-JP" altLang="en-US" sz="1200" dirty="0">
                          <a:solidFill>
                            <a:schemeClr val="tx1"/>
                          </a:solidFill>
                        </a:rPr>
                        <a:t>　し、</a:t>
                      </a:r>
                      <a:r>
                        <a:rPr kumimoji="1" lang="en-US" altLang="ja-JP" sz="1200" dirty="0">
                          <a:solidFill>
                            <a:schemeClr val="tx1"/>
                          </a:solidFill>
                        </a:rPr>
                        <a:t>7</a:t>
                      </a:r>
                      <a:r>
                        <a:rPr kumimoji="1" lang="ja-JP" altLang="en-US" sz="1200" dirty="0">
                          <a:solidFill>
                            <a:schemeClr val="tx1"/>
                          </a:solidFill>
                        </a:rPr>
                        <a:t>歳未満の使用禁止、</a:t>
                      </a:r>
                      <a:r>
                        <a:rPr kumimoji="1" lang="en-US" altLang="ja-JP" sz="1200" dirty="0">
                          <a:solidFill>
                            <a:schemeClr val="tx1"/>
                          </a:solidFill>
                        </a:rPr>
                        <a:t>7</a:t>
                      </a:r>
                      <a:r>
                        <a:rPr kumimoji="1" lang="ja-JP" altLang="en-US" sz="1200" dirty="0">
                          <a:solidFill>
                            <a:schemeClr val="tx1"/>
                          </a:solidFill>
                        </a:rPr>
                        <a:t>歳以上</a:t>
                      </a:r>
                      <a:r>
                        <a:rPr kumimoji="1" lang="en-US" altLang="ja-JP" sz="1200" dirty="0">
                          <a:solidFill>
                            <a:schemeClr val="tx1"/>
                          </a:solidFill>
                        </a:rPr>
                        <a:t>13</a:t>
                      </a:r>
                      <a:r>
                        <a:rPr kumimoji="1" lang="ja-JP" altLang="en-US" sz="1200" dirty="0">
                          <a:solidFill>
                            <a:schemeClr val="tx1"/>
                          </a:solidFill>
                        </a:rPr>
                        <a:t>歳未満は保護者同意や連続利用時間を制限するなど、バラつきが見られる。</a:t>
                      </a:r>
                      <a:endParaRPr kumimoji="1" lang="en-US" altLang="ja-JP" sz="1200" dirty="0">
                        <a:solidFill>
                          <a:schemeClr val="tx1"/>
                        </a:solidFill>
                      </a:endParaRPr>
                    </a:p>
                  </a:txBody>
                  <a:tcPr marL="100806" marR="100806" marT="50403" marB="50403" anchor="ctr"/>
                </a:tc>
                <a:extLst>
                  <a:ext uri="{0D108BD9-81ED-4DB2-BD59-A6C34878D82A}">
                    <a16:rowId xmlns:a16="http://schemas.microsoft.com/office/drawing/2014/main" val="3114122206"/>
                  </a:ext>
                </a:extLst>
              </a:tr>
              <a:tr h="1164291">
                <a:tc>
                  <a:txBody>
                    <a:bodyPr/>
                    <a:lstStyle/>
                    <a:p>
                      <a:pPr algn="l"/>
                      <a:r>
                        <a:rPr kumimoji="1" lang="ja-JP" altLang="en-US" sz="1300" b="1" dirty="0">
                          <a:solidFill>
                            <a:schemeClr val="tx1"/>
                          </a:solidFill>
                        </a:rPr>
                        <a:t>▷バーチャル空間を想定した個人情報の取り扱い基準が定められていない</a:t>
                      </a:r>
                      <a:endParaRPr kumimoji="1" lang="en-US" altLang="ja-JP" sz="1300" b="1" dirty="0">
                        <a:solidFill>
                          <a:schemeClr val="tx1"/>
                        </a:solidFill>
                      </a:endParaRPr>
                    </a:p>
                    <a:p>
                      <a:pPr algn="l"/>
                      <a:r>
                        <a:rPr kumimoji="1" lang="ja-JP" altLang="en-US" sz="1200" dirty="0">
                          <a:solidFill>
                            <a:schemeClr val="tx1"/>
                          </a:solidFill>
                        </a:rPr>
                        <a:t>　　不特定多数のユーザーがアバターを操作して自由に移動するバーチャル空間では、これまでのインターネットとは質量ともに大き　</a:t>
                      </a:r>
                      <a:endParaRPr kumimoji="1" lang="en-US" altLang="ja-JP" sz="1200" dirty="0">
                        <a:solidFill>
                          <a:schemeClr val="tx1"/>
                        </a:solidFill>
                      </a:endParaRPr>
                    </a:p>
                    <a:p>
                      <a:pPr algn="l"/>
                      <a:r>
                        <a:rPr kumimoji="1" lang="ja-JP" altLang="en-US" sz="1200" dirty="0">
                          <a:solidFill>
                            <a:schemeClr val="tx1"/>
                          </a:solidFill>
                        </a:rPr>
                        <a:t>　</a:t>
                      </a:r>
                      <a:r>
                        <a:rPr kumimoji="1" lang="ja-JP" altLang="en-US" sz="1200" dirty="0" err="1">
                          <a:solidFill>
                            <a:schemeClr val="tx1"/>
                          </a:solidFill>
                        </a:rPr>
                        <a:t>く</a:t>
                      </a:r>
                      <a:r>
                        <a:rPr kumimoji="1" lang="ja-JP" altLang="en-US" sz="1200" dirty="0">
                          <a:solidFill>
                            <a:schemeClr val="tx1"/>
                          </a:solidFill>
                        </a:rPr>
                        <a:t>異なる個人情報を扱うことになるが、バーチャル空間を想定した個人情報の取り扱い基準が定められていない。</a:t>
                      </a:r>
                      <a:endParaRPr kumimoji="1" lang="en-US" altLang="ja-JP" sz="1200" dirty="0">
                        <a:solidFill>
                          <a:schemeClr val="tx1"/>
                        </a:solidFill>
                      </a:endParaRPr>
                    </a:p>
                    <a:p>
                      <a:pPr algn="l"/>
                      <a:endParaRPr kumimoji="1" lang="en-US" altLang="ja-JP" sz="400" dirty="0">
                        <a:solidFill>
                          <a:schemeClr val="tx1"/>
                        </a:solidFill>
                      </a:endParaRPr>
                    </a:p>
                    <a:p>
                      <a:pPr algn="l"/>
                      <a:r>
                        <a:rPr kumimoji="1" lang="ja-JP" altLang="en-US" sz="1300" b="1" dirty="0">
                          <a:solidFill>
                            <a:schemeClr val="tx1"/>
                          </a:solidFill>
                        </a:rPr>
                        <a:t>▷サイバーセキュリティ対策との連携</a:t>
                      </a:r>
                      <a:endParaRPr kumimoji="1" lang="en-US" altLang="ja-JP" sz="1300" b="1" dirty="0">
                        <a:solidFill>
                          <a:schemeClr val="tx1"/>
                        </a:solidFill>
                      </a:endParaRPr>
                    </a:p>
                    <a:p>
                      <a:pPr algn="l"/>
                      <a:r>
                        <a:rPr kumimoji="1" lang="ja-JP" altLang="en-US" sz="1200" dirty="0">
                          <a:solidFill>
                            <a:schemeClr val="tx1"/>
                          </a:solidFill>
                        </a:rPr>
                        <a:t>　　バーチャル万博を進めていくためには、内閣サイバーセキュリティセンターが進めるサイバーセキュリティ対策との連携が重要</a:t>
                      </a:r>
                      <a:r>
                        <a:rPr kumimoji="1" lang="ja-JP" altLang="en-US" sz="1200" dirty="0" smtClean="0">
                          <a:solidFill>
                            <a:schemeClr val="tx1"/>
                          </a:solidFill>
                        </a:rPr>
                        <a:t>。</a:t>
                      </a:r>
                      <a:endParaRPr kumimoji="1" lang="ja-JP" altLang="en-US" sz="1200" dirty="0">
                        <a:solidFill>
                          <a:schemeClr val="tx1"/>
                        </a:solidFill>
                      </a:endParaRPr>
                    </a:p>
                  </a:txBody>
                  <a:tcPr marL="100806" marR="100806" marT="50403" marB="50403"/>
                </a:tc>
                <a:extLst>
                  <a:ext uri="{0D108BD9-81ED-4DB2-BD59-A6C34878D82A}">
                    <a16:rowId xmlns:a16="http://schemas.microsoft.com/office/drawing/2014/main" val="1685688907"/>
                  </a:ext>
                </a:extLst>
              </a:tr>
            </a:tbl>
          </a:graphicData>
        </a:graphic>
      </p:graphicFrame>
      <p:sp>
        <p:nvSpPr>
          <p:cNvPr id="23" name="正方形/長方形 22">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１（</a:t>
            </a:r>
            <a:r>
              <a:rPr kumimoji="1" lang="ja-JP" altLang="en-US" b="1" dirty="0">
                <a:solidFill>
                  <a:prstClr val="white"/>
                </a:solidFill>
                <a:latin typeface="BIZ UDPゴシック" panose="020B0400000000000000" pitchFamily="50" charset="-128"/>
                <a:ea typeface="BIZ UDPゴシック" panose="020B0400000000000000" pitchFamily="50" charset="-128"/>
              </a:rPr>
              <a:t>３</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ＸＲ</a:t>
            </a:r>
            <a:r>
              <a:rPr kumimoji="1" lang="ja-JP" altLang="en-US" b="1" dirty="0">
                <a:solidFill>
                  <a:prstClr val="white"/>
                </a:solidFill>
                <a:latin typeface="BIZ UDPゴシック" panose="020B0400000000000000" pitchFamily="50" charset="-128"/>
                <a:ea typeface="BIZ UDPゴシック" panose="020B0400000000000000" pitchFamily="50" charset="-128"/>
              </a:rPr>
              <a:t>演出、バーチャル万博</a:t>
            </a:r>
          </a:p>
        </p:txBody>
      </p:sp>
      <p:sp>
        <p:nvSpPr>
          <p:cNvPr id="24" name="テキスト ボックス 23">
            <a:extLst>
              <a:ext uri="{FF2B5EF4-FFF2-40B4-BE49-F238E27FC236}">
                <a16:creationId xmlns:a16="http://schemas.microsoft.com/office/drawing/2014/main" id="{B02F3C22-1443-46B7-A977-04475234F08A}"/>
              </a:ext>
            </a:extLst>
          </p:cNvPr>
          <p:cNvSpPr txBox="1"/>
          <p:nvPr/>
        </p:nvSpPr>
        <p:spPr>
          <a:xfrm>
            <a:off x="402830" y="464355"/>
            <a:ext cx="9540000" cy="461665"/>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大阪・関西万博を未来社会のショーケースとするためには、最先端の通信システムの開発とその活用を促進する必要がある</a:t>
            </a:r>
            <a:r>
              <a:rPr lang="ja-JP" altLang="en-US" sz="1200" dirty="0" smtClean="0">
                <a:solidFill>
                  <a:prstClr val="black"/>
                </a:solidFill>
                <a:latin typeface="BIZ UDPゴシック" panose="020B0400000000000000" pitchFamily="50" charset="-128"/>
                <a:ea typeface="BIZ UDPゴシック" panose="020B0400000000000000" pitchFamily="50" charset="-128"/>
              </a:rPr>
              <a:t>。そのためには、実際</a:t>
            </a:r>
            <a:r>
              <a:rPr lang="ja-JP" altLang="en-US" sz="1200" dirty="0">
                <a:solidFill>
                  <a:prstClr val="black"/>
                </a:solidFill>
                <a:latin typeface="BIZ UDPゴシック" panose="020B0400000000000000" pitchFamily="50" charset="-128"/>
                <a:ea typeface="BIZ UDPゴシック" panose="020B0400000000000000" pitchFamily="50" charset="-128"/>
              </a:rPr>
              <a:t>の万博会場を</a:t>
            </a:r>
            <a:r>
              <a:rPr lang="en-US" altLang="ja-JP" sz="1200" dirty="0">
                <a:solidFill>
                  <a:prstClr val="black"/>
                </a:solidFill>
                <a:latin typeface="BIZ UDPゴシック" panose="020B0400000000000000" pitchFamily="50" charset="-128"/>
                <a:ea typeface="BIZ UDPゴシック" panose="020B0400000000000000" pitchFamily="50" charset="-128"/>
              </a:rPr>
              <a:t>3DCG</a:t>
            </a:r>
            <a:r>
              <a:rPr lang="ja-JP" altLang="en-US" sz="1200" dirty="0">
                <a:solidFill>
                  <a:prstClr val="black"/>
                </a:solidFill>
                <a:latin typeface="BIZ UDPゴシック" panose="020B0400000000000000" pitchFamily="50" charset="-128"/>
                <a:ea typeface="BIZ UDPゴシック" panose="020B0400000000000000" pitchFamily="50" charset="-128"/>
              </a:rPr>
              <a:t>でデジタル空間に再現し、</a:t>
            </a:r>
            <a:r>
              <a:rPr lang="en-US" altLang="ja-JP" sz="1200" dirty="0">
                <a:solidFill>
                  <a:prstClr val="black"/>
                </a:solidFill>
                <a:latin typeface="BIZ UDPゴシック" panose="020B0400000000000000" pitchFamily="50" charset="-128"/>
                <a:ea typeface="BIZ UDPゴシック" panose="020B0400000000000000" pitchFamily="50" charset="-128"/>
              </a:rPr>
              <a:t>XR</a:t>
            </a:r>
            <a:r>
              <a:rPr lang="ja-JP" altLang="en-US" sz="1200" dirty="0">
                <a:solidFill>
                  <a:prstClr val="black"/>
                </a:solidFill>
                <a:latin typeface="BIZ UDPゴシック" panose="020B0400000000000000" pitchFamily="50" charset="-128"/>
                <a:ea typeface="BIZ UDPゴシック" panose="020B0400000000000000" pitchFamily="50" charset="-128"/>
              </a:rPr>
              <a:t>技術によるリアル会場への演出等、デジタルツインを体現する</a:t>
            </a:r>
            <a:r>
              <a:rPr lang="ja-JP" altLang="en-US" sz="1200" dirty="0" smtClean="0">
                <a:solidFill>
                  <a:prstClr val="black"/>
                </a:solidFill>
                <a:latin typeface="BIZ UDPゴシック" panose="020B0400000000000000" pitchFamily="50" charset="-128"/>
                <a:ea typeface="BIZ UDPゴシック" panose="020B0400000000000000" pitchFamily="50" charset="-128"/>
              </a:rPr>
              <a:t>取組みが重要。</a:t>
            </a:r>
            <a:endParaRPr lang="ja-JP" altLang="en-US" sz="12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142775934"/>
              </p:ext>
            </p:extLst>
          </p:nvPr>
        </p:nvGraphicFramePr>
        <p:xfrm>
          <a:off x="611857" y="3810739"/>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Beyond</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５</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ready</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ショーケースの実現</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総務省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4227904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15567" y="5381649"/>
            <a:ext cx="9434300" cy="15299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90060" y="5065586"/>
            <a:ext cx="3249608"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総務省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stCxn id="16" idx="4"/>
          </p:cNvCxnSpPr>
          <p:nvPr/>
        </p:nvCxnSpPr>
        <p:spPr>
          <a:xfrm>
            <a:off x="379488" y="1754629"/>
            <a:ext cx="0" cy="34474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17905" y="148167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78007" y="1467471"/>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7905" y="506558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32605" y="5017397"/>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62661" y="3355796"/>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3788674907"/>
              </p:ext>
            </p:extLst>
          </p:nvPr>
        </p:nvGraphicFramePr>
        <p:xfrm>
          <a:off x="480310" y="1811365"/>
          <a:ext cx="9540000" cy="142668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47315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▷「同時通訳」の実装</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　　会期前、会期中の国際会議、シンポジウム等における片方向通訳、双方向通訳を実現するためのシステムが必要。</a:t>
                      </a:r>
                      <a:endParaRPr kumimoji="1" lang="en-US" altLang="ja-JP" sz="12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6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▷「逐次翻訳」の実装</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dirty="0" smtClean="0">
                          <a:solidFill>
                            <a:schemeClr val="tx1"/>
                          </a:solidFill>
                        </a:rPr>
                        <a:t>　　来場者・公式参加者・運営関係者など、万博に関わる全ての人が音声による円滑なコミュニケーションを図るためのシステムが必要。</a:t>
                      </a:r>
                      <a:endParaRPr kumimoji="1" lang="en-US" altLang="ja-JP" sz="1200" b="0" i="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6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▷万博における翻訳・通訳シーンを網羅</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　　万博にて数多く想定される多言語コミュニケーションのシーンにおいて、支障がないよう十分な機能が必要。</a:t>
                      </a:r>
                      <a:endParaRPr kumimoji="1" lang="ja-JP" altLang="en-US" sz="1200" b="0" dirty="0">
                        <a:solidFill>
                          <a:schemeClr val="tx1"/>
                        </a:solidFill>
                      </a:endParaRPr>
                    </a:p>
                  </a:txBody>
                  <a:tcPr marL="100806" marR="100806" marT="50403" marB="50403" anchor="ctr"/>
                </a:tc>
                <a:extLst>
                  <a:ext uri="{0D108BD9-81ED-4DB2-BD59-A6C34878D82A}">
                    <a16:rowId xmlns:a16="http://schemas.microsoft.com/office/drawing/2014/main" val="933281075"/>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3989489183"/>
              </p:ext>
            </p:extLst>
          </p:nvPr>
        </p:nvGraphicFramePr>
        <p:xfrm>
          <a:off x="541070" y="5445894"/>
          <a:ext cx="9540000" cy="160956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1494759">
                <a:tc>
                  <a:txBody>
                    <a:bodyPr/>
                    <a:lstStyle/>
                    <a:p>
                      <a:pPr algn="l">
                        <a:lnSpc>
                          <a:spcPct val="100000"/>
                        </a:lnSpc>
                      </a:pPr>
                      <a:r>
                        <a:rPr kumimoji="1" lang="ja-JP" altLang="en-US" sz="1300" b="1" dirty="0" smtClean="0">
                          <a:solidFill>
                            <a:schemeClr val="tx1"/>
                          </a:solidFill>
                        </a:rPr>
                        <a:t>▷グローバルコミュニケーション計画</a:t>
                      </a:r>
                      <a:r>
                        <a:rPr kumimoji="1" lang="en-US" altLang="ja-JP" sz="1300" b="1" dirty="0" smtClean="0">
                          <a:solidFill>
                            <a:schemeClr val="tx1"/>
                          </a:solidFill>
                        </a:rPr>
                        <a:t>2025</a:t>
                      </a:r>
                      <a:r>
                        <a:rPr kumimoji="1" lang="ja-JP" altLang="en-US" sz="1300" b="1" dirty="0" smtClean="0">
                          <a:solidFill>
                            <a:schemeClr val="tx1"/>
                          </a:solidFill>
                        </a:rPr>
                        <a:t>における同時通訳技術の研究開発の推進</a:t>
                      </a:r>
                      <a:r>
                        <a:rPr kumimoji="1" lang="ja-JP" altLang="en-US" sz="900" b="0" dirty="0" smtClean="0">
                          <a:solidFill>
                            <a:schemeClr val="tx1"/>
                          </a:solidFill>
                        </a:rPr>
                        <a:t>＜協会＞</a:t>
                      </a:r>
                      <a:endParaRPr kumimoji="1" lang="en-US" altLang="ja-JP" sz="900" b="0" dirty="0" smtClean="0">
                        <a:solidFill>
                          <a:schemeClr val="tx1"/>
                        </a:solidFill>
                      </a:endParaRPr>
                    </a:p>
                    <a:p>
                      <a:pPr algn="l">
                        <a:lnSpc>
                          <a:spcPct val="100000"/>
                        </a:lnSpc>
                      </a:pPr>
                      <a:r>
                        <a:rPr kumimoji="1" lang="ja-JP" altLang="en-US" sz="900" b="0" dirty="0" smtClean="0">
                          <a:solidFill>
                            <a:schemeClr val="tx1"/>
                          </a:solidFill>
                        </a:rPr>
                        <a:t>　　</a:t>
                      </a:r>
                      <a:r>
                        <a:rPr kumimoji="1" lang="ja-JP" altLang="en-US" sz="1300" b="0" dirty="0" smtClean="0">
                          <a:solidFill>
                            <a:schemeClr val="tx1"/>
                          </a:solidFill>
                        </a:rPr>
                        <a:t>・外国語間での同時通訳の実現、サーバリソースの検証、研究開発費の増額　など</a:t>
                      </a:r>
                    </a:p>
                    <a:p>
                      <a:pPr algn="l">
                        <a:lnSpc>
                          <a:spcPct val="100000"/>
                        </a:lnSpc>
                      </a:pPr>
                      <a:endParaRPr kumimoji="1" lang="ja-JP" altLang="en-US" sz="400" b="1" dirty="0" smtClean="0">
                        <a:solidFill>
                          <a:schemeClr val="tx1"/>
                        </a:solidFill>
                      </a:endParaRPr>
                    </a:p>
                    <a:p>
                      <a:pPr algn="l">
                        <a:lnSpc>
                          <a:spcPct val="100000"/>
                        </a:lnSpc>
                      </a:pPr>
                      <a:r>
                        <a:rPr kumimoji="1" lang="ja-JP" altLang="en-US" sz="1300" b="1" dirty="0" smtClean="0">
                          <a:solidFill>
                            <a:schemeClr val="tx1"/>
                          </a:solidFill>
                        </a:rPr>
                        <a:t>▷</a:t>
                      </a:r>
                      <a:r>
                        <a:rPr kumimoji="1" lang="en-US" altLang="ja-JP" sz="1300" b="1" dirty="0" smtClean="0">
                          <a:solidFill>
                            <a:schemeClr val="tx1"/>
                          </a:solidFill>
                        </a:rPr>
                        <a:t>2025</a:t>
                      </a:r>
                      <a:r>
                        <a:rPr kumimoji="1" lang="ja-JP" altLang="en-US" sz="1300" b="1" dirty="0" smtClean="0">
                          <a:solidFill>
                            <a:schemeClr val="tx1"/>
                          </a:solidFill>
                        </a:rPr>
                        <a:t>年万博開催期間中の実証予算の確保</a:t>
                      </a:r>
                      <a:r>
                        <a:rPr kumimoji="1" lang="ja-JP" altLang="en-US" sz="900" b="0" dirty="0" smtClean="0">
                          <a:solidFill>
                            <a:schemeClr val="tx1"/>
                          </a:solidFill>
                        </a:rPr>
                        <a:t>＜協会＞</a:t>
                      </a:r>
                      <a:endParaRPr kumimoji="1" lang="en-US" altLang="ja-JP" sz="900" b="0" dirty="0" smtClean="0">
                        <a:solidFill>
                          <a:schemeClr val="tx1"/>
                        </a:solidFill>
                      </a:endParaRPr>
                    </a:p>
                    <a:p>
                      <a:pPr algn="l">
                        <a:lnSpc>
                          <a:spcPct val="100000"/>
                        </a:lnSpc>
                      </a:pPr>
                      <a:r>
                        <a:rPr kumimoji="1" lang="ja-JP" altLang="en-US" sz="1300" b="0" dirty="0" smtClean="0">
                          <a:solidFill>
                            <a:schemeClr val="tx1"/>
                          </a:solidFill>
                        </a:rPr>
                        <a:t>　 ・民間サービスとしての実証に向けた財政支援及び事業化</a:t>
                      </a:r>
                      <a:endParaRPr kumimoji="1" lang="en-US" altLang="ja-JP" sz="1300" b="0" dirty="0" smtClean="0">
                        <a:solidFill>
                          <a:schemeClr val="tx1"/>
                        </a:solidFill>
                      </a:endParaRPr>
                    </a:p>
                    <a:p>
                      <a:pPr algn="l">
                        <a:lnSpc>
                          <a:spcPct val="100000"/>
                        </a:lnSpc>
                      </a:pPr>
                      <a:r>
                        <a:rPr kumimoji="1" lang="ja-JP" altLang="en-US" sz="1300" b="0" dirty="0" smtClean="0">
                          <a:solidFill>
                            <a:schemeClr val="tx1"/>
                          </a:solidFill>
                        </a:rPr>
                        <a:t>　 ・総務省としての実証に向けた事業化及び予算措置</a:t>
                      </a:r>
                      <a:endParaRPr kumimoji="1" lang="en-US" altLang="ja-JP" sz="900" b="0" dirty="0" smtClean="0">
                        <a:solidFill>
                          <a:schemeClr val="tx1"/>
                        </a:solidFill>
                      </a:endParaRPr>
                    </a:p>
                    <a:p>
                      <a:pPr algn="l">
                        <a:lnSpc>
                          <a:spcPct val="100000"/>
                        </a:lnSpc>
                      </a:pPr>
                      <a:endParaRPr kumimoji="1" lang="ja-JP" altLang="en-US" sz="4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▷民間企業単独で実現できない協会ニーズ（</a:t>
                      </a:r>
                      <a:r>
                        <a:rPr kumimoji="1" lang="en-US" altLang="ja-JP" sz="1300" b="1" dirty="0" smtClean="0">
                          <a:solidFill>
                            <a:schemeClr val="tx1"/>
                          </a:solidFill>
                        </a:rPr>
                        <a:t>N:N</a:t>
                      </a:r>
                      <a:r>
                        <a:rPr kumimoji="1" lang="ja-JP" altLang="en-US" sz="1300" b="1" dirty="0" smtClean="0">
                          <a:solidFill>
                            <a:schemeClr val="tx1"/>
                          </a:solidFill>
                        </a:rPr>
                        <a:t>会議、翻訳アプリへの同時通訳機能付加など）への対応</a:t>
                      </a:r>
                      <a:r>
                        <a:rPr kumimoji="1" lang="ja-JP" altLang="en-US" sz="900" b="0" dirty="0" smtClean="0">
                          <a:solidFill>
                            <a:schemeClr val="tx1"/>
                          </a:solidFill>
                        </a:rPr>
                        <a:t>＜協会＞</a:t>
                      </a:r>
                    </a:p>
                    <a:p>
                      <a:pPr algn="l">
                        <a:lnSpc>
                          <a:spcPct val="100000"/>
                        </a:lnSpc>
                      </a:pPr>
                      <a:endParaRPr kumimoji="1" lang="ja-JP" altLang="en-US" sz="1300" b="1" dirty="0" smtClean="0">
                        <a:solidFill>
                          <a:schemeClr val="tx1"/>
                        </a:solidFill>
                      </a:endParaRPr>
                    </a:p>
                  </a:txBody>
                  <a:tcPr marL="100806" marR="100806" marT="50403" marB="50403"/>
                </a:tc>
                <a:extLst>
                  <a:ext uri="{0D108BD9-81ED-4DB2-BD59-A6C34878D82A}">
                    <a16:rowId xmlns:a16="http://schemas.microsoft.com/office/drawing/2014/main" val="4193718493"/>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69</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１（</a:t>
            </a:r>
            <a:r>
              <a:rPr kumimoji="1" lang="ja-JP" altLang="en-US" b="1" dirty="0">
                <a:solidFill>
                  <a:prstClr val="white"/>
                </a:solidFill>
                <a:latin typeface="BIZ UDPゴシック" panose="020B0400000000000000" pitchFamily="50" charset="-128"/>
                <a:ea typeface="BIZ UDPゴシック" panose="020B0400000000000000" pitchFamily="50" charset="-128"/>
              </a:rPr>
              <a:t>４</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自動翻訳システムの導入</a:t>
            </a: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79387"/>
            <a:ext cx="9540000" cy="830997"/>
          </a:xfrm>
          <a:prstGeom prst="rect">
            <a:avLst/>
          </a:prstGeom>
          <a:noFill/>
          <a:ln w="6350">
            <a:noFill/>
            <a:prstDash val="solid"/>
          </a:ln>
        </p:spPr>
        <p:txBody>
          <a:bodyPr wrap="square">
            <a:spAutoFit/>
          </a:bodyPr>
          <a:lstStyle/>
          <a:p>
            <a:pPr>
              <a:defRPr/>
            </a:pPr>
            <a:r>
              <a:rPr lang="ja-JP" altLang="en-US" sz="1200" dirty="0">
                <a:solidFill>
                  <a:prstClr val="black"/>
                </a:solidFill>
                <a:latin typeface="BIZ UDPゴシック" panose="020B0400000000000000" pitchFamily="50" charset="-128"/>
                <a:ea typeface="BIZ UDPゴシック" panose="020B0400000000000000" pitchFamily="50" charset="-128"/>
              </a:rPr>
              <a:t>　</a:t>
            </a:r>
            <a:r>
              <a:rPr lang="ja-JP" altLang="en-US" sz="1200" dirty="0" smtClean="0">
                <a:solidFill>
                  <a:prstClr val="black"/>
                </a:solidFill>
                <a:latin typeface="BIZ UDPゴシック" panose="020B0400000000000000" pitchFamily="50" charset="-128"/>
                <a:ea typeface="BIZ UDPゴシック" panose="020B0400000000000000" pitchFamily="50" charset="-128"/>
              </a:rPr>
              <a:t>世界中</a:t>
            </a:r>
            <a:r>
              <a:rPr lang="ja-JP" altLang="en-US" sz="1200" dirty="0">
                <a:solidFill>
                  <a:prstClr val="black"/>
                </a:solidFill>
                <a:latin typeface="BIZ UDPゴシック" panose="020B0400000000000000" pitchFamily="50" charset="-128"/>
                <a:ea typeface="BIZ UDPゴシック" panose="020B0400000000000000" pitchFamily="50" charset="-128"/>
              </a:rPr>
              <a:t>から様々な人々が訪れる万博では、会期前のイベントから会期中の案内、サービスまで、</a:t>
            </a:r>
            <a:r>
              <a:rPr lang="en-US" altLang="ja-JP" sz="1200" dirty="0">
                <a:solidFill>
                  <a:prstClr val="black"/>
                </a:solidFill>
                <a:latin typeface="BIZ UDPゴシック" panose="020B0400000000000000" pitchFamily="50" charset="-128"/>
                <a:ea typeface="BIZ UDPゴシック" panose="020B0400000000000000" pitchFamily="50" charset="-128"/>
              </a:rPr>
              <a:t>AI</a:t>
            </a:r>
            <a:r>
              <a:rPr lang="ja-JP" altLang="en-US" sz="1200" dirty="0">
                <a:solidFill>
                  <a:prstClr val="black"/>
                </a:solidFill>
                <a:latin typeface="BIZ UDPゴシック" panose="020B0400000000000000" pitchFamily="50" charset="-128"/>
                <a:ea typeface="BIZ UDPゴシック" panose="020B0400000000000000" pitchFamily="50" charset="-128"/>
              </a:rPr>
              <a:t>による高度な同時通訳により「言葉の壁」の</a:t>
            </a:r>
            <a:r>
              <a:rPr lang="ja-JP" altLang="en-US" sz="1200" dirty="0">
                <a:latin typeface="BIZ UDPゴシック" panose="020B0400000000000000" pitchFamily="50" charset="-128"/>
                <a:ea typeface="BIZ UDPゴシック" panose="020B0400000000000000" pitchFamily="50" charset="-128"/>
              </a:rPr>
              <a:t>無い未来のコミュニケーション環境を提供し、グローバルで自由な交流を実現しなければならない。そのために、グローバルコミュニケーション計画</a:t>
            </a:r>
            <a:r>
              <a:rPr lang="en-US" altLang="ja-JP" sz="1200" dirty="0">
                <a:latin typeface="BIZ UDPゴシック" panose="020B0400000000000000" pitchFamily="50" charset="-128"/>
                <a:ea typeface="BIZ UDPゴシック" panose="020B0400000000000000" pitchFamily="50" charset="-128"/>
              </a:rPr>
              <a:t>2025</a:t>
            </a:r>
            <a:r>
              <a:rPr lang="ja-JP" altLang="en-US" sz="1200" dirty="0">
                <a:latin typeface="BIZ UDPゴシック" panose="020B0400000000000000" pitchFamily="50" charset="-128"/>
                <a:ea typeface="BIZ UDPゴシック" panose="020B0400000000000000" pitchFamily="50" charset="-128"/>
              </a:rPr>
              <a:t>（総務省）において研究開発を行う技術を応用する企業と連携し、万博におけるあらゆるシーンで当該技術を活用することが求められる。</a:t>
            </a:r>
          </a:p>
        </p:txBody>
      </p:sp>
      <p:graphicFrame>
        <p:nvGraphicFramePr>
          <p:cNvPr id="26" name="表 25"/>
          <p:cNvGraphicFramePr>
            <a:graphicFrameLocks noGrp="1"/>
          </p:cNvGraphicFramePr>
          <p:nvPr>
            <p:extLst>
              <p:ext uri="{D42A27DB-BD31-4B8C-83A1-F6EECF244321}">
                <p14:modId xmlns:p14="http://schemas.microsoft.com/office/powerpoint/2010/main" val="2903122664"/>
              </p:ext>
            </p:extLst>
          </p:nvPr>
        </p:nvGraphicFramePr>
        <p:xfrm>
          <a:off x="515567" y="3737819"/>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多言語翻訳技術の高度化</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総務省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国において引き続き必要な財政措置を検討</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外国語間の同時通訳の実現に向け、研究開発計画を拡充するための予算を計上（</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R4</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補正）</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227919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7</a:t>
            </a:fld>
            <a:endParaRPr kumimoji="1" lang="ja-JP" altLang="en-US" dirty="0"/>
          </a:p>
        </p:txBody>
      </p:sp>
      <p:sp>
        <p:nvSpPr>
          <p:cNvPr id="3" name="サブタイトル 2"/>
          <p:cNvSpPr txBox="1">
            <a:spLocks/>
          </p:cNvSpPr>
          <p:nvPr/>
        </p:nvSpPr>
        <p:spPr>
          <a:xfrm>
            <a:off x="3588385" y="589878"/>
            <a:ext cx="6492240" cy="3723042"/>
          </a:xfrm>
          <a:prstGeom prst="rect">
            <a:avLst/>
          </a:prstGeom>
        </p:spPr>
        <p:txBody>
          <a:bodyPr>
            <a:noAutofit/>
          </a:bodyPr>
          <a:lst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a:lstStyle>
          <a:p>
            <a:pPr marL="0" indent="0">
              <a:lnSpc>
                <a:spcPts val="1800"/>
              </a:lnSpc>
              <a:buNone/>
            </a:pPr>
            <a:r>
              <a:rPr lang="en-US" altLang="ja-JP" sz="1300" dirty="0" smtClean="0">
                <a:latin typeface="+mn-ea"/>
              </a:rPr>
              <a:t>2022</a:t>
            </a:r>
            <a:r>
              <a:rPr lang="ja-JP" altLang="en-US" sz="1300" dirty="0" smtClean="0">
                <a:latin typeface="+mn-ea"/>
              </a:rPr>
              <a:t>年</a:t>
            </a:r>
            <a:r>
              <a:rPr lang="en-US" altLang="ja-JP" sz="1300" dirty="0" smtClean="0">
                <a:latin typeface="+mn-ea"/>
              </a:rPr>
              <a:t>12</a:t>
            </a:r>
            <a:r>
              <a:rPr lang="ja-JP" altLang="en-US" sz="1300" dirty="0" smtClean="0">
                <a:latin typeface="+mn-ea"/>
              </a:rPr>
              <a:t>月</a:t>
            </a:r>
            <a:endParaRPr lang="en-US" altLang="ja-JP" sz="1300" dirty="0" smtClean="0">
              <a:latin typeface="+mn-ea"/>
            </a:endParaRPr>
          </a:p>
          <a:p>
            <a:pPr marL="0" indent="0">
              <a:lnSpc>
                <a:spcPts val="1800"/>
              </a:lnSpc>
              <a:buNone/>
            </a:pPr>
            <a:endParaRPr lang="en-US" altLang="ja-JP" sz="1300" dirty="0" smtClean="0">
              <a:latin typeface="+mn-ea"/>
            </a:endParaRPr>
          </a:p>
          <a:p>
            <a:pPr marL="0" indent="0">
              <a:lnSpc>
                <a:spcPts val="1800"/>
              </a:lnSpc>
              <a:buNone/>
            </a:pPr>
            <a:r>
              <a:rPr lang="ja-JP" altLang="en-US" sz="1300" dirty="0" smtClean="0">
                <a:latin typeface="+mn-ea"/>
              </a:rPr>
              <a:t>　　         大　阪　府　知　事　　　　　　　　　　　　</a:t>
            </a:r>
            <a:r>
              <a:rPr lang="en-US" altLang="ja-JP" sz="1300" dirty="0">
                <a:latin typeface="+mn-ea"/>
              </a:rPr>
              <a:t>	</a:t>
            </a:r>
            <a:r>
              <a:rPr lang="ja-JP" altLang="en-US" sz="1300" dirty="0" smtClean="0">
                <a:latin typeface="+mn-ea"/>
              </a:rPr>
              <a:t>吉村　洋文</a:t>
            </a:r>
            <a:endParaRPr lang="en-US" altLang="ja-JP" sz="1300" dirty="0">
              <a:latin typeface="+mn-ea"/>
            </a:endParaRPr>
          </a:p>
          <a:p>
            <a:pPr marL="0" indent="0">
              <a:lnSpc>
                <a:spcPts val="1800"/>
              </a:lnSpc>
              <a:buNone/>
            </a:pPr>
            <a:r>
              <a:rPr lang="ja-JP" altLang="en-US" sz="1300" dirty="0" smtClean="0">
                <a:latin typeface="+mn-ea"/>
              </a:rPr>
              <a:t>　　         大　 阪　 市　 長　　　　　　　　　　　　　　</a:t>
            </a:r>
            <a:r>
              <a:rPr lang="en-US" altLang="ja-JP" sz="1300" dirty="0">
                <a:latin typeface="+mn-ea"/>
              </a:rPr>
              <a:t>	</a:t>
            </a:r>
            <a:r>
              <a:rPr lang="ja-JP" altLang="en-US" sz="1300" dirty="0" smtClean="0">
                <a:latin typeface="+mn-ea"/>
              </a:rPr>
              <a:t>松井　一郎</a:t>
            </a:r>
            <a:endParaRPr lang="en-US" altLang="ja-JP" sz="1300" dirty="0" smtClean="0">
              <a:latin typeface="+mn-ea"/>
            </a:endParaRPr>
          </a:p>
          <a:p>
            <a:pPr marL="0" indent="0">
              <a:lnSpc>
                <a:spcPts val="1800"/>
              </a:lnSpc>
              <a:buNone/>
            </a:pPr>
            <a:r>
              <a:rPr lang="ja-JP" altLang="en-US" sz="1300" dirty="0">
                <a:latin typeface="+mn-ea"/>
              </a:rPr>
              <a:t>　</a:t>
            </a:r>
            <a:r>
              <a:rPr lang="ja-JP" altLang="en-US" sz="1300" dirty="0" smtClean="0">
                <a:latin typeface="+mn-ea"/>
              </a:rPr>
              <a:t>　         関西広域連合長　　　　　　　　　　　　　　　　</a:t>
            </a:r>
            <a:r>
              <a:rPr lang="en-US" altLang="ja-JP" sz="1300" dirty="0">
                <a:latin typeface="+mn-ea"/>
              </a:rPr>
              <a:t>	</a:t>
            </a:r>
            <a:r>
              <a:rPr lang="ja-JP" altLang="en-US" sz="1300" dirty="0">
                <a:latin typeface="+mn-ea"/>
              </a:rPr>
              <a:t>三日月　大造</a:t>
            </a:r>
            <a:endParaRPr lang="en-US" altLang="ja-JP" sz="1300" dirty="0">
              <a:latin typeface="+mn-ea"/>
            </a:endParaRPr>
          </a:p>
          <a:p>
            <a:pPr marL="0" indent="0">
              <a:lnSpc>
                <a:spcPts val="1800"/>
              </a:lnSpc>
              <a:buNone/>
            </a:pPr>
            <a:r>
              <a:rPr lang="ja-JP" altLang="en-US" sz="1300" dirty="0" smtClean="0">
                <a:latin typeface="+mn-ea"/>
              </a:rPr>
              <a:t>                公益社団法人　関西経済連合会  会長　　　　</a:t>
            </a:r>
            <a:r>
              <a:rPr lang="en-US" altLang="ja-JP" sz="1300" dirty="0" smtClean="0">
                <a:latin typeface="+mn-ea"/>
              </a:rPr>
              <a:t>	</a:t>
            </a:r>
            <a:r>
              <a:rPr lang="ja-JP" altLang="en-US" sz="1300" dirty="0" smtClean="0">
                <a:latin typeface="+mn-ea"/>
              </a:rPr>
              <a:t>松本　正義</a:t>
            </a:r>
            <a:endParaRPr lang="en-US" altLang="ja-JP" sz="1300" dirty="0" smtClean="0">
              <a:latin typeface="+mn-ea"/>
            </a:endParaRPr>
          </a:p>
          <a:p>
            <a:pPr marL="0" indent="0">
              <a:lnSpc>
                <a:spcPts val="1800"/>
              </a:lnSpc>
              <a:buNone/>
            </a:pPr>
            <a:r>
              <a:rPr lang="ja-JP" altLang="en-US" sz="1300" dirty="0" smtClean="0">
                <a:latin typeface="+mn-ea"/>
              </a:rPr>
              <a:t>　　　　  関西</a:t>
            </a:r>
            <a:r>
              <a:rPr lang="ja-JP" altLang="en-US" sz="1300" dirty="0">
                <a:latin typeface="+mn-ea"/>
              </a:rPr>
              <a:t>商工会議所連合会 会長・大阪商工会議所 </a:t>
            </a:r>
            <a:r>
              <a:rPr lang="ja-JP" altLang="en-US" sz="1300" dirty="0" smtClean="0">
                <a:latin typeface="+mn-ea"/>
              </a:rPr>
              <a:t>会頭</a:t>
            </a:r>
            <a:r>
              <a:rPr lang="en-US" altLang="ja-JP" sz="1300" dirty="0" smtClean="0">
                <a:latin typeface="+mn-ea"/>
              </a:rPr>
              <a:t>	</a:t>
            </a:r>
            <a:r>
              <a:rPr lang="ja-JP" altLang="en-US" sz="1300" dirty="0" smtClean="0">
                <a:latin typeface="+mn-ea"/>
              </a:rPr>
              <a:t>鳥井</a:t>
            </a:r>
            <a:r>
              <a:rPr lang="ja-JP" altLang="en-US" sz="1300" dirty="0">
                <a:latin typeface="+mn-ea"/>
              </a:rPr>
              <a:t>　信吾</a:t>
            </a:r>
            <a:endParaRPr lang="en-US" altLang="ja-JP" sz="1300" dirty="0" smtClean="0">
              <a:latin typeface="+mn-ea"/>
            </a:endParaRPr>
          </a:p>
          <a:p>
            <a:pPr marL="0" indent="0">
              <a:lnSpc>
                <a:spcPts val="1800"/>
              </a:lnSpc>
              <a:buNone/>
            </a:pPr>
            <a:r>
              <a:rPr lang="en-US" altLang="ja-JP" sz="1300" dirty="0">
                <a:latin typeface="+mn-ea"/>
              </a:rPr>
              <a:t> </a:t>
            </a:r>
            <a:r>
              <a:rPr lang="en-US" altLang="ja-JP" sz="1300" dirty="0" smtClean="0">
                <a:latin typeface="+mn-ea"/>
              </a:rPr>
              <a:t>               </a:t>
            </a:r>
            <a:r>
              <a:rPr lang="ja-JP" altLang="en-US" sz="1300" dirty="0" smtClean="0">
                <a:latin typeface="+mn-ea"/>
              </a:rPr>
              <a:t>一般社団法人　関西経済同友会　代表幹事</a:t>
            </a:r>
            <a:r>
              <a:rPr lang="ja-JP" altLang="en-US" sz="1300" dirty="0">
                <a:latin typeface="+mn-ea"/>
              </a:rPr>
              <a:t> </a:t>
            </a:r>
            <a:r>
              <a:rPr lang="ja-JP" altLang="en-US" sz="1300" dirty="0" smtClean="0">
                <a:latin typeface="+mn-ea"/>
              </a:rPr>
              <a:t>        　</a:t>
            </a:r>
            <a:r>
              <a:rPr lang="en-US" altLang="ja-JP" sz="1300" dirty="0" smtClean="0">
                <a:latin typeface="+mn-ea"/>
              </a:rPr>
              <a:t>	</a:t>
            </a:r>
            <a:r>
              <a:rPr lang="ja-JP" altLang="en-US" sz="1300" dirty="0" smtClean="0">
                <a:latin typeface="+mn-ea"/>
              </a:rPr>
              <a:t>生駒　京子</a:t>
            </a:r>
            <a:endParaRPr lang="en-US" altLang="ja-JP" sz="1300" dirty="0">
              <a:latin typeface="+mn-ea"/>
            </a:endParaRPr>
          </a:p>
          <a:p>
            <a:pPr marL="0" indent="0">
              <a:lnSpc>
                <a:spcPts val="1800"/>
              </a:lnSpc>
              <a:buNone/>
            </a:pPr>
            <a:r>
              <a:rPr lang="en-US" altLang="ja-JP" sz="1300" dirty="0" smtClean="0">
                <a:latin typeface="+mn-ea"/>
              </a:rPr>
              <a:t>                                                                    </a:t>
            </a:r>
            <a:r>
              <a:rPr lang="ja-JP" altLang="en-US" sz="1300" dirty="0" smtClean="0">
                <a:latin typeface="+mn-ea"/>
              </a:rPr>
              <a:t>代表幹事　　　　　</a:t>
            </a:r>
            <a:r>
              <a:rPr lang="en-US" altLang="ja-JP" sz="1300" dirty="0">
                <a:latin typeface="+mn-ea"/>
              </a:rPr>
              <a:t>	</a:t>
            </a:r>
            <a:r>
              <a:rPr lang="ja-JP" altLang="en-US" sz="1300" dirty="0" smtClean="0">
                <a:latin typeface="+mn-ea"/>
              </a:rPr>
              <a:t>角元　敬治</a:t>
            </a:r>
            <a:endParaRPr lang="en-US" altLang="ja-JP" sz="1300" dirty="0">
              <a:latin typeface="+mn-ea"/>
            </a:endParaRPr>
          </a:p>
          <a:p>
            <a:pPr marL="0" indent="0">
              <a:lnSpc>
                <a:spcPts val="1800"/>
              </a:lnSpc>
              <a:buNone/>
            </a:pPr>
            <a:r>
              <a:rPr lang="en-US" altLang="ja-JP" sz="1300" dirty="0" smtClean="0">
                <a:latin typeface="+mn-ea"/>
              </a:rPr>
              <a:t>                </a:t>
            </a:r>
            <a:r>
              <a:rPr lang="ja-JP" altLang="en-US" sz="1300" dirty="0" smtClean="0">
                <a:latin typeface="+mn-ea"/>
              </a:rPr>
              <a:t>公益社団法人　</a:t>
            </a:r>
            <a:r>
              <a:rPr lang="en-US" altLang="ja-JP" sz="1300" dirty="0" smtClean="0">
                <a:latin typeface="+mn-ea"/>
              </a:rPr>
              <a:t>2025</a:t>
            </a:r>
            <a:r>
              <a:rPr lang="ja-JP" altLang="en-US" sz="1300" dirty="0" smtClean="0">
                <a:latin typeface="+mn-ea"/>
              </a:rPr>
              <a:t>年日本国際博覧会協会　会長　</a:t>
            </a:r>
            <a:r>
              <a:rPr lang="en-US" altLang="ja-JP" sz="1300" dirty="0">
                <a:latin typeface="+mn-ea"/>
              </a:rPr>
              <a:t>	</a:t>
            </a:r>
            <a:r>
              <a:rPr lang="ja-JP" altLang="en-US" sz="1300" dirty="0" smtClean="0">
                <a:latin typeface="+mn-ea"/>
              </a:rPr>
              <a:t>十倉　雅和</a:t>
            </a:r>
            <a:endParaRPr lang="en-US" altLang="ja-JP" sz="1300" dirty="0" smtClean="0">
              <a:latin typeface="+mn-ea"/>
            </a:endParaRPr>
          </a:p>
          <a:p>
            <a:pPr marL="0" indent="0">
              <a:lnSpc>
                <a:spcPts val="1200"/>
              </a:lnSpc>
              <a:buNone/>
            </a:pPr>
            <a:endParaRPr lang="en-US" altLang="ja-JP" sz="1600" dirty="0" smtClean="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738367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15567" y="5381649"/>
            <a:ext cx="9434300" cy="111460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90060" y="5065586"/>
            <a:ext cx="3249608"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総務省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stCxn id="16" idx="4"/>
          </p:cNvCxnSpPr>
          <p:nvPr/>
        </p:nvCxnSpPr>
        <p:spPr>
          <a:xfrm flipH="1">
            <a:off x="379488" y="1470043"/>
            <a:ext cx="0" cy="37320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1093" y="1197088"/>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78007" y="1175181"/>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7905" y="506558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32605" y="5017397"/>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9487" y="3212203"/>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1044967139"/>
              </p:ext>
            </p:extLst>
          </p:nvPr>
        </p:nvGraphicFramePr>
        <p:xfrm>
          <a:off x="359857" y="1575935"/>
          <a:ext cx="9540000" cy="128952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47315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▷財政面での懸念</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　　万博会場において、次世代モビリティや、デジタルを活用した演出、自動翻訳システムサービスなど、来場者が「未来社会」を</a:t>
                      </a:r>
                      <a:endParaRPr kumimoji="1" lang="en-US" altLang="ja-JP" sz="12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　　体現するためには、世界に先駆けた高度な通信環境の整備・充実が不可欠であるが、協会の限られた運営費では賄うことが困難。</a:t>
                      </a:r>
                      <a:endParaRPr kumimoji="1" lang="en-US" altLang="ja-JP" sz="12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▷必要な通信量が不確定</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　</a:t>
                      </a:r>
                      <a:r>
                        <a:rPr kumimoji="1" lang="ja-JP" altLang="en-US" sz="800" b="0" dirty="0" smtClean="0">
                          <a:solidFill>
                            <a:schemeClr val="tx1"/>
                          </a:solidFill>
                        </a:rPr>
                        <a:t>　</a:t>
                      </a:r>
                      <a:r>
                        <a:rPr kumimoji="1" lang="ja-JP" altLang="en-US" sz="1200" b="0" dirty="0" smtClean="0">
                          <a:solidFill>
                            <a:schemeClr val="tx1"/>
                          </a:solidFill>
                        </a:rPr>
                        <a:t>未来社会の実験場に必要となる高度な通信環境について、通常の通信環境の上積みとなる範囲を、協会が事業者と検討中</a:t>
                      </a:r>
                      <a:r>
                        <a:rPr kumimoji="1" lang="ja-JP" altLang="en-US" sz="1200" b="0" dirty="0" err="1" smtClean="0">
                          <a:solidFill>
                            <a:schemeClr val="tx1"/>
                          </a:solidFill>
                        </a:rPr>
                        <a:t>。。</a:t>
                      </a:r>
                      <a:endParaRPr kumimoji="1" lang="en-US" altLang="ja-JP" sz="12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600" b="1" dirty="0" smtClean="0">
                        <a:solidFill>
                          <a:schemeClr val="tx1"/>
                        </a:solidFill>
                      </a:endParaRPr>
                    </a:p>
                  </a:txBody>
                  <a:tcPr marL="100806" marR="100806" marT="50403" marB="50403" anchor="ctr"/>
                </a:tc>
                <a:extLst>
                  <a:ext uri="{0D108BD9-81ED-4DB2-BD59-A6C34878D82A}">
                    <a16:rowId xmlns:a16="http://schemas.microsoft.com/office/drawing/2014/main" val="933281075"/>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3803752978"/>
              </p:ext>
            </p:extLst>
          </p:nvPr>
        </p:nvGraphicFramePr>
        <p:xfrm>
          <a:off x="578007" y="5470817"/>
          <a:ext cx="9540000" cy="1116953"/>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1116953">
                <a:tc>
                  <a:txBody>
                    <a:bodyPr/>
                    <a:lstStyle/>
                    <a:p>
                      <a:pPr algn="l">
                        <a:lnSpc>
                          <a:spcPct val="100000"/>
                        </a:lnSpc>
                      </a:pPr>
                      <a:r>
                        <a:rPr kumimoji="1" lang="ja-JP" altLang="en-US" sz="1300" b="1" dirty="0" smtClean="0">
                          <a:solidFill>
                            <a:schemeClr val="tx1"/>
                          </a:solidFill>
                        </a:rPr>
                        <a:t>▷万博会場における次世代モビリティや自動翻訳など、未来社会ショーケース事業に必要となる高度な通信環境について、</a:t>
                      </a:r>
                      <a:endParaRPr kumimoji="1" lang="en-US" altLang="ja-JP" sz="1300" b="1" dirty="0" smtClean="0">
                        <a:solidFill>
                          <a:schemeClr val="tx1"/>
                        </a:solidFill>
                      </a:endParaRPr>
                    </a:p>
                    <a:p>
                      <a:pPr algn="l">
                        <a:lnSpc>
                          <a:spcPct val="100000"/>
                        </a:lnSpc>
                      </a:pPr>
                      <a:r>
                        <a:rPr kumimoji="1" lang="ja-JP" altLang="en-US" sz="1300" b="1" dirty="0" smtClean="0">
                          <a:solidFill>
                            <a:schemeClr val="tx1"/>
                          </a:solidFill>
                        </a:rPr>
                        <a:t>　国による必要な支援</a:t>
                      </a:r>
                      <a:r>
                        <a:rPr kumimoji="1" lang="ja-JP" altLang="en-US" sz="900" b="0" dirty="0" smtClean="0">
                          <a:solidFill>
                            <a:schemeClr val="tx1"/>
                          </a:solidFill>
                        </a:rPr>
                        <a:t>＜府・市・協会＞</a:t>
                      </a:r>
                      <a:endParaRPr kumimoji="1" lang="en-US" altLang="ja-JP" sz="900" b="0" dirty="0" smtClean="0">
                        <a:solidFill>
                          <a:schemeClr val="tx1"/>
                        </a:solidFill>
                      </a:endParaRPr>
                    </a:p>
                    <a:p>
                      <a:pPr algn="l">
                        <a:lnSpc>
                          <a:spcPct val="100000"/>
                        </a:lnSpc>
                      </a:pPr>
                      <a:r>
                        <a:rPr kumimoji="1" lang="ja-JP" altLang="en-US" sz="900" b="0" dirty="0" smtClean="0">
                          <a:solidFill>
                            <a:srgbClr val="FF0000"/>
                          </a:solidFill>
                        </a:rPr>
                        <a:t>　</a:t>
                      </a:r>
                      <a:endParaRPr kumimoji="1" lang="ja-JP" altLang="en-US"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70</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１（</a:t>
            </a:r>
            <a:r>
              <a:rPr kumimoji="1" lang="en-US" altLang="ja-JP" b="1" dirty="0">
                <a:solidFill>
                  <a:prstClr val="white"/>
                </a:solidFill>
                <a:latin typeface="BIZ UDPゴシック" panose="020B0400000000000000" pitchFamily="50" charset="-128"/>
                <a:ea typeface="BIZ UDPゴシック" panose="020B0400000000000000" pitchFamily="50" charset="-128"/>
              </a:rPr>
              <a:t>5</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高度な通信環境の整備・</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充実</a:t>
            </a:r>
            <a:endParaRPr kumimoji="1"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79387"/>
            <a:ext cx="9540000" cy="461665"/>
          </a:xfrm>
          <a:prstGeom prst="rect">
            <a:avLst/>
          </a:prstGeom>
          <a:noFill/>
          <a:ln w="6350">
            <a:noFill/>
            <a:prstDash val="solid"/>
          </a:ln>
        </p:spPr>
        <p:txBody>
          <a:bodyPr wrap="square">
            <a:spAutoFit/>
          </a:bodyPr>
          <a:lstStyle/>
          <a:p>
            <a:pPr>
              <a:defRPr/>
            </a:pPr>
            <a:r>
              <a:rPr lang="ja-JP" altLang="en-US" sz="1200" dirty="0">
                <a:solidFill>
                  <a:prstClr val="black"/>
                </a:solidFill>
                <a:latin typeface="BIZ UDPゴシック" panose="020B0400000000000000" pitchFamily="50" charset="-128"/>
                <a:ea typeface="BIZ UDPゴシック" panose="020B0400000000000000" pitchFamily="50" charset="-128"/>
              </a:rPr>
              <a:t>　会場内で、最先端技術を駆使した次世代モビリティによる移動、最新の映像技術による演出や自動翻訳サービスの提供など、全ての来場者が「ミライのデジタル社会」を実感するには、世界に先駆けた高度な通信環境の整備が</a:t>
            </a:r>
            <a:r>
              <a:rPr lang="ja-JP" altLang="en-US" sz="1200" dirty="0" smtClean="0">
                <a:solidFill>
                  <a:prstClr val="black"/>
                </a:solidFill>
                <a:latin typeface="BIZ UDPゴシック" panose="020B0400000000000000" pitchFamily="50" charset="-128"/>
                <a:ea typeface="BIZ UDPゴシック" panose="020B0400000000000000" pitchFamily="50" charset="-128"/>
              </a:rPr>
              <a:t>不可欠</a:t>
            </a:r>
            <a:r>
              <a:rPr lang="ja-JP" altLang="en-US" sz="1200" dirty="0" smtClean="0">
                <a:latin typeface="BIZ UDPゴシック" panose="020B0400000000000000" pitchFamily="50" charset="-128"/>
                <a:ea typeface="BIZ UDPゴシック" panose="020B0400000000000000" pitchFamily="50" charset="-128"/>
              </a:rPr>
              <a:t>。</a:t>
            </a:r>
            <a:endParaRPr lang="ja-JP" altLang="en-US" sz="1200" dirty="0">
              <a:latin typeface="BIZ UDPゴシック" panose="020B0400000000000000" pitchFamily="50" charset="-128"/>
              <a:ea typeface="BIZ UDPゴシック" panose="020B0400000000000000"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2848647531"/>
              </p:ext>
            </p:extLst>
          </p:nvPr>
        </p:nvGraphicFramePr>
        <p:xfrm>
          <a:off x="515567" y="3737819"/>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Beyond</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５</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ready</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ショーケースの実現</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総務省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今後、各パビリオンの展示内容や未来社会ショーケース事業の詳細が明確になれば、必要な通信環境の整備に向けて、協会と国が協議を行うことを確認</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2812155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bwMode="gray">
          <a:xfrm>
            <a:off x="696132" y="2283035"/>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solidFill>
                  <a:prstClr val="black"/>
                </a:solidFill>
                <a:latin typeface="BIZ UDPゴシック" panose="020B0400000000000000" pitchFamily="50" charset="-128"/>
                <a:ea typeface="BIZ UDPゴシック" panose="020B0400000000000000" pitchFamily="50" charset="-128"/>
              </a:rPr>
              <a:t>2</a:t>
            </a:r>
            <a:r>
              <a:rPr lang="ja-JP" altLang="en-US" sz="3600" dirty="0">
                <a:solidFill>
                  <a:prstClr val="black"/>
                </a:solidFill>
                <a:latin typeface="BIZ UDPゴシック" panose="020B0400000000000000" pitchFamily="50" charset="-128"/>
                <a:ea typeface="BIZ UDPゴシック" panose="020B0400000000000000" pitchFamily="50" charset="-128"/>
              </a:rPr>
              <a:t>　万博の円滑な運営に向けて</a:t>
            </a:r>
          </a:p>
        </p:txBody>
      </p:sp>
      <p:sp>
        <p:nvSpPr>
          <p:cNvPr id="8" name="テキスト ボックス 7"/>
          <p:cNvSpPr txBox="1"/>
          <p:nvPr/>
        </p:nvSpPr>
        <p:spPr>
          <a:xfrm>
            <a:off x="1839933" y="4276906"/>
            <a:ext cx="6926281" cy="2210862"/>
          </a:xfrm>
          <a:prstGeom prst="rect">
            <a:avLst/>
          </a:prstGeom>
          <a:noFill/>
          <a:ln w="28575">
            <a:solidFill>
              <a:schemeClr val="tx2"/>
            </a:solidFill>
            <a:prstDash val="sysDot"/>
          </a:ln>
        </p:spPr>
        <p:txBody>
          <a:bodyPr wrap="square" rtlCol="0">
            <a:spAutoFit/>
          </a:bodyPr>
          <a:lstStyle/>
          <a:p>
            <a:pPr indent="85729">
              <a:defRPr/>
            </a:pPr>
            <a:r>
              <a:rPr lang="en-US" altLang="ja-JP" sz="1500" dirty="0">
                <a:solidFill>
                  <a:prstClr val="black"/>
                </a:solidFill>
                <a:latin typeface="BIZ UDPゴシック" panose="020B0400000000000000" pitchFamily="50" charset="-128"/>
                <a:ea typeface="BIZ UDPゴシック" panose="020B0400000000000000" pitchFamily="50" charset="-128"/>
              </a:rPr>
              <a:t>【</a:t>
            </a:r>
            <a:r>
              <a:rPr lang="ja-JP" altLang="en-US" sz="1500" dirty="0">
                <a:solidFill>
                  <a:prstClr val="black"/>
                </a:solidFill>
                <a:latin typeface="BIZ UDPゴシック" panose="020B0400000000000000" pitchFamily="50" charset="-128"/>
                <a:ea typeface="BIZ UDPゴシック" panose="020B0400000000000000" pitchFamily="50" charset="-128"/>
              </a:rPr>
              <a:t>項目</a:t>
            </a:r>
            <a:r>
              <a:rPr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indent="85729">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（１）</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中小企業等の参画促進、木材の利用</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促進</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smtClean="0">
                <a:latin typeface="BIZ UDPゴシック" panose="020B0400000000000000" pitchFamily="50" charset="-128"/>
                <a:ea typeface="BIZ UDPゴシック" panose="020B0400000000000000" pitchFamily="50" charset="-128"/>
              </a:rPr>
              <a:t>防災対策</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（３）</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a:latin typeface="BIZ UDPゴシック" panose="020B0400000000000000" pitchFamily="50" charset="-128"/>
                <a:ea typeface="BIZ UDPゴシック" panose="020B0400000000000000" pitchFamily="50" charset="-128"/>
              </a:rPr>
              <a:t>テロ・サイバー</a:t>
            </a:r>
            <a:r>
              <a:rPr kumimoji="1" lang="ja-JP" altLang="en-US" sz="1600" dirty="0" smtClean="0">
                <a:latin typeface="BIZ UDPゴシック" panose="020B0400000000000000" pitchFamily="50" charset="-128"/>
                <a:ea typeface="BIZ UDPゴシック" panose="020B0400000000000000" pitchFamily="50" charset="-128"/>
              </a:rPr>
              <a:t>等防犯対策、雑踏整理等</a:t>
            </a:r>
            <a:r>
              <a:rPr kumimoji="1" lang="ja-JP" altLang="en-US" sz="1600" dirty="0">
                <a:latin typeface="BIZ UDPゴシック" panose="020B0400000000000000" pitchFamily="50" charset="-128"/>
                <a:ea typeface="BIZ UDPゴシック" panose="020B0400000000000000" pitchFamily="50" charset="-128"/>
              </a:rPr>
              <a:t>セキュリティ対策 </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smtClean="0">
                <a:latin typeface="BIZ UDPゴシック" panose="020B0400000000000000" pitchFamily="50" charset="-128"/>
                <a:ea typeface="BIZ UDPゴシック" panose="020B0400000000000000" pitchFamily="50" charset="-128"/>
              </a:rPr>
              <a:t>感染症対策の強化</a:t>
            </a:r>
          </a:p>
          <a:p>
            <a:pPr marL="15240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（５）</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一般交通への働きかけ</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TDM</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の推進等</a:t>
            </a:r>
            <a:endParaRPr kumimoji="1" lang="en-US" altLang="ja-JP" sz="1600" dirty="0">
              <a:latin typeface="BIZ UDPゴシック" panose="020B0400000000000000" pitchFamily="50" charset="-128"/>
              <a:ea typeface="BIZ UDPゴシック" panose="020B0400000000000000" pitchFamily="50" charset="-128"/>
            </a:endParaRPr>
          </a:p>
          <a:p>
            <a:pPr marL="152400" lvl="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６</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a:latin typeface="BIZ UDPゴシック" panose="020B0400000000000000" pitchFamily="50" charset="-128"/>
                <a:ea typeface="BIZ UDPゴシック" panose="020B0400000000000000" pitchFamily="50" charset="-128"/>
              </a:rPr>
              <a:t>参加企業等への税制改正</a:t>
            </a:r>
            <a:endParaRPr kumimoji="1" lang="en-US" altLang="ja-JP" sz="1600" dirty="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７</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smtClean="0">
                <a:latin typeface="BIZ UDPゴシック" panose="020B0400000000000000" pitchFamily="50" charset="-128"/>
                <a:ea typeface="BIZ UDPゴシック" panose="020B0400000000000000" pitchFamily="50" charset="-128"/>
              </a:rPr>
              <a:t>万博</a:t>
            </a:r>
            <a:r>
              <a:rPr kumimoji="1" lang="ja-JP" altLang="en-US" sz="1600" dirty="0">
                <a:latin typeface="BIZ UDPゴシック" panose="020B0400000000000000" pitchFamily="50" charset="-128"/>
                <a:ea typeface="BIZ UDPゴシック" panose="020B0400000000000000" pitchFamily="50" charset="-128"/>
              </a:rPr>
              <a:t>公式参加スタッフの宿舎及び輸送手段の確保</a:t>
            </a:r>
            <a:endParaRPr kumimoji="1" lang="en-US" altLang="ja-JP" sz="1600" dirty="0" smtClean="0">
              <a:latin typeface="BIZ UDPゴシック" panose="020B0400000000000000" pitchFamily="50" charset="-128"/>
              <a:ea typeface="BIZ UDPゴシック" panose="020B0400000000000000" pitchFamily="50" charset="-128"/>
            </a:endParaRPr>
          </a:p>
          <a:p>
            <a:pPr marL="152400" lvl="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８</a:t>
            </a:r>
            <a:r>
              <a:rPr kumimoji="1" lang="ja-JP" altLang="en-US" sz="1600" dirty="0" smtClean="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万博来訪者の</a:t>
            </a:r>
            <a:r>
              <a:rPr kumimoji="1" lang="ja-JP" altLang="en-US" sz="1600" dirty="0">
                <a:latin typeface="BIZ UDPゴシック" panose="020B0400000000000000" pitchFamily="50" charset="-128"/>
                <a:ea typeface="BIZ UDPゴシック" panose="020B0400000000000000" pitchFamily="50" charset="-128"/>
              </a:rPr>
              <a:t>円滑な輸送体制確保及び輸送における</a:t>
            </a:r>
            <a:r>
              <a:rPr kumimoji="1" lang="ja-JP" altLang="en-US" sz="1600" dirty="0" smtClean="0">
                <a:latin typeface="BIZ UDPゴシック" panose="020B0400000000000000" pitchFamily="50" charset="-128"/>
                <a:ea typeface="BIZ UDPゴシック" panose="020B0400000000000000" pitchFamily="50" charset="-128"/>
              </a:rPr>
              <a:t>新技術の導入</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71</a:t>
            </a:fld>
            <a:endParaRPr kumimoji="1" lang="ja-JP" altLang="en-US" dirty="0"/>
          </a:p>
        </p:txBody>
      </p:sp>
    </p:spTree>
    <p:extLst>
      <p:ext uri="{BB962C8B-B14F-4D97-AF65-F5344CB8AC3E}">
        <p14:creationId xmlns:p14="http://schemas.microsoft.com/office/powerpoint/2010/main" val="29097342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78836" y="4835969"/>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（内閣官房、</a:t>
            </a:r>
            <a:r>
              <a:rPr kumimoji="1" lang="ja-JP" altLang="en-US" sz="1100" dirty="0">
                <a:latin typeface="メイリオ" panose="020B0604030504040204" pitchFamily="50" charset="-128"/>
                <a:ea typeface="メイリオ" panose="020B0604030504040204" pitchFamily="50" charset="-128"/>
              </a:rPr>
              <a:t>厚生労働省、農林水産省、経済</a:t>
            </a:r>
            <a:r>
              <a:rPr kumimoji="1" lang="ja-JP" altLang="en-US" sz="1100" dirty="0" smtClean="0">
                <a:latin typeface="メイリオ" panose="020B0604030504040204" pitchFamily="50" charset="-128"/>
                <a:ea typeface="メイリオ" panose="020B0604030504040204" pitchFamily="50" charset="-128"/>
              </a:rPr>
              <a:t>産業省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a:cxnSpLocks/>
            <a:endCxn id="18" idx="1"/>
          </p:cNvCxnSpPr>
          <p:nvPr/>
        </p:nvCxnSpPr>
        <p:spPr>
          <a:xfrm>
            <a:off x="381288" y="1281021"/>
            <a:ext cx="0" cy="35639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08678" y="1134577"/>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31843" y="1111744"/>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20632" y="4828143"/>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72233" y="4782276"/>
            <a:ext cx="243874" cy="369332"/>
          </a:xfrm>
          <a:prstGeom prst="rect">
            <a:avLst/>
          </a:prstGeom>
          <a:noFill/>
        </p:spPr>
        <p:txBody>
          <a:bodyPr wrap="squar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413017" y="3861609"/>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455680" y="5140947"/>
            <a:ext cx="9434300" cy="19435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238606521"/>
              </p:ext>
            </p:extLst>
          </p:nvPr>
        </p:nvGraphicFramePr>
        <p:xfrm>
          <a:off x="487909" y="5112480"/>
          <a:ext cx="9540000" cy="1908492"/>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42499">
                <a:tc>
                  <a:txBody>
                    <a:bodyPr/>
                    <a:lstStyle/>
                    <a:p>
                      <a:pPr algn="l">
                        <a:lnSpc>
                          <a:spcPct val="100000"/>
                        </a:lnSpc>
                      </a:pPr>
                      <a:r>
                        <a:rPr kumimoji="1" lang="ja-JP" altLang="en-US" sz="1300" b="1" dirty="0">
                          <a:solidFill>
                            <a:schemeClr val="tx1"/>
                          </a:solidFill>
                        </a:rPr>
                        <a:t>▷万博会場における</a:t>
                      </a:r>
                      <a:r>
                        <a:rPr kumimoji="1" lang="ja-JP" altLang="en-US" sz="1300" b="1" dirty="0" smtClean="0">
                          <a:solidFill>
                            <a:schemeClr val="tx1"/>
                          </a:solidFill>
                        </a:rPr>
                        <a:t>国等の</a:t>
                      </a:r>
                      <a:r>
                        <a:rPr kumimoji="1" lang="ja-JP" altLang="en-US" sz="1300" b="1" dirty="0">
                          <a:solidFill>
                            <a:schemeClr val="tx1"/>
                          </a:solidFill>
                        </a:rPr>
                        <a:t>取組み</a:t>
                      </a:r>
                      <a:r>
                        <a:rPr kumimoji="1" lang="ja-JP" altLang="en-US" sz="1300" b="1" dirty="0" smtClean="0">
                          <a:solidFill>
                            <a:schemeClr val="tx1"/>
                          </a:solidFill>
                        </a:rPr>
                        <a:t>における「万博関連事業受注者登録システム」の積極的な活用、地元中</a:t>
                      </a:r>
                      <a:r>
                        <a:rPr kumimoji="1" lang="ja-JP" altLang="en-US" sz="1300" b="1" dirty="0">
                          <a:solidFill>
                            <a:schemeClr val="tx1"/>
                          </a:solidFill>
                        </a:rPr>
                        <a:t>小企業等の技術等</a:t>
                      </a:r>
                      <a:r>
                        <a:rPr kumimoji="1" lang="ja-JP" altLang="en-US" sz="1300" b="1" dirty="0" smtClean="0">
                          <a:solidFill>
                            <a:schemeClr val="tx1"/>
                          </a:solidFill>
                        </a:rPr>
                        <a:t>の</a:t>
                      </a:r>
                      <a:endParaRPr kumimoji="1" lang="en-US" altLang="ja-JP" sz="1300" b="1" dirty="0" smtClean="0">
                        <a:solidFill>
                          <a:schemeClr val="tx1"/>
                        </a:solidFill>
                      </a:endParaRPr>
                    </a:p>
                    <a:p>
                      <a:pPr algn="l">
                        <a:lnSpc>
                          <a:spcPct val="100000"/>
                        </a:lnSpc>
                      </a:pPr>
                      <a:r>
                        <a:rPr kumimoji="1" lang="ja-JP" altLang="en-US" sz="1300" b="1" dirty="0" smtClean="0">
                          <a:solidFill>
                            <a:schemeClr val="tx1"/>
                          </a:solidFill>
                        </a:rPr>
                        <a:t>　活用</a:t>
                      </a:r>
                      <a:r>
                        <a:rPr kumimoji="1" lang="ja-JP" altLang="en-US" sz="1300" b="1" dirty="0">
                          <a:solidFill>
                            <a:schemeClr val="tx1"/>
                          </a:solidFill>
                        </a:rPr>
                        <a:t>、参画促進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・市・大商</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a:t>
                      </a:r>
                      <a:endParaRPr kumimoji="1" lang="en-US" altLang="ja-JP" sz="1300" b="0" dirty="0">
                        <a:solidFill>
                          <a:schemeClr val="tx1"/>
                        </a:solidFill>
                      </a:endParaRPr>
                    </a:p>
                  </a:txBody>
                  <a:tcPr marL="100806" marR="100806" marT="50403" marB="50403"/>
                </a:tc>
                <a:extLst>
                  <a:ext uri="{0D108BD9-81ED-4DB2-BD59-A6C34878D82A}">
                    <a16:rowId xmlns:a16="http://schemas.microsoft.com/office/drawing/2014/main" val="4193718493"/>
                  </a:ext>
                </a:extLst>
              </a:tr>
              <a:tr h="43730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▷会場内の</a:t>
                      </a:r>
                      <a:r>
                        <a:rPr kumimoji="1" lang="ja-JP" altLang="en-US" sz="1300" b="1" dirty="0" smtClean="0">
                          <a:solidFill>
                            <a:schemeClr val="tx1"/>
                          </a:solidFill>
                        </a:rPr>
                        <a:t>国等の</a:t>
                      </a:r>
                      <a:r>
                        <a:rPr kumimoji="1" lang="ja-JP" altLang="en-US" sz="1300" b="1" dirty="0">
                          <a:solidFill>
                            <a:schemeClr val="tx1"/>
                          </a:solidFill>
                        </a:rPr>
                        <a:t>取組において、</a:t>
                      </a:r>
                      <a:r>
                        <a:rPr kumimoji="1" lang="ja-JP" altLang="en-US" sz="1300" b="1" dirty="0" smtClean="0">
                          <a:solidFill>
                            <a:schemeClr val="tx1"/>
                          </a:solidFill>
                        </a:rPr>
                        <a:t>再生産可能</a:t>
                      </a:r>
                      <a:r>
                        <a:rPr kumimoji="1" lang="ja-JP" altLang="en-US" sz="1300" b="1" dirty="0">
                          <a:solidFill>
                            <a:schemeClr val="tx1"/>
                          </a:solidFill>
                        </a:rPr>
                        <a:t>な</a:t>
                      </a:r>
                      <a:r>
                        <a:rPr kumimoji="1" lang="ja-JP" altLang="en-US" sz="1300" b="1" dirty="0" smtClean="0">
                          <a:solidFill>
                            <a:schemeClr val="tx1"/>
                          </a:solidFill>
                        </a:rPr>
                        <a:t>資源で</a:t>
                      </a:r>
                      <a:r>
                        <a:rPr kumimoji="1" lang="ja-JP" altLang="en-US" sz="1300" b="1" dirty="0">
                          <a:solidFill>
                            <a:schemeClr val="tx1"/>
                          </a:solidFill>
                        </a:rPr>
                        <a:t>ある</a:t>
                      </a:r>
                      <a:r>
                        <a:rPr kumimoji="1" lang="ja-JP" altLang="en-US" sz="1300" b="1" dirty="0" smtClean="0">
                          <a:solidFill>
                            <a:schemeClr val="tx1"/>
                          </a:solidFill>
                        </a:rPr>
                        <a:t>木材の積極的な利用</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a:t>
                      </a:r>
                      <a:endParaRPr kumimoji="1" lang="en-US" altLang="ja-JP" sz="9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▷中小企業等の技術等の活用促進、万博参画促進への財政支援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＜関経連・大商＞</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▷万博を機にチャレンジする人材や企業を生み出すため取組促進への財政支援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＜大商＞</a:t>
                      </a:r>
                      <a:endParaRPr kumimoji="1" lang="en-US" altLang="ja-JP" sz="13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▷万博事業に関わる企業などサプライチェーン全体のサイバーセキュリティ強化への財政支援、とりわけ中小企業においては「サイバーセキュリティお助け隊サービス」などの活用支援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＜関経連・大商</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endParaRPr kumimoji="1" lang="en-US" altLang="ja-JP" sz="1300" b="0" dirty="0">
                        <a:solidFill>
                          <a:schemeClr val="tx1"/>
                        </a:solidFill>
                      </a:endParaRPr>
                    </a:p>
                  </a:txBody>
                  <a:tcPr marL="100806" marR="100806" marT="50403" marB="50403"/>
                </a:tc>
                <a:extLst>
                  <a:ext uri="{0D108BD9-81ED-4DB2-BD59-A6C34878D82A}">
                    <a16:rowId xmlns:a16="http://schemas.microsoft.com/office/drawing/2014/main" val="4251755479"/>
                  </a:ext>
                </a:extLst>
              </a:tr>
            </a:tbl>
          </a:graphicData>
        </a:graphic>
      </p:graphicFrame>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72</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3596938340"/>
              </p:ext>
            </p:extLst>
          </p:nvPr>
        </p:nvGraphicFramePr>
        <p:xfrm>
          <a:off x="398806" y="1374359"/>
          <a:ext cx="9460016" cy="2608471"/>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168527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▷中小企業等の万博への参画機会の拡大</a:t>
                      </a:r>
                    </a:p>
                    <a:p>
                      <a:pPr algn="l"/>
                      <a:r>
                        <a:rPr kumimoji="1" lang="ja-JP" altLang="en-US" sz="1300" b="1" dirty="0">
                          <a:solidFill>
                            <a:schemeClr val="tx1"/>
                          </a:solidFill>
                        </a:rPr>
                        <a:t>　　</a:t>
                      </a:r>
                      <a:r>
                        <a:rPr kumimoji="1" lang="ja-JP" altLang="en-US" sz="1200" b="0" dirty="0">
                          <a:solidFill>
                            <a:schemeClr val="tx1"/>
                          </a:solidFill>
                        </a:rPr>
                        <a:t>今後、万博会場整備が本格化する中、</a:t>
                      </a:r>
                      <a:r>
                        <a:rPr kumimoji="1" lang="ja-JP" altLang="en-US" sz="1200" b="0" dirty="0" smtClean="0">
                          <a:solidFill>
                            <a:schemeClr val="tx1"/>
                          </a:solidFill>
                        </a:rPr>
                        <a:t>国等に</a:t>
                      </a:r>
                      <a:r>
                        <a:rPr kumimoji="1" lang="ja-JP" altLang="en-US" sz="1200" b="0" dirty="0">
                          <a:solidFill>
                            <a:schemeClr val="tx1"/>
                          </a:solidFill>
                        </a:rPr>
                        <a:t>よる建設工事や設備</a:t>
                      </a:r>
                      <a:r>
                        <a:rPr kumimoji="1" lang="ja-JP" altLang="en-US" sz="1200" b="0" dirty="0" smtClean="0">
                          <a:solidFill>
                            <a:schemeClr val="tx1"/>
                          </a:solidFill>
                        </a:rPr>
                        <a:t>工事、製品・サービスの発注に</a:t>
                      </a:r>
                      <a:r>
                        <a:rPr kumimoji="1" lang="ja-JP" altLang="en-US" sz="1200" b="0" dirty="0">
                          <a:solidFill>
                            <a:schemeClr val="tx1"/>
                          </a:solidFill>
                        </a:rPr>
                        <a:t>中小企業等が参画し、優れた</a:t>
                      </a:r>
                      <a:r>
                        <a:rPr kumimoji="1" lang="ja-JP" altLang="en-US" sz="1200" b="0" dirty="0" smtClean="0">
                          <a:solidFill>
                            <a:schemeClr val="tx1"/>
                          </a:solidFill>
                        </a:rPr>
                        <a:t>技術</a:t>
                      </a:r>
                      <a:endParaRPr kumimoji="1" lang="en-US" altLang="ja-JP" sz="1200" b="0" dirty="0" smtClean="0">
                        <a:solidFill>
                          <a:schemeClr val="tx1"/>
                        </a:solidFill>
                      </a:endParaRPr>
                    </a:p>
                    <a:p>
                      <a:pPr algn="l"/>
                      <a:r>
                        <a:rPr kumimoji="1" lang="ja-JP" altLang="en-US" sz="1200" b="0" dirty="0" smtClean="0">
                          <a:solidFill>
                            <a:schemeClr val="tx1"/>
                          </a:solidFill>
                        </a:rPr>
                        <a:t>　　力</a:t>
                      </a:r>
                      <a:r>
                        <a:rPr kumimoji="1" lang="ja-JP" altLang="en-US" sz="1200" b="0" dirty="0">
                          <a:solidFill>
                            <a:schemeClr val="tx1"/>
                          </a:solidFill>
                        </a:rPr>
                        <a:t>や魅力的な</a:t>
                      </a:r>
                      <a:r>
                        <a:rPr kumimoji="1" lang="ja-JP" altLang="en-US" sz="1200" b="0" dirty="0" smtClean="0">
                          <a:solidFill>
                            <a:schemeClr val="tx1"/>
                          </a:solidFill>
                        </a:rPr>
                        <a:t>製品・サービスを国内外に</a:t>
                      </a:r>
                      <a:r>
                        <a:rPr kumimoji="1" lang="ja-JP" altLang="en-US" sz="1200" b="0" dirty="0">
                          <a:solidFill>
                            <a:schemeClr val="tx1"/>
                          </a:solidFill>
                        </a:rPr>
                        <a:t>発信する機会の拡大が重要。</a:t>
                      </a:r>
                      <a:endParaRPr kumimoji="1" lang="en-US" altLang="ja-JP" sz="12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▷脱炭素社会の実現に向けた木材利用の積極的な取組</a:t>
                      </a:r>
                      <a:endParaRPr kumimoji="1" lang="en-US" altLang="ja-JP" sz="12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　　会期後のリユース・リサイクルの観点やコスト面も考慮しながら</a:t>
                      </a:r>
                      <a:r>
                        <a:rPr kumimoji="1" lang="ja-JP" altLang="en-US" sz="1200" b="0" dirty="0" smtClean="0">
                          <a:solidFill>
                            <a:schemeClr val="tx1"/>
                          </a:solidFill>
                        </a:rPr>
                        <a:t>、再生産可能な資源である木材を最大限に利用することが重要。</a:t>
                      </a:r>
                    </a:p>
                    <a:p>
                      <a:pPr algn="l"/>
                      <a:endParaRPr kumimoji="1" lang="en-US" altLang="ja-JP" sz="600" b="1" dirty="0" smtClean="0">
                        <a:solidFill>
                          <a:schemeClr val="tx1"/>
                        </a:solidFill>
                      </a:endParaRPr>
                    </a:p>
                    <a:p>
                      <a:pPr algn="l"/>
                      <a:r>
                        <a:rPr kumimoji="1" lang="ja-JP" altLang="en-US" sz="1300" b="1" dirty="0" smtClean="0">
                          <a:solidFill>
                            <a:schemeClr val="tx1"/>
                          </a:solidFill>
                        </a:rPr>
                        <a:t>▷</a:t>
                      </a:r>
                      <a:r>
                        <a:rPr kumimoji="1" lang="ja-JP" altLang="en-US" sz="1300" b="1" dirty="0">
                          <a:solidFill>
                            <a:schemeClr val="tx1"/>
                          </a:solidFill>
                        </a:rPr>
                        <a:t>資金調達環境の未成熟</a:t>
                      </a:r>
                    </a:p>
                    <a:p>
                      <a:pPr marL="271463" indent="-271463" algn="l"/>
                      <a:r>
                        <a:rPr kumimoji="1" lang="ja-JP" altLang="en-US" sz="1200" dirty="0">
                          <a:solidFill>
                            <a:schemeClr val="tx1"/>
                          </a:solidFill>
                        </a:rPr>
                        <a:t>　　中小企業等が万博を契機として成長するためには、資金調達環境の充実が重要であるが、大阪・関西には資金調達額やベンチャーキャピタルの立地数などが不足しているため、成長を支える条件整備が必要。</a:t>
                      </a:r>
                      <a:endParaRPr kumimoji="1" lang="ja-JP" altLang="en-US" sz="1200" b="0" dirty="0">
                        <a:solidFill>
                          <a:schemeClr val="tx1"/>
                        </a:solidFill>
                      </a:endParaRPr>
                    </a:p>
                  </a:txBody>
                  <a:tcPr marL="100806" marR="100806" marT="50403" marB="50403" anchor="ctr"/>
                </a:tc>
                <a:extLst>
                  <a:ext uri="{0D108BD9-81ED-4DB2-BD59-A6C34878D82A}">
                    <a16:rowId xmlns:a16="http://schemas.microsoft.com/office/drawing/2014/main" val="3114122206"/>
                  </a:ext>
                </a:extLst>
              </a:tr>
              <a:tr h="785545">
                <a:tc>
                  <a:txBody>
                    <a:bodyPr/>
                    <a:lstStyle/>
                    <a:p>
                      <a:pPr algn="l"/>
                      <a:r>
                        <a:rPr kumimoji="1" lang="ja-JP" altLang="en-US" sz="1300" b="1" dirty="0">
                          <a:solidFill>
                            <a:schemeClr val="tx1"/>
                          </a:solidFill>
                        </a:rPr>
                        <a:t>▷中小企業等におけるサイバーセキュリティのリソース不足</a:t>
                      </a:r>
                    </a:p>
                    <a:p>
                      <a:pPr marL="271463" indent="-271463" algn="l"/>
                      <a:r>
                        <a:rPr kumimoji="1" lang="ja-JP" altLang="en-US" sz="1200" dirty="0">
                          <a:solidFill>
                            <a:schemeClr val="tx1"/>
                          </a:solidFill>
                        </a:rPr>
                        <a:t>　　中小企業のサイバーセキュリティ対策の実施体制としては、専門部署（担当者）を設置している企業はわずか約</a:t>
                      </a:r>
                      <a:r>
                        <a:rPr kumimoji="1" lang="en-US" altLang="ja-JP" sz="1200" dirty="0">
                          <a:solidFill>
                            <a:schemeClr val="tx1"/>
                          </a:solidFill>
                        </a:rPr>
                        <a:t>8</a:t>
                      </a:r>
                      <a:r>
                        <a:rPr kumimoji="1" lang="ja-JP" altLang="en-US" sz="1200" dirty="0">
                          <a:solidFill>
                            <a:schemeClr val="tx1"/>
                          </a:solidFill>
                        </a:rPr>
                        <a:t>％。専任担当者はおらず、兼務で従事が約</a:t>
                      </a:r>
                      <a:r>
                        <a:rPr kumimoji="1" lang="en-US" altLang="ja-JP" sz="1200" dirty="0">
                          <a:solidFill>
                            <a:schemeClr val="tx1"/>
                          </a:solidFill>
                        </a:rPr>
                        <a:t>60%</a:t>
                      </a:r>
                      <a:r>
                        <a:rPr kumimoji="1" lang="ja-JP" altLang="en-US" sz="1200" dirty="0" err="1">
                          <a:solidFill>
                            <a:schemeClr val="tx1"/>
                          </a:solidFill>
                        </a:rPr>
                        <a:t>、</a:t>
                      </a:r>
                      <a:r>
                        <a:rPr kumimoji="1" lang="ja-JP" altLang="en-US" sz="1200" dirty="0">
                          <a:solidFill>
                            <a:schemeClr val="tx1"/>
                          </a:solidFill>
                        </a:rPr>
                        <a:t>担当者はいない、わからないが約</a:t>
                      </a:r>
                      <a:r>
                        <a:rPr kumimoji="1" lang="en-US" altLang="ja-JP" sz="1200" dirty="0">
                          <a:solidFill>
                            <a:schemeClr val="tx1"/>
                          </a:solidFill>
                        </a:rPr>
                        <a:t>30</a:t>
                      </a:r>
                      <a:r>
                        <a:rPr kumimoji="1" lang="ja-JP" altLang="en-US" sz="1200" dirty="0">
                          <a:solidFill>
                            <a:schemeClr val="tx1"/>
                          </a:solidFill>
                        </a:rPr>
                        <a:t>％を占めている状況</a:t>
                      </a:r>
                      <a:r>
                        <a:rPr kumimoji="1" lang="ja-JP" altLang="en-US" sz="1200" dirty="0" smtClean="0">
                          <a:solidFill>
                            <a:schemeClr val="tx1"/>
                          </a:solidFill>
                        </a:rPr>
                        <a:t>。</a:t>
                      </a:r>
                      <a:endParaRPr kumimoji="1" lang="ja-JP" altLang="en-US" sz="1200" dirty="0">
                        <a:solidFill>
                          <a:schemeClr val="tx1"/>
                        </a:solidFill>
                      </a:endParaRPr>
                    </a:p>
                  </a:txBody>
                  <a:tcPr marL="100806" marR="100806" marT="50403" marB="50403"/>
                </a:tc>
                <a:extLst>
                  <a:ext uri="{0D108BD9-81ED-4DB2-BD59-A6C34878D82A}">
                    <a16:rowId xmlns:a16="http://schemas.microsoft.com/office/drawing/2014/main" val="1685688907"/>
                  </a:ext>
                </a:extLst>
              </a:tr>
            </a:tbl>
          </a:graphicData>
        </a:graphic>
      </p:graphicFrame>
      <p:sp>
        <p:nvSpPr>
          <p:cNvPr id="23" name="正方形/長方形 22">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a:t>
            </a:r>
            <a:r>
              <a:rPr kumimoji="1" lang="ja-JP" altLang="en-US" b="1" dirty="0">
                <a:solidFill>
                  <a:prstClr val="white"/>
                </a:solidFill>
                <a:latin typeface="BIZ UDPゴシック" panose="020B0400000000000000" pitchFamily="50" charset="-128"/>
                <a:ea typeface="BIZ UDPゴシック" panose="020B0400000000000000" pitchFamily="50" charset="-128"/>
              </a:rPr>
              <a:t>１</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a:t>
            </a:r>
            <a:r>
              <a:rPr kumimoji="1" lang="ja-JP" altLang="en-US" b="1" dirty="0">
                <a:solidFill>
                  <a:prstClr val="white"/>
                </a:solidFill>
                <a:latin typeface="BIZ UDPゴシック" panose="020B0400000000000000" pitchFamily="50" charset="-128"/>
                <a:ea typeface="BIZ UDPゴシック" panose="020B0400000000000000" pitchFamily="50" charset="-128"/>
              </a:rPr>
              <a:t>中小企業等の参画促進、木材</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の</a:t>
            </a:r>
            <a:r>
              <a:rPr kumimoji="1" lang="ja-JP" altLang="en-US" b="1" dirty="0">
                <a:solidFill>
                  <a:prstClr val="white"/>
                </a:solidFill>
                <a:latin typeface="BIZ UDPゴシック" panose="020B0400000000000000" pitchFamily="50" charset="-128"/>
                <a:ea typeface="BIZ UDPゴシック" panose="020B0400000000000000" pitchFamily="50" charset="-128"/>
              </a:rPr>
              <a:t>利用</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促進</a:t>
            </a:r>
            <a:endParaRPr kumimoji="1"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B02F3C22-1443-46B7-A977-04475234F08A}"/>
              </a:ext>
            </a:extLst>
          </p:cNvPr>
          <p:cNvSpPr txBox="1"/>
          <p:nvPr/>
        </p:nvSpPr>
        <p:spPr>
          <a:xfrm>
            <a:off x="370259" y="505201"/>
            <a:ext cx="9460015" cy="646331"/>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「未来社会の実験場」の実装には、大阪・関西の優れた技術力や魅力的な製品を取り扱う中小企業、特色ある生産品を生み出す農林水産</a:t>
            </a:r>
            <a:r>
              <a:rPr lang="ja-JP" altLang="en-US" sz="1200" dirty="0">
                <a:latin typeface="BIZ UDPゴシック" panose="020B0400000000000000" pitchFamily="50" charset="-128"/>
                <a:ea typeface="BIZ UDPゴシック" panose="020B0400000000000000" pitchFamily="50" charset="-128"/>
              </a:rPr>
              <a:t>業者等</a:t>
            </a:r>
            <a:r>
              <a:rPr lang="ja-JP" altLang="en-US" sz="1200" dirty="0" smtClean="0">
                <a:latin typeface="BIZ UDPゴシック" panose="020B0400000000000000" pitchFamily="50" charset="-128"/>
                <a:ea typeface="BIZ UDPゴシック" panose="020B0400000000000000" pitchFamily="50" charset="-128"/>
              </a:rPr>
              <a:t>の</a:t>
            </a:r>
            <a:r>
              <a:rPr lang="ja-JP" altLang="en-US" sz="1200" dirty="0">
                <a:latin typeface="BIZ UDPゴシック" panose="020B0400000000000000" pitchFamily="50" charset="-128"/>
                <a:ea typeface="BIZ UDPゴシック" panose="020B0400000000000000" pitchFamily="50" charset="-128"/>
              </a:rPr>
              <a:t>参画</a:t>
            </a:r>
            <a:r>
              <a:rPr lang="ja-JP" altLang="en-US" sz="1200" dirty="0" smtClean="0">
                <a:latin typeface="BIZ UDPゴシック" panose="020B0400000000000000" pitchFamily="50" charset="-128"/>
                <a:ea typeface="BIZ UDPゴシック" panose="020B0400000000000000" pitchFamily="50" charset="-128"/>
              </a:rPr>
              <a:t>が</a:t>
            </a:r>
            <a:r>
              <a:rPr lang="ja-JP" altLang="en-US" sz="1200" dirty="0">
                <a:latin typeface="BIZ UDPゴシック" panose="020B0400000000000000" pitchFamily="50" charset="-128"/>
                <a:ea typeface="BIZ UDPゴシック" panose="020B0400000000000000" pitchFamily="50" charset="-128"/>
              </a:rPr>
              <a:t>不可欠。また、脱炭素社会の実現に向けた木材利用</a:t>
            </a:r>
            <a:r>
              <a:rPr lang="ja-JP" altLang="en-US" sz="1200" dirty="0" smtClean="0">
                <a:latin typeface="BIZ UDPゴシック" panose="020B0400000000000000" pitchFamily="50" charset="-128"/>
                <a:ea typeface="BIZ UDPゴシック" panose="020B0400000000000000" pitchFamily="50" charset="-128"/>
              </a:rPr>
              <a:t>の取組は重要であることから</a:t>
            </a:r>
            <a:r>
              <a:rPr lang="ja-JP" altLang="en-US" sz="1200" dirty="0">
                <a:latin typeface="BIZ UDPゴシック" panose="020B0400000000000000" pitchFamily="50" charset="-128"/>
                <a:ea typeface="BIZ UDPゴシック" panose="020B0400000000000000" pitchFamily="50" charset="-128"/>
              </a:rPr>
              <a:t>、会場内における取組に対しても積極的</a:t>
            </a:r>
            <a:r>
              <a:rPr lang="ja-JP" altLang="en-US" sz="1200" dirty="0" smtClean="0">
                <a:latin typeface="BIZ UDPゴシック" panose="020B0400000000000000" pitchFamily="50" charset="-128"/>
                <a:ea typeface="BIZ UDPゴシック" panose="020B0400000000000000" pitchFamily="50" charset="-128"/>
              </a:rPr>
              <a:t>に木材</a:t>
            </a:r>
            <a:r>
              <a:rPr lang="ja-JP" altLang="en-US" sz="1200" dirty="0" smtClean="0">
                <a:solidFill>
                  <a:prstClr val="black"/>
                </a:solidFill>
                <a:latin typeface="BIZ UDPゴシック" panose="020B0400000000000000" pitchFamily="50" charset="-128"/>
                <a:ea typeface="BIZ UDPゴシック" panose="020B0400000000000000" pitchFamily="50" charset="-128"/>
              </a:rPr>
              <a:t>利用して</a:t>
            </a:r>
            <a:r>
              <a:rPr lang="ja-JP" altLang="en-US" sz="1200" dirty="0">
                <a:solidFill>
                  <a:prstClr val="black"/>
                </a:solidFill>
                <a:latin typeface="BIZ UDPゴシック" panose="020B0400000000000000" pitchFamily="50" charset="-128"/>
                <a:ea typeface="BIZ UDPゴシック" panose="020B0400000000000000" pitchFamily="50" charset="-128"/>
              </a:rPr>
              <a:t>いく必要がある。</a:t>
            </a:r>
          </a:p>
        </p:txBody>
      </p:sp>
      <p:graphicFrame>
        <p:nvGraphicFramePr>
          <p:cNvPr id="28" name="表 27"/>
          <p:cNvGraphicFramePr>
            <a:graphicFrameLocks noGrp="1"/>
          </p:cNvGraphicFramePr>
          <p:nvPr>
            <p:extLst>
              <p:ext uri="{D42A27DB-BD31-4B8C-83A1-F6EECF244321}">
                <p14:modId xmlns:p14="http://schemas.microsoft.com/office/powerpoint/2010/main" val="1172131645"/>
              </p:ext>
            </p:extLst>
          </p:nvPr>
        </p:nvGraphicFramePr>
        <p:xfrm>
          <a:off x="528830" y="4121887"/>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⽊材利⽤拡⼤の促進 </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農⽔省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万博会場を活用した未来志向の中小企業の魅力・価値の発信＜経産省＞</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35474898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21951" y="4094965"/>
            <a:ext cx="9434300" cy="15941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52462" y="3725122"/>
            <a:ext cx="6635150"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zh-TW" altLang="en-US" sz="1100" dirty="0" smtClean="0">
                <a:latin typeface="メイリオ" panose="020B0604030504040204" pitchFamily="50" charset="-128"/>
                <a:ea typeface="メイリオ" panose="020B0604030504040204" pitchFamily="50" charset="-128"/>
              </a:rPr>
              <a:t>、厚生</a:t>
            </a:r>
            <a:r>
              <a:rPr kumimoji="1" lang="zh-TW" altLang="en-US" sz="1100" dirty="0">
                <a:latin typeface="メイリオ" panose="020B0604030504040204" pitchFamily="50" charset="-128"/>
                <a:ea typeface="メイリオ" panose="020B0604030504040204" pitchFamily="50" charset="-128"/>
              </a:rPr>
              <a:t>労働省</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農林水産省、経済</a:t>
            </a:r>
            <a:r>
              <a:rPr kumimoji="1" lang="ja-JP" altLang="en-US" sz="1100" dirty="0">
                <a:latin typeface="メイリオ" panose="020B0604030504040204" pitchFamily="50" charset="-128"/>
                <a:ea typeface="メイリオ" panose="020B0604030504040204" pitchFamily="50" charset="-128"/>
              </a:rPr>
              <a:t>産業省、国土</a:t>
            </a:r>
            <a:r>
              <a:rPr kumimoji="1" lang="ja-JP" altLang="en-US" sz="1100" dirty="0" smtClean="0">
                <a:latin typeface="メイリオ" panose="020B0604030504040204" pitchFamily="50" charset="-128"/>
                <a:ea typeface="メイリオ" panose="020B0604030504040204" pitchFamily="50" charset="-128"/>
              </a:rPr>
              <a:t>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cxnSpLocks/>
          </p:cNvCxnSpPr>
          <p:nvPr/>
        </p:nvCxnSpPr>
        <p:spPr>
          <a:xfrm>
            <a:off x="338030" y="1131077"/>
            <a:ext cx="0" cy="27633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187167" y="99118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10332" y="982193"/>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198786" y="3732260"/>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03157" y="3709733"/>
            <a:ext cx="287355" cy="369332"/>
          </a:xfrm>
          <a:prstGeom prst="rect">
            <a:avLst/>
          </a:prstGeom>
          <a:noFill/>
        </p:spPr>
        <p:txBody>
          <a:bodyPr wrap="squar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1244" y="2191824"/>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3455902844"/>
              </p:ext>
            </p:extLst>
          </p:nvPr>
        </p:nvGraphicFramePr>
        <p:xfrm>
          <a:off x="455679" y="1293660"/>
          <a:ext cx="9540000" cy="84756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44390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▷災害弱者を生み出さないための、リアルタイムで情報伝達ができる仕組みづくりやネットワークシステム構築</a:t>
                      </a:r>
                      <a:endParaRPr kumimoji="1" lang="en-US" altLang="ja-JP" sz="1300"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万博開催時に多くの来訪者が滞在される大阪都心では、緊急時の情報連絡を危機管理部門（又は管理者部門）と</a:t>
                      </a:r>
                      <a:r>
                        <a:rPr kumimoji="1" lang="ja-JP" altLang="en-US" sz="1200" dirty="0" smtClean="0"/>
                        <a:t>エリアマネジメン</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ト団体が連携、ピクトグラムの災害版「災害種別図記号」の普及・設置や、外国人や</a:t>
                      </a:r>
                      <a:r>
                        <a:rPr kumimoji="1" lang="ja-JP" altLang="en-US" sz="1200" dirty="0" err="1" smtClean="0"/>
                        <a:t>障がい</a:t>
                      </a:r>
                      <a:r>
                        <a:rPr kumimoji="1" lang="ja-JP" altLang="en-US" sz="1200" dirty="0" smtClean="0"/>
                        <a:t>者など災害弱者を生み出さないための</a:t>
                      </a:r>
                      <a:r>
                        <a:rPr kumimoji="1" lang="en-US" altLang="ja-JP" sz="1200" dirty="0" smtClean="0"/>
                        <a:t/>
                      </a:r>
                      <a:br>
                        <a:rPr kumimoji="1" lang="en-US" altLang="ja-JP" sz="1200" dirty="0" smtClean="0"/>
                      </a:br>
                      <a:r>
                        <a:rPr kumimoji="1" lang="ja-JP" altLang="en-US" sz="1200" dirty="0" smtClean="0"/>
                        <a:t>　　システム・アプリ開発等が必要。</a:t>
                      </a:r>
                      <a:endParaRPr kumimoji="1" lang="en-US" altLang="ja-JP" sz="1200" dirty="0" smtClean="0"/>
                    </a:p>
                  </a:txBody>
                  <a:tcPr marL="100806" marR="100806" marT="50403" marB="50403" anchor="ctr"/>
                </a:tc>
                <a:extLst>
                  <a:ext uri="{0D108BD9-81ED-4DB2-BD59-A6C34878D82A}">
                    <a16:rowId xmlns:a16="http://schemas.microsoft.com/office/drawing/2014/main" val="933281075"/>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73</a:t>
            </a:fld>
            <a:endParaRPr kumimoji="1" lang="ja-JP" altLang="en-US" dirty="0"/>
          </a:p>
        </p:txBody>
      </p:sp>
      <p:sp>
        <p:nvSpPr>
          <p:cNvPr id="15" name="正方形/長方形 14">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a:t>
            </a:r>
            <a:r>
              <a:rPr kumimoji="1" lang="ja-JP" altLang="en-US" b="1" dirty="0">
                <a:solidFill>
                  <a:prstClr val="white"/>
                </a:solidFill>
                <a:latin typeface="BIZ UDPゴシック" panose="020B0400000000000000" pitchFamily="50" charset="-128"/>
                <a:ea typeface="BIZ UDPゴシック" panose="020B0400000000000000" pitchFamily="50" charset="-128"/>
              </a:rPr>
              <a:t>２</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防災対策</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　</a:t>
            </a:r>
          </a:p>
        </p:txBody>
      </p:sp>
      <p:sp>
        <p:nvSpPr>
          <p:cNvPr id="22" name="テキスト ボックス 21">
            <a:extLst>
              <a:ext uri="{FF2B5EF4-FFF2-40B4-BE49-F238E27FC236}">
                <a16:creationId xmlns:a16="http://schemas.microsoft.com/office/drawing/2014/main" id="{B02F3C22-1443-46B7-A977-04475234F08A}"/>
              </a:ext>
            </a:extLst>
          </p:cNvPr>
          <p:cNvSpPr txBox="1"/>
          <p:nvPr/>
        </p:nvSpPr>
        <p:spPr>
          <a:xfrm>
            <a:off x="371244" y="499841"/>
            <a:ext cx="9540000" cy="646331"/>
          </a:xfrm>
          <a:prstGeom prst="rect">
            <a:avLst/>
          </a:prstGeom>
          <a:noFill/>
          <a:ln w="6350">
            <a:noFill/>
            <a:prstDash val="solid"/>
          </a:ln>
        </p:spPr>
        <p:txBody>
          <a:bodyPr wrap="square">
            <a:spAutoFit/>
          </a:bodyPr>
          <a:lstStyle/>
          <a:p>
            <a:pPr>
              <a:defRPr/>
            </a:pPr>
            <a:r>
              <a:rPr lang="ja-JP" altLang="en-US" sz="1200" dirty="0" smtClean="0">
                <a:latin typeface="BIZ UDPゴシック" panose="020B0400000000000000" pitchFamily="50" charset="-128"/>
                <a:ea typeface="BIZ UDPゴシック" panose="020B0400000000000000" pitchFamily="50" charset="-128"/>
              </a:rPr>
              <a:t>　万博開催時に、世界各国から訪れる全ての来訪者が安心して万博を楽しむためには、様々なツールや手法による緊急時の情報発信など、</a:t>
            </a:r>
            <a:endParaRPr lang="en-US" altLang="ja-JP" sz="1200" dirty="0" smtClean="0">
              <a:latin typeface="BIZ UDPゴシック" panose="020B0400000000000000" pitchFamily="50" charset="-128"/>
              <a:ea typeface="BIZ UDPゴシック" panose="020B0400000000000000" pitchFamily="50" charset="-128"/>
            </a:endParaRPr>
          </a:p>
          <a:p>
            <a:pPr>
              <a:defRPr/>
            </a:pPr>
            <a:r>
              <a:rPr lang="ja-JP" altLang="en-US" sz="1200" dirty="0" smtClean="0">
                <a:latin typeface="BIZ UDPゴシック" panose="020B0400000000000000" pitchFamily="50" charset="-128"/>
                <a:ea typeface="BIZ UDPゴシック" panose="020B0400000000000000" pitchFamily="50" charset="-128"/>
              </a:rPr>
              <a:t>大規模自然災害等への対策は不可欠。</a:t>
            </a:r>
            <a:endParaRPr lang="en-US" altLang="ja-JP" sz="1200" dirty="0" smtClean="0">
              <a:latin typeface="BIZ UDPゴシック" panose="020B0400000000000000" pitchFamily="50" charset="-128"/>
              <a:ea typeface="BIZ UDPゴシック" panose="020B0400000000000000" pitchFamily="50" charset="-128"/>
            </a:endParaRPr>
          </a:p>
          <a:p>
            <a:pPr>
              <a:defRPr/>
            </a:pPr>
            <a:r>
              <a:rPr lang="ja-JP" altLang="en-US" sz="1200" dirty="0">
                <a:latin typeface="BIZ UDPゴシック" panose="020B0400000000000000" pitchFamily="50" charset="-128"/>
                <a:ea typeface="BIZ UDPゴシック" panose="020B0400000000000000" pitchFamily="50" charset="-128"/>
              </a:rPr>
              <a:t>　</a:t>
            </a:r>
          </a:p>
        </p:txBody>
      </p:sp>
      <p:graphicFrame>
        <p:nvGraphicFramePr>
          <p:cNvPr id="20" name="表 19"/>
          <p:cNvGraphicFramePr>
            <a:graphicFrameLocks noGrp="1"/>
          </p:cNvGraphicFramePr>
          <p:nvPr>
            <p:extLst>
              <p:ext uri="{D42A27DB-BD31-4B8C-83A1-F6EECF244321}">
                <p14:modId xmlns:p14="http://schemas.microsoft.com/office/powerpoint/2010/main" val="135902570"/>
              </p:ext>
            </p:extLst>
          </p:nvPr>
        </p:nvGraphicFramePr>
        <p:xfrm>
          <a:off x="477275" y="2525605"/>
          <a:ext cx="9288000" cy="93900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防災</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DX</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を活用した博覧会会場での実証実験＜文科省＞　</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海洋関係の取組発信＜内閣府＞</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リモートセンシング技術による高精度データの集積・分析・配信技術の開発＜総務省＞　</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被災地から生まれる未来社会に向けた最新技術の情報発信＜復興庁・経産省＞　</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緊急事態対処における無人航空機の活用及び有人機・無人機連携技術の研究</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警察庁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323958615"/>
              </p:ext>
            </p:extLst>
          </p:nvPr>
        </p:nvGraphicFramePr>
        <p:xfrm>
          <a:off x="455679" y="4125554"/>
          <a:ext cx="9540000" cy="1573212"/>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42499">
                <a:tc>
                  <a:txBody>
                    <a:bodyPr/>
                    <a:lstStyle/>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dirty="0" smtClean="0">
                          <a:solidFill>
                            <a:schemeClr val="tx1"/>
                          </a:solidFill>
                        </a:rPr>
                        <a:t>▷都心における行政の危機管理部門とエリアマネジメント団体との情報連携のための仕組みづくりとネットワークシステム</a:t>
                      </a: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dirty="0" smtClean="0">
                          <a:solidFill>
                            <a:schemeClr val="tx1"/>
                          </a:solidFill>
                        </a:rPr>
                        <a:t>　構築に向けた技術支援及び財政支援</a:t>
                      </a:r>
                      <a:r>
                        <a:rPr kumimoji="1" lang="ja-JP" altLang="en-US" sz="900" b="0" dirty="0" smtClean="0">
                          <a:solidFill>
                            <a:schemeClr val="tx1"/>
                          </a:solidFill>
                        </a:rPr>
                        <a:t>＜大商＞</a:t>
                      </a:r>
                      <a:endParaRPr kumimoji="1" lang="en-US" altLang="ja-JP" sz="400" b="0" dirty="0">
                        <a:solidFill>
                          <a:schemeClr val="tx1"/>
                        </a:solidFill>
                      </a:endParaRPr>
                    </a:p>
                  </a:txBody>
                  <a:tcPr marL="100806" marR="100806" marT="50403" marB="50403"/>
                </a:tc>
                <a:extLst>
                  <a:ext uri="{0D108BD9-81ED-4DB2-BD59-A6C34878D82A}">
                    <a16:rowId xmlns:a16="http://schemas.microsoft.com/office/drawing/2014/main" val="4193718493"/>
                  </a:ext>
                </a:extLst>
              </a:tr>
              <a:tr h="437309">
                <a:tc>
                  <a:txBody>
                    <a:bodyPr/>
                    <a:lstStyle/>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dirty="0" smtClean="0">
                          <a:solidFill>
                            <a:schemeClr val="tx1"/>
                          </a:solidFill>
                        </a:rPr>
                        <a:t>▷</a:t>
                      </a:r>
                      <a:r>
                        <a:rPr lang="ja-JP" altLang="en-US" sz="1300" b="1" dirty="0" smtClean="0">
                          <a:solidFill>
                            <a:schemeClr val="tx1"/>
                          </a:solidFill>
                          <a:latin typeface="+mn-ea"/>
                          <a:ea typeface="+mn-ea"/>
                        </a:rPr>
                        <a:t>ビジュアル（デジタル）情報の緊急時配信システムの構築に向けた技術支援及び財政支援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a:solidFill>
                          <a:schemeClr val="tx1"/>
                        </a:solidFill>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dirty="0" smtClean="0">
                          <a:solidFill>
                            <a:schemeClr val="tx1"/>
                          </a:solidFill>
                        </a:rPr>
                        <a:t>▷</a:t>
                      </a:r>
                      <a:r>
                        <a:rPr lang="ja-JP" altLang="en-US" sz="1300" b="1" dirty="0" smtClean="0">
                          <a:solidFill>
                            <a:schemeClr val="tx1"/>
                          </a:solidFill>
                          <a:latin typeface="+mn-ea"/>
                          <a:ea typeface="+mn-ea"/>
                        </a:rPr>
                        <a:t>官民共創によるエリアを横断した「大阪都心タイムライン（防災行動計画）」の策定と仕組みづくりに向けた技術支援</a:t>
                      </a:r>
                      <a:r>
                        <a:rPr lang="en-US" altLang="ja-JP" sz="1300" b="1" dirty="0" smtClean="0">
                          <a:solidFill>
                            <a:schemeClr val="tx1"/>
                          </a:solidFill>
                          <a:latin typeface="+mn-ea"/>
                          <a:ea typeface="+mn-ea"/>
                        </a:rPr>
                        <a:t/>
                      </a:r>
                      <a:br>
                        <a:rPr lang="en-US" altLang="ja-JP" sz="1300" b="1" dirty="0" smtClean="0">
                          <a:solidFill>
                            <a:schemeClr val="tx1"/>
                          </a:solidFill>
                          <a:latin typeface="+mn-ea"/>
                          <a:ea typeface="+mn-ea"/>
                        </a:rPr>
                      </a:br>
                      <a:r>
                        <a:rPr lang="ja-JP" altLang="en-US" sz="1300" b="1" dirty="0" smtClean="0">
                          <a:solidFill>
                            <a:schemeClr val="tx1"/>
                          </a:solidFill>
                          <a:latin typeface="+mn-ea"/>
                          <a:ea typeface="+mn-ea"/>
                        </a:rPr>
                        <a:t>　及び財政支援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9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baseline="0" dirty="0" smtClean="0">
                          <a:solidFill>
                            <a:schemeClr val="tx1"/>
                          </a:solidFill>
                        </a:rPr>
                        <a:t>▷様々な媒体を通じた情報発信により、国内外からの来阪者が安心できる環境づくりへの財政支援</a:t>
                      </a:r>
                      <a:r>
                        <a:rPr kumimoji="1" lang="ja-JP" altLang="en-US" sz="900" b="0" dirty="0" smtClean="0">
                          <a:solidFill>
                            <a:schemeClr val="tx1"/>
                          </a:solidFill>
                        </a:rPr>
                        <a:t>＜府・市＞</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bl>
          </a:graphicData>
        </a:graphic>
      </p:graphicFrame>
    </p:spTree>
    <p:extLst>
      <p:ext uri="{BB962C8B-B14F-4D97-AF65-F5344CB8AC3E}">
        <p14:creationId xmlns:p14="http://schemas.microsoft.com/office/powerpoint/2010/main" val="2149618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21951" y="4350818"/>
            <a:ext cx="9434300" cy="27001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28253" y="4037699"/>
            <a:ext cx="6211957"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内閣官房、総務省、経済産業省、国土交通省、警察庁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cxnSpLocks/>
            <a:endCxn id="18" idx="1"/>
          </p:cNvCxnSpPr>
          <p:nvPr/>
        </p:nvCxnSpPr>
        <p:spPr>
          <a:xfrm>
            <a:off x="318093" y="1594944"/>
            <a:ext cx="28742" cy="24502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176447" y="132719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99612" y="1342354"/>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198786" y="4025573"/>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03157" y="4004172"/>
            <a:ext cx="287355" cy="369332"/>
          </a:xfrm>
          <a:prstGeom prst="rect">
            <a:avLst/>
          </a:prstGeom>
          <a:noFill/>
        </p:spPr>
        <p:txBody>
          <a:bodyPr wrap="squar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a:cxnSpLocks/>
          </p:cNvCxnSpPr>
          <p:nvPr/>
        </p:nvCxnSpPr>
        <p:spPr>
          <a:xfrm flipV="1">
            <a:off x="336968" y="3002355"/>
            <a:ext cx="9700433" cy="15926"/>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2019169220"/>
              </p:ext>
            </p:extLst>
          </p:nvPr>
        </p:nvGraphicFramePr>
        <p:xfrm>
          <a:off x="469101" y="1576103"/>
          <a:ext cx="9540000" cy="200580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44390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▷脅威が高まるテロへの対策</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テロ組織は、刃物や車両等の身近な手段によるテロ事件を称賛し、更なるテロの実行を呼び掛けている。</a:t>
                      </a:r>
                      <a:endParaRPr kumimoji="1" lang="en-US" altLang="ja-JP" sz="1200" dirty="0"/>
                    </a:p>
                    <a:p>
                      <a:pPr algn="l">
                        <a:lnSpc>
                          <a:spcPct val="100000"/>
                        </a:lnSpc>
                      </a:pPr>
                      <a:r>
                        <a:rPr kumimoji="1" lang="ja-JP" altLang="en-US" sz="1300" b="1" dirty="0"/>
                        <a:t>▷高度化するサイバー犯罪・サイバー攻撃への対応</a:t>
                      </a:r>
                      <a:endParaRPr kumimoji="1" lang="en-US" altLang="ja-JP" sz="1300" b="1" dirty="0"/>
                    </a:p>
                    <a:p>
                      <a:pPr algn="l">
                        <a:lnSpc>
                          <a:spcPct val="100000"/>
                        </a:lnSpc>
                      </a:pPr>
                      <a:r>
                        <a:rPr kumimoji="1" lang="ja-JP" altLang="en-US" sz="1200" dirty="0"/>
                        <a:t>　　サイバー犯罪・サイバー攻撃はその手口を巧妙化させており、サイバー空間における脅威は極めて深刻な情勢。</a:t>
                      </a:r>
                      <a:endParaRPr kumimoji="1" lang="en-US" altLang="ja-JP" sz="1200"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▷自主警備体制の確立と突発事案対応可能な十分な人員の確保</a:t>
                      </a:r>
                      <a:endParaRPr kumimoji="1" lang="en-US" altLang="ja-JP" sz="13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▷セキュリティ水準を確保したスムーズな入場の確保</a:t>
                      </a:r>
                      <a:endParaRPr kumimoji="1" lang="en-US" altLang="ja-JP" sz="13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▷会場内外の雑踏対策の適時的確な把握による雑踏事故防止</a:t>
                      </a:r>
                      <a:endParaRPr kumimoji="1" lang="en-US" altLang="ja-JP" sz="13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b="1" dirty="0"/>
                    </a:p>
                    <a:p>
                      <a:pPr algn="l">
                        <a:lnSpc>
                          <a:spcPct val="100000"/>
                        </a:lnSpc>
                      </a:pPr>
                      <a:endParaRPr kumimoji="1" lang="en-US" altLang="ja-JP" sz="1200" dirty="0"/>
                    </a:p>
                    <a:p>
                      <a:pPr algn="l">
                        <a:lnSpc>
                          <a:spcPct val="100000"/>
                        </a:lnSpc>
                      </a:pPr>
                      <a:endParaRPr kumimoji="1" lang="en-US" altLang="ja-JP" sz="1200" dirty="0"/>
                    </a:p>
                  </a:txBody>
                  <a:tcPr marL="100806" marR="100806" marT="50403" marB="50403" anchor="ctr"/>
                </a:tc>
                <a:extLst>
                  <a:ext uri="{0D108BD9-81ED-4DB2-BD59-A6C34878D82A}">
                    <a16:rowId xmlns:a16="http://schemas.microsoft.com/office/drawing/2014/main" val="933281075"/>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74</a:t>
            </a:fld>
            <a:endParaRPr kumimoji="1" lang="ja-JP" altLang="en-US" dirty="0"/>
          </a:p>
        </p:txBody>
      </p:sp>
      <p:sp>
        <p:nvSpPr>
          <p:cNvPr id="15" name="正方形/長方形 14">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２（３）　テロ・サイバー</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等防犯対策、雑踏対策などのセキュリティ対策</a:t>
            </a:r>
            <a:r>
              <a:rPr lang="ja-JP" altLang="en-US" b="1" dirty="0" smtClean="0">
                <a:latin typeface="BIZ UDPゴシック" panose="020B0400000000000000" pitchFamily="50" charset="-128"/>
                <a:ea typeface="BIZ UDPゴシック" panose="020B0400000000000000" pitchFamily="50" charset="-128"/>
              </a:rPr>
              <a:t> </a:t>
            </a:r>
            <a:endParaRPr kumimoji="1" lang="ja-JP" altLang="en-US" sz="1600" b="1" dirty="0">
              <a:solidFill>
                <a:srgbClr val="FF0000"/>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B02F3C22-1443-46B7-A977-04475234F08A}"/>
              </a:ext>
            </a:extLst>
          </p:cNvPr>
          <p:cNvSpPr txBox="1"/>
          <p:nvPr/>
        </p:nvSpPr>
        <p:spPr>
          <a:xfrm>
            <a:off x="346834" y="503896"/>
            <a:ext cx="9540000" cy="830997"/>
          </a:xfrm>
          <a:prstGeom prst="rect">
            <a:avLst/>
          </a:prstGeom>
          <a:noFill/>
          <a:ln w="6350">
            <a:noFill/>
            <a:prstDash val="solid"/>
          </a:ln>
        </p:spPr>
        <p:txBody>
          <a:bodyPr wrap="square">
            <a:spAutoFit/>
          </a:bodyPr>
          <a:lstStyle/>
          <a:p>
            <a:pPr>
              <a:defRPr/>
            </a:pPr>
            <a:r>
              <a:rPr lang="ja-JP" altLang="en-US" sz="1200" dirty="0">
                <a:latin typeface="BIZ UDPゴシック" panose="020B0400000000000000" pitchFamily="50" charset="-128"/>
                <a:ea typeface="BIZ UDPゴシック" panose="020B0400000000000000" pitchFamily="50" charset="-128"/>
              </a:rPr>
              <a:t>　万博開催時には、国内外の要人だけでなく、多数の来場客が来阪することが予測されており、開催期間中の警備強化は必要不可欠。</a:t>
            </a:r>
            <a:endParaRPr lang="en-US" altLang="ja-JP" sz="1200" dirty="0">
              <a:latin typeface="BIZ UDPゴシック" panose="020B0400000000000000" pitchFamily="50" charset="-128"/>
              <a:ea typeface="BIZ UDPゴシック" panose="020B0400000000000000" pitchFamily="50" charset="-128"/>
            </a:endParaRPr>
          </a:p>
          <a:p>
            <a:pPr>
              <a:defRPr/>
            </a:pPr>
            <a:r>
              <a:rPr lang="ja-JP" altLang="en-US" sz="1200" dirty="0">
                <a:latin typeface="BIZ UDPゴシック" panose="020B0400000000000000" pitchFamily="50" charset="-128"/>
                <a:ea typeface="BIZ UDPゴシック" panose="020B0400000000000000" pitchFamily="50" charset="-128"/>
              </a:rPr>
              <a:t>　また、近年、脅威が高まっているテロへの対策や、大規模なサイバーテロに備えたサイバーセキュリティ強化の取組みが重要。また、多くの来場者がバス、鉄道を利用して万博会場にアクセスすることから、駅やバスターミナルにおける雑踏対策は来場者の安全確保に関し重要な課題。さらに、駅と会場が隣接していることから入場口付近での過剰な滞留を防ぐためには、入場ゲートでの円滑なセキュリティチェックが不可欠。</a:t>
            </a:r>
          </a:p>
        </p:txBody>
      </p:sp>
      <p:graphicFrame>
        <p:nvGraphicFramePr>
          <p:cNvPr id="25" name="表 24"/>
          <p:cNvGraphicFramePr>
            <a:graphicFrameLocks noGrp="1"/>
          </p:cNvGraphicFramePr>
          <p:nvPr>
            <p:extLst>
              <p:ext uri="{D42A27DB-BD31-4B8C-83A1-F6EECF244321}">
                <p14:modId xmlns:p14="http://schemas.microsoft.com/office/powerpoint/2010/main" val="418482224"/>
              </p:ext>
            </p:extLst>
          </p:nvPr>
        </p:nvGraphicFramePr>
        <p:xfrm>
          <a:off x="595101" y="3092445"/>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記載なし</a:t>
                      </a: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万博会場内のセキュリティ先端技術の展開に向けた支援、会場内及び会場周辺の警戒警備に関する支援は協議中。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3317119428"/>
              </p:ext>
            </p:extLst>
          </p:nvPr>
        </p:nvGraphicFramePr>
        <p:xfrm>
          <a:off x="521951" y="4345583"/>
          <a:ext cx="9540000" cy="299640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2191586">
                <a:tc>
                  <a:txBody>
                    <a:bodyPr/>
                    <a:lstStyle/>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baseline="0" dirty="0">
                          <a:solidFill>
                            <a:schemeClr val="tx1"/>
                          </a:solidFill>
                        </a:rPr>
                        <a:t>▷</a:t>
                      </a:r>
                      <a:r>
                        <a:rPr kumimoji="1" lang="ja-JP" altLang="en-US" sz="1300" b="1" dirty="0">
                          <a:solidFill>
                            <a:schemeClr val="tx1"/>
                          </a:solidFill>
                        </a:rPr>
                        <a:t>自主警備体制の働き掛け等による警備環境の整備</a:t>
                      </a:r>
                      <a:r>
                        <a:rPr kumimoji="1" lang="ja-JP" altLang="en-US" sz="900" b="0" dirty="0">
                          <a:solidFill>
                            <a:schemeClr val="tx1"/>
                          </a:solidFill>
                        </a:rPr>
                        <a:t>＜府＞</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baseline="0" dirty="0">
                          <a:solidFill>
                            <a:schemeClr val="tx1"/>
                          </a:solidFill>
                        </a:rPr>
                        <a:t>▷</a:t>
                      </a:r>
                      <a:r>
                        <a:rPr kumimoji="1" lang="ja-JP" altLang="en-US" sz="1300" b="1" dirty="0">
                          <a:solidFill>
                            <a:schemeClr val="tx1"/>
                          </a:solidFill>
                        </a:rPr>
                        <a:t>テロを含む治安対策に先端技術を活用する等の取組みの強化</a:t>
                      </a:r>
                      <a:r>
                        <a:rPr kumimoji="1" lang="ja-JP" altLang="en-US" sz="900" b="0" dirty="0">
                          <a:solidFill>
                            <a:schemeClr val="tx1"/>
                          </a:solidFill>
                        </a:rPr>
                        <a:t>＜府＞</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1" baseline="0" dirty="0">
                        <a:solidFill>
                          <a:schemeClr val="tx1"/>
                        </a:solidFill>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baseline="0" dirty="0">
                          <a:solidFill>
                            <a:schemeClr val="tx1"/>
                          </a:solidFill>
                        </a:rPr>
                        <a:t>▷</a:t>
                      </a:r>
                      <a:r>
                        <a:rPr kumimoji="1" lang="ja-JP" altLang="en-US" sz="1300" b="1" i="0" u="none" strike="noStrike" kern="1200" cap="none" spc="0" normalizeH="0" baseline="0" noProof="0" dirty="0">
                          <a:ln>
                            <a:noFill/>
                          </a:ln>
                          <a:solidFill>
                            <a:schemeClr val="tx1"/>
                          </a:solidFill>
                          <a:effectLst/>
                          <a:uLnTx/>
                          <a:uFillTx/>
                          <a:latin typeface="+mn-lt"/>
                          <a:ea typeface="+mn-ea"/>
                          <a:cs typeface="+mn-cs"/>
                        </a:rPr>
                        <a:t>会場内セキュリティに関し、ドローンや自動走行ロボットによる警備等、先端技術の導入による支援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a:solidFill>
                            <a:schemeClr val="tx1"/>
                          </a:solidFill>
                        </a:rPr>
                        <a:t>▷サイバーセキュリティの確保に向け、「サイバーセキュリティ戦略」の取組みの強力な推進</a:t>
                      </a:r>
                      <a:r>
                        <a:rPr kumimoji="1" lang="ja-JP" altLang="en-US" sz="900" b="0" baseline="0" dirty="0">
                          <a:solidFill>
                            <a:schemeClr val="tx1"/>
                          </a:solidFill>
                        </a:rPr>
                        <a:t>＜府・市・大商＞</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a:solidFill>
                            <a:schemeClr val="tx1"/>
                          </a:solidFill>
                        </a:rPr>
                        <a:t>▷国内でサイバーセキュリティの専門人材は質的にも量的にも圧倒的に不足していることから、人材の育成・確保に向け、</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a:solidFill>
                            <a:schemeClr val="tx1"/>
                          </a:solidFill>
                        </a:rPr>
                        <a:t>　継続的な人的支援</a:t>
                      </a:r>
                      <a:r>
                        <a:rPr kumimoji="1" lang="ja-JP" altLang="en-US" sz="900" b="0" baseline="0" dirty="0">
                          <a:solidFill>
                            <a:schemeClr val="tx1"/>
                          </a:solidFill>
                        </a:rPr>
                        <a:t>＜府・市・関経連・大商＞</a:t>
                      </a:r>
                      <a:endParaRPr kumimoji="1" lang="en-US" altLang="ja-JP" sz="900" b="0" baseline="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a:solidFill>
                            <a:schemeClr val="tx1"/>
                          </a:solidFill>
                        </a:rPr>
                        <a:t>▷博覧会協会からの委託先など万博事業に関わる企業、さらに委託先と取引する中小企業などサプライチェーン全体の</a:t>
                      </a:r>
                      <a:br>
                        <a:rPr kumimoji="1" lang="ja-JP" altLang="en-US" sz="1300" b="1" baseline="0" dirty="0">
                          <a:solidFill>
                            <a:schemeClr val="tx1"/>
                          </a:solidFill>
                        </a:rPr>
                      </a:br>
                      <a:r>
                        <a:rPr kumimoji="1" lang="ja-JP" altLang="en-US" sz="1300" b="1" baseline="0" dirty="0">
                          <a:solidFill>
                            <a:schemeClr val="tx1"/>
                          </a:solidFill>
                        </a:rPr>
                        <a:t>　セキュリティの強化</a:t>
                      </a:r>
                      <a:r>
                        <a:rPr kumimoji="1" lang="ja-JP" altLang="en-US" sz="900" b="0" baseline="0" dirty="0">
                          <a:solidFill>
                            <a:schemeClr val="tx1"/>
                          </a:solidFill>
                        </a:rPr>
                        <a:t>＜関経連・大商＞</a:t>
                      </a:r>
                      <a:endParaRPr kumimoji="1" lang="en-US" altLang="ja-JP" sz="900" b="0" baseline="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6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mn-lt"/>
                          <a:ea typeface="+mn-ea"/>
                          <a:cs typeface="+mn-cs"/>
                        </a:rPr>
                        <a:t>▷リスクマネジメントの促進や対処態勢の整備など関係組織のサイバーセキュリティ確保のための取組みへの支援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mn-lt"/>
                          <a:ea typeface="+mn-ea"/>
                          <a:cs typeface="+mn-cs"/>
                        </a:rPr>
                        <a:t>▷自主警備体制の確立に必要十分な人員の確保及び資機材の導入</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endParaRPr>
                    </a:p>
                  </a:txBody>
                  <a:tcPr marL="100806" marR="100806" marT="50403" marB="50403"/>
                </a:tc>
                <a:extLst>
                  <a:ext uri="{0D108BD9-81ED-4DB2-BD59-A6C34878D82A}">
                    <a16:rowId xmlns:a16="http://schemas.microsoft.com/office/drawing/2014/main" val="84979069"/>
                  </a:ext>
                </a:extLst>
              </a:tr>
            </a:tbl>
          </a:graphicData>
        </a:graphic>
      </p:graphicFrame>
    </p:spTree>
    <p:extLst>
      <p:ext uri="{BB962C8B-B14F-4D97-AF65-F5344CB8AC3E}">
        <p14:creationId xmlns:p14="http://schemas.microsoft.com/office/powerpoint/2010/main" val="3279990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11087" y="4435302"/>
            <a:ext cx="9434300" cy="24502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404530"/>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81965" y="4096748"/>
            <a:ext cx="6635150"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内閣官房、</a:t>
            </a:r>
            <a:r>
              <a:rPr kumimoji="1" lang="zh-TW" altLang="en-US" sz="1100" dirty="0">
                <a:latin typeface="メイリオ" panose="020B0604030504040204" pitchFamily="50" charset="-128"/>
                <a:ea typeface="メイリオ" panose="020B0604030504040204" pitchFamily="50" charset="-128"/>
              </a:rPr>
              <a:t>文部科学省、厚生労働省、経済産業省）</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cxnSpLocks/>
            <a:stCxn id="16" idx="4"/>
            <a:endCxn id="18" idx="1"/>
          </p:cNvCxnSpPr>
          <p:nvPr/>
        </p:nvCxnSpPr>
        <p:spPr>
          <a:xfrm>
            <a:off x="364274" y="1364243"/>
            <a:ext cx="0" cy="27168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02691" y="1091288"/>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97815" y="1068427"/>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39801" y="409327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7258" y="4046461"/>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80164" y="323491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2946133968"/>
              </p:ext>
            </p:extLst>
          </p:nvPr>
        </p:nvGraphicFramePr>
        <p:xfrm>
          <a:off x="420156" y="1371955"/>
          <a:ext cx="9540000" cy="180768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151778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▷空港等で</a:t>
                      </a:r>
                      <a:r>
                        <a:rPr kumimoji="1" lang="ja-JP" altLang="en-US" sz="1300" b="1" dirty="0" smtClean="0">
                          <a:solidFill>
                            <a:schemeClr val="tx1"/>
                          </a:solidFill>
                        </a:rPr>
                        <a:t>の感染症水際対策の</a:t>
                      </a:r>
                      <a:r>
                        <a:rPr kumimoji="1" lang="ja-JP" altLang="en-US" sz="1300" b="1" strike="noStrike" dirty="0" smtClean="0">
                          <a:solidFill>
                            <a:schemeClr val="tx1"/>
                          </a:solidFill>
                        </a:rPr>
                        <a:t>適切な運用</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a:t>
                      </a:r>
                      <a:r>
                        <a:rPr kumimoji="1" lang="ja-JP" altLang="en-US" sz="1200" dirty="0" smtClean="0">
                          <a:solidFill>
                            <a:schemeClr val="tx1"/>
                          </a:solidFill>
                        </a:rPr>
                        <a:t>新興感染症等の国内流入を防ぐため、国の玄関口である国際空港等において、水際対策の柔軟かつ適切な運用が必要。</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400" dirty="0" smtClean="0">
                          <a:solidFill>
                            <a:schemeClr val="tx1"/>
                          </a:solidFill>
                        </a:rPr>
                        <a:t>　</a:t>
                      </a:r>
                      <a:endParaRPr kumimoji="1" lang="en-US" altLang="ja-JP" sz="4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rPr>
                        <a:t>▷</a:t>
                      </a:r>
                      <a:r>
                        <a:rPr kumimoji="1" lang="ja-JP" altLang="en-US" sz="1300" b="1" dirty="0" smtClean="0">
                          <a:solidFill>
                            <a:schemeClr val="tx1"/>
                          </a:solidFill>
                        </a:rPr>
                        <a:t>サーベイランス体制の強化</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新興感染症等の国内流入を早期に探知し、対策につなげることができるよう、サーベイランス体制の強化が不可欠。　</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400" dirty="0" smtClean="0">
                          <a:solidFill>
                            <a:schemeClr val="tx1"/>
                          </a:solidFill>
                        </a:rPr>
                        <a:t>　</a:t>
                      </a:r>
                      <a:endParaRPr kumimoji="1" lang="en-US" altLang="ja-JP" sz="4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rPr>
                        <a:t>▷</a:t>
                      </a:r>
                      <a:r>
                        <a:rPr kumimoji="1" lang="ja-JP" altLang="en-US" sz="1300" b="1" dirty="0" smtClean="0">
                          <a:solidFill>
                            <a:schemeClr val="tx1"/>
                          </a:solidFill>
                        </a:rPr>
                        <a:t>医療提供体制の整備</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smtClean="0">
                          <a:solidFill>
                            <a:schemeClr val="tx1"/>
                          </a:solidFill>
                        </a:rPr>
                        <a:t>　　</a:t>
                      </a:r>
                      <a:r>
                        <a:rPr kumimoji="1" lang="ja-JP" altLang="en-US" sz="1200" b="0" dirty="0" smtClean="0">
                          <a:solidFill>
                            <a:schemeClr val="tx1"/>
                          </a:solidFill>
                        </a:rPr>
                        <a:t>新興感染症等が国内に流入した際に、速やかに必要な医療にアクセスできる体制づくりが必要。</a:t>
                      </a:r>
                      <a:endParaRPr kumimoji="1" lang="en-US" altLang="ja-JP" sz="12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400" dirty="0" smtClean="0">
                          <a:solidFill>
                            <a:schemeClr val="tx1"/>
                          </a:solidFill>
                        </a:rPr>
                        <a:t>　</a:t>
                      </a:r>
                      <a:endParaRPr kumimoji="1" lang="en-US" altLang="ja-JP" sz="400" dirty="0" smtClean="0">
                        <a:solidFill>
                          <a:schemeClr val="tx1"/>
                        </a:solidFill>
                      </a:endParaRPr>
                    </a:p>
                    <a:p>
                      <a:pPr algn="l">
                        <a:lnSpc>
                          <a:spcPct val="100000"/>
                        </a:lnSpc>
                      </a:pPr>
                      <a:r>
                        <a:rPr kumimoji="1" lang="ja-JP" altLang="en-US" sz="1300" dirty="0" smtClean="0">
                          <a:solidFill>
                            <a:schemeClr val="tx1"/>
                          </a:solidFill>
                        </a:rPr>
                        <a:t>▷</a:t>
                      </a:r>
                      <a:r>
                        <a:rPr kumimoji="1" lang="ja-JP" altLang="en-US" sz="1300" b="1" dirty="0">
                          <a:solidFill>
                            <a:schemeClr val="tx1"/>
                          </a:solidFill>
                        </a:rPr>
                        <a:t>健康危機事象に</a:t>
                      </a:r>
                      <a:r>
                        <a:rPr kumimoji="1" lang="ja-JP" altLang="en-US" sz="1300" b="1" dirty="0" smtClean="0">
                          <a:solidFill>
                            <a:schemeClr val="tx1"/>
                          </a:solidFill>
                        </a:rPr>
                        <a:t>備えた国</a:t>
                      </a:r>
                      <a:r>
                        <a:rPr kumimoji="1" lang="ja-JP" altLang="en-US" sz="1300" b="1" dirty="0">
                          <a:solidFill>
                            <a:schemeClr val="tx1"/>
                          </a:solidFill>
                        </a:rPr>
                        <a:t>の体制の強化</a:t>
                      </a:r>
                      <a:r>
                        <a:rPr kumimoji="1" lang="ja-JP" altLang="en-US" sz="1200" dirty="0">
                          <a:solidFill>
                            <a:schemeClr val="tx1"/>
                          </a:solidFill>
                        </a:rPr>
                        <a:t>　　</a:t>
                      </a:r>
                    </a:p>
                    <a:p>
                      <a:pPr algn="l">
                        <a:lnSpc>
                          <a:spcPct val="100000"/>
                        </a:lnSpc>
                      </a:pPr>
                      <a:r>
                        <a:rPr kumimoji="1" lang="ja-JP" altLang="en-US" sz="1200" dirty="0">
                          <a:solidFill>
                            <a:schemeClr val="tx1"/>
                          </a:solidFill>
                        </a:rPr>
                        <a:t>　</a:t>
                      </a:r>
                      <a:r>
                        <a:rPr kumimoji="1" lang="ja-JP" altLang="en-US" sz="1200" dirty="0" smtClean="0">
                          <a:solidFill>
                            <a:schemeClr val="tx1"/>
                          </a:solidFill>
                        </a:rPr>
                        <a:t>　国</a:t>
                      </a:r>
                      <a:r>
                        <a:rPr kumimoji="1" lang="ja-JP" altLang="en-US" sz="1200" dirty="0">
                          <a:solidFill>
                            <a:schemeClr val="tx1"/>
                          </a:solidFill>
                        </a:rPr>
                        <a:t>による感染症対策の指令塔機能を有する機関設置など、新興</a:t>
                      </a:r>
                      <a:r>
                        <a:rPr kumimoji="1" lang="ja-JP" altLang="en-US" sz="1200" dirty="0" smtClean="0">
                          <a:solidFill>
                            <a:schemeClr val="tx1"/>
                          </a:solidFill>
                        </a:rPr>
                        <a:t>感染症等に</a:t>
                      </a:r>
                      <a:r>
                        <a:rPr kumimoji="1" lang="ja-JP" altLang="en-US" sz="1200" dirty="0">
                          <a:solidFill>
                            <a:schemeClr val="tx1"/>
                          </a:solidFill>
                        </a:rPr>
                        <a:t>対応する体制づくり</a:t>
                      </a:r>
                      <a:r>
                        <a:rPr kumimoji="1" lang="ja-JP" altLang="en-US" sz="1200" dirty="0" smtClean="0">
                          <a:solidFill>
                            <a:schemeClr val="tx1"/>
                          </a:solidFill>
                        </a:rPr>
                        <a:t>。</a:t>
                      </a:r>
                      <a:endParaRPr kumimoji="1" lang="ja-JP" altLang="en-US" sz="1200" dirty="0">
                        <a:solidFill>
                          <a:schemeClr val="tx1"/>
                        </a:solidFill>
                      </a:endParaRPr>
                    </a:p>
                  </a:txBody>
                  <a:tcPr marL="100806" marR="100806" marT="50403" marB="50403" anchor="ctr"/>
                </a:tc>
                <a:extLst>
                  <a:ext uri="{0D108BD9-81ED-4DB2-BD59-A6C34878D82A}">
                    <a16:rowId xmlns:a16="http://schemas.microsoft.com/office/drawing/2014/main" val="385922499"/>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2345199903"/>
              </p:ext>
            </p:extLst>
          </p:nvPr>
        </p:nvGraphicFramePr>
        <p:xfrm>
          <a:off x="497815" y="4439837"/>
          <a:ext cx="9540000" cy="260016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219158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▷新</a:t>
                      </a:r>
                      <a:r>
                        <a:rPr kumimoji="1" lang="ja-JP" altLang="en-US" sz="1300" b="1" baseline="0" dirty="0" smtClean="0"/>
                        <a:t>興感染症等に</a:t>
                      </a:r>
                      <a:r>
                        <a:rPr kumimoji="1" lang="ja-JP" altLang="en-US" sz="1300" b="1" baseline="0" dirty="0" smtClean="0">
                          <a:solidFill>
                            <a:schemeClr val="tx1"/>
                          </a:solidFill>
                        </a:rPr>
                        <a:t>対応する検疫体制の充実・強化（検疫所職員の充実等）</a:t>
                      </a:r>
                      <a:r>
                        <a:rPr kumimoji="1" lang="ja-JP" altLang="en-US" sz="900" b="0" dirty="0" smtClean="0">
                          <a:solidFill>
                            <a:schemeClr val="tx1"/>
                          </a:solidFill>
                        </a:rPr>
                        <a:t>＜府・大商＞</a:t>
                      </a:r>
                      <a:endParaRPr kumimoji="1" lang="en-US" altLang="ja-JP" sz="9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▷新興感染症等の国内流入に関するサーベイランス体制強化に係る支援</a:t>
                      </a:r>
                      <a:endParaRPr kumimoji="1" lang="en-US" altLang="ja-JP" sz="1300" b="1"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　（国の専門機関による人的・技術的支援や実施に係る財政支援等）</a:t>
                      </a:r>
                      <a:r>
                        <a:rPr kumimoji="1" lang="ja-JP" altLang="en-US" sz="900" b="1" baseline="0" dirty="0" smtClean="0">
                          <a:solidFill>
                            <a:schemeClr val="tx1"/>
                          </a:solidFill>
                        </a:rPr>
                        <a:t>＜</a:t>
                      </a:r>
                      <a:r>
                        <a:rPr kumimoji="1" lang="ja-JP" altLang="en-US" sz="900" b="0" baseline="0" dirty="0" smtClean="0">
                          <a:solidFill>
                            <a:schemeClr val="tx1"/>
                          </a:solidFill>
                        </a:rPr>
                        <a:t>府・大商＞</a:t>
                      </a:r>
                      <a:endParaRPr kumimoji="1" lang="en-US" altLang="ja-JP" sz="900" b="0"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800" b="1" baseline="0" dirty="0" smtClean="0">
                          <a:solidFill>
                            <a:schemeClr val="tx1"/>
                          </a:solidFill>
                        </a:rPr>
                        <a:t>　</a:t>
                      </a:r>
                      <a:endParaRPr kumimoji="1" lang="en-US" altLang="ja-JP" sz="800" b="1"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▷新興感染症等に対応できる医療提供体制整備に係る財政支援</a:t>
                      </a:r>
                      <a:r>
                        <a:rPr kumimoji="1" lang="ja-JP" altLang="en-US" sz="900" b="0" baseline="0" dirty="0" smtClean="0">
                          <a:solidFill>
                            <a:schemeClr val="tx1"/>
                          </a:solidFill>
                        </a:rPr>
                        <a:t>　</a:t>
                      </a:r>
                      <a:r>
                        <a:rPr kumimoji="1" lang="ja-JP" altLang="en-US" sz="900" b="0" dirty="0" smtClean="0">
                          <a:solidFill>
                            <a:schemeClr val="tx1"/>
                          </a:solidFill>
                        </a:rPr>
                        <a:t>＜府・市＞</a:t>
                      </a:r>
                      <a:endParaRPr kumimoji="1" lang="en-US" altLang="ja-JP" sz="9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▷感染症</a:t>
                      </a:r>
                      <a:r>
                        <a:rPr kumimoji="1" lang="ja-JP" altLang="en-US" sz="1300" b="1" baseline="0" dirty="0">
                          <a:solidFill>
                            <a:schemeClr val="tx1"/>
                          </a:solidFill>
                        </a:rPr>
                        <a:t>対策の司令塔機能を有する機関の設置</a:t>
                      </a:r>
                      <a:r>
                        <a:rPr kumimoji="1" lang="ja-JP" altLang="en-US" sz="900" b="0" dirty="0">
                          <a:solidFill>
                            <a:schemeClr val="tx1"/>
                          </a:solidFill>
                        </a:rPr>
                        <a:t>＜関</a:t>
                      </a:r>
                      <a:r>
                        <a:rPr kumimoji="1" lang="ja-JP" altLang="en-US" sz="900" b="0" dirty="0" smtClean="0">
                          <a:solidFill>
                            <a:schemeClr val="tx1"/>
                          </a:solidFill>
                        </a:rPr>
                        <a:t>経連・大商＞</a:t>
                      </a:r>
                      <a:endParaRPr kumimoji="1" lang="en-US" altLang="ja-JP" sz="9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▷感染症</a:t>
                      </a:r>
                      <a:r>
                        <a:rPr kumimoji="1" lang="ja-JP" altLang="en-US" sz="1300" b="1" baseline="0" dirty="0">
                          <a:solidFill>
                            <a:schemeClr val="tx1"/>
                          </a:solidFill>
                        </a:rPr>
                        <a:t>や免疫学の基礎研究や疫学研究、基礎と臨床の橋渡し研究、新しいワクチン開発のための研究開発、医療資源の配</a:t>
                      </a:r>
                      <a:endParaRPr kumimoji="1" lang="en-US" altLang="ja-JP" sz="1300" b="1" baseline="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a:solidFill>
                            <a:schemeClr val="tx1"/>
                          </a:solidFill>
                        </a:rPr>
                        <a:t>　</a:t>
                      </a:r>
                      <a:r>
                        <a:rPr kumimoji="1" lang="ja-JP" altLang="en-US" sz="1300" b="1" baseline="0" dirty="0" smtClean="0">
                          <a:solidFill>
                            <a:schemeClr val="tx1"/>
                          </a:solidFill>
                        </a:rPr>
                        <a:t>分</a:t>
                      </a:r>
                      <a:r>
                        <a:rPr kumimoji="1" lang="ja-JP" altLang="en-US" sz="1300" b="1" baseline="0" dirty="0">
                          <a:solidFill>
                            <a:schemeClr val="tx1"/>
                          </a:solidFill>
                        </a:rPr>
                        <a:t>や個人情報の活用に関する研究をはじめ、研究・検査・調査にわたる総合的な対策体制を整備し、素早く新規</a:t>
                      </a:r>
                      <a:r>
                        <a:rPr kumimoji="1" lang="ja-JP" altLang="en-US" sz="1300" b="1" baseline="0" dirty="0" smtClean="0">
                          <a:solidFill>
                            <a:schemeClr val="tx1"/>
                          </a:solidFill>
                        </a:rPr>
                        <a:t>感染症等の　</a:t>
                      </a:r>
                      <a:endParaRPr kumimoji="1" lang="en-US" altLang="ja-JP" sz="1300" b="1"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　流行</a:t>
                      </a:r>
                      <a:r>
                        <a:rPr kumimoji="1" lang="ja-JP" altLang="en-US" sz="1300" b="1" baseline="0" dirty="0">
                          <a:solidFill>
                            <a:schemeClr val="tx1"/>
                          </a:solidFill>
                        </a:rPr>
                        <a:t>の兆候を把握するとともに、感染症が発生した際に抜本的な対策を立てる役割を担う、国による専門機関の</a:t>
                      </a:r>
                      <a:r>
                        <a:rPr kumimoji="1" lang="ja-JP" altLang="en-US" sz="1300" b="1" baseline="0" dirty="0" smtClean="0">
                          <a:solidFill>
                            <a:schemeClr val="tx1"/>
                          </a:solidFill>
                        </a:rPr>
                        <a:t>設置</a:t>
                      </a:r>
                      <a:endParaRPr kumimoji="1" lang="en-US" altLang="ja-JP" sz="1300" b="1"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　　　　　　　　　　　　　　　　　　　　　　　　　　　　　　　　　　　　　　　　　　　　　　　　　　</a:t>
                      </a:r>
                      <a:r>
                        <a:rPr kumimoji="1" lang="ja-JP" altLang="en-US" sz="900" b="0" dirty="0" smtClean="0">
                          <a:solidFill>
                            <a:schemeClr val="tx1"/>
                          </a:solidFill>
                        </a:rPr>
                        <a:t>＜</a:t>
                      </a:r>
                      <a:r>
                        <a:rPr kumimoji="1" lang="ja-JP" altLang="en-US" sz="900" b="0" dirty="0">
                          <a:solidFill>
                            <a:schemeClr val="tx1"/>
                          </a:solidFill>
                        </a:rPr>
                        <a:t>関</a:t>
                      </a:r>
                      <a:r>
                        <a:rPr kumimoji="1" lang="ja-JP" altLang="en-US" sz="900" b="0" dirty="0" smtClean="0">
                          <a:solidFill>
                            <a:schemeClr val="tx1"/>
                          </a:solidFill>
                        </a:rPr>
                        <a:t>経連・大商＞</a:t>
                      </a:r>
                      <a:endParaRPr kumimoji="1" lang="en-US" altLang="ja-JP" sz="9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▷ワクチンや新薬・新技術等への研究開発支援</a:t>
                      </a:r>
                      <a:r>
                        <a:rPr kumimoji="1" lang="ja-JP" altLang="en-US" sz="800" b="0" dirty="0" smtClean="0">
                          <a:solidFill>
                            <a:schemeClr val="tx1"/>
                          </a:solidFill>
                        </a:rPr>
                        <a:t>＜関経連・大商＞</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endParaRPr>
                    </a:p>
                  </a:txBody>
                  <a:tcPr marL="100806" marR="100806" marT="50403" marB="50403"/>
                </a:tc>
                <a:extLst>
                  <a:ext uri="{0D108BD9-81ED-4DB2-BD59-A6C34878D82A}">
                    <a16:rowId xmlns:a16="http://schemas.microsoft.com/office/drawing/2014/main" val="84979069"/>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75</a:t>
            </a:fld>
            <a:endParaRPr kumimoji="1" lang="ja-JP" altLang="en-US" dirty="0"/>
          </a:p>
        </p:txBody>
      </p:sp>
      <p:sp>
        <p:nvSpPr>
          <p:cNvPr id="26" name="正方形/長方形 25">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en-US" altLang="ja-JP" b="1" dirty="0" smtClean="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４</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lang="ja-JP" altLang="en-US" b="1" dirty="0" smtClean="0">
                <a:solidFill>
                  <a:prstClr val="white"/>
                </a:solidFill>
                <a:latin typeface="BIZ UDPゴシック" panose="020B0400000000000000" pitchFamily="50" charset="-128"/>
                <a:ea typeface="BIZ UDPゴシック" panose="020B0400000000000000" pitchFamily="50" charset="-128"/>
              </a:rPr>
              <a:t>感染症</a:t>
            </a:r>
            <a:r>
              <a:rPr lang="ja-JP" altLang="en-US" b="1" dirty="0">
                <a:solidFill>
                  <a:prstClr val="white"/>
                </a:solidFill>
                <a:latin typeface="BIZ UDPゴシック" panose="020B0400000000000000" pitchFamily="50" charset="-128"/>
                <a:ea typeface="BIZ UDPゴシック" panose="020B0400000000000000" pitchFamily="50" charset="-128"/>
              </a:rPr>
              <a:t>対策の</a:t>
            </a:r>
            <a:r>
              <a:rPr lang="ja-JP" altLang="en-US" b="1" dirty="0" smtClean="0">
                <a:solidFill>
                  <a:prstClr val="white"/>
                </a:solidFill>
                <a:latin typeface="BIZ UDPゴシック" panose="020B0400000000000000" pitchFamily="50" charset="-128"/>
                <a:ea typeface="BIZ UDPゴシック" panose="020B0400000000000000" pitchFamily="50" charset="-128"/>
              </a:rPr>
              <a:t>強化</a:t>
            </a:r>
            <a:endParaRPr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B02F3C22-1443-46B7-A977-04475234F08A}"/>
              </a:ext>
            </a:extLst>
          </p:cNvPr>
          <p:cNvSpPr txBox="1"/>
          <p:nvPr/>
        </p:nvSpPr>
        <p:spPr>
          <a:xfrm>
            <a:off x="270312" y="568289"/>
            <a:ext cx="9540000" cy="461665"/>
          </a:xfrm>
          <a:prstGeom prst="rect">
            <a:avLst/>
          </a:prstGeom>
          <a:noFill/>
          <a:ln w="6350">
            <a:noFill/>
            <a:prstDash val="solid"/>
          </a:ln>
        </p:spPr>
        <p:txBody>
          <a:bodyPr wrap="square">
            <a:spAutoFit/>
          </a:bodyPr>
          <a:lstStyle/>
          <a:p>
            <a:pPr>
              <a:defRPr/>
            </a:pPr>
            <a:r>
              <a:rPr lang="ja-JP" altLang="en-US" sz="1200" dirty="0" smtClean="0">
                <a:latin typeface="BIZ UDPゴシック" panose="020B0400000000000000" pitchFamily="50" charset="-128"/>
                <a:ea typeface="BIZ UDPゴシック" panose="020B0400000000000000" pitchFamily="50" charset="-128"/>
              </a:rPr>
              <a:t>　人類</a:t>
            </a:r>
            <a:r>
              <a:rPr lang="ja-JP" altLang="en-US" sz="1200" dirty="0">
                <a:latin typeface="BIZ UDPゴシック" panose="020B0400000000000000" pitchFamily="50" charset="-128"/>
                <a:ea typeface="BIZ UDPゴシック" panose="020B0400000000000000" pitchFamily="50" charset="-128"/>
              </a:rPr>
              <a:t>の未来への希望を示す万博として、全ての来訪者が安心して大阪・関西に集い、万博を楽しめるよう、新型コロナウイルス感染症の対応を踏まえ、新興感染症等を想定</a:t>
            </a:r>
            <a:r>
              <a:rPr lang="ja-JP" altLang="en-US" sz="1200" dirty="0" smtClean="0">
                <a:latin typeface="BIZ UDPゴシック" panose="020B0400000000000000" pitchFamily="50" charset="-128"/>
                <a:ea typeface="BIZ UDPゴシック" panose="020B0400000000000000" pitchFamily="50" charset="-128"/>
              </a:rPr>
              <a:t>した体制</a:t>
            </a:r>
            <a:r>
              <a:rPr lang="ja-JP" altLang="en-US" sz="1200" dirty="0">
                <a:latin typeface="BIZ UDPゴシック" panose="020B0400000000000000" pitchFamily="50" charset="-128"/>
                <a:ea typeface="BIZ UDPゴシック" panose="020B0400000000000000" pitchFamily="50" charset="-128"/>
              </a:rPr>
              <a:t>の整備が不可欠。</a:t>
            </a:r>
          </a:p>
        </p:txBody>
      </p:sp>
      <p:graphicFrame>
        <p:nvGraphicFramePr>
          <p:cNvPr id="22" name="表 21"/>
          <p:cNvGraphicFramePr>
            <a:graphicFrameLocks noGrp="1"/>
          </p:cNvGraphicFramePr>
          <p:nvPr>
            <p:extLst>
              <p:ext uri="{D42A27DB-BD31-4B8C-83A1-F6EECF244321}">
                <p14:modId xmlns:p14="http://schemas.microsoft.com/office/powerpoint/2010/main" val="2629094983"/>
              </p:ext>
            </p:extLst>
          </p:nvPr>
        </p:nvGraphicFramePr>
        <p:xfrm>
          <a:off x="611857" y="3422097"/>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10803175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76012" y="5149877"/>
            <a:ext cx="9434300" cy="8719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404530"/>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449728" y="4789140"/>
            <a:ext cx="5647700"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内閣府、内閣</a:t>
            </a:r>
            <a:r>
              <a:rPr kumimoji="1" lang="ja-JP" altLang="en-US" sz="1100" dirty="0">
                <a:latin typeface="メイリオ" panose="020B0604030504040204" pitchFamily="50" charset="-128"/>
                <a:ea typeface="メイリオ" panose="020B0604030504040204" pitchFamily="50" charset="-128"/>
              </a:rPr>
              <a:t>官房</a:t>
            </a:r>
            <a:r>
              <a:rPr kumimoji="1" lang="ja-JP" altLang="en-US" sz="1100" dirty="0" smtClean="0">
                <a:latin typeface="メイリオ" panose="020B0604030504040204" pitchFamily="50" charset="-128"/>
                <a:ea typeface="メイリオ" panose="020B0604030504040204" pitchFamily="50" charset="-128"/>
              </a:rPr>
              <a:t>、経済産業省、国土</a:t>
            </a:r>
            <a:r>
              <a:rPr kumimoji="1" lang="ja-JP" altLang="en-US" sz="1100" dirty="0">
                <a:latin typeface="メイリオ" panose="020B0604030504040204" pitchFamily="50" charset="-128"/>
                <a:ea typeface="メイリオ" panose="020B0604030504040204" pitchFamily="50" charset="-128"/>
              </a:rPr>
              <a:t>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cxnSpLocks/>
            <a:stCxn id="16" idx="4"/>
            <a:endCxn id="18" idx="1"/>
          </p:cNvCxnSpPr>
          <p:nvPr/>
        </p:nvCxnSpPr>
        <p:spPr>
          <a:xfrm flipH="1">
            <a:off x="318811" y="1620474"/>
            <a:ext cx="23084" cy="321823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180312" y="13475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49728" y="1350401"/>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130354" y="4816358"/>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168770" y="4804079"/>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63392" y="3632558"/>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76</a:t>
            </a:fld>
            <a:endParaRPr kumimoji="1" lang="ja-JP" altLang="en-US" dirty="0"/>
          </a:p>
        </p:txBody>
      </p:sp>
      <p:sp>
        <p:nvSpPr>
          <p:cNvPr id="26" name="正方形/長方形 25">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en-US" altLang="ja-JP" b="1" dirty="0" smtClean="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５</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lang="ja-JP" altLang="en-US" b="1" dirty="0" smtClean="0">
                <a:solidFill>
                  <a:prstClr val="white"/>
                </a:solidFill>
                <a:latin typeface="BIZ UDPゴシック" panose="020B0400000000000000" pitchFamily="50" charset="-128"/>
                <a:ea typeface="BIZ UDPゴシック" panose="020B0400000000000000" pitchFamily="50" charset="-128"/>
              </a:rPr>
              <a:t>一般</a:t>
            </a:r>
            <a:r>
              <a:rPr lang="ja-JP" altLang="en-US" b="1" dirty="0">
                <a:solidFill>
                  <a:prstClr val="white"/>
                </a:solidFill>
                <a:latin typeface="BIZ UDPゴシック" panose="020B0400000000000000" pitchFamily="50" charset="-128"/>
                <a:ea typeface="BIZ UDPゴシック" panose="020B0400000000000000" pitchFamily="50" charset="-128"/>
              </a:rPr>
              <a:t>交通への</a:t>
            </a:r>
            <a:r>
              <a:rPr lang="ja-JP" altLang="en-US" b="1" dirty="0" smtClean="0">
                <a:solidFill>
                  <a:prstClr val="white"/>
                </a:solidFill>
                <a:latin typeface="BIZ UDPゴシック" panose="020B0400000000000000" pitchFamily="50" charset="-128"/>
                <a:ea typeface="BIZ UDPゴシック" panose="020B0400000000000000" pitchFamily="50" charset="-128"/>
              </a:rPr>
              <a:t>働きかけ</a:t>
            </a:r>
            <a:r>
              <a:rPr lang="en-US" altLang="ja-JP" b="1" dirty="0">
                <a:solidFill>
                  <a:prstClr val="white"/>
                </a:solidFill>
                <a:latin typeface="BIZ UDPゴシック" panose="020B0400000000000000" pitchFamily="50" charset="-128"/>
                <a:ea typeface="BIZ UDPゴシック" panose="020B0400000000000000" pitchFamily="50" charset="-128"/>
              </a:rPr>
              <a:t>TDM</a:t>
            </a:r>
            <a:r>
              <a:rPr lang="ja-JP" altLang="en-US" b="1" dirty="0">
                <a:solidFill>
                  <a:prstClr val="white"/>
                </a:solidFill>
                <a:latin typeface="BIZ UDPゴシック" panose="020B0400000000000000" pitchFamily="50" charset="-128"/>
                <a:ea typeface="BIZ UDPゴシック" panose="020B0400000000000000" pitchFamily="50" charset="-128"/>
              </a:rPr>
              <a:t>の</a:t>
            </a:r>
            <a:r>
              <a:rPr lang="ja-JP" altLang="en-US" b="1" dirty="0" smtClean="0">
                <a:solidFill>
                  <a:prstClr val="white"/>
                </a:solidFill>
                <a:latin typeface="BIZ UDPゴシック" panose="020B0400000000000000" pitchFamily="50" charset="-128"/>
                <a:ea typeface="BIZ UDPゴシック" panose="020B0400000000000000" pitchFamily="50" charset="-128"/>
              </a:rPr>
              <a:t>推進等</a:t>
            </a:r>
            <a:endParaRPr lang="ja-JP" altLang="en-US" b="1"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219560017"/>
              </p:ext>
            </p:extLst>
          </p:nvPr>
        </p:nvGraphicFramePr>
        <p:xfrm>
          <a:off x="341894" y="1722301"/>
          <a:ext cx="9540000" cy="192960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3534130084"/>
                    </a:ext>
                  </a:extLst>
                </a:gridCol>
              </a:tblGrid>
              <a:tr h="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400" b="1" dirty="0" smtClean="0">
                        <a:solidFill>
                          <a:schemeClr val="tx1"/>
                        </a:solidFill>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▷来場者輸送対策を実施しても発生が予想される混雑への対応</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rPr>
                        <a:t>　　チケットコントロールなどの来場者需要の平準化並びに運行本数の増便などの供給拡大策を実施しても発生が予想される　</a:t>
                      </a:r>
                      <a:endParaRPr kumimoji="1" lang="en-US" altLang="ja-JP" sz="13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rPr>
                        <a:t>　　鉄道の混雑や道路の渋滞に対して、一般交通への対策（働きかけ</a:t>
                      </a:r>
                      <a:r>
                        <a:rPr kumimoji="1" lang="en-US" altLang="ja-JP" sz="1300" dirty="0" smtClean="0">
                          <a:solidFill>
                            <a:schemeClr val="tx1"/>
                          </a:solidFill>
                        </a:rPr>
                        <a:t>TDM</a:t>
                      </a:r>
                      <a:r>
                        <a:rPr kumimoji="1" lang="ja-JP" altLang="en-US" sz="1300" dirty="0" smtClean="0">
                          <a:solidFill>
                            <a:schemeClr val="tx1"/>
                          </a:solidFill>
                        </a:rPr>
                        <a:t>）の実施が必要。</a:t>
                      </a:r>
                      <a:endParaRPr kumimoji="1" lang="en-US" altLang="ja-JP" sz="14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▷一般交通への働きかけ</a:t>
                      </a:r>
                      <a:r>
                        <a:rPr kumimoji="1" lang="en-US" altLang="ja-JP" sz="1300" b="1" dirty="0" smtClean="0">
                          <a:solidFill>
                            <a:schemeClr val="tx1"/>
                          </a:solidFill>
                        </a:rPr>
                        <a:t>TDM</a:t>
                      </a:r>
                      <a:r>
                        <a:rPr kumimoji="1" lang="ja-JP" altLang="en-US" sz="1300" b="1" dirty="0" smtClean="0">
                          <a:solidFill>
                            <a:schemeClr val="tx1"/>
                          </a:solidFill>
                        </a:rPr>
                        <a:t>を実施する必要性の周知</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0" dirty="0" smtClean="0">
                          <a:solidFill>
                            <a:schemeClr val="tx1"/>
                          </a:solidFill>
                        </a:rPr>
                        <a:t>　　府民・市民・企業等に対し、万博期間中に働きかけ</a:t>
                      </a:r>
                      <a:r>
                        <a:rPr kumimoji="1" lang="en-US" altLang="ja-JP" sz="1300" b="0" dirty="0" smtClean="0">
                          <a:solidFill>
                            <a:schemeClr val="tx1"/>
                          </a:solidFill>
                        </a:rPr>
                        <a:t>TDM</a:t>
                      </a:r>
                      <a:r>
                        <a:rPr kumimoji="1" lang="ja-JP" altLang="en-US" sz="1300" b="0" dirty="0" smtClean="0">
                          <a:solidFill>
                            <a:schemeClr val="tx1"/>
                          </a:solidFill>
                        </a:rPr>
                        <a:t>を実施する必要性を周知し、理解を深めてもらう方策が必要。</a:t>
                      </a:r>
                      <a:endParaRPr kumimoji="1" lang="en-US" altLang="ja-JP" sz="13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▷一般交通への働きかけ</a:t>
                      </a:r>
                      <a:r>
                        <a:rPr kumimoji="1" lang="en-US" altLang="ja-JP" sz="1300" b="1" dirty="0" smtClean="0">
                          <a:solidFill>
                            <a:schemeClr val="tx1"/>
                          </a:solidFill>
                        </a:rPr>
                        <a:t>TDM</a:t>
                      </a:r>
                      <a:r>
                        <a:rPr kumimoji="1" lang="ja-JP" altLang="en-US" sz="1300" b="1" dirty="0" smtClean="0">
                          <a:solidFill>
                            <a:schemeClr val="tx1"/>
                          </a:solidFill>
                        </a:rPr>
                        <a:t>の効果を上げるための環境整備</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0" dirty="0" smtClean="0">
                          <a:solidFill>
                            <a:schemeClr val="tx1"/>
                          </a:solidFill>
                        </a:rPr>
                        <a:t>　　高速道路や鉄道の混雑箇所・路線の迂回を促す施策の導入など、働きかけ</a:t>
                      </a:r>
                      <a:r>
                        <a:rPr kumimoji="1" lang="en-US" altLang="ja-JP" sz="1300" b="0" dirty="0" smtClean="0">
                          <a:solidFill>
                            <a:schemeClr val="tx1"/>
                          </a:solidFill>
                        </a:rPr>
                        <a:t>TDM</a:t>
                      </a:r>
                      <a:r>
                        <a:rPr kumimoji="1" lang="ja-JP" altLang="en-US" sz="1300" b="0" dirty="0" smtClean="0">
                          <a:solidFill>
                            <a:schemeClr val="tx1"/>
                          </a:solidFill>
                        </a:rPr>
                        <a:t>の効果をあげるための環境整備が必要。</a:t>
                      </a:r>
                      <a:endParaRPr kumimoji="1" lang="en-US" altLang="ja-JP" sz="13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dirty="0" smtClean="0">
                        <a:solidFill>
                          <a:schemeClr val="tx1"/>
                        </a:solidFill>
                      </a:endParaRPr>
                    </a:p>
                  </a:txBody>
                  <a:tcPr marL="100806" marR="100806" marT="50403" marB="50403" anchor="ctr"/>
                </a:tc>
                <a:extLst>
                  <a:ext uri="{0D108BD9-81ED-4DB2-BD59-A6C34878D82A}">
                    <a16:rowId xmlns:a16="http://schemas.microsoft.com/office/drawing/2014/main" val="1586568371"/>
                  </a:ext>
                </a:extLst>
              </a:tr>
            </a:tbl>
          </a:graphicData>
        </a:graphic>
      </p:graphicFrame>
      <p:graphicFrame>
        <p:nvGraphicFramePr>
          <p:cNvPr id="25" name="表 24"/>
          <p:cNvGraphicFramePr>
            <a:graphicFrameLocks noGrp="1"/>
          </p:cNvGraphicFramePr>
          <p:nvPr>
            <p:extLst>
              <p:ext uri="{D42A27DB-BD31-4B8C-83A1-F6EECF244321}">
                <p14:modId xmlns:p14="http://schemas.microsoft.com/office/powerpoint/2010/main" val="3494519487"/>
              </p:ext>
            </p:extLst>
          </p:nvPr>
        </p:nvGraphicFramePr>
        <p:xfrm>
          <a:off x="480393" y="5254392"/>
          <a:ext cx="9360584" cy="825404"/>
        </p:xfrm>
        <a:graphic>
          <a:graphicData uri="http://schemas.openxmlformats.org/drawingml/2006/table">
            <a:tbl>
              <a:tblPr firstRow="1" bandRow="1">
                <a:tableStyleId>{2D5ABB26-0587-4C30-8999-92F81FD0307C}</a:tableStyleId>
              </a:tblPr>
              <a:tblGrid>
                <a:gridCol w="9360584">
                  <a:extLst>
                    <a:ext uri="{9D8B030D-6E8A-4147-A177-3AD203B41FA5}">
                      <a16:colId xmlns:a16="http://schemas.microsoft.com/office/drawing/2014/main" val="2309123477"/>
                    </a:ext>
                  </a:extLst>
                </a:gridCol>
              </a:tblGrid>
              <a:tr h="82540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▷府・市、博覧会協会、地元経済界等による交通円滑化の取組に対する支援</a:t>
                      </a:r>
                      <a:r>
                        <a:rPr kumimoji="1" lang="ja-JP" altLang="en-US" sz="900" b="0" dirty="0" smtClean="0">
                          <a:solidFill>
                            <a:schemeClr val="tx1"/>
                          </a:solidFill>
                        </a:rPr>
                        <a:t>＜府・市・関経連・大商・協会＞</a:t>
                      </a:r>
                      <a:endParaRPr kumimoji="1" lang="ja-JP" altLang="en-US" sz="9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0" dirty="0" smtClean="0">
                          <a:solidFill>
                            <a:schemeClr val="tx1"/>
                          </a:solidFill>
                        </a:rPr>
                        <a:t>　・一般交通への働きかけ</a:t>
                      </a:r>
                      <a:r>
                        <a:rPr kumimoji="1" lang="en-US" altLang="ja-JP" sz="1300" b="0" dirty="0" smtClean="0">
                          <a:solidFill>
                            <a:schemeClr val="tx1"/>
                          </a:solidFill>
                        </a:rPr>
                        <a:t>TDM</a:t>
                      </a:r>
                      <a:r>
                        <a:rPr kumimoji="1" lang="ja-JP" altLang="en-US" sz="1300" b="0" dirty="0" smtClean="0">
                          <a:solidFill>
                            <a:schemeClr val="tx1"/>
                          </a:solidFill>
                        </a:rPr>
                        <a:t>の実施（万博開催前の試行実施含む）への財政支援</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0" dirty="0" smtClean="0">
                          <a:solidFill>
                            <a:schemeClr val="tx1"/>
                          </a:solidFill>
                        </a:rPr>
                        <a:t>　・パンフレット配布や</a:t>
                      </a:r>
                      <a:r>
                        <a:rPr kumimoji="1" lang="en-US" altLang="ja-JP" sz="1300" b="0" dirty="0" smtClean="0">
                          <a:solidFill>
                            <a:schemeClr val="tx1"/>
                          </a:solidFill>
                        </a:rPr>
                        <a:t>CM</a:t>
                      </a:r>
                      <a:r>
                        <a:rPr kumimoji="1" lang="ja-JP" altLang="en-US" sz="1300" b="0" dirty="0" smtClean="0">
                          <a:solidFill>
                            <a:schemeClr val="tx1"/>
                          </a:solidFill>
                        </a:rPr>
                        <a:t>の実施など広報活動を行うための財政支援</a:t>
                      </a:r>
                      <a:endParaRPr kumimoji="1" lang="en-US" altLang="ja-JP" sz="13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bl>
          </a:graphicData>
        </a:graphic>
      </p:graphicFrame>
      <p:sp>
        <p:nvSpPr>
          <p:cNvPr id="28" name="テキスト ボックス 27">
            <a:extLst>
              <a:ext uri="{FF2B5EF4-FFF2-40B4-BE49-F238E27FC236}">
                <a16:creationId xmlns:a16="http://schemas.microsoft.com/office/drawing/2014/main" id="{B02F3C22-1443-46B7-A977-04475234F08A}"/>
              </a:ext>
            </a:extLst>
          </p:cNvPr>
          <p:cNvSpPr txBox="1"/>
          <p:nvPr/>
        </p:nvSpPr>
        <p:spPr>
          <a:xfrm>
            <a:off x="270312" y="488914"/>
            <a:ext cx="9540000" cy="1015663"/>
          </a:xfrm>
          <a:prstGeom prst="rect">
            <a:avLst/>
          </a:prstGeom>
          <a:noFill/>
          <a:ln w="6350">
            <a:noFill/>
            <a:prstDash val="solid"/>
          </a:ln>
        </p:spPr>
        <p:txBody>
          <a:bodyPr wrap="square">
            <a:spAutoFit/>
          </a:bodyPr>
          <a:lstStyle/>
          <a:p>
            <a:pPr>
              <a:defRPr/>
            </a:pPr>
            <a:r>
              <a:rPr lang="ja-JP" altLang="en-US" sz="1200" dirty="0">
                <a:solidFill>
                  <a:prstClr val="black"/>
                </a:solidFill>
                <a:latin typeface="BIZ UDPゴシック" panose="020B0400000000000000" pitchFamily="50" charset="-128"/>
                <a:ea typeface="BIZ UDPゴシック" panose="020B0400000000000000" pitchFamily="50" charset="-128"/>
              </a:rPr>
              <a:t>　</a:t>
            </a:r>
            <a:r>
              <a:rPr lang="ja-JP" altLang="en-US" sz="1200" dirty="0" smtClean="0">
                <a:solidFill>
                  <a:prstClr val="black"/>
                </a:solidFill>
                <a:latin typeface="BIZ UDPゴシック" panose="020B0400000000000000" pitchFamily="50" charset="-128"/>
                <a:ea typeface="BIZ UDPゴシック" panose="020B0400000000000000" pitchFamily="50" charset="-128"/>
              </a:rPr>
              <a:t>大阪</a:t>
            </a:r>
            <a:r>
              <a:rPr lang="ja-JP" altLang="en-US" sz="1200" dirty="0">
                <a:solidFill>
                  <a:prstClr val="black"/>
                </a:solidFill>
                <a:latin typeface="BIZ UDPゴシック" panose="020B0400000000000000" pitchFamily="50" charset="-128"/>
                <a:ea typeface="BIZ UDPゴシック" panose="020B0400000000000000" pitchFamily="50" charset="-128"/>
              </a:rPr>
              <a:t>・関西万博への来場者は、会期中で約２，８２０万人が想定されており、博覧会協会において、来場者の平準化など、来場者輸送</a:t>
            </a:r>
            <a:r>
              <a:rPr lang="ja-JP" altLang="en-US" sz="1200" dirty="0" smtClean="0">
                <a:solidFill>
                  <a:prstClr val="black"/>
                </a:solidFill>
                <a:latin typeface="BIZ UDPゴシック" panose="020B0400000000000000" pitchFamily="50" charset="-128"/>
                <a:ea typeface="BIZ UDPゴシック" panose="020B0400000000000000" pitchFamily="50" charset="-128"/>
              </a:rPr>
              <a:t>の交通</a:t>
            </a:r>
            <a:r>
              <a:rPr lang="ja-JP" altLang="en-US" sz="1200" dirty="0">
                <a:solidFill>
                  <a:prstClr val="black"/>
                </a:solidFill>
                <a:latin typeface="BIZ UDPゴシック" panose="020B0400000000000000" pitchFamily="50" charset="-128"/>
                <a:ea typeface="BIZ UDPゴシック" panose="020B0400000000000000" pitchFamily="50" charset="-128"/>
              </a:rPr>
              <a:t>マネージメントに最大限、取り組んで</a:t>
            </a:r>
            <a:r>
              <a:rPr lang="ja-JP" altLang="en-US" sz="1200" dirty="0" smtClean="0">
                <a:solidFill>
                  <a:prstClr val="black"/>
                </a:solidFill>
                <a:latin typeface="BIZ UDPゴシック" panose="020B0400000000000000" pitchFamily="50" charset="-128"/>
                <a:ea typeface="BIZ UDPゴシック" panose="020B0400000000000000" pitchFamily="50" charset="-128"/>
              </a:rPr>
              <a:t>いる。</a:t>
            </a:r>
            <a:endParaRPr lang="en-US" altLang="ja-JP" sz="1200" dirty="0" smtClean="0">
              <a:solidFill>
                <a:prstClr val="black"/>
              </a:solidFill>
              <a:latin typeface="BIZ UDPゴシック" panose="020B0400000000000000" pitchFamily="50" charset="-128"/>
              <a:ea typeface="BIZ UDPゴシック" panose="020B0400000000000000" pitchFamily="50" charset="-128"/>
            </a:endParaRPr>
          </a:p>
          <a:p>
            <a:pPr>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一方</a:t>
            </a:r>
            <a:r>
              <a:rPr lang="ja-JP" altLang="en-US" sz="1200" dirty="0">
                <a:solidFill>
                  <a:prstClr val="black"/>
                </a:solidFill>
                <a:latin typeface="BIZ UDPゴシック" panose="020B0400000000000000" pitchFamily="50" charset="-128"/>
                <a:ea typeface="BIZ UDPゴシック" panose="020B0400000000000000" pitchFamily="50" charset="-128"/>
              </a:rPr>
              <a:t>で、現況の鉄道や道路では、通勤・通学時間帯などで混雑している箇所があり、万博の来場者輸送の交通マネージメントだけでなく</a:t>
            </a:r>
            <a:r>
              <a:rPr lang="ja-JP" altLang="en-US" sz="1200" dirty="0" smtClean="0">
                <a:solidFill>
                  <a:prstClr val="black"/>
                </a:solidFill>
                <a:latin typeface="BIZ UDPゴシック" panose="020B0400000000000000" pitchFamily="50" charset="-128"/>
                <a:ea typeface="BIZ UDPゴシック" panose="020B0400000000000000" pitchFamily="50" charset="-128"/>
              </a:rPr>
              <a:t>、一般</a:t>
            </a:r>
            <a:r>
              <a:rPr lang="ja-JP" altLang="en-US" sz="1200" dirty="0">
                <a:solidFill>
                  <a:prstClr val="black"/>
                </a:solidFill>
                <a:latin typeface="BIZ UDPゴシック" panose="020B0400000000000000" pitchFamily="50" charset="-128"/>
                <a:ea typeface="BIZ UDPゴシック" panose="020B0400000000000000" pitchFamily="50" charset="-128"/>
              </a:rPr>
              <a:t>交通の抑制や平準化などを実施する必要がある。</a:t>
            </a:r>
          </a:p>
          <a:p>
            <a:pPr>
              <a:defRPr/>
            </a:pPr>
            <a:endParaRPr lang="ja-JP" altLang="en-US" sz="12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3094016496"/>
              </p:ext>
            </p:extLst>
          </p:nvPr>
        </p:nvGraphicFramePr>
        <p:xfrm>
          <a:off x="516685" y="3986583"/>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36442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93533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21107" y="4374693"/>
            <a:ext cx="9434300" cy="121610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546094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78007" y="4027380"/>
            <a:ext cx="4660250"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総務省</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財務省、</a:t>
            </a:r>
            <a:r>
              <a:rPr kumimoji="1" lang="zh-TW" altLang="en-US" sz="1100" dirty="0">
                <a:latin typeface="メイリオ" panose="020B0604030504040204" pitchFamily="50" charset="-128"/>
                <a:ea typeface="メイリオ" panose="020B0604030504040204" pitchFamily="50" charset="-128"/>
              </a:rPr>
              <a:t>経済産業省）</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stCxn id="16" idx="4"/>
            <a:endCxn id="18" idx="3"/>
          </p:cNvCxnSpPr>
          <p:nvPr/>
        </p:nvCxnSpPr>
        <p:spPr>
          <a:xfrm>
            <a:off x="428123" y="1618105"/>
            <a:ext cx="0" cy="270456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66540" y="1345150"/>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88469" y="1344329"/>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grpSp>
        <p:nvGrpSpPr>
          <p:cNvPr id="3" name="グループ化 2"/>
          <p:cNvGrpSpPr/>
          <p:nvPr/>
        </p:nvGrpSpPr>
        <p:grpSpPr>
          <a:xfrm>
            <a:off x="260033" y="4022586"/>
            <a:ext cx="369332" cy="300082"/>
            <a:chOff x="260033" y="4005826"/>
            <a:chExt cx="369332" cy="300082"/>
          </a:xfrm>
        </p:grpSpPr>
        <p:sp>
          <p:nvSpPr>
            <p:cNvPr id="19" name="楕円 18"/>
            <p:cNvSpPr/>
            <p:nvPr/>
          </p:nvSpPr>
          <p:spPr>
            <a:xfrm>
              <a:off x="269731" y="400582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94658" y="3971201"/>
              <a:ext cx="300082" cy="369332"/>
            </a:xfrm>
            <a:prstGeom prst="rect">
              <a:avLst/>
            </a:prstGeom>
            <a:noFill/>
          </p:spPr>
          <p:txBody>
            <a:bodyPr wrap="square" rtlCol="0">
              <a:spAutoFit/>
            </a:bodyPr>
            <a:lstStyle/>
            <a:p>
              <a:r>
                <a:rPr kumimoji="1" lang="en-US" altLang="ja-JP" dirty="0">
                  <a:solidFill>
                    <a:schemeClr val="bg1"/>
                  </a:solidFill>
                </a:rPr>
                <a:t>&gt;</a:t>
              </a:r>
              <a:endParaRPr kumimoji="1" lang="ja-JP" altLang="en-US" dirty="0">
                <a:solidFill>
                  <a:schemeClr val="bg1"/>
                </a:solidFill>
              </a:endParaRPr>
            </a:p>
          </p:txBody>
        </p:sp>
      </p:grpSp>
      <p:cxnSp>
        <p:nvCxnSpPr>
          <p:cNvPr id="21" name="直線コネクタ 20"/>
          <p:cNvCxnSpPr/>
          <p:nvPr/>
        </p:nvCxnSpPr>
        <p:spPr>
          <a:xfrm flipV="1">
            <a:off x="444699" y="2559283"/>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972017506"/>
              </p:ext>
            </p:extLst>
          </p:nvPr>
        </p:nvGraphicFramePr>
        <p:xfrm>
          <a:off x="429527" y="1767254"/>
          <a:ext cx="9540000" cy="66468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47315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▷参加企業等に</a:t>
                      </a:r>
                      <a:r>
                        <a:rPr kumimoji="1" lang="ja-JP" altLang="en-US" sz="1300" b="1" dirty="0">
                          <a:solidFill>
                            <a:schemeClr val="tx1"/>
                          </a:solidFill>
                        </a:rPr>
                        <a:t>対する税制優遇措置が未措置</a:t>
                      </a:r>
                      <a:r>
                        <a:rPr kumimoji="1" lang="ja-JP" altLang="en-US" sz="1300" dirty="0">
                          <a:solidFill>
                            <a:schemeClr val="tx1"/>
                          </a:solidFill>
                        </a:rPr>
                        <a:t>　</a:t>
                      </a:r>
                      <a:endParaRPr kumimoji="1" lang="en-US" altLang="ja-JP" sz="13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万博に係る</a:t>
                      </a:r>
                      <a:r>
                        <a:rPr kumimoji="1" lang="ja-JP" altLang="en-US" sz="1200" dirty="0" smtClean="0">
                          <a:solidFill>
                            <a:schemeClr val="tx1"/>
                          </a:solidFill>
                        </a:rPr>
                        <a:t>税制優遇措置の</a:t>
                      </a:r>
                      <a:r>
                        <a:rPr kumimoji="1" lang="ja-JP" altLang="en-US" sz="1200" dirty="0">
                          <a:solidFill>
                            <a:schemeClr val="tx1"/>
                          </a:solidFill>
                        </a:rPr>
                        <a:t>うち、陳列区域代表</a:t>
                      </a:r>
                      <a:r>
                        <a:rPr kumimoji="1" lang="ja-JP" altLang="en-US" sz="1200" dirty="0" smtClean="0">
                          <a:solidFill>
                            <a:schemeClr val="tx1"/>
                          </a:solidFill>
                        </a:rPr>
                        <a:t>事務所及び</a:t>
                      </a:r>
                      <a:r>
                        <a:rPr kumimoji="1" lang="en-US" altLang="ja-JP" sz="1200" dirty="0" smtClean="0">
                          <a:solidFill>
                            <a:schemeClr val="tx1"/>
                          </a:solidFill>
                        </a:rPr>
                        <a:t>BIE</a:t>
                      </a:r>
                      <a:r>
                        <a:rPr kumimoji="1" lang="ja-JP" altLang="en-US" sz="1200" dirty="0">
                          <a:solidFill>
                            <a:schemeClr val="tx1"/>
                          </a:solidFill>
                        </a:rPr>
                        <a:t>（職員を含む）並びに博覧会協会に対しては一定措置されたが、</a:t>
                      </a:r>
                      <a:r>
                        <a:rPr kumimoji="1" lang="ja-JP" altLang="en-US" sz="1200" dirty="0" smtClean="0">
                          <a:solidFill>
                            <a:schemeClr val="tx1"/>
                          </a:solidFill>
                        </a:rPr>
                        <a:t>参加</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企業等へ</a:t>
                      </a:r>
                      <a:r>
                        <a:rPr kumimoji="1" lang="ja-JP" altLang="en-US" sz="1200" dirty="0">
                          <a:solidFill>
                            <a:schemeClr val="tx1"/>
                          </a:solidFill>
                        </a:rPr>
                        <a:t>の優遇措置が未処置のままとなっている。</a:t>
                      </a:r>
                      <a:endParaRPr kumimoji="1" lang="ja-JP" altLang="en-US" sz="1200" i="0"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33281075"/>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3659912169"/>
              </p:ext>
            </p:extLst>
          </p:nvPr>
        </p:nvGraphicFramePr>
        <p:xfrm>
          <a:off x="540625" y="4478744"/>
          <a:ext cx="9540000" cy="1136387"/>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09935">
                <a:tc>
                  <a:txBody>
                    <a:bodyPr/>
                    <a:lstStyle/>
                    <a:p>
                      <a:pPr algn="l">
                        <a:lnSpc>
                          <a:spcPct val="100000"/>
                        </a:lnSpc>
                      </a:pPr>
                      <a:r>
                        <a:rPr kumimoji="1" lang="ja-JP" altLang="en-US" sz="1300" b="1" dirty="0" smtClean="0">
                          <a:solidFill>
                            <a:schemeClr val="tx1"/>
                          </a:solidFill>
                        </a:rPr>
                        <a:t>▷参加企業等に</a:t>
                      </a:r>
                      <a:r>
                        <a:rPr kumimoji="1" lang="ja-JP" altLang="en-US" sz="1300" b="1" dirty="0">
                          <a:solidFill>
                            <a:schemeClr val="tx1"/>
                          </a:solidFill>
                        </a:rPr>
                        <a:t>対する税制優遇措置</a:t>
                      </a:r>
                      <a:endParaRPr kumimoji="1" lang="en-US" altLang="ja-JP" sz="1300" b="1" dirty="0">
                        <a:solidFill>
                          <a:schemeClr val="tx1"/>
                        </a:solidFill>
                      </a:endParaRPr>
                    </a:p>
                    <a:p>
                      <a:pPr algn="l">
                        <a:lnSpc>
                          <a:spcPct val="100000"/>
                        </a:lnSpc>
                      </a:pPr>
                      <a:r>
                        <a:rPr kumimoji="1" lang="ja-JP" altLang="en-US" sz="900" b="0" dirty="0">
                          <a:solidFill>
                            <a:schemeClr val="tx1"/>
                          </a:solidFill>
                        </a:rPr>
                        <a:t>　　</a:t>
                      </a:r>
                      <a:r>
                        <a:rPr kumimoji="1" lang="ja-JP" altLang="en-US" sz="1200" b="0" dirty="0">
                          <a:solidFill>
                            <a:schemeClr val="tx1"/>
                          </a:solidFill>
                          <a:latin typeface="+mn-ea"/>
                          <a:ea typeface="+mn-ea"/>
                        </a:rPr>
                        <a:t>地方税：参加企業等の万博に係る事業所税・固定資産税・都市計画税・不動産取得税の非課税措置</a:t>
                      </a:r>
                      <a:r>
                        <a:rPr kumimoji="1" lang="ja-JP" altLang="en-US" sz="1200" b="0" dirty="0">
                          <a:solidFill>
                            <a:schemeClr val="tx1"/>
                          </a:solidFill>
                        </a:rPr>
                        <a:t>　</a:t>
                      </a:r>
                      <a:r>
                        <a:rPr kumimoji="1" lang="ja-JP" altLang="en-US" sz="900" b="0" dirty="0">
                          <a:solidFill>
                            <a:schemeClr val="tx1"/>
                          </a:solidFill>
                        </a:rPr>
                        <a:t>＜府・市・関経連・協会＞</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4193718493"/>
                  </a:ext>
                </a:extLst>
              </a:tr>
              <a:tr h="30993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endParaRPr>
                    </a:p>
                  </a:txBody>
                  <a:tcPr marL="100806" marR="100806" marT="50403" marB="50403"/>
                </a:tc>
                <a:extLst>
                  <a:ext uri="{0D108BD9-81ED-4DB2-BD59-A6C34878D82A}">
                    <a16:rowId xmlns:a16="http://schemas.microsoft.com/office/drawing/2014/main" val="4251755479"/>
                  </a:ext>
                </a:extLst>
              </a:tr>
              <a:tr h="30993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3324084714"/>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77</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smtClean="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６</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a:solidFill>
                  <a:schemeClr val="bg1"/>
                </a:solidFill>
              </a:rPr>
              <a:t>参加企業等</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へ</a:t>
            </a:r>
            <a:r>
              <a:rPr kumimoji="1" lang="ja-JP" altLang="en-US" b="1" dirty="0">
                <a:solidFill>
                  <a:prstClr val="white"/>
                </a:solidFill>
                <a:latin typeface="BIZ UDPゴシック" panose="020B0400000000000000" pitchFamily="50" charset="-128"/>
                <a:ea typeface="BIZ UDPゴシック" panose="020B0400000000000000" pitchFamily="50" charset="-128"/>
              </a:rPr>
              <a:t>の税制</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改正</a:t>
            </a:r>
            <a:endParaRPr kumimoji="1"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68289"/>
            <a:ext cx="9540000" cy="661720"/>
          </a:xfrm>
          <a:prstGeom prst="rect">
            <a:avLst/>
          </a:prstGeom>
          <a:noFill/>
          <a:ln w="6350">
            <a:noFill/>
            <a:prstDash val="solid"/>
          </a:ln>
        </p:spPr>
        <p:txBody>
          <a:bodyPr wrap="square">
            <a:spAutoFit/>
          </a:bodyPr>
          <a:lstStyle/>
          <a:p>
            <a:pPr>
              <a:defRPr/>
            </a:pPr>
            <a:r>
              <a:rPr lang="ja-JP" altLang="en-US" sz="1200" dirty="0">
                <a:latin typeface="BIZ UDPゴシック" panose="020B0400000000000000" pitchFamily="50" charset="-128"/>
                <a:ea typeface="BIZ UDPゴシック" panose="020B0400000000000000" pitchFamily="50" charset="-128"/>
              </a:rPr>
              <a:t>　過去の海外博及び国内博では、開催国において、外国公式参加者等に係る外国法人及び非居住者の一定の万博関連所得を非課税とする等の非課税措置が講じられることが通例になっていることを踏まえ、大阪・関西万博においても、来訪者や運営関係者などへの円滑な準備及び運営支援をするため</a:t>
            </a:r>
            <a:r>
              <a:rPr lang="ja-JP" altLang="en-US" sz="1200" dirty="0" smtClean="0">
                <a:latin typeface="BIZ UDPゴシック" panose="020B0400000000000000" pitchFamily="50" charset="-128"/>
                <a:ea typeface="BIZ UDPゴシック" panose="020B0400000000000000" pitchFamily="50" charset="-128"/>
              </a:rPr>
              <a:t>、</a:t>
            </a:r>
            <a:r>
              <a:rPr kumimoji="1" lang="ja-JP" altLang="en-US" sz="1200" b="1" dirty="0"/>
              <a:t>参加企業等</a:t>
            </a:r>
            <a:r>
              <a:rPr lang="ja-JP" altLang="en-US" sz="1200" dirty="0" smtClean="0">
                <a:latin typeface="BIZ UDPゴシック" panose="020B0400000000000000" pitchFamily="50" charset="-128"/>
                <a:ea typeface="BIZ UDPゴシック" panose="020B0400000000000000" pitchFamily="50" charset="-128"/>
              </a:rPr>
              <a:t>に</a:t>
            </a:r>
            <a:r>
              <a:rPr lang="ja-JP" altLang="en-US" sz="1200" dirty="0">
                <a:latin typeface="BIZ UDPゴシック" panose="020B0400000000000000" pitchFamily="50" charset="-128"/>
                <a:ea typeface="BIZ UDPゴシック" panose="020B0400000000000000" pitchFamily="50" charset="-128"/>
              </a:rPr>
              <a:t>対する優遇措置を講じていく必要がある。</a:t>
            </a:r>
          </a:p>
        </p:txBody>
      </p:sp>
      <p:graphicFrame>
        <p:nvGraphicFramePr>
          <p:cNvPr id="26" name="表 25"/>
          <p:cNvGraphicFramePr>
            <a:graphicFrameLocks noGrp="1"/>
          </p:cNvGraphicFramePr>
          <p:nvPr>
            <p:extLst>
              <p:ext uri="{D42A27DB-BD31-4B8C-83A1-F6EECF244321}">
                <p14:modId xmlns:p14="http://schemas.microsoft.com/office/powerpoint/2010/main" val="346411579"/>
              </p:ext>
            </p:extLst>
          </p:nvPr>
        </p:nvGraphicFramePr>
        <p:xfrm>
          <a:off x="611857" y="3131671"/>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4859531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86126" y="4809876"/>
            <a:ext cx="9434300" cy="13286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5627172"/>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09253" y="4457428"/>
            <a:ext cx="4172937"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国に求める事項</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内閣官房、経済</a:t>
            </a:r>
            <a:r>
              <a:rPr kumimoji="1" lang="ja-JP" altLang="en-US" sz="1100" dirty="0" smtClean="0">
                <a:latin typeface="メイリオ" panose="020B0604030504040204" pitchFamily="50" charset="-128"/>
                <a:ea typeface="メイリオ" panose="020B0604030504040204" pitchFamily="50" charset="-128"/>
              </a:rPr>
              <a:t>産業省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cxnSpLocks/>
            <a:stCxn id="16" idx="4"/>
            <a:endCxn id="18" idx="1"/>
          </p:cNvCxnSpPr>
          <p:nvPr/>
        </p:nvCxnSpPr>
        <p:spPr>
          <a:xfrm flipH="1">
            <a:off x="424587" y="1626171"/>
            <a:ext cx="23084" cy="28119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86088" y="135321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09253" y="1359300"/>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86088" y="4447700"/>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74546" y="4403544"/>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a:cxnSpLocks/>
          </p:cNvCxnSpPr>
          <p:nvPr/>
        </p:nvCxnSpPr>
        <p:spPr>
          <a:xfrm flipV="1">
            <a:off x="428615" y="3294391"/>
            <a:ext cx="9652503" cy="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99961256"/>
              </p:ext>
            </p:extLst>
          </p:nvPr>
        </p:nvGraphicFramePr>
        <p:xfrm>
          <a:off x="494403" y="1532745"/>
          <a:ext cx="9574840" cy="1578450"/>
        </p:xfrm>
        <a:graphic>
          <a:graphicData uri="http://schemas.openxmlformats.org/drawingml/2006/table">
            <a:tbl>
              <a:tblPr firstRow="1" bandRow="1">
                <a:tableStyleId>{2D5ABB26-0587-4C30-8999-92F81FD0307C}</a:tableStyleId>
              </a:tblPr>
              <a:tblGrid>
                <a:gridCol w="9574840">
                  <a:extLst>
                    <a:ext uri="{9D8B030D-6E8A-4147-A177-3AD203B41FA5}">
                      <a16:colId xmlns:a16="http://schemas.microsoft.com/office/drawing/2014/main" val="1390375756"/>
                    </a:ext>
                  </a:extLst>
                </a:gridCol>
              </a:tblGrid>
              <a:tr h="157845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▷民間住宅等を宿舎として利用するにあたっての適切な賃料設定及び輸送手段確保の必要性</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a:t>　</a:t>
                      </a:r>
                      <a:r>
                        <a:rPr kumimoji="1" lang="ja-JP" altLang="en-US" sz="1200" b="1" dirty="0" smtClean="0"/>
                        <a:t>　</a:t>
                      </a:r>
                      <a:r>
                        <a:rPr kumimoji="1" lang="ja-JP" altLang="en-US" sz="1200" b="0" dirty="0" smtClean="0"/>
                        <a:t>万博会場までの交通至便な場所にあり、一定規模以上のまとまった戸数が確保でき民間住宅等を宿舎として利用する場合、</a:t>
                      </a:r>
                      <a:endParaRPr kumimoji="1" lang="en-US" altLang="ja-JP" sz="1200" b="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t>　　必要となる賃料全額を参加国から徴収することが困難なケースが想定されるため、参加国に対する一定の賃料減額等の措置が必要。</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t>　　また、宿舎が交通至便な場所にない場合等には、シャトルバス運行も必要になるが、この費用を賃料に上乗せすると、</a:t>
                      </a:r>
                      <a:endParaRPr kumimoji="1" lang="en-US" altLang="ja-JP" sz="1200" b="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t>　　近傍隣地の家賃相場から大きく乖離したものとなる。</a:t>
                      </a:r>
                    </a:p>
                  </a:txBody>
                  <a:tcPr marL="100806" marR="100806" marT="50403" marB="50403" anchor="ctr"/>
                </a:tc>
                <a:extLst>
                  <a:ext uri="{0D108BD9-81ED-4DB2-BD59-A6C34878D82A}">
                    <a16:rowId xmlns:a16="http://schemas.microsoft.com/office/drawing/2014/main" val="933281075"/>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78</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smtClean="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（７）</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万博</a:t>
            </a:r>
            <a:r>
              <a:rPr kumimoji="1" lang="ja-JP" altLang="en-US" b="1" dirty="0">
                <a:solidFill>
                  <a:prstClr val="white"/>
                </a:solidFill>
                <a:latin typeface="BIZ UDPゴシック" panose="020B0400000000000000" pitchFamily="50" charset="-128"/>
                <a:ea typeface="BIZ UDPゴシック" panose="020B0400000000000000" pitchFamily="50" charset="-128"/>
              </a:rPr>
              <a:t>公式参加スタッフの宿舎及び輸送手段の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確保</a:t>
            </a:r>
            <a:endParaRPr kumimoji="1"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46292"/>
            <a:ext cx="9540000" cy="830997"/>
          </a:xfrm>
          <a:prstGeom prst="rect">
            <a:avLst/>
          </a:prstGeom>
          <a:noFill/>
          <a:ln w="6350">
            <a:noFill/>
            <a:prstDash val="solid"/>
          </a:ln>
        </p:spPr>
        <p:txBody>
          <a:bodyPr wrap="square">
            <a:spAutoFit/>
          </a:bodyPr>
          <a:lstStyle/>
          <a:p>
            <a:pPr>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大阪・関西万博開催期間前後を含め、公式参加者の大阪・関西での滞在を安全・快適なものとするため</a:t>
            </a:r>
            <a:r>
              <a:rPr lang="ja-JP" altLang="en-US" sz="1200" dirty="0" smtClean="0">
                <a:solidFill>
                  <a:prstClr val="black"/>
                </a:solidFill>
                <a:latin typeface="BIZ UDPゴシック" panose="020B0400000000000000" pitchFamily="50" charset="-128"/>
                <a:ea typeface="BIZ UDPゴシック" panose="020B0400000000000000" pitchFamily="50" charset="-128"/>
              </a:rPr>
              <a:t>、誘致段階の「ビッド・ドシエ」では、「主催者は</a:t>
            </a:r>
            <a:r>
              <a:rPr lang="ja-JP" altLang="en-US" sz="1200" dirty="0" smtClean="0">
                <a:latin typeface="BIZ UDPゴシック" panose="020B0400000000000000" pitchFamily="50" charset="-128"/>
                <a:ea typeface="BIZ UDPゴシック" panose="020B0400000000000000" pitchFamily="50" charset="-128"/>
              </a:rPr>
              <a:t>、相当数（</a:t>
            </a:r>
            <a:r>
              <a:rPr lang="en-US" altLang="ja-JP" sz="1200" dirty="0" smtClean="0">
                <a:latin typeface="BIZ UDPゴシック" panose="020B0400000000000000" pitchFamily="50" charset="-128"/>
                <a:ea typeface="BIZ UDPゴシック" panose="020B0400000000000000" pitchFamily="50" charset="-128"/>
              </a:rPr>
              <a:t>990</a:t>
            </a:r>
            <a:r>
              <a:rPr lang="ja-JP" altLang="en-US" sz="1200" dirty="0">
                <a:latin typeface="BIZ UDPゴシック" panose="020B0400000000000000" pitchFamily="50" charset="-128"/>
                <a:ea typeface="BIZ UDPゴシック" panose="020B0400000000000000" pitchFamily="50" charset="-128"/>
              </a:rPr>
              <a:t>戸、</a:t>
            </a:r>
            <a:r>
              <a:rPr lang="en-US" altLang="ja-JP" sz="1200" dirty="0">
                <a:latin typeface="BIZ UDPゴシック" panose="020B0400000000000000" pitchFamily="50" charset="-128"/>
                <a:ea typeface="BIZ UDPゴシック" panose="020B0400000000000000" pitchFamily="50" charset="-128"/>
              </a:rPr>
              <a:t>2100</a:t>
            </a:r>
            <a:r>
              <a:rPr lang="ja-JP" altLang="en-US" sz="1200" dirty="0">
                <a:latin typeface="BIZ UDPゴシック" panose="020B0400000000000000" pitchFamily="50" charset="-128"/>
                <a:ea typeface="BIZ UDPゴシック" panose="020B0400000000000000" pitchFamily="50" charset="-128"/>
              </a:rPr>
              <a:t>人分）の住宅を</a:t>
            </a:r>
            <a:r>
              <a:rPr lang="ja-JP" altLang="en-US" sz="1200">
                <a:latin typeface="BIZ UDPゴシック" panose="020B0400000000000000" pitchFamily="50" charset="-128"/>
                <a:ea typeface="BIZ UDPゴシック" panose="020B0400000000000000" pitchFamily="50" charset="-128"/>
              </a:rPr>
              <a:t>確保</a:t>
            </a:r>
            <a:r>
              <a:rPr lang="ja-JP" altLang="en-US" sz="1200" smtClean="0">
                <a:latin typeface="BIZ UDPゴシック" panose="020B0400000000000000" pitchFamily="50" charset="-128"/>
                <a:ea typeface="BIZ UDPゴシック" panose="020B0400000000000000" pitchFamily="50" charset="-128"/>
              </a:rPr>
              <a:t>する。宿泊場所は会場近辺の公的住宅等を確保することを計画している。」とされている。</a:t>
            </a:r>
            <a:endParaRPr lang="en-US" altLang="ja-JP" sz="1200" dirty="0" smtClean="0">
              <a:latin typeface="BIZ UDPゴシック" panose="020B0400000000000000" pitchFamily="50" charset="-128"/>
              <a:ea typeface="BIZ UDPゴシック" panose="020B0400000000000000" pitchFamily="50" charset="-128"/>
            </a:endParaRPr>
          </a:p>
          <a:p>
            <a:pPr>
              <a:defRPr/>
            </a:pPr>
            <a:r>
              <a:rPr lang="ja-JP" altLang="en-US" sz="1200" dirty="0" smtClean="0">
                <a:latin typeface="BIZ UDPゴシック" panose="020B0400000000000000" pitchFamily="50" charset="-128"/>
                <a:ea typeface="BIZ UDPゴシック" panose="020B0400000000000000" pitchFamily="50" charset="-128"/>
              </a:rPr>
              <a:t>　過去のドバイ万博、ミラノ万博では、会場の隣に「万博村」を建設し、宿舎と輸送手段の確保を図ったところである。</a:t>
            </a:r>
            <a:endParaRPr lang="en-US" altLang="ja-JP" sz="1200" dirty="0" smtClean="0">
              <a:latin typeface="BIZ UDPゴシック" panose="020B0400000000000000" pitchFamily="50" charset="-128"/>
              <a:ea typeface="BIZ UDPゴシック" panose="020B0400000000000000" pitchFamily="50" charset="-128"/>
            </a:endParaRPr>
          </a:p>
          <a:p>
            <a:pPr>
              <a:defRPr/>
            </a:pPr>
            <a:endParaRPr lang="en-US" altLang="ja-JP" sz="12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6" name="表 25">
            <a:extLst>
              <a:ext uri="{FF2B5EF4-FFF2-40B4-BE49-F238E27FC236}">
                <a16:creationId xmlns:a16="http://schemas.microsoft.com/office/drawing/2014/main" id="{DFDB84FC-01D2-4EB6-8F16-F63D1B460EAE}"/>
              </a:ext>
            </a:extLst>
          </p:cNvPr>
          <p:cNvGraphicFramePr>
            <a:graphicFrameLocks noGrp="1"/>
          </p:cNvGraphicFramePr>
          <p:nvPr>
            <p:extLst>
              <p:ext uri="{D42A27DB-BD31-4B8C-83A1-F6EECF244321}">
                <p14:modId xmlns:p14="http://schemas.microsoft.com/office/powerpoint/2010/main" val="529702840"/>
              </p:ext>
            </p:extLst>
          </p:nvPr>
        </p:nvGraphicFramePr>
        <p:xfrm>
          <a:off x="586126" y="4921447"/>
          <a:ext cx="9313729" cy="1267737"/>
        </p:xfrm>
        <a:graphic>
          <a:graphicData uri="http://schemas.openxmlformats.org/drawingml/2006/table">
            <a:tbl>
              <a:tblPr firstRow="1" bandRow="1">
                <a:tableStyleId>{2D5ABB26-0587-4C30-8999-92F81FD0307C}</a:tableStyleId>
              </a:tblPr>
              <a:tblGrid>
                <a:gridCol w="9313729">
                  <a:extLst>
                    <a:ext uri="{9D8B030D-6E8A-4147-A177-3AD203B41FA5}">
                      <a16:colId xmlns:a16="http://schemas.microsoft.com/office/drawing/2014/main" val="2309123477"/>
                    </a:ext>
                  </a:extLst>
                </a:gridCol>
              </a:tblGrid>
              <a:tr h="422579">
                <a:tc>
                  <a:txBody>
                    <a:bodyPr/>
                    <a:lstStyle/>
                    <a:p>
                      <a:pPr algn="l">
                        <a:lnSpc>
                          <a:spcPct val="100000"/>
                        </a:lnSpc>
                      </a:pPr>
                      <a:r>
                        <a:rPr kumimoji="1" lang="ja-JP" altLang="en-US" sz="1300" b="1" strike="noStrike" dirty="0" smtClean="0">
                          <a:solidFill>
                            <a:schemeClr val="tx1"/>
                          </a:solidFill>
                        </a:rPr>
                        <a:t>▷国、地元自治体、経済界の保有する既存・新築住宅の中から官民あげた宿舎確保の推進 </a:t>
                      </a:r>
                      <a:r>
                        <a:rPr kumimoji="1" lang="ja-JP" altLang="en-US" sz="900" b="0" strike="noStrike" dirty="0" smtClean="0">
                          <a:solidFill>
                            <a:schemeClr val="tx1"/>
                          </a:solidFill>
                        </a:rPr>
                        <a:t>＜府・市・関経連・協会＞</a:t>
                      </a:r>
                    </a:p>
                  </a:txBody>
                  <a:tcPr marL="100806" marR="100806" marT="50403" marB="50403"/>
                </a:tc>
                <a:extLst>
                  <a:ext uri="{0D108BD9-81ED-4DB2-BD59-A6C34878D82A}">
                    <a16:rowId xmlns:a16="http://schemas.microsoft.com/office/drawing/2014/main" val="2608054397"/>
                  </a:ext>
                </a:extLst>
              </a:tr>
              <a:tr h="42257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▷住宅確保等にあたって、今後必要となる費用に係る財政支援</a:t>
                      </a:r>
                      <a:r>
                        <a:rPr kumimoji="1" lang="ja-JP" altLang="en-US" sz="900" b="0" dirty="0" smtClean="0">
                          <a:solidFill>
                            <a:schemeClr val="tx1"/>
                          </a:solidFill>
                        </a:rPr>
                        <a:t>＜府・市・関経連・協会＞</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2284127009"/>
                  </a:ext>
                </a:extLst>
              </a:tr>
              <a:tr h="42257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1" strike="sngStrike" dirty="0">
                        <a:solidFill>
                          <a:srgbClr val="FF0000"/>
                        </a:solidFill>
                        <a:latin typeface="+mn-ea"/>
                        <a:ea typeface="+mn-ea"/>
                      </a:endParaRPr>
                    </a:p>
                  </a:txBody>
                  <a:tcPr marL="99060" marR="99060" marT="49530" marB="49530"/>
                </a:tc>
                <a:extLst>
                  <a:ext uri="{0D108BD9-81ED-4DB2-BD59-A6C34878D82A}">
                    <a16:rowId xmlns:a16="http://schemas.microsoft.com/office/drawing/2014/main" val="2467217074"/>
                  </a:ext>
                </a:extLst>
              </a:tr>
            </a:tbl>
          </a:graphicData>
        </a:graphic>
      </p:graphicFrame>
      <p:graphicFrame>
        <p:nvGraphicFramePr>
          <p:cNvPr id="27" name="表 26"/>
          <p:cNvGraphicFramePr>
            <a:graphicFrameLocks noGrp="1"/>
          </p:cNvGraphicFramePr>
          <p:nvPr>
            <p:extLst>
              <p:ext uri="{D42A27DB-BD31-4B8C-83A1-F6EECF244321}">
                <p14:modId xmlns:p14="http://schemas.microsoft.com/office/powerpoint/2010/main" val="1437387398"/>
              </p:ext>
            </p:extLst>
          </p:nvPr>
        </p:nvGraphicFramePr>
        <p:xfrm>
          <a:off x="586126" y="3594917"/>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4150247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97624" y="4148914"/>
            <a:ext cx="9434300" cy="299564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23691" y="3796052"/>
            <a:ext cx="7340471"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ja-JP" altLang="en-US" sz="1100" dirty="0">
                <a:latin typeface="メイリオ" panose="020B0604030504040204" pitchFamily="50" charset="-128"/>
                <a:ea typeface="メイリオ" panose="020B0604030504040204" pitchFamily="50" charset="-128"/>
              </a:rPr>
              <a:t>内閣官房、総務省</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経済</a:t>
            </a:r>
            <a:r>
              <a:rPr kumimoji="1" lang="ja-JP" altLang="en-US" sz="1100" dirty="0">
                <a:latin typeface="メイリオ" panose="020B0604030504040204" pitchFamily="50" charset="-128"/>
                <a:ea typeface="メイリオ" panose="020B0604030504040204" pitchFamily="50" charset="-128"/>
              </a:rPr>
              <a:t>産業省、国土交通省、環境</a:t>
            </a:r>
            <a:r>
              <a:rPr kumimoji="1" lang="zh-TW" altLang="en-US" sz="1100" dirty="0">
                <a:latin typeface="メイリオ" panose="020B0604030504040204" pitchFamily="50" charset="-128"/>
                <a:ea typeface="メイリオ" panose="020B0604030504040204" pitchFamily="50" charset="-128"/>
              </a:rPr>
              <a:t>省</a:t>
            </a:r>
            <a:r>
              <a:rPr kumimoji="1" lang="ja-JP" altLang="en-US" sz="1100" dirty="0">
                <a:latin typeface="メイリオ" panose="020B0604030504040204" pitchFamily="50" charset="-128"/>
                <a:ea typeface="メイリオ" panose="020B0604030504040204" pitchFamily="50" charset="-128"/>
              </a:rPr>
              <a:t>、警察庁</a:t>
            </a:r>
            <a:r>
              <a:rPr kumimoji="1" lang="zh-TW" altLang="en-US" sz="11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stCxn id="16" idx="4"/>
            <a:endCxn id="18" idx="1"/>
          </p:cNvCxnSpPr>
          <p:nvPr/>
        </p:nvCxnSpPr>
        <p:spPr>
          <a:xfrm flipH="1">
            <a:off x="397624" y="1260579"/>
            <a:ext cx="1" cy="255470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36042" y="98762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59207" y="967891"/>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7895" y="381278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7583" y="3780663"/>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97624" y="2976203"/>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3741833050"/>
              </p:ext>
            </p:extLst>
          </p:nvPr>
        </p:nvGraphicFramePr>
        <p:xfrm>
          <a:off x="416424" y="1168542"/>
          <a:ext cx="9540000" cy="1859574"/>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185957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▷地下鉄中央線</a:t>
                      </a:r>
                      <a:r>
                        <a:rPr kumimoji="1" lang="ja-JP" altLang="en-US" sz="1300" b="1" dirty="0" smtClean="0">
                          <a:solidFill>
                            <a:schemeClr val="tx1"/>
                          </a:solidFill>
                        </a:rPr>
                        <a:t>の混雑</a:t>
                      </a:r>
                      <a:r>
                        <a:rPr kumimoji="1" lang="ja-JP" altLang="en-US" sz="1300" b="1" dirty="0">
                          <a:solidFill>
                            <a:schemeClr val="tx1"/>
                          </a:solidFill>
                        </a:rPr>
                        <a:t>緩和対策</a:t>
                      </a:r>
                      <a:r>
                        <a:rPr kumimoji="1" lang="ja-JP" altLang="en-US" sz="1300" dirty="0">
                          <a:solidFill>
                            <a:schemeClr val="tx1"/>
                          </a:solidFill>
                        </a:rPr>
                        <a:t>　</a:t>
                      </a:r>
                      <a:endParaRPr kumimoji="1" lang="en-US" altLang="ja-JP" sz="13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　</a:t>
                      </a:r>
                      <a:r>
                        <a:rPr kumimoji="1" lang="ja-JP" altLang="en-US" sz="1300" dirty="0" smtClean="0">
                          <a:solidFill>
                            <a:schemeClr val="tx1"/>
                          </a:solidFill>
                        </a:rPr>
                        <a:t>　</a:t>
                      </a:r>
                      <a:r>
                        <a:rPr kumimoji="1" lang="ja-JP" altLang="en-US" sz="1200" dirty="0" smtClean="0">
                          <a:solidFill>
                            <a:schemeClr val="tx1"/>
                          </a:solidFill>
                        </a:rPr>
                        <a:t>混雑</a:t>
                      </a:r>
                      <a:r>
                        <a:rPr kumimoji="1" lang="ja-JP" altLang="en-US" sz="1200" dirty="0">
                          <a:solidFill>
                            <a:schemeClr val="tx1"/>
                          </a:solidFill>
                        </a:rPr>
                        <a:t>ピーク</a:t>
                      </a:r>
                      <a:r>
                        <a:rPr kumimoji="1" lang="ja-JP" altLang="en-US" sz="1200" dirty="0" smtClean="0">
                          <a:solidFill>
                            <a:schemeClr val="tx1"/>
                          </a:solidFill>
                        </a:rPr>
                        <a:t>時間帯における万博来訪者の輸送</a:t>
                      </a:r>
                      <a:r>
                        <a:rPr kumimoji="1" lang="ja-JP" altLang="en-US" sz="1200" dirty="0">
                          <a:solidFill>
                            <a:schemeClr val="tx1"/>
                          </a:solidFill>
                        </a:rPr>
                        <a:t>においては、地下鉄中央</a:t>
                      </a:r>
                      <a:r>
                        <a:rPr kumimoji="1" lang="ja-JP" altLang="en-US" sz="1200" dirty="0" smtClean="0">
                          <a:solidFill>
                            <a:schemeClr val="tx1"/>
                          </a:solidFill>
                        </a:rPr>
                        <a:t>線の輸送力を</a:t>
                      </a:r>
                      <a:r>
                        <a:rPr kumimoji="1" lang="ja-JP" altLang="en-US" sz="1200" dirty="0">
                          <a:solidFill>
                            <a:schemeClr val="tx1"/>
                          </a:solidFill>
                        </a:rPr>
                        <a:t>補うため、主要駅からのシャトルバス運行が</a:t>
                      </a:r>
                      <a:r>
                        <a:rPr kumimoji="1" lang="ja-JP" altLang="en-US" sz="1200" dirty="0" smtClean="0">
                          <a:solidFill>
                            <a:schemeClr val="tx1"/>
                          </a:solidFill>
                        </a:rPr>
                        <a:t>必要　</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となる</a:t>
                      </a:r>
                      <a:r>
                        <a:rPr kumimoji="1" lang="ja-JP" altLang="en-US" sz="1200" dirty="0">
                          <a:solidFill>
                            <a:schemeClr val="tx1"/>
                          </a:solidFill>
                        </a:rPr>
                        <a:t>。民間バス事業者によるシャトルバス運行を円滑に行うため、シャトルバスの運営管理に必要なシステム開発・改修が必要。</a:t>
                      </a:r>
                      <a:endParaRPr kumimoji="1" lang="en-US" altLang="ja-JP" sz="12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▷万博会場へのシャトルバス運行における自動運転（</a:t>
                      </a:r>
                      <a:r>
                        <a:rPr kumimoji="1" lang="ja-JP" altLang="en-US" sz="1300" b="1">
                          <a:solidFill>
                            <a:schemeClr val="tx1"/>
                          </a:solidFill>
                        </a:rPr>
                        <a:t>レベル</a:t>
                      </a:r>
                      <a:r>
                        <a:rPr kumimoji="1" lang="ja-JP" altLang="en-US" sz="1300" b="1" smtClean="0">
                          <a:solidFill>
                            <a:schemeClr val="tx1"/>
                          </a:solidFill>
                        </a:rPr>
                        <a:t>４相当）</a:t>
                      </a:r>
                      <a:r>
                        <a:rPr kumimoji="1" lang="ja-JP" altLang="en-US" sz="1300" b="1" dirty="0">
                          <a:solidFill>
                            <a:schemeClr val="tx1"/>
                          </a:solidFill>
                        </a:rPr>
                        <a:t>の実現</a:t>
                      </a:r>
                      <a:endParaRPr kumimoji="1" lang="en-US" altLang="ja-JP" sz="13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a:t>
                      </a:r>
                      <a:r>
                        <a:rPr kumimoji="1" lang="ja-JP" altLang="en-US" sz="1200" dirty="0" smtClean="0">
                          <a:solidFill>
                            <a:schemeClr val="tx1"/>
                          </a:solidFill>
                        </a:rPr>
                        <a:t>　２</a:t>
                      </a:r>
                      <a:r>
                        <a:rPr kumimoji="1" lang="ja-JP" altLang="en-US" sz="1200" dirty="0">
                          <a:solidFill>
                            <a:schemeClr val="tx1"/>
                          </a:solidFill>
                        </a:rPr>
                        <a:t>（２）自動運転の再掲</a:t>
                      </a:r>
                      <a:endParaRPr kumimoji="1" lang="en-US" altLang="ja-JP" sz="12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▷万博会場へアクセスにおける</a:t>
                      </a:r>
                      <a:r>
                        <a:rPr kumimoji="1" lang="en-US" altLang="ja-JP" sz="1300" b="1" dirty="0"/>
                        <a:t>EV</a:t>
                      </a:r>
                      <a:r>
                        <a:rPr kumimoji="1" lang="ja-JP" altLang="en-US" sz="1300" b="1" dirty="0"/>
                        <a:t>・</a:t>
                      </a:r>
                      <a:r>
                        <a:rPr kumimoji="1" lang="en-US" altLang="ja-JP" sz="1300" b="1" dirty="0"/>
                        <a:t>FC</a:t>
                      </a:r>
                      <a:r>
                        <a:rPr kumimoji="1" lang="ja-JP" altLang="en-US" sz="1300" b="1" dirty="0"/>
                        <a:t>バスや</a:t>
                      </a:r>
                      <a:r>
                        <a:rPr kumimoji="1" lang="en-US" altLang="ja-JP" sz="1300" b="1" dirty="0"/>
                        <a:t>EV</a:t>
                      </a:r>
                      <a:r>
                        <a:rPr kumimoji="1" lang="ja-JP" altLang="en-US" sz="1300" b="1" dirty="0"/>
                        <a:t>・</a:t>
                      </a:r>
                      <a:r>
                        <a:rPr kumimoji="1" lang="en-US" altLang="ja-JP" sz="1300" b="1" dirty="0"/>
                        <a:t>FC</a:t>
                      </a:r>
                      <a:r>
                        <a:rPr kumimoji="1" lang="ja-JP" altLang="en-US" sz="1300" b="1" dirty="0"/>
                        <a:t>船の導入</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ja-JP" altLang="en-US" sz="1200" dirty="0" smtClean="0"/>
                        <a:t>　３</a:t>
                      </a:r>
                      <a:r>
                        <a:rPr kumimoji="1" lang="ja-JP" altLang="en-US" sz="1200" dirty="0"/>
                        <a:t>（１）カーボンニュートラルの再掲</a:t>
                      </a:r>
                      <a:endParaRPr kumimoji="1" lang="en-US" altLang="ja-JP" sz="12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▷万博会場を起点とした水上交通ネットワークの</a:t>
                      </a:r>
                      <a:r>
                        <a:rPr kumimoji="1" lang="ja-JP" altLang="en-US" sz="1300" b="1" dirty="0" smtClean="0"/>
                        <a:t>構築</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smtClean="0"/>
                        <a:t>　　</a:t>
                      </a:r>
                      <a:r>
                        <a:rPr kumimoji="1" lang="ja-JP" altLang="en-US" sz="1200" b="0" dirty="0" smtClean="0"/>
                        <a:t>５</a:t>
                      </a:r>
                      <a:r>
                        <a:rPr kumimoji="1" lang="ja-JP" altLang="en-US" sz="1200" b="0" dirty="0"/>
                        <a:t>（１）　多様な都市魅力の創出・発信の再掲</a:t>
                      </a:r>
                      <a:endParaRPr kumimoji="1" lang="ja-JP" altLang="en-US" sz="1200" i="0"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33281075"/>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79</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smtClean="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８</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万博</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来訪者の</a:t>
            </a:r>
            <a:r>
              <a:rPr kumimoji="1" lang="ja-JP" altLang="en-US" b="1" dirty="0">
                <a:solidFill>
                  <a:prstClr val="white"/>
                </a:solidFill>
                <a:latin typeface="BIZ UDPゴシック" panose="020B0400000000000000" pitchFamily="50" charset="-128"/>
                <a:ea typeface="BIZ UDPゴシック" panose="020B0400000000000000" pitchFamily="50" charset="-128"/>
              </a:rPr>
              <a:t>円滑な輸送体制確保及び輸送における新技術の導入</a:t>
            </a: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46292"/>
            <a:ext cx="9540000" cy="461665"/>
          </a:xfrm>
          <a:prstGeom prst="rect">
            <a:avLst/>
          </a:prstGeom>
          <a:noFill/>
          <a:ln w="6350">
            <a:noFill/>
            <a:prstDash val="solid"/>
          </a:ln>
        </p:spPr>
        <p:txBody>
          <a:bodyPr wrap="square">
            <a:spAutoFit/>
          </a:bodyPr>
          <a:lstStyle/>
          <a:p>
            <a:pPr>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大阪・関西万博開催期間中における</a:t>
            </a:r>
            <a:r>
              <a:rPr lang="ja-JP" altLang="en-US" sz="1200" dirty="0" smtClean="0">
                <a:solidFill>
                  <a:prstClr val="black"/>
                </a:solidFill>
                <a:latin typeface="BIZ UDPゴシック" panose="020B0400000000000000" pitchFamily="50" charset="-128"/>
                <a:ea typeface="BIZ UDPゴシック" panose="020B0400000000000000" pitchFamily="50" charset="-128"/>
              </a:rPr>
              <a:t>万博来訪者</a:t>
            </a:r>
            <a:r>
              <a:rPr lang="ja-JP" altLang="en-US" sz="1200" dirty="0">
                <a:solidFill>
                  <a:prstClr val="black"/>
                </a:solidFill>
                <a:latin typeface="BIZ UDPゴシック" panose="020B0400000000000000" pitchFamily="50" charset="-128"/>
                <a:ea typeface="BIZ UDPゴシック" panose="020B0400000000000000" pitchFamily="50" charset="-128"/>
              </a:rPr>
              <a:t>の円滑な移動を実現するため、各アクセスルートのバランスの取れた利用を図る必要がある。また、万博会場へのアクセス手段として、新技術の導入を図る必要がある。</a:t>
            </a:r>
            <a:endParaRPr lang="en-US" altLang="ja-JP" sz="12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6" name="表 25">
            <a:extLst>
              <a:ext uri="{FF2B5EF4-FFF2-40B4-BE49-F238E27FC236}">
                <a16:creationId xmlns:a16="http://schemas.microsoft.com/office/drawing/2014/main" id="{DFDB84FC-01D2-4EB6-8F16-F63D1B460EAE}"/>
              </a:ext>
            </a:extLst>
          </p:cNvPr>
          <p:cNvGraphicFramePr>
            <a:graphicFrameLocks noGrp="1"/>
          </p:cNvGraphicFramePr>
          <p:nvPr>
            <p:extLst>
              <p:ext uri="{D42A27DB-BD31-4B8C-83A1-F6EECF244321}">
                <p14:modId xmlns:p14="http://schemas.microsoft.com/office/powerpoint/2010/main" val="339482931"/>
              </p:ext>
            </p:extLst>
          </p:nvPr>
        </p:nvGraphicFramePr>
        <p:xfrm>
          <a:off x="370696" y="4080237"/>
          <a:ext cx="9461228" cy="3039744"/>
        </p:xfrm>
        <a:graphic>
          <a:graphicData uri="http://schemas.openxmlformats.org/drawingml/2006/table">
            <a:tbl>
              <a:tblPr firstRow="1" bandRow="1">
                <a:tableStyleId>{2D5ABB26-0587-4C30-8999-92F81FD0307C}</a:tableStyleId>
              </a:tblPr>
              <a:tblGrid>
                <a:gridCol w="9461228">
                  <a:extLst>
                    <a:ext uri="{9D8B030D-6E8A-4147-A177-3AD203B41FA5}">
                      <a16:colId xmlns:a16="http://schemas.microsoft.com/office/drawing/2014/main" val="2309123477"/>
                    </a:ext>
                  </a:extLst>
                </a:gridCol>
              </a:tblGrid>
              <a:tr h="692301">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 民間事</a:t>
                      </a:r>
                      <a:r>
                        <a:rPr kumimoji="1" lang="ja-JP" altLang="en-US" sz="1300" b="1" dirty="0">
                          <a:solidFill>
                            <a:schemeClr val="tx1"/>
                          </a:solidFill>
                        </a:rPr>
                        <a:t>業者によるシャトルバスの運営に必要なシステム開発費用等に対する</a:t>
                      </a:r>
                      <a:r>
                        <a:rPr kumimoji="1" lang="ja-JP" altLang="en-US" sz="1300" b="1" dirty="0" smtClean="0">
                          <a:solidFill>
                            <a:schemeClr val="tx1"/>
                          </a:solidFill>
                        </a:rPr>
                        <a:t>支援</a:t>
                      </a:r>
                      <a:r>
                        <a:rPr kumimoji="1" lang="ja-JP" altLang="en-US" sz="1200" b="1" strike="noStrike" dirty="0" smtClean="0">
                          <a:solidFill>
                            <a:schemeClr val="tx1"/>
                          </a:solidFill>
                        </a:rPr>
                        <a:t>（バスロケーションシステム導入）</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strike="noStrike" dirty="0" smtClean="0">
                          <a:solidFill>
                            <a:schemeClr val="tx1"/>
                          </a:solidFill>
                        </a:rPr>
                        <a:t>▷</a:t>
                      </a:r>
                      <a:r>
                        <a:rPr kumimoji="1" lang="ja-JP" altLang="en-US" sz="1300" b="1" strike="noStrike" baseline="0" dirty="0" smtClean="0">
                          <a:solidFill>
                            <a:schemeClr val="tx1"/>
                          </a:solidFill>
                        </a:rPr>
                        <a:t> </a:t>
                      </a:r>
                      <a:r>
                        <a:rPr kumimoji="1" lang="ja-JP" altLang="en-US" sz="1300" b="1" strike="noStrike" dirty="0" smtClean="0">
                          <a:solidFill>
                            <a:schemeClr val="tx1"/>
                          </a:solidFill>
                        </a:rPr>
                        <a:t>円滑な輸送体制確保及び輸送における新技術の導入に対する支援</a:t>
                      </a:r>
                      <a:r>
                        <a:rPr kumimoji="1" lang="ja-JP" altLang="en-US" sz="1200" b="1" strike="noStrike" dirty="0" smtClean="0">
                          <a:solidFill>
                            <a:schemeClr val="tx1"/>
                          </a:solidFill>
                        </a:rPr>
                        <a:t>（運賃収受のキャッシュレス化、デジタル化）</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99060" marR="99060" marT="49530" marB="49530"/>
                </a:tc>
                <a:extLst>
                  <a:ext uri="{0D108BD9-81ED-4DB2-BD59-A6C34878D82A}">
                    <a16:rowId xmlns:a16="http://schemas.microsoft.com/office/drawing/2014/main" val="2608054397"/>
                  </a:ext>
                </a:extLst>
              </a:tr>
              <a:tr h="426019">
                <a:tc>
                  <a:txBody>
                    <a:bodyPr/>
                    <a:lstStyle/>
                    <a:p>
                      <a:pPr algn="l">
                        <a:lnSpc>
                          <a:spcPct val="100000"/>
                        </a:lnSpc>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ja-JP" altLang="en-US" sz="1300" b="1" dirty="0" smtClean="0">
                          <a:solidFill>
                            <a:schemeClr val="tx1"/>
                          </a:solidFill>
                        </a:rPr>
                        <a:t>万博開催時における自動運転（レベル４相当）実現のため必要な路側センサー等のインフラ整備</a:t>
                      </a:r>
                      <a:endParaRPr kumimoji="1" lang="en-US" altLang="ja-JP" sz="1300" b="1" dirty="0" smtClean="0">
                        <a:solidFill>
                          <a:schemeClr val="tx1"/>
                        </a:solidFill>
                      </a:endParaRPr>
                    </a:p>
                    <a:p>
                      <a:pPr algn="r">
                        <a:lnSpc>
                          <a:spcPct val="100000"/>
                        </a:lnSpc>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046952932"/>
                  </a:ext>
                </a:extLst>
              </a:tr>
              <a:tr h="485572">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ja-JP" altLang="en-US" sz="1300" b="1" dirty="0" smtClean="0">
                          <a:solidFill>
                            <a:schemeClr val="tx1"/>
                          </a:solidFill>
                        </a:rPr>
                        <a:t>運行事業者等が実施する自動運転（レベル４相当）移動サービスの実証・実装運行に対する財政支援</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125760983"/>
                  </a:ext>
                </a:extLst>
              </a:tr>
              <a:tr h="485572">
                <a:tc>
                  <a:txBody>
                    <a:bodyPr/>
                    <a:lstStyle/>
                    <a:p>
                      <a:pPr algn="l">
                        <a:lnSpc>
                          <a:spcPct val="100000"/>
                        </a:lnSpc>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latin typeface="+mn-ea"/>
                          <a:ea typeface="+mn-ea"/>
                        </a:rPr>
                        <a:t>バスの調達及びその充電・充填などのインフラ設備等の整備に係るイニシャルコストやランニングコスト</a:t>
                      </a:r>
                      <a:endParaRPr kumimoji="1" lang="en-US" altLang="ja-JP" sz="1300" b="1" dirty="0" smtClean="0">
                        <a:solidFill>
                          <a:schemeClr val="tx1"/>
                        </a:solidFill>
                        <a:latin typeface="+mn-ea"/>
                        <a:ea typeface="+mn-ea"/>
                      </a:endParaRPr>
                    </a:p>
                    <a:p>
                      <a:pPr algn="l">
                        <a:lnSpc>
                          <a:spcPct val="100000"/>
                        </a:lnSpc>
                      </a:pPr>
                      <a:r>
                        <a:rPr kumimoji="1" lang="ja-JP" altLang="en-US" sz="1300" b="1" smtClean="0">
                          <a:solidFill>
                            <a:schemeClr val="tx1"/>
                          </a:solidFill>
                          <a:latin typeface="+mn-ea"/>
                          <a:ea typeface="+mn-ea"/>
                        </a:rPr>
                        <a:t>　　へ</a:t>
                      </a:r>
                      <a:r>
                        <a:rPr kumimoji="1" lang="ja-JP" altLang="en-US" sz="1300" b="1" dirty="0" smtClean="0">
                          <a:solidFill>
                            <a:schemeClr val="tx1"/>
                          </a:solidFill>
                          <a:latin typeface="+mn-ea"/>
                          <a:ea typeface="+mn-ea"/>
                        </a:rPr>
                        <a:t>の補助制度の創設・拡充、とりわけ万博会場アクセスとして必要な</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バス導入に係る補助について、重点的な配分等</a:t>
                      </a:r>
                      <a:endParaRPr kumimoji="1" lang="en-US" altLang="ja-JP" sz="1300" b="1" dirty="0" smtClean="0">
                        <a:solidFill>
                          <a:schemeClr val="tx1"/>
                        </a:solidFill>
                        <a:latin typeface="+mn-ea"/>
                        <a:ea typeface="+mn-ea"/>
                      </a:endParaRPr>
                    </a:p>
                    <a:p>
                      <a:pPr algn="l">
                        <a:lnSpc>
                          <a:spcPct val="100000"/>
                        </a:lnSpc>
                      </a:pPr>
                      <a:r>
                        <a:rPr kumimoji="1" lang="ja-JP" altLang="en-US" sz="1300" b="1" i="0" u="none" strike="noStrike" kern="1200" cap="none" spc="0" normalizeH="0" baseline="0" noProof="0" dirty="0" smtClean="0">
                          <a:ln>
                            <a:noFill/>
                          </a:ln>
                          <a:solidFill>
                            <a:schemeClr val="tx1"/>
                          </a:solidFill>
                          <a:effectLst/>
                          <a:uLnTx/>
                          <a:uFillTx/>
                          <a:latin typeface="+mn-ea"/>
                          <a:ea typeface="+mn-ea"/>
                          <a:cs typeface="+mn-cs"/>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r>
                        <a:rPr kumimoji="1" lang="ja-JP" altLang="en-US" sz="1300" b="1" dirty="0" smtClean="0">
                          <a:solidFill>
                            <a:schemeClr val="tx1"/>
                          </a:solidFill>
                        </a:rPr>
                        <a:t> </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827482713"/>
                  </a:ext>
                </a:extLst>
              </a:tr>
              <a:tr h="29202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バス</a:t>
                      </a:r>
                      <a:r>
                        <a:rPr kumimoji="1" lang="en-US" altLang="ja-JP" sz="1300" b="1" dirty="0" smtClean="0">
                          <a:solidFill>
                            <a:schemeClr val="tx1"/>
                          </a:solidFill>
                        </a:rPr>
                        <a:t>/</a:t>
                      </a:r>
                      <a:r>
                        <a:rPr kumimoji="1" lang="ja-JP" altLang="en-US" sz="1300" b="1" dirty="0" smtClean="0">
                          <a:solidFill>
                            <a:schemeClr val="tx1"/>
                          </a:solidFill>
                        </a:rPr>
                        <a:t>船の技術開発や実証実験への財政支援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1822335914"/>
                  </a:ext>
                </a:extLst>
              </a:tr>
              <a:tr h="394537">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ja-JP" altLang="en-US" sz="1300" b="1" dirty="0" smtClean="0">
                          <a:solidFill>
                            <a:schemeClr val="tx1"/>
                          </a:solidFill>
                        </a:rPr>
                        <a:t>海上運航事業者の参入促進に向けた環境整備</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2456980735"/>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1764261220"/>
              </p:ext>
            </p:extLst>
          </p:nvPr>
        </p:nvGraphicFramePr>
        <p:xfrm>
          <a:off x="562659" y="3166979"/>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Ver.2</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自動運転の一層の推進＜デジタル庁、内閣府、警察庁、総務省、経産省、国交省＞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電動車の活用拡大＜環境省・国交省＞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1030587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8</a:t>
            </a:fld>
            <a:endParaRPr kumimoji="1" lang="ja-JP" altLang="en-US" dirty="0"/>
          </a:p>
        </p:txBody>
      </p:sp>
    </p:spTree>
    <p:extLst>
      <p:ext uri="{BB962C8B-B14F-4D97-AF65-F5344CB8AC3E}">
        <p14:creationId xmlns:p14="http://schemas.microsoft.com/office/powerpoint/2010/main" val="3344361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bwMode="gray">
          <a:xfrm>
            <a:off x="720000" y="2574000"/>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3600" dirty="0">
                <a:latin typeface="BIZ UDPゴシック" panose="020B0400000000000000" pitchFamily="50" charset="-128"/>
                <a:ea typeface="BIZ UDPゴシック" panose="020B0400000000000000" pitchFamily="50" charset="-128"/>
              </a:rPr>
              <a:t>１　ライフサイエンス、</a:t>
            </a:r>
            <a:endParaRPr lang="en-US" altLang="ja-JP" sz="3600" dirty="0">
              <a:latin typeface="BIZ UDPゴシック" panose="020B0400000000000000" pitchFamily="50" charset="-128"/>
              <a:ea typeface="BIZ UDPゴシック" panose="020B0400000000000000" pitchFamily="50" charset="-128"/>
            </a:endParaRPr>
          </a:p>
          <a:p>
            <a:pPr lvl="0">
              <a:defRPr/>
            </a:pPr>
            <a:r>
              <a:rPr lang="ja-JP" altLang="en-US" sz="3600" dirty="0">
                <a:latin typeface="BIZ UDPゴシック" panose="020B0400000000000000" pitchFamily="50" charset="-128"/>
                <a:ea typeface="BIZ UDPゴシック" panose="020B0400000000000000" pitchFamily="50" charset="-128"/>
              </a:rPr>
              <a:t>　　次世代ヘルスケアの推進</a:t>
            </a:r>
          </a:p>
        </p:txBody>
      </p:sp>
      <p:sp>
        <p:nvSpPr>
          <p:cNvPr id="7" name="タイトル 1"/>
          <p:cNvSpPr txBox="1">
            <a:spLocks/>
          </p:cNvSpPr>
          <p:nvPr/>
        </p:nvSpPr>
        <p:spPr bwMode="gray">
          <a:xfrm>
            <a:off x="70708" y="1530000"/>
            <a:ext cx="10009917"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smtClean="0">
                <a:latin typeface="BIZ UDPゴシック" panose="020B0400000000000000" pitchFamily="50" charset="-128"/>
                <a:ea typeface="BIZ UDPゴシック" panose="020B0400000000000000" pitchFamily="50" charset="-128"/>
              </a:rPr>
              <a:t>Ⅱ</a:t>
            </a:r>
            <a:r>
              <a:rPr lang="ja-JP" altLang="en-US" sz="3600" dirty="0">
                <a:latin typeface="BIZ UDPゴシック" panose="020B0400000000000000" pitchFamily="50" charset="-128"/>
                <a:ea typeface="BIZ UDPゴシック" panose="020B0400000000000000" pitchFamily="50" charset="-128"/>
              </a:rPr>
              <a:t>　万博を契機とした「未来社会」の実現に向けて</a:t>
            </a:r>
          </a:p>
          <a:p>
            <a:pPr lvl="0">
              <a:defRPr/>
            </a:pPr>
            <a:endParaRPr lang="ja-JP" altLang="en-US" sz="3600" dirty="0">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1889915" y="4914900"/>
            <a:ext cx="6300793" cy="1246495"/>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ライフサイエンス</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85725">
              <a:defRPr/>
            </a:pPr>
            <a:r>
              <a:rPr kumimoji="1" lang="ja-JP" altLang="en-US" sz="1500" dirty="0">
                <a:solidFill>
                  <a:srgbClr val="FF0000"/>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en-US" altLang="ja-JP" sz="1500" dirty="0" err="1">
                <a:solidFill>
                  <a:prstClr val="black"/>
                </a:solidFill>
                <a:latin typeface="BIZ UDPゴシック" panose="020B0400000000000000" pitchFamily="50" charset="-128"/>
                <a:ea typeface="BIZ UDPゴシック" panose="020B0400000000000000" pitchFamily="50" charset="-128"/>
              </a:rPr>
              <a:t>iPS</a:t>
            </a:r>
            <a:r>
              <a:rPr kumimoji="1" lang="ja-JP" altLang="en-US" sz="1500" dirty="0">
                <a:solidFill>
                  <a:prstClr val="black"/>
                </a:solidFill>
                <a:latin typeface="BIZ UDPゴシック" panose="020B0400000000000000" pitchFamily="50" charset="-128"/>
                <a:ea typeface="BIZ UDPゴシック" panose="020B0400000000000000" pitchFamily="50" charset="-128"/>
              </a:rPr>
              <a:t>細胞やヒト体性幹細胞を活用した再生医療の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産業化</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（２） </a:t>
            </a:r>
            <a:r>
              <a:rPr kumimoji="1" lang="ja-JP" altLang="en-US" sz="1500" dirty="0">
                <a:solidFill>
                  <a:prstClr val="black"/>
                </a:solidFill>
                <a:latin typeface="BIZ UDPゴシック" panose="020B0400000000000000" pitchFamily="50" charset="-128"/>
                <a:ea typeface="BIZ UDPゴシック" panose="020B0400000000000000" pitchFamily="50" charset="-128"/>
              </a:rPr>
              <a:t>次世代ヘルスケア</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次世代ヘルスケアの推進　</a:t>
            </a:r>
          </a:p>
        </p:txBody>
      </p:sp>
      <p:sp>
        <p:nvSpPr>
          <p:cNvPr id="8"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9</a:t>
            </a:fld>
            <a:endParaRPr kumimoji="1" lang="ja-JP" altLang="en-US" dirty="0"/>
          </a:p>
        </p:txBody>
      </p:sp>
    </p:spTree>
    <p:extLst>
      <p:ext uri="{BB962C8B-B14F-4D97-AF65-F5344CB8AC3E}">
        <p14:creationId xmlns:p14="http://schemas.microsoft.com/office/powerpoint/2010/main" val="1772869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10815</TotalTime>
  <Words>25880</Words>
  <Application>Microsoft Office PowerPoint</Application>
  <PresentationFormat>ユーザー設定</PresentationFormat>
  <Paragraphs>2299</Paragraphs>
  <Slides>79</Slides>
  <Notes>56</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スライド タイトル</vt:lpstr>
      </vt:variant>
      <vt:variant>
        <vt:i4>79</vt:i4>
      </vt:variant>
      <vt:variant>
        <vt:lpstr>目的別スライド ショー</vt:lpstr>
      </vt:variant>
      <vt:variant>
        <vt:i4>1</vt:i4>
      </vt:variant>
    </vt:vector>
  </HeadingPairs>
  <TitlesOfParts>
    <vt:vector size="94" baseType="lpstr">
      <vt:lpstr>BIZ UDPゴシック</vt:lpstr>
      <vt:lpstr>Meiryo UI</vt:lpstr>
      <vt:lpstr>ＭＳ Ｐゴシック</vt:lpstr>
      <vt:lpstr>UD デジタル 教科書体 NK-R</vt:lpstr>
      <vt:lpstr>UD デジタル 教科書体 N-R</vt:lpstr>
      <vt:lpstr>メイリオ</vt:lpstr>
      <vt:lpstr>游ゴシック</vt:lpstr>
      <vt:lpstr>游ゴシック Light</vt:lpstr>
      <vt:lpstr>Arial</vt:lpstr>
      <vt:lpstr>Calibri</vt:lpstr>
      <vt:lpstr>Calibri Light</vt:lpstr>
      <vt:lpstr>Times New Roman</vt:lpstr>
      <vt:lpstr>Wingdings</vt:lpstr>
      <vt:lpstr>Office テーマ</vt:lpstr>
      <vt:lpstr>2025年日本国際博覧会（大阪・関西万博） 関連事業に関する要望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 ショー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2025年日本国際博覧会（大阪・関西万博）関連事業に関する要望</dc:title>
  <dc:creator>津﨑　洋介</dc:creator>
  <cp:lastModifiedBy>三宅　健太</cp:lastModifiedBy>
  <cp:revision>1462</cp:revision>
  <cp:lastPrinted>2022-12-12T23:28:02Z</cp:lastPrinted>
  <dcterms:created xsi:type="dcterms:W3CDTF">2021-11-19T08:11:42Z</dcterms:created>
  <dcterms:modified xsi:type="dcterms:W3CDTF">2022-12-15T00:42:52Z</dcterms:modified>
</cp:coreProperties>
</file>