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drawings/drawing1.xml" ContentType="application/vnd.openxmlformats-officedocument.drawingml.chartshapes+xml"/>
  <Override PartName="/ppt/charts/chart6.xml" ContentType="application/vnd.openxmlformats-officedocument.drawingml.chart+xml"/>
  <Override PartName="/ppt/drawings/drawing2.xml" ContentType="application/vnd.openxmlformats-officedocument.drawingml.chartshapes+xml"/>
  <Override PartName="/ppt/notesSlides/notesSlide8.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drawings/drawing3.xml" ContentType="application/vnd.openxmlformats-officedocument.drawingml.chartshapes+xml"/>
  <Override PartName="/ppt/notesSlides/notesSlide9.xml" ContentType="application/vnd.openxmlformats-officedocument.presentationml.notesSlide+xml"/>
  <Override PartName="/ppt/charts/chart9.xml" ContentType="application/vnd.openxmlformats-officedocument.drawingml.chart+xml"/>
  <Override PartName="/ppt/drawings/drawing4.xml" ContentType="application/vnd.openxmlformats-officedocument.drawingml.chartshapes+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notesSlides/notesSlide10.xml" ContentType="application/vnd.openxmlformats-officedocument.presentationml.notesSlide+xml"/>
  <Override PartName="/ppt/charts/chart13.xml" ContentType="application/vnd.openxmlformats-officedocument.drawingml.char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charts/chart14.xml" ContentType="application/vnd.openxmlformats-officedocument.drawingml.chart+xml"/>
  <Override PartName="/ppt/drawings/drawing5.xml" ContentType="application/vnd.openxmlformats-officedocument.drawingml.chartshapes+xml"/>
  <Override PartName="/ppt/notesSlides/notesSlide11.xml" ContentType="application/vnd.openxmlformats-officedocument.presentationml.notesSlide+xml"/>
  <Override PartName="/ppt/charts/chart15.xml" ContentType="application/vnd.openxmlformats-officedocument.drawingml.chart+xml"/>
  <Override PartName="/ppt/ink/ink16.xml" ContentType="application/inkml+xml"/>
  <Override PartName="/ppt/ink/ink17.xml" ContentType="application/inkml+xml"/>
  <Override PartName="/ppt/charts/chart16.xml" ContentType="application/vnd.openxmlformats-officedocument.drawingml.chart+xml"/>
  <Override PartName="/ppt/drawings/drawing6.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7.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8.xml" ContentType="application/vnd.openxmlformats-officedocument.drawingml.chart+xml"/>
  <Override PartName="/ppt/notesSlides/notesSlide17.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notesSlides/notesSlide18.xml" ContentType="application/vnd.openxmlformats-officedocument.presentationml.notesSlide+xml"/>
  <Override PartName="/ppt/charts/chart21.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22.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23.xml" ContentType="application/vnd.openxmlformats-officedocument.drawingml.chart+xml"/>
  <Override PartName="/ppt/drawings/drawing7.xml" ContentType="application/vnd.openxmlformats-officedocument.drawingml.chartshapes+xml"/>
  <Override PartName="/ppt/notesSlides/notesSlide26.xml" ContentType="application/vnd.openxmlformats-officedocument.presentationml.notesSlide+xml"/>
  <Override PartName="/ppt/charts/chart24.xml" ContentType="application/vnd.openxmlformats-officedocument.drawingml.chart+xml"/>
  <Override PartName="/ppt/drawings/drawing8.xml" ContentType="application/vnd.openxmlformats-officedocument.drawingml.chartshapes+xml"/>
  <Override PartName="/ppt/charts/chart25.xml" ContentType="application/vnd.openxmlformats-officedocument.drawingml.chart+xml"/>
  <Override PartName="/ppt/drawings/drawing9.xml" ContentType="application/vnd.openxmlformats-officedocument.drawingml.chartshapes+xml"/>
  <Override PartName="/ppt/charts/chart26.xml" ContentType="application/vnd.openxmlformats-officedocument.drawingml.chart+xml"/>
  <Override PartName="/ppt/charts/chart27.xml" ContentType="application/vnd.openxmlformats-officedocument.drawingml.chart+xml"/>
  <Override PartName="/ppt/notesSlides/notesSlide27.xml" ContentType="application/vnd.openxmlformats-officedocument.presentationml.notesSlide+xml"/>
  <Override PartName="/ppt/charts/chart28.xml" ContentType="application/vnd.openxmlformats-officedocument.drawingml.chart+xml"/>
  <Override PartName="/ppt/charts/chart29.xml" ContentType="application/vnd.openxmlformats-officedocument.drawingml.chart+xml"/>
  <Override PartName="/ppt/notesSlides/notesSlide28.xml" ContentType="application/vnd.openxmlformats-officedocument.presentationml.notesSlide+xml"/>
  <Override PartName="/ppt/charts/chart30.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9.xml" ContentType="application/vnd.openxmlformats-officedocument.presentationml.notesSlide+xml"/>
  <Override PartName="/ppt/charts/chart31.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84" r:id="rId1"/>
    <p:sldMasterId id="2147483736" r:id="rId2"/>
  </p:sldMasterIdLst>
  <p:notesMasterIdLst>
    <p:notesMasterId r:id="rId39"/>
  </p:notesMasterIdLst>
  <p:handoutMasterIdLst>
    <p:handoutMasterId r:id="rId40"/>
  </p:handoutMasterIdLst>
  <p:sldIdLst>
    <p:sldId id="257" r:id="rId3"/>
    <p:sldId id="614" r:id="rId4"/>
    <p:sldId id="477" r:id="rId5"/>
    <p:sldId id="414" r:id="rId6"/>
    <p:sldId id="617" r:id="rId7"/>
    <p:sldId id="444" r:id="rId8"/>
    <p:sldId id="481" r:id="rId9"/>
    <p:sldId id="446" r:id="rId10"/>
    <p:sldId id="447" r:id="rId11"/>
    <p:sldId id="412" r:id="rId12"/>
    <p:sldId id="434" r:id="rId13"/>
    <p:sldId id="413" r:id="rId14"/>
    <p:sldId id="435" r:id="rId15"/>
    <p:sldId id="627" r:id="rId16"/>
    <p:sldId id="580" r:id="rId17"/>
    <p:sldId id="629" r:id="rId18"/>
    <p:sldId id="452" r:id="rId19"/>
    <p:sldId id="453" r:id="rId20"/>
    <p:sldId id="615" r:id="rId21"/>
    <p:sldId id="616" r:id="rId22"/>
    <p:sldId id="483" r:id="rId23"/>
    <p:sldId id="587" r:id="rId24"/>
    <p:sldId id="437" r:id="rId25"/>
    <p:sldId id="631" r:id="rId26"/>
    <p:sldId id="606" r:id="rId27"/>
    <p:sldId id="454" r:id="rId28"/>
    <p:sldId id="466" r:id="rId29"/>
    <p:sldId id="455" r:id="rId30"/>
    <p:sldId id="456" r:id="rId31"/>
    <p:sldId id="457" r:id="rId32"/>
    <p:sldId id="632" r:id="rId33"/>
    <p:sldId id="623" r:id="rId34"/>
    <p:sldId id="624" r:id="rId35"/>
    <p:sldId id="625" r:id="rId36"/>
    <p:sldId id="460" r:id="rId37"/>
    <p:sldId id="484" r:id="rId38"/>
  </p:sldIdLst>
  <p:sldSz cx="9144000" cy="6858000" type="screen4x3"/>
  <p:notesSz cx="6807200" cy="9939338"/>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3300"/>
    <a:srgbClr val="0479C8"/>
    <a:srgbClr val="1F7501"/>
    <a:srgbClr val="080808"/>
    <a:srgbClr val="FFFF99"/>
    <a:srgbClr val="36CA0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7" autoAdjust="0"/>
    <p:restoredTop sz="93916" autoAdjust="0"/>
  </p:normalViewPr>
  <p:slideViewPr>
    <p:cSldViewPr>
      <p:cViewPr varScale="1">
        <p:scale>
          <a:sx n="91" d="100"/>
          <a:sy n="91" d="100"/>
        </p:scale>
        <p:origin x="1008"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40" d="100"/>
        <a:sy n="140" d="100"/>
      </p:scale>
      <p:origin x="0" y="0"/>
    </p:cViewPr>
  </p:sorterViewPr>
  <p:notesViewPr>
    <p:cSldViewPr>
      <p:cViewPr>
        <p:scale>
          <a:sx n="100" d="100"/>
          <a:sy n="100" d="100"/>
        </p:scale>
        <p:origin x="1902" y="-2958"/>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17.xml.rels><?xml version="1.0" encoding="UTF-8" standalone="yes"?>
<Relationships xmlns="http://schemas.openxmlformats.org/package/2006/relationships"><Relationship Id="rId3"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 Id="rId2" Type="http://schemas.microsoft.com/office/2011/relationships/chartColorStyle" Target="colors4.xml"/><Relationship Id="rId1" Type="http://schemas.microsoft.com/office/2011/relationships/chartStyle" Target="style4.xml"/></Relationships>
</file>

<file path=ppt/charts/_rels/chart18.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22.xml.rels><?xml version="1.0" encoding="UTF-8" standalone="yes"?>
<Relationships xmlns="http://schemas.openxmlformats.org/package/2006/relationships"><Relationship Id="rId3"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 Id="rId2" Type="http://schemas.microsoft.com/office/2011/relationships/chartColorStyle" Target="colors5.xml"/><Relationship Id="rId1" Type="http://schemas.microsoft.com/office/2011/relationships/chartStyle" Target="style5.xml"/></Relationships>
</file>

<file path=ppt/charts/_rels/chart23.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 Id="rId2" Type="http://schemas.microsoft.com/office/2011/relationships/chartColorStyle" Target="colors6.xml"/><Relationship Id="rId1" Type="http://schemas.microsoft.com/office/2011/relationships/chartStyle" Target="style6.xml"/></Relationships>
</file>

<file path=ppt/charts/_rels/chart31.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G0000SV1NS701\d11263$\doc\01%20&#38556;&#12364;&#12356;&#31119;&#31049;&#20225;&#30011;&#35506;\03_&#27177;&#21033;&#25793;&#35703;&#65319;\&#9675;%20&#12304;&#34384;&#24453;&#12305;&#38556;&#12364;&#12356;&#32773;&#34384;&#24453;&#38450;&#27490;&#38306;&#20418;\R7\03_&#33258;&#31435;&#25903;&#25588;&#21332;&#35696;&#20250;&#12539;&#34384;&#24453;&#38450;&#27490;&#25512;&#36914;&#37096;&#20250;\07_&#36039;&#26009;\01_&#20316;&#26989;&#12501;&#12457;&#12523;&#12480;\R6&#35519;&#26619;&#65288;&#12497;&#12527;&#12509;&#20869;&#12464;&#12521;&#12501;&#6528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r>
              <a:rPr lang="ja-JP" altLang="en-US"/>
              <a:t>使用者</a:t>
            </a:r>
            <a:endParaRPr lang="ja-JP"/>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lineChart>
        <c:grouping val="standard"/>
        <c:varyColors val="0"/>
        <c:ser>
          <c:idx val="0"/>
          <c:order val="0"/>
          <c:tx>
            <c:strRef>
              <c:f>養・従・使①!$A$15</c:f>
              <c:strCache>
                <c:ptCount val="1"/>
                <c:pt idx="0">
                  <c:v>通報</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9.199251482943259E-2"/>
                  <c:y val="-6.363407530190977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9F7-4009-B31E-B599628E48C6}"/>
                </c:ext>
              </c:extLst>
            </c:dLbl>
            <c:dLbl>
              <c:idx val="1"/>
              <c:layout>
                <c:manualLayout>
                  <c:x val="-8.4268752748397249E-2"/>
                  <c:y val="-3.81044699024960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9F7-4009-B31E-B599628E48C6}"/>
                </c:ext>
              </c:extLst>
            </c:dLbl>
            <c:dLbl>
              <c:idx val="2"/>
              <c:layout>
                <c:manualLayout>
                  <c:x val="-9.9404848615216215E-2"/>
                  <c:y val="3.64631773031466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9F7-4009-B31E-B599628E48C6}"/>
                </c:ext>
              </c:extLst>
            </c:dLbl>
            <c:dLbl>
              <c:idx val="3"/>
              <c:layout>
                <c:manualLayout>
                  <c:x val="-9.47844780053341E-2"/>
                  <c:y val="-3.32080295885828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9F7-4009-B31E-B599628E48C6}"/>
                </c:ext>
              </c:extLst>
            </c:dLbl>
            <c:dLbl>
              <c:idx val="4"/>
              <c:layout>
                <c:manualLayout>
                  <c:x val="-7.7806019994036954E-2"/>
                  <c:y val="-3.34747927407851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9F7-4009-B31E-B599628E48C6}"/>
                </c:ext>
              </c:extLst>
            </c:dLbl>
            <c:dLbl>
              <c:idx val="5"/>
              <c:layout>
                <c:manualLayout>
                  <c:x val="-5.0637560090344917E-2"/>
                  <c:y val="-3.38750259771019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9F7-4009-B31E-B599628E48C6}"/>
                </c:ext>
              </c:extLst>
            </c:dLbl>
            <c:dLbl>
              <c:idx val="6"/>
              <c:layout>
                <c:manualLayout>
                  <c:x val="-4.0447898556742495E-2"/>
                  <c:y val="-4.8677814191941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9F7-4009-B31E-B599628E48C6}"/>
                </c:ext>
              </c:extLst>
            </c:dLbl>
            <c:dLbl>
              <c:idx val="7"/>
              <c:layout>
                <c:manualLayout>
                  <c:x val="-4.0136129902698305E-2"/>
                  <c:y val="-5.86041649038820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9F7-4009-B31E-B599628E48C6}"/>
                </c:ext>
              </c:extLst>
            </c:dLbl>
            <c:dLbl>
              <c:idx val="8"/>
              <c:layout>
                <c:manualLayout>
                  <c:x val="-1.1791730370487353E-2"/>
                  <c:y val="-3.5702008388435472E-2"/>
                </c:manualLayout>
              </c:layout>
              <c:showLegendKey val="0"/>
              <c:showVal val="1"/>
              <c:showCatName val="0"/>
              <c:showSerName val="0"/>
              <c:showPercent val="0"/>
              <c:showBubbleSize val="0"/>
              <c:extLst>
                <c:ext xmlns:c15="http://schemas.microsoft.com/office/drawing/2012/chart" uri="{CE6537A1-D6FC-4f65-9D91-7224C49458BB}">
                  <c15:layout>
                    <c:manualLayout>
                      <c:w val="0.11532036611714605"/>
                      <c:h val="3.8843865845925959E-2"/>
                    </c:manualLayout>
                  </c15:layout>
                </c:ext>
                <c:ext xmlns:c16="http://schemas.microsoft.com/office/drawing/2014/chart" uri="{C3380CC4-5D6E-409C-BE32-E72D297353CC}">
                  <c16:uniqueId val="{00000008-59F7-4009-B31E-B599628E48C6}"/>
                </c:ext>
              </c:extLst>
            </c:dLbl>
            <c:dLbl>
              <c:idx val="9"/>
              <c:layout>
                <c:manualLayout>
                  <c:x val="-4.9355768877319718E-2"/>
                  <c:y val="-4.11302048464863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9F7-4009-B31E-B599628E48C6}"/>
                </c:ext>
              </c:extLst>
            </c:dLbl>
            <c:dLbl>
              <c:idx val="10"/>
              <c:layout>
                <c:manualLayout>
                  <c:x val="-3.2615902379652534E-2"/>
                  <c:y val="-4.31520819031913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9F7-4009-B31E-B599628E48C6}"/>
                </c:ext>
              </c:extLst>
            </c:dLbl>
            <c:dLbl>
              <c:idx val="11"/>
              <c:layout>
                <c:manualLayout>
                  <c:x val="1.3674935570080397E-2"/>
                  <c:y val="-1.62879526786596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9F7-4009-B31E-B599628E48C6}"/>
                </c:ext>
              </c:extLst>
            </c:dLbl>
            <c:dLbl>
              <c:idx val="12"/>
              <c:layout>
                <c:manualLayout>
                  <c:x val="-6.4838349995030756E-2"/>
                  <c:y val="-3.14734495431747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59F7-4009-B31E-B599628E48C6}"/>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養・従・使①!$B$14:$N$14</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養・従・使①!$B$15:$N$15</c:f>
              <c:numCache>
                <c:formatCode>General</c:formatCode>
                <c:ptCount val="13"/>
                <c:pt idx="0">
                  <c:v>16</c:v>
                </c:pt>
                <c:pt idx="1">
                  <c:v>40</c:v>
                </c:pt>
                <c:pt idx="2">
                  <c:v>33</c:v>
                </c:pt>
                <c:pt idx="3">
                  <c:v>67</c:v>
                </c:pt>
                <c:pt idx="4">
                  <c:v>67</c:v>
                </c:pt>
                <c:pt idx="5">
                  <c:v>67</c:v>
                </c:pt>
                <c:pt idx="6">
                  <c:v>69</c:v>
                </c:pt>
                <c:pt idx="7">
                  <c:v>58</c:v>
                </c:pt>
                <c:pt idx="8">
                  <c:v>42</c:v>
                </c:pt>
                <c:pt idx="9">
                  <c:v>63</c:v>
                </c:pt>
                <c:pt idx="10">
                  <c:v>52</c:v>
                </c:pt>
                <c:pt idx="11">
                  <c:v>51</c:v>
                </c:pt>
                <c:pt idx="12">
                  <c:v>69</c:v>
                </c:pt>
              </c:numCache>
            </c:numRef>
          </c:val>
          <c:smooth val="0"/>
          <c:extLst>
            <c:ext xmlns:c16="http://schemas.microsoft.com/office/drawing/2014/chart" uri="{C3380CC4-5D6E-409C-BE32-E72D297353CC}">
              <c16:uniqueId val="{0000000C-59F7-4009-B31E-B599628E48C6}"/>
            </c:ext>
          </c:extLst>
        </c:ser>
        <c:ser>
          <c:idx val="1"/>
          <c:order val="1"/>
          <c:tx>
            <c:strRef>
              <c:f>養・従・使①!$A$16</c:f>
              <c:strCache>
                <c:ptCount val="1"/>
                <c:pt idx="0">
                  <c:v>事業所(府→労働局)</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1"/>
              <c:layout>
                <c:manualLayout>
                  <c:x val="-6.0827561982739725E-2"/>
                  <c:y val="-4.498207358697833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59F7-4009-B31E-B599628E48C6}"/>
                </c:ext>
              </c:extLst>
            </c:dLbl>
            <c:dLbl>
              <c:idx val="2"/>
              <c:layout>
                <c:manualLayout>
                  <c:x val="-8.5204058710530287E-2"/>
                  <c:y val="-6.53484755202766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59F7-4009-B31E-B599628E48C6}"/>
                </c:ext>
              </c:extLst>
            </c:dLbl>
            <c:dLbl>
              <c:idx val="3"/>
              <c:layout>
                <c:manualLayout>
                  <c:x val="-4.7548123329689267E-2"/>
                  <c:y val="-3.7704236666179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59F7-4009-B31E-B599628E48C6}"/>
                </c:ext>
              </c:extLst>
            </c:dLbl>
            <c:dLbl>
              <c:idx val="4"/>
              <c:layout>
                <c:manualLayout>
                  <c:x val="-4.7236354675644875E-2"/>
                  <c:y val="-8.4000477235208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59F7-4009-B31E-B599628E48C6}"/>
                </c:ext>
              </c:extLst>
            </c:dLbl>
            <c:dLbl>
              <c:idx val="5"/>
              <c:layout>
                <c:manualLayout>
                  <c:x val="1.945865253315435E-2"/>
                  <c:y val="5.389960996288681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59F7-4009-B31E-B599628E48C6}"/>
                </c:ext>
              </c:extLst>
            </c:dLbl>
            <c:dLbl>
              <c:idx val="6"/>
              <c:layout>
                <c:manualLayout>
                  <c:x val="-8.7060715924298759E-2"/>
                  <c:y val="-4.0219103357179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59F7-4009-B31E-B599628E48C6}"/>
                </c:ext>
              </c:extLst>
            </c:dLbl>
            <c:dLbl>
              <c:idx val="7"/>
              <c:layout>
                <c:manualLayout>
                  <c:x val="-4.2913798009309494E-2"/>
                  <c:y val="-5.38411946740834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59F7-4009-B31E-B599628E48C6}"/>
                </c:ext>
              </c:extLst>
            </c:dLbl>
            <c:dLbl>
              <c:idx val="8"/>
              <c:layout>
                <c:manualLayout>
                  <c:x val="-0.10751355649071033"/>
                  <c:y val="4.39438745905175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59F7-4009-B31E-B599628E48C6}"/>
                </c:ext>
              </c:extLst>
            </c:dLbl>
            <c:dLbl>
              <c:idx val="9"/>
              <c:layout>
                <c:manualLayout>
                  <c:x val="-5.1870679996024606E-2"/>
                  <c:y val="6.13774749938309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59F7-4009-B31E-B599628E48C6}"/>
                </c:ext>
              </c:extLst>
            </c:dLbl>
            <c:dLbl>
              <c:idx val="10"/>
              <c:layout>
                <c:manualLayout>
                  <c:x val="-9.6196966994727157E-2"/>
                  <c:y val="3.89952145487348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59F7-4009-B31E-B599628E48C6}"/>
                </c:ext>
              </c:extLst>
            </c:dLbl>
            <c:dLbl>
              <c:idx val="11"/>
              <c:layout>
                <c:manualLayout>
                  <c:x val="-2.5228074426938061E-2"/>
                  <c:y val="5.91150331568719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59F7-4009-B31E-B599628E48C6}"/>
                </c:ext>
              </c:extLst>
            </c:dLbl>
            <c:dLbl>
              <c:idx val="12"/>
              <c:layout>
                <c:manualLayout>
                  <c:x val="-8.6451133326709267E-3"/>
                  <c:y val="3.82177601595693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59F7-4009-B31E-B599628E48C6}"/>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養・従・使①!$B$14:$N$14</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養・従・使①!$B$16:$N$16</c:f>
              <c:numCache>
                <c:formatCode>General</c:formatCode>
                <c:ptCount val="13"/>
                <c:pt idx="1">
                  <c:v>9</c:v>
                </c:pt>
                <c:pt idx="2">
                  <c:v>11</c:v>
                </c:pt>
                <c:pt idx="3">
                  <c:v>30</c:v>
                </c:pt>
                <c:pt idx="4">
                  <c:v>16</c:v>
                </c:pt>
                <c:pt idx="5">
                  <c:v>22</c:v>
                </c:pt>
                <c:pt idx="6">
                  <c:v>40</c:v>
                </c:pt>
                <c:pt idx="7">
                  <c:v>33</c:v>
                </c:pt>
                <c:pt idx="8">
                  <c:v>31</c:v>
                </c:pt>
                <c:pt idx="9">
                  <c:v>40</c:v>
                </c:pt>
                <c:pt idx="10">
                  <c:v>33</c:v>
                </c:pt>
                <c:pt idx="11">
                  <c:v>44</c:v>
                </c:pt>
                <c:pt idx="12">
                  <c:v>48</c:v>
                </c:pt>
              </c:numCache>
            </c:numRef>
          </c:val>
          <c:smooth val="0"/>
          <c:extLst>
            <c:ext xmlns:c16="http://schemas.microsoft.com/office/drawing/2014/chart" uri="{C3380CC4-5D6E-409C-BE32-E72D297353CC}">
              <c16:uniqueId val="{00000018-59F7-4009-B31E-B599628E48C6}"/>
            </c:ext>
          </c:extLst>
        </c:ser>
        <c:dLbls>
          <c:showLegendKey val="0"/>
          <c:showVal val="0"/>
          <c:showCatName val="0"/>
          <c:showSerName val="0"/>
          <c:showPercent val="0"/>
          <c:showBubbleSize val="0"/>
        </c:dLbls>
        <c:marker val="1"/>
        <c:smooth val="0"/>
        <c:axId val="1567348112"/>
        <c:axId val="1567348944"/>
      </c:lineChart>
      <c:catAx>
        <c:axId val="1567348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7348944"/>
        <c:crosses val="autoZero"/>
        <c:auto val="1"/>
        <c:lblAlgn val="ctr"/>
        <c:lblOffset val="100"/>
        <c:noMultiLvlLbl val="0"/>
      </c:catAx>
      <c:valAx>
        <c:axId val="15673489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7348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baseline="0">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sz="1200"/>
              <a:t>養護者　</a:t>
            </a:r>
            <a:endParaRPr lang="en-US" sz="1200"/>
          </a:p>
          <a:p>
            <a:pPr>
              <a:defRPr/>
            </a:pPr>
            <a:r>
              <a:rPr lang="ja-JP" sz="1200"/>
              <a:t>被虐待者性別</a:t>
            </a:r>
            <a:endParaRPr lang="en-US" sz="1200"/>
          </a:p>
        </c:rich>
      </c:tx>
      <c:overlay val="0"/>
      <c:spPr>
        <a:noFill/>
        <a:ln>
          <a:noFill/>
        </a:ln>
      </c:spPr>
    </c:title>
    <c:autoTitleDeleted val="0"/>
    <c:plotArea>
      <c:layout/>
      <c:pieChart>
        <c:varyColors val="1"/>
        <c:ser>
          <c:idx val="0"/>
          <c:order val="0"/>
          <c:tx>
            <c:strRef>
              <c:f>養・従・使②!$D$107</c:f>
              <c:strCache>
                <c:ptCount val="1"/>
                <c:pt idx="0">
                  <c:v>養護者</c:v>
                </c:pt>
              </c:strCache>
            </c:strRef>
          </c:tx>
          <c:dPt>
            <c:idx val="0"/>
            <c:bubble3D val="0"/>
            <c:spPr>
              <a:solidFill>
                <a:schemeClr val="tx2">
                  <a:lumMod val="40000"/>
                  <a:lumOff val="60000"/>
                </a:schemeClr>
              </a:solidFill>
            </c:spPr>
            <c:extLst>
              <c:ext xmlns:c16="http://schemas.microsoft.com/office/drawing/2014/chart" uri="{C3380CC4-5D6E-409C-BE32-E72D297353CC}">
                <c16:uniqueId val="{00000001-10EB-4171-8200-3E1A83EC0D21}"/>
              </c:ext>
            </c:extLst>
          </c:dPt>
          <c:dLbls>
            <c:dLbl>
              <c:idx val="0"/>
              <c:layout>
                <c:manualLayout>
                  <c:x val="-0.1856392231833808"/>
                  <c:y val="0.16409365890474018"/>
                </c:manualLayout>
              </c:layout>
              <c:tx>
                <c:rich>
                  <a:bodyPr wrap="square" lIns="38100" tIns="19050" rIns="38100" bIns="19050" anchor="ctr">
                    <a:noAutofit/>
                  </a:bodyPr>
                  <a:lstStyle/>
                  <a:p>
                    <a:pPr>
                      <a:defRPr/>
                    </a:pPr>
                    <a:r>
                      <a:rPr lang="ja-JP" altLang="en-US"/>
                      <a:t>男性</a:t>
                    </a:r>
                  </a:p>
                  <a:p>
                    <a:pPr>
                      <a:defRPr/>
                    </a:pPr>
                    <a:fld id="{695BA4D8-CEA7-4DB0-9E5B-F9B7C70D27ED}" type="VALUE">
                      <a:rPr lang="en-US" altLang="ja-JP"/>
                      <a:pPr>
                        <a:defRPr/>
                      </a:pPr>
                      <a:t>[値]</a:t>
                    </a:fld>
                    <a:endParaRPr lang="ja-JP" altLang="en-US"/>
                  </a:p>
                </c:rich>
              </c:tx>
              <c:spPr>
                <a:noFill/>
                <a:ln>
                  <a:noFill/>
                </a:ln>
                <a:effectLst/>
              </c:spPr>
              <c:dLblPos val="bestFit"/>
              <c:showLegendKey val="0"/>
              <c:showVal val="1"/>
              <c:showCatName val="0"/>
              <c:showSerName val="0"/>
              <c:showPercent val="0"/>
              <c:showBubbleSize val="0"/>
              <c:extLst>
                <c:ext xmlns:c15="http://schemas.microsoft.com/office/drawing/2012/chart" uri="{CE6537A1-D6FC-4f65-9D91-7224C49458BB}">
                  <c15:layout>
                    <c:manualLayout>
                      <c:w val="0.3275085940236655"/>
                      <c:h val="0.2151271523310668"/>
                    </c:manualLayout>
                  </c15:layout>
                  <c15:dlblFieldTable/>
                  <c15:showDataLabelsRange val="0"/>
                </c:ext>
                <c:ext xmlns:c16="http://schemas.microsoft.com/office/drawing/2014/chart" uri="{C3380CC4-5D6E-409C-BE32-E72D297353CC}">
                  <c16:uniqueId val="{00000001-10EB-4171-8200-3E1A83EC0D21}"/>
                </c:ext>
              </c:extLst>
            </c:dLbl>
            <c:dLbl>
              <c:idx val="1"/>
              <c:layout>
                <c:manualLayout>
                  <c:x val="0.22714464676930018"/>
                  <c:y val="-0.20150028515231116"/>
                </c:manualLayout>
              </c:layout>
              <c:tx>
                <c:rich>
                  <a:bodyPr wrap="square" lIns="38100" tIns="19050" rIns="38100" bIns="19050" anchor="ctr">
                    <a:noAutofit/>
                  </a:bodyPr>
                  <a:lstStyle/>
                  <a:p>
                    <a:pPr>
                      <a:defRPr/>
                    </a:pPr>
                    <a:r>
                      <a:rPr lang="ja-JP" altLang="en-US" baseline="0">
                        <a:latin typeface="UD デジタル 教科書体 NK-R" panose="02020400000000000000" pitchFamily="18" charset="-128"/>
                        <a:ea typeface="UD デジタル 教科書体 NK-R" panose="02020400000000000000" pitchFamily="18" charset="-128"/>
                      </a:rPr>
                      <a:t>女性</a:t>
                    </a:r>
                  </a:p>
                  <a:p>
                    <a:pPr>
                      <a:defRPr/>
                    </a:pPr>
                    <a:fld id="{68E637A2-90B4-4061-8ECC-33FBE6CF1A99}" type="VALUE">
                      <a:rPr lang="en-US" altLang="ja-JP" baseline="0">
                        <a:latin typeface="UD デジタル 教科書体 NK-R" panose="02020400000000000000" pitchFamily="18" charset="-128"/>
                        <a:ea typeface="UD デジタル 教科書体 NK-R" panose="02020400000000000000" pitchFamily="18" charset="-128"/>
                      </a:rPr>
                      <a:pPr>
                        <a:defRPr/>
                      </a:pPr>
                      <a:t>[値]</a:t>
                    </a:fld>
                    <a:endParaRPr lang="ja-JP" altLang="en-US"/>
                  </a:p>
                </c:rich>
              </c:tx>
              <c:spPr>
                <a:noFill/>
                <a:ln>
                  <a:noFill/>
                </a:ln>
                <a:effectLst/>
              </c:spPr>
              <c:dLblPos val="bestFit"/>
              <c:showLegendKey val="0"/>
              <c:showVal val="1"/>
              <c:showCatName val="0"/>
              <c:showSerName val="0"/>
              <c:showPercent val="0"/>
              <c:showBubbleSize val="0"/>
              <c:extLst>
                <c:ext xmlns:c15="http://schemas.microsoft.com/office/drawing/2012/chart" uri="{CE6537A1-D6FC-4f65-9D91-7224C49458BB}">
                  <c15:layout>
                    <c:manualLayout>
                      <c:w val="0.34038330236120434"/>
                      <c:h val="0.23682100920688781"/>
                    </c:manualLayout>
                  </c15:layout>
                  <c15:dlblFieldTable/>
                  <c15:showDataLabelsRange val="0"/>
                </c:ext>
                <c:ext xmlns:c16="http://schemas.microsoft.com/office/drawing/2014/chart" uri="{C3380CC4-5D6E-409C-BE32-E72D297353CC}">
                  <c16:uniqueId val="{00000002-10EB-4171-8200-3E1A83EC0D21}"/>
                </c:ext>
              </c:extLst>
            </c:dLbl>
            <c:spPr>
              <a:noFill/>
              <a:ln>
                <a:noFill/>
              </a:ln>
              <a:effectLst/>
            </c:spPr>
            <c:dLblPos val="bestFit"/>
            <c:showLegendKey val="0"/>
            <c:showVal val="1"/>
            <c:showCatName val="0"/>
            <c:showSerName val="0"/>
            <c:showPercent val="0"/>
            <c:showBubbleSize val="0"/>
            <c:showLeaderLines val="1"/>
            <c:extLst>
              <c:ext xmlns:c15="http://schemas.microsoft.com/office/drawing/2012/chart" uri="{CE6537A1-D6FC-4f65-9D91-7224C49458BB}"/>
            </c:extLst>
          </c:dLbls>
          <c:cat>
            <c:strRef>
              <c:f>養・従・使②!$B$108:$B$109</c:f>
              <c:strCache>
                <c:ptCount val="2"/>
                <c:pt idx="0">
                  <c:v>男性</c:v>
                </c:pt>
                <c:pt idx="1">
                  <c:v>女性</c:v>
                </c:pt>
              </c:strCache>
            </c:strRef>
          </c:cat>
          <c:val>
            <c:numRef>
              <c:f>養・従・使②!$D$108:$D$109</c:f>
              <c:numCache>
                <c:formatCode>0.0%</c:formatCode>
                <c:ptCount val="2"/>
                <c:pt idx="0">
                  <c:v>0.29099999999999998</c:v>
                </c:pt>
                <c:pt idx="1">
                  <c:v>0.70899999999999996</c:v>
                </c:pt>
              </c:numCache>
            </c:numRef>
          </c:val>
          <c:extLst>
            <c:ext xmlns:c16="http://schemas.microsoft.com/office/drawing/2014/chart" uri="{C3380CC4-5D6E-409C-BE32-E72D297353CC}">
              <c16:uniqueId val="{00000003-10EB-4171-8200-3E1A83EC0D21}"/>
            </c:ext>
          </c:extLst>
        </c:ser>
        <c:dLbls>
          <c:dLblPos val="bestFit"/>
          <c:showLegendKey val="0"/>
          <c:showVal val="1"/>
          <c:showCatName val="0"/>
          <c:showSerName val="0"/>
          <c:showPercent val="0"/>
          <c:showBubbleSize val="0"/>
          <c:showLeaderLines val="1"/>
        </c:dLbls>
        <c:firstSliceAng val="0"/>
      </c:pieChart>
    </c:plotArea>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ltLang="en-US" sz="1200"/>
              <a:t>施設従事</a:t>
            </a:r>
            <a:r>
              <a:rPr lang="ja-JP" sz="1200"/>
              <a:t>者　</a:t>
            </a:r>
            <a:endParaRPr lang="en-US" sz="1200"/>
          </a:p>
          <a:p>
            <a:pPr>
              <a:defRPr/>
            </a:pPr>
            <a:r>
              <a:rPr lang="ja-JP" sz="1200"/>
              <a:t>被虐待者性別</a:t>
            </a:r>
            <a:endParaRPr lang="en-US" sz="1200"/>
          </a:p>
        </c:rich>
      </c:tx>
      <c:overlay val="0"/>
      <c:spPr>
        <a:noFill/>
        <a:ln>
          <a:noFill/>
        </a:ln>
      </c:spPr>
    </c:title>
    <c:autoTitleDeleted val="0"/>
    <c:plotArea>
      <c:layout/>
      <c:pieChart>
        <c:varyColors val="1"/>
        <c:ser>
          <c:idx val="0"/>
          <c:order val="0"/>
          <c:tx>
            <c:strRef>
              <c:f>養・従・使②!$F$107</c:f>
              <c:strCache>
                <c:ptCount val="1"/>
                <c:pt idx="0">
                  <c:v>施設従事者</c:v>
                </c:pt>
              </c:strCache>
            </c:strRef>
          </c:tx>
          <c:dPt>
            <c:idx val="0"/>
            <c:bubble3D val="0"/>
            <c:spPr>
              <a:solidFill>
                <a:schemeClr val="tx2">
                  <a:lumMod val="40000"/>
                  <a:lumOff val="60000"/>
                </a:schemeClr>
              </a:solidFill>
            </c:spPr>
            <c:extLst>
              <c:ext xmlns:c16="http://schemas.microsoft.com/office/drawing/2014/chart" uri="{C3380CC4-5D6E-409C-BE32-E72D297353CC}">
                <c16:uniqueId val="{00000001-E7F5-4618-ABD3-170B38403F76}"/>
              </c:ext>
            </c:extLst>
          </c:dPt>
          <c:dLbls>
            <c:dLbl>
              <c:idx val="0"/>
              <c:layout>
                <c:manualLayout>
                  <c:x val="-0.1554782076933581"/>
                  <c:y val="-0.15475924659109064"/>
                </c:manualLayout>
              </c:layout>
              <c:tx>
                <c:rich>
                  <a:bodyPr wrap="square" lIns="38100" tIns="19050" rIns="38100" bIns="19050" anchor="ctr">
                    <a:noAutofit/>
                  </a:bodyPr>
                  <a:lstStyle/>
                  <a:p>
                    <a:pPr>
                      <a:defRPr/>
                    </a:pPr>
                    <a:r>
                      <a:rPr lang="ja-JP" altLang="en-US"/>
                      <a:t>男性</a:t>
                    </a:r>
                  </a:p>
                  <a:p>
                    <a:pPr>
                      <a:defRPr/>
                    </a:pPr>
                    <a:fld id="{695BA4D8-CEA7-4DB0-9E5B-F9B7C70D27ED}" type="VALUE">
                      <a:rPr lang="en-US" altLang="ja-JP"/>
                      <a:pPr>
                        <a:defRPr/>
                      </a:pPr>
                      <a:t>[値]</a:t>
                    </a:fld>
                    <a:endParaRPr lang="ja-JP" altLang="en-US"/>
                  </a:p>
                </c:rich>
              </c:tx>
              <c:spPr>
                <a:noFill/>
                <a:ln>
                  <a:noFill/>
                </a:ln>
                <a:effectLst/>
              </c:spPr>
              <c:dLblPos val="bestFit"/>
              <c:showLegendKey val="0"/>
              <c:showVal val="1"/>
              <c:showCatName val="0"/>
              <c:showSerName val="0"/>
              <c:showPercent val="0"/>
              <c:showBubbleSize val="0"/>
              <c:extLst>
                <c:ext xmlns:c15="http://schemas.microsoft.com/office/drawing/2012/chart" uri="{CE6537A1-D6FC-4f65-9D91-7224C49458BB}">
                  <c15:layout>
                    <c:manualLayout>
                      <c:w val="0.38783003128877691"/>
                      <c:h val="0.2151271523310668"/>
                    </c:manualLayout>
                  </c15:layout>
                  <c15:dlblFieldTable/>
                  <c15:showDataLabelsRange val="0"/>
                </c:ext>
                <c:ext xmlns:c16="http://schemas.microsoft.com/office/drawing/2014/chart" uri="{C3380CC4-5D6E-409C-BE32-E72D297353CC}">
                  <c16:uniqueId val="{00000001-E7F5-4618-ABD3-170B38403F76}"/>
                </c:ext>
              </c:extLst>
            </c:dLbl>
            <c:dLbl>
              <c:idx val="1"/>
              <c:layout>
                <c:manualLayout>
                  <c:x val="0.1330990138394951"/>
                  <c:y val="0.12659150781810358"/>
                </c:manualLayout>
              </c:layout>
              <c:tx>
                <c:rich>
                  <a:bodyPr wrap="square" lIns="38100" tIns="19050" rIns="38100" bIns="19050" anchor="ctr">
                    <a:noAutofit/>
                  </a:bodyPr>
                  <a:lstStyle/>
                  <a:p>
                    <a:pPr>
                      <a:defRPr/>
                    </a:pPr>
                    <a:r>
                      <a:rPr lang="ja-JP" altLang="en-US" baseline="0">
                        <a:latin typeface="UD デジタル 教科書体 NK-R" panose="02020400000000000000" pitchFamily="18" charset="-128"/>
                        <a:ea typeface="UD デジタル 教科書体 NK-R" panose="02020400000000000000" pitchFamily="18" charset="-128"/>
                      </a:rPr>
                      <a:t>女性</a:t>
                    </a:r>
                  </a:p>
                  <a:p>
                    <a:pPr>
                      <a:defRPr/>
                    </a:pPr>
                    <a:fld id="{68E637A2-90B4-4061-8ECC-33FBE6CF1A99}" type="VALUE">
                      <a:rPr lang="en-US" altLang="ja-JP" baseline="0">
                        <a:latin typeface="UD デジタル 教科書体 NK-R" panose="02020400000000000000" pitchFamily="18" charset="-128"/>
                        <a:ea typeface="UD デジタル 教科書体 NK-R" panose="02020400000000000000" pitchFamily="18" charset="-128"/>
                      </a:rPr>
                      <a:pPr>
                        <a:defRPr/>
                      </a:pPr>
                      <a:t>[値]</a:t>
                    </a:fld>
                    <a:endParaRPr lang="ja-JP" altLang="en-US"/>
                  </a:p>
                </c:rich>
              </c:tx>
              <c:spPr>
                <a:noFill/>
                <a:ln>
                  <a:noFill/>
                </a:ln>
                <a:effectLst/>
              </c:spPr>
              <c:dLblPos val="bestFit"/>
              <c:showLegendKey val="0"/>
              <c:showVal val="1"/>
              <c:showCatName val="0"/>
              <c:showSerName val="0"/>
              <c:showPercent val="0"/>
              <c:showBubbleSize val="0"/>
              <c:extLst>
                <c:ext xmlns:c15="http://schemas.microsoft.com/office/drawing/2012/chart" uri="{CE6537A1-D6FC-4f65-9D91-7224C49458BB}">
                  <c15:layout>
                    <c:manualLayout>
                      <c:w val="0.42960559516953528"/>
                      <c:h val="0.22257619350345761"/>
                    </c:manualLayout>
                  </c15:layout>
                  <c15:dlblFieldTable/>
                  <c15:showDataLabelsRange val="0"/>
                </c:ext>
                <c:ext xmlns:c16="http://schemas.microsoft.com/office/drawing/2014/chart" uri="{C3380CC4-5D6E-409C-BE32-E72D297353CC}">
                  <c16:uniqueId val="{00000002-E7F5-4618-ABD3-170B38403F76}"/>
                </c:ext>
              </c:extLst>
            </c:dLbl>
            <c:dLbl>
              <c:idx val="2"/>
              <c:layout>
                <c:manualLayout>
                  <c:x val="0.37151266690811058"/>
                  <c:y val="0.10549260713596621"/>
                </c:manualLayout>
              </c:layout>
              <c:tx>
                <c:rich>
                  <a:bodyPr wrap="square" lIns="38100" tIns="19050" rIns="38100" bIns="19050" anchor="ctr">
                    <a:noAutofit/>
                  </a:bodyPr>
                  <a:lstStyle/>
                  <a:p>
                    <a:pPr>
                      <a:defRPr/>
                    </a:pPr>
                    <a:r>
                      <a:rPr lang="ja-JP" altLang="en-US"/>
                      <a:t>不明</a:t>
                    </a:r>
                    <a:fld id="{70D6D3FE-6174-4BA1-A962-3FB467987A01}" type="VALUE">
                      <a:rPr lang="en-US" altLang="ja-JP"/>
                      <a:pPr>
                        <a:defRPr/>
                      </a:pPr>
                      <a:t>[値]</a:t>
                    </a:fld>
                    <a:endParaRPr lang="ja-JP" altLang="en-US"/>
                  </a:p>
                </c:rich>
              </c:tx>
              <c:spPr>
                <a:noFill/>
                <a:ln>
                  <a:noFill/>
                </a:ln>
                <a:effectLst/>
              </c:spPr>
              <c:dLblPos val="bestFit"/>
              <c:showLegendKey val="0"/>
              <c:showVal val="1"/>
              <c:showCatName val="0"/>
              <c:showSerName val="0"/>
              <c:showPercent val="0"/>
              <c:showBubbleSize val="0"/>
              <c:extLst>
                <c:ext xmlns:c15="http://schemas.microsoft.com/office/drawing/2012/chart" uri="{CE6537A1-D6FC-4f65-9D91-7224C49458BB}">
                  <c15:layout>
                    <c:manualLayout>
                      <c:w val="0.27306671574710112"/>
                      <c:h val="0.26232780047776644"/>
                    </c:manualLayout>
                  </c15:layout>
                  <c15:dlblFieldTable/>
                  <c15:showDataLabelsRange val="0"/>
                </c:ext>
                <c:ext xmlns:c16="http://schemas.microsoft.com/office/drawing/2014/chart" uri="{C3380CC4-5D6E-409C-BE32-E72D297353CC}">
                  <c16:uniqueId val="{00000003-E7F5-4618-ABD3-170B38403F76}"/>
                </c:ext>
              </c:extLst>
            </c:dLbl>
            <c:spPr>
              <a:noFill/>
              <a:ln>
                <a:noFill/>
              </a:ln>
              <a:effectLst/>
            </c:spPr>
            <c:dLblPos val="bestFit"/>
            <c:showLegendKey val="0"/>
            <c:showVal val="1"/>
            <c:showCatName val="0"/>
            <c:showSerName val="0"/>
            <c:showPercent val="0"/>
            <c:showBubbleSize val="0"/>
            <c:showLeaderLines val="1"/>
            <c:extLst>
              <c:ext xmlns:c15="http://schemas.microsoft.com/office/drawing/2012/chart" uri="{CE6537A1-D6FC-4f65-9D91-7224C49458BB}"/>
            </c:extLst>
          </c:dLbls>
          <c:cat>
            <c:strRef>
              <c:f>養・従・使②!$B$108:$B$110</c:f>
              <c:strCache>
                <c:ptCount val="3"/>
                <c:pt idx="0">
                  <c:v>男性</c:v>
                </c:pt>
                <c:pt idx="1">
                  <c:v>女性</c:v>
                </c:pt>
                <c:pt idx="2">
                  <c:v>不明</c:v>
                </c:pt>
              </c:strCache>
            </c:strRef>
          </c:cat>
          <c:val>
            <c:numRef>
              <c:f>養・従・使②!$F$108:$F$110</c:f>
              <c:numCache>
                <c:formatCode>0.0%</c:formatCode>
                <c:ptCount val="3"/>
                <c:pt idx="0">
                  <c:v>0.67400000000000004</c:v>
                </c:pt>
                <c:pt idx="1">
                  <c:v>0.318</c:v>
                </c:pt>
                <c:pt idx="2">
                  <c:v>8.0000000000000002E-3</c:v>
                </c:pt>
              </c:numCache>
            </c:numRef>
          </c:val>
          <c:extLst>
            <c:ext xmlns:c16="http://schemas.microsoft.com/office/drawing/2014/chart" uri="{C3380CC4-5D6E-409C-BE32-E72D297353CC}">
              <c16:uniqueId val="{00000004-E7F5-4618-ABD3-170B38403F76}"/>
            </c:ext>
          </c:extLst>
        </c:ser>
        <c:dLbls>
          <c:dLblPos val="bestFit"/>
          <c:showLegendKey val="0"/>
          <c:showVal val="1"/>
          <c:showCatName val="0"/>
          <c:showSerName val="0"/>
          <c:showPercent val="0"/>
          <c:showBubbleSize val="0"/>
          <c:showLeaderLines val="1"/>
        </c:dLbls>
        <c:firstSliceAng val="0"/>
      </c:pieChart>
    </c:plotArea>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sz="1600"/>
              <a:t>年齢別　割合</a:t>
            </a:r>
          </a:p>
        </c:rich>
      </c:tx>
      <c:layout>
        <c:manualLayout>
          <c:xMode val="edge"/>
          <c:yMode val="edge"/>
          <c:x val="0.38584096095099146"/>
          <c:y val="1.4802847235481757E-2"/>
        </c:manualLayout>
      </c:layout>
      <c:overlay val="0"/>
      <c:spPr>
        <a:noFill/>
        <a:ln>
          <a:noFill/>
        </a:ln>
      </c:spPr>
    </c:title>
    <c:autoTitleDeleted val="0"/>
    <c:plotArea>
      <c:layout>
        <c:manualLayout>
          <c:layoutTarget val="inner"/>
          <c:xMode val="edge"/>
          <c:yMode val="edge"/>
          <c:x val="0.11864651352833334"/>
          <c:y val="9.5038532417490371E-2"/>
          <c:w val="0.86936205525151677"/>
          <c:h val="0.67427156409582256"/>
        </c:manualLayout>
      </c:layout>
      <c:lineChart>
        <c:grouping val="standard"/>
        <c:varyColors val="0"/>
        <c:ser>
          <c:idx val="0"/>
          <c:order val="0"/>
          <c:tx>
            <c:strRef>
              <c:f>養・従・使②!$D$113</c:f>
              <c:strCache>
                <c:ptCount val="1"/>
                <c:pt idx="0">
                  <c:v>養護者</c:v>
                </c:pt>
              </c:strCache>
            </c:strRef>
          </c:tx>
          <c:spPr>
            <a:ln>
              <a:solidFill>
                <a:srgbClr val="002060"/>
              </a:solidFill>
            </a:ln>
          </c:spPr>
          <c:marker>
            <c:symbol val="diamond"/>
            <c:size val="6"/>
            <c:spPr>
              <a:solidFill>
                <a:srgbClr val="002060"/>
              </a:solidFill>
              <a:ln>
                <a:solidFill>
                  <a:srgbClr val="002060"/>
                </a:solidFill>
              </a:ln>
            </c:spPr>
          </c:marker>
          <c:cat>
            <c:strRef>
              <c:f>養・従・使②!$B$114:$B$121</c:f>
              <c:strCache>
                <c:ptCount val="8"/>
                <c:pt idx="0">
                  <c:v>～17歳</c:v>
                </c:pt>
                <c:pt idx="1">
                  <c:v>18～19歳</c:v>
                </c:pt>
                <c:pt idx="2">
                  <c:v>20～29歳</c:v>
                </c:pt>
                <c:pt idx="3">
                  <c:v>30～39歳</c:v>
                </c:pt>
                <c:pt idx="4">
                  <c:v>40～49歳</c:v>
                </c:pt>
                <c:pt idx="5">
                  <c:v>50～59歳</c:v>
                </c:pt>
                <c:pt idx="6">
                  <c:v>60～64歳</c:v>
                </c:pt>
                <c:pt idx="7">
                  <c:v>65歳以上</c:v>
                </c:pt>
              </c:strCache>
            </c:strRef>
          </c:cat>
          <c:val>
            <c:numRef>
              <c:f>養・従・使②!$D$114:$D$121</c:f>
              <c:numCache>
                <c:formatCode>General</c:formatCode>
                <c:ptCount val="8"/>
                <c:pt idx="0">
                  <c:v>0</c:v>
                </c:pt>
                <c:pt idx="1">
                  <c:v>5.7</c:v>
                </c:pt>
                <c:pt idx="2">
                  <c:v>25.1</c:v>
                </c:pt>
                <c:pt idx="3">
                  <c:v>17.100000000000001</c:v>
                </c:pt>
                <c:pt idx="4">
                  <c:v>18.399999999999999</c:v>
                </c:pt>
                <c:pt idx="5">
                  <c:v>24.1</c:v>
                </c:pt>
                <c:pt idx="6">
                  <c:v>9</c:v>
                </c:pt>
                <c:pt idx="7">
                  <c:v>0.7</c:v>
                </c:pt>
              </c:numCache>
            </c:numRef>
          </c:val>
          <c:smooth val="0"/>
          <c:extLst>
            <c:ext xmlns:c16="http://schemas.microsoft.com/office/drawing/2014/chart" uri="{C3380CC4-5D6E-409C-BE32-E72D297353CC}">
              <c16:uniqueId val="{00000000-7572-4754-98DC-FCD0817A022C}"/>
            </c:ext>
          </c:extLst>
        </c:ser>
        <c:ser>
          <c:idx val="1"/>
          <c:order val="1"/>
          <c:tx>
            <c:strRef>
              <c:f>養・従・使②!$F$113</c:f>
              <c:strCache>
                <c:ptCount val="1"/>
                <c:pt idx="0">
                  <c:v>施設従事者</c:v>
                </c:pt>
              </c:strCache>
            </c:strRef>
          </c:tx>
          <c:spPr>
            <a:ln cmpd="sng">
              <a:prstDash val="sysDash"/>
            </a:ln>
          </c:spPr>
          <c:marker>
            <c:symbol val="square"/>
            <c:size val="6"/>
          </c:marker>
          <c:cat>
            <c:strRef>
              <c:f>養・従・使②!$B$114:$B$121</c:f>
              <c:strCache>
                <c:ptCount val="8"/>
                <c:pt idx="0">
                  <c:v>～17歳</c:v>
                </c:pt>
                <c:pt idx="1">
                  <c:v>18～19歳</c:v>
                </c:pt>
                <c:pt idx="2">
                  <c:v>20～29歳</c:v>
                </c:pt>
                <c:pt idx="3">
                  <c:v>30～39歳</c:v>
                </c:pt>
                <c:pt idx="4">
                  <c:v>40～49歳</c:v>
                </c:pt>
                <c:pt idx="5">
                  <c:v>50～59歳</c:v>
                </c:pt>
                <c:pt idx="6">
                  <c:v>60～64歳</c:v>
                </c:pt>
                <c:pt idx="7">
                  <c:v>65歳以上</c:v>
                </c:pt>
              </c:strCache>
            </c:strRef>
          </c:cat>
          <c:val>
            <c:numRef>
              <c:f>養・従・使②!$F$114:$F$121</c:f>
              <c:numCache>
                <c:formatCode>General</c:formatCode>
                <c:ptCount val="8"/>
                <c:pt idx="0">
                  <c:v>22.5</c:v>
                </c:pt>
                <c:pt idx="1">
                  <c:v>3.9</c:v>
                </c:pt>
                <c:pt idx="2">
                  <c:v>12.4</c:v>
                </c:pt>
                <c:pt idx="3">
                  <c:v>10.9</c:v>
                </c:pt>
                <c:pt idx="4">
                  <c:v>24</c:v>
                </c:pt>
                <c:pt idx="5">
                  <c:v>14.7</c:v>
                </c:pt>
                <c:pt idx="6">
                  <c:v>6.2</c:v>
                </c:pt>
                <c:pt idx="7">
                  <c:v>4.7</c:v>
                </c:pt>
              </c:numCache>
            </c:numRef>
          </c:val>
          <c:smooth val="0"/>
          <c:extLst>
            <c:ext xmlns:c16="http://schemas.microsoft.com/office/drawing/2014/chart" uri="{C3380CC4-5D6E-409C-BE32-E72D297353CC}">
              <c16:uniqueId val="{00000001-7572-4754-98DC-FCD0817A022C}"/>
            </c:ext>
          </c:extLst>
        </c:ser>
        <c:dLbls>
          <c:showLegendKey val="0"/>
          <c:showVal val="0"/>
          <c:showCatName val="0"/>
          <c:showSerName val="0"/>
          <c:showPercent val="0"/>
          <c:showBubbleSize val="0"/>
        </c:dLbls>
        <c:marker val="1"/>
        <c:smooth val="0"/>
        <c:axId val="67830144"/>
        <c:axId val="67831680"/>
      </c:lineChart>
      <c:catAx>
        <c:axId val="67830144"/>
        <c:scaling>
          <c:orientation val="minMax"/>
        </c:scaling>
        <c:delete val="0"/>
        <c:axPos val="b"/>
        <c:numFmt formatCode="General" sourceLinked="0"/>
        <c:majorTickMark val="out"/>
        <c:minorTickMark val="none"/>
        <c:tickLblPos val="nextTo"/>
        <c:crossAx val="67831680"/>
        <c:crosses val="autoZero"/>
        <c:auto val="1"/>
        <c:lblAlgn val="ctr"/>
        <c:lblOffset val="100"/>
        <c:noMultiLvlLbl val="0"/>
      </c:catAx>
      <c:valAx>
        <c:axId val="67831680"/>
        <c:scaling>
          <c:orientation val="minMax"/>
        </c:scaling>
        <c:delete val="0"/>
        <c:axPos val="l"/>
        <c:majorGridlines/>
        <c:title>
          <c:tx>
            <c:rich>
              <a:bodyPr rot="0" vert="wordArtVertRtl"/>
              <a:lstStyle/>
              <a:p>
                <a:pPr>
                  <a:defRPr/>
                </a:pPr>
                <a:r>
                  <a:rPr lang="ja-JP"/>
                  <a:t>％</a:t>
                </a:r>
              </a:p>
            </c:rich>
          </c:tx>
          <c:layout>
            <c:manualLayout>
              <c:xMode val="edge"/>
              <c:yMode val="edge"/>
              <c:x val="9.3283867495320735E-2"/>
              <c:y val="1.2710545023000593E-2"/>
            </c:manualLayout>
          </c:layout>
          <c:overlay val="0"/>
        </c:title>
        <c:numFmt formatCode="General" sourceLinked="1"/>
        <c:majorTickMark val="out"/>
        <c:minorTickMark val="none"/>
        <c:tickLblPos val="nextTo"/>
        <c:crossAx val="67830144"/>
        <c:crosses val="autoZero"/>
        <c:crossBetween val="between"/>
      </c:valAx>
    </c:plotArea>
    <c:legend>
      <c:legendPos val="b"/>
      <c:layout>
        <c:manualLayout>
          <c:xMode val="edge"/>
          <c:yMode val="edge"/>
          <c:x val="0.26936620698838576"/>
          <c:y val="0.91594627799184658"/>
          <c:w val="0.60651162790697677"/>
          <c:h val="6.6237777970061432E-2"/>
        </c:manualLayout>
      </c:layout>
      <c:overlay val="0"/>
    </c:legend>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sz="1600"/>
              <a:t>行動障がいの有無　割合</a:t>
            </a:r>
          </a:p>
        </c:rich>
      </c:tx>
      <c:layout>
        <c:manualLayout>
          <c:xMode val="edge"/>
          <c:yMode val="edge"/>
          <c:x val="0.25905513314419565"/>
          <c:y val="1.1679895081887054E-2"/>
        </c:manualLayout>
      </c:layout>
      <c:overlay val="0"/>
      <c:spPr>
        <a:noFill/>
        <a:ln>
          <a:noFill/>
        </a:ln>
      </c:spPr>
    </c:title>
    <c:autoTitleDeleted val="0"/>
    <c:plotArea>
      <c:layout>
        <c:manualLayout>
          <c:layoutTarget val="inner"/>
          <c:xMode val="edge"/>
          <c:yMode val="edge"/>
          <c:x val="8.4197442041506726E-2"/>
          <c:y val="8.2789765899741394E-2"/>
          <c:w val="0.61483431937770283"/>
          <c:h val="0.44531347743529004"/>
        </c:manualLayout>
      </c:layout>
      <c:lineChart>
        <c:grouping val="standard"/>
        <c:varyColors val="0"/>
        <c:ser>
          <c:idx val="1"/>
          <c:order val="0"/>
          <c:tx>
            <c:strRef>
              <c:f>養・従・使②!$B$150</c:f>
              <c:strCache>
                <c:ptCount val="1"/>
                <c:pt idx="0">
                  <c:v>養護者</c:v>
                </c:pt>
              </c:strCache>
            </c:strRef>
          </c:tx>
          <c:spPr>
            <a:ln>
              <a:solidFill>
                <a:srgbClr val="0070C0"/>
              </a:solidFill>
            </a:ln>
          </c:spPr>
          <c:marker>
            <c:symbol val="diamond"/>
            <c:size val="6"/>
            <c:spPr>
              <a:solidFill>
                <a:srgbClr val="0070C0"/>
              </a:solidFill>
              <a:ln>
                <a:solidFill>
                  <a:srgbClr val="0070C0"/>
                </a:solidFill>
              </a:ln>
            </c:spPr>
          </c:marker>
          <c:cat>
            <c:strRef>
              <c:f>養・従・使②!$C$149:$G$149</c:f>
              <c:strCache>
                <c:ptCount val="5"/>
                <c:pt idx="0">
                  <c:v>強い行動障がいがある（障がい支援区分3、行動関連項目10点以上）</c:v>
                </c:pt>
                <c:pt idx="1">
                  <c:v>認定調査を受けていないが、左記と同程度の行動障がいがある</c:v>
                </c:pt>
                <c:pt idx="2">
                  <c:v>行動障がいがある（左記2項目に該当しない程度）</c:v>
                </c:pt>
                <c:pt idx="3">
                  <c:v>行動障がいがない</c:v>
                </c:pt>
                <c:pt idx="4">
                  <c:v>行動障がいの有無が不明</c:v>
                </c:pt>
              </c:strCache>
            </c:strRef>
          </c:cat>
          <c:val>
            <c:numRef>
              <c:f>養・従・使②!$C$151:$G$151</c:f>
              <c:numCache>
                <c:formatCode>General</c:formatCode>
                <c:ptCount val="5"/>
                <c:pt idx="0">
                  <c:v>10.4</c:v>
                </c:pt>
                <c:pt idx="1">
                  <c:v>1.3</c:v>
                </c:pt>
                <c:pt idx="2">
                  <c:v>16.399999999999999</c:v>
                </c:pt>
                <c:pt idx="3">
                  <c:v>64.2</c:v>
                </c:pt>
                <c:pt idx="4">
                  <c:v>7.7</c:v>
                </c:pt>
              </c:numCache>
            </c:numRef>
          </c:val>
          <c:smooth val="0"/>
          <c:extLst>
            <c:ext xmlns:c16="http://schemas.microsoft.com/office/drawing/2014/chart" uri="{C3380CC4-5D6E-409C-BE32-E72D297353CC}">
              <c16:uniqueId val="{00000000-52A3-4B8F-B615-F3509C7F2F63}"/>
            </c:ext>
          </c:extLst>
        </c:ser>
        <c:ser>
          <c:idx val="2"/>
          <c:order val="1"/>
          <c:tx>
            <c:strRef>
              <c:f>養・従・使②!$B$152</c:f>
              <c:strCache>
                <c:ptCount val="1"/>
                <c:pt idx="0">
                  <c:v>施設従事者</c:v>
                </c:pt>
              </c:strCache>
            </c:strRef>
          </c:tx>
          <c:spPr>
            <a:ln>
              <a:solidFill>
                <a:srgbClr val="C00000"/>
              </a:solidFill>
              <a:miter lim="800000"/>
            </a:ln>
          </c:spPr>
          <c:marker>
            <c:symbol val="square"/>
            <c:size val="7"/>
            <c:spPr>
              <a:solidFill>
                <a:srgbClr val="C00000"/>
              </a:solidFill>
              <a:ln>
                <a:noFill/>
              </a:ln>
            </c:spPr>
          </c:marker>
          <c:cat>
            <c:strRef>
              <c:f>養・従・使②!$C$149:$G$149</c:f>
              <c:strCache>
                <c:ptCount val="5"/>
                <c:pt idx="0">
                  <c:v>強い行動障がいがある（障がい支援区分3、行動関連項目10点以上）</c:v>
                </c:pt>
                <c:pt idx="1">
                  <c:v>認定調査を受けていないが、左記と同程度の行動障がいがある</c:v>
                </c:pt>
                <c:pt idx="2">
                  <c:v>行動障がいがある（左記2項目に該当しない程度）</c:v>
                </c:pt>
                <c:pt idx="3">
                  <c:v>行動障がいがない</c:v>
                </c:pt>
                <c:pt idx="4">
                  <c:v>行動障がいの有無が不明</c:v>
                </c:pt>
              </c:strCache>
            </c:strRef>
          </c:cat>
          <c:val>
            <c:numRef>
              <c:f>養・従・使②!$C$153:$G$153</c:f>
              <c:numCache>
                <c:formatCode>General</c:formatCode>
                <c:ptCount val="5"/>
                <c:pt idx="0">
                  <c:v>38.799999999999997</c:v>
                </c:pt>
                <c:pt idx="1">
                  <c:v>0.8</c:v>
                </c:pt>
                <c:pt idx="2">
                  <c:v>15.5</c:v>
                </c:pt>
                <c:pt idx="3">
                  <c:v>24</c:v>
                </c:pt>
                <c:pt idx="4">
                  <c:v>20.9</c:v>
                </c:pt>
              </c:numCache>
            </c:numRef>
          </c:val>
          <c:smooth val="0"/>
          <c:extLst>
            <c:ext xmlns:c16="http://schemas.microsoft.com/office/drawing/2014/chart" uri="{C3380CC4-5D6E-409C-BE32-E72D297353CC}">
              <c16:uniqueId val="{00000001-52A3-4B8F-B615-F3509C7F2F63}"/>
            </c:ext>
          </c:extLst>
        </c:ser>
        <c:dLbls>
          <c:showLegendKey val="0"/>
          <c:showVal val="0"/>
          <c:showCatName val="0"/>
          <c:showSerName val="0"/>
          <c:showPercent val="0"/>
          <c:showBubbleSize val="0"/>
        </c:dLbls>
        <c:marker val="1"/>
        <c:smooth val="0"/>
        <c:axId val="101455744"/>
        <c:axId val="101457920"/>
      </c:lineChart>
      <c:catAx>
        <c:axId val="101455744"/>
        <c:scaling>
          <c:orientation val="minMax"/>
        </c:scaling>
        <c:delete val="0"/>
        <c:axPos val="b"/>
        <c:numFmt formatCode="General" sourceLinked="0"/>
        <c:majorTickMark val="none"/>
        <c:minorTickMark val="none"/>
        <c:tickLblPos val="nextTo"/>
        <c:txPr>
          <a:bodyPr rot="0" vert="wordArtVertRtl"/>
          <a:lstStyle/>
          <a:p>
            <a:pPr>
              <a:defRPr sz="900"/>
            </a:pPr>
            <a:endParaRPr lang="ja-JP"/>
          </a:p>
        </c:txPr>
        <c:crossAx val="101457920"/>
        <c:crosses val="autoZero"/>
        <c:auto val="1"/>
        <c:lblAlgn val="ctr"/>
        <c:lblOffset val="100"/>
        <c:noMultiLvlLbl val="0"/>
      </c:catAx>
      <c:valAx>
        <c:axId val="101457920"/>
        <c:scaling>
          <c:orientation val="minMax"/>
        </c:scaling>
        <c:delete val="0"/>
        <c:axPos val="l"/>
        <c:majorGridlines/>
        <c:title>
          <c:tx>
            <c:rich>
              <a:bodyPr rot="0" vert="wordArtVertRtl"/>
              <a:lstStyle/>
              <a:p>
                <a:pPr>
                  <a:defRPr/>
                </a:pPr>
                <a:r>
                  <a:rPr lang="ja-JP"/>
                  <a:t>％</a:t>
                </a:r>
              </a:p>
            </c:rich>
          </c:tx>
          <c:layout>
            <c:manualLayout>
              <c:xMode val="edge"/>
              <c:yMode val="edge"/>
              <c:x val="4.4464858663116502E-2"/>
              <c:y val="2.1105105111988359E-2"/>
            </c:manualLayout>
          </c:layout>
          <c:overlay val="0"/>
        </c:title>
        <c:numFmt formatCode="General" sourceLinked="1"/>
        <c:majorTickMark val="none"/>
        <c:minorTickMark val="none"/>
        <c:tickLblPos val="nextTo"/>
        <c:spPr>
          <a:ln w="9525">
            <a:noFill/>
          </a:ln>
        </c:spPr>
        <c:crossAx val="101455744"/>
        <c:crosses val="autoZero"/>
        <c:crossBetween val="between"/>
      </c:valAx>
    </c:plotArea>
    <c:legend>
      <c:legendPos val="b"/>
      <c:layout>
        <c:manualLayout>
          <c:xMode val="edge"/>
          <c:yMode val="edge"/>
          <c:x val="0.71504633989066568"/>
          <c:y val="0.11019973751370737"/>
          <c:w val="0.25896313897974998"/>
          <c:h val="0.21838855785650679"/>
        </c:manualLayout>
      </c:layout>
      <c:overlay val="0"/>
      <c:spPr>
        <a:solidFill>
          <a:schemeClr val="bg1"/>
        </a:solidFill>
        <a:ln>
          <a:noFill/>
        </a:ln>
      </c:spPr>
    </c:legend>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t>行動障がいの有無　人数</a:t>
            </a:r>
          </a:p>
        </c:rich>
      </c:tx>
      <c:layout>
        <c:manualLayout>
          <c:xMode val="edge"/>
          <c:yMode val="edge"/>
          <c:x val="0.2523233285970175"/>
          <c:y val="6.8097196829424635E-3"/>
        </c:manualLayout>
      </c:layout>
      <c:overlay val="0"/>
      <c:spPr>
        <a:noFill/>
        <a:ln>
          <a:noFill/>
        </a:ln>
      </c:spPr>
    </c:title>
    <c:autoTitleDeleted val="0"/>
    <c:plotArea>
      <c:layout>
        <c:manualLayout>
          <c:layoutTarget val="inner"/>
          <c:xMode val="edge"/>
          <c:yMode val="edge"/>
          <c:x val="0.2333427377464882"/>
          <c:y val="8.3632509937814459E-2"/>
          <c:w val="0.73211066216814114"/>
          <c:h val="0.47367609460835991"/>
        </c:manualLayout>
      </c:layout>
      <c:barChart>
        <c:barDir val="col"/>
        <c:grouping val="stacked"/>
        <c:varyColors val="0"/>
        <c:ser>
          <c:idx val="1"/>
          <c:order val="0"/>
          <c:tx>
            <c:strRef>
              <c:f>養・従・使②!$B$152</c:f>
              <c:strCache>
                <c:ptCount val="1"/>
                <c:pt idx="0">
                  <c:v>施設従事者</c:v>
                </c:pt>
              </c:strCache>
            </c:strRef>
          </c:tx>
          <c:spPr>
            <a:pattFill prst="dkUpDiag">
              <a:fgClr>
                <a:srgbClr val="0070C0"/>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c:spPr>
          <c:invertIfNegative val="0"/>
          <c:cat>
            <c:strRef>
              <c:f>養・従・使②!$C$149:$G$149</c:f>
              <c:strCache>
                <c:ptCount val="5"/>
                <c:pt idx="0">
                  <c:v>強い行動障がいがある（障がい支援区分3、行動関連項目10点以上）</c:v>
                </c:pt>
                <c:pt idx="1">
                  <c:v>認定調査を受けていないが、左記と同程度の行動障がいがある</c:v>
                </c:pt>
                <c:pt idx="2">
                  <c:v>行動障がいがある（左記2項目に該当しない程度）</c:v>
                </c:pt>
                <c:pt idx="3">
                  <c:v>行動障がいがない</c:v>
                </c:pt>
                <c:pt idx="4">
                  <c:v>行動障がいの有無が不明</c:v>
                </c:pt>
              </c:strCache>
            </c:strRef>
          </c:cat>
          <c:val>
            <c:numRef>
              <c:f>養・従・使②!$C$152:$G$152</c:f>
              <c:numCache>
                <c:formatCode>General</c:formatCode>
                <c:ptCount val="5"/>
                <c:pt idx="0">
                  <c:v>50</c:v>
                </c:pt>
                <c:pt idx="1">
                  <c:v>1</c:v>
                </c:pt>
                <c:pt idx="2">
                  <c:v>20</c:v>
                </c:pt>
                <c:pt idx="3">
                  <c:v>31</c:v>
                </c:pt>
                <c:pt idx="4">
                  <c:v>27</c:v>
                </c:pt>
              </c:numCache>
            </c:numRef>
          </c:val>
          <c:extLst>
            <c:ext xmlns:c16="http://schemas.microsoft.com/office/drawing/2014/chart" uri="{C3380CC4-5D6E-409C-BE32-E72D297353CC}">
              <c16:uniqueId val="{00000000-1C7F-4EB5-A7CE-D3DD94698350}"/>
            </c:ext>
          </c:extLst>
        </c:ser>
        <c:ser>
          <c:idx val="0"/>
          <c:order val="1"/>
          <c:tx>
            <c:strRef>
              <c:f>養・従・使②!$B$150</c:f>
              <c:strCache>
                <c:ptCount val="1"/>
                <c:pt idx="0">
                  <c:v>養護者</c:v>
                </c:pt>
              </c:strCache>
            </c:strRef>
          </c:tx>
          <c:spPr>
            <a:solidFill>
              <a:schemeClr val="tx2">
                <a:lumMod val="60000"/>
                <a:lumOff val="40000"/>
              </a:schemeClr>
            </a:solidFill>
            <a:ln>
              <a:noFill/>
            </a:ln>
          </c:spPr>
          <c:invertIfNegative val="0"/>
          <c:cat>
            <c:strRef>
              <c:f>養・従・使②!$C$149:$G$149</c:f>
              <c:strCache>
                <c:ptCount val="5"/>
                <c:pt idx="0">
                  <c:v>強い行動障がいがある（障がい支援区分3、行動関連項目10点以上）</c:v>
                </c:pt>
                <c:pt idx="1">
                  <c:v>認定調査を受けていないが、左記と同程度の行動障がいがある</c:v>
                </c:pt>
                <c:pt idx="2">
                  <c:v>行動障がいがある（左記2項目に該当しない程度）</c:v>
                </c:pt>
                <c:pt idx="3">
                  <c:v>行動障がいがない</c:v>
                </c:pt>
                <c:pt idx="4">
                  <c:v>行動障がいの有無が不明</c:v>
                </c:pt>
              </c:strCache>
            </c:strRef>
          </c:cat>
          <c:val>
            <c:numRef>
              <c:f>養・従・使②!$C$150:$G$150</c:f>
              <c:numCache>
                <c:formatCode>General</c:formatCode>
                <c:ptCount val="5"/>
                <c:pt idx="0">
                  <c:v>31</c:v>
                </c:pt>
                <c:pt idx="1">
                  <c:v>4</c:v>
                </c:pt>
                <c:pt idx="2">
                  <c:v>49</c:v>
                </c:pt>
                <c:pt idx="3">
                  <c:v>192</c:v>
                </c:pt>
                <c:pt idx="4">
                  <c:v>23</c:v>
                </c:pt>
              </c:numCache>
            </c:numRef>
          </c:val>
          <c:extLst>
            <c:ext xmlns:c16="http://schemas.microsoft.com/office/drawing/2014/chart" uri="{C3380CC4-5D6E-409C-BE32-E72D297353CC}">
              <c16:uniqueId val="{00000001-1C7F-4EB5-A7CE-D3DD94698350}"/>
            </c:ext>
          </c:extLst>
        </c:ser>
        <c:dLbls>
          <c:showLegendKey val="0"/>
          <c:showVal val="0"/>
          <c:showCatName val="0"/>
          <c:showSerName val="0"/>
          <c:showPercent val="0"/>
          <c:showBubbleSize val="0"/>
        </c:dLbls>
        <c:gapWidth val="95"/>
        <c:overlap val="100"/>
        <c:axId val="101739136"/>
        <c:axId val="101753216"/>
      </c:barChart>
      <c:catAx>
        <c:axId val="101739136"/>
        <c:scaling>
          <c:orientation val="minMax"/>
        </c:scaling>
        <c:delete val="0"/>
        <c:axPos val="b"/>
        <c:numFmt formatCode="General" sourceLinked="0"/>
        <c:majorTickMark val="none"/>
        <c:minorTickMark val="none"/>
        <c:tickLblPos val="nextTo"/>
        <c:crossAx val="101753216"/>
        <c:crosses val="autoZero"/>
        <c:auto val="1"/>
        <c:lblAlgn val="ctr"/>
        <c:lblOffset val="100"/>
        <c:noMultiLvlLbl val="0"/>
      </c:catAx>
      <c:valAx>
        <c:axId val="101753216"/>
        <c:scaling>
          <c:orientation val="minMax"/>
        </c:scaling>
        <c:delete val="0"/>
        <c:axPos val="l"/>
        <c:majorGridlines/>
        <c:numFmt formatCode="General" sourceLinked="1"/>
        <c:majorTickMark val="none"/>
        <c:minorTickMark val="none"/>
        <c:tickLblPos val="nextTo"/>
        <c:crossAx val="101739136"/>
        <c:crosses val="autoZero"/>
        <c:crossBetween val="between"/>
      </c:valAx>
      <c:dTable>
        <c:showHorzBorder val="1"/>
        <c:showVertBorder val="1"/>
        <c:showOutline val="1"/>
        <c:showKeys val="1"/>
      </c:dTable>
    </c:plotArea>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sz="1800"/>
              <a:t>虐待者の年齢　人数</a:t>
            </a:r>
            <a:endParaRPr lang="en-US" sz="1800"/>
          </a:p>
        </c:rich>
      </c:tx>
      <c:overlay val="0"/>
      <c:spPr>
        <a:noFill/>
        <a:ln>
          <a:noFill/>
        </a:ln>
      </c:spPr>
    </c:title>
    <c:autoTitleDeleted val="0"/>
    <c:plotArea>
      <c:layout>
        <c:manualLayout>
          <c:layoutTarget val="inner"/>
          <c:xMode val="edge"/>
          <c:yMode val="edge"/>
          <c:x val="0.24523964083361319"/>
          <c:y val="0.12001499212991922"/>
          <c:w val="0.72763020591834038"/>
          <c:h val="0.68032923779606058"/>
        </c:manualLayout>
      </c:layout>
      <c:barChart>
        <c:barDir val="col"/>
        <c:grouping val="stacked"/>
        <c:varyColors val="0"/>
        <c:ser>
          <c:idx val="0"/>
          <c:order val="0"/>
          <c:tx>
            <c:strRef>
              <c:f>養・従・使②!$E$180</c:f>
              <c:strCache>
                <c:ptCount val="1"/>
                <c:pt idx="0">
                  <c:v>施設従事者</c:v>
                </c:pt>
              </c:strCache>
            </c:strRef>
          </c:tx>
          <c:spPr>
            <a:pattFill prst="dkUpDiag">
              <a:fgClr>
                <a:srgbClr val="0070C0"/>
              </a:fgClr>
              <a:bgClr>
                <a:schemeClr val="bg1"/>
              </a:bgClr>
            </a:pattFill>
            <a:ln>
              <a:noFill/>
            </a:ln>
          </c:spPr>
          <c:invertIfNegative val="0"/>
          <c:cat>
            <c:strRef>
              <c:f>養・従・使②!$B$181:$B$186</c:f>
              <c:strCache>
                <c:ptCount val="6"/>
                <c:pt idx="0">
                  <c:v>～29歳</c:v>
                </c:pt>
                <c:pt idx="1">
                  <c:v>30～39歳</c:v>
                </c:pt>
                <c:pt idx="2">
                  <c:v>40～49歳</c:v>
                </c:pt>
                <c:pt idx="3">
                  <c:v>50～59歳</c:v>
                </c:pt>
                <c:pt idx="4">
                  <c:v>60歳以上</c:v>
                </c:pt>
                <c:pt idx="5">
                  <c:v>不明</c:v>
                </c:pt>
              </c:strCache>
            </c:strRef>
          </c:cat>
          <c:val>
            <c:numRef>
              <c:f>養・従・使②!$E$181:$E$186</c:f>
              <c:numCache>
                <c:formatCode>General</c:formatCode>
                <c:ptCount val="6"/>
                <c:pt idx="0">
                  <c:v>16</c:v>
                </c:pt>
                <c:pt idx="1">
                  <c:v>19</c:v>
                </c:pt>
                <c:pt idx="2">
                  <c:v>21</c:v>
                </c:pt>
                <c:pt idx="3">
                  <c:v>30</c:v>
                </c:pt>
                <c:pt idx="4">
                  <c:v>25</c:v>
                </c:pt>
                <c:pt idx="5">
                  <c:v>19</c:v>
                </c:pt>
              </c:numCache>
            </c:numRef>
          </c:val>
          <c:extLst>
            <c:ext xmlns:c16="http://schemas.microsoft.com/office/drawing/2014/chart" uri="{C3380CC4-5D6E-409C-BE32-E72D297353CC}">
              <c16:uniqueId val="{00000000-8794-46F0-89D5-7B2F19B780BB}"/>
            </c:ext>
          </c:extLst>
        </c:ser>
        <c:ser>
          <c:idx val="1"/>
          <c:order val="1"/>
          <c:tx>
            <c:strRef>
              <c:f>養・従・使②!$C$180</c:f>
              <c:strCache>
                <c:ptCount val="1"/>
                <c:pt idx="0">
                  <c:v>養護者</c:v>
                </c:pt>
              </c:strCache>
            </c:strRef>
          </c:tx>
          <c:spPr>
            <a:solidFill>
              <a:schemeClr val="accent1"/>
            </a:solidFill>
            <a:ln>
              <a:noFill/>
            </a:ln>
          </c:spPr>
          <c:invertIfNegative val="0"/>
          <c:cat>
            <c:strRef>
              <c:f>養・従・使②!$B$181:$B$186</c:f>
              <c:strCache>
                <c:ptCount val="6"/>
                <c:pt idx="0">
                  <c:v>～29歳</c:v>
                </c:pt>
                <c:pt idx="1">
                  <c:v>30～39歳</c:v>
                </c:pt>
                <c:pt idx="2">
                  <c:v>40～49歳</c:v>
                </c:pt>
                <c:pt idx="3">
                  <c:v>50～59歳</c:v>
                </c:pt>
                <c:pt idx="4">
                  <c:v>60歳以上</c:v>
                </c:pt>
                <c:pt idx="5">
                  <c:v>不明</c:v>
                </c:pt>
              </c:strCache>
            </c:strRef>
          </c:cat>
          <c:val>
            <c:numRef>
              <c:f>養・従・使②!$C$181:$C$186</c:f>
              <c:numCache>
                <c:formatCode>General</c:formatCode>
                <c:ptCount val="6"/>
                <c:pt idx="0">
                  <c:v>20</c:v>
                </c:pt>
                <c:pt idx="1">
                  <c:v>38</c:v>
                </c:pt>
                <c:pt idx="2">
                  <c:v>51</c:v>
                </c:pt>
                <c:pt idx="3">
                  <c:v>101</c:v>
                </c:pt>
                <c:pt idx="4">
                  <c:v>96</c:v>
                </c:pt>
                <c:pt idx="5">
                  <c:v>9</c:v>
                </c:pt>
              </c:numCache>
            </c:numRef>
          </c:val>
          <c:extLst>
            <c:ext xmlns:c16="http://schemas.microsoft.com/office/drawing/2014/chart" uri="{C3380CC4-5D6E-409C-BE32-E72D297353CC}">
              <c16:uniqueId val="{00000001-8794-46F0-89D5-7B2F19B780BB}"/>
            </c:ext>
          </c:extLst>
        </c:ser>
        <c:dLbls>
          <c:showLegendKey val="0"/>
          <c:showVal val="0"/>
          <c:showCatName val="0"/>
          <c:showSerName val="0"/>
          <c:showPercent val="0"/>
          <c:showBubbleSize val="0"/>
        </c:dLbls>
        <c:gapWidth val="150"/>
        <c:overlap val="100"/>
        <c:axId val="102251904"/>
        <c:axId val="102257792"/>
      </c:barChart>
      <c:catAx>
        <c:axId val="102251904"/>
        <c:scaling>
          <c:orientation val="minMax"/>
        </c:scaling>
        <c:delete val="0"/>
        <c:axPos val="b"/>
        <c:numFmt formatCode="General" sourceLinked="0"/>
        <c:majorTickMark val="out"/>
        <c:minorTickMark val="none"/>
        <c:tickLblPos val="nextTo"/>
        <c:crossAx val="102257792"/>
        <c:crosses val="autoZero"/>
        <c:auto val="1"/>
        <c:lblAlgn val="ctr"/>
        <c:lblOffset val="100"/>
        <c:noMultiLvlLbl val="0"/>
      </c:catAx>
      <c:valAx>
        <c:axId val="102257792"/>
        <c:scaling>
          <c:orientation val="minMax"/>
        </c:scaling>
        <c:delete val="0"/>
        <c:axPos val="l"/>
        <c:majorGridlines/>
        <c:title>
          <c:tx>
            <c:rich>
              <a:bodyPr rot="0" vert="wordArtVertRtl"/>
              <a:lstStyle/>
              <a:p>
                <a:pPr>
                  <a:defRPr/>
                </a:pPr>
                <a:r>
                  <a:rPr lang="ja-JP"/>
                  <a:t>人</a:t>
                </a:r>
                <a:endParaRPr lang="en-US"/>
              </a:p>
            </c:rich>
          </c:tx>
          <c:layout>
            <c:manualLayout>
              <c:xMode val="edge"/>
              <c:yMode val="edge"/>
              <c:x val="0.20456016703235755"/>
              <c:y val="4.0320594692897657E-2"/>
            </c:manualLayout>
          </c:layout>
          <c:overlay val="0"/>
        </c:title>
        <c:numFmt formatCode="General" sourceLinked="1"/>
        <c:majorTickMark val="none"/>
        <c:minorTickMark val="none"/>
        <c:tickLblPos val="nextTo"/>
        <c:crossAx val="102251904"/>
        <c:crosses val="autoZero"/>
        <c:crossBetween val="between"/>
      </c:valAx>
      <c:dTable>
        <c:showHorzBorder val="1"/>
        <c:showVertBorder val="1"/>
        <c:showOutline val="1"/>
        <c:showKeys val="1"/>
      </c:dTable>
    </c:plotArea>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sz="1800"/>
              <a:t>虐待者の年齢　割合</a:t>
            </a:r>
          </a:p>
        </c:rich>
      </c:tx>
      <c:overlay val="0"/>
      <c:spPr>
        <a:noFill/>
        <a:ln>
          <a:noFill/>
        </a:ln>
      </c:spPr>
    </c:title>
    <c:autoTitleDeleted val="0"/>
    <c:plotArea>
      <c:layout>
        <c:manualLayout>
          <c:layoutTarget val="inner"/>
          <c:xMode val="edge"/>
          <c:yMode val="edge"/>
          <c:x val="8.2975482522947994E-2"/>
          <c:y val="0.11410646707184512"/>
          <c:w val="0.88638918408260881"/>
          <c:h val="0.69292911649103928"/>
        </c:manualLayout>
      </c:layout>
      <c:lineChart>
        <c:grouping val="standard"/>
        <c:varyColors val="0"/>
        <c:ser>
          <c:idx val="3"/>
          <c:order val="0"/>
          <c:tx>
            <c:strRef>
              <c:f>養・従・使②!$D$180</c:f>
              <c:strCache>
                <c:ptCount val="1"/>
                <c:pt idx="0">
                  <c:v>養護者</c:v>
                </c:pt>
              </c:strCache>
            </c:strRef>
          </c:tx>
          <c:spPr>
            <a:ln>
              <a:solidFill>
                <a:srgbClr val="002060"/>
              </a:solidFill>
              <a:prstDash val="solid"/>
            </a:ln>
          </c:spPr>
          <c:marker>
            <c:symbol val="diamond"/>
            <c:size val="7"/>
            <c:spPr>
              <a:solidFill>
                <a:srgbClr val="002060"/>
              </a:solidFill>
              <a:ln>
                <a:solidFill>
                  <a:srgbClr val="002060"/>
                </a:solidFill>
              </a:ln>
            </c:spPr>
          </c:marker>
          <c:cat>
            <c:strRef>
              <c:f>養・従・使②!$B$181:$B$186</c:f>
              <c:strCache>
                <c:ptCount val="6"/>
                <c:pt idx="0">
                  <c:v>～29歳</c:v>
                </c:pt>
                <c:pt idx="1">
                  <c:v>30～39歳</c:v>
                </c:pt>
                <c:pt idx="2">
                  <c:v>40～49歳</c:v>
                </c:pt>
                <c:pt idx="3">
                  <c:v>50～59歳</c:v>
                </c:pt>
                <c:pt idx="4">
                  <c:v>60歳以上</c:v>
                </c:pt>
                <c:pt idx="5">
                  <c:v>不明</c:v>
                </c:pt>
              </c:strCache>
            </c:strRef>
          </c:cat>
          <c:val>
            <c:numRef>
              <c:f>養・従・使②!$D$181:$D$186</c:f>
              <c:numCache>
                <c:formatCode>General</c:formatCode>
                <c:ptCount val="6"/>
                <c:pt idx="0">
                  <c:v>6.3</c:v>
                </c:pt>
                <c:pt idx="1">
                  <c:v>12.1</c:v>
                </c:pt>
                <c:pt idx="2">
                  <c:v>16.2</c:v>
                </c:pt>
                <c:pt idx="3">
                  <c:v>32.1</c:v>
                </c:pt>
                <c:pt idx="4">
                  <c:v>30.5</c:v>
                </c:pt>
                <c:pt idx="5">
                  <c:v>2.9</c:v>
                </c:pt>
              </c:numCache>
            </c:numRef>
          </c:val>
          <c:smooth val="0"/>
          <c:extLst>
            <c:ext xmlns:c16="http://schemas.microsoft.com/office/drawing/2014/chart" uri="{C3380CC4-5D6E-409C-BE32-E72D297353CC}">
              <c16:uniqueId val="{00000000-0B59-41B7-956D-55D1E79C6E93}"/>
            </c:ext>
          </c:extLst>
        </c:ser>
        <c:ser>
          <c:idx val="2"/>
          <c:order val="1"/>
          <c:tx>
            <c:strRef>
              <c:f>養・従・使②!$F$180</c:f>
              <c:strCache>
                <c:ptCount val="1"/>
                <c:pt idx="0">
                  <c:v>施設従事者</c:v>
                </c:pt>
              </c:strCache>
            </c:strRef>
          </c:tx>
          <c:spPr>
            <a:ln>
              <a:solidFill>
                <a:schemeClr val="accent2"/>
              </a:solidFill>
              <a:prstDash val="sysDash"/>
            </a:ln>
          </c:spPr>
          <c:marker>
            <c:symbol val="square"/>
            <c:size val="6"/>
            <c:spPr>
              <a:solidFill>
                <a:schemeClr val="accent2"/>
              </a:solidFill>
              <a:ln>
                <a:solidFill>
                  <a:schemeClr val="accent2"/>
                </a:solidFill>
              </a:ln>
            </c:spPr>
          </c:marker>
          <c:cat>
            <c:strRef>
              <c:f>養・従・使②!$B$181:$B$186</c:f>
              <c:strCache>
                <c:ptCount val="6"/>
                <c:pt idx="0">
                  <c:v>～29歳</c:v>
                </c:pt>
                <c:pt idx="1">
                  <c:v>30～39歳</c:v>
                </c:pt>
                <c:pt idx="2">
                  <c:v>40～49歳</c:v>
                </c:pt>
                <c:pt idx="3">
                  <c:v>50～59歳</c:v>
                </c:pt>
                <c:pt idx="4">
                  <c:v>60歳以上</c:v>
                </c:pt>
                <c:pt idx="5">
                  <c:v>不明</c:v>
                </c:pt>
              </c:strCache>
            </c:strRef>
          </c:cat>
          <c:val>
            <c:numRef>
              <c:f>養・従・使②!$F$181:$F$186</c:f>
              <c:numCache>
                <c:formatCode>0.0_ </c:formatCode>
                <c:ptCount val="6"/>
                <c:pt idx="0">
                  <c:v>12.3</c:v>
                </c:pt>
                <c:pt idx="1">
                  <c:v>14.6</c:v>
                </c:pt>
                <c:pt idx="2">
                  <c:v>16.2</c:v>
                </c:pt>
                <c:pt idx="3">
                  <c:v>23.1</c:v>
                </c:pt>
                <c:pt idx="4">
                  <c:v>19.2</c:v>
                </c:pt>
                <c:pt idx="5">
                  <c:v>14.6</c:v>
                </c:pt>
              </c:numCache>
            </c:numRef>
          </c:val>
          <c:smooth val="0"/>
          <c:extLst>
            <c:ext xmlns:c16="http://schemas.microsoft.com/office/drawing/2014/chart" uri="{C3380CC4-5D6E-409C-BE32-E72D297353CC}">
              <c16:uniqueId val="{00000001-0B59-41B7-956D-55D1E79C6E93}"/>
            </c:ext>
          </c:extLst>
        </c:ser>
        <c:dLbls>
          <c:showLegendKey val="0"/>
          <c:showVal val="0"/>
          <c:showCatName val="0"/>
          <c:showSerName val="0"/>
          <c:showPercent val="0"/>
          <c:showBubbleSize val="0"/>
        </c:dLbls>
        <c:marker val="1"/>
        <c:smooth val="0"/>
        <c:axId val="101847040"/>
        <c:axId val="101848576"/>
      </c:lineChart>
      <c:catAx>
        <c:axId val="101847040"/>
        <c:scaling>
          <c:orientation val="minMax"/>
        </c:scaling>
        <c:delete val="0"/>
        <c:axPos val="b"/>
        <c:numFmt formatCode="General" sourceLinked="0"/>
        <c:majorTickMark val="none"/>
        <c:minorTickMark val="none"/>
        <c:tickLblPos val="nextTo"/>
        <c:crossAx val="101848576"/>
        <c:crosses val="autoZero"/>
        <c:auto val="1"/>
        <c:lblAlgn val="ctr"/>
        <c:lblOffset val="100"/>
        <c:noMultiLvlLbl val="0"/>
      </c:catAx>
      <c:valAx>
        <c:axId val="101848576"/>
        <c:scaling>
          <c:orientation val="minMax"/>
        </c:scaling>
        <c:delete val="0"/>
        <c:axPos val="l"/>
        <c:majorGridlines/>
        <c:numFmt formatCode="General" sourceLinked="1"/>
        <c:majorTickMark val="none"/>
        <c:minorTickMark val="none"/>
        <c:tickLblPos val="nextTo"/>
        <c:spPr>
          <a:ln w="9525">
            <a:noFill/>
          </a:ln>
        </c:spPr>
        <c:crossAx val="101847040"/>
        <c:crosses val="autoZero"/>
        <c:crossBetween val="between"/>
      </c:valAx>
    </c:plotArea>
    <c:legend>
      <c:legendPos val="b"/>
      <c:layout>
        <c:manualLayout>
          <c:xMode val="edge"/>
          <c:yMode val="edge"/>
          <c:x val="0.13618723089871673"/>
          <c:y val="0.9039928310812132"/>
          <c:w val="0.73309903235012108"/>
          <c:h val="6.1327721824399113E-2"/>
        </c:manualLayout>
      </c:layout>
      <c:overlay val="0"/>
    </c:legend>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r>
              <a:rPr lang="ja-JP" sz="2000"/>
              <a:t>養護者</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manualLayout>
          <c:layoutTarget val="inner"/>
          <c:xMode val="edge"/>
          <c:yMode val="edge"/>
          <c:x val="9.6553808767062613E-2"/>
          <c:y val="0.14747200486745901"/>
          <c:w val="0.87557339255056055"/>
          <c:h val="0.65017373434683545"/>
        </c:manualLayout>
      </c:layout>
      <c:lineChart>
        <c:grouping val="standard"/>
        <c:varyColors val="0"/>
        <c:ser>
          <c:idx val="0"/>
          <c:order val="0"/>
          <c:tx>
            <c:strRef>
              <c:f>養・従・使①!$A$3</c:f>
              <c:strCache>
                <c:ptCount val="1"/>
                <c:pt idx="0">
                  <c:v>通報</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3.1774133475151213E-2"/>
                  <c:y val="-5.9666573190855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072-4C14-A68F-6566F2EBC54B}"/>
                </c:ext>
              </c:extLst>
            </c:dLbl>
            <c:dLbl>
              <c:idx val="1"/>
              <c:layout>
                <c:manualLayout>
                  <c:x val="-3.3673854089072072E-2"/>
                  <c:y val="-4.66113726711488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072-4C14-A68F-6566F2EBC54B}"/>
                </c:ext>
              </c:extLst>
            </c:dLbl>
            <c:dLbl>
              <c:idx val="2"/>
              <c:layout>
                <c:manualLayout>
                  <c:x val="-3.3787457131356988E-2"/>
                  <c:y val="-5.91657847529208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072-4C14-A68F-6566F2EBC54B}"/>
                </c:ext>
              </c:extLst>
            </c:dLbl>
            <c:dLbl>
              <c:idx val="3"/>
              <c:layout>
                <c:manualLayout>
                  <c:x val="-3.6565153962856638E-2"/>
                  <c:y val="-5.235432217589141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072-4C14-A68F-6566F2EBC54B}"/>
                </c:ext>
              </c:extLst>
            </c:dLbl>
            <c:dLbl>
              <c:idx val="4"/>
              <c:layout>
                <c:manualLayout>
                  <c:x val="-3.7556733222720191E-2"/>
                  <c:y val="-6.04345779708045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072-4C14-A68F-6566F2EBC54B}"/>
                </c:ext>
              </c:extLst>
            </c:dLbl>
            <c:dLbl>
              <c:idx val="5"/>
              <c:layout>
                <c:manualLayout>
                  <c:x val="-4.3876841553124386E-2"/>
                  <c:y val="-6.0434577970804544E-2"/>
                </c:manualLayout>
              </c:layout>
              <c:tx>
                <c:rich>
                  <a:bodyPr/>
                  <a:lstStyle/>
                  <a:p>
                    <a:r>
                      <a:rPr lang="en-US" altLang="ja-JP"/>
                      <a:t>1,009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3072-4C14-A68F-6566F2EBC54B}"/>
                </c:ext>
              </c:extLst>
            </c:dLbl>
            <c:dLbl>
              <c:idx val="6"/>
              <c:layout>
                <c:manualLayout>
                  <c:x val="-4.2535119048703149E-2"/>
                  <c:y val="-4.6197601288557009E-2"/>
                </c:manualLayout>
              </c:layout>
              <c:tx>
                <c:rich>
                  <a:bodyPr/>
                  <a:lstStyle/>
                  <a:p>
                    <a:r>
                      <a:rPr lang="en-US" altLang="ja-JP"/>
                      <a:t>1,209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3072-4C14-A68F-6566F2EBC54B}"/>
                </c:ext>
              </c:extLst>
            </c:dLbl>
            <c:dLbl>
              <c:idx val="7"/>
              <c:layout>
                <c:manualLayout>
                  <c:x val="-2.8158870325883645E-2"/>
                  <c:y val="-6.3293458149376314E-2"/>
                </c:manualLayout>
              </c:layout>
              <c:tx>
                <c:rich>
                  <a:bodyPr/>
                  <a:lstStyle/>
                  <a:p>
                    <a:r>
                      <a:rPr lang="en-US" altLang="ja-JP"/>
                      <a:t>1,241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3072-4C14-A68F-6566F2EBC54B}"/>
                </c:ext>
              </c:extLst>
            </c:dLbl>
            <c:dLbl>
              <c:idx val="8"/>
              <c:layout>
                <c:manualLayout>
                  <c:x val="-3.7753660340107929E-2"/>
                  <c:y val="-5.2454550322632465E-2"/>
                </c:manualLayout>
              </c:layout>
              <c:tx>
                <c:rich>
                  <a:bodyPr/>
                  <a:lstStyle/>
                  <a:p>
                    <a:r>
                      <a:rPr lang="en-US" altLang="ja-JP"/>
                      <a:t>1,404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3072-4C14-A68F-6566F2EBC54B}"/>
                </c:ext>
              </c:extLst>
            </c:dLbl>
            <c:dLbl>
              <c:idx val="9"/>
              <c:layout>
                <c:manualLayout>
                  <c:x val="-3.8397828292302781E-2"/>
                  <c:y val="-5.5926953585736815E-2"/>
                </c:manualLayout>
              </c:layout>
              <c:tx>
                <c:rich>
                  <a:bodyPr/>
                  <a:lstStyle/>
                  <a:p>
                    <a:r>
                      <a:rPr lang="en-US" altLang="ja-JP"/>
                      <a:t>1,454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3072-4C14-A68F-6566F2EBC54B}"/>
                </c:ext>
              </c:extLst>
            </c:dLbl>
            <c:dLbl>
              <c:idx val="10"/>
              <c:layout>
                <c:manualLayout>
                  <c:x val="-5.8979785488315506E-2"/>
                  <c:y val="-6.2342435716590733E-2"/>
                </c:manualLayout>
              </c:layout>
              <c:tx>
                <c:rich>
                  <a:bodyPr/>
                  <a:lstStyle/>
                  <a:p>
                    <a:r>
                      <a:rPr lang="en-US" altLang="ja-JP"/>
                      <a:t>1,558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3072-4C14-A68F-6566F2EBC54B}"/>
                </c:ext>
              </c:extLst>
            </c:dLbl>
            <c:dLbl>
              <c:idx val="11"/>
              <c:layout>
                <c:manualLayout>
                  <c:x val="-5.9399706954236416E-2"/>
                  <c:y val="-4.47153168336783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3072-4C14-A68F-6566F2EBC54B}"/>
                </c:ext>
              </c:extLst>
            </c:dLbl>
            <c:dLbl>
              <c:idx val="12"/>
              <c:layout>
                <c:manualLayout>
                  <c:x val="-2.74673488009529E-2"/>
                  <c:y val="-3.57932502948715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3072-4C14-A68F-6566F2EBC54B}"/>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養・従・使①!$B$2:$N$2</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養・従・使①!$B$3:$N$3</c:f>
              <c:numCache>
                <c:formatCode>General</c:formatCode>
                <c:ptCount val="13"/>
                <c:pt idx="0">
                  <c:v>429</c:v>
                </c:pt>
                <c:pt idx="1">
                  <c:v>722</c:v>
                </c:pt>
                <c:pt idx="2">
                  <c:v>770</c:v>
                </c:pt>
                <c:pt idx="3">
                  <c:v>865</c:v>
                </c:pt>
                <c:pt idx="4">
                  <c:v>908</c:v>
                </c:pt>
                <c:pt idx="5" formatCode="#,##0">
                  <c:v>1009</c:v>
                </c:pt>
                <c:pt idx="6" formatCode="#,##0">
                  <c:v>1209</c:v>
                </c:pt>
                <c:pt idx="7" formatCode="#,##0">
                  <c:v>1241</c:v>
                </c:pt>
                <c:pt idx="8" formatCode="#,##0">
                  <c:v>1404</c:v>
                </c:pt>
                <c:pt idx="9" formatCode="#,##0">
                  <c:v>1454</c:v>
                </c:pt>
                <c:pt idx="10" formatCode="#,##0">
                  <c:v>1558</c:v>
                </c:pt>
                <c:pt idx="11" formatCode="#,##0">
                  <c:v>1841</c:v>
                </c:pt>
                <c:pt idx="12" formatCode="#,##0">
                  <c:v>2024</c:v>
                </c:pt>
              </c:numCache>
            </c:numRef>
          </c:val>
          <c:smooth val="0"/>
          <c:extLst>
            <c:ext xmlns:c16="http://schemas.microsoft.com/office/drawing/2014/chart" uri="{C3380CC4-5D6E-409C-BE32-E72D297353CC}">
              <c16:uniqueId val="{0000000C-3072-4C14-A68F-6566F2EBC54B}"/>
            </c:ext>
          </c:extLst>
        </c:ser>
        <c:ser>
          <c:idx val="1"/>
          <c:order val="1"/>
          <c:tx>
            <c:strRef>
              <c:f>養・従・使①!$A$4</c:f>
              <c:strCache>
                <c:ptCount val="1"/>
                <c:pt idx="0">
                  <c:v>判断</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4.7335701315518661E-2"/>
                  <c:y val="-3.31889038105719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3072-4C14-A68F-6566F2EBC54B}"/>
                </c:ext>
              </c:extLst>
            </c:dLbl>
            <c:dLbl>
              <c:idx val="1"/>
              <c:layout>
                <c:manualLayout>
                  <c:x val="-8.5604104097723472E-3"/>
                  <c:y val="3.59269465398213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3072-4C14-A68F-6566F2EBC54B}"/>
                </c:ext>
              </c:extLst>
            </c:dLbl>
            <c:dLbl>
              <c:idx val="2"/>
              <c:layout>
                <c:manualLayout>
                  <c:x val="-2.4576048927168383E-2"/>
                  <c:y val="4.22374445310309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3072-4C14-A68F-6566F2EBC54B}"/>
                </c:ext>
              </c:extLst>
            </c:dLbl>
            <c:dLbl>
              <c:idx val="3"/>
              <c:layout>
                <c:manualLayout>
                  <c:x val="-2.9040261464573152E-2"/>
                  <c:y val="3.70197680202809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3072-4C14-A68F-6566F2EBC54B}"/>
                </c:ext>
              </c:extLst>
            </c:dLbl>
            <c:dLbl>
              <c:idx val="4"/>
              <c:layout>
                <c:manualLayout>
                  <c:x val="-1.3010849432030321E-2"/>
                  <c:y val="-4.22374445310309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3072-4C14-A68F-6566F2EBC54B}"/>
                </c:ext>
              </c:extLst>
            </c:dLbl>
            <c:dLbl>
              <c:idx val="5"/>
              <c:layout>
                <c:manualLayout>
                  <c:x val="-2.313039899027618E-2"/>
                  <c:y val="-5.77967633882961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3072-4C14-A68F-6566F2EBC54B}"/>
                </c:ext>
              </c:extLst>
            </c:dLbl>
            <c:dLbl>
              <c:idx val="6"/>
              <c:layout>
                <c:manualLayout>
                  <c:x val="-2.5794606610194497E-2"/>
                  <c:y val="-5.22542701770358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3072-4C14-A68F-6566F2EBC54B}"/>
                </c:ext>
              </c:extLst>
            </c:dLbl>
            <c:dLbl>
              <c:idx val="7"/>
              <c:layout>
                <c:manualLayout>
                  <c:x val="-2.74673488009529E-2"/>
                  <c:y val="-4.55430357467473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3072-4C14-A68F-6566F2EBC54B}"/>
                </c:ext>
              </c:extLst>
            </c:dLbl>
            <c:dLbl>
              <c:idx val="8"/>
              <c:layout>
                <c:manualLayout>
                  <c:x val="-2.0656174814820211E-2"/>
                  <c:y val="-4.34289088272637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3072-4C14-A68F-6566F2EBC54B}"/>
                </c:ext>
              </c:extLst>
            </c:dLbl>
            <c:dLbl>
              <c:idx val="9"/>
              <c:layout>
                <c:manualLayout>
                  <c:x val="-2.1684749053383974E-2"/>
                  <c:y val="-4.767143064494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3072-4C14-A68F-6566F2EBC54B}"/>
                </c:ext>
              </c:extLst>
            </c:dLbl>
            <c:dLbl>
              <c:idx val="10"/>
              <c:layout>
                <c:manualLayout>
                  <c:x val="-2.3754532738621135E-2"/>
                  <c:y val="-4.617029836633413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3072-4C14-A68F-6566F2EBC54B}"/>
                </c:ext>
              </c:extLst>
            </c:dLbl>
            <c:dLbl>
              <c:idx val="11"/>
              <c:layout>
                <c:manualLayout>
                  <c:x val="-2.5338942303314203E-2"/>
                  <c:y val="-4.86402440141425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3072-4C14-A68F-6566F2EBC54B}"/>
                </c:ext>
              </c:extLst>
            </c:dLbl>
            <c:dLbl>
              <c:idx val="12"/>
              <c:layout>
                <c:manualLayout>
                  <c:x val="-2.6021698864060749E-2"/>
                  <c:y val="-4.25044847251599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3072-4C14-A68F-6566F2EBC54B}"/>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養・従・使①!$B$2:$N$2</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養・従・使①!$B$4:$N$4</c:f>
              <c:numCache>
                <c:formatCode>General</c:formatCode>
                <c:ptCount val="13"/>
                <c:pt idx="0">
                  <c:v>199</c:v>
                </c:pt>
                <c:pt idx="1">
                  <c:v>297</c:v>
                </c:pt>
                <c:pt idx="2">
                  <c:v>272</c:v>
                </c:pt>
                <c:pt idx="3">
                  <c:v>257</c:v>
                </c:pt>
                <c:pt idx="4">
                  <c:v>201</c:v>
                </c:pt>
                <c:pt idx="5">
                  <c:v>188</c:v>
                </c:pt>
                <c:pt idx="6">
                  <c:v>166</c:v>
                </c:pt>
                <c:pt idx="7">
                  <c:v>188</c:v>
                </c:pt>
                <c:pt idx="8">
                  <c:v>194</c:v>
                </c:pt>
                <c:pt idx="9">
                  <c:v>176</c:v>
                </c:pt>
                <c:pt idx="10">
                  <c:v>189</c:v>
                </c:pt>
                <c:pt idx="11">
                  <c:v>236</c:v>
                </c:pt>
                <c:pt idx="12">
                  <c:v>299</c:v>
                </c:pt>
              </c:numCache>
            </c:numRef>
          </c:val>
          <c:smooth val="0"/>
          <c:extLst>
            <c:ext xmlns:c16="http://schemas.microsoft.com/office/drawing/2014/chart" uri="{C3380CC4-5D6E-409C-BE32-E72D297353CC}">
              <c16:uniqueId val="{00000019-3072-4C14-A68F-6566F2EBC54B}"/>
            </c:ext>
          </c:extLst>
        </c:ser>
        <c:ser>
          <c:idx val="2"/>
          <c:order val="2"/>
          <c:tx>
            <c:strRef>
              <c:f>養・従・使①!$A$5</c:f>
              <c:strCache>
                <c:ptCount val="1"/>
                <c:pt idx="0">
                  <c:v>警察</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dLbl>
              <c:idx val="0"/>
              <c:layout>
                <c:manualLayout>
                  <c:x val="8.1087301775209942E-4"/>
                  <c:y val="2.1205387025087688E-2"/>
                </c:manualLayout>
              </c:layout>
              <c:showLegendKey val="0"/>
              <c:showVal val="1"/>
              <c:showCatName val="0"/>
              <c:showSerName val="0"/>
              <c:showPercent val="0"/>
              <c:showBubbleSize val="0"/>
              <c:extLst>
                <c:ext xmlns:c15="http://schemas.microsoft.com/office/drawing/2012/chart" uri="{CE6537A1-D6FC-4f65-9D91-7224C49458BB}">
                  <c15:layout>
                    <c:manualLayout>
                      <c:w val="4.4913156279539061E-2"/>
                      <c:h val="4.8632669655074255E-2"/>
                    </c:manualLayout>
                  </c15:layout>
                </c:ext>
                <c:ext xmlns:c16="http://schemas.microsoft.com/office/drawing/2014/chart" uri="{C3380CC4-5D6E-409C-BE32-E72D297353CC}">
                  <c16:uniqueId val="{0000001A-3072-4C14-A68F-6566F2EBC54B}"/>
                </c:ext>
              </c:extLst>
            </c:dLbl>
            <c:dLbl>
              <c:idx val="1"/>
              <c:layout>
                <c:manualLayout>
                  <c:x val="-3.5981088622211374E-2"/>
                  <c:y val="-4.97881997827039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3072-4C14-A68F-6566F2EBC54B}"/>
                </c:ext>
              </c:extLst>
            </c:dLbl>
            <c:dLbl>
              <c:idx val="2"/>
              <c:layout>
                <c:manualLayout>
                  <c:x val="-2.9033317791647976E-2"/>
                  <c:y val="-5.00245902447891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3072-4C14-A68F-6566F2EBC54B}"/>
                </c:ext>
              </c:extLst>
            </c:dLbl>
            <c:dLbl>
              <c:idx val="3"/>
              <c:layout>
                <c:manualLayout>
                  <c:x val="-3.6738973447394734E-2"/>
                  <c:y val="-6.16935069071108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3072-4C14-A68F-6566F2EBC54B}"/>
                </c:ext>
              </c:extLst>
            </c:dLbl>
            <c:dLbl>
              <c:idx val="4"/>
              <c:layout>
                <c:manualLayout>
                  <c:x val="-3.7556733222720191E-2"/>
                  <c:y val="-4.91489591069161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3072-4C14-A68F-6566F2EBC54B}"/>
                </c:ext>
              </c:extLst>
            </c:dLbl>
            <c:dLbl>
              <c:idx val="5"/>
              <c:layout>
                <c:manualLayout>
                  <c:x val="-3.5160027756478786E-2"/>
                  <c:y val="-5.8934678727394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3072-4C14-A68F-6566F2EBC54B}"/>
                </c:ext>
              </c:extLst>
            </c:dLbl>
            <c:dLbl>
              <c:idx val="6"/>
              <c:layout>
                <c:manualLayout>
                  <c:x val="-4.1666704610234563E-2"/>
                  <c:y val="-3.76630600974309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3072-4C14-A68F-6566F2EBC54B}"/>
                </c:ext>
              </c:extLst>
            </c:dLbl>
            <c:dLbl>
              <c:idx val="7"/>
              <c:layout>
                <c:manualLayout>
                  <c:x val="-3.7216151757272872E-2"/>
                  <c:y val="-4.37065178945113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3072-4C14-A68F-6566F2EBC54B}"/>
                </c:ext>
              </c:extLst>
            </c:dLbl>
            <c:dLbl>
              <c:idx val="8"/>
              <c:layout>
                <c:manualLayout>
                  <c:x val="-3.8775404736450046E-2"/>
                  <c:y val="-4.2237444531030913E-2"/>
                </c:manualLayout>
              </c:layout>
              <c:tx>
                <c:rich>
                  <a:bodyPr/>
                  <a:lstStyle/>
                  <a:p>
                    <a:r>
                      <a:rPr lang="en-US" altLang="ja-JP"/>
                      <a:t>1,067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22-3072-4C14-A68F-6566F2EBC54B}"/>
                </c:ext>
              </c:extLst>
            </c:dLbl>
            <c:dLbl>
              <c:idx val="9"/>
              <c:layout>
                <c:manualLayout>
                  <c:x val="-1.2802766905680895E-2"/>
                  <c:y val="3.9805546826449156E-2"/>
                </c:manualLayout>
              </c:layout>
              <c:tx>
                <c:rich>
                  <a:bodyPr/>
                  <a:lstStyle/>
                  <a:p>
                    <a:r>
                      <a:rPr lang="en-US" altLang="ja-JP"/>
                      <a:t>1,107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23-3072-4C14-A68F-6566F2EBC54B}"/>
                </c:ext>
              </c:extLst>
            </c:dLbl>
            <c:dLbl>
              <c:idx val="10"/>
              <c:layout>
                <c:manualLayout>
                  <c:x val="-8.0863055288938751E-3"/>
                  <c:y val="4.3842856357740857E-2"/>
                </c:manualLayout>
              </c:layout>
              <c:tx>
                <c:rich>
                  <a:bodyPr/>
                  <a:lstStyle/>
                  <a:p>
                    <a:r>
                      <a:rPr lang="en-US" altLang="ja-JP"/>
                      <a:t>1,233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24-3072-4C14-A68F-6566F2EBC54B}"/>
                </c:ext>
              </c:extLst>
            </c:dLbl>
            <c:dLbl>
              <c:idx val="11"/>
              <c:layout>
                <c:manualLayout>
                  <c:x val="-4.1923848169875481E-2"/>
                  <c:y val="-4.37341731125049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3072-4C14-A68F-6566F2EBC54B}"/>
                </c:ext>
              </c:extLst>
            </c:dLbl>
            <c:dLbl>
              <c:idx val="12"/>
              <c:layout>
                <c:manualLayout>
                  <c:x val="-2.74673488009529E-2"/>
                  <c:y val="-4.47415628685894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3072-4C14-A68F-6566F2EBC54B}"/>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養・従・使①!$B$2:$N$2</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養・従・使①!$B$5:$N$5</c:f>
              <c:numCache>
                <c:formatCode>General</c:formatCode>
                <c:ptCount val="13"/>
                <c:pt idx="0">
                  <c:v>130</c:v>
                </c:pt>
                <c:pt idx="1">
                  <c:v>325</c:v>
                </c:pt>
                <c:pt idx="2">
                  <c:v>406</c:v>
                </c:pt>
                <c:pt idx="3">
                  <c:v>423</c:v>
                </c:pt>
                <c:pt idx="4">
                  <c:v>521</c:v>
                </c:pt>
                <c:pt idx="5">
                  <c:v>630</c:v>
                </c:pt>
                <c:pt idx="6">
                  <c:v>856</c:v>
                </c:pt>
                <c:pt idx="7">
                  <c:v>878</c:v>
                </c:pt>
                <c:pt idx="8" formatCode="#,##0">
                  <c:v>1067</c:v>
                </c:pt>
                <c:pt idx="9" formatCode="#,##0">
                  <c:v>1107</c:v>
                </c:pt>
                <c:pt idx="10" formatCode="#,##0">
                  <c:v>1233</c:v>
                </c:pt>
                <c:pt idx="11" formatCode="#,##0">
                  <c:v>1359</c:v>
                </c:pt>
                <c:pt idx="12" formatCode="#,##0">
                  <c:v>1504</c:v>
                </c:pt>
              </c:numCache>
            </c:numRef>
          </c:val>
          <c:smooth val="0"/>
          <c:extLst>
            <c:ext xmlns:c16="http://schemas.microsoft.com/office/drawing/2014/chart" uri="{C3380CC4-5D6E-409C-BE32-E72D297353CC}">
              <c16:uniqueId val="{00000026-3072-4C14-A68F-6566F2EBC54B}"/>
            </c:ext>
          </c:extLst>
        </c:ser>
        <c:dLbls>
          <c:showLegendKey val="0"/>
          <c:showVal val="0"/>
          <c:showCatName val="0"/>
          <c:showSerName val="0"/>
          <c:showPercent val="0"/>
          <c:showBubbleSize val="0"/>
        </c:dLbls>
        <c:marker val="1"/>
        <c:smooth val="0"/>
        <c:axId val="1289181056"/>
        <c:axId val="1289179392"/>
      </c:lineChart>
      <c:catAx>
        <c:axId val="1289181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289179392"/>
        <c:crosses val="autoZero"/>
        <c:auto val="1"/>
        <c:lblAlgn val="ctr"/>
        <c:lblOffset val="100"/>
        <c:noMultiLvlLbl val="0"/>
      </c:catAx>
      <c:valAx>
        <c:axId val="1289179392"/>
        <c:scaling>
          <c:orientation val="minMax"/>
          <c:max val="25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289181056"/>
        <c:crosses val="autoZero"/>
        <c:crossBetween val="between"/>
      </c:valAx>
      <c:spPr>
        <a:noFill/>
        <a:ln>
          <a:noFill/>
        </a:ln>
        <a:effectLst/>
      </c:spPr>
    </c:plotArea>
    <c:legend>
      <c:legendPos val="b"/>
      <c:layout>
        <c:manualLayout>
          <c:xMode val="edge"/>
          <c:yMode val="edge"/>
          <c:x val="0.3907088647709453"/>
          <c:y val="0.91430687216313844"/>
          <c:w val="0.21858227045810938"/>
          <c:h val="3.647740868141329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showDLblsOverMax val="0"/>
  </c:chart>
  <c:spPr>
    <a:noFill/>
    <a:ln>
      <a:solidFill>
        <a:schemeClr val="tx1"/>
      </a:solidFill>
    </a:ln>
    <a:effectLst/>
  </c:spPr>
  <c:txPr>
    <a:bodyPr/>
    <a:lstStyle/>
    <a:p>
      <a:pPr>
        <a:defRPr baseline="0">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368123748214251E-2"/>
          <c:y val="4.6528506984630659E-2"/>
          <c:w val="0.90001007874311056"/>
          <c:h val="0.60398078870948302"/>
        </c:manualLayout>
      </c:layout>
      <c:barChart>
        <c:barDir val="col"/>
        <c:grouping val="clustered"/>
        <c:varyColors val="0"/>
        <c:ser>
          <c:idx val="1"/>
          <c:order val="0"/>
          <c:tx>
            <c:strRef>
              <c:f>養護者①!$K$3</c:f>
              <c:strCache>
                <c:ptCount val="1"/>
                <c:pt idx="0">
                  <c:v>R4</c:v>
                </c:pt>
              </c:strCache>
            </c:strRef>
          </c:tx>
          <c:spPr>
            <a:solidFill>
              <a:srgbClr val="0070C0"/>
            </a:solidFill>
          </c:spPr>
          <c:invertIfNegative val="0"/>
          <c:cat>
            <c:strRef>
              <c:f>養護者①!$B$4:$B$17</c:f>
              <c:strCache>
                <c:ptCount val="14"/>
                <c:pt idx="0">
                  <c:v>本人による届出</c:v>
                </c:pt>
                <c:pt idx="1">
                  <c:v>家族・親族</c:v>
                </c:pt>
                <c:pt idx="2">
                  <c:v>近隣住民・知人</c:v>
                </c:pt>
                <c:pt idx="3">
                  <c:v>民生委員</c:v>
                </c:pt>
                <c:pt idx="4">
                  <c:v>医療機関関係者</c:v>
                </c:pt>
                <c:pt idx="5">
                  <c:v>教職員</c:v>
                </c:pt>
                <c:pt idx="6">
                  <c:v>相談支援専門員・障がい者福祉施設従事者等</c:v>
                </c:pt>
                <c:pt idx="7">
                  <c:v>虐待者自身</c:v>
                </c:pt>
                <c:pt idx="8">
                  <c:v>警察</c:v>
                </c:pt>
                <c:pt idx="9">
                  <c:v>当該市区町村行政職員</c:v>
                </c:pt>
                <c:pt idx="10">
                  <c:v>介護保険法に基づく居宅サービス事業等従事者等</c:v>
                </c:pt>
                <c:pt idx="11">
                  <c:v>成年後見人等</c:v>
                </c:pt>
                <c:pt idx="12">
                  <c:v>その他</c:v>
                </c:pt>
                <c:pt idx="13">
                  <c:v>不明（匿名含む）</c:v>
                </c:pt>
              </c:strCache>
            </c:strRef>
          </c:cat>
          <c:val>
            <c:numRef>
              <c:f>養護者①!$K$4:$K$17</c:f>
              <c:numCache>
                <c:formatCode>#,##0_);[Red]\(#,##0\)</c:formatCode>
                <c:ptCount val="14"/>
                <c:pt idx="0">
                  <c:v>72</c:v>
                </c:pt>
                <c:pt idx="1">
                  <c:v>18</c:v>
                </c:pt>
                <c:pt idx="2">
                  <c:v>13</c:v>
                </c:pt>
                <c:pt idx="3">
                  <c:v>1</c:v>
                </c:pt>
                <c:pt idx="4">
                  <c:v>19</c:v>
                </c:pt>
                <c:pt idx="5">
                  <c:v>3</c:v>
                </c:pt>
                <c:pt idx="6">
                  <c:v>161</c:v>
                </c:pt>
                <c:pt idx="7">
                  <c:v>1</c:v>
                </c:pt>
                <c:pt idx="8">
                  <c:v>1233</c:v>
                </c:pt>
                <c:pt idx="9">
                  <c:v>33</c:v>
                </c:pt>
                <c:pt idx="10">
                  <c:v>9</c:v>
                </c:pt>
                <c:pt idx="11">
                  <c:v>1</c:v>
                </c:pt>
                <c:pt idx="12">
                  <c:v>30</c:v>
                </c:pt>
                <c:pt idx="13">
                  <c:v>0</c:v>
                </c:pt>
              </c:numCache>
            </c:numRef>
          </c:val>
          <c:extLst>
            <c:ext xmlns:c16="http://schemas.microsoft.com/office/drawing/2014/chart" uri="{C3380CC4-5D6E-409C-BE32-E72D297353CC}">
              <c16:uniqueId val="{00000000-D9AB-484C-BA12-1224EDFD1F56}"/>
            </c:ext>
          </c:extLst>
        </c:ser>
        <c:ser>
          <c:idx val="2"/>
          <c:order val="1"/>
          <c:tx>
            <c:strRef>
              <c:f>養護者①!$L$3</c:f>
              <c:strCache>
                <c:ptCount val="1"/>
                <c:pt idx="0">
                  <c:v>R5</c:v>
                </c:pt>
              </c:strCache>
            </c:strRef>
          </c:tx>
          <c:spPr>
            <a:pattFill prst="ltDnDiag">
              <a:fgClr>
                <a:srgbClr val="00B0F0"/>
              </a:fgClr>
              <a:bgClr>
                <a:schemeClr val="bg1"/>
              </a:bgClr>
            </a:pattFill>
            <a:ln>
              <a:solidFill>
                <a:srgbClr val="00B0F0"/>
              </a:solidFill>
            </a:ln>
          </c:spPr>
          <c:invertIfNegative val="0"/>
          <c:cat>
            <c:strRef>
              <c:f>養護者①!$B$4:$B$17</c:f>
              <c:strCache>
                <c:ptCount val="14"/>
                <c:pt idx="0">
                  <c:v>本人による届出</c:v>
                </c:pt>
                <c:pt idx="1">
                  <c:v>家族・親族</c:v>
                </c:pt>
                <c:pt idx="2">
                  <c:v>近隣住民・知人</c:v>
                </c:pt>
                <c:pt idx="3">
                  <c:v>民生委員</c:v>
                </c:pt>
                <c:pt idx="4">
                  <c:v>医療機関関係者</c:v>
                </c:pt>
                <c:pt idx="5">
                  <c:v>教職員</c:v>
                </c:pt>
                <c:pt idx="6">
                  <c:v>相談支援専門員・障がい者福祉施設従事者等</c:v>
                </c:pt>
                <c:pt idx="7">
                  <c:v>虐待者自身</c:v>
                </c:pt>
                <c:pt idx="8">
                  <c:v>警察</c:v>
                </c:pt>
                <c:pt idx="9">
                  <c:v>当該市区町村行政職員</c:v>
                </c:pt>
                <c:pt idx="10">
                  <c:v>介護保険法に基づく居宅サービス事業等従事者等</c:v>
                </c:pt>
                <c:pt idx="11">
                  <c:v>成年後見人等</c:v>
                </c:pt>
                <c:pt idx="12">
                  <c:v>その他</c:v>
                </c:pt>
                <c:pt idx="13">
                  <c:v>不明（匿名含む）</c:v>
                </c:pt>
              </c:strCache>
            </c:strRef>
          </c:cat>
          <c:val>
            <c:numRef>
              <c:f>養護者①!$L$4:$L$17</c:f>
              <c:numCache>
                <c:formatCode>#,##0_);[Red]\(#,##0\)</c:formatCode>
                <c:ptCount val="14"/>
                <c:pt idx="0">
                  <c:v>123</c:v>
                </c:pt>
                <c:pt idx="1">
                  <c:v>26</c:v>
                </c:pt>
                <c:pt idx="2">
                  <c:v>16</c:v>
                </c:pt>
                <c:pt idx="3">
                  <c:v>0</c:v>
                </c:pt>
                <c:pt idx="4">
                  <c:v>22</c:v>
                </c:pt>
                <c:pt idx="5">
                  <c:v>2</c:v>
                </c:pt>
                <c:pt idx="6">
                  <c:v>225</c:v>
                </c:pt>
                <c:pt idx="7">
                  <c:v>13</c:v>
                </c:pt>
                <c:pt idx="8">
                  <c:v>1359</c:v>
                </c:pt>
                <c:pt idx="9">
                  <c:v>74</c:v>
                </c:pt>
                <c:pt idx="10">
                  <c:v>16</c:v>
                </c:pt>
                <c:pt idx="11">
                  <c:v>3</c:v>
                </c:pt>
                <c:pt idx="12">
                  <c:v>33</c:v>
                </c:pt>
                <c:pt idx="13">
                  <c:v>1</c:v>
                </c:pt>
              </c:numCache>
            </c:numRef>
          </c:val>
          <c:extLst>
            <c:ext xmlns:c16="http://schemas.microsoft.com/office/drawing/2014/chart" uri="{C3380CC4-5D6E-409C-BE32-E72D297353CC}">
              <c16:uniqueId val="{00000001-D9AB-484C-BA12-1224EDFD1F56}"/>
            </c:ext>
          </c:extLst>
        </c:ser>
        <c:ser>
          <c:idx val="3"/>
          <c:order val="2"/>
          <c:tx>
            <c:strRef>
              <c:f>養護者①!$M$3</c:f>
              <c:strCache>
                <c:ptCount val="1"/>
                <c:pt idx="0">
                  <c:v>R6</c:v>
                </c:pt>
              </c:strCache>
            </c:strRef>
          </c:tx>
          <c:spPr>
            <a:solidFill>
              <a:srgbClr val="FF0000"/>
            </a:solidFill>
          </c:spPr>
          <c:invertIfNegative val="0"/>
          <c:cat>
            <c:strRef>
              <c:f>養護者①!$B$4:$B$17</c:f>
              <c:strCache>
                <c:ptCount val="14"/>
                <c:pt idx="0">
                  <c:v>本人による届出</c:v>
                </c:pt>
                <c:pt idx="1">
                  <c:v>家族・親族</c:v>
                </c:pt>
                <c:pt idx="2">
                  <c:v>近隣住民・知人</c:v>
                </c:pt>
                <c:pt idx="3">
                  <c:v>民生委員</c:v>
                </c:pt>
                <c:pt idx="4">
                  <c:v>医療機関関係者</c:v>
                </c:pt>
                <c:pt idx="5">
                  <c:v>教職員</c:v>
                </c:pt>
                <c:pt idx="6">
                  <c:v>相談支援専門員・障がい者福祉施設従事者等</c:v>
                </c:pt>
                <c:pt idx="7">
                  <c:v>虐待者自身</c:v>
                </c:pt>
                <c:pt idx="8">
                  <c:v>警察</c:v>
                </c:pt>
                <c:pt idx="9">
                  <c:v>当該市区町村行政職員</c:v>
                </c:pt>
                <c:pt idx="10">
                  <c:v>介護保険法に基づく居宅サービス事業等従事者等</c:v>
                </c:pt>
                <c:pt idx="11">
                  <c:v>成年後見人等</c:v>
                </c:pt>
                <c:pt idx="12">
                  <c:v>その他</c:v>
                </c:pt>
                <c:pt idx="13">
                  <c:v>不明（匿名含む）</c:v>
                </c:pt>
              </c:strCache>
            </c:strRef>
          </c:cat>
          <c:val>
            <c:numRef>
              <c:f>養護者①!$M$4:$M$17</c:f>
              <c:numCache>
                <c:formatCode>#,##0_);[Red]\(#,##0\)</c:formatCode>
                <c:ptCount val="14"/>
                <c:pt idx="0">
                  <c:v>121</c:v>
                </c:pt>
                <c:pt idx="1">
                  <c:v>25</c:v>
                </c:pt>
                <c:pt idx="2">
                  <c:v>17</c:v>
                </c:pt>
                <c:pt idx="3">
                  <c:v>1</c:v>
                </c:pt>
                <c:pt idx="4">
                  <c:v>28</c:v>
                </c:pt>
                <c:pt idx="5">
                  <c:v>5</c:v>
                </c:pt>
                <c:pt idx="6">
                  <c:v>205</c:v>
                </c:pt>
                <c:pt idx="7">
                  <c:v>22</c:v>
                </c:pt>
                <c:pt idx="8">
                  <c:v>1504</c:v>
                </c:pt>
                <c:pt idx="9">
                  <c:v>87</c:v>
                </c:pt>
                <c:pt idx="10">
                  <c:v>14</c:v>
                </c:pt>
                <c:pt idx="11">
                  <c:v>1</c:v>
                </c:pt>
                <c:pt idx="12">
                  <c:v>42</c:v>
                </c:pt>
                <c:pt idx="13">
                  <c:v>1</c:v>
                </c:pt>
              </c:numCache>
            </c:numRef>
          </c:val>
          <c:extLst>
            <c:ext xmlns:c16="http://schemas.microsoft.com/office/drawing/2014/chart" uri="{C3380CC4-5D6E-409C-BE32-E72D297353CC}">
              <c16:uniqueId val="{00000002-D9AB-484C-BA12-1224EDFD1F56}"/>
            </c:ext>
          </c:extLst>
        </c:ser>
        <c:dLbls>
          <c:showLegendKey val="0"/>
          <c:showVal val="0"/>
          <c:showCatName val="0"/>
          <c:showSerName val="0"/>
          <c:showPercent val="0"/>
          <c:showBubbleSize val="0"/>
        </c:dLbls>
        <c:gapWidth val="150"/>
        <c:axId val="102201600"/>
        <c:axId val="102215680"/>
      </c:barChart>
      <c:catAx>
        <c:axId val="102201600"/>
        <c:scaling>
          <c:orientation val="minMax"/>
        </c:scaling>
        <c:delete val="0"/>
        <c:axPos val="b"/>
        <c:numFmt formatCode="General" sourceLinked="0"/>
        <c:majorTickMark val="out"/>
        <c:minorTickMark val="none"/>
        <c:tickLblPos val="nextTo"/>
        <c:crossAx val="102215680"/>
        <c:crosses val="autoZero"/>
        <c:auto val="1"/>
        <c:lblAlgn val="ctr"/>
        <c:lblOffset val="100"/>
        <c:noMultiLvlLbl val="0"/>
      </c:catAx>
      <c:valAx>
        <c:axId val="102215680"/>
        <c:scaling>
          <c:orientation val="minMax"/>
        </c:scaling>
        <c:delete val="0"/>
        <c:axPos val="l"/>
        <c:majorGridlines/>
        <c:title>
          <c:tx>
            <c:rich>
              <a:bodyPr rot="0" vert="wordArtVertRtl"/>
              <a:lstStyle/>
              <a:p>
                <a:pPr>
                  <a:defRPr sz="900"/>
                </a:pPr>
                <a:r>
                  <a:rPr lang="ja-JP" sz="900"/>
                  <a:t>件</a:t>
                </a:r>
              </a:p>
            </c:rich>
          </c:tx>
          <c:layout>
            <c:manualLayout>
              <c:xMode val="edge"/>
              <c:yMode val="edge"/>
              <c:x val="7.1577094767140026E-2"/>
              <c:y val="2.5069296244511487E-4"/>
            </c:manualLayout>
          </c:layout>
          <c:overlay val="0"/>
        </c:title>
        <c:numFmt formatCode="#,##0_);[Red]\(#,##0\)" sourceLinked="1"/>
        <c:majorTickMark val="none"/>
        <c:minorTickMark val="none"/>
        <c:tickLblPos val="nextTo"/>
        <c:txPr>
          <a:bodyPr/>
          <a:lstStyle/>
          <a:p>
            <a:pPr>
              <a:defRPr sz="900"/>
            </a:pPr>
            <a:endParaRPr lang="ja-JP"/>
          </a:p>
        </c:txPr>
        <c:crossAx val="102201600"/>
        <c:crosses val="autoZero"/>
        <c:crossBetween val="between"/>
      </c:valAx>
      <c:dTable>
        <c:showHorzBorder val="1"/>
        <c:showVertBorder val="1"/>
        <c:showOutline val="1"/>
        <c:showKeys val="1"/>
        <c:txPr>
          <a:bodyPr/>
          <a:lstStyle/>
          <a:p>
            <a:pPr rtl="0">
              <a:defRPr sz="1000"/>
            </a:pPr>
            <a:endParaRPr lang="ja-JP"/>
          </a:p>
        </c:txPr>
      </c:dTable>
    </c:plotArea>
    <c:plotVisOnly val="1"/>
    <c:dispBlanksAs val="gap"/>
    <c:showDLblsOverMax val="0"/>
  </c:chart>
  <c:spPr>
    <a:ln>
      <a:solidFill>
        <a:schemeClr val="tx1"/>
      </a:solidFill>
    </a:ln>
  </c:spPr>
  <c:txPr>
    <a:bodyPr/>
    <a:lstStyle/>
    <a:p>
      <a:pPr>
        <a:defRPr sz="700">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070671721590363E-2"/>
          <c:y val="6.7327601050497829E-2"/>
          <c:w val="0.87044013225032568"/>
          <c:h val="0.73600836956022564"/>
        </c:manualLayout>
      </c:layout>
      <c:barChart>
        <c:barDir val="col"/>
        <c:grouping val="clustered"/>
        <c:varyColors val="0"/>
        <c:ser>
          <c:idx val="1"/>
          <c:order val="0"/>
          <c:tx>
            <c:strRef>
              <c:f>養護者①!$B$45</c:f>
              <c:strCache>
                <c:ptCount val="1"/>
                <c:pt idx="0">
                  <c:v>R4</c:v>
                </c:pt>
              </c:strCache>
            </c:strRef>
          </c:tx>
          <c:spPr>
            <a:pattFill prst="ltDnDiag">
              <a:fgClr>
                <a:srgbClr val="0070C0"/>
              </a:fgClr>
              <a:bgClr>
                <a:srgbClr val="0070C0"/>
              </a:bgClr>
            </a:pattFill>
            <a:ln>
              <a:solidFill>
                <a:srgbClr val="0070C0"/>
              </a:solidFill>
            </a:ln>
          </c:spPr>
          <c:invertIfNegative val="0"/>
          <c:cat>
            <c:strRef>
              <c:f>養護者①!$C$36:$G$36</c:f>
              <c:strCache>
                <c:ptCount val="5"/>
                <c:pt idx="0">
                  <c:v>身体的虐待</c:v>
                </c:pt>
                <c:pt idx="1">
                  <c:v>性的虐待</c:v>
                </c:pt>
                <c:pt idx="2">
                  <c:v>心理的虐待</c:v>
                </c:pt>
                <c:pt idx="3">
                  <c:v>放棄・放置</c:v>
                </c:pt>
                <c:pt idx="4">
                  <c:v>経済的虐待</c:v>
                </c:pt>
              </c:strCache>
            </c:strRef>
          </c:cat>
          <c:val>
            <c:numRef>
              <c:f>養護者①!$C$45:$G$45</c:f>
              <c:numCache>
                <c:formatCode>#,##0_);[Red]\(#,##0\)</c:formatCode>
                <c:ptCount val="5"/>
                <c:pt idx="0">
                  <c:v>121</c:v>
                </c:pt>
                <c:pt idx="1">
                  <c:v>9</c:v>
                </c:pt>
                <c:pt idx="2">
                  <c:v>65</c:v>
                </c:pt>
                <c:pt idx="3">
                  <c:v>27</c:v>
                </c:pt>
                <c:pt idx="4">
                  <c:v>34</c:v>
                </c:pt>
              </c:numCache>
            </c:numRef>
          </c:val>
          <c:extLst>
            <c:ext xmlns:c16="http://schemas.microsoft.com/office/drawing/2014/chart" uri="{C3380CC4-5D6E-409C-BE32-E72D297353CC}">
              <c16:uniqueId val="{00000000-DA64-4938-A1A3-F8E6A8777531}"/>
            </c:ext>
          </c:extLst>
        </c:ser>
        <c:ser>
          <c:idx val="0"/>
          <c:order val="1"/>
          <c:tx>
            <c:strRef>
              <c:f>養護者①!$B$46</c:f>
              <c:strCache>
                <c:ptCount val="1"/>
                <c:pt idx="0">
                  <c:v>R5</c:v>
                </c:pt>
              </c:strCache>
            </c:strRef>
          </c:tx>
          <c:spPr>
            <a:pattFill prst="ltDnDiag">
              <a:fgClr>
                <a:srgbClr val="00B0F0"/>
              </a:fgClr>
              <a:bgClr>
                <a:schemeClr val="bg1"/>
              </a:bgClr>
            </a:pattFill>
            <a:ln>
              <a:solidFill>
                <a:srgbClr val="00B0F0"/>
              </a:solidFill>
            </a:ln>
          </c:spPr>
          <c:invertIfNegative val="0"/>
          <c:cat>
            <c:strRef>
              <c:f>養護者①!$C$36:$G$36</c:f>
              <c:strCache>
                <c:ptCount val="5"/>
                <c:pt idx="0">
                  <c:v>身体的虐待</c:v>
                </c:pt>
                <c:pt idx="1">
                  <c:v>性的虐待</c:v>
                </c:pt>
                <c:pt idx="2">
                  <c:v>心理的虐待</c:v>
                </c:pt>
                <c:pt idx="3">
                  <c:v>放棄・放置</c:v>
                </c:pt>
                <c:pt idx="4">
                  <c:v>経済的虐待</c:v>
                </c:pt>
              </c:strCache>
            </c:strRef>
          </c:cat>
          <c:val>
            <c:numRef>
              <c:f>養護者①!$C$46:$G$46</c:f>
              <c:numCache>
                <c:formatCode>#,##0_);[Red]\(#,##0\)</c:formatCode>
                <c:ptCount val="5"/>
                <c:pt idx="0">
                  <c:v>150</c:v>
                </c:pt>
                <c:pt idx="1">
                  <c:v>6</c:v>
                </c:pt>
                <c:pt idx="2">
                  <c:v>90</c:v>
                </c:pt>
                <c:pt idx="3">
                  <c:v>33</c:v>
                </c:pt>
                <c:pt idx="4">
                  <c:v>37</c:v>
                </c:pt>
              </c:numCache>
            </c:numRef>
          </c:val>
          <c:extLst>
            <c:ext xmlns:c16="http://schemas.microsoft.com/office/drawing/2014/chart" uri="{C3380CC4-5D6E-409C-BE32-E72D297353CC}">
              <c16:uniqueId val="{00000001-DA64-4938-A1A3-F8E6A8777531}"/>
            </c:ext>
          </c:extLst>
        </c:ser>
        <c:ser>
          <c:idx val="3"/>
          <c:order val="2"/>
          <c:tx>
            <c:strRef>
              <c:f>養護者①!$B$47</c:f>
              <c:strCache>
                <c:ptCount val="1"/>
                <c:pt idx="0">
                  <c:v>R6</c:v>
                </c:pt>
              </c:strCache>
            </c:strRef>
          </c:tx>
          <c:spPr>
            <a:solidFill>
              <a:srgbClr val="FF0000"/>
            </a:solidFill>
            <a:ln>
              <a:solidFill>
                <a:srgbClr val="00B0F0"/>
              </a:solidFill>
            </a:ln>
          </c:spPr>
          <c:invertIfNegative val="0"/>
          <c:cat>
            <c:strRef>
              <c:f>養護者①!$C$36:$G$36</c:f>
              <c:strCache>
                <c:ptCount val="5"/>
                <c:pt idx="0">
                  <c:v>身体的虐待</c:v>
                </c:pt>
                <c:pt idx="1">
                  <c:v>性的虐待</c:v>
                </c:pt>
                <c:pt idx="2">
                  <c:v>心理的虐待</c:v>
                </c:pt>
                <c:pt idx="3">
                  <c:v>放棄・放置</c:v>
                </c:pt>
                <c:pt idx="4">
                  <c:v>経済的虐待</c:v>
                </c:pt>
              </c:strCache>
            </c:strRef>
          </c:cat>
          <c:val>
            <c:numRef>
              <c:f>養護者①!$C$47:$G$47</c:f>
              <c:numCache>
                <c:formatCode>#,##0_);[Red]\(#,##0\)</c:formatCode>
                <c:ptCount val="5"/>
                <c:pt idx="0">
                  <c:v>177</c:v>
                </c:pt>
                <c:pt idx="1">
                  <c:v>6</c:v>
                </c:pt>
                <c:pt idx="2">
                  <c:v>117</c:v>
                </c:pt>
                <c:pt idx="3">
                  <c:v>41</c:v>
                </c:pt>
                <c:pt idx="4">
                  <c:v>58</c:v>
                </c:pt>
              </c:numCache>
            </c:numRef>
          </c:val>
          <c:extLst>
            <c:ext xmlns:c16="http://schemas.microsoft.com/office/drawing/2014/chart" uri="{C3380CC4-5D6E-409C-BE32-E72D297353CC}">
              <c16:uniqueId val="{00000002-DA64-4938-A1A3-F8E6A8777531}"/>
            </c:ext>
          </c:extLst>
        </c:ser>
        <c:dLbls>
          <c:showLegendKey val="0"/>
          <c:showVal val="0"/>
          <c:showCatName val="0"/>
          <c:showSerName val="0"/>
          <c:showPercent val="0"/>
          <c:showBubbleSize val="0"/>
        </c:dLbls>
        <c:gapWidth val="150"/>
        <c:axId val="102366592"/>
        <c:axId val="102376576"/>
        <c:extLst/>
      </c:barChart>
      <c:catAx>
        <c:axId val="102366592"/>
        <c:scaling>
          <c:orientation val="minMax"/>
        </c:scaling>
        <c:delete val="0"/>
        <c:axPos val="b"/>
        <c:title>
          <c:tx>
            <c:rich>
              <a:bodyPr/>
              <a:lstStyle/>
              <a:p>
                <a:pPr>
                  <a:defRPr/>
                </a:pPr>
                <a:r>
                  <a:rPr lang="ja-JP" altLang="en-US" dirty="0"/>
                  <a:t>件</a:t>
                </a:r>
              </a:p>
            </c:rich>
          </c:tx>
          <c:layout>
            <c:manualLayout>
              <c:xMode val="edge"/>
              <c:yMode val="edge"/>
              <c:x val="5.5565564868766529E-2"/>
              <c:y val="1.332133678089514E-2"/>
            </c:manualLayout>
          </c:layout>
          <c:overlay val="0"/>
        </c:title>
        <c:numFmt formatCode="General" sourceLinked="0"/>
        <c:majorTickMark val="out"/>
        <c:minorTickMark val="none"/>
        <c:tickLblPos val="nextTo"/>
        <c:crossAx val="102376576"/>
        <c:crosses val="autoZero"/>
        <c:auto val="1"/>
        <c:lblAlgn val="ctr"/>
        <c:lblOffset val="100"/>
        <c:noMultiLvlLbl val="0"/>
      </c:catAx>
      <c:valAx>
        <c:axId val="102376576"/>
        <c:scaling>
          <c:orientation val="minMax"/>
        </c:scaling>
        <c:delete val="0"/>
        <c:axPos val="l"/>
        <c:majorGridlines/>
        <c:numFmt formatCode="#,##0_);[Red]\(#,##0\)" sourceLinked="1"/>
        <c:majorTickMark val="none"/>
        <c:minorTickMark val="none"/>
        <c:tickLblPos val="nextTo"/>
        <c:crossAx val="102366592"/>
        <c:crosses val="autoZero"/>
        <c:crossBetween val="between"/>
      </c:valAx>
      <c:dTable>
        <c:showHorzBorder val="1"/>
        <c:showVertBorder val="1"/>
        <c:showOutline val="1"/>
        <c:showKeys val="1"/>
      </c:dTable>
    </c:plotArea>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r>
              <a:rPr lang="ja-JP"/>
              <a:t>施設従事者</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manualLayout>
          <c:layoutTarget val="inner"/>
          <c:xMode val="edge"/>
          <c:yMode val="edge"/>
          <c:x val="0.13482849012026782"/>
          <c:y val="0.10128839344856605"/>
          <c:w val="0.84066741084542629"/>
          <c:h val="0.77595152309899829"/>
        </c:manualLayout>
      </c:layout>
      <c:lineChart>
        <c:grouping val="standard"/>
        <c:varyColors val="0"/>
        <c:ser>
          <c:idx val="0"/>
          <c:order val="0"/>
          <c:tx>
            <c:strRef>
              <c:f>養・従・使①!$A$10</c:f>
              <c:strCache>
                <c:ptCount val="1"/>
                <c:pt idx="0">
                  <c:v>通報</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5.9998587336594779E-2"/>
                  <c:y val="-6.90642189362540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7AC-4099-A471-03F2FA744195}"/>
                </c:ext>
              </c:extLst>
            </c:dLbl>
            <c:dLbl>
              <c:idx val="1"/>
              <c:layout>
                <c:manualLayout>
                  <c:x val="-7.1210117838572215E-2"/>
                  <c:y val="-3.86381732229273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7AC-4099-A471-03F2FA744195}"/>
                </c:ext>
              </c:extLst>
            </c:dLbl>
            <c:dLbl>
              <c:idx val="2"/>
              <c:layout>
                <c:manualLayout>
                  <c:x val="-8.5149276934177148E-2"/>
                  <c:y val="-7.77898699392445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7AC-4099-A471-03F2FA744195}"/>
                </c:ext>
              </c:extLst>
            </c:dLbl>
            <c:dLbl>
              <c:idx val="3"/>
              <c:layout>
                <c:manualLayout>
                  <c:x val="-0.12282514197597284"/>
                  <c:y val="-3.65233627522168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7AC-4099-A471-03F2FA744195}"/>
                </c:ext>
              </c:extLst>
            </c:dLbl>
            <c:dLbl>
              <c:idx val="4"/>
              <c:layout>
                <c:manualLayout>
                  <c:x val="-0.10459353251007182"/>
                  <c:y val="-3.87714662910150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7AC-4099-A471-03F2FA744195}"/>
                </c:ext>
              </c:extLst>
            </c:dLbl>
            <c:dLbl>
              <c:idx val="5"/>
              <c:layout>
                <c:manualLayout>
                  <c:x val="-0.11858286096025465"/>
                  <c:y val="-5.43748979945146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7AC-4099-A471-03F2FA744195}"/>
                </c:ext>
              </c:extLst>
            </c:dLbl>
            <c:dLbl>
              <c:idx val="6"/>
              <c:layout>
                <c:manualLayout>
                  <c:x val="-9.065437341446686E-2"/>
                  <c:y val="-7.03783859183042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7AC-4099-A471-03F2FA744195}"/>
                </c:ext>
              </c:extLst>
            </c:dLbl>
            <c:dLbl>
              <c:idx val="7"/>
              <c:layout>
                <c:manualLayout>
                  <c:x val="-9.4846155014063918E-2"/>
                  <c:y val="-5.21267944557164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7AC-4099-A471-03F2FA744195}"/>
                </c:ext>
              </c:extLst>
            </c:dLbl>
            <c:dLbl>
              <c:idx val="8"/>
              <c:layout>
                <c:manualLayout>
                  <c:x val="-8.3684793866664525E-2"/>
                  <c:y val="-6.08522684426802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7AC-4099-A471-03F2FA744195}"/>
                </c:ext>
              </c:extLst>
            </c:dLbl>
            <c:dLbl>
              <c:idx val="9"/>
              <c:layout>
                <c:manualLayout>
                  <c:x val="-5.4493160794761943E-2"/>
                  <c:y val="-5.2802464629542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7AC-4099-A471-03F2FA744195}"/>
                </c:ext>
              </c:extLst>
            </c:dLbl>
            <c:dLbl>
              <c:idx val="10"/>
              <c:layout>
                <c:manualLayout>
                  <c:x val="1.3870506294603692E-2"/>
                  <c:y val="-7.819505962430908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7AC-4099-A471-03F2FA744195}"/>
                </c:ext>
              </c:extLst>
            </c:dLbl>
            <c:dLbl>
              <c:idx val="11"/>
              <c:layout>
                <c:manualLayout>
                  <c:x val="-0.16224274178163262"/>
                  <c:y val="-7.52300411774681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7AC-4099-A471-03F2FA744195}"/>
                </c:ext>
              </c:extLst>
            </c:dLbl>
            <c:dLbl>
              <c:idx val="12"/>
              <c:layout>
                <c:manualLayout>
                  <c:x val="-1.5369688313238281E-16"/>
                  <c:y val="4.27139672371657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57AC-4099-A471-03F2FA744195}"/>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養・従・使①!$B$9:$N$9</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養・従・使①!$B$10:$N$10</c:f>
              <c:numCache>
                <c:formatCode>General</c:formatCode>
                <c:ptCount val="13"/>
                <c:pt idx="0">
                  <c:v>89</c:v>
                </c:pt>
                <c:pt idx="1">
                  <c:v>152</c:v>
                </c:pt>
                <c:pt idx="2">
                  <c:v>147</c:v>
                </c:pt>
                <c:pt idx="3">
                  <c:v>221</c:v>
                </c:pt>
                <c:pt idx="4">
                  <c:v>240</c:v>
                </c:pt>
                <c:pt idx="5">
                  <c:v>267</c:v>
                </c:pt>
                <c:pt idx="6">
                  <c:v>274</c:v>
                </c:pt>
                <c:pt idx="7">
                  <c:v>309</c:v>
                </c:pt>
                <c:pt idx="8">
                  <c:v>322</c:v>
                </c:pt>
                <c:pt idx="9">
                  <c:v>331</c:v>
                </c:pt>
                <c:pt idx="10">
                  <c:v>331</c:v>
                </c:pt>
                <c:pt idx="11">
                  <c:v>452</c:v>
                </c:pt>
                <c:pt idx="12">
                  <c:v>481</c:v>
                </c:pt>
              </c:numCache>
            </c:numRef>
          </c:val>
          <c:smooth val="0"/>
          <c:extLst>
            <c:ext xmlns:c16="http://schemas.microsoft.com/office/drawing/2014/chart" uri="{C3380CC4-5D6E-409C-BE32-E72D297353CC}">
              <c16:uniqueId val="{0000000C-57AC-4099-A471-03F2FA744195}"/>
            </c:ext>
          </c:extLst>
        </c:ser>
        <c:ser>
          <c:idx val="1"/>
          <c:order val="1"/>
          <c:tx>
            <c:strRef>
              <c:f>養・従・使①!$A$11</c:f>
              <c:strCache>
                <c:ptCount val="1"/>
                <c:pt idx="0">
                  <c:v>判断</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2.6532657279276294E-2"/>
                  <c:y val="3.279044878165179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57AC-4099-A471-03F2FA744195}"/>
                </c:ext>
              </c:extLst>
            </c:dLbl>
            <c:dLbl>
              <c:idx val="1"/>
              <c:layout>
                <c:manualLayout>
                  <c:x val="-4.883722618919524E-2"/>
                  <c:y val="-3.24073860999228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57AC-4099-A471-03F2FA744195}"/>
                </c:ext>
              </c:extLst>
            </c:dLbl>
            <c:dLbl>
              <c:idx val="2"/>
              <c:layout>
                <c:manualLayout>
                  <c:x val="-3.9190187402343042E-2"/>
                  <c:y val="3.24073860999227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57AC-4099-A471-03F2FA744195}"/>
                </c:ext>
              </c:extLst>
            </c:dLbl>
            <c:dLbl>
              <c:idx val="3"/>
              <c:layout>
                <c:manualLayout>
                  <c:x val="-4.75737506015372E-2"/>
                  <c:y val="4.18000334914322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57AC-4099-A471-03F2FA744195}"/>
                </c:ext>
              </c:extLst>
            </c:dLbl>
            <c:dLbl>
              <c:idx val="4"/>
              <c:layout>
                <c:manualLayout>
                  <c:x val="-3.2170438499962706E-2"/>
                  <c:y val="3.95519299526338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57AC-4099-A471-03F2FA744195}"/>
                </c:ext>
              </c:extLst>
            </c:dLbl>
            <c:dLbl>
              <c:idx val="5"/>
              <c:layout>
                <c:manualLayout>
                  <c:x val="-5.0351548549742588E-2"/>
                  <c:y val="6.03185651222488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57AC-4099-A471-03F2FA744195}"/>
                </c:ext>
              </c:extLst>
            </c:dLbl>
            <c:dLbl>
              <c:idx val="6"/>
              <c:layout>
                <c:manualLayout>
                  <c:x val="-3.7776203750951476E-2"/>
                  <c:y val="3.5722896279583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57AC-4099-A471-03F2FA744195}"/>
                </c:ext>
              </c:extLst>
            </c:dLbl>
            <c:dLbl>
              <c:idx val="7"/>
              <c:layout>
                <c:manualLayout>
                  <c:x val="-2.939264055175728E-2"/>
                  <c:y val="6.98446825978728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57AC-4099-A471-03F2FA744195}"/>
                </c:ext>
              </c:extLst>
            </c:dLbl>
            <c:dLbl>
              <c:idx val="8"/>
              <c:layout>
                <c:manualLayout>
                  <c:x val="-2.9242132488023716E-2"/>
                  <c:y val="4.65631807372574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57AC-4099-A471-03F2FA744195}"/>
                </c:ext>
              </c:extLst>
            </c:dLbl>
            <c:dLbl>
              <c:idx val="9"/>
              <c:layout>
                <c:manualLayout>
                  <c:x val="-2.9342471197179427E-2"/>
                  <c:y val="4.85365554026530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57AC-4099-A471-03F2FA744195}"/>
                </c:ext>
              </c:extLst>
            </c:dLbl>
            <c:dLbl>
              <c:idx val="10"/>
              <c:layout>
                <c:manualLayout>
                  <c:x val="-1.0620968618615068E-16"/>
                  <c:y val="3.97746174607438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57AC-4099-A471-03F2FA744195}"/>
                </c:ext>
              </c:extLst>
            </c:dLbl>
            <c:dLbl>
              <c:idx val="11"/>
              <c:layout>
                <c:manualLayout>
                  <c:x val="-5.9722985947959856E-2"/>
                  <c:y val="-3.43241156367815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57AC-4099-A471-03F2FA744195}"/>
                </c:ext>
              </c:extLst>
            </c:dLbl>
            <c:dLbl>
              <c:idx val="12"/>
              <c:layout>
                <c:manualLayout>
                  <c:x val="-1.5369688313238281E-16"/>
                  <c:y val="2.24810353879819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57AC-4099-A471-03F2FA744195}"/>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養・従・使①!$B$9:$N$9</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養・従・使①!$B$11:$N$11</c:f>
              <c:numCache>
                <c:formatCode>General</c:formatCode>
                <c:ptCount val="13"/>
                <c:pt idx="0">
                  <c:v>5</c:v>
                </c:pt>
                <c:pt idx="1">
                  <c:v>22</c:v>
                </c:pt>
                <c:pt idx="2">
                  <c:v>27</c:v>
                </c:pt>
                <c:pt idx="3">
                  <c:v>45</c:v>
                </c:pt>
                <c:pt idx="4">
                  <c:v>53</c:v>
                </c:pt>
                <c:pt idx="5">
                  <c:v>59</c:v>
                </c:pt>
                <c:pt idx="6">
                  <c:v>61</c:v>
                </c:pt>
                <c:pt idx="7">
                  <c:v>76</c:v>
                </c:pt>
                <c:pt idx="8">
                  <c:v>70</c:v>
                </c:pt>
                <c:pt idx="9">
                  <c:v>60</c:v>
                </c:pt>
                <c:pt idx="10">
                  <c:v>72</c:v>
                </c:pt>
                <c:pt idx="11">
                  <c:v>117</c:v>
                </c:pt>
                <c:pt idx="12">
                  <c:v>106</c:v>
                </c:pt>
              </c:numCache>
            </c:numRef>
          </c:val>
          <c:smooth val="0"/>
          <c:extLst>
            <c:ext xmlns:c16="http://schemas.microsoft.com/office/drawing/2014/chart" uri="{C3380CC4-5D6E-409C-BE32-E72D297353CC}">
              <c16:uniqueId val="{00000019-57AC-4099-A471-03F2FA744195}"/>
            </c:ext>
          </c:extLst>
        </c:ser>
        <c:ser>
          <c:idx val="2"/>
          <c:order val="2"/>
          <c:tx>
            <c:strRef>
              <c:f>養・従・使①!$A$12</c:f>
              <c:strCache>
                <c:ptCount val="1"/>
                <c:pt idx="0">
                  <c:v>被虐待者</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dLbl>
              <c:idx val="0"/>
              <c:layout>
                <c:manualLayout>
                  <c:x val="-8.9240389763075217E-2"/>
                  <c:y val="-4.96117507486892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57AC-4099-A471-03F2FA744195}"/>
                </c:ext>
              </c:extLst>
            </c:dLbl>
            <c:dLbl>
              <c:idx val="1"/>
              <c:layout>
                <c:manualLayout>
                  <c:x val="-4.6109597595567667E-2"/>
                  <c:y val="-3.24073860999227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57AC-4099-A471-03F2FA744195}"/>
                </c:ext>
              </c:extLst>
            </c:dLbl>
            <c:dLbl>
              <c:idx val="2"/>
              <c:layout>
                <c:manualLayout>
                  <c:x val="-4.7423242537803598E-2"/>
                  <c:y val="-4.49820735869784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57AC-4099-A471-03F2FA744195}"/>
                </c:ext>
              </c:extLst>
            </c:dLbl>
            <c:dLbl>
              <c:idx val="3"/>
              <c:layout>
                <c:manualLayout>
                  <c:x val="-5.5806805736997762E-2"/>
                  <c:y val="-4.26006769800924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57AC-4099-A471-03F2FA744195}"/>
                </c:ext>
              </c:extLst>
            </c:dLbl>
            <c:dLbl>
              <c:idx val="4"/>
              <c:layout>
                <c:manualLayout>
                  <c:x val="-5.4392822085606161E-2"/>
                  <c:y val="-4.47153104347762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57AC-4099-A471-03F2FA744195}"/>
                </c:ext>
              </c:extLst>
            </c:dLbl>
            <c:dLbl>
              <c:idx val="5"/>
              <c:layout>
                <c:manualLayout>
                  <c:x val="-5.8483934914504161E-2"/>
                  <c:y val="-6.05855052904779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57AC-4099-A471-03F2FA744195}"/>
                </c:ext>
              </c:extLst>
            </c:dLbl>
            <c:dLbl>
              <c:idx val="6"/>
              <c:layout>
                <c:manualLayout>
                  <c:x val="-5.0100371715310114E-2"/>
                  <c:y val="-6.19196750835427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57AC-4099-A471-03F2FA744195}"/>
                </c:ext>
              </c:extLst>
            </c:dLbl>
            <c:dLbl>
              <c:idx val="7"/>
              <c:layout>
                <c:manualLayout>
                  <c:x val="-7.9392673557911603E-2"/>
                  <c:y val="-6.37675453860240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57AC-4099-A471-03F2FA744195}"/>
                </c:ext>
              </c:extLst>
            </c:dLbl>
            <c:dLbl>
              <c:idx val="8"/>
              <c:layout>
                <c:manualLayout>
                  <c:x val="-5.0201040486009096E-2"/>
                  <c:y val="-3.93051696114463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57AC-4099-A471-03F2FA744195}"/>
                </c:ext>
              </c:extLst>
            </c:dLbl>
            <c:dLbl>
              <c:idx val="9"/>
              <c:layout>
                <c:manualLayout>
                  <c:x val="-5.6401246576436796E-2"/>
                  <c:y val="-4.08706993513777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57AC-4099-A471-03F2FA744195}"/>
                </c:ext>
              </c:extLst>
            </c:dLbl>
            <c:dLbl>
              <c:idx val="10"/>
              <c:layout>
                <c:manualLayout>
                  <c:x val="-0.1011018114437618"/>
                  <c:y val="-6.16819425597154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57AC-4099-A471-03F2FA744195}"/>
                </c:ext>
              </c:extLst>
            </c:dLbl>
            <c:dLbl>
              <c:idx val="11"/>
              <c:layout>
                <c:manualLayout>
                  <c:x val="-0.15509591918509125"/>
                  <c:y val="1.61137689084094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57AC-4099-A471-03F2FA744195}"/>
                </c:ext>
              </c:extLst>
            </c:dLbl>
            <c:dLbl>
              <c:idx val="12"/>
              <c:layout>
                <c:manualLayout>
                  <c:x val="-4.1917815995970607E-3"/>
                  <c:y val="-8.31798309355332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57AC-4099-A471-03F2FA744195}"/>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養・従・使①!$B$9:$N$9</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養・従・使①!$B$12:$N$12</c:f>
              <c:numCache>
                <c:formatCode>General</c:formatCode>
                <c:ptCount val="13"/>
                <c:pt idx="0">
                  <c:v>11</c:v>
                </c:pt>
                <c:pt idx="1">
                  <c:v>98</c:v>
                </c:pt>
                <c:pt idx="2">
                  <c:v>53</c:v>
                </c:pt>
                <c:pt idx="3">
                  <c:v>80</c:v>
                </c:pt>
                <c:pt idx="4">
                  <c:v>68</c:v>
                </c:pt>
                <c:pt idx="5">
                  <c:v>85</c:v>
                </c:pt>
                <c:pt idx="6">
                  <c:v>85</c:v>
                </c:pt>
                <c:pt idx="7">
                  <c:v>105</c:v>
                </c:pt>
                <c:pt idx="8">
                  <c:v>92</c:v>
                </c:pt>
                <c:pt idx="9">
                  <c:v>70</c:v>
                </c:pt>
                <c:pt idx="10">
                  <c:v>85</c:v>
                </c:pt>
                <c:pt idx="11">
                  <c:v>207</c:v>
                </c:pt>
                <c:pt idx="12">
                  <c:v>129</c:v>
                </c:pt>
              </c:numCache>
            </c:numRef>
          </c:val>
          <c:smooth val="0"/>
          <c:extLst>
            <c:ext xmlns:c16="http://schemas.microsoft.com/office/drawing/2014/chart" uri="{C3380CC4-5D6E-409C-BE32-E72D297353CC}">
              <c16:uniqueId val="{00000026-57AC-4099-A471-03F2FA744195}"/>
            </c:ext>
          </c:extLst>
        </c:ser>
        <c:dLbls>
          <c:showLegendKey val="0"/>
          <c:showVal val="0"/>
          <c:showCatName val="0"/>
          <c:showSerName val="0"/>
          <c:showPercent val="0"/>
          <c:showBubbleSize val="0"/>
        </c:dLbls>
        <c:marker val="1"/>
        <c:smooth val="0"/>
        <c:axId val="1561321872"/>
        <c:axId val="1561323952"/>
      </c:lineChart>
      <c:catAx>
        <c:axId val="1561321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1323952"/>
        <c:crosses val="autoZero"/>
        <c:auto val="1"/>
        <c:lblAlgn val="ctr"/>
        <c:lblOffset val="100"/>
        <c:noMultiLvlLbl val="0"/>
      </c:catAx>
      <c:valAx>
        <c:axId val="1561323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1321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baseline="0">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13274351180394"/>
          <c:y val="7.6889033895431697E-2"/>
          <c:w val="0.87631104941734428"/>
          <c:h val="0.6762128799624566"/>
        </c:manualLayout>
      </c:layout>
      <c:barChart>
        <c:barDir val="col"/>
        <c:grouping val="clustered"/>
        <c:varyColors val="0"/>
        <c:ser>
          <c:idx val="1"/>
          <c:order val="0"/>
          <c:tx>
            <c:strRef>
              <c:f>養護者①!$B$31</c:f>
              <c:strCache>
                <c:ptCount val="1"/>
                <c:pt idx="0">
                  <c:v>R4</c:v>
                </c:pt>
              </c:strCache>
            </c:strRef>
          </c:tx>
          <c:spPr>
            <a:pattFill prst="ltDnDiag">
              <a:fgClr>
                <a:srgbClr val="0070C0"/>
              </a:fgClr>
              <a:bgClr>
                <a:srgbClr val="0070C0"/>
              </a:bgClr>
            </a:pattFill>
            <a:ln>
              <a:solidFill>
                <a:srgbClr val="00B0F0"/>
              </a:solidFill>
            </a:ln>
          </c:spPr>
          <c:invertIfNegative val="0"/>
          <c:cat>
            <c:strRef>
              <c:f>養護者①!$C$22:$H$22</c:f>
              <c:strCache>
                <c:ptCount val="6"/>
                <c:pt idx="0">
                  <c:v>身体障がい</c:v>
                </c:pt>
                <c:pt idx="1">
                  <c:v>知的障がい</c:v>
                </c:pt>
                <c:pt idx="2">
                  <c:v>精神障がい</c:v>
                </c:pt>
                <c:pt idx="3">
                  <c:v>発達障がい</c:v>
                </c:pt>
                <c:pt idx="4">
                  <c:v>難病</c:v>
                </c:pt>
                <c:pt idx="5">
                  <c:v>その他</c:v>
                </c:pt>
              </c:strCache>
            </c:strRef>
          </c:cat>
          <c:val>
            <c:numRef>
              <c:f>養護者①!$C$31:$H$31</c:f>
              <c:numCache>
                <c:formatCode>#,##0_);[Red]\(#,##0\)</c:formatCode>
                <c:ptCount val="6"/>
                <c:pt idx="0">
                  <c:v>43</c:v>
                </c:pt>
                <c:pt idx="1">
                  <c:v>81</c:v>
                </c:pt>
                <c:pt idx="2">
                  <c:v>92</c:v>
                </c:pt>
                <c:pt idx="3">
                  <c:v>2</c:v>
                </c:pt>
                <c:pt idx="4">
                  <c:v>7</c:v>
                </c:pt>
                <c:pt idx="5">
                  <c:v>5</c:v>
                </c:pt>
              </c:numCache>
            </c:numRef>
          </c:val>
          <c:extLst>
            <c:ext xmlns:c16="http://schemas.microsoft.com/office/drawing/2014/chart" uri="{C3380CC4-5D6E-409C-BE32-E72D297353CC}">
              <c16:uniqueId val="{00000000-E4C6-44B9-ABED-A14770D2B948}"/>
            </c:ext>
          </c:extLst>
        </c:ser>
        <c:ser>
          <c:idx val="0"/>
          <c:order val="1"/>
          <c:tx>
            <c:strRef>
              <c:f>養護者①!$B$32</c:f>
              <c:strCache>
                <c:ptCount val="1"/>
                <c:pt idx="0">
                  <c:v>R5</c:v>
                </c:pt>
              </c:strCache>
            </c:strRef>
          </c:tx>
          <c:spPr>
            <a:pattFill prst="ltDnDiag">
              <a:fgClr>
                <a:srgbClr val="00B0F0"/>
              </a:fgClr>
              <a:bgClr>
                <a:schemeClr val="bg1"/>
              </a:bgClr>
            </a:pattFill>
            <a:ln>
              <a:solidFill>
                <a:srgbClr val="00B0F0"/>
              </a:solidFill>
            </a:ln>
          </c:spPr>
          <c:invertIfNegative val="0"/>
          <c:cat>
            <c:strRef>
              <c:f>養護者①!$C$22:$H$22</c:f>
              <c:strCache>
                <c:ptCount val="6"/>
                <c:pt idx="0">
                  <c:v>身体障がい</c:v>
                </c:pt>
                <c:pt idx="1">
                  <c:v>知的障がい</c:v>
                </c:pt>
                <c:pt idx="2">
                  <c:v>精神障がい</c:v>
                </c:pt>
                <c:pt idx="3">
                  <c:v>発達障がい</c:v>
                </c:pt>
                <c:pt idx="4">
                  <c:v>難病</c:v>
                </c:pt>
                <c:pt idx="5">
                  <c:v>その他</c:v>
                </c:pt>
              </c:strCache>
            </c:strRef>
          </c:cat>
          <c:val>
            <c:numRef>
              <c:f>養護者①!$C$32:$H$32</c:f>
              <c:numCache>
                <c:formatCode>#,##0_);[Red]\(#,##0\)</c:formatCode>
                <c:ptCount val="6"/>
                <c:pt idx="0">
                  <c:v>44</c:v>
                </c:pt>
                <c:pt idx="1">
                  <c:v>114</c:v>
                </c:pt>
                <c:pt idx="2">
                  <c:v>114</c:v>
                </c:pt>
                <c:pt idx="3">
                  <c:v>14</c:v>
                </c:pt>
                <c:pt idx="4">
                  <c:v>7</c:v>
                </c:pt>
                <c:pt idx="5">
                  <c:v>4</c:v>
                </c:pt>
              </c:numCache>
            </c:numRef>
          </c:val>
          <c:extLst>
            <c:ext xmlns:c16="http://schemas.microsoft.com/office/drawing/2014/chart" uri="{C3380CC4-5D6E-409C-BE32-E72D297353CC}">
              <c16:uniqueId val="{00000001-E4C6-44B9-ABED-A14770D2B948}"/>
            </c:ext>
          </c:extLst>
        </c:ser>
        <c:ser>
          <c:idx val="2"/>
          <c:order val="2"/>
          <c:tx>
            <c:strRef>
              <c:f>養護者①!$B$33</c:f>
              <c:strCache>
                <c:ptCount val="1"/>
                <c:pt idx="0">
                  <c:v>R6</c:v>
                </c:pt>
              </c:strCache>
            </c:strRef>
          </c:tx>
          <c:spPr>
            <a:solidFill>
              <a:srgbClr val="FF0000"/>
            </a:solidFill>
            <a:ln>
              <a:solidFill>
                <a:srgbClr val="FF0000"/>
              </a:solidFill>
            </a:ln>
          </c:spPr>
          <c:invertIfNegative val="0"/>
          <c:cat>
            <c:strRef>
              <c:f>養護者①!$C$22:$H$22</c:f>
              <c:strCache>
                <c:ptCount val="6"/>
                <c:pt idx="0">
                  <c:v>身体障がい</c:v>
                </c:pt>
                <c:pt idx="1">
                  <c:v>知的障がい</c:v>
                </c:pt>
                <c:pt idx="2">
                  <c:v>精神障がい</c:v>
                </c:pt>
                <c:pt idx="3">
                  <c:v>発達障がい</c:v>
                </c:pt>
                <c:pt idx="4">
                  <c:v>難病</c:v>
                </c:pt>
                <c:pt idx="5">
                  <c:v>その他</c:v>
                </c:pt>
              </c:strCache>
            </c:strRef>
          </c:cat>
          <c:val>
            <c:numRef>
              <c:f>養護者①!$C$33:$H$33</c:f>
              <c:numCache>
                <c:formatCode>#,##0_);[Red]\(#,##0\)</c:formatCode>
                <c:ptCount val="6"/>
                <c:pt idx="0">
                  <c:v>57</c:v>
                </c:pt>
                <c:pt idx="1">
                  <c:v>129</c:v>
                </c:pt>
                <c:pt idx="2">
                  <c:v>133</c:v>
                </c:pt>
                <c:pt idx="3">
                  <c:v>12</c:v>
                </c:pt>
                <c:pt idx="4">
                  <c:v>7</c:v>
                </c:pt>
                <c:pt idx="5">
                  <c:v>17</c:v>
                </c:pt>
              </c:numCache>
            </c:numRef>
          </c:val>
          <c:extLst>
            <c:ext xmlns:c16="http://schemas.microsoft.com/office/drawing/2014/chart" uri="{C3380CC4-5D6E-409C-BE32-E72D297353CC}">
              <c16:uniqueId val="{00000002-E4C6-44B9-ABED-A14770D2B948}"/>
            </c:ext>
          </c:extLst>
        </c:ser>
        <c:dLbls>
          <c:showLegendKey val="0"/>
          <c:showVal val="0"/>
          <c:showCatName val="0"/>
          <c:showSerName val="0"/>
          <c:showPercent val="0"/>
          <c:showBubbleSize val="0"/>
        </c:dLbls>
        <c:gapWidth val="150"/>
        <c:axId val="102329344"/>
        <c:axId val="102331136"/>
        <c:extLst/>
      </c:barChart>
      <c:catAx>
        <c:axId val="102329344"/>
        <c:scaling>
          <c:orientation val="minMax"/>
        </c:scaling>
        <c:delete val="0"/>
        <c:axPos val="b"/>
        <c:title>
          <c:tx>
            <c:rich>
              <a:bodyPr/>
              <a:lstStyle/>
              <a:p>
                <a:pPr>
                  <a:defRPr/>
                </a:pPr>
                <a:r>
                  <a:rPr lang="ja-JP" altLang="en-US" dirty="0"/>
                  <a:t>人</a:t>
                </a:r>
              </a:p>
            </c:rich>
          </c:tx>
          <c:layout>
            <c:manualLayout>
              <c:xMode val="edge"/>
              <c:yMode val="edge"/>
              <c:x val="7.129793039250612E-2"/>
              <c:y val="2.6193908566221814E-2"/>
            </c:manualLayout>
          </c:layout>
          <c:overlay val="0"/>
        </c:title>
        <c:numFmt formatCode="General" sourceLinked="0"/>
        <c:majorTickMark val="out"/>
        <c:minorTickMark val="none"/>
        <c:tickLblPos val="nextTo"/>
        <c:crossAx val="102331136"/>
        <c:crosses val="autoZero"/>
        <c:auto val="1"/>
        <c:lblAlgn val="ctr"/>
        <c:lblOffset val="100"/>
        <c:noMultiLvlLbl val="0"/>
      </c:catAx>
      <c:valAx>
        <c:axId val="102331136"/>
        <c:scaling>
          <c:orientation val="minMax"/>
        </c:scaling>
        <c:delete val="0"/>
        <c:axPos val="l"/>
        <c:majorGridlines/>
        <c:numFmt formatCode="#,##0_);[Red]\(#,##0\)" sourceLinked="1"/>
        <c:majorTickMark val="none"/>
        <c:minorTickMark val="none"/>
        <c:tickLblPos val="nextTo"/>
        <c:crossAx val="102329344"/>
        <c:crosses val="autoZero"/>
        <c:crossBetween val="between"/>
      </c:valAx>
      <c:dTable>
        <c:showHorzBorder val="1"/>
        <c:showVertBorder val="1"/>
        <c:showOutline val="1"/>
        <c:showKeys val="1"/>
        <c:txPr>
          <a:bodyPr/>
          <a:lstStyle/>
          <a:p>
            <a:pPr rtl="0">
              <a:defRPr sz="1000"/>
            </a:pPr>
            <a:endParaRPr lang="ja-JP"/>
          </a:p>
        </c:txPr>
      </c:dTable>
    </c:plotArea>
    <c:plotVisOnly val="1"/>
    <c:dispBlanksAs val="gap"/>
    <c:showDLblsOverMax val="0"/>
  </c:chart>
  <c:spPr>
    <a:ln>
      <a:solidFill>
        <a:schemeClr val="tx1"/>
      </a:solidFill>
    </a:ln>
  </c:spPr>
  <c:txPr>
    <a:bodyPr/>
    <a:lstStyle/>
    <a:p>
      <a:pPr>
        <a:defRPr sz="900">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056745465925127E-2"/>
          <c:y val="9.7740627771401162E-2"/>
          <c:w val="0.91629644978588198"/>
          <c:h val="0.68368806672416937"/>
        </c:manualLayout>
      </c:layout>
      <c:barChart>
        <c:barDir val="col"/>
        <c:grouping val="clustered"/>
        <c:varyColors val="0"/>
        <c:ser>
          <c:idx val="1"/>
          <c:order val="0"/>
          <c:tx>
            <c:strRef>
              <c:f>養護者②!$J$3</c:f>
              <c:strCache>
                <c:ptCount val="1"/>
                <c:pt idx="0">
                  <c:v>R4</c:v>
                </c:pt>
              </c:strCache>
            </c:strRef>
          </c:tx>
          <c:spPr>
            <a:solidFill>
              <a:srgbClr val="0070C0"/>
            </a:solidFill>
          </c:spPr>
          <c:invertIfNegative val="0"/>
          <c:cat>
            <c:strRef>
              <c:f>養護者②!$B$4:$B$14</c:f>
              <c:strCache>
                <c:ptCount val="10"/>
                <c:pt idx="0">
                  <c:v>父</c:v>
                </c:pt>
                <c:pt idx="1">
                  <c:v>母</c:v>
                </c:pt>
                <c:pt idx="2">
                  <c:v>夫</c:v>
                </c:pt>
                <c:pt idx="3">
                  <c:v>妻</c:v>
                </c:pt>
                <c:pt idx="4">
                  <c:v>息子</c:v>
                </c:pt>
                <c:pt idx="5">
                  <c:v>娘</c:v>
                </c:pt>
                <c:pt idx="6">
                  <c:v>息子の配偶者（嫁）</c:v>
                </c:pt>
                <c:pt idx="7">
                  <c:v>兄弟姉妹</c:v>
                </c:pt>
                <c:pt idx="8">
                  <c:v>祖父母</c:v>
                </c:pt>
                <c:pt idx="9">
                  <c:v>その他</c:v>
                </c:pt>
              </c:strCache>
              <c:extLst/>
            </c:strRef>
          </c:cat>
          <c:val>
            <c:numRef>
              <c:f>養護者②!$J$4:$J$14</c:f>
              <c:numCache>
                <c:formatCode>General</c:formatCode>
                <c:ptCount val="10"/>
                <c:pt idx="0">
                  <c:v>41</c:v>
                </c:pt>
                <c:pt idx="1">
                  <c:v>49</c:v>
                </c:pt>
                <c:pt idx="2">
                  <c:v>46</c:v>
                </c:pt>
                <c:pt idx="3">
                  <c:v>9</c:v>
                </c:pt>
                <c:pt idx="4">
                  <c:v>8</c:v>
                </c:pt>
                <c:pt idx="5">
                  <c:v>5</c:v>
                </c:pt>
                <c:pt idx="6">
                  <c:v>0</c:v>
                </c:pt>
                <c:pt idx="7">
                  <c:v>26</c:v>
                </c:pt>
                <c:pt idx="8">
                  <c:v>0</c:v>
                </c:pt>
                <c:pt idx="9">
                  <c:v>25</c:v>
                </c:pt>
              </c:numCache>
              <c:extLst/>
            </c:numRef>
          </c:val>
          <c:extLst>
            <c:ext xmlns:c16="http://schemas.microsoft.com/office/drawing/2014/chart" uri="{C3380CC4-5D6E-409C-BE32-E72D297353CC}">
              <c16:uniqueId val="{00000000-45E7-4BA4-80F7-E5068922D95A}"/>
            </c:ext>
          </c:extLst>
        </c:ser>
        <c:ser>
          <c:idx val="3"/>
          <c:order val="1"/>
          <c:tx>
            <c:strRef>
              <c:f>養護者②!$K$3</c:f>
              <c:strCache>
                <c:ptCount val="1"/>
                <c:pt idx="0">
                  <c:v>R5</c:v>
                </c:pt>
              </c:strCache>
            </c:strRef>
          </c:tx>
          <c:spPr>
            <a:pattFill prst="ltDnDiag">
              <a:fgClr>
                <a:srgbClr val="00B0F0"/>
              </a:fgClr>
              <a:bgClr>
                <a:schemeClr val="bg1"/>
              </a:bgClr>
            </a:pattFill>
            <a:ln>
              <a:solidFill>
                <a:srgbClr val="00B0F0"/>
              </a:solidFill>
            </a:ln>
          </c:spPr>
          <c:invertIfNegative val="0"/>
          <c:cat>
            <c:strRef>
              <c:f>養護者②!$B$4:$B$14</c:f>
              <c:strCache>
                <c:ptCount val="10"/>
                <c:pt idx="0">
                  <c:v>父</c:v>
                </c:pt>
                <c:pt idx="1">
                  <c:v>母</c:v>
                </c:pt>
                <c:pt idx="2">
                  <c:v>夫</c:v>
                </c:pt>
                <c:pt idx="3">
                  <c:v>妻</c:v>
                </c:pt>
                <c:pt idx="4">
                  <c:v>息子</c:v>
                </c:pt>
                <c:pt idx="5">
                  <c:v>娘</c:v>
                </c:pt>
                <c:pt idx="6">
                  <c:v>息子の配偶者（嫁）</c:v>
                </c:pt>
                <c:pt idx="7">
                  <c:v>兄弟姉妹</c:v>
                </c:pt>
                <c:pt idx="8">
                  <c:v>祖父母</c:v>
                </c:pt>
                <c:pt idx="9">
                  <c:v>その他</c:v>
                </c:pt>
              </c:strCache>
              <c:extLst/>
            </c:strRef>
          </c:cat>
          <c:val>
            <c:numRef>
              <c:f>養護者②!$K$4:$K$14</c:f>
              <c:numCache>
                <c:formatCode>General</c:formatCode>
                <c:ptCount val="10"/>
                <c:pt idx="0">
                  <c:v>50</c:v>
                </c:pt>
                <c:pt idx="1">
                  <c:v>63</c:v>
                </c:pt>
                <c:pt idx="2">
                  <c:v>54</c:v>
                </c:pt>
                <c:pt idx="3">
                  <c:v>7</c:v>
                </c:pt>
                <c:pt idx="4">
                  <c:v>11</c:v>
                </c:pt>
                <c:pt idx="5">
                  <c:v>6</c:v>
                </c:pt>
                <c:pt idx="6">
                  <c:v>1</c:v>
                </c:pt>
                <c:pt idx="7">
                  <c:v>37</c:v>
                </c:pt>
                <c:pt idx="8">
                  <c:v>1</c:v>
                </c:pt>
                <c:pt idx="9">
                  <c:v>23</c:v>
                </c:pt>
              </c:numCache>
              <c:extLst/>
            </c:numRef>
          </c:val>
          <c:extLst>
            <c:ext xmlns:c16="http://schemas.microsoft.com/office/drawing/2014/chart" uri="{C3380CC4-5D6E-409C-BE32-E72D297353CC}">
              <c16:uniqueId val="{00000001-45E7-4BA4-80F7-E5068922D95A}"/>
            </c:ext>
          </c:extLst>
        </c:ser>
        <c:ser>
          <c:idx val="0"/>
          <c:order val="2"/>
          <c:tx>
            <c:strRef>
              <c:f>養護者②!$L$3</c:f>
              <c:strCache>
                <c:ptCount val="1"/>
                <c:pt idx="0">
                  <c:v>R6</c:v>
                </c:pt>
              </c:strCache>
            </c:strRef>
          </c:tx>
          <c:spPr>
            <a:solidFill>
              <a:srgbClr val="FF0000"/>
            </a:solidFill>
          </c:spPr>
          <c:invertIfNegative val="0"/>
          <c:cat>
            <c:strRef>
              <c:f>養護者②!$B$4:$B$14</c:f>
              <c:strCache>
                <c:ptCount val="10"/>
                <c:pt idx="0">
                  <c:v>父</c:v>
                </c:pt>
                <c:pt idx="1">
                  <c:v>母</c:v>
                </c:pt>
                <c:pt idx="2">
                  <c:v>夫</c:v>
                </c:pt>
                <c:pt idx="3">
                  <c:v>妻</c:v>
                </c:pt>
                <c:pt idx="4">
                  <c:v>息子</c:v>
                </c:pt>
                <c:pt idx="5">
                  <c:v>娘</c:v>
                </c:pt>
                <c:pt idx="6">
                  <c:v>息子の配偶者（嫁）</c:v>
                </c:pt>
                <c:pt idx="7">
                  <c:v>兄弟姉妹</c:v>
                </c:pt>
                <c:pt idx="8">
                  <c:v>祖父母</c:v>
                </c:pt>
                <c:pt idx="9">
                  <c:v>その他</c:v>
                </c:pt>
              </c:strCache>
              <c:extLst/>
            </c:strRef>
          </c:cat>
          <c:val>
            <c:numRef>
              <c:f>養護者②!$L$4:$L$14</c:f>
              <c:numCache>
                <c:formatCode>General</c:formatCode>
                <c:ptCount val="10"/>
                <c:pt idx="0">
                  <c:v>58</c:v>
                </c:pt>
                <c:pt idx="1">
                  <c:v>78</c:v>
                </c:pt>
                <c:pt idx="2">
                  <c:v>67</c:v>
                </c:pt>
                <c:pt idx="3">
                  <c:v>6</c:v>
                </c:pt>
                <c:pt idx="4">
                  <c:v>14</c:v>
                </c:pt>
                <c:pt idx="5">
                  <c:v>4</c:v>
                </c:pt>
                <c:pt idx="6">
                  <c:v>0</c:v>
                </c:pt>
                <c:pt idx="7">
                  <c:v>41</c:v>
                </c:pt>
                <c:pt idx="8">
                  <c:v>2</c:v>
                </c:pt>
                <c:pt idx="9">
                  <c:v>45</c:v>
                </c:pt>
              </c:numCache>
              <c:extLst/>
            </c:numRef>
          </c:val>
          <c:extLst>
            <c:ext xmlns:c16="http://schemas.microsoft.com/office/drawing/2014/chart" uri="{C3380CC4-5D6E-409C-BE32-E72D297353CC}">
              <c16:uniqueId val="{00000002-45E7-4BA4-80F7-E5068922D95A}"/>
            </c:ext>
          </c:extLst>
        </c:ser>
        <c:dLbls>
          <c:showLegendKey val="0"/>
          <c:showVal val="0"/>
          <c:showCatName val="0"/>
          <c:showSerName val="0"/>
          <c:showPercent val="0"/>
          <c:showBubbleSize val="0"/>
        </c:dLbls>
        <c:gapWidth val="150"/>
        <c:axId val="102850560"/>
        <c:axId val="102852096"/>
      </c:barChart>
      <c:catAx>
        <c:axId val="102850560"/>
        <c:scaling>
          <c:orientation val="minMax"/>
        </c:scaling>
        <c:delete val="0"/>
        <c:axPos val="b"/>
        <c:numFmt formatCode="General" sourceLinked="0"/>
        <c:majorTickMark val="out"/>
        <c:minorTickMark val="none"/>
        <c:tickLblPos val="nextTo"/>
        <c:crossAx val="102852096"/>
        <c:crosses val="autoZero"/>
        <c:auto val="1"/>
        <c:lblAlgn val="ctr"/>
        <c:lblOffset val="100"/>
        <c:noMultiLvlLbl val="0"/>
      </c:catAx>
      <c:valAx>
        <c:axId val="102852096"/>
        <c:scaling>
          <c:orientation val="minMax"/>
        </c:scaling>
        <c:delete val="0"/>
        <c:axPos val="l"/>
        <c:majorGridlines/>
        <c:numFmt formatCode="General" sourceLinked="1"/>
        <c:majorTickMark val="none"/>
        <c:minorTickMark val="none"/>
        <c:tickLblPos val="nextTo"/>
        <c:crossAx val="102850560"/>
        <c:crosses val="autoZero"/>
        <c:crossBetween val="between"/>
      </c:valAx>
      <c:dTable>
        <c:showHorzBorder val="1"/>
        <c:showVertBorder val="1"/>
        <c:showOutline val="1"/>
        <c:showKeys val="1"/>
      </c:dTable>
    </c:plotArea>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r>
              <a:rPr lang="ja-JP" sz="1800"/>
              <a:t>施設従事者</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manualLayout>
          <c:layoutTarget val="inner"/>
          <c:xMode val="edge"/>
          <c:yMode val="edge"/>
          <c:x val="4.7944923241679885E-2"/>
          <c:y val="0.10960438305334261"/>
          <c:w val="0.93759857738939756"/>
          <c:h val="0.75420031917750829"/>
        </c:manualLayout>
      </c:layout>
      <c:lineChart>
        <c:grouping val="standard"/>
        <c:varyColors val="0"/>
        <c:ser>
          <c:idx val="0"/>
          <c:order val="0"/>
          <c:tx>
            <c:strRef>
              <c:f>養・従・使①!$A$10</c:f>
              <c:strCache>
                <c:ptCount val="1"/>
                <c:pt idx="0">
                  <c:v>通報</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3.195950677611413E-2"/>
                  <c:y val="-6.7902952437784672E-2"/>
                </c:manualLayout>
              </c:layout>
              <c:showLegendKey val="0"/>
              <c:showVal val="1"/>
              <c:showCatName val="0"/>
              <c:showSerName val="0"/>
              <c:showPercent val="0"/>
              <c:showBubbleSize val="0"/>
              <c:extLst>
                <c:ext xmlns:c15="http://schemas.microsoft.com/office/drawing/2012/chart" uri="{CE6537A1-D6FC-4f65-9D91-7224C49458BB}">
                  <c15:layout>
                    <c:manualLayout>
                      <c:w val="3.8859070303663888E-2"/>
                      <c:h val="5.012810182880828E-2"/>
                    </c:manualLayout>
                  </c15:layout>
                </c:ext>
                <c:ext xmlns:c16="http://schemas.microsoft.com/office/drawing/2014/chart" uri="{C3380CC4-5D6E-409C-BE32-E72D297353CC}">
                  <c16:uniqueId val="{00000000-2170-4019-87C1-9BD0AA497D0F}"/>
                </c:ext>
              </c:extLst>
            </c:dLbl>
            <c:dLbl>
              <c:idx val="1"/>
              <c:layout>
                <c:manualLayout>
                  <c:x val="-4.0137616767535848E-2"/>
                  <c:y val="-5.9996571729232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170-4019-87C1-9BD0AA497D0F}"/>
                </c:ext>
              </c:extLst>
            </c:dLbl>
            <c:dLbl>
              <c:idx val="2"/>
              <c:layout>
                <c:manualLayout>
                  <c:x val="-3.8464988407481165E-2"/>
                  <c:y val="-6.67927976981086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170-4019-87C1-9BD0AA497D0F}"/>
                </c:ext>
              </c:extLst>
            </c:dLbl>
            <c:dLbl>
              <c:idx val="3"/>
              <c:layout>
                <c:manualLayout>
                  <c:x val="-4.1015706815818329E-2"/>
                  <c:y val="-5.76413313790356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170-4019-87C1-9BD0AA497D0F}"/>
                </c:ext>
              </c:extLst>
            </c:dLbl>
            <c:dLbl>
              <c:idx val="4"/>
              <c:layout>
                <c:manualLayout>
                  <c:x val="-3.7670336265005162E-2"/>
                  <c:y val="-6.22979130630866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170-4019-87C1-9BD0AA497D0F}"/>
                </c:ext>
              </c:extLst>
            </c:dLbl>
            <c:dLbl>
              <c:idx val="5"/>
              <c:layout>
                <c:manualLayout>
                  <c:x val="-4.2120775287263219E-2"/>
                  <c:y val="-6.69814442553090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170-4019-87C1-9BD0AA497D0F}"/>
                </c:ext>
              </c:extLst>
            </c:dLbl>
            <c:dLbl>
              <c:idx val="6"/>
              <c:layout>
                <c:manualLayout>
                  <c:x val="-3.2114714940598588E-2"/>
                  <c:y val="-7.85689994490933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170-4019-87C1-9BD0AA497D0F}"/>
                </c:ext>
              </c:extLst>
            </c:dLbl>
            <c:dLbl>
              <c:idx val="7"/>
              <c:layout>
                <c:manualLayout>
                  <c:x val="-4.0788614561952236E-2"/>
                  <c:y val="-6.23248625712580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170-4019-87C1-9BD0AA497D0F}"/>
                </c:ext>
              </c:extLst>
            </c:dLbl>
            <c:dLbl>
              <c:idx val="8"/>
              <c:layout>
                <c:manualLayout>
                  <c:x val="-2.9336904278395404E-2"/>
                  <c:y val="-7.16919249557028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170-4019-87C1-9BD0AA497D0F}"/>
                </c:ext>
              </c:extLst>
            </c:dLbl>
            <c:dLbl>
              <c:idx val="9"/>
              <c:layout>
                <c:manualLayout>
                  <c:x val="-2.74673488009529E-2"/>
                  <c:y val="-7.09476052062049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170-4019-87C1-9BD0AA497D0F}"/>
                </c:ext>
              </c:extLst>
            </c:dLbl>
            <c:dLbl>
              <c:idx val="10"/>
              <c:layout>
                <c:manualLayout>
                  <c:x val="-2.8966612671684202E-3"/>
                  <c:y val="6.18716271611571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170-4019-87C1-9BD0AA497D0F}"/>
                </c:ext>
              </c:extLst>
            </c:dLbl>
            <c:dLbl>
              <c:idx val="11"/>
              <c:layout>
                <c:manualLayout>
                  <c:x val="-5.7442046512136177E-2"/>
                  <c:y val="-3.763049657677085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170-4019-87C1-9BD0AA497D0F}"/>
                </c:ext>
              </c:extLst>
            </c:dLbl>
            <c:dLbl>
              <c:idx val="12"/>
              <c:layout>
                <c:manualLayout>
                  <c:x val="-1.8793449179599565E-2"/>
                  <c:y val="5.58789802086111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2170-4019-87C1-9BD0AA497D0F}"/>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養・従・使①!$B$9:$N$9</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養・従・使①!$B$10:$N$10</c:f>
              <c:numCache>
                <c:formatCode>General</c:formatCode>
                <c:ptCount val="13"/>
                <c:pt idx="0">
                  <c:v>89</c:v>
                </c:pt>
                <c:pt idx="1">
                  <c:v>152</c:v>
                </c:pt>
                <c:pt idx="2">
                  <c:v>147</c:v>
                </c:pt>
                <c:pt idx="3">
                  <c:v>221</c:v>
                </c:pt>
                <c:pt idx="4">
                  <c:v>240</c:v>
                </c:pt>
                <c:pt idx="5">
                  <c:v>267</c:v>
                </c:pt>
                <c:pt idx="6">
                  <c:v>274</c:v>
                </c:pt>
                <c:pt idx="7">
                  <c:v>309</c:v>
                </c:pt>
                <c:pt idx="8">
                  <c:v>322</c:v>
                </c:pt>
                <c:pt idx="9">
                  <c:v>331</c:v>
                </c:pt>
                <c:pt idx="10">
                  <c:v>331</c:v>
                </c:pt>
                <c:pt idx="11">
                  <c:v>452</c:v>
                </c:pt>
                <c:pt idx="12">
                  <c:v>481</c:v>
                </c:pt>
              </c:numCache>
            </c:numRef>
          </c:val>
          <c:smooth val="0"/>
          <c:extLst>
            <c:ext xmlns:c16="http://schemas.microsoft.com/office/drawing/2014/chart" uri="{C3380CC4-5D6E-409C-BE32-E72D297353CC}">
              <c16:uniqueId val="{0000000C-2170-4019-87C1-9BD0AA497D0F}"/>
            </c:ext>
          </c:extLst>
        </c:ser>
        <c:ser>
          <c:idx val="1"/>
          <c:order val="1"/>
          <c:tx>
            <c:strRef>
              <c:f>養・従・使①!$A$11</c:f>
              <c:strCache>
                <c:ptCount val="1"/>
                <c:pt idx="0">
                  <c:v>判断</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3.8376314289304832E-2"/>
                  <c:y val="5.4998996268318108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2170-4019-87C1-9BD0AA497D0F}"/>
                </c:ext>
              </c:extLst>
            </c:dLbl>
            <c:dLbl>
              <c:idx val="1"/>
              <c:layout>
                <c:manualLayout>
                  <c:x val="-1.833937850257078E-2"/>
                  <c:y val="-3.93922977572325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2170-4019-87C1-9BD0AA497D0F}"/>
                </c:ext>
              </c:extLst>
            </c:dLbl>
            <c:dLbl>
              <c:idx val="2"/>
              <c:layout>
                <c:manualLayout>
                  <c:x val="2.4372291967559162E-3"/>
                  <c:y val="2.30942618630543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2170-4019-87C1-9BD0AA497D0F}"/>
                </c:ext>
              </c:extLst>
            </c:dLbl>
            <c:dLbl>
              <c:idx val="3"/>
              <c:layout>
                <c:manualLayout>
                  <c:x val="-3.3453705508131684E-3"/>
                  <c:y val="4.3968030916768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2170-4019-87C1-9BD0AA497D0F}"/>
                </c:ext>
              </c:extLst>
            </c:dLbl>
            <c:dLbl>
              <c:idx val="4"/>
              <c:layout>
                <c:manualLayout>
                  <c:x val="-3.118392127650662E-3"/>
                  <c:y val="3.93114492327181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2170-4019-87C1-9BD0AA497D0F}"/>
                </c:ext>
              </c:extLst>
            </c:dLbl>
            <c:dLbl>
              <c:idx val="5"/>
              <c:layout>
                <c:manualLayout>
                  <c:x val="-1.7688380708154466E-2"/>
                  <c:y val="4.61885237261086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2170-4019-87C1-9BD0AA497D0F}"/>
                </c:ext>
              </c:extLst>
            </c:dLbl>
            <c:dLbl>
              <c:idx val="6"/>
              <c:layout>
                <c:manualLayout>
                  <c:x val="-7.5688311499086626E-3"/>
                  <c:y val="4.61615742179371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2170-4019-87C1-9BD0AA497D0F}"/>
                </c:ext>
              </c:extLst>
            </c:dLbl>
            <c:dLbl>
              <c:idx val="7"/>
              <c:layout>
                <c:manualLayout>
                  <c:x val="-1.4797080834369952E-2"/>
                  <c:y val="4.84090165354482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2170-4019-87C1-9BD0AA497D0F}"/>
                </c:ext>
              </c:extLst>
            </c:dLbl>
            <c:dLbl>
              <c:idx val="8"/>
              <c:layout>
                <c:manualLayout>
                  <c:x val="-1.6666666666666871E-2"/>
                  <c:y val="5.55555555555555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2170-4019-87C1-9BD0AA497D0F}"/>
                </c:ext>
              </c:extLst>
            </c:dLbl>
            <c:dLbl>
              <c:idx val="9"/>
              <c:layout>
                <c:manualLayout>
                  <c:x val="-1.8793449179599457E-2"/>
                  <c:y val="4.37196187836238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2170-4019-87C1-9BD0AA497D0F}"/>
                </c:ext>
              </c:extLst>
            </c:dLbl>
            <c:dLbl>
              <c:idx val="10"/>
              <c:layout>
                <c:manualLayout>
                  <c:x val="-1.7347799242707202E-2"/>
                  <c:y val="4.21028316233227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2170-4019-87C1-9BD0AA497D0F}"/>
                </c:ext>
              </c:extLst>
            </c:dLbl>
            <c:dLbl>
              <c:idx val="11"/>
              <c:layout>
                <c:manualLayout>
                  <c:x val="-2.2577637093146297E-2"/>
                  <c:y val="6.00961199124780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2170-4019-87C1-9BD0AA497D0F}"/>
                </c:ext>
              </c:extLst>
            </c:dLbl>
            <c:dLbl>
              <c:idx val="12"/>
              <c:layout>
                <c:manualLayout>
                  <c:x val="-1.8793449179599565E-2"/>
                  <c:y val="4.65658168405091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2170-4019-87C1-9BD0AA497D0F}"/>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養・従・使①!$B$9:$N$9</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養・従・使①!$B$11:$N$11</c:f>
              <c:numCache>
                <c:formatCode>General</c:formatCode>
                <c:ptCount val="13"/>
                <c:pt idx="0">
                  <c:v>5</c:v>
                </c:pt>
                <c:pt idx="1">
                  <c:v>22</c:v>
                </c:pt>
                <c:pt idx="2">
                  <c:v>27</c:v>
                </c:pt>
                <c:pt idx="3">
                  <c:v>45</c:v>
                </c:pt>
                <c:pt idx="4">
                  <c:v>53</c:v>
                </c:pt>
                <c:pt idx="5">
                  <c:v>59</c:v>
                </c:pt>
                <c:pt idx="6">
                  <c:v>61</c:v>
                </c:pt>
                <c:pt idx="7">
                  <c:v>76</c:v>
                </c:pt>
                <c:pt idx="8">
                  <c:v>70</c:v>
                </c:pt>
                <c:pt idx="9">
                  <c:v>60</c:v>
                </c:pt>
                <c:pt idx="10">
                  <c:v>72</c:v>
                </c:pt>
                <c:pt idx="11">
                  <c:v>117</c:v>
                </c:pt>
                <c:pt idx="12">
                  <c:v>106</c:v>
                </c:pt>
              </c:numCache>
            </c:numRef>
          </c:val>
          <c:smooth val="0"/>
          <c:extLst>
            <c:ext xmlns:c16="http://schemas.microsoft.com/office/drawing/2014/chart" uri="{C3380CC4-5D6E-409C-BE32-E72D297353CC}">
              <c16:uniqueId val="{00000019-2170-4019-87C1-9BD0AA497D0F}"/>
            </c:ext>
          </c:extLst>
        </c:ser>
        <c:ser>
          <c:idx val="2"/>
          <c:order val="2"/>
          <c:tx>
            <c:strRef>
              <c:f>養・従・使①!$A$12</c:f>
              <c:strCache>
                <c:ptCount val="1"/>
                <c:pt idx="0">
                  <c:v>被虐待者</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dLbl>
              <c:idx val="0"/>
              <c:layout>
                <c:manualLayout>
                  <c:x val="-3.4169700634355739E-2"/>
                  <c:y val="-4.7244779449441714E-2"/>
                </c:manualLayout>
              </c:layout>
              <c:showLegendKey val="0"/>
              <c:showVal val="1"/>
              <c:showCatName val="0"/>
              <c:showSerName val="0"/>
              <c:showPercent val="0"/>
              <c:showBubbleSize val="0"/>
              <c:extLst>
                <c:ext xmlns:c15="http://schemas.microsoft.com/office/drawing/2012/chart" uri="{CE6537A1-D6FC-4f65-9D91-7224C49458BB}">
                  <c15:layout>
                    <c:manualLayout>
                      <c:w val="4.1750370177448405E-2"/>
                      <c:h val="5.012810182880828E-2"/>
                    </c:manualLayout>
                  </c15:layout>
                </c:ext>
                <c:ext xmlns:c16="http://schemas.microsoft.com/office/drawing/2014/chart" uri="{C3380CC4-5D6E-409C-BE32-E72D297353CC}">
                  <c16:uniqueId val="{0000001A-2170-4019-87C1-9BD0AA497D0F}"/>
                </c:ext>
              </c:extLst>
            </c:dLbl>
            <c:dLbl>
              <c:idx val="1"/>
              <c:layout>
                <c:manualLayout>
                  <c:x val="-7.9511315682592645E-3"/>
                  <c:y val="-3.7063915250213353E-2"/>
                </c:manualLayout>
              </c:layout>
              <c:showLegendKey val="0"/>
              <c:showVal val="1"/>
              <c:showCatName val="0"/>
              <c:showSerName val="0"/>
              <c:showPercent val="0"/>
              <c:showBubbleSize val="0"/>
              <c:extLst>
                <c:ext xmlns:c15="http://schemas.microsoft.com/office/drawing/2012/chart" uri="{CE6537A1-D6FC-4f65-9D91-7224C49458BB}">
                  <c15:layout>
                    <c:manualLayout>
                      <c:w val="3.8859070303663888E-2"/>
                      <c:h val="3.8486647618680953E-2"/>
                    </c:manualLayout>
                  </c15:layout>
                </c:ext>
                <c:ext xmlns:c16="http://schemas.microsoft.com/office/drawing/2014/chart" uri="{C3380CC4-5D6E-409C-BE32-E72D297353CC}">
                  <c16:uniqueId val="{0000001B-2170-4019-87C1-9BD0AA497D0F}"/>
                </c:ext>
              </c:extLst>
            </c:dLbl>
            <c:dLbl>
              <c:idx val="2"/>
              <c:layout>
                <c:manualLayout>
                  <c:x val="-2.2562839101666326E-2"/>
                  <c:y val="-5.3092456062676853E-2"/>
                </c:manualLayout>
              </c:layout>
              <c:showLegendKey val="0"/>
              <c:showVal val="1"/>
              <c:showCatName val="0"/>
              <c:showSerName val="0"/>
              <c:showPercent val="0"/>
              <c:showBubbleSize val="0"/>
              <c:extLst>
                <c:ext xmlns:c15="http://schemas.microsoft.com/office/drawing/2012/chart" uri="{CE6537A1-D6FC-4f65-9D91-7224C49458BB}">
                  <c15:layout>
                    <c:manualLayout>
                      <c:w val="3.452212049298712E-2"/>
                      <c:h val="3.8486647618680953E-2"/>
                    </c:manualLayout>
                  </c15:layout>
                </c:ext>
                <c:ext xmlns:c16="http://schemas.microsoft.com/office/drawing/2014/chart" uri="{C3380CC4-5D6E-409C-BE32-E72D297353CC}">
                  <c16:uniqueId val="{0000001C-2170-4019-87C1-9BD0AA497D0F}"/>
                </c:ext>
              </c:extLst>
            </c:dLbl>
            <c:dLbl>
              <c:idx val="3"/>
              <c:layout>
                <c:manualLayout>
                  <c:x val="-1.6057414385651139E-2"/>
                  <c:y val="-7.1745732307052057E-2"/>
                </c:manualLayout>
              </c:layout>
              <c:showLegendKey val="0"/>
              <c:showVal val="1"/>
              <c:showCatName val="0"/>
              <c:showSerName val="0"/>
              <c:showPercent val="0"/>
              <c:showBubbleSize val="0"/>
              <c:extLst>
                <c:ext xmlns:c15="http://schemas.microsoft.com/office/drawing/2012/chart" uri="{CE6537A1-D6FC-4f65-9D91-7224C49458BB}">
                  <c15:layout>
                    <c:manualLayout>
                      <c:w val="3.3076470556094861E-2"/>
                      <c:h val="3.8486647618680953E-2"/>
                    </c:manualLayout>
                  </c15:layout>
                </c:ext>
                <c:ext xmlns:c16="http://schemas.microsoft.com/office/drawing/2014/chart" uri="{C3380CC4-5D6E-409C-BE32-E72D297353CC}">
                  <c16:uniqueId val="{0000001D-2170-4019-87C1-9BD0AA497D0F}"/>
                </c:ext>
              </c:extLst>
            </c:dLbl>
            <c:dLbl>
              <c:idx val="4"/>
              <c:layout>
                <c:manualLayout>
                  <c:x val="-1.9557936185596918E-2"/>
                  <c:y val="-6.01313192700900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2170-4019-87C1-9BD0AA497D0F}"/>
                </c:ext>
              </c:extLst>
            </c:dLbl>
            <c:dLbl>
              <c:idx val="5"/>
              <c:layout>
                <c:manualLayout>
                  <c:x val="-2.7550786706759357E-2"/>
                  <c:y val="-5.31194972358421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2170-4019-87C1-9BD0AA497D0F}"/>
                </c:ext>
              </c:extLst>
            </c:dLbl>
            <c:dLbl>
              <c:idx val="6"/>
              <c:layout>
                <c:manualLayout>
                  <c:x val="-2.8996436643651615E-2"/>
                  <c:y val="-5.2850002154127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2170-4019-87C1-9BD0AA497D0F}"/>
                </c:ext>
              </c:extLst>
            </c:dLbl>
            <c:dLbl>
              <c:idx val="7"/>
              <c:layout>
                <c:manualLayout>
                  <c:x val="-4.0221054673342305E-2"/>
                  <c:y val="-6.69005957307946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2170-4019-87C1-9BD0AA497D0F}"/>
                </c:ext>
              </c:extLst>
            </c:dLbl>
            <c:dLbl>
              <c:idx val="8"/>
              <c:layout>
                <c:manualLayout>
                  <c:x val="-2.1003586122489121E-2"/>
                  <c:y val="-5.75335333463498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2170-4019-87C1-9BD0AA497D0F}"/>
                </c:ext>
              </c:extLst>
            </c:dLbl>
            <c:dLbl>
              <c:idx val="9"/>
              <c:layout>
                <c:manualLayout>
                  <c:x val="-1.8820199394967044E-2"/>
                  <c:y val="-5.71714566209166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2170-4019-87C1-9BD0AA497D0F}"/>
                </c:ext>
              </c:extLst>
            </c:dLbl>
            <c:dLbl>
              <c:idx val="10"/>
              <c:layout>
                <c:manualLayout>
                  <c:x val="-3.3313579911885931E-2"/>
                  <c:y val="-6.65016696778616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2170-4019-87C1-9BD0AA497D0F}"/>
                </c:ext>
              </c:extLst>
            </c:dLbl>
            <c:dLbl>
              <c:idx val="11"/>
              <c:layout>
                <c:manualLayout>
                  <c:x val="-2.3130398990276232E-2"/>
                  <c:y val="6.8381352040325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2170-4019-87C1-9BD0AA497D0F}"/>
                </c:ext>
              </c:extLst>
            </c:dLbl>
            <c:dLbl>
              <c:idx val="12"/>
              <c:layout>
                <c:manualLayout>
                  <c:x val="-1.4456499368922578E-3"/>
                  <c:y val="-3.72526534724075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2170-4019-87C1-9BD0AA497D0F}"/>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養・従・使①!$B$9:$N$9</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養・従・使①!$B$12:$N$12</c:f>
              <c:numCache>
                <c:formatCode>General</c:formatCode>
                <c:ptCount val="13"/>
                <c:pt idx="0">
                  <c:v>11</c:v>
                </c:pt>
                <c:pt idx="1">
                  <c:v>98</c:v>
                </c:pt>
                <c:pt idx="2">
                  <c:v>53</c:v>
                </c:pt>
                <c:pt idx="3">
                  <c:v>80</c:v>
                </c:pt>
                <c:pt idx="4">
                  <c:v>68</c:v>
                </c:pt>
                <c:pt idx="5">
                  <c:v>85</c:v>
                </c:pt>
                <c:pt idx="6">
                  <c:v>85</c:v>
                </c:pt>
                <c:pt idx="7">
                  <c:v>105</c:v>
                </c:pt>
                <c:pt idx="8">
                  <c:v>92</c:v>
                </c:pt>
                <c:pt idx="9">
                  <c:v>70</c:v>
                </c:pt>
                <c:pt idx="10">
                  <c:v>85</c:v>
                </c:pt>
                <c:pt idx="11">
                  <c:v>207</c:v>
                </c:pt>
                <c:pt idx="12">
                  <c:v>129</c:v>
                </c:pt>
              </c:numCache>
            </c:numRef>
          </c:val>
          <c:smooth val="0"/>
          <c:extLst>
            <c:ext xmlns:c16="http://schemas.microsoft.com/office/drawing/2014/chart" uri="{C3380CC4-5D6E-409C-BE32-E72D297353CC}">
              <c16:uniqueId val="{00000026-2170-4019-87C1-9BD0AA497D0F}"/>
            </c:ext>
          </c:extLst>
        </c:ser>
        <c:dLbls>
          <c:showLegendKey val="0"/>
          <c:showVal val="0"/>
          <c:showCatName val="0"/>
          <c:showSerName val="0"/>
          <c:showPercent val="0"/>
          <c:showBubbleSize val="0"/>
        </c:dLbls>
        <c:marker val="1"/>
        <c:smooth val="0"/>
        <c:axId val="1561321872"/>
        <c:axId val="1561323952"/>
      </c:lineChart>
      <c:catAx>
        <c:axId val="1561321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1323952"/>
        <c:crosses val="autoZero"/>
        <c:auto val="1"/>
        <c:lblAlgn val="ctr"/>
        <c:lblOffset val="100"/>
        <c:noMultiLvlLbl val="0"/>
      </c:catAx>
      <c:valAx>
        <c:axId val="1561323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1321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baseline="0">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204999623697723E-2"/>
          <c:y val="0.13511943453158445"/>
          <c:w val="0.92909535589235603"/>
          <c:h val="0.44463320944929646"/>
        </c:manualLayout>
      </c:layout>
      <c:barChart>
        <c:barDir val="col"/>
        <c:grouping val="clustered"/>
        <c:varyColors val="0"/>
        <c:ser>
          <c:idx val="4"/>
          <c:order val="0"/>
          <c:tx>
            <c:strRef>
              <c:f>従事者①!$J$2</c:f>
              <c:strCache>
                <c:ptCount val="1"/>
                <c:pt idx="0">
                  <c:v>R4</c:v>
                </c:pt>
              </c:strCache>
            </c:strRef>
          </c:tx>
          <c:spPr>
            <a:solidFill>
              <a:srgbClr val="0070C0"/>
            </a:solidFill>
          </c:spPr>
          <c:invertIfNegative val="0"/>
          <c:cat>
            <c:strRef>
              <c:f>従事者①!$B$3:$B$21</c:f>
              <c:strCache>
                <c:ptCount val="19"/>
                <c:pt idx="0">
                  <c:v>本人による届出</c:v>
                </c:pt>
                <c:pt idx="1">
                  <c:v>家族・親族</c:v>
                </c:pt>
                <c:pt idx="2">
                  <c:v>近隣住民・知人</c:v>
                </c:pt>
                <c:pt idx="3">
                  <c:v>医療機関関係者</c:v>
                </c:pt>
                <c:pt idx="4">
                  <c:v>教職員</c:v>
                </c:pt>
                <c:pt idx="5">
                  <c:v>相談支援専門員・他の施設従事者等</c:v>
                </c:pt>
                <c:pt idx="6">
                  <c:v>当該施設・事業所 設置者・管理者</c:v>
                </c:pt>
                <c:pt idx="7">
                  <c:v>当該施設・事業所 サービス管理責任者(※1)</c:v>
                </c:pt>
                <c:pt idx="8">
                  <c:v>当該施設・事業所 児童発達支援管理責任者</c:v>
                </c:pt>
                <c:pt idx="9">
                  <c:v>当該施設・事業所 職員</c:v>
                </c:pt>
                <c:pt idx="10">
                  <c:v>当該施設・事業所 元職員</c:v>
                </c:pt>
                <c:pt idx="11">
                  <c:v>当該施設・事業所利用者</c:v>
                </c:pt>
                <c:pt idx="12">
                  <c:v>当該市町村行政職員</c:v>
                </c:pt>
                <c:pt idx="13">
                  <c:v>警察</c:v>
                </c:pt>
                <c:pt idx="14">
                  <c:v>運営適正化委員会</c:v>
                </c:pt>
                <c:pt idx="15">
                  <c:v>介護保険法に基づく居宅サービス事業等従事者等</c:v>
                </c:pt>
                <c:pt idx="16">
                  <c:v>成年後見人等</c:v>
                </c:pt>
                <c:pt idx="17">
                  <c:v>その他</c:v>
                </c:pt>
                <c:pt idx="18">
                  <c:v>不明（匿名含む）</c:v>
                </c:pt>
              </c:strCache>
            </c:strRef>
          </c:cat>
          <c:val>
            <c:numRef>
              <c:f>従事者①!$J$3:$J$21</c:f>
              <c:numCache>
                <c:formatCode>General</c:formatCode>
                <c:ptCount val="19"/>
                <c:pt idx="0">
                  <c:v>42</c:v>
                </c:pt>
                <c:pt idx="1">
                  <c:v>52</c:v>
                </c:pt>
                <c:pt idx="2">
                  <c:v>9</c:v>
                </c:pt>
                <c:pt idx="3">
                  <c:v>4</c:v>
                </c:pt>
                <c:pt idx="4">
                  <c:v>3</c:v>
                </c:pt>
                <c:pt idx="5">
                  <c:v>53</c:v>
                </c:pt>
                <c:pt idx="6">
                  <c:v>50</c:v>
                </c:pt>
                <c:pt idx="7">
                  <c:v>9</c:v>
                </c:pt>
                <c:pt idx="8">
                  <c:v>0</c:v>
                </c:pt>
                <c:pt idx="9">
                  <c:v>52</c:v>
                </c:pt>
                <c:pt idx="10">
                  <c:v>24</c:v>
                </c:pt>
                <c:pt idx="11">
                  <c:v>4</c:v>
                </c:pt>
                <c:pt idx="12">
                  <c:v>25</c:v>
                </c:pt>
                <c:pt idx="13">
                  <c:v>12</c:v>
                </c:pt>
                <c:pt idx="14">
                  <c:v>0</c:v>
                </c:pt>
                <c:pt idx="15">
                  <c:v>0</c:v>
                </c:pt>
                <c:pt idx="16">
                  <c:v>2</c:v>
                </c:pt>
                <c:pt idx="17">
                  <c:v>33</c:v>
                </c:pt>
                <c:pt idx="18">
                  <c:v>17</c:v>
                </c:pt>
              </c:numCache>
            </c:numRef>
          </c:val>
          <c:extLst>
            <c:ext xmlns:c16="http://schemas.microsoft.com/office/drawing/2014/chart" uri="{C3380CC4-5D6E-409C-BE32-E72D297353CC}">
              <c16:uniqueId val="{00000000-B502-4F1C-8CE0-D03FDCDFD4C5}"/>
            </c:ext>
          </c:extLst>
        </c:ser>
        <c:ser>
          <c:idx val="1"/>
          <c:order val="1"/>
          <c:tx>
            <c:strRef>
              <c:f>従事者①!$K$2</c:f>
              <c:strCache>
                <c:ptCount val="1"/>
                <c:pt idx="0">
                  <c:v>R5</c:v>
                </c:pt>
              </c:strCache>
            </c:strRef>
          </c:tx>
          <c:spPr>
            <a:pattFill prst="ltDnDiag">
              <a:fgClr>
                <a:srgbClr val="00B0F0"/>
              </a:fgClr>
              <a:bgClr>
                <a:schemeClr val="bg1"/>
              </a:bgClr>
            </a:pattFill>
            <a:ln>
              <a:solidFill>
                <a:srgbClr val="00B0F0"/>
              </a:solidFill>
            </a:ln>
          </c:spPr>
          <c:invertIfNegative val="0"/>
          <c:cat>
            <c:strRef>
              <c:f>従事者①!$B$3:$B$21</c:f>
              <c:strCache>
                <c:ptCount val="19"/>
                <c:pt idx="0">
                  <c:v>本人による届出</c:v>
                </c:pt>
                <c:pt idx="1">
                  <c:v>家族・親族</c:v>
                </c:pt>
                <c:pt idx="2">
                  <c:v>近隣住民・知人</c:v>
                </c:pt>
                <c:pt idx="3">
                  <c:v>医療機関関係者</c:v>
                </c:pt>
                <c:pt idx="4">
                  <c:v>教職員</c:v>
                </c:pt>
                <c:pt idx="5">
                  <c:v>相談支援専門員・他の施設従事者等</c:v>
                </c:pt>
                <c:pt idx="6">
                  <c:v>当該施設・事業所 設置者・管理者</c:v>
                </c:pt>
                <c:pt idx="7">
                  <c:v>当該施設・事業所 サービス管理責任者(※1)</c:v>
                </c:pt>
                <c:pt idx="8">
                  <c:v>当該施設・事業所 児童発達支援管理責任者</c:v>
                </c:pt>
                <c:pt idx="9">
                  <c:v>当該施設・事業所 職員</c:v>
                </c:pt>
                <c:pt idx="10">
                  <c:v>当該施設・事業所 元職員</c:v>
                </c:pt>
                <c:pt idx="11">
                  <c:v>当該施設・事業所利用者</c:v>
                </c:pt>
                <c:pt idx="12">
                  <c:v>当該市町村行政職員</c:v>
                </c:pt>
                <c:pt idx="13">
                  <c:v>警察</c:v>
                </c:pt>
                <c:pt idx="14">
                  <c:v>運営適正化委員会</c:v>
                </c:pt>
                <c:pt idx="15">
                  <c:v>介護保険法に基づく居宅サービス事業等従事者等</c:v>
                </c:pt>
                <c:pt idx="16">
                  <c:v>成年後見人等</c:v>
                </c:pt>
                <c:pt idx="17">
                  <c:v>その他</c:v>
                </c:pt>
                <c:pt idx="18">
                  <c:v>不明（匿名含む）</c:v>
                </c:pt>
              </c:strCache>
            </c:strRef>
          </c:cat>
          <c:val>
            <c:numRef>
              <c:f>従事者①!$K$3:$K$21</c:f>
              <c:numCache>
                <c:formatCode>General</c:formatCode>
                <c:ptCount val="19"/>
                <c:pt idx="0">
                  <c:v>45</c:v>
                </c:pt>
                <c:pt idx="1">
                  <c:v>42</c:v>
                </c:pt>
                <c:pt idx="2">
                  <c:v>19</c:v>
                </c:pt>
                <c:pt idx="3">
                  <c:v>5</c:v>
                </c:pt>
                <c:pt idx="4">
                  <c:v>2</c:v>
                </c:pt>
                <c:pt idx="5">
                  <c:v>74</c:v>
                </c:pt>
                <c:pt idx="6">
                  <c:v>72</c:v>
                </c:pt>
                <c:pt idx="7">
                  <c:v>20</c:v>
                </c:pt>
                <c:pt idx="8">
                  <c:v>1</c:v>
                </c:pt>
                <c:pt idx="9">
                  <c:v>66</c:v>
                </c:pt>
                <c:pt idx="10">
                  <c:v>11</c:v>
                </c:pt>
                <c:pt idx="11">
                  <c:v>2</c:v>
                </c:pt>
                <c:pt idx="12">
                  <c:v>51</c:v>
                </c:pt>
                <c:pt idx="13">
                  <c:v>11</c:v>
                </c:pt>
                <c:pt idx="14">
                  <c:v>1</c:v>
                </c:pt>
                <c:pt idx="15">
                  <c:v>1</c:v>
                </c:pt>
                <c:pt idx="16">
                  <c:v>1</c:v>
                </c:pt>
                <c:pt idx="17">
                  <c:v>35</c:v>
                </c:pt>
                <c:pt idx="18">
                  <c:v>18</c:v>
                </c:pt>
              </c:numCache>
            </c:numRef>
          </c:val>
          <c:extLst>
            <c:ext xmlns:c16="http://schemas.microsoft.com/office/drawing/2014/chart" uri="{C3380CC4-5D6E-409C-BE32-E72D297353CC}">
              <c16:uniqueId val="{00000001-B502-4F1C-8CE0-D03FDCDFD4C5}"/>
            </c:ext>
          </c:extLst>
        </c:ser>
        <c:ser>
          <c:idx val="0"/>
          <c:order val="2"/>
          <c:tx>
            <c:strRef>
              <c:f>従事者①!$L$2</c:f>
              <c:strCache>
                <c:ptCount val="1"/>
                <c:pt idx="0">
                  <c:v>R6</c:v>
                </c:pt>
              </c:strCache>
            </c:strRef>
          </c:tx>
          <c:spPr>
            <a:solidFill>
              <a:srgbClr val="FF0000"/>
            </a:solidFill>
          </c:spPr>
          <c:invertIfNegative val="0"/>
          <c:cat>
            <c:strRef>
              <c:f>従事者①!$B$3:$B$21</c:f>
              <c:strCache>
                <c:ptCount val="19"/>
                <c:pt idx="0">
                  <c:v>本人による届出</c:v>
                </c:pt>
                <c:pt idx="1">
                  <c:v>家族・親族</c:v>
                </c:pt>
                <c:pt idx="2">
                  <c:v>近隣住民・知人</c:v>
                </c:pt>
                <c:pt idx="3">
                  <c:v>医療機関関係者</c:v>
                </c:pt>
                <c:pt idx="4">
                  <c:v>教職員</c:v>
                </c:pt>
                <c:pt idx="5">
                  <c:v>相談支援専門員・他の施設従事者等</c:v>
                </c:pt>
                <c:pt idx="6">
                  <c:v>当該施設・事業所 設置者・管理者</c:v>
                </c:pt>
                <c:pt idx="7">
                  <c:v>当該施設・事業所 サービス管理責任者(※1)</c:v>
                </c:pt>
                <c:pt idx="8">
                  <c:v>当該施設・事業所 児童発達支援管理責任者</c:v>
                </c:pt>
                <c:pt idx="9">
                  <c:v>当該施設・事業所 職員</c:v>
                </c:pt>
                <c:pt idx="10">
                  <c:v>当該施設・事業所 元職員</c:v>
                </c:pt>
                <c:pt idx="11">
                  <c:v>当該施設・事業所利用者</c:v>
                </c:pt>
                <c:pt idx="12">
                  <c:v>当該市町村行政職員</c:v>
                </c:pt>
                <c:pt idx="13">
                  <c:v>警察</c:v>
                </c:pt>
                <c:pt idx="14">
                  <c:v>運営適正化委員会</c:v>
                </c:pt>
                <c:pt idx="15">
                  <c:v>介護保険法に基づく居宅サービス事業等従事者等</c:v>
                </c:pt>
                <c:pt idx="16">
                  <c:v>成年後見人等</c:v>
                </c:pt>
                <c:pt idx="17">
                  <c:v>その他</c:v>
                </c:pt>
                <c:pt idx="18">
                  <c:v>不明（匿名含む）</c:v>
                </c:pt>
              </c:strCache>
            </c:strRef>
          </c:cat>
          <c:val>
            <c:numRef>
              <c:f>従事者①!$L$3:$L$21</c:f>
              <c:numCache>
                <c:formatCode>General</c:formatCode>
                <c:ptCount val="19"/>
                <c:pt idx="0">
                  <c:v>48</c:v>
                </c:pt>
                <c:pt idx="1">
                  <c:v>39</c:v>
                </c:pt>
                <c:pt idx="2">
                  <c:v>15</c:v>
                </c:pt>
                <c:pt idx="3">
                  <c:v>8</c:v>
                </c:pt>
                <c:pt idx="4">
                  <c:v>3</c:v>
                </c:pt>
                <c:pt idx="5">
                  <c:v>74</c:v>
                </c:pt>
                <c:pt idx="6">
                  <c:v>71</c:v>
                </c:pt>
                <c:pt idx="7">
                  <c:v>14</c:v>
                </c:pt>
                <c:pt idx="8">
                  <c:v>1</c:v>
                </c:pt>
                <c:pt idx="9">
                  <c:v>57</c:v>
                </c:pt>
                <c:pt idx="10">
                  <c:v>23</c:v>
                </c:pt>
                <c:pt idx="11">
                  <c:v>13</c:v>
                </c:pt>
                <c:pt idx="12">
                  <c:v>47</c:v>
                </c:pt>
                <c:pt idx="13">
                  <c:v>19</c:v>
                </c:pt>
                <c:pt idx="14">
                  <c:v>0</c:v>
                </c:pt>
                <c:pt idx="15">
                  <c:v>1</c:v>
                </c:pt>
                <c:pt idx="16">
                  <c:v>6</c:v>
                </c:pt>
                <c:pt idx="17">
                  <c:v>63</c:v>
                </c:pt>
                <c:pt idx="18">
                  <c:v>25</c:v>
                </c:pt>
              </c:numCache>
            </c:numRef>
          </c:val>
          <c:extLst>
            <c:ext xmlns:c16="http://schemas.microsoft.com/office/drawing/2014/chart" uri="{C3380CC4-5D6E-409C-BE32-E72D297353CC}">
              <c16:uniqueId val="{00000002-B502-4F1C-8CE0-D03FDCDFD4C5}"/>
            </c:ext>
          </c:extLst>
        </c:ser>
        <c:dLbls>
          <c:showLegendKey val="0"/>
          <c:showVal val="0"/>
          <c:showCatName val="0"/>
          <c:showSerName val="0"/>
          <c:showPercent val="0"/>
          <c:showBubbleSize val="0"/>
        </c:dLbls>
        <c:gapWidth val="150"/>
        <c:axId val="103008896"/>
        <c:axId val="103014784"/>
      </c:barChart>
      <c:catAx>
        <c:axId val="103008896"/>
        <c:scaling>
          <c:orientation val="minMax"/>
        </c:scaling>
        <c:delete val="0"/>
        <c:axPos val="b"/>
        <c:numFmt formatCode="General" sourceLinked="0"/>
        <c:majorTickMark val="out"/>
        <c:minorTickMark val="none"/>
        <c:tickLblPos val="nextTo"/>
        <c:crossAx val="103014784"/>
        <c:crosses val="autoZero"/>
        <c:auto val="1"/>
        <c:lblAlgn val="ctr"/>
        <c:lblOffset val="100"/>
        <c:noMultiLvlLbl val="0"/>
      </c:catAx>
      <c:valAx>
        <c:axId val="103014784"/>
        <c:scaling>
          <c:orientation val="minMax"/>
        </c:scaling>
        <c:delete val="0"/>
        <c:axPos val="l"/>
        <c:majorGridlines/>
        <c:numFmt formatCode="General" sourceLinked="1"/>
        <c:majorTickMark val="out"/>
        <c:minorTickMark val="none"/>
        <c:tickLblPos val="nextTo"/>
        <c:txPr>
          <a:bodyPr/>
          <a:lstStyle/>
          <a:p>
            <a:pPr>
              <a:defRPr sz="1000"/>
            </a:pPr>
            <a:endParaRPr lang="ja-JP"/>
          </a:p>
        </c:txPr>
        <c:crossAx val="103008896"/>
        <c:crosses val="autoZero"/>
        <c:crossBetween val="between"/>
      </c:valAx>
      <c:dTable>
        <c:showHorzBorder val="1"/>
        <c:showVertBorder val="1"/>
        <c:showOutline val="1"/>
        <c:showKeys val="1"/>
        <c:txPr>
          <a:bodyPr/>
          <a:lstStyle/>
          <a:p>
            <a:pPr rtl="0">
              <a:defRPr sz="1000"/>
            </a:pPr>
            <a:endParaRPr lang="ja-JP"/>
          </a:p>
        </c:txPr>
      </c:dTable>
    </c:plotArea>
    <c:plotVisOnly val="1"/>
    <c:dispBlanksAs val="gap"/>
    <c:showDLblsOverMax val="0"/>
  </c:chart>
  <c:spPr>
    <a:ln>
      <a:solidFill>
        <a:schemeClr val="tx1"/>
      </a:solidFill>
    </a:ln>
  </c:spPr>
  <c:txPr>
    <a:bodyPr/>
    <a:lstStyle/>
    <a:p>
      <a:pPr>
        <a:defRPr sz="700">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userShapes r:id="rId2"/>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sz="1800"/>
              <a:t>障がい種別　人数</a:t>
            </a:r>
          </a:p>
        </c:rich>
      </c:tx>
      <c:layout>
        <c:manualLayout>
          <c:xMode val="edge"/>
          <c:yMode val="edge"/>
          <c:x val="0.37323714157945898"/>
          <c:y val="1.2519540921846022E-3"/>
        </c:manualLayout>
      </c:layout>
      <c:overlay val="0"/>
      <c:spPr>
        <a:noFill/>
        <a:ln>
          <a:noFill/>
        </a:ln>
      </c:spPr>
    </c:title>
    <c:autoTitleDeleted val="0"/>
    <c:plotArea>
      <c:layout>
        <c:manualLayout>
          <c:layoutTarget val="inner"/>
          <c:xMode val="edge"/>
          <c:yMode val="edge"/>
          <c:x val="0.10638552729495332"/>
          <c:y val="9.7555678785048575E-2"/>
          <c:w val="0.86959556543567096"/>
          <c:h val="0.66845690690694326"/>
        </c:manualLayout>
      </c:layout>
      <c:barChart>
        <c:barDir val="col"/>
        <c:grouping val="clustered"/>
        <c:varyColors val="0"/>
        <c:ser>
          <c:idx val="3"/>
          <c:order val="0"/>
          <c:tx>
            <c:strRef>
              <c:f>従事者①!$B$98</c:f>
              <c:strCache>
                <c:ptCount val="1"/>
                <c:pt idx="0">
                  <c:v>R4</c:v>
                </c:pt>
              </c:strCache>
            </c:strRef>
          </c:tx>
          <c:spPr>
            <a:solidFill>
              <a:srgbClr val="0070C0"/>
            </a:solidFill>
          </c:spPr>
          <c:invertIfNegative val="0"/>
          <c:cat>
            <c:strRef>
              <c:f>従事者①!$C$90:$H$90</c:f>
              <c:strCache>
                <c:ptCount val="6"/>
                <c:pt idx="0">
                  <c:v>身体障がい</c:v>
                </c:pt>
                <c:pt idx="1">
                  <c:v>知的障がい</c:v>
                </c:pt>
                <c:pt idx="2">
                  <c:v>精神障がい</c:v>
                </c:pt>
                <c:pt idx="3">
                  <c:v>発達障がい</c:v>
                </c:pt>
                <c:pt idx="4">
                  <c:v>難病</c:v>
                </c:pt>
                <c:pt idx="5">
                  <c:v>その他・不明</c:v>
                </c:pt>
              </c:strCache>
            </c:strRef>
          </c:cat>
          <c:val>
            <c:numRef>
              <c:f>従事者①!$C$98:$H$98</c:f>
              <c:numCache>
                <c:formatCode>General</c:formatCode>
                <c:ptCount val="6"/>
                <c:pt idx="0">
                  <c:v>21</c:v>
                </c:pt>
                <c:pt idx="1">
                  <c:v>66</c:v>
                </c:pt>
                <c:pt idx="2">
                  <c:v>16</c:v>
                </c:pt>
                <c:pt idx="3">
                  <c:v>7</c:v>
                </c:pt>
                <c:pt idx="4">
                  <c:v>0</c:v>
                </c:pt>
                <c:pt idx="5">
                  <c:v>1</c:v>
                </c:pt>
              </c:numCache>
            </c:numRef>
          </c:val>
          <c:extLst>
            <c:ext xmlns:c16="http://schemas.microsoft.com/office/drawing/2014/chart" uri="{C3380CC4-5D6E-409C-BE32-E72D297353CC}">
              <c16:uniqueId val="{00000000-ED26-48DD-A448-FD17EB746190}"/>
            </c:ext>
          </c:extLst>
        </c:ser>
        <c:ser>
          <c:idx val="4"/>
          <c:order val="1"/>
          <c:tx>
            <c:strRef>
              <c:f>従事者①!$B$99</c:f>
              <c:strCache>
                <c:ptCount val="1"/>
                <c:pt idx="0">
                  <c:v>R5</c:v>
                </c:pt>
              </c:strCache>
            </c:strRef>
          </c:tx>
          <c:spPr>
            <a:pattFill prst="ltDnDiag">
              <a:fgClr>
                <a:srgbClr val="00B0F0"/>
              </a:fgClr>
              <a:bgClr>
                <a:schemeClr val="bg1"/>
              </a:bgClr>
            </a:pattFill>
            <a:ln>
              <a:solidFill>
                <a:srgbClr val="00B0F0"/>
              </a:solidFill>
            </a:ln>
          </c:spPr>
          <c:invertIfNegative val="0"/>
          <c:cat>
            <c:strRef>
              <c:f>従事者①!$C$90:$H$90</c:f>
              <c:strCache>
                <c:ptCount val="6"/>
                <c:pt idx="0">
                  <c:v>身体障がい</c:v>
                </c:pt>
                <c:pt idx="1">
                  <c:v>知的障がい</c:v>
                </c:pt>
                <c:pt idx="2">
                  <c:v>精神障がい</c:v>
                </c:pt>
                <c:pt idx="3">
                  <c:v>発達障がい</c:v>
                </c:pt>
                <c:pt idx="4">
                  <c:v>難病</c:v>
                </c:pt>
                <c:pt idx="5">
                  <c:v>その他・不明</c:v>
                </c:pt>
              </c:strCache>
            </c:strRef>
          </c:cat>
          <c:val>
            <c:numRef>
              <c:f>従事者①!$C$99:$H$99</c:f>
              <c:numCache>
                <c:formatCode>General</c:formatCode>
                <c:ptCount val="6"/>
                <c:pt idx="0">
                  <c:v>40</c:v>
                </c:pt>
                <c:pt idx="1">
                  <c:v>169</c:v>
                </c:pt>
                <c:pt idx="2">
                  <c:v>23</c:v>
                </c:pt>
                <c:pt idx="3">
                  <c:v>16</c:v>
                </c:pt>
                <c:pt idx="4">
                  <c:v>2</c:v>
                </c:pt>
                <c:pt idx="5">
                  <c:v>10</c:v>
                </c:pt>
              </c:numCache>
            </c:numRef>
          </c:val>
          <c:extLst>
            <c:ext xmlns:c16="http://schemas.microsoft.com/office/drawing/2014/chart" uri="{C3380CC4-5D6E-409C-BE32-E72D297353CC}">
              <c16:uniqueId val="{00000001-ED26-48DD-A448-FD17EB746190}"/>
            </c:ext>
          </c:extLst>
        </c:ser>
        <c:ser>
          <c:idx val="0"/>
          <c:order val="2"/>
          <c:tx>
            <c:strRef>
              <c:f>従事者①!$B$100</c:f>
              <c:strCache>
                <c:ptCount val="1"/>
                <c:pt idx="0">
                  <c:v>R6</c:v>
                </c:pt>
              </c:strCache>
            </c:strRef>
          </c:tx>
          <c:spPr>
            <a:solidFill>
              <a:srgbClr val="FF0000"/>
            </a:solidFill>
          </c:spPr>
          <c:invertIfNegative val="0"/>
          <c:cat>
            <c:strRef>
              <c:f>従事者①!$C$90:$H$90</c:f>
              <c:strCache>
                <c:ptCount val="6"/>
                <c:pt idx="0">
                  <c:v>身体障がい</c:v>
                </c:pt>
                <c:pt idx="1">
                  <c:v>知的障がい</c:v>
                </c:pt>
                <c:pt idx="2">
                  <c:v>精神障がい</c:v>
                </c:pt>
                <c:pt idx="3">
                  <c:v>発達障がい</c:v>
                </c:pt>
                <c:pt idx="4">
                  <c:v>難病</c:v>
                </c:pt>
                <c:pt idx="5">
                  <c:v>その他・不明</c:v>
                </c:pt>
              </c:strCache>
            </c:strRef>
          </c:cat>
          <c:val>
            <c:numRef>
              <c:f>従事者①!$C$100:$H$100</c:f>
              <c:numCache>
                <c:formatCode>General</c:formatCode>
                <c:ptCount val="6"/>
                <c:pt idx="0">
                  <c:v>25</c:v>
                </c:pt>
                <c:pt idx="1">
                  <c:v>88</c:v>
                </c:pt>
                <c:pt idx="2">
                  <c:v>27</c:v>
                </c:pt>
                <c:pt idx="3">
                  <c:v>11</c:v>
                </c:pt>
                <c:pt idx="4">
                  <c:v>0</c:v>
                </c:pt>
                <c:pt idx="5">
                  <c:v>3</c:v>
                </c:pt>
              </c:numCache>
            </c:numRef>
          </c:val>
          <c:extLst>
            <c:ext xmlns:c16="http://schemas.microsoft.com/office/drawing/2014/chart" uri="{C3380CC4-5D6E-409C-BE32-E72D297353CC}">
              <c16:uniqueId val="{00000002-ED26-48DD-A448-FD17EB746190}"/>
            </c:ext>
          </c:extLst>
        </c:ser>
        <c:dLbls>
          <c:showLegendKey val="0"/>
          <c:showVal val="0"/>
          <c:showCatName val="0"/>
          <c:showSerName val="0"/>
          <c:showPercent val="0"/>
          <c:showBubbleSize val="0"/>
        </c:dLbls>
        <c:gapWidth val="150"/>
        <c:axId val="68127360"/>
        <c:axId val="68137344"/>
      </c:barChart>
      <c:catAx>
        <c:axId val="68127360"/>
        <c:scaling>
          <c:orientation val="minMax"/>
        </c:scaling>
        <c:delete val="0"/>
        <c:axPos val="b"/>
        <c:numFmt formatCode="General" sourceLinked="0"/>
        <c:majorTickMark val="out"/>
        <c:minorTickMark val="none"/>
        <c:tickLblPos val="nextTo"/>
        <c:crossAx val="68137344"/>
        <c:crosses val="autoZero"/>
        <c:auto val="1"/>
        <c:lblAlgn val="ctr"/>
        <c:lblOffset val="100"/>
        <c:noMultiLvlLbl val="0"/>
      </c:catAx>
      <c:valAx>
        <c:axId val="68137344"/>
        <c:scaling>
          <c:orientation val="minMax"/>
        </c:scaling>
        <c:delete val="0"/>
        <c:axPos val="l"/>
        <c:majorGridlines/>
        <c:numFmt formatCode="General" sourceLinked="1"/>
        <c:majorTickMark val="out"/>
        <c:minorTickMark val="none"/>
        <c:tickLblPos val="nextTo"/>
        <c:crossAx val="68127360"/>
        <c:crosses val="autoZero"/>
        <c:crossBetween val="between"/>
      </c:valAx>
      <c:dTable>
        <c:showHorzBorder val="1"/>
        <c:showVertBorder val="1"/>
        <c:showOutline val="1"/>
        <c:showKeys val="1"/>
        <c:txPr>
          <a:bodyPr/>
          <a:lstStyle/>
          <a:p>
            <a:pPr rtl="0">
              <a:defRPr sz="900"/>
            </a:pPr>
            <a:endParaRPr lang="ja-JP"/>
          </a:p>
        </c:txPr>
      </c:dTable>
    </c:plotArea>
    <c:plotVisOnly val="1"/>
    <c:dispBlanksAs val="gap"/>
    <c:showDLblsOverMax val="0"/>
  </c:chart>
  <c:spPr>
    <a:ln>
      <a:solidFill>
        <a:schemeClr val="tx1"/>
      </a:solidFill>
    </a:ln>
  </c:spPr>
  <c:txPr>
    <a:bodyPr/>
    <a:lstStyle/>
    <a:p>
      <a:pPr>
        <a:defRPr sz="800">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userShapes r:id="rId2"/>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sz="1800"/>
              <a:t>虐待類型　件数</a:t>
            </a:r>
          </a:p>
        </c:rich>
      </c:tx>
      <c:layout>
        <c:manualLayout>
          <c:xMode val="edge"/>
          <c:yMode val="edge"/>
          <c:x val="0.34055397950364691"/>
          <c:y val="9.2139976343484295E-3"/>
        </c:manualLayout>
      </c:layout>
      <c:overlay val="0"/>
      <c:spPr>
        <a:noFill/>
        <a:ln>
          <a:noFill/>
        </a:ln>
      </c:spPr>
    </c:title>
    <c:autoTitleDeleted val="0"/>
    <c:plotArea>
      <c:layout>
        <c:manualLayout>
          <c:layoutTarget val="inner"/>
          <c:xMode val="edge"/>
          <c:yMode val="edge"/>
          <c:x val="9.2789004662804861E-2"/>
          <c:y val="0.10525021323995838"/>
          <c:w val="0.8716330400710075"/>
          <c:h val="0.69609889980998851"/>
        </c:manualLayout>
      </c:layout>
      <c:barChart>
        <c:barDir val="col"/>
        <c:grouping val="clustered"/>
        <c:varyColors val="0"/>
        <c:ser>
          <c:idx val="3"/>
          <c:order val="0"/>
          <c:tx>
            <c:strRef>
              <c:f>従事者①!$N$98</c:f>
              <c:strCache>
                <c:ptCount val="1"/>
                <c:pt idx="0">
                  <c:v>R4</c:v>
                </c:pt>
              </c:strCache>
            </c:strRef>
          </c:tx>
          <c:spPr>
            <a:solidFill>
              <a:srgbClr val="0070C0"/>
            </a:solidFill>
          </c:spPr>
          <c:invertIfNegative val="0"/>
          <c:cat>
            <c:strRef>
              <c:f>従事者①!$O$90:$S$90</c:f>
              <c:strCache>
                <c:ptCount val="5"/>
                <c:pt idx="0">
                  <c:v>身体的虐待</c:v>
                </c:pt>
                <c:pt idx="1">
                  <c:v>性的虐待</c:v>
                </c:pt>
                <c:pt idx="2">
                  <c:v>心理的虐待</c:v>
                </c:pt>
                <c:pt idx="3">
                  <c:v>放棄・放置</c:v>
                </c:pt>
                <c:pt idx="4">
                  <c:v>経済的虐待</c:v>
                </c:pt>
              </c:strCache>
            </c:strRef>
          </c:cat>
          <c:val>
            <c:numRef>
              <c:f>従事者①!$O$98:$S$98</c:f>
              <c:numCache>
                <c:formatCode>General</c:formatCode>
                <c:ptCount val="5"/>
                <c:pt idx="0">
                  <c:v>43</c:v>
                </c:pt>
                <c:pt idx="1">
                  <c:v>13</c:v>
                </c:pt>
                <c:pt idx="2">
                  <c:v>24</c:v>
                </c:pt>
                <c:pt idx="3">
                  <c:v>4</c:v>
                </c:pt>
                <c:pt idx="4">
                  <c:v>3</c:v>
                </c:pt>
              </c:numCache>
            </c:numRef>
          </c:val>
          <c:extLst>
            <c:ext xmlns:c16="http://schemas.microsoft.com/office/drawing/2014/chart" uri="{C3380CC4-5D6E-409C-BE32-E72D297353CC}">
              <c16:uniqueId val="{00000000-0045-4E71-B515-D929FE584CA7}"/>
            </c:ext>
          </c:extLst>
        </c:ser>
        <c:ser>
          <c:idx val="4"/>
          <c:order val="1"/>
          <c:tx>
            <c:strRef>
              <c:f>従事者①!$N$99</c:f>
              <c:strCache>
                <c:ptCount val="1"/>
                <c:pt idx="0">
                  <c:v>R5</c:v>
                </c:pt>
              </c:strCache>
            </c:strRef>
          </c:tx>
          <c:spPr>
            <a:pattFill prst="ltDnDiag">
              <a:fgClr>
                <a:srgbClr val="00B0F0"/>
              </a:fgClr>
              <a:bgClr>
                <a:schemeClr val="bg1"/>
              </a:bgClr>
            </a:pattFill>
            <a:ln>
              <a:solidFill>
                <a:srgbClr val="00B0F0"/>
              </a:solidFill>
            </a:ln>
          </c:spPr>
          <c:invertIfNegative val="0"/>
          <c:cat>
            <c:strRef>
              <c:f>従事者①!$O$90:$S$90</c:f>
              <c:strCache>
                <c:ptCount val="5"/>
                <c:pt idx="0">
                  <c:v>身体的虐待</c:v>
                </c:pt>
                <c:pt idx="1">
                  <c:v>性的虐待</c:v>
                </c:pt>
                <c:pt idx="2">
                  <c:v>心理的虐待</c:v>
                </c:pt>
                <c:pt idx="3">
                  <c:v>放棄・放置</c:v>
                </c:pt>
                <c:pt idx="4">
                  <c:v>経済的虐待</c:v>
                </c:pt>
              </c:strCache>
            </c:strRef>
          </c:cat>
          <c:val>
            <c:numRef>
              <c:f>従事者①!$O$99:$S$99</c:f>
              <c:numCache>
                <c:formatCode>General</c:formatCode>
                <c:ptCount val="5"/>
                <c:pt idx="0">
                  <c:v>62</c:v>
                </c:pt>
                <c:pt idx="1">
                  <c:v>14</c:v>
                </c:pt>
                <c:pt idx="2">
                  <c:v>60</c:v>
                </c:pt>
                <c:pt idx="3">
                  <c:v>9</c:v>
                </c:pt>
                <c:pt idx="4">
                  <c:v>1</c:v>
                </c:pt>
              </c:numCache>
            </c:numRef>
          </c:val>
          <c:extLst>
            <c:ext xmlns:c16="http://schemas.microsoft.com/office/drawing/2014/chart" uri="{C3380CC4-5D6E-409C-BE32-E72D297353CC}">
              <c16:uniqueId val="{00000001-0045-4E71-B515-D929FE584CA7}"/>
            </c:ext>
          </c:extLst>
        </c:ser>
        <c:ser>
          <c:idx val="0"/>
          <c:order val="2"/>
          <c:tx>
            <c:strRef>
              <c:f>従事者①!$N$100</c:f>
              <c:strCache>
                <c:ptCount val="1"/>
                <c:pt idx="0">
                  <c:v>R6</c:v>
                </c:pt>
              </c:strCache>
            </c:strRef>
          </c:tx>
          <c:spPr>
            <a:solidFill>
              <a:srgbClr val="FF0000"/>
            </a:solidFill>
          </c:spPr>
          <c:invertIfNegative val="0"/>
          <c:cat>
            <c:strRef>
              <c:f>従事者①!$O$90:$S$90</c:f>
              <c:strCache>
                <c:ptCount val="5"/>
                <c:pt idx="0">
                  <c:v>身体的虐待</c:v>
                </c:pt>
                <c:pt idx="1">
                  <c:v>性的虐待</c:v>
                </c:pt>
                <c:pt idx="2">
                  <c:v>心理的虐待</c:v>
                </c:pt>
                <c:pt idx="3">
                  <c:v>放棄・放置</c:v>
                </c:pt>
                <c:pt idx="4">
                  <c:v>経済的虐待</c:v>
                </c:pt>
              </c:strCache>
            </c:strRef>
          </c:cat>
          <c:val>
            <c:numRef>
              <c:f>従事者①!$O$100:$S$100</c:f>
              <c:numCache>
                <c:formatCode>General</c:formatCode>
                <c:ptCount val="5"/>
                <c:pt idx="0">
                  <c:v>53</c:v>
                </c:pt>
                <c:pt idx="1">
                  <c:v>14</c:v>
                </c:pt>
                <c:pt idx="2">
                  <c:v>52</c:v>
                </c:pt>
                <c:pt idx="3">
                  <c:v>8</c:v>
                </c:pt>
                <c:pt idx="4">
                  <c:v>4</c:v>
                </c:pt>
              </c:numCache>
            </c:numRef>
          </c:val>
          <c:extLst>
            <c:ext xmlns:c16="http://schemas.microsoft.com/office/drawing/2014/chart" uri="{C3380CC4-5D6E-409C-BE32-E72D297353CC}">
              <c16:uniqueId val="{00000002-0045-4E71-B515-D929FE584CA7}"/>
            </c:ext>
          </c:extLst>
        </c:ser>
        <c:dLbls>
          <c:showLegendKey val="0"/>
          <c:showVal val="0"/>
          <c:showCatName val="0"/>
          <c:showSerName val="0"/>
          <c:showPercent val="0"/>
          <c:showBubbleSize val="0"/>
        </c:dLbls>
        <c:gapWidth val="150"/>
        <c:axId val="103033856"/>
        <c:axId val="103039744"/>
      </c:barChart>
      <c:catAx>
        <c:axId val="103033856"/>
        <c:scaling>
          <c:orientation val="minMax"/>
        </c:scaling>
        <c:delete val="0"/>
        <c:axPos val="b"/>
        <c:numFmt formatCode="General" sourceLinked="0"/>
        <c:majorTickMark val="out"/>
        <c:minorTickMark val="none"/>
        <c:tickLblPos val="nextTo"/>
        <c:crossAx val="103039744"/>
        <c:crosses val="autoZero"/>
        <c:auto val="1"/>
        <c:lblAlgn val="ctr"/>
        <c:lblOffset val="100"/>
        <c:noMultiLvlLbl val="0"/>
      </c:catAx>
      <c:valAx>
        <c:axId val="103039744"/>
        <c:scaling>
          <c:orientation val="minMax"/>
        </c:scaling>
        <c:delete val="0"/>
        <c:axPos val="l"/>
        <c:majorGridlines/>
        <c:numFmt formatCode="General" sourceLinked="1"/>
        <c:majorTickMark val="out"/>
        <c:minorTickMark val="none"/>
        <c:tickLblPos val="nextTo"/>
        <c:crossAx val="103033856"/>
        <c:crosses val="autoZero"/>
        <c:crossBetween val="between"/>
      </c:valAx>
      <c:dTable>
        <c:showHorzBorder val="1"/>
        <c:showVertBorder val="1"/>
        <c:showOutline val="1"/>
        <c:showKeys val="1"/>
      </c:dTable>
    </c:plotArea>
    <c:plotVisOnly val="1"/>
    <c:dispBlanksAs val="gap"/>
    <c:showDLblsOverMax val="0"/>
  </c:chart>
  <c:spPr>
    <a:ln>
      <a:solidFill>
        <a:schemeClr val="tx1"/>
      </a:solidFill>
    </a:ln>
  </c:spPr>
  <c:txPr>
    <a:bodyPr/>
    <a:lstStyle/>
    <a:p>
      <a:pPr>
        <a:defRPr sz="900">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sz="1800"/>
              <a:t>＜全国の状況＞</a:t>
            </a:r>
          </a:p>
        </c:rich>
      </c:tx>
      <c:layout>
        <c:manualLayout>
          <c:xMode val="edge"/>
          <c:yMode val="edge"/>
          <c:x val="0.40965777713635693"/>
          <c:y val="1.956402743923609E-2"/>
        </c:manualLayout>
      </c:layout>
      <c:overlay val="0"/>
    </c:title>
    <c:autoTitleDeleted val="0"/>
    <c:plotArea>
      <c:layout>
        <c:manualLayout>
          <c:layoutTarget val="inner"/>
          <c:xMode val="edge"/>
          <c:yMode val="edge"/>
          <c:x val="6.4634575033048661E-2"/>
          <c:y val="9.0613324820569163E-2"/>
          <c:w val="0.89881971143112183"/>
          <c:h val="0.54183726011634714"/>
        </c:manualLayout>
      </c:layout>
      <c:barChart>
        <c:barDir val="col"/>
        <c:grouping val="clustered"/>
        <c:varyColors val="0"/>
        <c:ser>
          <c:idx val="0"/>
          <c:order val="0"/>
          <c:tx>
            <c:strRef>
              <c:f>従事者②!$K$3</c:f>
              <c:strCache>
                <c:ptCount val="1"/>
                <c:pt idx="0">
                  <c:v>R4</c:v>
                </c:pt>
              </c:strCache>
            </c:strRef>
          </c:tx>
          <c:spPr>
            <a:solidFill>
              <a:srgbClr val="0070C0"/>
            </a:solidFill>
            <a:ln>
              <a:noFill/>
            </a:ln>
          </c:spPr>
          <c:invertIfNegative val="0"/>
          <c:dLbls>
            <c:delete val="1"/>
          </c:dLbls>
          <c:cat>
            <c:strRef>
              <c:f>(従事者②!$C$4:$C$16,従事者②!$C$19:$C$24,従事者②!$C$26:$C$27)</c:f>
              <c:strCache>
                <c:ptCount val="21"/>
                <c:pt idx="0">
                  <c:v>障がい者支援施設</c:v>
                </c:pt>
                <c:pt idx="1">
                  <c:v>居宅介護</c:v>
                </c:pt>
                <c:pt idx="2">
                  <c:v>重度訪問介護</c:v>
                </c:pt>
                <c:pt idx="3">
                  <c:v>同行援護</c:v>
                </c:pt>
                <c:pt idx="4">
                  <c:v>行動援護</c:v>
                </c:pt>
                <c:pt idx="5">
                  <c:v>療養介護</c:v>
                </c:pt>
                <c:pt idx="6">
                  <c:v>生活介護</c:v>
                </c:pt>
                <c:pt idx="7">
                  <c:v>短期入所</c:v>
                </c:pt>
                <c:pt idx="8">
                  <c:v>重度障害者等包括支援</c:v>
                </c:pt>
                <c:pt idx="9">
                  <c:v>自立訓練</c:v>
                </c:pt>
                <c:pt idx="10">
                  <c:v>就労移行支援</c:v>
                </c:pt>
                <c:pt idx="11">
                  <c:v>就労継続支援Ａ型</c:v>
                </c:pt>
                <c:pt idx="12">
                  <c:v>就労継続支援Ｂ型</c:v>
                </c:pt>
                <c:pt idx="13">
                  <c:v>共同生活援助</c:v>
                </c:pt>
                <c:pt idx="14">
                  <c:v>一般相談及び特定相談支援事業</c:v>
                </c:pt>
                <c:pt idx="15">
                  <c:v>移動支援</c:v>
                </c:pt>
                <c:pt idx="16">
                  <c:v>地域活動支援センター</c:v>
                </c:pt>
                <c:pt idx="17">
                  <c:v>福祉ホーム</c:v>
                </c:pt>
                <c:pt idx="18">
                  <c:v>児童発達支援</c:v>
                </c:pt>
                <c:pt idx="19">
                  <c:v>放課後等デイサービス</c:v>
                </c:pt>
                <c:pt idx="20">
                  <c:v>保育所等訪問支援</c:v>
                </c:pt>
              </c:strCache>
              <c:extLst/>
            </c:strRef>
          </c:cat>
          <c:val>
            <c:numRef>
              <c:f>(従事者②!$K$4:$K$16,従事者②!$K$19:$K$24,従事者②!$K$26:$K$27)</c:f>
              <c:numCache>
                <c:formatCode>General</c:formatCode>
                <c:ptCount val="21"/>
                <c:pt idx="0">
                  <c:v>214</c:v>
                </c:pt>
                <c:pt idx="1">
                  <c:v>17</c:v>
                </c:pt>
                <c:pt idx="2">
                  <c:v>10</c:v>
                </c:pt>
                <c:pt idx="3">
                  <c:v>1</c:v>
                </c:pt>
                <c:pt idx="4">
                  <c:v>3</c:v>
                </c:pt>
                <c:pt idx="5">
                  <c:v>24</c:v>
                </c:pt>
                <c:pt idx="6">
                  <c:v>131</c:v>
                </c:pt>
                <c:pt idx="7">
                  <c:v>17</c:v>
                </c:pt>
                <c:pt idx="8">
                  <c:v>0</c:v>
                </c:pt>
                <c:pt idx="9">
                  <c:v>5</c:v>
                </c:pt>
                <c:pt idx="10">
                  <c:v>7</c:v>
                </c:pt>
                <c:pt idx="11">
                  <c:v>33</c:v>
                </c:pt>
                <c:pt idx="12">
                  <c:v>113</c:v>
                </c:pt>
                <c:pt idx="13">
                  <c:v>252</c:v>
                </c:pt>
                <c:pt idx="14">
                  <c:v>5</c:v>
                </c:pt>
                <c:pt idx="15">
                  <c:v>4</c:v>
                </c:pt>
                <c:pt idx="16">
                  <c:v>7</c:v>
                </c:pt>
                <c:pt idx="17">
                  <c:v>0</c:v>
                </c:pt>
                <c:pt idx="18">
                  <c:v>20</c:v>
                </c:pt>
                <c:pt idx="19">
                  <c:v>93</c:v>
                </c:pt>
              </c:numCache>
              <c:extLst/>
            </c:numRef>
          </c:val>
          <c:extLst>
            <c:ext xmlns:c16="http://schemas.microsoft.com/office/drawing/2014/chart" uri="{C3380CC4-5D6E-409C-BE32-E72D297353CC}">
              <c16:uniqueId val="{00000000-1135-456C-A39C-3646A4DFFF01}"/>
            </c:ext>
          </c:extLst>
        </c:ser>
        <c:ser>
          <c:idx val="3"/>
          <c:order val="1"/>
          <c:tx>
            <c:strRef>
              <c:f>従事者②!$L$3</c:f>
              <c:strCache>
                <c:ptCount val="1"/>
                <c:pt idx="0">
                  <c:v>R5</c:v>
                </c:pt>
              </c:strCache>
            </c:strRef>
          </c:tx>
          <c:spPr>
            <a:pattFill prst="ltDnDiag">
              <a:fgClr>
                <a:srgbClr val="00B0F0"/>
              </a:fgClr>
              <a:bgClr>
                <a:schemeClr val="bg1"/>
              </a:bgClr>
            </a:pattFill>
            <a:ln>
              <a:solidFill>
                <a:srgbClr val="00B0F0"/>
              </a:solidFill>
            </a:ln>
          </c:spPr>
          <c:invertIfNegative val="0"/>
          <c:dLbls>
            <c:delete val="1"/>
          </c:dLbls>
          <c:cat>
            <c:strRef>
              <c:f>(従事者②!$C$4:$C$16,従事者②!$C$19:$C$24,従事者②!$C$26:$C$27)</c:f>
              <c:strCache>
                <c:ptCount val="21"/>
                <c:pt idx="0">
                  <c:v>障がい者支援施設</c:v>
                </c:pt>
                <c:pt idx="1">
                  <c:v>居宅介護</c:v>
                </c:pt>
                <c:pt idx="2">
                  <c:v>重度訪問介護</c:v>
                </c:pt>
                <c:pt idx="3">
                  <c:v>同行援護</c:v>
                </c:pt>
                <c:pt idx="4">
                  <c:v>行動援護</c:v>
                </c:pt>
                <c:pt idx="5">
                  <c:v>療養介護</c:v>
                </c:pt>
                <c:pt idx="6">
                  <c:v>生活介護</c:v>
                </c:pt>
                <c:pt idx="7">
                  <c:v>短期入所</c:v>
                </c:pt>
                <c:pt idx="8">
                  <c:v>重度障害者等包括支援</c:v>
                </c:pt>
                <c:pt idx="9">
                  <c:v>自立訓練</c:v>
                </c:pt>
                <c:pt idx="10">
                  <c:v>就労移行支援</c:v>
                </c:pt>
                <c:pt idx="11">
                  <c:v>就労継続支援Ａ型</c:v>
                </c:pt>
                <c:pt idx="12">
                  <c:v>就労継続支援Ｂ型</c:v>
                </c:pt>
                <c:pt idx="13">
                  <c:v>共同生活援助</c:v>
                </c:pt>
                <c:pt idx="14">
                  <c:v>一般相談及び特定相談支援事業</c:v>
                </c:pt>
                <c:pt idx="15">
                  <c:v>移動支援</c:v>
                </c:pt>
                <c:pt idx="16">
                  <c:v>地域活動支援センター</c:v>
                </c:pt>
                <c:pt idx="17">
                  <c:v>福祉ホーム</c:v>
                </c:pt>
                <c:pt idx="18">
                  <c:v>児童発達支援</c:v>
                </c:pt>
                <c:pt idx="19">
                  <c:v>放課後等デイサービス</c:v>
                </c:pt>
                <c:pt idx="20">
                  <c:v>保育所等訪問支援</c:v>
                </c:pt>
              </c:strCache>
              <c:extLst/>
            </c:strRef>
          </c:cat>
          <c:val>
            <c:numRef>
              <c:f>(従事者②!$L$4:$L$16,従事者②!$L$19:$L$24,従事者②!$L$26:$L$27)</c:f>
              <c:numCache>
                <c:formatCode>General</c:formatCode>
                <c:ptCount val="21"/>
                <c:pt idx="0">
                  <c:v>244</c:v>
                </c:pt>
                <c:pt idx="1">
                  <c:v>27</c:v>
                </c:pt>
                <c:pt idx="2">
                  <c:v>9</c:v>
                </c:pt>
                <c:pt idx="3">
                  <c:v>2</c:v>
                </c:pt>
                <c:pt idx="4">
                  <c:v>2</c:v>
                </c:pt>
                <c:pt idx="5">
                  <c:v>18</c:v>
                </c:pt>
                <c:pt idx="6">
                  <c:v>152</c:v>
                </c:pt>
                <c:pt idx="7">
                  <c:v>31</c:v>
                </c:pt>
                <c:pt idx="8">
                  <c:v>0</c:v>
                </c:pt>
                <c:pt idx="9">
                  <c:v>7</c:v>
                </c:pt>
                <c:pt idx="10">
                  <c:v>9</c:v>
                </c:pt>
                <c:pt idx="11">
                  <c:v>46</c:v>
                </c:pt>
                <c:pt idx="12">
                  <c:v>124</c:v>
                </c:pt>
                <c:pt idx="13">
                  <c:v>338</c:v>
                </c:pt>
                <c:pt idx="14">
                  <c:v>6</c:v>
                </c:pt>
                <c:pt idx="15">
                  <c:v>5</c:v>
                </c:pt>
                <c:pt idx="16">
                  <c:v>3</c:v>
                </c:pt>
                <c:pt idx="17">
                  <c:v>0</c:v>
                </c:pt>
                <c:pt idx="18">
                  <c:v>24</c:v>
                </c:pt>
                <c:pt idx="19">
                  <c:v>146</c:v>
                </c:pt>
                <c:pt idx="20">
                  <c:v>1</c:v>
                </c:pt>
              </c:numCache>
              <c:extLst/>
            </c:numRef>
          </c:val>
          <c:extLst>
            <c:ext xmlns:c16="http://schemas.microsoft.com/office/drawing/2014/chart" uri="{C3380CC4-5D6E-409C-BE32-E72D297353CC}">
              <c16:uniqueId val="{00000001-1135-456C-A39C-3646A4DFFF01}"/>
            </c:ext>
          </c:extLst>
        </c:ser>
        <c:ser>
          <c:idx val="1"/>
          <c:order val="2"/>
          <c:tx>
            <c:strRef>
              <c:f>従事者②!$M$3</c:f>
              <c:strCache>
                <c:ptCount val="1"/>
                <c:pt idx="0">
                  <c:v>R6</c:v>
                </c:pt>
              </c:strCache>
            </c:strRef>
          </c:tx>
          <c:spPr>
            <a:solidFill>
              <a:srgbClr val="FF0000"/>
            </a:solidFill>
          </c:spPr>
          <c:invertIfNegative val="0"/>
          <c:dLbls>
            <c:delete val="1"/>
          </c:dLbls>
          <c:cat>
            <c:strRef>
              <c:f>(従事者②!$C$4:$C$16,従事者②!$C$19:$C$24,従事者②!$C$26:$C$27)</c:f>
              <c:strCache>
                <c:ptCount val="21"/>
                <c:pt idx="0">
                  <c:v>障がい者支援施設</c:v>
                </c:pt>
                <c:pt idx="1">
                  <c:v>居宅介護</c:v>
                </c:pt>
                <c:pt idx="2">
                  <c:v>重度訪問介護</c:v>
                </c:pt>
                <c:pt idx="3">
                  <c:v>同行援護</c:v>
                </c:pt>
                <c:pt idx="4">
                  <c:v>行動援護</c:v>
                </c:pt>
                <c:pt idx="5">
                  <c:v>療養介護</c:v>
                </c:pt>
                <c:pt idx="6">
                  <c:v>生活介護</c:v>
                </c:pt>
                <c:pt idx="7">
                  <c:v>短期入所</c:v>
                </c:pt>
                <c:pt idx="8">
                  <c:v>重度障害者等包括支援</c:v>
                </c:pt>
                <c:pt idx="9">
                  <c:v>自立訓練</c:v>
                </c:pt>
                <c:pt idx="10">
                  <c:v>就労移行支援</c:v>
                </c:pt>
                <c:pt idx="11">
                  <c:v>就労継続支援Ａ型</c:v>
                </c:pt>
                <c:pt idx="12">
                  <c:v>就労継続支援Ｂ型</c:v>
                </c:pt>
                <c:pt idx="13">
                  <c:v>共同生活援助</c:v>
                </c:pt>
                <c:pt idx="14">
                  <c:v>一般相談及び特定相談支援事業</c:v>
                </c:pt>
                <c:pt idx="15">
                  <c:v>移動支援</c:v>
                </c:pt>
                <c:pt idx="16">
                  <c:v>地域活動支援センター</c:v>
                </c:pt>
                <c:pt idx="17">
                  <c:v>福祉ホーム</c:v>
                </c:pt>
                <c:pt idx="18">
                  <c:v>児童発達支援</c:v>
                </c:pt>
                <c:pt idx="19">
                  <c:v>放課後等デイサービス</c:v>
                </c:pt>
                <c:pt idx="20">
                  <c:v>保育所等訪問支援</c:v>
                </c:pt>
              </c:strCache>
              <c:extLst/>
            </c:strRef>
          </c:cat>
          <c:val>
            <c:numRef>
              <c:f>(従事者②!$M$4:$M$16,従事者②!$M$19:$M$24,従事者②!$M$26:$M$27)</c:f>
              <c:numCache>
                <c:formatCode>General</c:formatCode>
                <c:ptCount val="21"/>
                <c:pt idx="0">
                  <c:v>243</c:v>
                </c:pt>
                <c:pt idx="1">
                  <c:v>27</c:v>
                </c:pt>
                <c:pt idx="2">
                  <c:v>10</c:v>
                </c:pt>
                <c:pt idx="3">
                  <c:v>0</c:v>
                </c:pt>
                <c:pt idx="4">
                  <c:v>5</c:v>
                </c:pt>
                <c:pt idx="5">
                  <c:v>44</c:v>
                </c:pt>
                <c:pt idx="6">
                  <c:v>143</c:v>
                </c:pt>
                <c:pt idx="7">
                  <c:v>33</c:v>
                </c:pt>
                <c:pt idx="8">
                  <c:v>1</c:v>
                </c:pt>
                <c:pt idx="9">
                  <c:v>7</c:v>
                </c:pt>
                <c:pt idx="10">
                  <c:v>8</c:v>
                </c:pt>
                <c:pt idx="11">
                  <c:v>40</c:v>
                </c:pt>
                <c:pt idx="12">
                  <c:v>99</c:v>
                </c:pt>
                <c:pt idx="13">
                  <c:v>401</c:v>
                </c:pt>
                <c:pt idx="14">
                  <c:v>4</c:v>
                </c:pt>
                <c:pt idx="15">
                  <c:v>12</c:v>
                </c:pt>
                <c:pt idx="16">
                  <c:v>8</c:v>
                </c:pt>
                <c:pt idx="17">
                  <c:v>1</c:v>
                </c:pt>
                <c:pt idx="18">
                  <c:v>24</c:v>
                </c:pt>
                <c:pt idx="19">
                  <c:v>157</c:v>
                </c:pt>
                <c:pt idx="20">
                  <c:v>0</c:v>
                </c:pt>
              </c:numCache>
              <c:extLst/>
            </c:numRef>
          </c:val>
          <c:extLst>
            <c:ext xmlns:c16="http://schemas.microsoft.com/office/drawing/2014/chart" uri="{C3380CC4-5D6E-409C-BE32-E72D297353CC}">
              <c16:uniqueId val="{00000002-1135-456C-A39C-3646A4DFFF01}"/>
            </c:ext>
          </c:extLst>
        </c:ser>
        <c:dLbls>
          <c:showLegendKey val="0"/>
          <c:showVal val="1"/>
          <c:showCatName val="0"/>
          <c:showSerName val="0"/>
          <c:showPercent val="0"/>
          <c:showBubbleSize val="0"/>
        </c:dLbls>
        <c:gapWidth val="75"/>
        <c:axId val="110493696"/>
        <c:axId val="110495616"/>
      </c:barChart>
      <c:catAx>
        <c:axId val="110493696"/>
        <c:scaling>
          <c:orientation val="minMax"/>
        </c:scaling>
        <c:delete val="0"/>
        <c:axPos val="b"/>
        <c:numFmt formatCode="General" sourceLinked="0"/>
        <c:majorTickMark val="none"/>
        <c:minorTickMark val="none"/>
        <c:tickLblPos val="nextTo"/>
        <c:crossAx val="110495616"/>
        <c:crosses val="autoZero"/>
        <c:auto val="1"/>
        <c:lblAlgn val="ctr"/>
        <c:lblOffset val="100"/>
        <c:noMultiLvlLbl val="0"/>
      </c:catAx>
      <c:valAx>
        <c:axId val="110495616"/>
        <c:scaling>
          <c:orientation val="minMax"/>
        </c:scaling>
        <c:delete val="0"/>
        <c:axPos val="l"/>
        <c:majorGridlines/>
        <c:numFmt formatCode="General" sourceLinked="1"/>
        <c:majorTickMark val="none"/>
        <c:minorTickMark val="none"/>
        <c:tickLblPos val="nextTo"/>
        <c:txPr>
          <a:bodyPr/>
          <a:lstStyle/>
          <a:p>
            <a:pPr>
              <a:defRPr sz="1000"/>
            </a:pPr>
            <a:endParaRPr lang="ja-JP"/>
          </a:p>
        </c:txPr>
        <c:crossAx val="110493696"/>
        <c:crosses val="autoZero"/>
        <c:crossBetween val="between"/>
      </c:valAx>
      <c:dTable>
        <c:showHorzBorder val="1"/>
        <c:showVertBorder val="1"/>
        <c:showOutline val="1"/>
        <c:showKeys val="1"/>
        <c:txPr>
          <a:bodyPr/>
          <a:lstStyle/>
          <a:p>
            <a:pPr rtl="0">
              <a:defRPr sz="1000"/>
            </a:pPr>
            <a:endParaRPr lang="ja-JP"/>
          </a:p>
        </c:txPr>
      </c:dTable>
    </c:plotArea>
    <c:plotVisOnly val="1"/>
    <c:dispBlanksAs val="gap"/>
    <c:showDLblsOverMax val="0"/>
  </c:chart>
  <c:spPr>
    <a:ln>
      <a:solidFill>
        <a:schemeClr val="tx1"/>
      </a:solidFill>
    </a:ln>
  </c:spPr>
  <c:txPr>
    <a:bodyPr/>
    <a:lstStyle/>
    <a:p>
      <a:pPr>
        <a:defRPr sz="800">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sz="1800"/>
              <a:t>＜大阪府の状況＞</a:t>
            </a:r>
          </a:p>
        </c:rich>
      </c:tx>
      <c:layout>
        <c:manualLayout>
          <c:xMode val="edge"/>
          <c:yMode val="edge"/>
          <c:x val="0.39452468244269157"/>
          <c:y val="7.3526349657916344E-3"/>
        </c:manualLayout>
      </c:layout>
      <c:overlay val="0"/>
    </c:title>
    <c:autoTitleDeleted val="0"/>
    <c:plotArea>
      <c:layout>
        <c:manualLayout>
          <c:layoutTarget val="inner"/>
          <c:xMode val="edge"/>
          <c:yMode val="edge"/>
          <c:x val="7.0810619066377492E-2"/>
          <c:y val="8.8720275536086426E-2"/>
          <c:w val="0.9127505781374371"/>
          <c:h val="0.6093807657473822"/>
        </c:manualLayout>
      </c:layout>
      <c:barChart>
        <c:barDir val="col"/>
        <c:grouping val="clustered"/>
        <c:varyColors val="0"/>
        <c:ser>
          <c:idx val="1"/>
          <c:order val="0"/>
          <c:tx>
            <c:strRef>
              <c:f>従事者②!$K$33</c:f>
              <c:strCache>
                <c:ptCount val="1"/>
                <c:pt idx="0">
                  <c:v>R4</c:v>
                </c:pt>
              </c:strCache>
            </c:strRef>
          </c:tx>
          <c:spPr>
            <a:solidFill>
              <a:srgbClr val="0070C0"/>
            </a:solidFill>
          </c:spPr>
          <c:invertIfNegative val="0"/>
          <c:dLbls>
            <c:delete val="1"/>
          </c:dLbls>
          <c:cat>
            <c:strRef>
              <c:f>(従事者②!$C$34:$C$40,従事者②!$C$42:$C$46,従事者②!$C$48:$C$49)</c:f>
              <c:strCache>
                <c:ptCount val="14"/>
                <c:pt idx="0">
                  <c:v>障がい者支援施設</c:v>
                </c:pt>
                <c:pt idx="1">
                  <c:v>居宅介護</c:v>
                </c:pt>
                <c:pt idx="2">
                  <c:v>重度訪問介護</c:v>
                </c:pt>
                <c:pt idx="3">
                  <c:v>行動援護</c:v>
                </c:pt>
                <c:pt idx="4">
                  <c:v>療養介護</c:v>
                </c:pt>
                <c:pt idx="5">
                  <c:v>生活介護</c:v>
                </c:pt>
                <c:pt idx="6">
                  <c:v>短期入所</c:v>
                </c:pt>
                <c:pt idx="7">
                  <c:v>就労継続支援Ａ型</c:v>
                </c:pt>
                <c:pt idx="8">
                  <c:v>就労継続支援Ｂ型</c:v>
                </c:pt>
                <c:pt idx="9">
                  <c:v>共同生活援助</c:v>
                </c:pt>
                <c:pt idx="10">
                  <c:v>一般相談支援事業及び特定相談支援事業</c:v>
                </c:pt>
                <c:pt idx="11">
                  <c:v>移動支援</c:v>
                </c:pt>
                <c:pt idx="12">
                  <c:v>児童発達支援</c:v>
                </c:pt>
                <c:pt idx="13">
                  <c:v>放課後等デイサービス</c:v>
                </c:pt>
              </c:strCache>
              <c:extLst/>
            </c:strRef>
          </c:cat>
          <c:val>
            <c:numRef>
              <c:f>(従事者②!$K$34:$K$40,従事者②!$K$42:$K$46,従事者②!$K$48:$K$49)</c:f>
              <c:numCache>
                <c:formatCode>General</c:formatCode>
                <c:ptCount val="14"/>
                <c:pt idx="0">
                  <c:v>5</c:v>
                </c:pt>
                <c:pt idx="1">
                  <c:v>3</c:v>
                </c:pt>
                <c:pt idx="2">
                  <c:v>1</c:v>
                </c:pt>
                <c:pt idx="3">
                  <c:v>1</c:v>
                </c:pt>
                <c:pt idx="4">
                  <c:v>2</c:v>
                </c:pt>
                <c:pt idx="5">
                  <c:v>15</c:v>
                </c:pt>
                <c:pt idx="6">
                  <c:v>2</c:v>
                </c:pt>
                <c:pt idx="7">
                  <c:v>0</c:v>
                </c:pt>
                <c:pt idx="8">
                  <c:v>8</c:v>
                </c:pt>
                <c:pt idx="9">
                  <c:v>20</c:v>
                </c:pt>
                <c:pt idx="10">
                  <c:v>2</c:v>
                </c:pt>
                <c:pt idx="11">
                  <c:v>1</c:v>
                </c:pt>
                <c:pt idx="12">
                  <c:v>2</c:v>
                </c:pt>
                <c:pt idx="13">
                  <c:v>10</c:v>
                </c:pt>
              </c:numCache>
              <c:extLst/>
            </c:numRef>
          </c:val>
          <c:extLst>
            <c:ext xmlns:c16="http://schemas.microsoft.com/office/drawing/2014/chart" uri="{C3380CC4-5D6E-409C-BE32-E72D297353CC}">
              <c16:uniqueId val="{00000000-BB36-4049-B9FA-57DA64E22BEB}"/>
            </c:ext>
          </c:extLst>
        </c:ser>
        <c:ser>
          <c:idx val="3"/>
          <c:order val="1"/>
          <c:tx>
            <c:strRef>
              <c:f>従事者②!$L$33</c:f>
              <c:strCache>
                <c:ptCount val="1"/>
                <c:pt idx="0">
                  <c:v>R5</c:v>
                </c:pt>
              </c:strCache>
            </c:strRef>
          </c:tx>
          <c:spPr>
            <a:pattFill prst="ltDnDiag">
              <a:fgClr>
                <a:srgbClr val="00B0F0"/>
              </a:fgClr>
              <a:bgClr>
                <a:schemeClr val="bg1"/>
              </a:bgClr>
            </a:pattFill>
            <a:ln>
              <a:solidFill>
                <a:srgbClr val="00B0F0"/>
              </a:solidFill>
            </a:ln>
          </c:spPr>
          <c:invertIfNegative val="0"/>
          <c:dLbls>
            <c:delete val="1"/>
          </c:dLbls>
          <c:cat>
            <c:strRef>
              <c:f>(従事者②!$C$34:$C$40,従事者②!$C$42:$C$46,従事者②!$C$48:$C$49)</c:f>
              <c:strCache>
                <c:ptCount val="14"/>
                <c:pt idx="0">
                  <c:v>障がい者支援施設</c:v>
                </c:pt>
                <c:pt idx="1">
                  <c:v>居宅介護</c:v>
                </c:pt>
                <c:pt idx="2">
                  <c:v>重度訪問介護</c:v>
                </c:pt>
                <c:pt idx="3">
                  <c:v>行動援護</c:v>
                </c:pt>
                <c:pt idx="4">
                  <c:v>療養介護</c:v>
                </c:pt>
                <c:pt idx="5">
                  <c:v>生活介護</c:v>
                </c:pt>
                <c:pt idx="6">
                  <c:v>短期入所</c:v>
                </c:pt>
                <c:pt idx="7">
                  <c:v>就労継続支援Ａ型</c:v>
                </c:pt>
                <c:pt idx="8">
                  <c:v>就労継続支援Ｂ型</c:v>
                </c:pt>
                <c:pt idx="9">
                  <c:v>共同生活援助</c:v>
                </c:pt>
                <c:pt idx="10">
                  <c:v>一般相談支援事業及び特定相談支援事業</c:v>
                </c:pt>
                <c:pt idx="11">
                  <c:v>移動支援</c:v>
                </c:pt>
                <c:pt idx="12">
                  <c:v>児童発達支援</c:v>
                </c:pt>
                <c:pt idx="13">
                  <c:v>放課後等デイサービス</c:v>
                </c:pt>
              </c:strCache>
              <c:extLst/>
            </c:strRef>
          </c:cat>
          <c:val>
            <c:numRef>
              <c:f>(従事者②!$L$34:$L$40,従事者②!$L$42:$L$46,従事者②!$L$48:$L$49)</c:f>
              <c:numCache>
                <c:formatCode>General</c:formatCode>
                <c:ptCount val="14"/>
                <c:pt idx="0">
                  <c:v>12</c:v>
                </c:pt>
                <c:pt idx="1">
                  <c:v>0</c:v>
                </c:pt>
                <c:pt idx="2">
                  <c:v>1</c:v>
                </c:pt>
                <c:pt idx="3">
                  <c:v>0</c:v>
                </c:pt>
                <c:pt idx="4">
                  <c:v>1</c:v>
                </c:pt>
                <c:pt idx="5">
                  <c:v>27</c:v>
                </c:pt>
                <c:pt idx="6">
                  <c:v>4</c:v>
                </c:pt>
                <c:pt idx="7">
                  <c:v>2</c:v>
                </c:pt>
                <c:pt idx="8">
                  <c:v>15</c:v>
                </c:pt>
                <c:pt idx="9">
                  <c:v>30</c:v>
                </c:pt>
                <c:pt idx="10">
                  <c:v>1</c:v>
                </c:pt>
                <c:pt idx="11">
                  <c:v>1</c:v>
                </c:pt>
                <c:pt idx="12">
                  <c:v>3</c:v>
                </c:pt>
                <c:pt idx="13">
                  <c:v>20</c:v>
                </c:pt>
              </c:numCache>
              <c:extLst/>
            </c:numRef>
          </c:val>
          <c:extLst>
            <c:ext xmlns:c16="http://schemas.microsoft.com/office/drawing/2014/chart" uri="{C3380CC4-5D6E-409C-BE32-E72D297353CC}">
              <c16:uniqueId val="{00000001-BB36-4049-B9FA-57DA64E22BEB}"/>
            </c:ext>
          </c:extLst>
        </c:ser>
        <c:ser>
          <c:idx val="0"/>
          <c:order val="2"/>
          <c:tx>
            <c:strRef>
              <c:f>従事者②!$M$33</c:f>
              <c:strCache>
                <c:ptCount val="1"/>
                <c:pt idx="0">
                  <c:v>R6</c:v>
                </c:pt>
              </c:strCache>
            </c:strRef>
          </c:tx>
          <c:spPr>
            <a:solidFill>
              <a:srgbClr val="FF0000"/>
            </a:solidFill>
          </c:spPr>
          <c:invertIfNegative val="0"/>
          <c:dLbls>
            <c:delete val="1"/>
          </c:dLbls>
          <c:cat>
            <c:strRef>
              <c:f>(従事者②!$C$34:$C$40,従事者②!$C$42:$C$46,従事者②!$C$48:$C$49)</c:f>
              <c:strCache>
                <c:ptCount val="14"/>
                <c:pt idx="0">
                  <c:v>障がい者支援施設</c:v>
                </c:pt>
                <c:pt idx="1">
                  <c:v>居宅介護</c:v>
                </c:pt>
                <c:pt idx="2">
                  <c:v>重度訪問介護</c:v>
                </c:pt>
                <c:pt idx="3">
                  <c:v>行動援護</c:v>
                </c:pt>
                <c:pt idx="4">
                  <c:v>療養介護</c:v>
                </c:pt>
                <c:pt idx="5">
                  <c:v>生活介護</c:v>
                </c:pt>
                <c:pt idx="6">
                  <c:v>短期入所</c:v>
                </c:pt>
                <c:pt idx="7">
                  <c:v>就労継続支援Ａ型</c:v>
                </c:pt>
                <c:pt idx="8">
                  <c:v>就労継続支援Ｂ型</c:v>
                </c:pt>
                <c:pt idx="9">
                  <c:v>共同生活援助</c:v>
                </c:pt>
                <c:pt idx="10">
                  <c:v>一般相談支援事業及び特定相談支援事業</c:v>
                </c:pt>
                <c:pt idx="11">
                  <c:v>移動支援</c:v>
                </c:pt>
                <c:pt idx="12">
                  <c:v>児童発達支援</c:v>
                </c:pt>
                <c:pt idx="13">
                  <c:v>放課後等デイサービス</c:v>
                </c:pt>
              </c:strCache>
              <c:extLst/>
            </c:strRef>
          </c:cat>
          <c:val>
            <c:numRef>
              <c:f>(従事者②!$M$34:$M$40,従事者②!$M$42:$M$46,従事者②!$M$48:$M$49)</c:f>
              <c:numCache>
                <c:formatCode>General</c:formatCode>
                <c:ptCount val="14"/>
                <c:pt idx="0">
                  <c:v>17</c:v>
                </c:pt>
                <c:pt idx="1">
                  <c:v>6</c:v>
                </c:pt>
                <c:pt idx="2">
                  <c:v>0</c:v>
                </c:pt>
                <c:pt idx="3">
                  <c:v>1</c:v>
                </c:pt>
                <c:pt idx="4">
                  <c:v>1</c:v>
                </c:pt>
                <c:pt idx="5">
                  <c:v>11</c:v>
                </c:pt>
                <c:pt idx="6">
                  <c:v>4</c:v>
                </c:pt>
                <c:pt idx="7">
                  <c:v>3</c:v>
                </c:pt>
                <c:pt idx="8">
                  <c:v>5</c:v>
                </c:pt>
                <c:pt idx="9">
                  <c:v>33</c:v>
                </c:pt>
                <c:pt idx="10">
                  <c:v>1</c:v>
                </c:pt>
                <c:pt idx="11">
                  <c:v>3</c:v>
                </c:pt>
                <c:pt idx="12">
                  <c:v>5</c:v>
                </c:pt>
                <c:pt idx="13">
                  <c:v>16</c:v>
                </c:pt>
              </c:numCache>
              <c:extLst/>
            </c:numRef>
          </c:val>
          <c:extLst>
            <c:ext xmlns:c16="http://schemas.microsoft.com/office/drawing/2014/chart" uri="{C3380CC4-5D6E-409C-BE32-E72D297353CC}">
              <c16:uniqueId val="{00000002-BB36-4049-B9FA-57DA64E22BEB}"/>
            </c:ext>
          </c:extLst>
        </c:ser>
        <c:dLbls>
          <c:dLblPos val="outEnd"/>
          <c:showLegendKey val="0"/>
          <c:showVal val="1"/>
          <c:showCatName val="0"/>
          <c:showSerName val="0"/>
          <c:showPercent val="0"/>
          <c:showBubbleSize val="0"/>
        </c:dLbls>
        <c:gapWidth val="75"/>
        <c:axId val="120633216"/>
        <c:axId val="120922112"/>
      </c:barChart>
      <c:catAx>
        <c:axId val="120633216"/>
        <c:scaling>
          <c:orientation val="minMax"/>
        </c:scaling>
        <c:delete val="0"/>
        <c:axPos val="b"/>
        <c:numFmt formatCode="General" sourceLinked="0"/>
        <c:majorTickMark val="none"/>
        <c:minorTickMark val="none"/>
        <c:tickLblPos val="nextTo"/>
        <c:crossAx val="120922112"/>
        <c:crosses val="autoZero"/>
        <c:auto val="1"/>
        <c:lblAlgn val="ctr"/>
        <c:lblOffset val="100"/>
        <c:noMultiLvlLbl val="0"/>
      </c:catAx>
      <c:valAx>
        <c:axId val="120922112"/>
        <c:scaling>
          <c:orientation val="minMax"/>
        </c:scaling>
        <c:delete val="0"/>
        <c:axPos val="l"/>
        <c:majorGridlines/>
        <c:numFmt formatCode="General" sourceLinked="1"/>
        <c:majorTickMark val="none"/>
        <c:minorTickMark val="none"/>
        <c:tickLblPos val="nextTo"/>
        <c:txPr>
          <a:bodyPr/>
          <a:lstStyle/>
          <a:p>
            <a:pPr>
              <a:defRPr sz="1000"/>
            </a:pPr>
            <a:endParaRPr lang="ja-JP"/>
          </a:p>
        </c:txPr>
        <c:crossAx val="120633216"/>
        <c:crosses val="autoZero"/>
        <c:crossBetween val="between"/>
      </c:valAx>
      <c:dTable>
        <c:showHorzBorder val="1"/>
        <c:showVertBorder val="1"/>
        <c:showOutline val="1"/>
        <c:showKeys val="1"/>
        <c:txPr>
          <a:bodyPr/>
          <a:lstStyle/>
          <a:p>
            <a:pPr rtl="0">
              <a:defRPr sz="1000"/>
            </a:pPr>
            <a:endParaRPr lang="ja-JP"/>
          </a:p>
        </c:txPr>
      </c:dTable>
    </c:plotArea>
    <c:plotVisOnly val="1"/>
    <c:dispBlanksAs val="gap"/>
    <c:showDLblsOverMax val="0"/>
  </c:chart>
  <c:spPr>
    <a:ln>
      <a:solidFill>
        <a:schemeClr val="tx1"/>
      </a:solidFill>
    </a:ln>
  </c:spPr>
  <c:txPr>
    <a:bodyPr/>
    <a:lstStyle/>
    <a:p>
      <a:pPr>
        <a:defRPr sz="800">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ltLang="en-US"/>
              <a:t>府</a:t>
            </a:r>
          </a:p>
        </c:rich>
      </c:tx>
      <c:layout>
        <c:manualLayout>
          <c:xMode val="edge"/>
          <c:yMode val="edge"/>
          <c:x val="2.9940119760479035E-2"/>
          <c:y val="1.6453377347197356E-2"/>
        </c:manualLayout>
      </c:layout>
      <c:overlay val="0"/>
      <c:spPr>
        <a:ln>
          <a:solidFill>
            <a:sysClr val="windowText" lastClr="000000"/>
          </a:solidFill>
        </a:ln>
      </c:spPr>
    </c:title>
    <c:autoTitleDeleted val="0"/>
    <c:plotArea>
      <c:layout>
        <c:manualLayout>
          <c:layoutTarget val="inner"/>
          <c:xMode val="edge"/>
          <c:yMode val="edge"/>
          <c:x val="0.36030774402329718"/>
          <c:y val="4.9188256866154148E-2"/>
          <c:w val="0.57934516077306553"/>
          <c:h val="0.88508097620837767"/>
        </c:manualLayout>
      </c:layout>
      <c:barChart>
        <c:barDir val="bar"/>
        <c:grouping val="clustered"/>
        <c:varyColors val="0"/>
        <c:ser>
          <c:idx val="0"/>
          <c:order val="0"/>
          <c:tx>
            <c:strRef>
              <c:f>従事者①!$L$27</c:f>
              <c:strCache>
                <c:ptCount val="1"/>
                <c:pt idx="0">
                  <c:v>R6</c:v>
                </c:pt>
              </c:strCache>
            </c:strRef>
          </c:tx>
          <c:spPr>
            <a:solidFill>
              <a:srgbClr val="FF0000"/>
            </a:solidFill>
          </c:spPr>
          <c:invertIfNegative val="0"/>
          <c:dLbls>
            <c:delete val="1"/>
          </c:dLbls>
          <c:cat>
            <c:strRef>
              <c:f>従事者①!$B$34:$B$48</c:f>
              <c:strCache>
                <c:ptCount val="15"/>
                <c:pt idx="0">
                  <c:v>サービス提供責任者</c:v>
                </c:pt>
                <c:pt idx="1">
                  <c:v>相談支援専門員</c:v>
                </c:pt>
                <c:pt idx="2">
                  <c:v>保育士</c:v>
                </c:pt>
                <c:pt idx="3">
                  <c:v>児童発達支援管理責任者</c:v>
                </c:pt>
                <c:pt idx="4">
                  <c:v>不明</c:v>
                </c:pt>
                <c:pt idx="5">
                  <c:v>看護職員</c:v>
                </c:pt>
                <c:pt idx="6">
                  <c:v>行動援護従業者</c:v>
                </c:pt>
                <c:pt idx="7">
                  <c:v>設置者・経営者</c:v>
                </c:pt>
                <c:pt idx="8">
                  <c:v>サービス管理責任者</c:v>
                </c:pt>
                <c:pt idx="9">
                  <c:v>居宅介護従業者</c:v>
                </c:pt>
                <c:pt idx="10">
                  <c:v>児童指導員</c:v>
                </c:pt>
                <c:pt idx="11">
                  <c:v>その他従事者</c:v>
                </c:pt>
                <c:pt idx="12">
                  <c:v>管理者</c:v>
                </c:pt>
                <c:pt idx="13">
                  <c:v>世話人</c:v>
                </c:pt>
                <c:pt idx="14">
                  <c:v>生活支援員</c:v>
                </c:pt>
              </c:strCache>
            </c:strRef>
          </c:cat>
          <c:val>
            <c:numRef>
              <c:f>従事者①!$L$34:$L$48</c:f>
              <c:numCache>
                <c:formatCode>General</c:formatCode>
                <c:ptCount val="15"/>
                <c:pt idx="0">
                  <c:v>1</c:v>
                </c:pt>
                <c:pt idx="1">
                  <c:v>1</c:v>
                </c:pt>
                <c:pt idx="2">
                  <c:v>1</c:v>
                </c:pt>
                <c:pt idx="3">
                  <c:v>1</c:v>
                </c:pt>
                <c:pt idx="4">
                  <c:v>1</c:v>
                </c:pt>
                <c:pt idx="5">
                  <c:v>2</c:v>
                </c:pt>
                <c:pt idx="6">
                  <c:v>2</c:v>
                </c:pt>
                <c:pt idx="7">
                  <c:v>3</c:v>
                </c:pt>
                <c:pt idx="8">
                  <c:v>4</c:v>
                </c:pt>
                <c:pt idx="9">
                  <c:v>5</c:v>
                </c:pt>
                <c:pt idx="10">
                  <c:v>11</c:v>
                </c:pt>
                <c:pt idx="11">
                  <c:v>12</c:v>
                </c:pt>
                <c:pt idx="12">
                  <c:v>15</c:v>
                </c:pt>
                <c:pt idx="13">
                  <c:v>17</c:v>
                </c:pt>
                <c:pt idx="14">
                  <c:v>54</c:v>
                </c:pt>
              </c:numCache>
            </c:numRef>
          </c:val>
          <c:extLst>
            <c:ext xmlns:c16="http://schemas.microsoft.com/office/drawing/2014/chart" uri="{C3380CC4-5D6E-409C-BE32-E72D297353CC}">
              <c16:uniqueId val="{00000000-79D3-41EB-BB11-2DFD6C4A5178}"/>
            </c:ext>
          </c:extLst>
        </c:ser>
        <c:ser>
          <c:idx val="2"/>
          <c:order val="1"/>
          <c:tx>
            <c:strRef>
              <c:f>従事者①!$K$27</c:f>
              <c:strCache>
                <c:ptCount val="1"/>
                <c:pt idx="0">
                  <c:v>R5</c:v>
                </c:pt>
              </c:strCache>
            </c:strRef>
          </c:tx>
          <c:spPr>
            <a:pattFill prst="ltDnDiag">
              <a:fgClr>
                <a:srgbClr val="00B0F0"/>
              </a:fgClr>
              <a:bgClr>
                <a:schemeClr val="bg1"/>
              </a:bgClr>
            </a:pattFill>
            <a:ln>
              <a:solidFill>
                <a:srgbClr val="00B0F0"/>
              </a:solidFill>
            </a:ln>
          </c:spPr>
          <c:invertIfNegative val="0"/>
          <c:dLbls>
            <c:delete val="1"/>
          </c:dLbls>
          <c:cat>
            <c:strRef>
              <c:f>従事者①!$B$34:$B$48</c:f>
              <c:strCache>
                <c:ptCount val="15"/>
                <c:pt idx="0">
                  <c:v>サービス提供責任者</c:v>
                </c:pt>
                <c:pt idx="1">
                  <c:v>相談支援専門員</c:v>
                </c:pt>
                <c:pt idx="2">
                  <c:v>保育士</c:v>
                </c:pt>
                <c:pt idx="3">
                  <c:v>児童発達支援管理責任者</c:v>
                </c:pt>
                <c:pt idx="4">
                  <c:v>不明</c:v>
                </c:pt>
                <c:pt idx="5">
                  <c:v>看護職員</c:v>
                </c:pt>
                <c:pt idx="6">
                  <c:v>行動援護従業者</c:v>
                </c:pt>
                <c:pt idx="7">
                  <c:v>設置者・経営者</c:v>
                </c:pt>
                <c:pt idx="8">
                  <c:v>サービス管理責任者</c:v>
                </c:pt>
                <c:pt idx="9">
                  <c:v>居宅介護従業者</c:v>
                </c:pt>
                <c:pt idx="10">
                  <c:v>児童指導員</c:v>
                </c:pt>
                <c:pt idx="11">
                  <c:v>その他従事者</c:v>
                </c:pt>
                <c:pt idx="12">
                  <c:v>管理者</c:v>
                </c:pt>
                <c:pt idx="13">
                  <c:v>世話人</c:v>
                </c:pt>
                <c:pt idx="14">
                  <c:v>生活支援員</c:v>
                </c:pt>
              </c:strCache>
            </c:strRef>
          </c:cat>
          <c:val>
            <c:numRef>
              <c:f>従事者①!$K$34:$K$48</c:f>
              <c:numCache>
                <c:formatCode>General</c:formatCode>
                <c:ptCount val="15"/>
                <c:pt idx="0">
                  <c:v>0</c:v>
                </c:pt>
                <c:pt idx="1">
                  <c:v>1</c:v>
                </c:pt>
                <c:pt idx="2">
                  <c:v>2</c:v>
                </c:pt>
                <c:pt idx="3">
                  <c:v>2</c:v>
                </c:pt>
                <c:pt idx="4">
                  <c:v>0</c:v>
                </c:pt>
                <c:pt idx="5">
                  <c:v>1</c:v>
                </c:pt>
                <c:pt idx="6">
                  <c:v>0</c:v>
                </c:pt>
                <c:pt idx="7">
                  <c:v>2</c:v>
                </c:pt>
                <c:pt idx="8">
                  <c:v>3</c:v>
                </c:pt>
                <c:pt idx="9">
                  <c:v>0</c:v>
                </c:pt>
                <c:pt idx="10">
                  <c:v>12</c:v>
                </c:pt>
                <c:pt idx="11">
                  <c:v>9</c:v>
                </c:pt>
                <c:pt idx="12">
                  <c:v>19</c:v>
                </c:pt>
                <c:pt idx="13">
                  <c:v>16</c:v>
                </c:pt>
                <c:pt idx="14">
                  <c:v>66</c:v>
                </c:pt>
              </c:numCache>
            </c:numRef>
          </c:val>
          <c:extLst>
            <c:ext xmlns:c16="http://schemas.microsoft.com/office/drawing/2014/chart" uri="{C3380CC4-5D6E-409C-BE32-E72D297353CC}">
              <c16:uniqueId val="{00000001-79D3-41EB-BB11-2DFD6C4A5178}"/>
            </c:ext>
          </c:extLst>
        </c:ser>
        <c:ser>
          <c:idx val="1"/>
          <c:order val="2"/>
          <c:tx>
            <c:strRef>
              <c:f>従事者①!$J$27</c:f>
              <c:strCache>
                <c:ptCount val="1"/>
                <c:pt idx="0">
                  <c:v>R4</c:v>
                </c:pt>
              </c:strCache>
            </c:strRef>
          </c:tx>
          <c:spPr>
            <a:solidFill>
              <a:srgbClr val="0070C0"/>
            </a:solidFill>
          </c:spPr>
          <c:invertIfNegative val="0"/>
          <c:dLbls>
            <c:delete val="1"/>
          </c:dLbls>
          <c:cat>
            <c:strRef>
              <c:f>従事者①!$B$34:$B$48</c:f>
              <c:strCache>
                <c:ptCount val="15"/>
                <c:pt idx="0">
                  <c:v>サービス提供責任者</c:v>
                </c:pt>
                <c:pt idx="1">
                  <c:v>相談支援専門員</c:v>
                </c:pt>
                <c:pt idx="2">
                  <c:v>保育士</c:v>
                </c:pt>
                <c:pt idx="3">
                  <c:v>児童発達支援管理責任者</c:v>
                </c:pt>
                <c:pt idx="4">
                  <c:v>不明</c:v>
                </c:pt>
                <c:pt idx="5">
                  <c:v>看護職員</c:v>
                </c:pt>
                <c:pt idx="6">
                  <c:v>行動援護従業者</c:v>
                </c:pt>
                <c:pt idx="7">
                  <c:v>設置者・経営者</c:v>
                </c:pt>
                <c:pt idx="8">
                  <c:v>サービス管理責任者</c:v>
                </c:pt>
                <c:pt idx="9">
                  <c:v>居宅介護従業者</c:v>
                </c:pt>
                <c:pt idx="10">
                  <c:v>児童指導員</c:v>
                </c:pt>
                <c:pt idx="11">
                  <c:v>その他従事者</c:v>
                </c:pt>
                <c:pt idx="12">
                  <c:v>管理者</c:v>
                </c:pt>
                <c:pt idx="13">
                  <c:v>世話人</c:v>
                </c:pt>
                <c:pt idx="14">
                  <c:v>生活支援員</c:v>
                </c:pt>
              </c:strCache>
            </c:strRef>
          </c:cat>
          <c:val>
            <c:numRef>
              <c:f>従事者①!$J$34:$J$48</c:f>
              <c:numCache>
                <c:formatCode>General</c:formatCode>
                <c:ptCount val="15"/>
                <c:pt idx="0">
                  <c:v>0</c:v>
                </c:pt>
                <c:pt idx="1">
                  <c:v>1</c:v>
                </c:pt>
                <c:pt idx="2">
                  <c:v>0</c:v>
                </c:pt>
                <c:pt idx="3">
                  <c:v>1</c:v>
                </c:pt>
                <c:pt idx="4">
                  <c:v>0</c:v>
                </c:pt>
                <c:pt idx="5">
                  <c:v>2</c:v>
                </c:pt>
                <c:pt idx="6">
                  <c:v>1</c:v>
                </c:pt>
                <c:pt idx="7">
                  <c:v>7</c:v>
                </c:pt>
                <c:pt idx="8">
                  <c:v>3</c:v>
                </c:pt>
                <c:pt idx="9">
                  <c:v>2</c:v>
                </c:pt>
                <c:pt idx="10">
                  <c:v>10</c:v>
                </c:pt>
                <c:pt idx="11">
                  <c:v>3</c:v>
                </c:pt>
                <c:pt idx="12">
                  <c:v>5</c:v>
                </c:pt>
                <c:pt idx="13">
                  <c:v>10</c:v>
                </c:pt>
                <c:pt idx="14">
                  <c:v>30</c:v>
                </c:pt>
              </c:numCache>
            </c:numRef>
          </c:val>
          <c:extLst>
            <c:ext xmlns:c16="http://schemas.microsoft.com/office/drawing/2014/chart" uri="{C3380CC4-5D6E-409C-BE32-E72D297353CC}">
              <c16:uniqueId val="{00000002-79D3-41EB-BB11-2DFD6C4A5178}"/>
            </c:ext>
          </c:extLst>
        </c:ser>
        <c:dLbls>
          <c:dLblPos val="outEnd"/>
          <c:showLegendKey val="0"/>
          <c:showVal val="1"/>
          <c:showCatName val="0"/>
          <c:showSerName val="0"/>
          <c:showPercent val="0"/>
          <c:showBubbleSize val="0"/>
        </c:dLbls>
        <c:gapWidth val="150"/>
        <c:axId val="68021248"/>
        <c:axId val="68039424"/>
      </c:barChart>
      <c:catAx>
        <c:axId val="68021248"/>
        <c:scaling>
          <c:orientation val="minMax"/>
        </c:scaling>
        <c:delete val="0"/>
        <c:axPos val="l"/>
        <c:numFmt formatCode="General" sourceLinked="0"/>
        <c:majorTickMark val="out"/>
        <c:minorTickMark val="none"/>
        <c:tickLblPos val="nextTo"/>
        <c:crossAx val="68039424"/>
        <c:crosses val="autoZero"/>
        <c:auto val="1"/>
        <c:lblAlgn val="ctr"/>
        <c:lblOffset val="100"/>
        <c:noMultiLvlLbl val="0"/>
      </c:catAx>
      <c:valAx>
        <c:axId val="68039424"/>
        <c:scaling>
          <c:orientation val="minMax"/>
        </c:scaling>
        <c:delete val="0"/>
        <c:axPos val="b"/>
        <c:majorGridlines/>
        <c:numFmt formatCode="General" sourceLinked="1"/>
        <c:majorTickMark val="out"/>
        <c:minorTickMark val="none"/>
        <c:tickLblPos val="nextTo"/>
        <c:crossAx val="68021248"/>
        <c:crosses val="autoZero"/>
        <c:crossBetween val="between"/>
      </c:valAx>
    </c:plotArea>
    <c:legend>
      <c:legendPos val="r"/>
      <c:layout>
        <c:manualLayout>
          <c:xMode val="edge"/>
          <c:yMode val="edge"/>
          <c:x val="0.79871409014431871"/>
          <c:y val="0.32921919285292045"/>
          <c:w val="0.1154691054191791"/>
          <c:h val="0.26863038923793586"/>
        </c:manualLayout>
      </c:layout>
      <c:overlay val="0"/>
      <c:spPr>
        <a:solidFill>
          <a:schemeClr val="bg1"/>
        </a:solidFill>
        <a:ln>
          <a:solidFill>
            <a:schemeClr val="tx2"/>
          </a:solidFill>
        </a:ln>
      </c:spPr>
    </c:legend>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vert="horz"/>
          <a:lstStyle/>
          <a:p>
            <a:pPr>
              <a:defRPr/>
            </a:pPr>
            <a:r>
              <a:rPr lang="ja-JP" sz="1600" b="0"/>
              <a:t>全国</a:t>
            </a:r>
          </a:p>
        </c:rich>
      </c:tx>
      <c:layout>
        <c:manualLayout>
          <c:xMode val="edge"/>
          <c:yMode val="edge"/>
          <c:x val="2.3867830563176859E-2"/>
          <c:y val="2.0469084530267752E-2"/>
        </c:manualLayout>
      </c:layout>
      <c:overlay val="0"/>
      <c:spPr>
        <a:noFill/>
        <a:ln>
          <a:solidFill>
            <a:sysClr val="windowText" lastClr="000000"/>
          </a:solidFill>
        </a:ln>
        <a:effectLst/>
      </c:spPr>
    </c:title>
    <c:autoTitleDeleted val="0"/>
    <c:plotArea>
      <c:layout>
        <c:manualLayout>
          <c:layoutTarget val="inner"/>
          <c:xMode val="edge"/>
          <c:yMode val="edge"/>
          <c:x val="0.31274550823815173"/>
          <c:y val="7.8613141997874045E-2"/>
          <c:w val="0.62155548896251178"/>
          <c:h val="0.85750844762472667"/>
        </c:manualLayout>
      </c:layout>
      <c:barChart>
        <c:barDir val="bar"/>
        <c:grouping val="clustered"/>
        <c:varyColors val="0"/>
        <c:ser>
          <c:idx val="0"/>
          <c:order val="0"/>
          <c:tx>
            <c:strRef>
              <c:f>従事者①!$L$53</c:f>
              <c:strCache>
                <c:ptCount val="1"/>
                <c:pt idx="0">
                  <c:v>R6</c:v>
                </c:pt>
              </c:strCache>
            </c:strRef>
          </c:tx>
          <c:spPr>
            <a:solidFill>
              <a:srgbClr val="FF0000"/>
            </a:solidFill>
          </c:spPr>
          <c:invertIfNegative val="0"/>
          <c:dLbls>
            <c:delete val="1"/>
          </c:dLbls>
          <c:cat>
            <c:strRef>
              <c:f>従事者①!$B$58:$B$85</c:f>
              <c:strCache>
                <c:ptCount val="28"/>
                <c:pt idx="0">
                  <c:v>医師</c:v>
                </c:pt>
                <c:pt idx="1">
                  <c:v>理学療法士</c:v>
                </c:pt>
                <c:pt idx="2">
                  <c:v>就労定着支援員</c:v>
                </c:pt>
                <c:pt idx="3">
                  <c:v>機能訓練指導員</c:v>
                </c:pt>
                <c:pt idx="4">
                  <c:v>機能訓練担当職員</c:v>
                </c:pt>
                <c:pt idx="5">
                  <c:v>言語聴覚士</c:v>
                </c:pt>
                <c:pt idx="6">
                  <c:v>相談支援専門員</c:v>
                </c:pt>
                <c:pt idx="7">
                  <c:v>調理員</c:v>
                </c:pt>
                <c:pt idx="8">
                  <c:v>訪問支援員</c:v>
                </c:pt>
                <c:pt idx="9">
                  <c:v>行動援護従業者</c:v>
                </c:pt>
                <c:pt idx="10">
                  <c:v>サービス提供責任者</c:v>
                </c:pt>
                <c:pt idx="11">
                  <c:v>重度訪問介護従業者</c:v>
                </c:pt>
                <c:pt idx="12">
                  <c:v>作業療法士</c:v>
                </c:pt>
                <c:pt idx="13">
                  <c:v>就労支援員</c:v>
                </c:pt>
                <c:pt idx="14">
                  <c:v>指導員</c:v>
                </c:pt>
                <c:pt idx="15">
                  <c:v>居宅介護従業者</c:v>
                </c:pt>
                <c:pt idx="16">
                  <c:v>保育士</c:v>
                </c:pt>
                <c:pt idx="17">
                  <c:v>児童発達支援管理責任者</c:v>
                </c:pt>
                <c:pt idx="18">
                  <c:v>設置者・経営者</c:v>
                </c:pt>
                <c:pt idx="19">
                  <c:v>不明</c:v>
                </c:pt>
                <c:pt idx="20">
                  <c:v>職業指導員</c:v>
                </c:pt>
                <c:pt idx="21">
                  <c:v>看護職員</c:v>
                </c:pt>
                <c:pt idx="22">
                  <c:v>児童指導員</c:v>
                </c:pt>
                <c:pt idx="23">
                  <c:v>サービス管理責任者</c:v>
                </c:pt>
                <c:pt idx="24">
                  <c:v>その他従事者</c:v>
                </c:pt>
                <c:pt idx="25">
                  <c:v>世話人</c:v>
                </c:pt>
                <c:pt idx="26">
                  <c:v>管理者</c:v>
                </c:pt>
                <c:pt idx="27">
                  <c:v>生活支援員</c:v>
                </c:pt>
              </c:strCache>
            </c:strRef>
          </c:cat>
          <c:val>
            <c:numRef>
              <c:f>従事者①!$L$58:$L$85</c:f>
              <c:numCache>
                <c:formatCode>General</c:formatCode>
                <c:ptCount val="28"/>
                <c:pt idx="0">
                  <c:v>1</c:v>
                </c:pt>
                <c:pt idx="1">
                  <c:v>1</c:v>
                </c:pt>
                <c:pt idx="2">
                  <c:v>1</c:v>
                </c:pt>
                <c:pt idx="3">
                  <c:v>1</c:v>
                </c:pt>
                <c:pt idx="4">
                  <c:v>1</c:v>
                </c:pt>
                <c:pt idx="5">
                  <c:v>2</c:v>
                </c:pt>
                <c:pt idx="6">
                  <c:v>3</c:v>
                </c:pt>
                <c:pt idx="7">
                  <c:v>3</c:v>
                </c:pt>
                <c:pt idx="8">
                  <c:v>4</c:v>
                </c:pt>
                <c:pt idx="9">
                  <c:v>4</c:v>
                </c:pt>
                <c:pt idx="10">
                  <c:v>5</c:v>
                </c:pt>
                <c:pt idx="11">
                  <c:v>5</c:v>
                </c:pt>
                <c:pt idx="12">
                  <c:v>6</c:v>
                </c:pt>
                <c:pt idx="13">
                  <c:v>8</c:v>
                </c:pt>
                <c:pt idx="14">
                  <c:v>13</c:v>
                </c:pt>
                <c:pt idx="15">
                  <c:v>17</c:v>
                </c:pt>
                <c:pt idx="16">
                  <c:v>27</c:v>
                </c:pt>
                <c:pt idx="17">
                  <c:v>27</c:v>
                </c:pt>
                <c:pt idx="18">
                  <c:v>32</c:v>
                </c:pt>
                <c:pt idx="19">
                  <c:v>33</c:v>
                </c:pt>
                <c:pt idx="20">
                  <c:v>35</c:v>
                </c:pt>
                <c:pt idx="21">
                  <c:v>38</c:v>
                </c:pt>
                <c:pt idx="22">
                  <c:v>62</c:v>
                </c:pt>
                <c:pt idx="23">
                  <c:v>90</c:v>
                </c:pt>
                <c:pt idx="24">
                  <c:v>101</c:v>
                </c:pt>
                <c:pt idx="25">
                  <c:v>140</c:v>
                </c:pt>
                <c:pt idx="26">
                  <c:v>144</c:v>
                </c:pt>
                <c:pt idx="27">
                  <c:v>617</c:v>
                </c:pt>
              </c:numCache>
            </c:numRef>
          </c:val>
          <c:extLst>
            <c:ext xmlns:c16="http://schemas.microsoft.com/office/drawing/2014/chart" uri="{C3380CC4-5D6E-409C-BE32-E72D297353CC}">
              <c16:uniqueId val="{00000000-1581-4C50-A6F6-48A265046872}"/>
            </c:ext>
          </c:extLst>
        </c:ser>
        <c:ser>
          <c:idx val="2"/>
          <c:order val="1"/>
          <c:tx>
            <c:strRef>
              <c:f>従事者①!$K$53</c:f>
              <c:strCache>
                <c:ptCount val="1"/>
                <c:pt idx="0">
                  <c:v>R5</c:v>
                </c:pt>
              </c:strCache>
            </c:strRef>
          </c:tx>
          <c:spPr>
            <a:pattFill prst="ltDnDiag">
              <a:fgClr>
                <a:srgbClr val="00B0F0"/>
              </a:fgClr>
              <a:bgClr>
                <a:schemeClr val="bg1"/>
              </a:bgClr>
            </a:pattFill>
            <a:ln>
              <a:solidFill>
                <a:srgbClr val="00B0F0"/>
              </a:solidFill>
            </a:ln>
            <a:effectLst/>
          </c:spPr>
          <c:invertIfNegative val="0"/>
          <c:dLbls>
            <c:delete val="1"/>
          </c:dLbls>
          <c:cat>
            <c:strRef>
              <c:f>従事者①!$B$58:$B$85</c:f>
              <c:strCache>
                <c:ptCount val="28"/>
                <c:pt idx="0">
                  <c:v>医師</c:v>
                </c:pt>
                <c:pt idx="1">
                  <c:v>理学療法士</c:v>
                </c:pt>
                <c:pt idx="2">
                  <c:v>就労定着支援員</c:v>
                </c:pt>
                <c:pt idx="3">
                  <c:v>機能訓練指導員</c:v>
                </c:pt>
                <c:pt idx="4">
                  <c:v>機能訓練担当職員</c:v>
                </c:pt>
                <c:pt idx="5">
                  <c:v>言語聴覚士</c:v>
                </c:pt>
                <c:pt idx="6">
                  <c:v>相談支援専門員</c:v>
                </c:pt>
                <c:pt idx="7">
                  <c:v>調理員</c:v>
                </c:pt>
                <c:pt idx="8">
                  <c:v>訪問支援員</c:v>
                </c:pt>
                <c:pt idx="9">
                  <c:v>行動援護従業者</c:v>
                </c:pt>
                <c:pt idx="10">
                  <c:v>サービス提供責任者</c:v>
                </c:pt>
                <c:pt idx="11">
                  <c:v>重度訪問介護従業者</c:v>
                </c:pt>
                <c:pt idx="12">
                  <c:v>作業療法士</c:v>
                </c:pt>
                <c:pt idx="13">
                  <c:v>就労支援員</c:v>
                </c:pt>
                <c:pt idx="14">
                  <c:v>指導員</c:v>
                </c:pt>
                <c:pt idx="15">
                  <c:v>居宅介護従業者</c:v>
                </c:pt>
                <c:pt idx="16">
                  <c:v>保育士</c:v>
                </c:pt>
                <c:pt idx="17">
                  <c:v>児童発達支援管理責任者</c:v>
                </c:pt>
                <c:pt idx="18">
                  <c:v>設置者・経営者</c:v>
                </c:pt>
                <c:pt idx="19">
                  <c:v>不明</c:v>
                </c:pt>
                <c:pt idx="20">
                  <c:v>職業指導員</c:v>
                </c:pt>
                <c:pt idx="21">
                  <c:v>看護職員</c:v>
                </c:pt>
                <c:pt idx="22">
                  <c:v>児童指導員</c:v>
                </c:pt>
                <c:pt idx="23">
                  <c:v>サービス管理責任者</c:v>
                </c:pt>
                <c:pt idx="24">
                  <c:v>その他従事者</c:v>
                </c:pt>
                <c:pt idx="25">
                  <c:v>世話人</c:v>
                </c:pt>
                <c:pt idx="26">
                  <c:v>管理者</c:v>
                </c:pt>
                <c:pt idx="27">
                  <c:v>生活支援員</c:v>
                </c:pt>
              </c:strCache>
            </c:strRef>
          </c:cat>
          <c:val>
            <c:numRef>
              <c:f>従事者①!$K$58:$K$85</c:f>
              <c:numCache>
                <c:formatCode>General</c:formatCode>
                <c:ptCount val="28"/>
                <c:pt idx="0">
                  <c:v>0</c:v>
                </c:pt>
                <c:pt idx="1">
                  <c:v>3</c:v>
                </c:pt>
                <c:pt idx="2">
                  <c:v>1</c:v>
                </c:pt>
                <c:pt idx="3">
                  <c:v>3</c:v>
                </c:pt>
                <c:pt idx="4">
                  <c:v>1</c:v>
                </c:pt>
                <c:pt idx="5">
                  <c:v>1</c:v>
                </c:pt>
                <c:pt idx="6">
                  <c:v>8</c:v>
                </c:pt>
                <c:pt idx="7">
                  <c:v>0</c:v>
                </c:pt>
                <c:pt idx="8">
                  <c:v>2</c:v>
                </c:pt>
                <c:pt idx="9">
                  <c:v>0</c:v>
                </c:pt>
                <c:pt idx="10">
                  <c:v>4</c:v>
                </c:pt>
                <c:pt idx="11">
                  <c:v>3</c:v>
                </c:pt>
                <c:pt idx="12">
                  <c:v>1</c:v>
                </c:pt>
                <c:pt idx="13">
                  <c:v>13</c:v>
                </c:pt>
                <c:pt idx="14">
                  <c:v>22</c:v>
                </c:pt>
                <c:pt idx="15">
                  <c:v>25</c:v>
                </c:pt>
                <c:pt idx="16">
                  <c:v>16</c:v>
                </c:pt>
                <c:pt idx="17">
                  <c:v>31</c:v>
                </c:pt>
                <c:pt idx="18">
                  <c:v>56</c:v>
                </c:pt>
                <c:pt idx="19">
                  <c:v>15</c:v>
                </c:pt>
                <c:pt idx="20">
                  <c:v>36</c:v>
                </c:pt>
                <c:pt idx="21">
                  <c:v>29</c:v>
                </c:pt>
                <c:pt idx="22">
                  <c:v>57</c:v>
                </c:pt>
                <c:pt idx="23">
                  <c:v>91</c:v>
                </c:pt>
                <c:pt idx="24">
                  <c:v>82</c:v>
                </c:pt>
                <c:pt idx="25">
                  <c:v>136</c:v>
                </c:pt>
                <c:pt idx="26">
                  <c:v>146</c:v>
                </c:pt>
                <c:pt idx="27">
                  <c:v>562</c:v>
                </c:pt>
              </c:numCache>
            </c:numRef>
          </c:val>
          <c:extLst>
            <c:ext xmlns:c16="http://schemas.microsoft.com/office/drawing/2014/chart" uri="{C3380CC4-5D6E-409C-BE32-E72D297353CC}">
              <c16:uniqueId val="{00000001-1581-4C50-A6F6-48A265046872}"/>
            </c:ext>
          </c:extLst>
        </c:ser>
        <c:ser>
          <c:idx val="1"/>
          <c:order val="2"/>
          <c:tx>
            <c:strRef>
              <c:f>従事者①!$J$53</c:f>
              <c:strCache>
                <c:ptCount val="1"/>
                <c:pt idx="0">
                  <c:v>R4</c:v>
                </c:pt>
              </c:strCache>
            </c:strRef>
          </c:tx>
          <c:spPr>
            <a:solidFill>
              <a:schemeClr val="accent1"/>
            </a:solidFill>
            <a:ln>
              <a:noFill/>
            </a:ln>
            <a:effectLst/>
          </c:spPr>
          <c:invertIfNegative val="0"/>
          <c:dLbls>
            <c:delete val="1"/>
          </c:dLbls>
          <c:cat>
            <c:strRef>
              <c:f>従事者①!$B$58:$B$85</c:f>
              <c:strCache>
                <c:ptCount val="28"/>
                <c:pt idx="0">
                  <c:v>医師</c:v>
                </c:pt>
                <c:pt idx="1">
                  <c:v>理学療法士</c:v>
                </c:pt>
                <c:pt idx="2">
                  <c:v>就労定着支援員</c:v>
                </c:pt>
                <c:pt idx="3">
                  <c:v>機能訓練指導員</c:v>
                </c:pt>
                <c:pt idx="4">
                  <c:v>機能訓練担当職員</c:v>
                </c:pt>
                <c:pt idx="5">
                  <c:v>言語聴覚士</c:v>
                </c:pt>
                <c:pt idx="6">
                  <c:v>相談支援専門員</c:v>
                </c:pt>
                <c:pt idx="7">
                  <c:v>調理員</c:v>
                </c:pt>
                <c:pt idx="8">
                  <c:v>訪問支援員</c:v>
                </c:pt>
                <c:pt idx="9">
                  <c:v>行動援護従業者</c:v>
                </c:pt>
                <c:pt idx="10">
                  <c:v>サービス提供責任者</c:v>
                </c:pt>
                <c:pt idx="11">
                  <c:v>重度訪問介護従業者</c:v>
                </c:pt>
                <c:pt idx="12">
                  <c:v>作業療法士</c:v>
                </c:pt>
                <c:pt idx="13">
                  <c:v>就労支援員</c:v>
                </c:pt>
                <c:pt idx="14">
                  <c:v>指導員</c:v>
                </c:pt>
                <c:pt idx="15">
                  <c:v>居宅介護従業者</c:v>
                </c:pt>
                <c:pt idx="16">
                  <c:v>保育士</c:v>
                </c:pt>
                <c:pt idx="17">
                  <c:v>児童発達支援管理責任者</c:v>
                </c:pt>
                <c:pt idx="18">
                  <c:v>設置者・経営者</c:v>
                </c:pt>
                <c:pt idx="19">
                  <c:v>不明</c:v>
                </c:pt>
                <c:pt idx="20">
                  <c:v>職業指導員</c:v>
                </c:pt>
                <c:pt idx="21">
                  <c:v>看護職員</c:v>
                </c:pt>
                <c:pt idx="22">
                  <c:v>児童指導員</c:v>
                </c:pt>
                <c:pt idx="23">
                  <c:v>サービス管理責任者</c:v>
                </c:pt>
                <c:pt idx="24">
                  <c:v>その他従事者</c:v>
                </c:pt>
                <c:pt idx="25">
                  <c:v>世話人</c:v>
                </c:pt>
                <c:pt idx="26">
                  <c:v>管理者</c:v>
                </c:pt>
                <c:pt idx="27">
                  <c:v>生活支援員</c:v>
                </c:pt>
              </c:strCache>
            </c:strRef>
          </c:cat>
          <c:val>
            <c:numRef>
              <c:f>従事者①!$J$58:$J$85</c:f>
              <c:numCache>
                <c:formatCode>General</c:formatCode>
                <c:ptCount val="28"/>
                <c:pt idx="3">
                  <c:v>1</c:v>
                </c:pt>
                <c:pt idx="5">
                  <c:v>1</c:v>
                </c:pt>
                <c:pt idx="6">
                  <c:v>4</c:v>
                </c:pt>
                <c:pt idx="8">
                  <c:v>2</c:v>
                </c:pt>
                <c:pt idx="9">
                  <c:v>2</c:v>
                </c:pt>
                <c:pt idx="11">
                  <c:v>5</c:v>
                </c:pt>
                <c:pt idx="12">
                  <c:v>1</c:v>
                </c:pt>
                <c:pt idx="13">
                  <c:v>14</c:v>
                </c:pt>
                <c:pt idx="14">
                  <c:v>18</c:v>
                </c:pt>
                <c:pt idx="15">
                  <c:v>13</c:v>
                </c:pt>
                <c:pt idx="16">
                  <c:v>13</c:v>
                </c:pt>
                <c:pt idx="17">
                  <c:v>24</c:v>
                </c:pt>
                <c:pt idx="18">
                  <c:v>37</c:v>
                </c:pt>
                <c:pt idx="19">
                  <c:v>13</c:v>
                </c:pt>
                <c:pt idx="20">
                  <c:v>35</c:v>
                </c:pt>
                <c:pt idx="21">
                  <c:v>31</c:v>
                </c:pt>
                <c:pt idx="22">
                  <c:v>42</c:v>
                </c:pt>
                <c:pt idx="23">
                  <c:v>71</c:v>
                </c:pt>
                <c:pt idx="24">
                  <c:v>78</c:v>
                </c:pt>
                <c:pt idx="25">
                  <c:v>109</c:v>
                </c:pt>
                <c:pt idx="26">
                  <c:v>87</c:v>
                </c:pt>
                <c:pt idx="27">
                  <c:v>488</c:v>
                </c:pt>
              </c:numCache>
            </c:numRef>
          </c:val>
          <c:extLst>
            <c:ext xmlns:c16="http://schemas.microsoft.com/office/drawing/2014/chart" uri="{C3380CC4-5D6E-409C-BE32-E72D297353CC}">
              <c16:uniqueId val="{00000002-1581-4C50-A6F6-48A265046872}"/>
            </c:ext>
          </c:extLst>
        </c:ser>
        <c:dLbls>
          <c:dLblPos val="outEnd"/>
          <c:showLegendKey val="0"/>
          <c:showVal val="1"/>
          <c:showCatName val="0"/>
          <c:showSerName val="0"/>
          <c:showPercent val="0"/>
          <c:showBubbleSize val="0"/>
        </c:dLbls>
        <c:gapWidth val="150"/>
        <c:axId val="102982400"/>
        <c:axId val="102983936"/>
      </c:barChart>
      <c:catAx>
        <c:axId val="102982400"/>
        <c:scaling>
          <c:orientation val="minMax"/>
        </c:scaling>
        <c:delete val="0"/>
        <c:axPos val="l"/>
        <c:numFmt formatCode="General" sourceLinked="0"/>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vert="horz"/>
          <a:lstStyle/>
          <a:p>
            <a:pPr>
              <a:defRPr/>
            </a:pPr>
            <a:endParaRPr lang="ja-JP"/>
          </a:p>
        </c:txPr>
        <c:crossAx val="102983936"/>
        <c:crosses val="autoZero"/>
        <c:auto val="1"/>
        <c:lblAlgn val="ctr"/>
        <c:lblOffset val="100"/>
        <c:noMultiLvlLbl val="0"/>
      </c:catAx>
      <c:valAx>
        <c:axId val="102983936"/>
        <c:scaling>
          <c:orientation val="minMax"/>
        </c:scaling>
        <c:delete val="0"/>
        <c:axPos val="b"/>
        <c:majorGridlines>
          <c:spPr>
            <a:ln w="9525" cap="flat" cmpd="sng" algn="ctr">
              <a:solidFill>
                <a:schemeClr val="tx1">
                  <a:tint val="75000"/>
                  <a:shade val="95000"/>
                  <a:satMod val="105000"/>
                </a:schemeClr>
              </a:solidFill>
              <a:prstDash val="solid"/>
              <a:round/>
            </a:ln>
            <a:effectLst/>
          </c:spPr>
        </c:majorGridlines>
        <c:title>
          <c:tx>
            <c:rich>
              <a:bodyPr/>
              <a:lstStyle/>
              <a:p>
                <a:pPr>
                  <a:defRPr/>
                </a:pPr>
                <a:r>
                  <a:rPr lang="ja-JP" altLang="en-US" dirty="0"/>
                  <a:t>人</a:t>
                </a:r>
              </a:p>
            </c:rich>
          </c:tx>
          <c:layout>
            <c:manualLayout>
              <c:xMode val="edge"/>
              <c:yMode val="edge"/>
              <c:x val="0.94703761050572688"/>
              <c:y val="0.9587506733613913"/>
            </c:manualLayout>
          </c:layout>
          <c:overlay val="0"/>
        </c:title>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vert="horz"/>
          <a:lstStyle/>
          <a:p>
            <a:pPr>
              <a:defRPr/>
            </a:pPr>
            <a:endParaRPr lang="ja-JP"/>
          </a:p>
        </c:txPr>
        <c:crossAx val="102982400"/>
        <c:crosses val="autoZero"/>
        <c:crossBetween val="between"/>
      </c:valAx>
      <c:spPr>
        <a:solidFill>
          <a:schemeClr val="bg1"/>
        </a:solidFill>
        <a:ln>
          <a:noFill/>
        </a:ln>
        <a:effectLst/>
      </c:spPr>
    </c:plotArea>
    <c:legend>
      <c:legendPos val="r"/>
      <c:layout>
        <c:manualLayout>
          <c:xMode val="edge"/>
          <c:yMode val="edge"/>
          <c:x val="0.7963545094580905"/>
          <c:y val="0.27176775729606872"/>
          <c:w val="0.11343015982484898"/>
          <c:h val="0.34720811387161332"/>
        </c:manualLayout>
      </c:layout>
      <c:overlay val="0"/>
      <c:spPr>
        <a:noFill/>
        <a:ln>
          <a:solidFill>
            <a:sysClr val="windowText" lastClr="000000"/>
          </a:solidFill>
        </a:ln>
        <a:effectLst/>
      </c:spPr>
      <c:txPr>
        <a:bodyPr rot="0" vert="horz"/>
        <a:lstStyle/>
        <a:p>
          <a:pPr>
            <a:defRPr/>
          </a:pPr>
          <a:endParaRPr lang="ja-JP"/>
        </a:p>
      </c:txPr>
    </c:legend>
    <c:plotVisOnly val="1"/>
    <c:dispBlanksAs val="gap"/>
    <c:showDLblsOverMax val="0"/>
  </c:chart>
  <c:spPr>
    <a:solidFill>
      <a:schemeClr val="bg1"/>
    </a:solidFill>
    <a:ln w="9525" cap="flat" cmpd="sng" algn="ctr">
      <a:solidFill>
        <a:schemeClr val="tx1"/>
      </a:solidFill>
      <a:prstDash val="solid"/>
      <a:round/>
    </a:ln>
    <a:effectLst/>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r>
              <a:rPr lang="ja-JP"/>
              <a:t>養護者</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manualLayout>
          <c:layoutTarget val="inner"/>
          <c:xMode val="edge"/>
          <c:yMode val="edge"/>
          <c:x val="0.14107405840289455"/>
          <c:y val="0.14747202571971607"/>
          <c:w val="0.87557339255056055"/>
          <c:h val="0.65017373434683545"/>
        </c:manualLayout>
      </c:layout>
      <c:lineChart>
        <c:grouping val="standard"/>
        <c:varyColors val="0"/>
        <c:ser>
          <c:idx val="0"/>
          <c:order val="0"/>
          <c:tx>
            <c:strRef>
              <c:f>養・従・使①!$A$3</c:f>
              <c:strCache>
                <c:ptCount val="1"/>
                <c:pt idx="0">
                  <c:v>通報</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3.6111111111111135E-2"/>
                  <c:y val="-0.1021711229544993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589-4E6C-B49C-657B8EF7847A}"/>
                </c:ext>
              </c:extLst>
            </c:dLbl>
            <c:dLbl>
              <c:idx val="1"/>
              <c:layout>
                <c:manualLayout>
                  <c:x val="-2.5000000000000026E-2"/>
                  <c:y val="-5.10855614772496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589-4E6C-B49C-657B8EF7847A}"/>
                </c:ext>
              </c:extLst>
            </c:dLbl>
            <c:dLbl>
              <c:idx val="2"/>
              <c:layout>
                <c:manualLayout>
                  <c:x val="-2.2222222222222272E-2"/>
                  <c:y val="-6.81140819696662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589-4E6C-B49C-657B8EF7847A}"/>
                </c:ext>
              </c:extLst>
            </c:dLbl>
            <c:dLbl>
              <c:idx val="3"/>
              <c:layout>
                <c:manualLayout>
                  <c:x val="-2.500000000000005E-2"/>
                  <c:y val="-6.13026737726995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589-4E6C-B49C-657B8EF7847A}"/>
                </c:ext>
              </c:extLst>
            </c:dLbl>
            <c:dLbl>
              <c:idx val="4"/>
              <c:layout>
                <c:manualLayout>
                  <c:x val="-3.6111111111111108E-2"/>
                  <c:y val="-7.83311942651161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589-4E6C-B49C-657B8EF7847A}"/>
                </c:ext>
              </c:extLst>
            </c:dLbl>
            <c:dLbl>
              <c:idx val="5"/>
              <c:layout>
                <c:manualLayout>
                  <c:x val="-7.1117689278240026E-2"/>
                  <c:y val="-7.8331171082950221E-2"/>
                </c:manualLayout>
              </c:layout>
              <c:tx>
                <c:rich>
                  <a:bodyPr/>
                  <a:lstStyle/>
                  <a:p>
                    <a:r>
                      <a:rPr lang="en-US" altLang="ja-JP"/>
                      <a:t>1,009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2589-4E6C-B49C-657B8EF7847A}"/>
                </c:ext>
              </c:extLst>
            </c:dLbl>
            <c:dLbl>
              <c:idx val="6"/>
              <c:layout>
                <c:manualLayout>
                  <c:x val="-8.5904623567707575E-2"/>
                  <c:y val="-4.8434701183445783E-2"/>
                </c:manualLayout>
              </c:layout>
              <c:tx>
                <c:rich>
                  <a:bodyPr/>
                  <a:lstStyle/>
                  <a:p>
                    <a:r>
                      <a:rPr lang="en-US" altLang="ja-JP" dirty="0"/>
                      <a:t>1,209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2589-4E6C-B49C-657B8EF7847A}"/>
                </c:ext>
              </c:extLst>
            </c:dLbl>
            <c:dLbl>
              <c:idx val="7"/>
              <c:layout>
                <c:manualLayout>
                  <c:x val="-6.4300107808355406E-2"/>
                  <c:y val="-8.7901244313752583E-2"/>
                </c:manualLayout>
              </c:layout>
              <c:tx>
                <c:rich>
                  <a:bodyPr/>
                  <a:lstStyle/>
                  <a:p>
                    <a:r>
                      <a:rPr lang="en-US" altLang="ja-JP"/>
                      <a:t>1,241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2589-4E6C-B49C-657B8EF7847A}"/>
                </c:ext>
              </c:extLst>
            </c:dLbl>
            <c:dLbl>
              <c:idx val="8"/>
              <c:layout>
                <c:manualLayout>
                  <c:x val="-6.6666666666666666E-2"/>
                  <c:y val="-6.8114081969666188E-2"/>
                </c:manualLayout>
              </c:layout>
              <c:tx>
                <c:rich>
                  <a:bodyPr/>
                  <a:lstStyle/>
                  <a:p>
                    <a:r>
                      <a:rPr lang="en-US" altLang="ja-JP"/>
                      <a:t>1,404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2589-4E6C-B49C-657B8EF7847A}"/>
                </c:ext>
              </c:extLst>
            </c:dLbl>
            <c:dLbl>
              <c:idx val="9"/>
              <c:layout>
                <c:manualLayout>
                  <c:x val="-7.5542181490080199E-2"/>
                  <c:y val="3.3721547112718651E-2"/>
                </c:manualLayout>
              </c:layout>
              <c:tx>
                <c:rich>
                  <a:bodyPr/>
                  <a:lstStyle/>
                  <a:p>
                    <a:r>
                      <a:rPr lang="en-US" altLang="ja-JP"/>
                      <a:t>1,454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2589-4E6C-B49C-657B8EF7847A}"/>
                </c:ext>
              </c:extLst>
            </c:dLbl>
            <c:dLbl>
              <c:idx val="10"/>
              <c:layout>
                <c:manualLayout>
                  <c:x val="-0.1192438567640272"/>
                  <c:y val="-6.45904814604953E-2"/>
                </c:manualLayout>
              </c:layout>
              <c:tx>
                <c:rich>
                  <a:bodyPr/>
                  <a:lstStyle/>
                  <a:p>
                    <a:r>
                      <a:rPr lang="en-US" altLang="ja-JP"/>
                      <a:t>1,558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2589-4E6C-B49C-657B8EF7847A}"/>
                </c:ext>
              </c:extLst>
            </c:dLbl>
            <c:dLbl>
              <c:idx val="11"/>
              <c:layout>
                <c:manualLayout>
                  <c:x val="-8.1084505257823569E-2"/>
                  <c:y val="-2.23445826200367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589-4E6C-B49C-657B8EF7847A}"/>
                </c:ext>
              </c:extLst>
            </c:dLbl>
            <c:dLbl>
              <c:idx val="12"/>
              <c:layout>
                <c:manualLayout>
                  <c:x val="-8.5228349901970615E-3"/>
                  <c:y val="-1.5736721985935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2589-4E6C-B49C-657B8EF7847A}"/>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養・従・使①!$B$2:$N$2</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養・従・使①!$B$3:$N$3</c:f>
              <c:numCache>
                <c:formatCode>General</c:formatCode>
                <c:ptCount val="13"/>
                <c:pt idx="0">
                  <c:v>429</c:v>
                </c:pt>
                <c:pt idx="1">
                  <c:v>722</c:v>
                </c:pt>
                <c:pt idx="2">
                  <c:v>770</c:v>
                </c:pt>
                <c:pt idx="3">
                  <c:v>865</c:v>
                </c:pt>
                <c:pt idx="4">
                  <c:v>908</c:v>
                </c:pt>
                <c:pt idx="5" formatCode="#,##0">
                  <c:v>1009</c:v>
                </c:pt>
                <c:pt idx="6" formatCode="#,##0">
                  <c:v>1209</c:v>
                </c:pt>
                <c:pt idx="7" formatCode="#,##0">
                  <c:v>1241</c:v>
                </c:pt>
                <c:pt idx="8" formatCode="#,##0">
                  <c:v>1404</c:v>
                </c:pt>
                <c:pt idx="9" formatCode="#,##0">
                  <c:v>1454</c:v>
                </c:pt>
                <c:pt idx="10" formatCode="#,##0">
                  <c:v>1558</c:v>
                </c:pt>
                <c:pt idx="11" formatCode="#,##0">
                  <c:v>1841</c:v>
                </c:pt>
                <c:pt idx="12" formatCode="#,##0">
                  <c:v>2024</c:v>
                </c:pt>
              </c:numCache>
            </c:numRef>
          </c:val>
          <c:smooth val="0"/>
          <c:extLst>
            <c:ext xmlns:c16="http://schemas.microsoft.com/office/drawing/2014/chart" uri="{C3380CC4-5D6E-409C-BE32-E72D297353CC}">
              <c16:uniqueId val="{0000000C-2589-4E6C-B49C-657B8EF7847A}"/>
            </c:ext>
          </c:extLst>
        </c:ser>
        <c:ser>
          <c:idx val="1"/>
          <c:order val="1"/>
          <c:tx>
            <c:strRef>
              <c:f>養・従・使①!$A$4</c:f>
              <c:strCache>
                <c:ptCount val="1"/>
                <c:pt idx="0">
                  <c:v>判断</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8.2797328661656538E-2"/>
                  <c:y val="-2.635644259450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2589-4E6C-B49C-657B8EF7847A}"/>
                </c:ext>
              </c:extLst>
            </c:dLbl>
            <c:dLbl>
              <c:idx val="1"/>
              <c:layout>
                <c:manualLayout>
                  <c:x val="-4.5391813850546386E-2"/>
                  <c:y val="3.79324036099225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2589-4E6C-B49C-657B8EF7847A}"/>
                </c:ext>
              </c:extLst>
            </c:dLbl>
            <c:dLbl>
              <c:idx val="2"/>
              <c:layout>
                <c:manualLayout>
                  <c:x val="-1.2784252485295593E-2"/>
                  <c:y val="4.21602536426794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2589-4E6C-B49C-657B8EF7847A}"/>
                </c:ext>
              </c:extLst>
            </c:dLbl>
            <c:dLbl>
              <c:idx val="3"/>
              <c:layout>
                <c:manualLayout>
                  <c:x val="-5.3540852062039526E-2"/>
                  <c:y val="-2.33924867684968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2589-4E6C-B49C-657B8EF7847A}"/>
                </c:ext>
              </c:extLst>
            </c:dLbl>
            <c:dLbl>
              <c:idx val="4"/>
              <c:layout>
                <c:manualLayout>
                  <c:x val="-4.687559244608392E-2"/>
                  <c:y val="-5.34007693469191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2589-4E6C-B49C-657B8EF7847A}"/>
                </c:ext>
              </c:extLst>
            </c:dLbl>
            <c:dLbl>
              <c:idx val="5"/>
              <c:layout>
                <c:manualLayout>
                  <c:x val="-3.8352757455886781E-2"/>
                  <c:y val="-3.08526488762051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2589-4E6C-B49C-657B8EF7847A}"/>
                </c:ext>
              </c:extLst>
            </c:dLbl>
            <c:dLbl>
              <c:idx val="6"/>
              <c:layout>
                <c:manualLayout>
                  <c:x val="-8.652254575067897E-2"/>
                  <c:y val="2.86886283331448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2589-4E6C-B49C-657B8EF7847A}"/>
                </c:ext>
              </c:extLst>
            </c:dLbl>
            <c:dLbl>
              <c:idx val="7"/>
              <c:layout>
                <c:manualLayout>
                  <c:x val="-7.2444097416675027E-2"/>
                  <c:y val="-4.32506721739883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2589-4E6C-B49C-657B8EF7847A}"/>
                </c:ext>
              </c:extLst>
            </c:dLbl>
            <c:dLbl>
              <c:idx val="8"/>
              <c:layout>
                <c:manualLayout>
                  <c:x val="-4.1585394947838056E-2"/>
                  <c:y val="-4.11917991321614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2589-4E6C-B49C-657B8EF7847A}"/>
                </c:ext>
              </c:extLst>
            </c:dLbl>
            <c:dLbl>
              <c:idx val="9"/>
              <c:layout>
                <c:manualLayout>
                  <c:x val="-7.6705514911773562E-2"/>
                  <c:y val="3.28302715761698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2589-4E6C-B49C-657B8EF7847A}"/>
                </c:ext>
              </c:extLst>
            </c:dLbl>
            <c:dLbl>
              <c:idx val="10"/>
              <c:layout>
                <c:manualLayout>
                  <c:x val="-6.895778814312592E-2"/>
                  <c:y val="-3.0433652015229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2589-4E6C-B49C-657B8EF7847A}"/>
                </c:ext>
              </c:extLst>
            </c:dLbl>
            <c:dLbl>
              <c:idx val="11"/>
              <c:layout>
                <c:manualLayout>
                  <c:x val="-4.2384662386682363E-2"/>
                  <c:y val="3.62806673573830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2589-4E6C-B49C-657B8EF7847A}"/>
                </c:ext>
              </c:extLst>
            </c:dLbl>
            <c:dLbl>
              <c:idx val="12"/>
              <c:layout>
                <c:manualLayout>
                  <c:x val="-8.5228349901972176E-3"/>
                  <c:y val="-2.47291345493270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2589-4E6C-B49C-657B8EF7847A}"/>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養・従・使①!$B$2:$N$2</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養・従・使①!$B$4:$N$4</c:f>
              <c:numCache>
                <c:formatCode>General</c:formatCode>
                <c:ptCount val="13"/>
                <c:pt idx="0">
                  <c:v>199</c:v>
                </c:pt>
                <c:pt idx="1">
                  <c:v>297</c:v>
                </c:pt>
                <c:pt idx="2">
                  <c:v>272</c:v>
                </c:pt>
                <c:pt idx="3">
                  <c:v>257</c:v>
                </c:pt>
                <c:pt idx="4">
                  <c:v>201</c:v>
                </c:pt>
                <c:pt idx="5">
                  <c:v>188</c:v>
                </c:pt>
                <c:pt idx="6">
                  <c:v>166</c:v>
                </c:pt>
                <c:pt idx="7">
                  <c:v>188</c:v>
                </c:pt>
                <c:pt idx="8">
                  <c:v>194</c:v>
                </c:pt>
                <c:pt idx="9">
                  <c:v>176</c:v>
                </c:pt>
                <c:pt idx="10">
                  <c:v>189</c:v>
                </c:pt>
                <c:pt idx="11">
                  <c:v>236</c:v>
                </c:pt>
                <c:pt idx="12">
                  <c:v>299</c:v>
                </c:pt>
              </c:numCache>
            </c:numRef>
          </c:val>
          <c:smooth val="0"/>
          <c:extLst>
            <c:ext xmlns:c16="http://schemas.microsoft.com/office/drawing/2014/chart" uri="{C3380CC4-5D6E-409C-BE32-E72D297353CC}">
              <c16:uniqueId val="{00000019-2589-4E6C-B49C-657B8EF7847A}"/>
            </c:ext>
          </c:extLst>
        </c:ser>
        <c:ser>
          <c:idx val="2"/>
          <c:order val="2"/>
          <c:tx>
            <c:strRef>
              <c:f>養・従・使①!$A$5</c:f>
              <c:strCache>
                <c:ptCount val="1"/>
                <c:pt idx="0">
                  <c:v>警察</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dLbl>
              <c:idx val="0"/>
              <c:layout>
                <c:manualLayout>
                  <c:x val="-8.8522392071213332E-2"/>
                  <c:y val="2.7883825110320795E-2"/>
                </c:manualLayout>
              </c:layout>
              <c:showLegendKey val="0"/>
              <c:showVal val="1"/>
              <c:showCatName val="0"/>
              <c:showSerName val="0"/>
              <c:showPercent val="0"/>
              <c:showBubbleSize val="0"/>
              <c:extLst>
                <c:ext xmlns:c15="http://schemas.microsoft.com/office/drawing/2012/chart" uri="{CE6537A1-D6FC-4f65-9D91-7224C49458BB}">
                  <c15:layout>
                    <c:manualLayout>
                      <c:w val="0.14627030338943753"/>
                      <c:h val="4.852238553127898E-2"/>
                    </c:manualLayout>
                  </c15:layout>
                </c:ext>
                <c:ext xmlns:c16="http://schemas.microsoft.com/office/drawing/2014/chart" uri="{C3380CC4-5D6E-409C-BE32-E72D297353CC}">
                  <c16:uniqueId val="{0000001A-2589-4E6C-B49C-657B8EF7847A}"/>
                </c:ext>
              </c:extLst>
            </c:dLbl>
            <c:dLbl>
              <c:idx val="1"/>
              <c:layout>
                <c:manualLayout>
                  <c:x val="-6.8777936192151681E-2"/>
                  <c:y val="-4.29005345352011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2589-4E6C-B49C-657B8EF7847A}"/>
                </c:ext>
              </c:extLst>
            </c:dLbl>
            <c:dLbl>
              <c:idx val="2"/>
              <c:layout>
                <c:manualLayout>
                  <c:x val="-6.1603319744892124E-2"/>
                  <c:y val="-4.1043282712069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2589-4E6C-B49C-657B8EF7847A}"/>
                </c:ext>
              </c:extLst>
            </c:dLbl>
            <c:dLbl>
              <c:idx val="3"/>
              <c:layout>
                <c:manualLayout>
                  <c:x val="-5.5154821995222515E-2"/>
                  <c:y val="-6.6079540013315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2589-4E6C-B49C-657B8EF7847A}"/>
                </c:ext>
              </c:extLst>
            </c:dLbl>
            <c:dLbl>
              <c:idx val="4"/>
              <c:layout>
                <c:manualLayout>
                  <c:x val="-7.0202323378505474E-2"/>
                  <c:y val="-6.47754631756280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2589-4E6C-B49C-657B8EF7847A}"/>
                </c:ext>
              </c:extLst>
            </c:dLbl>
            <c:dLbl>
              <c:idx val="5"/>
              <c:layout>
                <c:manualLayout>
                  <c:x val="-7.4117123214357011E-2"/>
                  <c:y val="-6.10726425850566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2589-4E6C-B49C-657B8EF7847A}"/>
                </c:ext>
              </c:extLst>
            </c:dLbl>
            <c:dLbl>
              <c:idx val="6"/>
              <c:layout>
                <c:manualLayout>
                  <c:x val="-8.4280771712509348E-2"/>
                  <c:y val="-3.08526488762051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2589-4E6C-B49C-657B8EF7847A}"/>
                </c:ext>
              </c:extLst>
            </c:dLbl>
            <c:dLbl>
              <c:idx val="7"/>
              <c:layout>
                <c:manualLayout>
                  <c:x val="-7.4274493671459399E-2"/>
                  <c:y val="-5.47597211431622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2589-4E6C-B49C-657B8EF7847A}"/>
                </c:ext>
              </c:extLst>
            </c:dLbl>
            <c:dLbl>
              <c:idx val="8"/>
              <c:layout>
                <c:manualLayout>
                  <c:x val="-6.2973684237016769E-2"/>
                  <c:y val="-3.5415944220135678E-2"/>
                </c:manualLayout>
              </c:layout>
              <c:tx>
                <c:rich>
                  <a:bodyPr/>
                  <a:lstStyle/>
                  <a:p>
                    <a:r>
                      <a:rPr lang="en-US" altLang="ja-JP"/>
                      <a:t>1,067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22-2589-4E6C-B49C-657B8EF7847A}"/>
                </c:ext>
              </c:extLst>
            </c:dLbl>
            <c:dLbl>
              <c:idx val="9"/>
              <c:layout>
                <c:manualLayout>
                  <c:x val="-9.4913176135122498E-2"/>
                  <c:y val="4.2119716979745925E-2"/>
                </c:manualLayout>
              </c:layout>
              <c:tx>
                <c:rich>
                  <a:bodyPr/>
                  <a:lstStyle/>
                  <a:p>
                    <a:r>
                      <a:rPr lang="en-US" altLang="ja-JP"/>
                      <a:t>1,107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23-2589-4E6C-B49C-657B8EF7847A}"/>
                </c:ext>
              </c:extLst>
            </c:dLbl>
            <c:dLbl>
              <c:idx val="10"/>
              <c:layout>
                <c:manualLayout>
                  <c:x val="-4.6137058595161644E-2"/>
                  <c:y val="4.3842967694403753E-2"/>
                </c:manualLayout>
              </c:layout>
              <c:tx>
                <c:rich>
                  <a:bodyPr/>
                  <a:lstStyle/>
                  <a:p>
                    <a:r>
                      <a:rPr lang="en-US" altLang="ja-JP"/>
                      <a:t>1,233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24-2589-4E6C-B49C-657B8EF7847A}"/>
                </c:ext>
              </c:extLst>
            </c:dLbl>
            <c:dLbl>
              <c:idx val="11"/>
              <c:layout>
                <c:manualLayout>
                  <c:x val="-2.5568504970591186E-2"/>
                  <c:y val="3.26902519238540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2589-4E6C-B49C-657B8EF7847A}"/>
                </c:ext>
              </c:extLst>
            </c:dLbl>
            <c:dLbl>
              <c:idx val="12"/>
              <c:layout>
                <c:manualLayout>
                  <c:x val="-1.2784252485295593E-2"/>
                  <c:y val="-2.02329282676312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2589-4E6C-B49C-657B8EF7847A}"/>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養・従・使①!$B$2:$N$2</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養・従・使①!$B$5:$N$5</c:f>
              <c:numCache>
                <c:formatCode>General</c:formatCode>
                <c:ptCount val="13"/>
                <c:pt idx="0">
                  <c:v>130</c:v>
                </c:pt>
                <c:pt idx="1">
                  <c:v>325</c:v>
                </c:pt>
                <c:pt idx="2">
                  <c:v>406</c:v>
                </c:pt>
                <c:pt idx="3">
                  <c:v>423</c:v>
                </c:pt>
                <c:pt idx="4">
                  <c:v>521</c:v>
                </c:pt>
                <c:pt idx="5">
                  <c:v>630</c:v>
                </c:pt>
                <c:pt idx="6">
                  <c:v>856</c:v>
                </c:pt>
                <c:pt idx="7">
                  <c:v>878</c:v>
                </c:pt>
                <c:pt idx="8" formatCode="#,##0">
                  <c:v>1067</c:v>
                </c:pt>
                <c:pt idx="9" formatCode="#,##0">
                  <c:v>1107</c:v>
                </c:pt>
                <c:pt idx="10" formatCode="#,##0">
                  <c:v>1233</c:v>
                </c:pt>
                <c:pt idx="11" formatCode="#,##0">
                  <c:v>1359</c:v>
                </c:pt>
                <c:pt idx="12" formatCode="#,##0">
                  <c:v>1504</c:v>
                </c:pt>
              </c:numCache>
            </c:numRef>
          </c:val>
          <c:smooth val="0"/>
          <c:extLst>
            <c:ext xmlns:c16="http://schemas.microsoft.com/office/drawing/2014/chart" uri="{C3380CC4-5D6E-409C-BE32-E72D297353CC}">
              <c16:uniqueId val="{00000026-2589-4E6C-B49C-657B8EF7847A}"/>
            </c:ext>
          </c:extLst>
        </c:ser>
        <c:dLbls>
          <c:showLegendKey val="0"/>
          <c:showVal val="0"/>
          <c:showCatName val="0"/>
          <c:showSerName val="0"/>
          <c:showPercent val="0"/>
          <c:showBubbleSize val="0"/>
        </c:dLbls>
        <c:marker val="1"/>
        <c:smooth val="0"/>
        <c:axId val="1289181056"/>
        <c:axId val="1289179392"/>
      </c:lineChart>
      <c:catAx>
        <c:axId val="1289181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289179392"/>
        <c:crosses val="autoZero"/>
        <c:auto val="1"/>
        <c:lblAlgn val="ctr"/>
        <c:lblOffset val="100"/>
        <c:noMultiLvlLbl val="0"/>
      </c:catAx>
      <c:valAx>
        <c:axId val="1289179392"/>
        <c:scaling>
          <c:orientation val="minMax"/>
          <c:max val="25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2891810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showDLblsOverMax val="0"/>
  </c:chart>
  <c:spPr>
    <a:noFill/>
    <a:ln>
      <a:solidFill>
        <a:schemeClr val="tx1"/>
      </a:solidFill>
    </a:ln>
    <a:effectLst/>
  </c:spPr>
  <c:txPr>
    <a:bodyPr/>
    <a:lstStyle/>
    <a:p>
      <a:pPr>
        <a:defRPr baseline="0">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r>
              <a:rPr lang="ja-JP" altLang="en-US" sz="1800"/>
              <a:t>使用者</a:t>
            </a:r>
            <a:endParaRPr lang="ja-JP" sz="180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title>
    <c:autoTitleDeleted val="0"/>
    <c:plotArea>
      <c:layout>
        <c:manualLayout>
          <c:layoutTarget val="inner"/>
          <c:xMode val="edge"/>
          <c:yMode val="edge"/>
          <c:x val="4.5140362364108906E-2"/>
          <c:y val="0.10817632299331982"/>
          <c:w val="0.93895748833007642"/>
          <c:h val="0.76429676333940266"/>
        </c:manualLayout>
      </c:layout>
      <c:lineChart>
        <c:grouping val="standard"/>
        <c:varyColors val="0"/>
        <c:ser>
          <c:idx val="0"/>
          <c:order val="0"/>
          <c:tx>
            <c:strRef>
              <c:f>養・従・使①!$A$15</c:f>
              <c:strCache>
                <c:ptCount val="1"/>
                <c:pt idx="0">
                  <c:v>通報</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3.4324851883488362E-2"/>
                  <c:y val="-6.27866450091945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042-44BB-A1A5-B3C8D32E8947}"/>
                </c:ext>
              </c:extLst>
            </c:dLbl>
            <c:dLbl>
              <c:idx val="1"/>
              <c:layout>
                <c:manualLayout>
                  <c:x val="-3.9539891742447562E-2"/>
                  <c:y val="-6.0286397571912051E-2"/>
                </c:manualLayout>
              </c:layout>
              <c:showLegendKey val="0"/>
              <c:showVal val="1"/>
              <c:showCatName val="0"/>
              <c:showSerName val="0"/>
              <c:showPercent val="0"/>
              <c:showBubbleSize val="0"/>
              <c:extLst>
                <c:ext xmlns:c15="http://schemas.microsoft.com/office/drawing/2012/chart" uri="{CE6537A1-D6FC-4f65-9D91-7224C49458BB}">
                  <c15:layout>
                    <c:manualLayout>
                      <c:w val="2.5848220871633572E-2"/>
                      <c:h val="3.7985196465202355E-2"/>
                    </c:manualLayout>
                  </c15:layout>
                </c:ext>
                <c:ext xmlns:c16="http://schemas.microsoft.com/office/drawing/2014/chart" uri="{C3380CC4-5D6E-409C-BE32-E72D297353CC}">
                  <c16:uniqueId val="{00000001-F042-44BB-A1A5-B3C8D32E8947}"/>
                </c:ext>
              </c:extLst>
            </c:dLbl>
            <c:dLbl>
              <c:idx val="2"/>
              <c:layout>
                <c:manualLayout>
                  <c:x val="-3.7443244011139021E-2"/>
                  <c:y val="-6.99502936044654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042-44BB-A1A5-B3C8D32E8947}"/>
                </c:ext>
              </c:extLst>
            </c:dLbl>
            <c:dLbl>
              <c:idx val="3"/>
              <c:layout>
                <c:manualLayout>
                  <c:x val="-3.4355017019966815E-2"/>
                  <c:y val="-6.01852513628049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042-44BB-A1A5-B3C8D32E8947}"/>
                </c:ext>
              </c:extLst>
            </c:dLbl>
            <c:dLbl>
              <c:idx val="4"/>
              <c:layout>
                <c:manualLayout>
                  <c:x val="-2.0239099116491664E-2"/>
                  <c:y val="-6.025256154131623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042-44BB-A1A5-B3C8D32E8947}"/>
                </c:ext>
              </c:extLst>
            </c:dLbl>
            <c:dLbl>
              <c:idx val="5"/>
              <c:layout>
                <c:manualLayout>
                  <c:x val="-2.3357491244142273E-2"/>
                  <c:y val="-5.80557527313547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042-44BB-A1A5-B3C8D32E8947}"/>
                </c:ext>
              </c:extLst>
            </c:dLbl>
            <c:dLbl>
              <c:idx val="6"/>
              <c:layout>
                <c:manualLayout>
                  <c:x val="-1.3124338643611547E-2"/>
                  <c:y val="-5.09259401666795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042-44BB-A1A5-B3C8D32E8947}"/>
                </c:ext>
              </c:extLst>
            </c:dLbl>
            <c:dLbl>
              <c:idx val="7"/>
              <c:layout>
                <c:manualLayout>
                  <c:x val="-1.2783757178164174E-2"/>
                  <c:y val="-6.03537077504232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042-44BB-A1A5-B3C8D32E8947}"/>
                </c:ext>
              </c:extLst>
            </c:dLbl>
            <c:dLbl>
              <c:idx val="8"/>
              <c:layout>
                <c:manualLayout>
                  <c:x val="-3.6267145180590134E-2"/>
                  <c:y val="-7.4595238745765333E-2"/>
                </c:manualLayout>
              </c:layout>
              <c:showLegendKey val="0"/>
              <c:showVal val="1"/>
              <c:showCatName val="0"/>
              <c:showSerName val="0"/>
              <c:showPercent val="0"/>
              <c:showBubbleSize val="0"/>
              <c:extLst>
                <c:ext xmlns:c15="http://schemas.microsoft.com/office/drawing/2012/chart" uri="{CE6537A1-D6FC-4f65-9D91-7224C49458BB}">
                  <c15:layout>
                    <c:manualLayout>
                      <c:w val="5.4804597701149427E-2"/>
                      <c:h val="6.8069252684637302E-2"/>
                    </c:manualLayout>
                  </c15:layout>
                </c:ext>
                <c:ext xmlns:c16="http://schemas.microsoft.com/office/drawing/2014/chart" uri="{C3380CC4-5D6E-409C-BE32-E72D297353CC}">
                  <c16:uniqueId val="{00000008-F042-44BB-A1A5-B3C8D32E8947}"/>
                </c:ext>
              </c:extLst>
            </c:dLbl>
            <c:dLbl>
              <c:idx val="9"/>
              <c:layout>
                <c:manualLayout>
                  <c:x val="-2.4923687896244679E-2"/>
                  <c:y val="-5.67672694486156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042-44BB-A1A5-B3C8D32E8947}"/>
                </c:ext>
              </c:extLst>
            </c:dLbl>
            <c:dLbl>
              <c:idx val="10"/>
              <c:layout>
                <c:manualLayout>
                  <c:x val="-1.532571062231701E-2"/>
                  <c:y val="-4.71496943991237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042-44BB-A1A5-B3C8D32E8947}"/>
                </c:ext>
              </c:extLst>
            </c:dLbl>
            <c:dLbl>
              <c:idx val="11"/>
              <c:layout>
                <c:manualLayout>
                  <c:x val="-3.1054040443593806E-2"/>
                  <c:y val="-4.73626623564026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042-44BB-A1A5-B3C8D32E8947}"/>
                </c:ext>
              </c:extLst>
            </c:dLbl>
            <c:dLbl>
              <c:idx val="12"/>
              <c:layout>
                <c:manualLayout>
                  <c:x val="-2.1684749053383974E-2"/>
                  <c:y val="-4.36611453623015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F042-44BB-A1A5-B3C8D32E8947}"/>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養・従・使①!$B$14:$N$14</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養・従・使①!$B$15:$N$15</c:f>
              <c:numCache>
                <c:formatCode>General</c:formatCode>
                <c:ptCount val="13"/>
                <c:pt idx="0">
                  <c:v>16</c:v>
                </c:pt>
                <c:pt idx="1">
                  <c:v>40</c:v>
                </c:pt>
                <c:pt idx="2">
                  <c:v>33</c:v>
                </c:pt>
                <c:pt idx="3">
                  <c:v>67</c:v>
                </c:pt>
                <c:pt idx="4">
                  <c:v>67</c:v>
                </c:pt>
                <c:pt idx="5">
                  <c:v>67</c:v>
                </c:pt>
                <c:pt idx="6">
                  <c:v>69</c:v>
                </c:pt>
                <c:pt idx="7">
                  <c:v>58</c:v>
                </c:pt>
                <c:pt idx="8">
                  <c:v>42</c:v>
                </c:pt>
                <c:pt idx="9">
                  <c:v>63</c:v>
                </c:pt>
                <c:pt idx="10">
                  <c:v>52</c:v>
                </c:pt>
                <c:pt idx="11">
                  <c:v>51</c:v>
                </c:pt>
                <c:pt idx="12">
                  <c:v>69</c:v>
                </c:pt>
              </c:numCache>
            </c:numRef>
          </c:val>
          <c:smooth val="0"/>
          <c:extLst>
            <c:ext xmlns:c16="http://schemas.microsoft.com/office/drawing/2014/chart" uri="{C3380CC4-5D6E-409C-BE32-E72D297353CC}">
              <c16:uniqueId val="{0000000C-F042-44BB-A1A5-B3C8D32E8947}"/>
            </c:ext>
          </c:extLst>
        </c:ser>
        <c:ser>
          <c:idx val="1"/>
          <c:order val="1"/>
          <c:tx>
            <c:strRef>
              <c:f>養・従・使①!$A$16</c:f>
              <c:strCache>
                <c:ptCount val="1"/>
                <c:pt idx="0">
                  <c:v>事業所(府→労働局)</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1"/>
              <c:layout>
                <c:manualLayout>
                  <c:x val="-1.3351430897477694E-2"/>
                  <c:y val="-5.11282325848936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042-44BB-A1A5-B3C8D32E8947}"/>
                </c:ext>
              </c:extLst>
            </c:dLbl>
            <c:dLbl>
              <c:idx val="2"/>
              <c:layout>
                <c:manualLayout>
                  <c:x val="-3.6224686328112904E-2"/>
                  <c:y val="-5.80557527313547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042-44BB-A1A5-B3C8D32E8947}"/>
                </c:ext>
              </c:extLst>
            </c:dLbl>
            <c:dLbl>
              <c:idx val="3"/>
              <c:layout>
                <c:manualLayout>
                  <c:x val="-1.8793449179599353E-2"/>
                  <c:y val="-5.32913863055994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F042-44BB-A1A5-B3C8D32E8947}"/>
                </c:ext>
              </c:extLst>
            </c:dLbl>
            <c:dLbl>
              <c:idx val="4"/>
              <c:layout>
                <c:manualLayout>
                  <c:x val="-1.4115917903475207E-2"/>
                  <c:y val="-7.43100751937926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042-44BB-A1A5-B3C8D32E8947}"/>
                </c:ext>
              </c:extLst>
            </c:dLbl>
            <c:dLbl>
              <c:idx val="5"/>
              <c:layout>
                <c:manualLayout>
                  <c:x val="-3.1009646469153752E-2"/>
                  <c:y val="-7.44450574334954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042-44BB-A1A5-B3C8D32E8947}"/>
                </c:ext>
              </c:extLst>
            </c:dLbl>
            <c:dLbl>
              <c:idx val="6"/>
              <c:layout>
                <c:manualLayout>
                  <c:x val="-2.5113557510003548E-2"/>
                  <c:y val="-6.025256154131623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F042-44BB-A1A5-B3C8D32E8947}"/>
                </c:ext>
              </c:extLst>
            </c:dLbl>
            <c:dLbl>
              <c:idx val="7"/>
              <c:layout>
                <c:manualLayout>
                  <c:x val="-1.2670267966583054E-2"/>
                  <c:y val="-6.02863975719120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042-44BB-A1A5-B3C8D32E8947}"/>
                </c:ext>
              </c:extLst>
            </c:dLbl>
            <c:dLbl>
              <c:idx val="8"/>
              <c:layout>
                <c:manualLayout>
                  <c:x val="-1.1043741041523725E-2"/>
                  <c:y val="4.40436553552393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042-44BB-A1A5-B3C8D32E8947}"/>
                </c:ext>
              </c:extLst>
            </c:dLbl>
            <c:dLbl>
              <c:idx val="9"/>
              <c:layout>
                <c:manualLayout>
                  <c:x val="-1.7347799242707095E-2"/>
                  <c:y val="-3.77883322871908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F042-44BB-A1A5-B3C8D32E8947}"/>
                </c:ext>
              </c:extLst>
            </c:dLbl>
            <c:dLbl>
              <c:idx val="10"/>
              <c:layout>
                <c:manualLayout>
                  <c:x val="-2.4173429728208812E-2"/>
                  <c:y val="5.46821014454860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F042-44BB-A1A5-B3C8D32E8947}"/>
                </c:ext>
              </c:extLst>
            </c:dLbl>
            <c:dLbl>
              <c:idx val="11"/>
              <c:layout>
                <c:manualLayout>
                  <c:x val="-5.5630089370762185E-2"/>
                  <c:y val="-2.8257066256918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F042-44BB-A1A5-B3C8D32E8947}"/>
                </c:ext>
              </c:extLst>
            </c:dLbl>
            <c:dLbl>
              <c:idx val="12"/>
              <c:layout>
                <c:manualLayout>
                  <c:x val="-1.3010849432030321E-2"/>
                  <c:y val="-4.13631903432330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F042-44BB-A1A5-B3C8D32E8947}"/>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養・従・使①!$B$14:$N$14</c:f>
              <c:strCache>
                <c:ptCount val="13"/>
                <c:pt idx="0">
                  <c:v>H24</c:v>
                </c:pt>
                <c:pt idx="1">
                  <c:v>H25</c:v>
                </c:pt>
                <c:pt idx="2">
                  <c:v>H26</c:v>
                </c:pt>
                <c:pt idx="3">
                  <c:v>H27</c:v>
                </c:pt>
                <c:pt idx="4">
                  <c:v>H28</c:v>
                </c:pt>
                <c:pt idx="5">
                  <c:v>H29</c:v>
                </c:pt>
                <c:pt idx="6">
                  <c:v>H30</c:v>
                </c:pt>
                <c:pt idx="7">
                  <c:v>R1</c:v>
                </c:pt>
                <c:pt idx="8">
                  <c:v>R2</c:v>
                </c:pt>
                <c:pt idx="9">
                  <c:v>R3</c:v>
                </c:pt>
                <c:pt idx="10">
                  <c:v>R4</c:v>
                </c:pt>
                <c:pt idx="11">
                  <c:v>R5</c:v>
                </c:pt>
                <c:pt idx="12">
                  <c:v>R6</c:v>
                </c:pt>
              </c:strCache>
            </c:strRef>
          </c:cat>
          <c:val>
            <c:numRef>
              <c:f>養・従・使①!$B$16:$N$16</c:f>
              <c:numCache>
                <c:formatCode>General</c:formatCode>
                <c:ptCount val="13"/>
                <c:pt idx="1">
                  <c:v>9</c:v>
                </c:pt>
                <c:pt idx="2">
                  <c:v>11</c:v>
                </c:pt>
                <c:pt idx="3">
                  <c:v>30</c:v>
                </c:pt>
                <c:pt idx="4">
                  <c:v>16</c:v>
                </c:pt>
                <c:pt idx="5">
                  <c:v>22</c:v>
                </c:pt>
                <c:pt idx="6">
                  <c:v>40</c:v>
                </c:pt>
                <c:pt idx="7">
                  <c:v>33</c:v>
                </c:pt>
                <c:pt idx="8">
                  <c:v>31</c:v>
                </c:pt>
                <c:pt idx="9">
                  <c:v>40</c:v>
                </c:pt>
                <c:pt idx="10">
                  <c:v>33</c:v>
                </c:pt>
                <c:pt idx="11">
                  <c:v>44</c:v>
                </c:pt>
                <c:pt idx="12">
                  <c:v>48</c:v>
                </c:pt>
              </c:numCache>
            </c:numRef>
          </c:val>
          <c:smooth val="0"/>
          <c:extLst>
            <c:ext xmlns:c16="http://schemas.microsoft.com/office/drawing/2014/chart" uri="{C3380CC4-5D6E-409C-BE32-E72D297353CC}">
              <c16:uniqueId val="{00000018-F042-44BB-A1A5-B3C8D32E8947}"/>
            </c:ext>
          </c:extLst>
        </c:ser>
        <c:dLbls>
          <c:showLegendKey val="0"/>
          <c:showVal val="0"/>
          <c:showCatName val="0"/>
          <c:showSerName val="0"/>
          <c:showPercent val="0"/>
          <c:showBubbleSize val="0"/>
        </c:dLbls>
        <c:marker val="1"/>
        <c:smooth val="0"/>
        <c:axId val="1567348112"/>
        <c:axId val="1567348944"/>
      </c:lineChart>
      <c:catAx>
        <c:axId val="1567348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7348944"/>
        <c:crosses val="autoZero"/>
        <c:auto val="1"/>
        <c:lblAlgn val="ctr"/>
        <c:lblOffset val="100"/>
        <c:noMultiLvlLbl val="0"/>
      </c:catAx>
      <c:valAx>
        <c:axId val="15673489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67348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baseline="0">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altLang="en-US" sz="1800" dirty="0"/>
              <a:t>使用者</a:t>
            </a:r>
          </a:p>
        </c:rich>
      </c:tx>
      <c:layout>
        <c:manualLayout>
          <c:xMode val="edge"/>
          <c:yMode val="edge"/>
          <c:x val="0.45588557289930748"/>
          <c:y val="1.5336463286781196E-2"/>
        </c:manualLayout>
      </c:layout>
      <c:overlay val="0"/>
    </c:title>
    <c:autoTitleDeleted val="0"/>
    <c:plotArea>
      <c:layout>
        <c:manualLayout>
          <c:layoutTarget val="inner"/>
          <c:xMode val="edge"/>
          <c:yMode val="edge"/>
          <c:x val="7.5391044513572564E-2"/>
          <c:y val="0.11702124019658851"/>
          <c:w val="0.91195839351183217"/>
          <c:h val="0.59389226355933555"/>
        </c:manualLayout>
      </c:layout>
      <c:barChart>
        <c:barDir val="col"/>
        <c:grouping val="clustered"/>
        <c:varyColors val="0"/>
        <c:ser>
          <c:idx val="1"/>
          <c:order val="0"/>
          <c:tx>
            <c:strRef>
              <c:f>使用者!$B$10</c:f>
              <c:strCache>
                <c:ptCount val="1"/>
                <c:pt idx="0">
                  <c:v>R4</c:v>
                </c:pt>
              </c:strCache>
            </c:strRef>
          </c:tx>
          <c:spPr>
            <a:solidFill>
              <a:srgbClr val="0070C0"/>
            </a:solidFill>
          </c:spPr>
          <c:invertIfNegative val="0"/>
          <c:cat>
            <c:strRef>
              <c:f>(使用者!$C$2:$H$2,使用者!$J$2:$M$2)</c:f>
              <c:strCache>
                <c:ptCount val="10"/>
                <c:pt idx="0">
                  <c:v>本人による届出</c:v>
                </c:pt>
                <c:pt idx="1">
                  <c:v>家族・親族</c:v>
                </c:pt>
                <c:pt idx="2">
                  <c:v>近隣住民・知人</c:v>
                </c:pt>
                <c:pt idx="3">
                  <c:v>相談支援専門員・施設・事業所の職員</c:v>
                </c:pt>
                <c:pt idx="4">
                  <c:v>就業・生活支援センター</c:v>
                </c:pt>
                <c:pt idx="5">
                  <c:v>職場の同僚</c:v>
                </c:pt>
                <c:pt idx="6">
                  <c:v>警察</c:v>
                </c:pt>
                <c:pt idx="7">
                  <c:v>医療機関関係者</c:v>
                </c:pt>
                <c:pt idx="8">
                  <c:v>当該市区町村行政職員</c:v>
                </c:pt>
                <c:pt idx="9">
                  <c:v>その他・不明</c:v>
                </c:pt>
              </c:strCache>
              <c:extLst/>
            </c:strRef>
          </c:cat>
          <c:val>
            <c:numRef>
              <c:f>(使用者!$C$10:$H$10,使用者!$J$10:$M$10)</c:f>
              <c:numCache>
                <c:formatCode>General</c:formatCode>
                <c:ptCount val="10"/>
                <c:pt idx="0">
                  <c:v>23</c:v>
                </c:pt>
                <c:pt idx="1">
                  <c:v>6</c:v>
                </c:pt>
                <c:pt idx="2">
                  <c:v>1</c:v>
                </c:pt>
                <c:pt idx="3">
                  <c:v>4</c:v>
                </c:pt>
                <c:pt idx="4">
                  <c:v>1</c:v>
                </c:pt>
                <c:pt idx="5">
                  <c:v>3</c:v>
                </c:pt>
                <c:pt idx="6">
                  <c:v>2</c:v>
                </c:pt>
                <c:pt idx="7">
                  <c:v>0</c:v>
                </c:pt>
                <c:pt idx="8">
                  <c:v>3</c:v>
                </c:pt>
                <c:pt idx="9">
                  <c:v>10</c:v>
                </c:pt>
              </c:numCache>
              <c:extLst/>
            </c:numRef>
          </c:val>
          <c:extLst>
            <c:ext xmlns:c16="http://schemas.microsoft.com/office/drawing/2014/chart" uri="{C3380CC4-5D6E-409C-BE32-E72D297353CC}">
              <c16:uniqueId val="{00000000-8189-4C4B-AE63-1BE3D5A69432}"/>
            </c:ext>
          </c:extLst>
        </c:ser>
        <c:ser>
          <c:idx val="2"/>
          <c:order val="1"/>
          <c:tx>
            <c:strRef>
              <c:f>使用者!$B$11</c:f>
              <c:strCache>
                <c:ptCount val="1"/>
                <c:pt idx="0">
                  <c:v>R5</c:v>
                </c:pt>
              </c:strCache>
            </c:strRef>
          </c:tx>
          <c:spPr>
            <a:pattFill prst="ltDnDiag">
              <a:fgClr>
                <a:srgbClr val="00B0F0"/>
              </a:fgClr>
              <a:bgClr>
                <a:schemeClr val="bg1"/>
              </a:bgClr>
            </a:pattFill>
            <a:ln>
              <a:solidFill>
                <a:srgbClr val="00B0F0"/>
              </a:solidFill>
            </a:ln>
          </c:spPr>
          <c:invertIfNegative val="0"/>
          <c:cat>
            <c:strRef>
              <c:f>(使用者!$C$2:$H$2,使用者!$J$2:$M$2)</c:f>
              <c:strCache>
                <c:ptCount val="10"/>
                <c:pt idx="0">
                  <c:v>本人による届出</c:v>
                </c:pt>
                <c:pt idx="1">
                  <c:v>家族・親族</c:v>
                </c:pt>
                <c:pt idx="2">
                  <c:v>近隣住民・知人</c:v>
                </c:pt>
                <c:pt idx="3">
                  <c:v>相談支援専門員・施設・事業所の職員</c:v>
                </c:pt>
                <c:pt idx="4">
                  <c:v>就業・生活支援センター</c:v>
                </c:pt>
                <c:pt idx="5">
                  <c:v>職場の同僚</c:v>
                </c:pt>
                <c:pt idx="6">
                  <c:v>警察</c:v>
                </c:pt>
                <c:pt idx="7">
                  <c:v>医療機関関係者</c:v>
                </c:pt>
                <c:pt idx="8">
                  <c:v>当該市区町村行政職員</c:v>
                </c:pt>
                <c:pt idx="9">
                  <c:v>その他・不明</c:v>
                </c:pt>
              </c:strCache>
              <c:extLst/>
            </c:strRef>
          </c:cat>
          <c:val>
            <c:numRef>
              <c:f>(使用者!$C$11:$H$11,使用者!$J$11:$M$11)</c:f>
              <c:numCache>
                <c:formatCode>General</c:formatCode>
                <c:ptCount val="10"/>
                <c:pt idx="0">
                  <c:v>29</c:v>
                </c:pt>
                <c:pt idx="1">
                  <c:v>4</c:v>
                </c:pt>
                <c:pt idx="2">
                  <c:v>0</c:v>
                </c:pt>
                <c:pt idx="3">
                  <c:v>5</c:v>
                </c:pt>
                <c:pt idx="4">
                  <c:v>0</c:v>
                </c:pt>
                <c:pt idx="5">
                  <c:v>2</c:v>
                </c:pt>
                <c:pt idx="6">
                  <c:v>4</c:v>
                </c:pt>
                <c:pt idx="7">
                  <c:v>2</c:v>
                </c:pt>
                <c:pt idx="8">
                  <c:v>3</c:v>
                </c:pt>
                <c:pt idx="9">
                  <c:v>3</c:v>
                </c:pt>
              </c:numCache>
              <c:extLst/>
            </c:numRef>
          </c:val>
          <c:extLst>
            <c:ext xmlns:c16="http://schemas.microsoft.com/office/drawing/2014/chart" uri="{C3380CC4-5D6E-409C-BE32-E72D297353CC}">
              <c16:uniqueId val="{00000001-8189-4C4B-AE63-1BE3D5A69432}"/>
            </c:ext>
          </c:extLst>
        </c:ser>
        <c:ser>
          <c:idx val="0"/>
          <c:order val="2"/>
          <c:tx>
            <c:strRef>
              <c:f>使用者!$B$12</c:f>
              <c:strCache>
                <c:ptCount val="1"/>
                <c:pt idx="0">
                  <c:v>R6</c:v>
                </c:pt>
              </c:strCache>
            </c:strRef>
          </c:tx>
          <c:spPr>
            <a:solidFill>
              <a:srgbClr val="FF0000"/>
            </a:solidFill>
          </c:spPr>
          <c:invertIfNegative val="0"/>
          <c:cat>
            <c:strRef>
              <c:f>(使用者!$C$2:$H$2,使用者!$J$2:$M$2)</c:f>
              <c:strCache>
                <c:ptCount val="10"/>
                <c:pt idx="0">
                  <c:v>本人による届出</c:v>
                </c:pt>
                <c:pt idx="1">
                  <c:v>家族・親族</c:v>
                </c:pt>
                <c:pt idx="2">
                  <c:v>近隣住民・知人</c:v>
                </c:pt>
                <c:pt idx="3">
                  <c:v>相談支援専門員・施設・事業所の職員</c:v>
                </c:pt>
                <c:pt idx="4">
                  <c:v>就業・生活支援センター</c:v>
                </c:pt>
                <c:pt idx="5">
                  <c:v>職場の同僚</c:v>
                </c:pt>
                <c:pt idx="6">
                  <c:v>警察</c:v>
                </c:pt>
                <c:pt idx="7">
                  <c:v>医療機関関係者</c:v>
                </c:pt>
                <c:pt idx="8">
                  <c:v>当該市区町村行政職員</c:v>
                </c:pt>
                <c:pt idx="9">
                  <c:v>その他・不明</c:v>
                </c:pt>
              </c:strCache>
              <c:extLst/>
            </c:strRef>
          </c:cat>
          <c:val>
            <c:numRef>
              <c:f>(使用者!$C$12:$H$12,使用者!$J$12:$M$12)</c:f>
              <c:numCache>
                <c:formatCode>General</c:formatCode>
                <c:ptCount val="10"/>
                <c:pt idx="0">
                  <c:v>30</c:v>
                </c:pt>
                <c:pt idx="1">
                  <c:v>6</c:v>
                </c:pt>
                <c:pt idx="2">
                  <c:v>4</c:v>
                </c:pt>
                <c:pt idx="3">
                  <c:v>6</c:v>
                </c:pt>
                <c:pt idx="4">
                  <c:v>1</c:v>
                </c:pt>
                <c:pt idx="5">
                  <c:v>2</c:v>
                </c:pt>
                <c:pt idx="6">
                  <c:v>1</c:v>
                </c:pt>
                <c:pt idx="7">
                  <c:v>2</c:v>
                </c:pt>
                <c:pt idx="8">
                  <c:v>9</c:v>
                </c:pt>
                <c:pt idx="9">
                  <c:v>12</c:v>
                </c:pt>
              </c:numCache>
              <c:extLst/>
            </c:numRef>
          </c:val>
          <c:extLst>
            <c:ext xmlns:c16="http://schemas.microsoft.com/office/drawing/2014/chart" uri="{C3380CC4-5D6E-409C-BE32-E72D297353CC}">
              <c16:uniqueId val="{00000002-8189-4C4B-AE63-1BE3D5A69432}"/>
            </c:ext>
          </c:extLst>
        </c:ser>
        <c:dLbls>
          <c:showLegendKey val="0"/>
          <c:showVal val="0"/>
          <c:showCatName val="0"/>
          <c:showSerName val="0"/>
          <c:showPercent val="0"/>
          <c:showBubbleSize val="0"/>
        </c:dLbls>
        <c:gapWidth val="150"/>
        <c:axId val="104174336"/>
        <c:axId val="104175872"/>
      </c:barChart>
      <c:catAx>
        <c:axId val="104174336"/>
        <c:scaling>
          <c:orientation val="minMax"/>
        </c:scaling>
        <c:delete val="0"/>
        <c:axPos val="b"/>
        <c:numFmt formatCode="General" sourceLinked="0"/>
        <c:majorTickMark val="out"/>
        <c:minorTickMark val="none"/>
        <c:tickLblPos val="nextTo"/>
        <c:crossAx val="104175872"/>
        <c:crosses val="autoZero"/>
        <c:auto val="1"/>
        <c:lblAlgn val="ctr"/>
        <c:lblOffset val="100"/>
        <c:noMultiLvlLbl val="0"/>
      </c:catAx>
      <c:valAx>
        <c:axId val="104175872"/>
        <c:scaling>
          <c:orientation val="minMax"/>
        </c:scaling>
        <c:delete val="0"/>
        <c:axPos val="l"/>
        <c:majorGridlines/>
        <c:title>
          <c:tx>
            <c:rich>
              <a:bodyPr rot="0" vert="wordArtVertRtl"/>
              <a:lstStyle/>
              <a:p>
                <a:pPr>
                  <a:defRPr sz="1000"/>
                </a:pPr>
                <a:r>
                  <a:rPr lang="ja-JP" sz="1000" b="0"/>
                  <a:t>件</a:t>
                </a:r>
              </a:p>
            </c:rich>
          </c:tx>
          <c:layout>
            <c:manualLayout>
              <c:xMode val="edge"/>
              <c:yMode val="edge"/>
              <c:x val="5.6186118209087879E-2"/>
              <c:y val="4.1283263470577237E-2"/>
            </c:manualLayout>
          </c:layout>
          <c:overlay val="0"/>
        </c:title>
        <c:numFmt formatCode="General" sourceLinked="1"/>
        <c:majorTickMark val="out"/>
        <c:minorTickMark val="none"/>
        <c:tickLblPos val="nextTo"/>
        <c:txPr>
          <a:bodyPr/>
          <a:lstStyle/>
          <a:p>
            <a:pPr>
              <a:defRPr sz="1000"/>
            </a:pPr>
            <a:endParaRPr lang="ja-JP"/>
          </a:p>
        </c:txPr>
        <c:crossAx val="104174336"/>
        <c:crosses val="autoZero"/>
        <c:crossBetween val="between"/>
      </c:valAx>
      <c:dTable>
        <c:showHorzBorder val="1"/>
        <c:showVertBorder val="1"/>
        <c:showOutline val="1"/>
        <c:showKeys val="1"/>
        <c:txPr>
          <a:bodyPr/>
          <a:lstStyle/>
          <a:p>
            <a:pPr rtl="0">
              <a:defRPr sz="1000"/>
            </a:pPr>
            <a:endParaRPr lang="ja-JP"/>
          </a:p>
        </c:txPr>
      </c:dTable>
    </c:plotArea>
    <c:plotVisOnly val="1"/>
    <c:dispBlanksAs val="gap"/>
    <c:showDLblsOverMax val="0"/>
  </c:chart>
  <c:spPr>
    <a:ln>
      <a:solidFill>
        <a:schemeClr val="tx1"/>
      </a:solidFill>
    </a:ln>
  </c:spPr>
  <c:txPr>
    <a:bodyPr/>
    <a:lstStyle/>
    <a:p>
      <a:pPr>
        <a:defRPr sz="800">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458441160932968"/>
          <c:y val="3.0048379859932504E-2"/>
          <c:w val="0.84758132245849505"/>
          <c:h val="0.42418856440568853"/>
        </c:manualLayout>
      </c:layout>
      <c:lineChart>
        <c:grouping val="standard"/>
        <c:varyColors val="0"/>
        <c:ser>
          <c:idx val="0"/>
          <c:order val="0"/>
          <c:tx>
            <c:strRef>
              <c:f>養・従・使②!$D$27</c:f>
              <c:strCache>
                <c:ptCount val="1"/>
                <c:pt idx="0">
                  <c:v>養護者</c:v>
                </c:pt>
              </c:strCache>
            </c:strRef>
          </c:tx>
          <c:marker>
            <c:symbol val="circle"/>
            <c:size val="6"/>
          </c:marker>
          <c:cat>
            <c:strRef>
              <c:f>(養・従・使②!$B$28:$B$42,養・従・使②!$B$44:$B$47)</c:f>
              <c:strCache>
                <c:ptCount val="19"/>
                <c:pt idx="0">
                  <c:v>本人による届出</c:v>
                </c:pt>
                <c:pt idx="1">
                  <c:v>家族・親族</c:v>
                </c:pt>
                <c:pt idx="2">
                  <c:v>近隣住民・知人</c:v>
                </c:pt>
                <c:pt idx="3">
                  <c:v>民生委員</c:v>
                </c:pt>
                <c:pt idx="4">
                  <c:v>医療機関関係者</c:v>
                </c:pt>
                <c:pt idx="5">
                  <c:v>教職員</c:v>
                </c:pt>
                <c:pt idx="6">
                  <c:v>相談支援専門員</c:v>
                </c:pt>
                <c:pt idx="7">
                  <c:v>施設・事業所の職員</c:v>
                </c:pt>
                <c:pt idx="8">
                  <c:v>警察</c:v>
                </c:pt>
                <c:pt idx="9">
                  <c:v>当該市区町村行政職員</c:v>
                </c:pt>
                <c:pt idx="10">
                  <c:v>介護保険法に基づく居宅サービス事業等従事者等</c:v>
                </c:pt>
                <c:pt idx="11">
                  <c:v>元職員／他の施設・事業所の職員</c:v>
                </c:pt>
                <c:pt idx="12">
                  <c:v>当該施設・事業所利用者</c:v>
                </c:pt>
                <c:pt idx="13">
                  <c:v>成年後見人等</c:v>
                </c:pt>
                <c:pt idx="14">
                  <c:v>虐待者自身</c:v>
                </c:pt>
                <c:pt idx="15">
                  <c:v>就業・生活支援センター</c:v>
                </c:pt>
                <c:pt idx="16">
                  <c:v>職場の同僚</c:v>
                </c:pt>
                <c:pt idx="17">
                  <c:v>その他</c:v>
                </c:pt>
                <c:pt idx="18">
                  <c:v>不明（匿名を含む）</c:v>
                </c:pt>
              </c:strCache>
              <c:extLst/>
            </c:strRef>
          </c:cat>
          <c:val>
            <c:numRef>
              <c:f>(養・従・使②!$D$28:$D$42,養・従・使②!$D$44:$D$47)</c:f>
              <c:numCache>
                <c:formatCode>0.0_);[Red]\(0.0\)</c:formatCode>
                <c:ptCount val="19"/>
                <c:pt idx="0">
                  <c:v>6</c:v>
                </c:pt>
                <c:pt idx="1">
                  <c:v>1.2</c:v>
                </c:pt>
                <c:pt idx="2">
                  <c:v>0.8</c:v>
                </c:pt>
                <c:pt idx="3">
                  <c:v>0.1</c:v>
                </c:pt>
                <c:pt idx="4">
                  <c:v>1.4000000000000001</c:v>
                </c:pt>
                <c:pt idx="5">
                  <c:v>0.2</c:v>
                </c:pt>
                <c:pt idx="6">
                  <c:v>4.2</c:v>
                </c:pt>
                <c:pt idx="7">
                  <c:v>6</c:v>
                </c:pt>
                <c:pt idx="8">
                  <c:v>74.3</c:v>
                </c:pt>
                <c:pt idx="9">
                  <c:v>4.3</c:v>
                </c:pt>
                <c:pt idx="10">
                  <c:v>0.70000000000000007</c:v>
                </c:pt>
                <c:pt idx="11">
                  <c:v>0</c:v>
                </c:pt>
                <c:pt idx="12">
                  <c:v>0</c:v>
                </c:pt>
                <c:pt idx="13">
                  <c:v>0.1</c:v>
                </c:pt>
                <c:pt idx="14">
                  <c:v>1.0999999999999999</c:v>
                </c:pt>
                <c:pt idx="15">
                  <c:v>0</c:v>
                </c:pt>
                <c:pt idx="16">
                  <c:v>0</c:v>
                </c:pt>
                <c:pt idx="17">
                  <c:v>2.1</c:v>
                </c:pt>
                <c:pt idx="18">
                  <c:v>0.1</c:v>
                </c:pt>
              </c:numCache>
              <c:extLst/>
            </c:numRef>
          </c:val>
          <c:smooth val="0"/>
          <c:extLst>
            <c:ext xmlns:c16="http://schemas.microsoft.com/office/drawing/2014/chart" uri="{C3380CC4-5D6E-409C-BE32-E72D297353CC}">
              <c16:uniqueId val="{00000000-006A-4852-81F9-598DBA2485F9}"/>
            </c:ext>
          </c:extLst>
        </c:ser>
        <c:ser>
          <c:idx val="1"/>
          <c:order val="1"/>
          <c:tx>
            <c:strRef>
              <c:f>養・従・使②!$F$27</c:f>
              <c:strCache>
                <c:ptCount val="1"/>
                <c:pt idx="0">
                  <c:v>施設従事者</c:v>
                </c:pt>
              </c:strCache>
            </c:strRef>
          </c:tx>
          <c:spPr>
            <a:ln cmpd="sng">
              <a:prstDash val="sysDash"/>
            </a:ln>
          </c:spPr>
          <c:marker>
            <c:symbol val="square"/>
            <c:size val="6"/>
          </c:marker>
          <c:cat>
            <c:strRef>
              <c:f>(養・従・使②!$B$28:$B$42,養・従・使②!$B$44:$B$47)</c:f>
              <c:strCache>
                <c:ptCount val="19"/>
                <c:pt idx="0">
                  <c:v>本人による届出</c:v>
                </c:pt>
                <c:pt idx="1">
                  <c:v>家族・親族</c:v>
                </c:pt>
                <c:pt idx="2">
                  <c:v>近隣住民・知人</c:v>
                </c:pt>
                <c:pt idx="3">
                  <c:v>民生委員</c:v>
                </c:pt>
                <c:pt idx="4">
                  <c:v>医療機関関係者</c:v>
                </c:pt>
                <c:pt idx="5">
                  <c:v>教職員</c:v>
                </c:pt>
                <c:pt idx="6">
                  <c:v>相談支援専門員</c:v>
                </c:pt>
                <c:pt idx="7">
                  <c:v>施設・事業所の職員</c:v>
                </c:pt>
                <c:pt idx="8">
                  <c:v>警察</c:v>
                </c:pt>
                <c:pt idx="9">
                  <c:v>当該市区町村行政職員</c:v>
                </c:pt>
                <c:pt idx="10">
                  <c:v>介護保険法に基づく居宅サービス事業等従事者等</c:v>
                </c:pt>
                <c:pt idx="11">
                  <c:v>元職員／他の施設・事業所の職員</c:v>
                </c:pt>
                <c:pt idx="12">
                  <c:v>当該施設・事業所利用者</c:v>
                </c:pt>
                <c:pt idx="13">
                  <c:v>成年後見人等</c:v>
                </c:pt>
                <c:pt idx="14">
                  <c:v>虐待者自身</c:v>
                </c:pt>
                <c:pt idx="15">
                  <c:v>就業・生活支援センター</c:v>
                </c:pt>
                <c:pt idx="16">
                  <c:v>職場の同僚</c:v>
                </c:pt>
                <c:pt idx="17">
                  <c:v>その他</c:v>
                </c:pt>
                <c:pt idx="18">
                  <c:v>不明（匿名を含む）</c:v>
                </c:pt>
              </c:strCache>
              <c:extLst/>
            </c:strRef>
          </c:cat>
          <c:val>
            <c:numRef>
              <c:f>(養・従・使②!$F$28:$F$42,養・従・使②!$F$44:$F$47)</c:f>
              <c:numCache>
                <c:formatCode>0.0_);[Red]\(0.0\)</c:formatCode>
                <c:ptCount val="19"/>
                <c:pt idx="0">
                  <c:v>10</c:v>
                </c:pt>
                <c:pt idx="1">
                  <c:v>8.1</c:v>
                </c:pt>
                <c:pt idx="2">
                  <c:v>3.1</c:v>
                </c:pt>
                <c:pt idx="3">
                  <c:v>0</c:v>
                </c:pt>
                <c:pt idx="4">
                  <c:v>1.7000000000000002</c:v>
                </c:pt>
                <c:pt idx="5">
                  <c:v>0.6</c:v>
                </c:pt>
                <c:pt idx="6">
                  <c:v>8.5</c:v>
                </c:pt>
                <c:pt idx="7">
                  <c:v>29.799999999999997</c:v>
                </c:pt>
                <c:pt idx="8">
                  <c:v>4</c:v>
                </c:pt>
                <c:pt idx="9">
                  <c:v>9.8000000000000007</c:v>
                </c:pt>
                <c:pt idx="10">
                  <c:v>0.2</c:v>
                </c:pt>
                <c:pt idx="11">
                  <c:v>11.700000000000001</c:v>
                </c:pt>
                <c:pt idx="12">
                  <c:v>2.7</c:v>
                </c:pt>
                <c:pt idx="13">
                  <c:v>1.2</c:v>
                </c:pt>
                <c:pt idx="14">
                  <c:v>0</c:v>
                </c:pt>
                <c:pt idx="15">
                  <c:v>0</c:v>
                </c:pt>
                <c:pt idx="16">
                  <c:v>0</c:v>
                </c:pt>
                <c:pt idx="17">
                  <c:v>13.100000000000001</c:v>
                </c:pt>
                <c:pt idx="18">
                  <c:v>5.2</c:v>
                </c:pt>
              </c:numCache>
              <c:extLst/>
            </c:numRef>
          </c:val>
          <c:smooth val="0"/>
          <c:extLst>
            <c:ext xmlns:c16="http://schemas.microsoft.com/office/drawing/2014/chart" uri="{C3380CC4-5D6E-409C-BE32-E72D297353CC}">
              <c16:uniqueId val="{00000001-006A-4852-81F9-598DBA2485F9}"/>
            </c:ext>
          </c:extLst>
        </c:ser>
        <c:ser>
          <c:idx val="2"/>
          <c:order val="2"/>
          <c:tx>
            <c:strRef>
              <c:f>養・従・使②!$H$27</c:f>
              <c:strCache>
                <c:ptCount val="1"/>
                <c:pt idx="0">
                  <c:v>使用者</c:v>
                </c:pt>
              </c:strCache>
            </c:strRef>
          </c:tx>
          <c:marker>
            <c:symbol val="triangle"/>
            <c:size val="6"/>
          </c:marker>
          <c:cat>
            <c:strRef>
              <c:f>(養・従・使②!$B$28:$B$42,養・従・使②!$B$44:$B$47)</c:f>
              <c:strCache>
                <c:ptCount val="19"/>
                <c:pt idx="0">
                  <c:v>本人による届出</c:v>
                </c:pt>
                <c:pt idx="1">
                  <c:v>家族・親族</c:v>
                </c:pt>
                <c:pt idx="2">
                  <c:v>近隣住民・知人</c:v>
                </c:pt>
                <c:pt idx="3">
                  <c:v>民生委員</c:v>
                </c:pt>
                <c:pt idx="4">
                  <c:v>医療機関関係者</c:v>
                </c:pt>
                <c:pt idx="5">
                  <c:v>教職員</c:v>
                </c:pt>
                <c:pt idx="6">
                  <c:v>相談支援専門員</c:v>
                </c:pt>
                <c:pt idx="7">
                  <c:v>施設・事業所の職員</c:v>
                </c:pt>
                <c:pt idx="8">
                  <c:v>警察</c:v>
                </c:pt>
                <c:pt idx="9">
                  <c:v>当該市区町村行政職員</c:v>
                </c:pt>
                <c:pt idx="10">
                  <c:v>介護保険法に基づく居宅サービス事業等従事者等</c:v>
                </c:pt>
                <c:pt idx="11">
                  <c:v>元職員／他の施設・事業所の職員</c:v>
                </c:pt>
                <c:pt idx="12">
                  <c:v>当該施設・事業所利用者</c:v>
                </c:pt>
                <c:pt idx="13">
                  <c:v>成年後見人等</c:v>
                </c:pt>
                <c:pt idx="14">
                  <c:v>虐待者自身</c:v>
                </c:pt>
                <c:pt idx="15">
                  <c:v>就業・生活支援センター</c:v>
                </c:pt>
                <c:pt idx="16">
                  <c:v>職場の同僚</c:v>
                </c:pt>
                <c:pt idx="17">
                  <c:v>その他</c:v>
                </c:pt>
                <c:pt idx="18">
                  <c:v>不明（匿名を含む）</c:v>
                </c:pt>
              </c:strCache>
              <c:extLst/>
            </c:strRef>
          </c:cat>
          <c:val>
            <c:numRef>
              <c:f>(養・従・使②!$H$28:$H$42,養・従・使②!$H$44:$H$47)</c:f>
              <c:numCache>
                <c:formatCode>0.0_);[Red]\(0.0\)</c:formatCode>
                <c:ptCount val="19"/>
                <c:pt idx="0">
                  <c:v>43.5</c:v>
                </c:pt>
                <c:pt idx="1">
                  <c:v>8.2000000000000011</c:v>
                </c:pt>
                <c:pt idx="2">
                  <c:v>5.5</c:v>
                </c:pt>
                <c:pt idx="3">
                  <c:v>0</c:v>
                </c:pt>
                <c:pt idx="4">
                  <c:v>2.7</c:v>
                </c:pt>
                <c:pt idx="5">
                  <c:v>0</c:v>
                </c:pt>
                <c:pt idx="6">
                  <c:v>5.5</c:v>
                </c:pt>
                <c:pt idx="7">
                  <c:v>2.7</c:v>
                </c:pt>
                <c:pt idx="8">
                  <c:v>1.4000000000000001</c:v>
                </c:pt>
                <c:pt idx="9">
                  <c:v>12.3</c:v>
                </c:pt>
                <c:pt idx="10">
                  <c:v>0</c:v>
                </c:pt>
                <c:pt idx="11">
                  <c:v>0</c:v>
                </c:pt>
                <c:pt idx="12">
                  <c:v>0</c:v>
                </c:pt>
                <c:pt idx="13">
                  <c:v>0</c:v>
                </c:pt>
                <c:pt idx="14">
                  <c:v>0</c:v>
                </c:pt>
                <c:pt idx="15">
                  <c:v>1.4000000000000001</c:v>
                </c:pt>
                <c:pt idx="16">
                  <c:v>2.7</c:v>
                </c:pt>
                <c:pt idx="17">
                  <c:v>9.6</c:v>
                </c:pt>
                <c:pt idx="18">
                  <c:v>6.8000000000000007</c:v>
                </c:pt>
              </c:numCache>
              <c:extLst/>
            </c:numRef>
          </c:val>
          <c:smooth val="0"/>
          <c:extLst>
            <c:ext xmlns:c16="http://schemas.microsoft.com/office/drawing/2014/chart" uri="{C3380CC4-5D6E-409C-BE32-E72D297353CC}">
              <c16:uniqueId val="{00000002-006A-4852-81F9-598DBA2485F9}"/>
            </c:ext>
          </c:extLst>
        </c:ser>
        <c:dLbls>
          <c:showLegendKey val="0"/>
          <c:showVal val="0"/>
          <c:showCatName val="0"/>
          <c:showSerName val="0"/>
          <c:showPercent val="0"/>
          <c:showBubbleSize val="0"/>
        </c:dLbls>
        <c:marker val="1"/>
        <c:smooth val="0"/>
        <c:axId val="67806336"/>
        <c:axId val="67807872"/>
      </c:lineChart>
      <c:catAx>
        <c:axId val="67806336"/>
        <c:scaling>
          <c:orientation val="minMax"/>
        </c:scaling>
        <c:delete val="0"/>
        <c:axPos val="b"/>
        <c:numFmt formatCode="General" sourceLinked="0"/>
        <c:majorTickMark val="out"/>
        <c:minorTickMark val="none"/>
        <c:tickLblPos val="nextTo"/>
        <c:crossAx val="67807872"/>
        <c:crosses val="autoZero"/>
        <c:auto val="1"/>
        <c:lblAlgn val="ctr"/>
        <c:lblOffset val="100"/>
        <c:noMultiLvlLbl val="0"/>
      </c:catAx>
      <c:valAx>
        <c:axId val="67807872"/>
        <c:scaling>
          <c:orientation val="minMax"/>
        </c:scaling>
        <c:delete val="0"/>
        <c:axPos val="l"/>
        <c:majorGridlines/>
        <c:numFmt formatCode="#,##0_);[Red]\(#,##0\)" sourceLinked="0"/>
        <c:majorTickMark val="out"/>
        <c:minorTickMark val="none"/>
        <c:tickLblPos val="nextTo"/>
        <c:crossAx val="67806336"/>
        <c:crosses val="autoZero"/>
        <c:crossBetween val="between"/>
      </c:valAx>
      <c:dTable>
        <c:showHorzBorder val="1"/>
        <c:showVertBorder val="1"/>
        <c:showOutline val="1"/>
        <c:showKeys val="1"/>
        <c:txPr>
          <a:bodyPr/>
          <a:lstStyle/>
          <a:p>
            <a:pPr rtl="0">
              <a:defRPr sz="900"/>
            </a:pPr>
            <a:endParaRPr lang="ja-JP"/>
          </a:p>
        </c:txPr>
      </c:dTable>
    </c:plotArea>
    <c:plotVisOnly val="1"/>
    <c:dispBlanksAs val="gap"/>
    <c:showDLblsOverMax val="0"/>
  </c:chart>
  <c:spPr>
    <a:ln>
      <a:solidFill>
        <a:schemeClr val="tx1"/>
      </a:solidFill>
    </a:ln>
  </c:spPr>
  <c:txPr>
    <a:bodyPr/>
    <a:lstStyle/>
    <a:p>
      <a:pPr>
        <a:defRPr>
          <a:latin typeface="UD デジタル 教科書体 N-R" panose="02020400000000000000" pitchFamily="17" charset="-128"/>
          <a:ea typeface="UD デジタル 教科書体 N-R" panose="02020400000000000000" pitchFamily="17" charset="-128"/>
        </a:defRPr>
      </a:pPr>
      <a:endParaRPr lang="ja-JP"/>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0"/>
            </a:pPr>
            <a:r>
              <a:rPr lang="ja-JP" sz="1600" b="0"/>
              <a:t>虐待類型　件数</a:t>
            </a:r>
          </a:p>
        </c:rich>
      </c:tx>
      <c:layout>
        <c:manualLayout>
          <c:xMode val="edge"/>
          <c:yMode val="edge"/>
          <c:x val="0.41468646618623506"/>
          <c:y val="0"/>
        </c:manualLayout>
      </c:layout>
      <c:overlay val="0"/>
      <c:spPr>
        <a:noFill/>
        <a:ln>
          <a:noFill/>
        </a:ln>
      </c:spPr>
    </c:title>
    <c:autoTitleDeleted val="0"/>
    <c:plotArea>
      <c:layout>
        <c:manualLayout>
          <c:layoutTarget val="inner"/>
          <c:xMode val="edge"/>
          <c:yMode val="edge"/>
          <c:x val="0.17671706596659711"/>
          <c:y val="8.9904488816301267E-2"/>
          <c:w val="0.7655625629410352"/>
          <c:h val="0.64812008682601863"/>
        </c:manualLayout>
      </c:layout>
      <c:barChart>
        <c:barDir val="col"/>
        <c:grouping val="stacked"/>
        <c:varyColors val="0"/>
        <c:ser>
          <c:idx val="4"/>
          <c:order val="0"/>
          <c:tx>
            <c:strRef>
              <c:f>養・従・使②!$B$59</c:f>
              <c:strCache>
                <c:ptCount val="1"/>
                <c:pt idx="0">
                  <c:v>使用者</c:v>
                </c:pt>
              </c:strCache>
            </c:strRef>
          </c:tx>
          <c:spPr>
            <a:ln>
              <a:noFill/>
            </a:ln>
          </c:spPr>
          <c:invertIfNegative val="0"/>
          <c:cat>
            <c:strRef>
              <c:f>養・従・使②!$C$54:$G$54</c:f>
              <c:strCache>
                <c:ptCount val="5"/>
                <c:pt idx="0">
                  <c:v>身体的虐待</c:v>
                </c:pt>
                <c:pt idx="1">
                  <c:v>性的虐待</c:v>
                </c:pt>
                <c:pt idx="2">
                  <c:v>心理的虐待</c:v>
                </c:pt>
                <c:pt idx="3">
                  <c:v>放棄・放置</c:v>
                </c:pt>
                <c:pt idx="4">
                  <c:v>経済的虐待</c:v>
                </c:pt>
              </c:strCache>
            </c:strRef>
          </c:cat>
          <c:val>
            <c:numRef>
              <c:f>養・従・使②!$C$59:$G$59</c:f>
              <c:numCache>
                <c:formatCode>General</c:formatCode>
                <c:ptCount val="5"/>
                <c:pt idx="0">
                  <c:v>2</c:v>
                </c:pt>
                <c:pt idx="1">
                  <c:v>0</c:v>
                </c:pt>
                <c:pt idx="2">
                  <c:v>6</c:v>
                </c:pt>
                <c:pt idx="3">
                  <c:v>1</c:v>
                </c:pt>
                <c:pt idx="4">
                  <c:v>28</c:v>
                </c:pt>
              </c:numCache>
            </c:numRef>
          </c:val>
          <c:extLst>
            <c:ext xmlns:c16="http://schemas.microsoft.com/office/drawing/2014/chart" uri="{C3380CC4-5D6E-409C-BE32-E72D297353CC}">
              <c16:uniqueId val="{00000000-6661-4B9B-9577-0D2D6B4534A6}"/>
            </c:ext>
          </c:extLst>
        </c:ser>
        <c:ser>
          <c:idx val="2"/>
          <c:order val="1"/>
          <c:tx>
            <c:strRef>
              <c:f>養・従・使②!$B$57</c:f>
              <c:strCache>
                <c:ptCount val="1"/>
                <c:pt idx="0">
                  <c:v>施設従事者</c:v>
                </c:pt>
              </c:strCache>
            </c:strRef>
          </c:tx>
          <c:spPr>
            <a:pattFill prst="ltUpDiag">
              <a:fgClr>
                <a:schemeClr val="accent1"/>
              </a:fgClr>
              <a:bgClr>
                <a:schemeClr val="bg1"/>
              </a:bgClr>
            </a:pattFill>
            <a:ln>
              <a:noFill/>
            </a:ln>
          </c:spPr>
          <c:invertIfNegative val="0"/>
          <c:cat>
            <c:strRef>
              <c:f>養・従・使②!$C$54:$G$54</c:f>
              <c:strCache>
                <c:ptCount val="5"/>
                <c:pt idx="0">
                  <c:v>身体的虐待</c:v>
                </c:pt>
                <c:pt idx="1">
                  <c:v>性的虐待</c:v>
                </c:pt>
                <c:pt idx="2">
                  <c:v>心理的虐待</c:v>
                </c:pt>
                <c:pt idx="3">
                  <c:v>放棄・放置</c:v>
                </c:pt>
                <c:pt idx="4">
                  <c:v>経済的虐待</c:v>
                </c:pt>
              </c:strCache>
            </c:strRef>
          </c:cat>
          <c:val>
            <c:numRef>
              <c:f>養・従・使②!$C$57:$G$57</c:f>
              <c:numCache>
                <c:formatCode>General</c:formatCode>
                <c:ptCount val="5"/>
                <c:pt idx="0">
                  <c:v>53</c:v>
                </c:pt>
                <c:pt idx="1">
                  <c:v>14</c:v>
                </c:pt>
                <c:pt idx="2">
                  <c:v>52</c:v>
                </c:pt>
                <c:pt idx="3">
                  <c:v>8</c:v>
                </c:pt>
                <c:pt idx="4">
                  <c:v>4</c:v>
                </c:pt>
              </c:numCache>
            </c:numRef>
          </c:val>
          <c:extLst>
            <c:ext xmlns:c16="http://schemas.microsoft.com/office/drawing/2014/chart" uri="{C3380CC4-5D6E-409C-BE32-E72D297353CC}">
              <c16:uniqueId val="{00000001-6661-4B9B-9577-0D2D6B4534A6}"/>
            </c:ext>
          </c:extLst>
        </c:ser>
        <c:ser>
          <c:idx val="0"/>
          <c:order val="2"/>
          <c:tx>
            <c:strRef>
              <c:f>養・従・使②!$B$55</c:f>
              <c:strCache>
                <c:ptCount val="1"/>
                <c:pt idx="0">
                  <c:v>養護者</c:v>
                </c:pt>
              </c:strCache>
            </c:strRef>
          </c:tx>
          <c:spPr>
            <a:solidFill>
              <a:schemeClr val="accent1"/>
            </a:solidFill>
            <a:ln>
              <a:noFill/>
            </a:ln>
          </c:spPr>
          <c:invertIfNegative val="0"/>
          <c:cat>
            <c:strRef>
              <c:f>養・従・使②!$C$54:$G$54</c:f>
              <c:strCache>
                <c:ptCount val="5"/>
                <c:pt idx="0">
                  <c:v>身体的虐待</c:v>
                </c:pt>
                <c:pt idx="1">
                  <c:v>性的虐待</c:v>
                </c:pt>
                <c:pt idx="2">
                  <c:v>心理的虐待</c:v>
                </c:pt>
                <c:pt idx="3">
                  <c:v>放棄・放置</c:v>
                </c:pt>
                <c:pt idx="4">
                  <c:v>経済的虐待</c:v>
                </c:pt>
              </c:strCache>
            </c:strRef>
          </c:cat>
          <c:val>
            <c:numRef>
              <c:f>養・従・使②!$C$55:$G$55</c:f>
              <c:numCache>
                <c:formatCode>General</c:formatCode>
                <c:ptCount val="5"/>
                <c:pt idx="0">
                  <c:v>177</c:v>
                </c:pt>
                <c:pt idx="1">
                  <c:v>6</c:v>
                </c:pt>
                <c:pt idx="2">
                  <c:v>117</c:v>
                </c:pt>
                <c:pt idx="3">
                  <c:v>41</c:v>
                </c:pt>
                <c:pt idx="4">
                  <c:v>58</c:v>
                </c:pt>
              </c:numCache>
            </c:numRef>
          </c:val>
          <c:extLst>
            <c:ext xmlns:c16="http://schemas.microsoft.com/office/drawing/2014/chart" uri="{C3380CC4-5D6E-409C-BE32-E72D297353CC}">
              <c16:uniqueId val="{00000002-6661-4B9B-9577-0D2D6B4534A6}"/>
            </c:ext>
          </c:extLst>
        </c:ser>
        <c:dLbls>
          <c:showLegendKey val="0"/>
          <c:showVal val="0"/>
          <c:showCatName val="0"/>
          <c:showSerName val="0"/>
          <c:showPercent val="0"/>
          <c:showBubbleSize val="0"/>
        </c:dLbls>
        <c:gapWidth val="95"/>
        <c:overlap val="100"/>
        <c:axId val="67680128"/>
        <c:axId val="67681664"/>
      </c:barChart>
      <c:catAx>
        <c:axId val="67680128"/>
        <c:scaling>
          <c:orientation val="minMax"/>
        </c:scaling>
        <c:delete val="0"/>
        <c:axPos val="b"/>
        <c:numFmt formatCode="General" sourceLinked="0"/>
        <c:majorTickMark val="none"/>
        <c:minorTickMark val="none"/>
        <c:tickLblPos val="nextTo"/>
        <c:crossAx val="67681664"/>
        <c:crosses val="autoZero"/>
        <c:auto val="1"/>
        <c:lblAlgn val="ctr"/>
        <c:lblOffset val="100"/>
        <c:noMultiLvlLbl val="0"/>
      </c:catAx>
      <c:valAx>
        <c:axId val="67681664"/>
        <c:scaling>
          <c:orientation val="minMax"/>
        </c:scaling>
        <c:delete val="0"/>
        <c:axPos val="l"/>
        <c:majorGridlines/>
        <c:numFmt formatCode="General" sourceLinked="1"/>
        <c:majorTickMark val="none"/>
        <c:minorTickMark val="none"/>
        <c:tickLblPos val="nextTo"/>
        <c:crossAx val="67680128"/>
        <c:crosses val="autoZero"/>
        <c:crossBetween val="between"/>
      </c:valAx>
      <c:dTable>
        <c:showHorzBorder val="1"/>
        <c:showVertBorder val="1"/>
        <c:showOutline val="1"/>
        <c:showKeys val="1"/>
        <c:txPr>
          <a:bodyPr/>
          <a:lstStyle/>
          <a:p>
            <a:pPr rtl="0">
              <a:defRPr sz="1000"/>
            </a:pPr>
            <a:endParaRPr lang="ja-JP"/>
          </a:p>
        </c:txPr>
      </c:dTable>
    </c:plotArea>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latin typeface="UD デジタル 教科書体 NK-R" panose="02020400000000000000" pitchFamily="18" charset="-128"/>
                <a:ea typeface="UD デジタル 教科書体 NK-R" panose="02020400000000000000" pitchFamily="18" charset="-128"/>
              </a:defRPr>
            </a:pPr>
            <a:r>
              <a:rPr lang="ja-JP" altLang="en-US" sz="1600" b="0">
                <a:latin typeface="UD デジタル 教科書体 NK-R" panose="02020400000000000000" pitchFamily="18" charset="-128"/>
                <a:ea typeface="UD デジタル 教科書体 NK-R" panose="02020400000000000000" pitchFamily="18" charset="-128"/>
              </a:rPr>
              <a:t>虐待類型　割合</a:t>
            </a:r>
          </a:p>
        </c:rich>
      </c:tx>
      <c:overlay val="0"/>
      <c:spPr>
        <a:noFill/>
        <a:ln>
          <a:noFill/>
        </a:ln>
      </c:spPr>
    </c:title>
    <c:autoTitleDeleted val="0"/>
    <c:plotArea>
      <c:layout/>
      <c:lineChart>
        <c:grouping val="standard"/>
        <c:varyColors val="0"/>
        <c:ser>
          <c:idx val="1"/>
          <c:order val="0"/>
          <c:tx>
            <c:strRef>
              <c:f>養・従・使②!$B$56</c:f>
              <c:strCache>
                <c:ptCount val="1"/>
                <c:pt idx="0">
                  <c:v>養護者</c:v>
                </c:pt>
              </c:strCache>
            </c:strRef>
          </c:tx>
          <c:spPr>
            <a:ln>
              <a:solidFill>
                <a:srgbClr val="0070C0"/>
              </a:solidFill>
              <a:prstDash val="solid"/>
            </a:ln>
          </c:spPr>
          <c:marker>
            <c:symbol val="diamond"/>
            <c:size val="6"/>
            <c:spPr>
              <a:solidFill>
                <a:srgbClr val="0070C0"/>
              </a:solidFill>
              <a:ln>
                <a:solidFill>
                  <a:srgbClr val="0070C0"/>
                </a:solidFill>
              </a:ln>
            </c:spPr>
          </c:marker>
          <c:cat>
            <c:strRef>
              <c:f>養・従・使②!$C$54:$G$54</c:f>
              <c:strCache>
                <c:ptCount val="5"/>
                <c:pt idx="0">
                  <c:v>身体的虐待</c:v>
                </c:pt>
                <c:pt idx="1">
                  <c:v>性的虐待</c:v>
                </c:pt>
                <c:pt idx="2">
                  <c:v>心理的虐待</c:v>
                </c:pt>
                <c:pt idx="3">
                  <c:v>放棄・放置</c:v>
                </c:pt>
                <c:pt idx="4">
                  <c:v>経済的虐待</c:v>
                </c:pt>
              </c:strCache>
            </c:strRef>
          </c:cat>
          <c:val>
            <c:numRef>
              <c:f>養・従・使②!$C$56:$G$56</c:f>
              <c:numCache>
                <c:formatCode>General</c:formatCode>
                <c:ptCount val="5"/>
                <c:pt idx="0">
                  <c:v>59.2</c:v>
                </c:pt>
                <c:pt idx="1">
                  <c:v>2</c:v>
                </c:pt>
                <c:pt idx="2">
                  <c:v>39.1</c:v>
                </c:pt>
                <c:pt idx="3">
                  <c:v>13.7</c:v>
                </c:pt>
                <c:pt idx="4">
                  <c:v>19.399999999999999</c:v>
                </c:pt>
              </c:numCache>
            </c:numRef>
          </c:val>
          <c:smooth val="0"/>
          <c:extLst>
            <c:ext xmlns:c16="http://schemas.microsoft.com/office/drawing/2014/chart" uri="{C3380CC4-5D6E-409C-BE32-E72D297353CC}">
              <c16:uniqueId val="{00000000-F541-42F0-876F-7114E3D9E35F}"/>
            </c:ext>
          </c:extLst>
        </c:ser>
        <c:ser>
          <c:idx val="3"/>
          <c:order val="1"/>
          <c:tx>
            <c:strRef>
              <c:f>養・従・使②!$B$58</c:f>
              <c:strCache>
                <c:ptCount val="1"/>
                <c:pt idx="0">
                  <c:v>施設従事者</c:v>
                </c:pt>
              </c:strCache>
            </c:strRef>
          </c:tx>
          <c:spPr>
            <a:ln>
              <a:solidFill>
                <a:schemeClr val="accent2"/>
              </a:solidFill>
              <a:prstDash val="sysDash"/>
            </a:ln>
          </c:spPr>
          <c:marker>
            <c:symbol val="square"/>
            <c:size val="6"/>
            <c:spPr>
              <a:solidFill>
                <a:schemeClr val="accent2"/>
              </a:solidFill>
              <a:ln>
                <a:solidFill>
                  <a:schemeClr val="accent2"/>
                </a:solidFill>
              </a:ln>
            </c:spPr>
          </c:marker>
          <c:cat>
            <c:strRef>
              <c:f>養・従・使②!$C$54:$G$54</c:f>
              <c:strCache>
                <c:ptCount val="5"/>
                <c:pt idx="0">
                  <c:v>身体的虐待</c:v>
                </c:pt>
                <c:pt idx="1">
                  <c:v>性的虐待</c:v>
                </c:pt>
                <c:pt idx="2">
                  <c:v>心理的虐待</c:v>
                </c:pt>
                <c:pt idx="3">
                  <c:v>放棄・放置</c:v>
                </c:pt>
                <c:pt idx="4">
                  <c:v>経済的虐待</c:v>
                </c:pt>
              </c:strCache>
            </c:strRef>
          </c:cat>
          <c:val>
            <c:numRef>
              <c:f>養・従・使②!$C$58:$G$58</c:f>
              <c:numCache>
                <c:formatCode>General</c:formatCode>
                <c:ptCount val="5"/>
                <c:pt idx="0">
                  <c:v>50</c:v>
                </c:pt>
                <c:pt idx="1">
                  <c:v>13.2</c:v>
                </c:pt>
                <c:pt idx="2">
                  <c:v>49.1</c:v>
                </c:pt>
                <c:pt idx="3">
                  <c:v>7.5</c:v>
                </c:pt>
                <c:pt idx="4">
                  <c:v>3.8</c:v>
                </c:pt>
              </c:numCache>
            </c:numRef>
          </c:val>
          <c:smooth val="0"/>
          <c:extLst>
            <c:ext xmlns:c16="http://schemas.microsoft.com/office/drawing/2014/chart" uri="{C3380CC4-5D6E-409C-BE32-E72D297353CC}">
              <c16:uniqueId val="{00000001-F541-42F0-876F-7114E3D9E35F}"/>
            </c:ext>
          </c:extLst>
        </c:ser>
        <c:ser>
          <c:idx val="5"/>
          <c:order val="2"/>
          <c:tx>
            <c:strRef>
              <c:f>養・従・使②!$B$60</c:f>
              <c:strCache>
                <c:ptCount val="1"/>
                <c:pt idx="0">
                  <c:v>使用者</c:v>
                </c:pt>
              </c:strCache>
            </c:strRef>
          </c:tx>
          <c:spPr>
            <a:ln>
              <a:solidFill>
                <a:srgbClr val="92D050"/>
              </a:solidFill>
            </a:ln>
          </c:spPr>
          <c:marker>
            <c:symbol val="triangle"/>
            <c:size val="6"/>
            <c:spPr>
              <a:solidFill>
                <a:srgbClr val="92D050"/>
              </a:solidFill>
              <a:ln>
                <a:solidFill>
                  <a:srgbClr val="92D050"/>
                </a:solidFill>
              </a:ln>
            </c:spPr>
          </c:marker>
          <c:cat>
            <c:strRef>
              <c:f>養・従・使②!$C$54:$G$54</c:f>
              <c:strCache>
                <c:ptCount val="5"/>
                <c:pt idx="0">
                  <c:v>身体的虐待</c:v>
                </c:pt>
                <c:pt idx="1">
                  <c:v>性的虐待</c:v>
                </c:pt>
                <c:pt idx="2">
                  <c:v>心理的虐待</c:v>
                </c:pt>
                <c:pt idx="3">
                  <c:v>放棄・放置</c:v>
                </c:pt>
                <c:pt idx="4">
                  <c:v>経済的虐待</c:v>
                </c:pt>
              </c:strCache>
            </c:strRef>
          </c:cat>
          <c:val>
            <c:numRef>
              <c:f>養・従・使②!$C$60:$G$60</c:f>
              <c:numCache>
                <c:formatCode>0.0_ </c:formatCode>
                <c:ptCount val="5"/>
                <c:pt idx="0">
                  <c:v>5.9</c:v>
                </c:pt>
                <c:pt idx="1">
                  <c:v>0</c:v>
                </c:pt>
                <c:pt idx="2">
                  <c:v>17.600000000000001</c:v>
                </c:pt>
                <c:pt idx="3">
                  <c:v>2.9</c:v>
                </c:pt>
                <c:pt idx="4">
                  <c:v>82.4</c:v>
                </c:pt>
              </c:numCache>
            </c:numRef>
          </c:val>
          <c:smooth val="0"/>
          <c:extLst>
            <c:ext xmlns:c16="http://schemas.microsoft.com/office/drawing/2014/chart" uri="{C3380CC4-5D6E-409C-BE32-E72D297353CC}">
              <c16:uniqueId val="{00000002-F541-42F0-876F-7114E3D9E35F}"/>
            </c:ext>
          </c:extLst>
        </c:ser>
        <c:dLbls>
          <c:showLegendKey val="0"/>
          <c:showVal val="0"/>
          <c:showCatName val="0"/>
          <c:showSerName val="0"/>
          <c:showPercent val="0"/>
          <c:showBubbleSize val="0"/>
        </c:dLbls>
        <c:marker val="1"/>
        <c:smooth val="0"/>
        <c:axId val="67635456"/>
        <c:axId val="67649920"/>
      </c:lineChart>
      <c:catAx>
        <c:axId val="67635456"/>
        <c:scaling>
          <c:orientation val="minMax"/>
        </c:scaling>
        <c:delete val="0"/>
        <c:axPos val="b"/>
        <c:numFmt formatCode="General" sourceLinked="0"/>
        <c:majorTickMark val="none"/>
        <c:minorTickMark val="none"/>
        <c:tickLblPos val="nextTo"/>
        <c:txPr>
          <a:bodyPr/>
          <a:lstStyle/>
          <a:p>
            <a:pPr>
              <a:defRPr sz="1100">
                <a:latin typeface="UD デジタル 教科書体 NK-R" panose="02020400000000000000" pitchFamily="18" charset="-128"/>
                <a:ea typeface="UD デジタル 教科書体 NK-R" panose="02020400000000000000" pitchFamily="18" charset="-128"/>
              </a:defRPr>
            </a:pPr>
            <a:endParaRPr lang="ja-JP"/>
          </a:p>
        </c:txPr>
        <c:crossAx val="67649920"/>
        <c:crosses val="autoZero"/>
        <c:auto val="1"/>
        <c:lblAlgn val="ctr"/>
        <c:lblOffset val="100"/>
        <c:noMultiLvlLbl val="0"/>
      </c:catAx>
      <c:valAx>
        <c:axId val="67649920"/>
        <c:scaling>
          <c:orientation val="minMax"/>
        </c:scaling>
        <c:delete val="0"/>
        <c:axPos val="l"/>
        <c:majorGridlines/>
        <c:numFmt formatCode="General" sourceLinked="1"/>
        <c:majorTickMark val="none"/>
        <c:minorTickMark val="none"/>
        <c:tickLblPos val="nextTo"/>
        <c:spPr>
          <a:ln w="9525">
            <a:no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crossAx val="67635456"/>
        <c:crosses val="autoZero"/>
        <c:crossBetween val="between"/>
      </c:valAx>
    </c:plotArea>
    <c:legend>
      <c:legendPos val="b"/>
      <c:overlay val="0"/>
      <c:txPr>
        <a:bodyPr/>
        <a:lstStyle/>
        <a:p>
          <a:pPr>
            <a:defRPr baseline="0">
              <a:latin typeface="UD デジタル 教科書体 NK-R" panose="02020400000000000000" pitchFamily="18" charset="-128"/>
              <a:ea typeface="UD デジタル 教科書体 NK-R" panose="02020400000000000000" pitchFamily="18" charset="-128"/>
            </a:defRPr>
          </a:pPr>
          <a:endParaRPr lang="ja-JP"/>
        </a:p>
      </c:txPr>
    </c:legend>
    <c:plotVisOnly val="1"/>
    <c:dispBlanksAs val="gap"/>
    <c:showDLblsOverMax val="0"/>
  </c:chart>
  <c:spPr>
    <a:ln>
      <a:solidFill>
        <a:schemeClr val="tx1"/>
      </a:solidFill>
    </a:ln>
  </c:sp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t>障がい種別　件数</a:t>
            </a:r>
          </a:p>
        </c:rich>
      </c:tx>
      <c:layout>
        <c:manualLayout>
          <c:xMode val="edge"/>
          <c:yMode val="edge"/>
          <c:x val="0.40718044619422572"/>
          <c:y val="9.2592592592592587E-3"/>
        </c:manualLayout>
      </c:layout>
      <c:overlay val="0"/>
      <c:spPr>
        <a:noFill/>
        <a:ln>
          <a:noFill/>
        </a:ln>
      </c:spPr>
    </c:title>
    <c:autoTitleDeleted val="0"/>
    <c:plotArea>
      <c:layout>
        <c:manualLayout>
          <c:layoutTarget val="inner"/>
          <c:xMode val="edge"/>
          <c:yMode val="edge"/>
          <c:x val="0.27389865410565495"/>
          <c:y val="0.11757036155973447"/>
          <c:w val="0.68864227386166388"/>
          <c:h val="0.61047270344663951"/>
        </c:manualLayout>
      </c:layout>
      <c:barChart>
        <c:barDir val="col"/>
        <c:grouping val="stacked"/>
        <c:varyColors val="0"/>
        <c:ser>
          <c:idx val="4"/>
          <c:order val="0"/>
          <c:tx>
            <c:strRef>
              <c:f>養・従・使②!$B$85</c:f>
              <c:strCache>
                <c:ptCount val="1"/>
                <c:pt idx="0">
                  <c:v>使用者</c:v>
                </c:pt>
              </c:strCache>
            </c:strRef>
          </c:tx>
          <c:spPr>
            <a:ln>
              <a:noFill/>
            </a:ln>
          </c:spPr>
          <c:invertIfNegative val="0"/>
          <c:cat>
            <c:strRef>
              <c:f>養・従・使②!$C$80:$H$80</c:f>
              <c:strCache>
                <c:ptCount val="6"/>
                <c:pt idx="0">
                  <c:v>身体障がい</c:v>
                </c:pt>
                <c:pt idx="1">
                  <c:v>知的障がい</c:v>
                </c:pt>
                <c:pt idx="2">
                  <c:v>精神障がい</c:v>
                </c:pt>
                <c:pt idx="3">
                  <c:v>発達障がい</c:v>
                </c:pt>
                <c:pt idx="4">
                  <c:v>難病</c:v>
                </c:pt>
                <c:pt idx="5">
                  <c:v>その他・不明</c:v>
                </c:pt>
              </c:strCache>
            </c:strRef>
          </c:cat>
          <c:val>
            <c:numRef>
              <c:f>養・従・使②!$C$85:$H$85</c:f>
              <c:numCache>
                <c:formatCode>General</c:formatCode>
                <c:ptCount val="6"/>
                <c:pt idx="0">
                  <c:v>14</c:v>
                </c:pt>
                <c:pt idx="1">
                  <c:v>4</c:v>
                </c:pt>
                <c:pt idx="2">
                  <c:v>14</c:v>
                </c:pt>
                <c:pt idx="3">
                  <c:v>4</c:v>
                </c:pt>
                <c:pt idx="4">
                  <c:v>0</c:v>
                </c:pt>
                <c:pt idx="5">
                  <c:v>1</c:v>
                </c:pt>
              </c:numCache>
            </c:numRef>
          </c:val>
          <c:extLst>
            <c:ext xmlns:c16="http://schemas.microsoft.com/office/drawing/2014/chart" uri="{C3380CC4-5D6E-409C-BE32-E72D297353CC}">
              <c16:uniqueId val="{00000000-949E-4337-8DDA-EBF817340585}"/>
            </c:ext>
          </c:extLst>
        </c:ser>
        <c:ser>
          <c:idx val="2"/>
          <c:order val="1"/>
          <c:tx>
            <c:strRef>
              <c:f>養・従・使②!$B$83</c:f>
              <c:strCache>
                <c:ptCount val="1"/>
                <c:pt idx="0">
                  <c:v>施設従事者</c:v>
                </c:pt>
              </c:strCache>
            </c:strRef>
          </c:tx>
          <c:spPr>
            <a:pattFill prst="ltUpDiag">
              <a:fgClr>
                <a:schemeClr val="accent1"/>
              </a:fgClr>
              <a:bgClr>
                <a:schemeClr val="bg1"/>
              </a:bgClr>
            </a:pattFill>
            <a:ln>
              <a:noFill/>
            </a:ln>
          </c:spPr>
          <c:invertIfNegative val="0"/>
          <c:cat>
            <c:strRef>
              <c:f>養・従・使②!$C$80:$H$80</c:f>
              <c:strCache>
                <c:ptCount val="6"/>
                <c:pt idx="0">
                  <c:v>身体障がい</c:v>
                </c:pt>
                <c:pt idx="1">
                  <c:v>知的障がい</c:v>
                </c:pt>
                <c:pt idx="2">
                  <c:v>精神障がい</c:v>
                </c:pt>
                <c:pt idx="3">
                  <c:v>発達障がい</c:v>
                </c:pt>
                <c:pt idx="4">
                  <c:v>難病</c:v>
                </c:pt>
                <c:pt idx="5">
                  <c:v>その他・不明</c:v>
                </c:pt>
              </c:strCache>
            </c:strRef>
          </c:cat>
          <c:val>
            <c:numRef>
              <c:f>養・従・使②!$C$83:$H$83</c:f>
              <c:numCache>
                <c:formatCode>General</c:formatCode>
                <c:ptCount val="6"/>
                <c:pt idx="0">
                  <c:v>25</c:v>
                </c:pt>
                <c:pt idx="1">
                  <c:v>88</c:v>
                </c:pt>
                <c:pt idx="2">
                  <c:v>27</c:v>
                </c:pt>
                <c:pt idx="3">
                  <c:v>11</c:v>
                </c:pt>
                <c:pt idx="4">
                  <c:v>0</c:v>
                </c:pt>
                <c:pt idx="5">
                  <c:v>3</c:v>
                </c:pt>
              </c:numCache>
            </c:numRef>
          </c:val>
          <c:extLst>
            <c:ext xmlns:c16="http://schemas.microsoft.com/office/drawing/2014/chart" uri="{C3380CC4-5D6E-409C-BE32-E72D297353CC}">
              <c16:uniqueId val="{00000001-949E-4337-8DDA-EBF817340585}"/>
            </c:ext>
          </c:extLst>
        </c:ser>
        <c:ser>
          <c:idx val="0"/>
          <c:order val="2"/>
          <c:tx>
            <c:strRef>
              <c:f>養・従・使②!$B$81</c:f>
              <c:strCache>
                <c:ptCount val="1"/>
                <c:pt idx="0">
                  <c:v>養護者</c:v>
                </c:pt>
              </c:strCache>
            </c:strRef>
          </c:tx>
          <c:spPr>
            <a:ln>
              <a:noFill/>
            </a:ln>
          </c:spPr>
          <c:invertIfNegative val="0"/>
          <c:cat>
            <c:strRef>
              <c:f>養・従・使②!$C$80:$H$80</c:f>
              <c:strCache>
                <c:ptCount val="6"/>
                <c:pt idx="0">
                  <c:v>身体障がい</c:v>
                </c:pt>
                <c:pt idx="1">
                  <c:v>知的障がい</c:v>
                </c:pt>
                <c:pt idx="2">
                  <c:v>精神障がい</c:v>
                </c:pt>
                <c:pt idx="3">
                  <c:v>発達障がい</c:v>
                </c:pt>
                <c:pt idx="4">
                  <c:v>難病</c:v>
                </c:pt>
                <c:pt idx="5">
                  <c:v>その他・不明</c:v>
                </c:pt>
              </c:strCache>
            </c:strRef>
          </c:cat>
          <c:val>
            <c:numRef>
              <c:f>養・従・使②!$C$81:$H$81</c:f>
              <c:numCache>
                <c:formatCode>General</c:formatCode>
                <c:ptCount val="6"/>
                <c:pt idx="0">
                  <c:v>57</c:v>
                </c:pt>
                <c:pt idx="1">
                  <c:v>129</c:v>
                </c:pt>
                <c:pt idx="2">
                  <c:v>133</c:v>
                </c:pt>
                <c:pt idx="3">
                  <c:v>12</c:v>
                </c:pt>
                <c:pt idx="4">
                  <c:v>7</c:v>
                </c:pt>
                <c:pt idx="5">
                  <c:v>17</c:v>
                </c:pt>
              </c:numCache>
            </c:numRef>
          </c:val>
          <c:extLst>
            <c:ext xmlns:c16="http://schemas.microsoft.com/office/drawing/2014/chart" uri="{C3380CC4-5D6E-409C-BE32-E72D297353CC}">
              <c16:uniqueId val="{00000002-949E-4337-8DDA-EBF817340585}"/>
            </c:ext>
          </c:extLst>
        </c:ser>
        <c:dLbls>
          <c:showLegendKey val="0"/>
          <c:showVal val="0"/>
          <c:showCatName val="0"/>
          <c:showSerName val="0"/>
          <c:showPercent val="0"/>
          <c:showBubbleSize val="0"/>
        </c:dLbls>
        <c:gapWidth val="95"/>
        <c:overlap val="100"/>
        <c:axId val="95849472"/>
        <c:axId val="95855360"/>
      </c:barChart>
      <c:catAx>
        <c:axId val="95849472"/>
        <c:scaling>
          <c:orientation val="minMax"/>
        </c:scaling>
        <c:delete val="0"/>
        <c:axPos val="b"/>
        <c:numFmt formatCode="General" sourceLinked="0"/>
        <c:majorTickMark val="none"/>
        <c:minorTickMark val="none"/>
        <c:tickLblPos val="nextTo"/>
        <c:crossAx val="95855360"/>
        <c:crosses val="autoZero"/>
        <c:auto val="1"/>
        <c:lblAlgn val="ctr"/>
        <c:lblOffset val="100"/>
        <c:noMultiLvlLbl val="0"/>
      </c:catAx>
      <c:valAx>
        <c:axId val="95855360"/>
        <c:scaling>
          <c:orientation val="minMax"/>
        </c:scaling>
        <c:delete val="0"/>
        <c:axPos val="l"/>
        <c:majorGridlines/>
        <c:title>
          <c:tx>
            <c:rich>
              <a:bodyPr rot="0" vert="eaVert"/>
              <a:lstStyle/>
              <a:p>
                <a:pPr>
                  <a:defRPr/>
                </a:pPr>
                <a:r>
                  <a:rPr lang="ja-JP"/>
                  <a:t>件</a:t>
                </a:r>
              </a:p>
            </c:rich>
          </c:tx>
          <c:layout>
            <c:manualLayout>
              <c:xMode val="edge"/>
              <c:yMode val="edge"/>
              <c:x val="0.2264655827010145"/>
              <c:y val="6.0341678103947374E-2"/>
            </c:manualLayout>
          </c:layout>
          <c:overlay val="0"/>
        </c:title>
        <c:numFmt formatCode="General" sourceLinked="1"/>
        <c:majorTickMark val="none"/>
        <c:minorTickMark val="none"/>
        <c:tickLblPos val="nextTo"/>
        <c:crossAx val="95849472"/>
        <c:crosses val="autoZero"/>
        <c:crossBetween val="between"/>
      </c:valAx>
      <c:dTable>
        <c:showHorzBorder val="1"/>
        <c:showVertBorder val="1"/>
        <c:showOutline val="1"/>
        <c:showKeys val="1"/>
      </c:dTable>
    </c:plotArea>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sz="1800"/>
              <a:t>障がい種別　割合</a:t>
            </a:r>
          </a:p>
        </c:rich>
      </c:tx>
      <c:layout>
        <c:manualLayout>
          <c:xMode val="edge"/>
          <c:yMode val="edge"/>
          <c:x val="0.29363207996011131"/>
          <c:y val="1.0563515320617969E-2"/>
        </c:manualLayout>
      </c:layout>
      <c:overlay val="0"/>
      <c:spPr>
        <a:noFill/>
        <a:ln>
          <a:noFill/>
        </a:ln>
      </c:spPr>
    </c:title>
    <c:autoTitleDeleted val="0"/>
    <c:plotArea>
      <c:layout>
        <c:manualLayout>
          <c:layoutTarget val="inner"/>
          <c:xMode val="edge"/>
          <c:yMode val="edge"/>
          <c:x val="8.5855875401075629E-2"/>
          <c:y val="0.11464513642602113"/>
          <c:w val="0.88997491731086165"/>
          <c:h val="0.66215528321416217"/>
        </c:manualLayout>
      </c:layout>
      <c:lineChart>
        <c:grouping val="standard"/>
        <c:varyColors val="0"/>
        <c:ser>
          <c:idx val="1"/>
          <c:order val="0"/>
          <c:tx>
            <c:strRef>
              <c:f>養・従・使②!$B$82</c:f>
              <c:strCache>
                <c:ptCount val="1"/>
                <c:pt idx="0">
                  <c:v>養護者</c:v>
                </c:pt>
              </c:strCache>
            </c:strRef>
          </c:tx>
          <c:spPr>
            <a:ln>
              <a:solidFill>
                <a:srgbClr val="0070C0"/>
              </a:solidFill>
            </a:ln>
          </c:spPr>
          <c:marker>
            <c:symbol val="diamond"/>
            <c:size val="6"/>
            <c:spPr>
              <a:solidFill>
                <a:srgbClr val="0070C0"/>
              </a:solidFill>
              <a:ln>
                <a:solidFill>
                  <a:srgbClr val="0070C0"/>
                </a:solidFill>
              </a:ln>
            </c:spPr>
          </c:marker>
          <c:cat>
            <c:strRef>
              <c:f>養・従・使②!$C$80:$H$80</c:f>
              <c:strCache>
                <c:ptCount val="6"/>
                <c:pt idx="0">
                  <c:v>身体障がい</c:v>
                </c:pt>
                <c:pt idx="1">
                  <c:v>知的障がい</c:v>
                </c:pt>
                <c:pt idx="2">
                  <c:v>精神障がい</c:v>
                </c:pt>
                <c:pt idx="3">
                  <c:v>発達障がい</c:v>
                </c:pt>
                <c:pt idx="4">
                  <c:v>難病</c:v>
                </c:pt>
                <c:pt idx="5">
                  <c:v>その他・不明</c:v>
                </c:pt>
              </c:strCache>
            </c:strRef>
          </c:cat>
          <c:val>
            <c:numRef>
              <c:f>養・従・使②!$C$82:$H$82</c:f>
              <c:numCache>
                <c:formatCode>0.0_ </c:formatCode>
                <c:ptCount val="6"/>
                <c:pt idx="0">
                  <c:v>19.100000000000001</c:v>
                </c:pt>
                <c:pt idx="1">
                  <c:v>43.1</c:v>
                </c:pt>
                <c:pt idx="2">
                  <c:v>44.5</c:v>
                </c:pt>
                <c:pt idx="3">
                  <c:v>4</c:v>
                </c:pt>
                <c:pt idx="4">
                  <c:v>2.2999999999999998</c:v>
                </c:pt>
                <c:pt idx="5">
                  <c:v>5.7</c:v>
                </c:pt>
              </c:numCache>
            </c:numRef>
          </c:val>
          <c:smooth val="0"/>
          <c:extLst>
            <c:ext xmlns:c16="http://schemas.microsoft.com/office/drawing/2014/chart" uri="{C3380CC4-5D6E-409C-BE32-E72D297353CC}">
              <c16:uniqueId val="{00000000-C858-4D3F-A8BE-4235AE3C6149}"/>
            </c:ext>
          </c:extLst>
        </c:ser>
        <c:ser>
          <c:idx val="3"/>
          <c:order val="1"/>
          <c:tx>
            <c:strRef>
              <c:f>養・従・使②!$B$84</c:f>
              <c:strCache>
                <c:ptCount val="1"/>
                <c:pt idx="0">
                  <c:v>施設従事者</c:v>
                </c:pt>
              </c:strCache>
            </c:strRef>
          </c:tx>
          <c:spPr>
            <a:ln>
              <a:solidFill>
                <a:schemeClr val="accent2"/>
              </a:solidFill>
              <a:prstDash val="sysDash"/>
            </a:ln>
          </c:spPr>
          <c:marker>
            <c:symbol val="x"/>
            <c:size val="6"/>
            <c:spPr>
              <a:solidFill>
                <a:schemeClr val="accent2">
                  <a:lumMod val="75000"/>
                </a:schemeClr>
              </a:solidFill>
              <a:ln>
                <a:solidFill>
                  <a:schemeClr val="accent2"/>
                </a:solidFill>
              </a:ln>
            </c:spPr>
          </c:marker>
          <c:dPt>
            <c:idx val="2"/>
            <c:marker>
              <c:spPr>
                <a:solidFill>
                  <a:schemeClr val="accent2">
                    <a:lumMod val="75000"/>
                  </a:schemeClr>
                </a:solidFill>
                <a:ln>
                  <a:solidFill>
                    <a:schemeClr val="accent2">
                      <a:lumMod val="75000"/>
                    </a:schemeClr>
                  </a:solidFill>
                </a:ln>
              </c:spPr>
            </c:marker>
            <c:bubble3D val="0"/>
            <c:spPr>
              <a:ln>
                <a:solidFill>
                  <a:schemeClr val="accent2">
                    <a:lumMod val="75000"/>
                  </a:schemeClr>
                </a:solidFill>
                <a:prstDash val="sysDash"/>
              </a:ln>
            </c:spPr>
            <c:extLst>
              <c:ext xmlns:c16="http://schemas.microsoft.com/office/drawing/2014/chart" uri="{C3380CC4-5D6E-409C-BE32-E72D297353CC}">
                <c16:uniqueId val="{00000002-C858-4D3F-A8BE-4235AE3C6149}"/>
              </c:ext>
            </c:extLst>
          </c:dPt>
          <c:cat>
            <c:strRef>
              <c:f>養・従・使②!$C$80:$H$80</c:f>
              <c:strCache>
                <c:ptCount val="6"/>
                <c:pt idx="0">
                  <c:v>身体障がい</c:v>
                </c:pt>
                <c:pt idx="1">
                  <c:v>知的障がい</c:v>
                </c:pt>
                <c:pt idx="2">
                  <c:v>精神障がい</c:v>
                </c:pt>
                <c:pt idx="3">
                  <c:v>発達障がい</c:v>
                </c:pt>
                <c:pt idx="4">
                  <c:v>難病</c:v>
                </c:pt>
                <c:pt idx="5">
                  <c:v>その他・不明</c:v>
                </c:pt>
              </c:strCache>
            </c:strRef>
          </c:cat>
          <c:val>
            <c:numRef>
              <c:f>養・従・使②!$C$84:$H$84</c:f>
              <c:numCache>
                <c:formatCode>0.0_ </c:formatCode>
                <c:ptCount val="6"/>
                <c:pt idx="0">
                  <c:v>19.399999999999999</c:v>
                </c:pt>
                <c:pt idx="1">
                  <c:v>68.2</c:v>
                </c:pt>
                <c:pt idx="2">
                  <c:v>20.9</c:v>
                </c:pt>
                <c:pt idx="3">
                  <c:v>8.5</c:v>
                </c:pt>
                <c:pt idx="4">
                  <c:v>0</c:v>
                </c:pt>
                <c:pt idx="5">
                  <c:v>2.4</c:v>
                </c:pt>
              </c:numCache>
            </c:numRef>
          </c:val>
          <c:smooth val="0"/>
          <c:extLst>
            <c:ext xmlns:c16="http://schemas.microsoft.com/office/drawing/2014/chart" uri="{C3380CC4-5D6E-409C-BE32-E72D297353CC}">
              <c16:uniqueId val="{00000003-C858-4D3F-A8BE-4235AE3C6149}"/>
            </c:ext>
          </c:extLst>
        </c:ser>
        <c:ser>
          <c:idx val="5"/>
          <c:order val="2"/>
          <c:tx>
            <c:strRef>
              <c:f>養・従・使②!$B$86</c:f>
              <c:strCache>
                <c:ptCount val="1"/>
                <c:pt idx="0">
                  <c:v>使用者</c:v>
                </c:pt>
              </c:strCache>
            </c:strRef>
          </c:tx>
          <c:spPr>
            <a:ln>
              <a:solidFill>
                <a:srgbClr val="92D050"/>
              </a:solidFill>
            </a:ln>
          </c:spPr>
          <c:marker>
            <c:symbol val="triangle"/>
            <c:size val="6"/>
            <c:spPr>
              <a:solidFill>
                <a:srgbClr val="92D050"/>
              </a:solidFill>
              <a:ln>
                <a:solidFill>
                  <a:srgbClr val="92D050"/>
                </a:solidFill>
              </a:ln>
            </c:spPr>
          </c:marker>
          <c:cat>
            <c:strRef>
              <c:f>養・従・使②!$C$80:$H$80</c:f>
              <c:strCache>
                <c:ptCount val="6"/>
                <c:pt idx="0">
                  <c:v>身体障がい</c:v>
                </c:pt>
                <c:pt idx="1">
                  <c:v>知的障がい</c:v>
                </c:pt>
                <c:pt idx="2">
                  <c:v>精神障がい</c:v>
                </c:pt>
                <c:pt idx="3">
                  <c:v>発達障がい</c:v>
                </c:pt>
                <c:pt idx="4">
                  <c:v>難病</c:v>
                </c:pt>
                <c:pt idx="5">
                  <c:v>その他・不明</c:v>
                </c:pt>
              </c:strCache>
            </c:strRef>
          </c:cat>
          <c:val>
            <c:numRef>
              <c:f>養・従・使②!$C$86:$H$86</c:f>
              <c:numCache>
                <c:formatCode>0.0_ </c:formatCode>
                <c:ptCount val="6"/>
                <c:pt idx="0">
                  <c:v>41.2</c:v>
                </c:pt>
                <c:pt idx="1">
                  <c:v>11.8</c:v>
                </c:pt>
                <c:pt idx="2">
                  <c:v>41.2</c:v>
                </c:pt>
                <c:pt idx="3">
                  <c:v>11.8</c:v>
                </c:pt>
                <c:pt idx="4">
                  <c:v>0</c:v>
                </c:pt>
                <c:pt idx="5">
                  <c:v>2.9</c:v>
                </c:pt>
              </c:numCache>
            </c:numRef>
          </c:val>
          <c:smooth val="0"/>
          <c:extLst>
            <c:ext xmlns:c16="http://schemas.microsoft.com/office/drawing/2014/chart" uri="{C3380CC4-5D6E-409C-BE32-E72D297353CC}">
              <c16:uniqueId val="{00000004-C858-4D3F-A8BE-4235AE3C6149}"/>
            </c:ext>
          </c:extLst>
        </c:ser>
        <c:dLbls>
          <c:showLegendKey val="0"/>
          <c:showVal val="0"/>
          <c:showCatName val="0"/>
          <c:showSerName val="0"/>
          <c:showPercent val="0"/>
          <c:showBubbleSize val="0"/>
        </c:dLbls>
        <c:marker val="1"/>
        <c:smooth val="0"/>
        <c:axId val="96088448"/>
        <c:axId val="96090368"/>
      </c:lineChart>
      <c:catAx>
        <c:axId val="96088448"/>
        <c:scaling>
          <c:orientation val="minMax"/>
        </c:scaling>
        <c:delete val="0"/>
        <c:axPos val="b"/>
        <c:numFmt formatCode="General" sourceLinked="0"/>
        <c:majorTickMark val="none"/>
        <c:minorTickMark val="none"/>
        <c:tickLblPos val="nextTo"/>
        <c:crossAx val="96090368"/>
        <c:crossesAt val="0"/>
        <c:auto val="1"/>
        <c:lblAlgn val="ctr"/>
        <c:lblOffset val="100"/>
        <c:noMultiLvlLbl val="0"/>
      </c:catAx>
      <c:valAx>
        <c:axId val="96090368"/>
        <c:scaling>
          <c:orientation val="minMax"/>
        </c:scaling>
        <c:delete val="0"/>
        <c:axPos val="l"/>
        <c:majorGridlines/>
        <c:numFmt formatCode="General" sourceLinked="0"/>
        <c:majorTickMark val="none"/>
        <c:minorTickMark val="none"/>
        <c:tickLblPos val="nextTo"/>
        <c:spPr>
          <a:ln w="9525">
            <a:noFill/>
          </a:ln>
        </c:spPr>
        <c:crossAx val="96088448"/>
        <c:crosses val="autoZero"/>
        <c:crossBetween val="between"/>
      </c:valAx>
    </c:plotArea>
    <c:legend>
      <c:legendPos val="b"/>
      <c:overlay val="0"/>
    </c:legend>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sz="1600"/>
              <a:t>年齢別　人数</a:t>
            </a:r>
          </a:p>
        </c:rich>
      </c:tx>
      <c:layout>
        <c:manualLayout>
          <c:xMode val="edge"/>
          <c:yMode val="edge"/>
          <c:x val="0.41721914552220274"/>
          <c:y val="3.1785859373905587E-3"/>
        </c:manualLayout>
      </c:layout>
      <c:overlay val="0"/>
      <c:spPr>
        <a:noFill/>
        <a:ln>
          <a:noFill/>
        </a:ln>
      </c:spPr>
    </c:title>
    <c:autoTitleDeleted val="0"/>
    <c:plotArea>
      <c:layout>
        <c:manualLayout>
          <c:layoutTarget val="inner"/>
          <c:xMode val="edge"/>
          <c:yMode val="edge"/>
          <c:x val="0.2328356495492053"/>
          <c:y val="0.1162186770053488"/>
          <c:w val="0.74691683634299055"/>
          <c:h val="0.50027141279031373"/>
        </c:manualLayout>
      </c:layout>
      <c:barChart>
        <c:barDir val="col"/>
        <c:grouping val="clustered"/>
        <c:varyColors val="0"/>
        <c:ser>
          <c:idx val="0"/>
          <c:order val="0"/>
          <c:tx>
            <c:strRef>
              <c:f>養・従・使②!$C$113</c:f>
              <c:strCache>
                <c:ptCount val="1"/>
                <c:pt idx="0">
                  <c:v>養護者</c:v>
                </c:pt>
              </c:strCache>
            </c:strRef>
          </c:tx>
          <c:invertIfNegative val="0"/>
          <c:cat>
            <c:strRef>
              <c:f>養・従・使②!$B$114:$B$122</c:f>
              <c:strCache>
                <c:ptCount val="9"/>
                <c:pt idx="0">
                  <c:v>～17歳</c:v>
                </c:pt>
                <c:pt idx="1">
                  <c:v>18～19歳</c:v>
                </c:pt>
                <c:pt idx="2">
                  <c:v>20～29歳</c:v>
                </c:pt>
                <c:pt idx="3">
                  <c:v>30～39歳</c:v>
                </c:pt>
                <c:pt idx="4">
                  <c:v>40～49歳</c:v>
                </c:pt>
                <c:pt idx="5">
                  <c:v>50～59歳</c:v>
                </c:pt>
                <c:pt idx="6">
                  <c:v>60～64歳</c:v>
                </c:pt>
                <c:pt idx="7">
                  <c:v>65歳以上</c:v>
                </c:pt>
                <c:pt idx="8">
                  <c:v>不明</c:v>
                </c:pt>
              </c:strCache>
            </c:strRef>
          </c:cat>
          <c:val>
            <c:numRef>
              <c:f>養・従・使②!$C$114:$C$122</c:f>
              <c:numCache>
                <c:formatCode>General</c:formatCode>
                <c:ptCount val="9"/>
                <c:pt idx="0">
                  <c:v>0</c:v>
                </c:pt>
                <c:pt idx="1">
                  <c:v>17</c:v>
                </c:pt>
                <c:pt idx="2">
                  <c:v>75</c:v>
                </c:pt>
                <c:pt idx="3">
                  <c:v>51</c:v>
                </c:pt>
                <c:pt idx="4">
                  <c:v>55</c:v>
                </c:pt>
                <c:pt idx="5">
                  <c:v>72</c:v>
                </c:pt>
                <c:pt idx="6">
                  <c:v>27</c:v>
                </c:pt>
                <c:pt idx="7">
                  <c:v>2</c:v>
                </c:pt>
                <c:pt idx="8">
                  <c:v>0</c:v>
                </c:pt>
              </c:numCache>
            </c:numRef>
          </c:val>
          <c:extLst>
            <c:ext xmlns:c16="http://schemas.microsoft.com/office/drawing/2014/chart" uri="{C3380CC4-5D6E-409C-BE32-E72D297353CC}">
              <c16:uniqueId val="{00000000-281A-446D-9F87-69CBCD27ACEC}"/>
            </c:ext>
          </c:extLst>
        </c:ser>
        <c:ser>
          <c:idx val="3"/>
          <c:order val="1"/>
          <c:tx>
            <c:strRef>
              <c:f>養・従・使②!$E$113</c:f>
              <c:strCache>
                <c:ptCount val="1"/>
                <c:pt idx="0">
                  <c:v>施設従事者</c:v>
                </c:pt>
              </c:strCache>
            </c:strRef>
          </c:tx>
          <c:spPr>
            <a:pattFill prst="dkUpDiag">
              <a:fgClr>
                <a:schemeClr val="accent1"/>
              </a:fgClr>
              <a:bgClr>
                <a:schemeClr val="bg1"/>
              </a:bgClr>
            </a:pattFill>
            <a:ln>
              <a:noFill/>
            </a:ln>
          </c:spPr>
          <c:invertIfNegative val="0"/>
          <c:cat>
            <c:strRef>
              <c:f>養・従・使②!$B$114:$B$122</c:f>
              <c:strCache>
                <c:ptCount val="9"/>
                <c:pt idx="0">
                  <c:v>～17歳</c:v>
                </c:pt>
                <c:pt idx="1">
                  <c:v>18～19歳</c:v>
                </c:pt>
                <c:pt idx="2">
                  <c:v>20～29歳</c:v>
                </c:pt>
                <c:pt idx="3">
                  <c:v>30～39歳</c:v>
                </c:pt>
                <c:pt idx="4">
                  <c:v>40～49歳</c:v>
                </c:pt>
                <c:pt idx="5">
                  <c:v>50～59歳</c:v>
                </c:pt>
                <c:pt idx="6">
                  <c:v>60～64歳</c:v>
                </c:pt>
                <c:pt idx="7">
                  <c:v>65歳以上</c:v>
                </c:pt>
                <c:pt idx="8">
                  <c:v>不明</c:v>
                </c:pt>
              </c:strCache>
            </c:strRef>
          </c:cat>
          <c:val>
            <c:numRef>
              <c:f>養・従・使②!$E$114:$E$122</c:f>
              <c:numCache>
                <c:formatCode>General</c:formatCode>
                <c:ptCount val="9"/>
                <c:pt idx="0">
                  <c:v>29</c:v>
                </c:pt>
                <c:pt idx="1">
                  <c:v>5</c:v>
                </c:pt>
                <c:pt idx="2">
                  <c:v>16</c:v>
                </c:pt>
                <c:pt idx="3">
                  <c:v>14</c:v>
                </c:pt>
                <c:pt idx="4">
                  <c:v>31</c:v>
                </c:pt>
                <c:pt idx="5">
                  <c:v>19</c:v>
                </c:pt>
                <c:pt idx="6">
                  <c:v>8</c:v>
                </c:pt>
                <c:pt idx="7">
                  <c:v>6</c:v>
                </c:pt>
                <c:pt idx="8">
                  <c:v>1</c:v>
                </c:pt>
              </c:numCache>
            </c:numRef>
          </c:val>
          <c:extLst>
            <c:ext xmlns:c16="http://schemas.microsoft.com/office/drawing/2014/chart" uri="{C3380CC4-5D6E-409C-BE32-E72D297353CC}">
              <c16:uniqueId val="{00000001-281A-446D-9F87-69CBCD27ACEC}"/>
            </c:ext>
          </c:extLst>
        </c:ser>
        <c:dLbls>
          <c:showLegendKey val="0"/>
          <c:showVal val="0"/>
          <c:showCatName val="0"/>
          <c:showSerName val="0"/>
          <c:showPercent val="0"/>
          <c:showBubbleSize val="0"/>
        </c:dLbls>
        <c:gapWidth val="150"/>
        <c:axId val="67865984"/>
        <c:axId val="67867776"/>
      </c:barChart>
      <c:catAx>
        <c:axId val="67865984"/>
        <c:scaling>
          <c:orientation val="minMax"/>
        </c:scaling>
        <c:delete val="0"/>
        <c:axPos val="b"/>
        <c:numFmt formatCode="General" sourceLinked="0"/>
        <c:majorTickMark val="out"/>
        <c:minorTickMark val="none"/>
        <c:tickLblPos val="nextTo"/>
        <c:crossAx val="67867776"/>
        <c:crosses val="autoZero"/>
        <c:auto val="1"/>
        <c:lblAlgn val="ctr"/>
        <c:lblOffset val="100"/>
        <c:noMultiLvlLbl val="0"/>
      </c:catAx>
      <c:valAx>
        <c:axId val="67867776"/>
        <c:scaling>
          <c:orientation val="minMax"/>
        </c:scaling>
        <c:delete val="0"/>
        <c:axPos val="l"/>
        <c:majorGridlines/>
        <c:numFmt formatCode="General" sourceLinked="1"/>
        <c:majorTickMark val="out"/>
        <c:minorTickMark val="none"/>
        <c:tickLblPos val="nextTo"/>
        <c:crossAx val="67865984"/>
        <c:crosses val="autoZero"/>
        <c:crossBetween val="between"/>
      </c:valAx>
      <c:dTable>
        <c:showHorzBorder val="1"/>
        <c:showVertBorder val="1"/>
        <c:showOutline val="1"/>
        <c:showKeys val="1"/>
      </c:dTable>
    </c:plotArea>
    <c:plotVisOnly val="1"/>
    <c:dispBlanksAs val="gap"/>
    <c:showDLblsOverMax val="0"/>
  </c:chart>
  <c:spPr>
    <a:ln>
      <a:solidFill>
        <a:schemeClr val="tx1"/>
      </a:solidFill>
    </a:ln>
  </c:spPr>
  <c:txPr>
    <a:bodyPr/>
    <a:lstStyle/>
    <a:p>
      <a:pPr>
        <a:defRPr>
          <a:latin typeface="UD デジタル 教科書体 NK-R" panose="02020400000000000000" pitchFamily="18" charset="-128"/>
          <a:ea typeface="UD デジタル 教科書体 NK-R" panose="02020400000000000000" pitchFamily="18" charset="-128"/>
        </a:defRPr>
      </a:pPr>
      <a:endParaRPr lang="ja-JP"/>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0.15869</cdr:x>
      <cdr:y>0.00497</cdr:y>
    </cdr:from>
    <cdr:to>
      <cdr:x>0.21626</cdr:x>
      <cdr:y>0.08372</cdr:y>
    </cdr:to>
    <cdr:sp macro="" textlink="">
      <cdr:nvSpPr>
        <cdr:cNvPr id="3" name="正方形/長方形 2"/>
        <cdr:cNvSpPr/>
      </cdr:nvSpPr>
      <cdr:spPr>
        <a:xfrm xmlns:a="http://schemas.openxmlformats.org/drawingml/2006/main">
          <a:off x="708465" y="23272"/>
          <a:ext cx="257021" cy="368672"/>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ja-JP" altLang="en-US" dirty="0">
              <a:solidFill>
                <a:srgbClr val="000000"/>
              </a:solidFill>
              <a:latin typeface="UD デジタル 教科書体 N-R" panose="02020400000000000000" pitchFamily="17" charset="-128"/>
              <a:ea typeface="UD デジタル 教科書体 N-R" panose="02020400000000000000" pitchFamily="17" charset="-128"/>
            </a:rPr>
            <a:t>件</a:t>
          </a:r>
          <a:endParaRPr lang="ja-JP" dirty="0">
            <a:solidFill>
              <a:srgbClr val="000000"/>
            </a:solidFill>
            <a:latin typeface="UD デジタル 教科書体 N-R" panose="02020400000000000000" pitchFamily="17" charset="-128"/>
            <a:ea typeface="UD デジタル 教科書体 N-R" panose="02020400000000000000" pitchFamily="17" charset="-128"/>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0.03279</cdr:x>
      <cdr:y>0.04614</cdr:y>
    </cdr:from>
    <cdr:to>
      <cdr:x>0.09914</cdr:x>
      <cdr:y>0.12957</cdr:y>
    </cdr:to>
    <cdr:sp macro="" textlink="">
      <cdr:nvSpPr>
        <cdr:cNvPr id="2" name="正方形/長方形 1"/>
        <cdr:cNvSpPr/>
      </cdr:nvSpPr>
      <cdr:spPr>
        <a:xfrm xmlns:a="http://schemas.openxmlformats.org/drawingml/2006/main">
          <a:off x="144016" y="216024"/>
          <a:ext cx="291442" cy="390581"/>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ja-JP" altLang="en-US" dirty="0">
              <a:solidFill>
                <a:srgbClr val="000000"/>
              </a:solidFill>
              <a:latin typeface="UD デジタル 教科書体 NK-R" panose="02020400000000000000" pitchFamily="18" charset="-128"/>
              <a:ea typeface="UD デジタル 教科書体 NK-R" panose="02020400000000000000" pitchFamily="18" charset="-128"/>
            </a:rPr>
            <a:t>％</a:t>
          </a:r>
          <a:endParaRPr lang="ja-JP" dirty="0">
            <a:solidFill>
              <a:srgbClr val="000000"/>
            </a:solidFill>
            <a:latin typeface="UD デジタル 教科書体 NK-R" panose="02020400000000000000" pitchFamily="18" charset="-128"/>
            <a:ea typeface="UD デジタル 教科書体 NK-R" panose="02020400000000000000" pitchFamily="18" charset="-128"/>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0.02813</cdr:x>
      <cdr:y>0.03819</cdr:y>
    </cdr:from>
    <cdr:to>
      <cdr:x>0.08229</cdr:x>
      <cdr:y>0.11806</cdr:y>
    </cdr:to>
    <cdr:sp macro="" textlink="">
      <cdr:nvSpPr>
        <cdr:cNvPr id="2" name="テキスト ボックス 1"/>
        <cdr:cNvSpPr txBox="1"/>
      </cdr:nvSpPr>
      <cdr:spPr>
        <a:xfrm xmlns:a="http://schemas.openxmlformats.org/drawingml/2006/main">
          <a:off x="128588" y="104775"/>
          <a:ext cx="247650" cy="2190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1100">
              <a:latin typeface="UD デジタル 教科書体 NK-R" panose="02020400000000000000" pitchFamily="18" charset="-128"/>
              <a:ea typeface="UD デジタル 教科書体 NK-R" panose="02020400000000000000" pitchFamily="18" charset="-128"/>
            </a:rPr>
            <a:t>％</a:t>
          </a:r>
        </a:p>
      </cdr:txBody>
    </cdr:sp>
  </cdr:relSizeAnchor>
</c:userShapes>
</file>

<file path=ppt/drawings/drawing4.xml><?xml version="1.0" encoding="utf-8"?>
<c:userShapes xmlns:c="http://schemas.openxmlformats.org/drawingml/2006/chart">
  <cdr:relSizeAnchor xmlns:cdr="http://schemas.openxmlformats.org/drawingml/2006/chartDrawing">
    <cdr:from>
      <cdr:x>0.16783</cdr:x>
      <cdr:y>0</cdr:y>
    </cdr:from>
    <cdr:to>
      <cdr:x>0.22912</cdr:x>
      <cdr:y>0.06699</cdr:y>
    </cdr:to>
    <cdr:sp macro="" textlink="">
      <cdr:nvSpPr>
        <cdr:cNvPr id="2" name="正方形/長方形 1"/>
        <cdr:cNvSpPr/>
      </cdr:nvSpPr>
      <cdr:spPr>
        <a:xfrm xmlns:a="http://schemas.openxmlformats.org/drawingml/2006/main">
          <a:off x="749276" y="0"/>
          <a:ext cx="273629" cy="239415"/>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ja-JP" altLang="en-US" dirty="0">
              <a:solidFill>
                <a:srgbClr val="000000"/>
              </a:solidFill>
              <a:latin typeface="UD デジタル 教科書体 NK-R" panose="02020400000000000000" pitchFamily="18" charset="-128"/>
              <a:ea typeface="UD デジタル 教科書体 NK-R" panose="02020400000000000000" pitchFamily="18" charset="-128"/>
            </a:rPr>
            <a:t>人</a:t>
          </a:r>
          <a:endParaRPr lang="ja-JP" dirty="0">
            <a:solidFill>
              <a:srgbClr val="000000"/>
            </a:solidFill>
            <a:latin typeface="UD デジタル 教科書体 NK-R" panose="02020400000000000000" pitchFamily="18" charset="-128"/>
            <a:ea typeface="UD デジタル 教科書体 NK-R" panose="02020400000000000000" pitchFamily="18" charset="-128"/>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0.16563</cdr:x>
      <cdr:y>0.01893</cdr:y>
    </cdr:from>
    <cdr:to>
      <cdr:x>0.32532</cdr:x>
      <cdr:y>0.13199</cdr:y>
    </cdr:to>
    <cdr:sp macro="" textlink="">
      <cdr:nvSpPr>
        <cdr:cNvPr id="2" name="テキスト ボックス 1">
          <a:extLst xmlns:a="http://schemas.openxmlformats.org/drawingml/2006/main">
            <a:ext uri="{FF2B5EF4-FFF2-40B4-BE49-F238E27FC236}">
              <a16:creationId xmlns:a16="http://schemas.microsoft.com/office/drawing/2014/main" id="{86052602-47B6-46B5-83F6-3EA18A9FA942}"/>
            </a:ext>
          </a:extLst>
        </cdr:cNvPr>
        <cdr:cNvSpPr txBox="1"/>
      </cdr:nvSpPr>
      <cdr:spPr>
        <a:xfrm xmlns:a="http://schemas.openxmlformats.org/drawingml/2006/main">
          <a:off x="679828" y="113662"/>
          <a:ext cx="655440" cy="67893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ja-JP" altLang="en-US" sz="1100" dirty="0">
              <a:latin typeface="UD デジタル 教科書体 NK-R" panose="02020400000000000000" pitchFamily="18" charset="-128"/>
              <a:ea typeface="UD デジタル 教科書体 NK-R" panose="02020400000000000000" pitchFamily="18" charset="-128"/>
            </a:rPr>
            <a:t>人</a:t>
          </a:r>
        </a:p>
      </cdr:txBody>
    </cdr:sp>
  </cdr:relSizeAnchor>
</c:userShapes>
</file>

<file path=ppt/drawings/drawing6.xml><?xml version="1.0" encoding="utf-8"?>
<c:userShapes xmlns:c="http://schemas.openxmlformats.org/drawingml/2006/chart">
  <cdr:relSizeAnchor xmlns:cdr="http://schemas.openxmlformats.org/drawingml/2006/chartDrawing">
    <cdr:from>
      <cdr:x>0.0367</cdr:x>
      <cdr:y>0.04885</cdr:y>
    </cdr:from>
    <cdr:to>
      <cdr:x>0.10129</cdr:x>
      <cdr:y>0.11593</cdr:y>
    </cdr:to>
    <cdr:sp macro="" textlink="">
      <cdr:nvSpPr>
        <cdr:cNvPr id="2" name="正方形/長方形 1"/>
        <cdr:cNvSpPr/>
      </cdr:nvSpPr>
      <cdr:spPr>
        <a:xfrm xmlns:a="http://schemas.openxmlformats.org/drawingml/2006/main">
          <a:off x="165919" y="214685"/>
          <a:ext cx="292000" cy="294785"/>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ja-JP" altLang="en-US" dirty="0">
              <a:solidFill>
                <a:srgbClr val="000000"/>
              </a:solidFill>
              <a:latin typeface="UD デジタル 教科書体 NK-R" panose="02020400000000000000" pitchFamily="18" charset="-128"/>
              <a:ea typeface="UD デジタル 教科書体 NK-R" panose="02020400000000000000" pitchFamily="18" charset="-128"/>
            </a:rPr>
            <a:t>％</a:t>
          </a:r>
          <a:endParaRPr lang="ja-JP" dirty="0">
            <a:solidFill>
              <a:srgbClr val="000000"/>
            </a:solidFill>
            <a:latin typeface="UD デジタル 教科書体 NK-R" panose="02020400000000000000" pitchFamily="18" charset="-128"/>
            <a:ea typeface="UD デジタル 教科書体 NK-R" panose="02020400000000000000" pitchFamily="18" charset="-128"/>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0.03226</cdr:x>
      <cdr:y>0.07973</cdr:y>
    </cdr:from>
    <cdr:to>
      <cdr:x>0.0727</cdr:x>
      <cdr:y>0.14037</cdr:y>
    </cdr:to>
    <cdr:sp macro="" textlink="">
      <cdr:nvSpPr>
        <cdr:cNvPr id="2" name="正方形/長方形 1"/>
        <cdr:cNvSpPr/>
      </cdr:nvSpPr>
      <cdr:spPr>
        <a:xfrm xmlns:a="http://schemas.openxmlformats.org/drawingml/2006/main">
          <a:off x="288032" y="426985"/>
          <a:ext cx="361089" cy="324744"/>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ja-JP" altLang="en-US" sz="1000" dirty="0">
              <a:solidFill>
                <a:srgbClr val="000000"/>
              </a:solidFill>
              <a:latin typeface="UD デジタル 教科書体 NK-R" panose="02020400000000000000" pitchFamily="18" charset="-128"/>
              <a:ea typeface="UD デジタル 教科書体 NK-R" panose="02020400000000000000" pitchFamily="18" charset="-128"/>
            </a:rPr>
            <a:t>件</a:t>
          </a:r>
          <a:endParaRPr lang="ja-JP" sz="1000" dirty="0">
            <a:solidFill>
              <a:srgbClr val="000000"/>
            </a:solidFill>
            <a:latin typeface="UD デジタル 教科書体 NK-R" panose="02020400000000000000" pitchFamily="18" charset="-128"/>
            <a:ea typeface="UD デジタル 教科書体 NK-R" panose="02020400000000000000" pitchFamily="18" charset="-128"/>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0.07015</cdr:x>
      <cdr:y>0.02377</cdr:y>
    </cdr:from>
    <cdr:to>
      <cdr:x>0.14803</cdr:x>
      <cdr:y>0.11102</cdr:y>
    </cdr:to>
    <cdr:sp macro="" textlink="">
      <cdr:nvSpPr>
        <cdr:cNvPr id="2" name="正方形/長方形 1"/>
        <cdr:cNvSpPr/>
      </cdr:nvSpPr>
      <cdr:spPr>
        <a:xfrm xmlns:a="http://schemas.openxmlformats.org/drawingml/2006/main">
          <a:off x="312636" y="98275"/>
          <a:ext cx="347138" cy="360805"/>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ja-JP" altLang="en-US" sz="1000" dirty="0">
              <a:solidFill>
                <a:srgbClr val="000000"/>
              </a:solidFill>
              <a:latin typeface="UD デジタル 教科書体 NK-R" panose="02020400000000000000" pitchFamily="18" charset="-128"/>
              <a:ea typeface="UD デジタル 教科書体 NK-R" panose="02020400000000000000" pitchFamily="18" charset="-128"/>
            </a:rPr>
            <a:t>人</a:t>
          </a:r>
          <a:endParaRPr lang="en-US" altLang="ja-JP" sz="1000" dirty="0">
            <a:solidFill>
              <a:srgbClr val="000000"/>
            </a:solidFill>
            <a:latin typeface="UD デジタル 教科書体 NK-R" panose="02020400000000000000" pitchFamily="18" charset="-128"/>
            <a:ea typeface="UD デジタル 教科書体 NK-R" panose="02020400000000000000" pitchFamily="18" charset="-128"/>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0.061</cdr:x>
      <cdr:y>0.02313</cdr:y>
    </cdr:from>
    <cdr:to>
      <cdr:x>0.10822</cdr:x>
      <cdr:y>0.09652</cdr:y>
    </cdr:to>
    <cdr:sp macro="" textlink="">
      <cdr:nvSpPr>
        <cdr:cNvPr id="2" name="正方形/長方形 1"/>
        <cdr:cNvSpPr/>
      </cdr:nvSpPr>
      <cdr:spPr>
        <a:xfrm xmlns:a="http://schemas.openxmlformats.org/drawingml/2006/main">
          <a:off x="271872" y="95644"/>
          <a:ext cx="210459" cy="303469"/>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ja-JP" altLang="en-US" sz="1050" dirty="0">
              <a:solidFill>
                <a:srgbClr val="000000"/>
              </a:solidFill>
              <a:latin typeface="UD デジタル 教科書体 NK-R" panose="02020400000000000000" pitchFamily="18" charset="-128"/>
              <a:ea typeface="UD デジタル 教科書体 NK-R" panose="02020400000000000000" pitchFamily="18" charset="-128"/>
            </a:rPr>
            <a:t>件</a:t>
          </a:r>
          <a:endParaRPr lang="ja-JP" sz="1050" dirty="0">
            <a:solidFill>
              <a:srgbClr val="000000"/>
            </a:solidFill>
            <a:latin typeface="UD デジタル 教科書体 NK-R" panose="02020400000000000000" pitchFamily="18" charset="-128"/>
            <a:ea typeface="UD デジタル 教科書体 NK-R" panose="02020400000000000000" pitchFamily="18"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6:37.828"/>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0 1,'0'0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7:00.125"/>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23,'0'-6,"6"-2,3-1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7:10.204"/>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0,'0'0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7:10.876"/>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0 0,'0'0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8:47.174"/>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1,'0'0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8:48.252"/>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0 0,'0'0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8:54.049"/>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0 0,'0'0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9:02.206"/>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1,'0'0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9:03.315"/>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1,'6'0,"9"0,8 0,0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6:38.750"/>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0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6:39.672"/>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0 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6:40.531"/>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0 1,'0'0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6:41.281"/>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6:53.156"/>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6:53.860"/>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0 0,'0'0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6:58.204"/>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1-20T01:46:59.047"/>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8" tIns="45708" rIns="91418" bIns="45708" rtlCol="0" anchor="ctr"/>
          <a:lstStyle/>
          <a:p>
            <a:pPr lvl="0"/>
            <a:endParaRPr lang="ja-JP" altLang="en-US" noProof="0"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18" tIns="45708" rIns="91418" bIns="45708" rtlCol="0"/>
          <a:lstStyle/>
          <a:p>
            <a:pPr lvl="0"/>
            <a:r>
              <a:rPr lang="ja-JP" altLang="en-US" noProof="0" dirty="0"/>
              <a:t>マスター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mn-lt"/>
        <a:ea typeface="UD デジタル 教科書体 NK-R" panose="02020400000000000000" pitchFamily="18" charset="-128"/>
        <a:cs typeface="+mn-cs"/>
      </a:defRPr>
    </a:lvl1pPr>
    <a:lvl2pPr marL="457200" algn="l" rtl="0" eaLnBrk="0" fontAlgn="base" hangingPunct="0">
      <a:spcBef>
        <a:spcPct val="30000"/>
      </a:spcBef>
      <a:spcAft>
        <a:spcPct val="0"/>
      </a:spcAft>
      <a:defRPr kumimoji="1" sz="1200" kern="1200">
        <a:solidFill>
          <a:schemeClr val="tx1"/>
        </a:solidFill>
        <a:latin typeface="+mn-lt"/>
        <a:ea typeface="UD デジタル 教科書体 NK-R" panose="02020400000000000000" pitchFamily="18" charset="-128"/>
        <a:cs typeface="+mn-cs"/>
      </a:defRPr>
    </a:lvl2pPr>
    <a:lvl3pPr marL="914400" algn="l" rtl="0" eaLnBrk="0" fontAlgn="base" hangingPunct="0">
      <a:spcBef>
        <a:spcPct val="30000"/>
      </a:spcBef>
      <a:spcAft>
        <a:spcPct val="0"/>
      </a:spcAft>
      <a:defRPr kumimoji="1" sz="1200" kern="1200">
        <a:solidFill>
          <a:schemeClr val="tx1"/>
        </a:solidFill>
        <a:latin typeface="+mn-lt"/>
        <a:ea typeface="UD デジタル 教科書体 NK-R" panose="02020400000000000000" pitchFamily="18" charset="-128"/>
        <a:cs typeface="+mn-cs"/>
      </a:defRPr>
    </a:lvl3pPr>
    <a:lvl4pPr marL="1371600" algn="l" rtl="0" eaLnBrk="0" fontAlgn="base" hangingPunct="0">
      <a:spcBef>
        <a:spcPct val="30000"/>
      </a:spcBef>
      <a:spcAft>
        <a:spcPct val="0"/>
      </a:spcAft>
      <a:defRPr kumimoji="1" sz="1200" kern="1200">
        <a:solidFill>
          <a:schemeClr val="tx1"/>
        </a:solidFill>
        <a:latin typeface="+mn-lt"/>
        <a:ea typeface="UD デジタル 教科書体 NK-R" panose="02020400000000000000" pitchFamily="18" charset="-128"/>
        <a:cs typeface="+mn-cs"/>
      </a:defRPr>
    </a:lvl4pPr>
    <a:lvl5pPr marL="1828800" algn="l" rtl="0" eaLnBrk="0" fontAlgn="base" hangingPunct="0">
      <a:spcBef>
        <a:spcPct val="30000"/>
      </a:spcBef>
      <a:spcAft>
        <a:spcPct val="0"/>
      </a:spcAft>
      <a:defRPr kumimoji="1" sz="1200" kern="1200">
        <a:solidFill>
          <a:schemeClr val="tx1"/>
        </a:solidFill>
        <a:latin typeface="+mn-lt"/>
        <a:ea typeface="UD デジタル 教科書体 NK-R" panose="02020400000000000000"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954F631D-3425-413F-91CA-AE829128CA01}" type="slidenum">
              <a:rPr lang="ja-JP" altLang="en-US">
                <a:ea typeface="UD デジタル 教科書体 NK-R" panose="02020400000000000000" pitchFamily="18" charset="-128"/>
              </a:rPr>
              <a:pPr>
                <a:spcBef>
                  <a:spcPct val="0"/>
                </a:spcBef>
              </a:pPr>
              <a:t>0</a:t>
            </a:fld>
            <a:endParaRPr lang="ja-JP" altLang="en-US" dirty="0">
              <a:ea typeface="UD デジタル 教科書体 NK-R" panose="02020400000000000000" pitchFamily="18" charset="-128"/>
            </a:endParaRPr>
          </a:p>
        </p:txBody>
      </p:sp>
      <p:sp>
        <p:nvSpPr>
          <p:cNvPr id="12292" name="ノート プレースホルダー 1"/>
          <p:cNvSpPr>
            <a:spLocks noGrp="1"/>
          </p:cNvSpPr>
          <p:nvPr/>
        </p:nvSpPr>
        <p:spPr bwMode="auto">
          <a:xfrm>
            <a:off x="681038" y="4721225"/>
            <a:ext cx="5445125" cy="447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8" tIns="45708" rIns="91418" bIns="45708"/>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endParaRPr lang="ja-JP" altLang="en-US" dirty="0">
              <a:ea typeface="UD デジタル 教科書体 NK-R" panose="02020400000000000000" pitchFamily="18" charset="-128"/>
            </a:endParaRPr>
          </a:p>
        </p:txBody>
      </p:sp>
      <p:sp>
        <p:nvSpPr>
          <p:cNvPr id="12293"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8676" name="日付プレースホルダー 3"/>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
        <p:nvSpPr>
          <p:cNvPr id="28677" name="スライド番号プレースホルダー 4"/>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D75E97A7-F480-41B3-B37F-ABB44671F352}" type="slidenum">
              <a:rPr lang="ja-JP" altLang="en-US">
                <a:ea typeface="UD デジタル 教科書体 NK-R" panose="02020400000000000000" pitchFamily="18" charset="-128"/>
              </a:rPr>
              <a:pPr>
                <a:spcBef>
                  <a:spcPct val="0"/>
                </a:spcBef>
              </a:pPr>
              <a:t>9</a:t>
            </a:fld>
            <a:endParaRPr lang="ja-JP" altLang="en-US" dirty="0">
              <a:ea typeface="UD デジタル 教科書体 NK-R" panose="02020400000000000000" pitchFamily="18"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0484"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9B6D1425-7297-462C-8A09-B60D3664CB53}" type="slidenum">
              <a:rPr lang="ja-JP" altLang="en-US">
                <a:ea typeface="UD デジタル 教科書体 NK-R" panose="02020400000000000000" pitchFamily="18" charset="-128"/>
              </a:rPr>
              <a:pPr>
                <a:spcBef>
                  <a:spcPct val="0"/>
                </a:spcBef>
              </a:pPr>
              <a:t>13</a:t>
            </a:fld>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2522862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dirty="0"/>
          </a:p>
        </p:txBody>
      </p:sp>
      <p:sp>
        <p:nvSpPr>
          <p:cNvPr id="36868"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7792272B-421A-45E3-86E1-B95466B208D6}" type="slidenum">
              <a:rPr lang="ja-JP" altLang="en-US">
                <a:ea typeface="UD デジタル 教科書体 NK-R" panose="02020400000000000000" pitchFamily="18" charset="-128"/>
              </a:rPr>
              <a:pPr>
                <a:spcBef>
                  <a:spcPct val="0"/>
                </a:spcBef>
              </a:pPr>
              <a:t>14</a:t>
            </a:fld>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1002874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38916"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A42CD593-5BA8-4185-8E12-A061E8F86C2B}" type="slidenum">
              <a:rPr lang="ja-JP" altLang="en-US">
                <a:ea typeface="UD デジタル 教科書体 NK-R" panose="02020400000000000000" pitchFamily="18" charset="-128"/>
              </a:rPr>
              <a:pPr>
                <a:spcBef>
                  <a:spcPct val="0"/>
                </a:spcBef>
              </a:pPr>
              <a:t>15</a:t>
            </a:fld>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32740551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0964"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DF1279FC-86A5-43CE-B4F5-8F9C65A717BF}" type="slidenum">
              <a:rPr lang="ja-JP" altLang="en-US">
                <a:ea typeface="UD デジタル 教科書体 NK-R" panose="02020400000000000000" pitchFamily="18" charset="-128"/>
              </a:rPr>
              <a:pPr>
                <a:spcBef>
                  <a:spcPct val="0"/>
                </a:spcBef>
              </a:pPr>
              <a:t>16</a:t>
            </a:fld>
            <a:endParaRPr lang="ja-JP" altLang="en-US" dirty="0">
              <a:ea typeface="UD デジタル 教科書体 NK-R" panose="02020400000000000000" pitchFamily="18" charset="-128"/>
            </a:endParaRPr>
          </a:p>
        </p:txBody>
      </p:sp>
      <p:sp>
        <p:nvSpPr>
          <p:cNvPr id="40965"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3012"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0DA8AA59-4F1D-4343-8167-9CD2C043115F}" type="slidenum">
              <a:rPr lang="ja-JP" altLang="en-US">
                <a:ea typeface="UD デジタル 教科書体 NK-R" panose="02020400000000000000" pitchFamily="18" charset="-128"/>
              </a:rPr>
              <a:pPr>
                <a:spcBef>
                  <a:spcPct val="0"/>
                </a:spcBef>
              </a:pPr>
              <a:t>17</a:t>
            </a:fld>
            <a:endParaRPr lang="ja-JP" altLang="en-US" dirty="0">
              <a:ea typeface="UD デジタル 教科書体 NK-R" panose="02020400000000000000" pitchFamily="18"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5060"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816D6276-FE6A-4745-BE1D-F729E90AC5B5}" type="slidenum">
              <a:rPr lang="ja-JP" altLang="en-US">
                <a:ea typeface="UD デジタル 教科書体 NK-R" panose="02020400000000000000" pitchFamily="18" charset="-128"/>
              </a:rPr>
              <a:pPr>
                <a:spcBef>
                  <a:spcPct val="0"/>
                </a:spcBef>
              </a:pPr>
              <a:t>18</a:t>
            </a:fld>
            <a:endParaRPr lang="ja-JP" altLang="en-US" dirty="0">
              <a:ea typeface="UD デジタル 教科書体 NK-R" panose="02020400000000000000" pitchFamily="18" charset="-128"/>
            </a:endParaRPr>
          </a:p>
        </p:txBody>
      </p:sp>
      <p:sp>
        <p:nvSpPr>
          <p:cNvPr id="45061"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901952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B5CD4480-937E-485D-A695-7A0081F6CC37}" type="slidenum">
              <a:rPr lang="ja-JP" altLang="en-US">
                <a:solidFill>
                  <a:srgbClr val="000000"/>
                </a:solidFill>
                <a:ea typeface="UD デジタル 教科書体 NK-R" panose="02020400000000000000" pitchFamily="18" charset="-128"/>
              </a:rPr>
              <a:pPr>
                <a:spcBef>
                  <a:spcPct val="0"/>
                </a:spcBef>
              </a:pPr>
              <a:t>1</a:t>
            </a:fld>
            <a:endParaRPr lang="ja-JP" altLang="en-US" dirty="0">
              <a:solidFill>
                <a:srgbClr val="000000"/>
              </a:solidFill>
              <a:ea typeface="UD デジタル 教科書体 NK-R" panose="02020400000000000000" pitchFamily="18" charset="-128"/>
            </a:endParaRPr>
          </a:p>
        </p:txBody>
      </p:sp>
      <p:sp>
        <p:nvSpPr>
          <p:cNvPr id="14340"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
        <p:nvSpPr>
          <p:cNvPr id="1434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dirty="0"/>
          </a:p>
        </p:txBody>
      </p:sp>
    </p:spTree>
    <p:extLst>
      <p:ext uri="{BB962C8B-B14F-4D97-AF65-F5344CB8AC3E}">
        <p14:creationId xmlns:p14="http://schemas.microsoft.com/office/powerpoint/2010/main" val="8748974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7108"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22DBB199-25D0-48F3-B997-1B8FD3AF3FFA}" type="slidenum">
              <a:rPr lang="ja-JP" altLang="en-US"/>
              <a:pPr>
                <a:spcBef>
                  <a:spcPct val="0"/>
                </a:spcBef>
              </a:pPr>
              <a:t>19</a:t>
            </a:fld>
            <a:endParaRPr lang="ja-JP" altLang="en-US"/>
          </a:p>
        </p:txBody>
      </p:sp>
      <p:sp>
        <p:nvSpPr>
          <p:cNvPr id="47109"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a:t>2015/12/18</a:t>
            </a:r>
            <a:endParaRPr lang="ja-JP" altLang="en-US"/>
          </a:p>
        </p:txBody>
      </p:sp>
    </p:spTree>
    <p:extLst>
      <p:ext uri="{BB962C8B-B14F-4D97-AF65-F5344CB8AC3E}">
        <p14:creationId xmlns:p14="http://schemas.microsoft.com/office/powerpoint/2010/main" val="37598901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9156"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A30FE14F-EC2D-417D-9765-9103253F67A2}" type="slidenum">
              <a:rPr lang="ja-JP" altLang="en-US">
                <a:ea typeface="UD デジタル 教科書体 NK-R" panose="02020400000000000000" pitchFamily="18" charset="-128"/>
              </a:rPr>
              <a:pPr>
                <a:spcBef>
                  <a:spcPct val="0"/>
                </a:spcBef>
              </a:pPr>
              <a:t>20</a:t>
            </a:fld>
            <a:endParaRPr lang="ja-JP" altLang="en-US" dirty="0">
              <a:ea typeface="UD デジタル 教科書体 NK-R" panose="02020400000000000000" pitchFamily="18" charset="-128"/>
            </a:endParaRPr>
          </a:p>
        </p:txBody>
      </p:sp>
      <p:sp>
        <p:nvSpPr>
          <p:cNvPr id="49157"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10757413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dirty="0"/>
          </a:p>
        </p:txBody>
      </p:sp>
      <p:sp>
        <p:nvSpPr>
          <p:cNvPr id="51204"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F73F6D6A-7FE2-4FA4-8965-21D099FC3E95}" type="slidenum">
              <a:rPr lang="ja-JP" altLang="en-US">
                <a:ea typeface="UD デジタル 教科書体 NK-R" panose="02020400000000000000" pitchFamily="18" charset="-128"/>
              </a:rPr>
              <a:pPr>
                <a:spcBef>
                  <a:spcPct val="0"/>
                </a:spcBef>
              </a:pPr>
              <a:t>21</a:t>
            </a:fld>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15512046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0484"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9B6D1425-7297-462C-8A09-B60D3664CB53}" type="slidenum">
              <a:rPr lang="ja-JP" altLang="en-US">
                <a:ea typeface="UD デジタル 教科書体 NK-R" panose="02020400000000000000" pitchFamily="18" charset="-128"/>
              </a:rPr>
              <a:pPr>
                <a:spcBef>
                  <a:spcPct val="0"/>
                </a:spcBef>
              </a:pPr>
              <a:t>23</a:t>
            </a:fld>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13002732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54276"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EDCCDAB8-DB1C-41C8-BCF1-734CF578344D}" type="slidenum">
              <a:rPr lang="ja-JP" altLang="en-US">
                <a:ea typeface="UD デジタル 教科書体 NK-R" panose="02020400000000000000" pitchFamily="18" charset="-128"/>
              </a:rPr>
              <a:pPr>
                <a:spcBef>
                  <a:spcPct val="0"/>
                </a:spcBef>
              </a:pPr>
              <a:t>24</a:t>
            </a:fld>
            <a:endParaRPr lang="ja-JP" altLang="en-US" dirty="0">
              <a:ea typeface="UD デジタル 教科書体 NK-R" panose="02020400000000000000" pitchFamily="18" charset="-128"/>
            </a:endParaRPr>
          </a:p>
        </p:txBody>
      </p:sp>
      <p:sp>
        <p:nvSpPr>
          <p:cNvPr id="54277"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7619798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56324"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B07FE2D1-88DA-4CEF-8A2E-6F19C5146C59}" type="slidenum">
              <a:rPr lang="ja-JP" altLang="en-US">
                <a:ea typeface="UD デジタル 教科書体 NK-R" panose="02020400000000000000" pitchFamily="18" charset="-128"/>
              </a:rPr>
              <a:pPr>
                <a:spcBef>
                  <a:spcPct val="0"/>
                </a:spcBef>
              </a:pPr>
              <a:t>25</a:t>
            </a:fld>
            <a:endParaRPr lang="ja-JP" altLang="en-US" dirty="0">
              <a:ea typeface="UD デジタル 教科書体 NK-R" panose="02020400000000000000" pitchFamily="18" charset="-128"/>
            </a:endParaRPr>
          </a:p>
        </p:txBody>
      </p:sp>
      <p:sp>
        <p:nvSpPr>
          <p:cNvPr id="56325"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58372"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9AC1A12C-9550-4F53-B4E6-ADAEB140298F}" type="slidenum">
              <a:rPr lang="ja-JP" altLang="en-US">
                <a:ea typeface="UD デジタル 教科書体 NK-R" panose="02020400000000000000" pitchFamily="18" charset="-128"/>
              </a:rPr>
              <a:pPr>
                <a:spcBef>
                  <a:spcPct val="0"/>
                </a:spcBef>
              </a:pPr>
              <a:t>26</a:t>
            </a:fld>
            <a:endParaRPr lang="ja-JP" altLang="en-US" dirty="0">
              <a:ea typeface="UD デジタル 教科書体 NK-R" panose="02020400000000000000" pitchFamily="18" charset="-128"/>
            </a:endParaRPr>
          </a:p>
        </p:txBody>
      </p:sp>
      <p:sp>
        <p:nvSpPr>
          <p:cNvPr id="58373"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62468"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A0BC97EA-8037-4806-B5B4-923FE50AAADB}" type="slidenum">
              <a:rPr lang="ja-JP" altLang="en-US">
                <a:ea typeface="UD デジタル 教科書体 NK-R" panose="02020400000000000000" pitchFamily="18" charset="-128"/>
              </a:rPr>
              <a:pPr>
                <a:spcBef>
                  <a:spcPct val="0"/>
                </a:spcBef>
              </a:pPr>
              <a:t>29</a:t>
            </a:fld>
            <a:endParaRPr lang="ja-JP" altLang="en-US" dirty="0">
              <a:ea typeface="UD デジタル 教科書体 NK-R" panose="02020400000000000000" pitchFamily="18" charset="-128"/>
            </a:endParaRPr>
          </a:p>
        </p:txBody>
      </p:sp>
      <p:sp>
        <p:nvSpPr>
          <p:cNvPr id="62469"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0484"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fld id="{9B6D1425-7297-462C-8A09-B60D3664CB53}" type="slidenum">
              <a:rPr kumimoji="1" lang="ja-JP" altLang="en-US" sz="1200" b="0" i="0" u="none" strike="noStrike" kern="1200" cap="none" spc="0" normalizeH="0" baseline="0" noProof="0">
                <a:ln>
                  <a:noFill/>
                </a:ln>
                <a:solidFill>
                  <a:prstClr val="black"/>
                </a:solidFill>
                <a:effectLst/>
                <a:uLnTx/>
                <a:uFillTx/>
                <a:latin typeface="Calibri" panose="020F0502020204030204" pitchFamily="34" charset="0"/>
                <a:ea typeface="UD デジタル 教科書体 NK-R" panose="02020400000000000000" pitchFamily="18" charset="-128"/>
                <a:cs typeface="+mn-cs"/>
              </a:rPr>
              <a:pPr marL="0" marR="0" lvl="0" indent="0" algn="l" defTabSz="914400" rtl="0" eaLnBrk="0" fontAlgn="base" latinLnBrk="0" hangingPunct="0">
                <a:lnSpc>
                  <a:spcPct val="100000"/>
                </a:lnSpc>
                <a:spcBef>
                  <a:spcPct val="0"/>
                </a:spcBef>
                <a:spcAft>
                  <a:spcPct val="0"/>
                </a:spcAft>
                <a:buClrTx/>
                <a:buSzTx/>
                <a:buFontTx/>
                <a:buNone/>
                <a:tabLst/>
                <a:defRPr/>
              </a:pPr>
              <a:t>32</a:t>
            </a:fld>
            <a:endParaRPr kumimoji="1" lang="ja-JP" altLang="en-US" sz="12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p:txBody>
      </p:sp>
    </p:spTree>
    <p:extLst>
      <p:ext uri="{BB962C8B-B14F-4D97-AF65-F5344CB8AC3E}">
        <p14:creationId xmlns:p14="http://schemas.microsoft.com/office/powerpoint/2010/main" val="13086403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67588"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fld id="{BEB20F8E-362D-4089-BC9B-B89956210416}" type="slidenum">
              <a:rPr kumimoji="1" lang="ja-JP" altLang="en-US" sz="1200" b="0" i="0" u="none" strike="noStrike" kern="1200" cap="none" spc="0" normalizeH="0" baseline="0" noProof="0">
                <a:ln>
                  <a:noFill/>
                </a:ln>
                <a:solidFill>
                  <a:prstClr val="black"/>
                </a:solidFill>
                <a:effectLst/>
                <a:uLnTx/>
                <a:uFillTx/>
                <a:latin typeface="Calibri" panose="020F0502020204030204" pitchFamily="34" charset="0"/>
                <a:ea typeface="UD デジタル 教科書体 NK-R" panose="02020400000000000000" pitchFamily="18" charset="-128"/>
                <a:cs typeface="+mn-cs"/>
              </a:rPr>
              <a:pPr marL="0" marR="0" lvl="0" indent="0" algn="l" defTabSz="914400" rtl="0" eaLnBrk="0" fontAlgn="base" latinLnBrk="0" hangingPunct="0">
                <a:lnSpc>
                  <a:spcPct val="100000"/>
                </a:lnSpc>
                <a:spcBef>
                  <a:spcPct val="0"/>
                </a:spcBef>
                <a:spcAft>
                  <a:spcPct val="0"/>
                </a:spcAft>
                <a:buClrTx/>
                <a:buSzTx/>
                <a:buFontTx/>
                <a:buNone/>
                <a:tabLst/>
                <a:defRPr/>
              </a:pPr>
              <a:t>33</a:t>
            </a:fld>
            <a:endParaRPr kumimoji="1" lang="ja-JP" altLang="en-US" sz="12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p:txBody>
      </p:sp>
      <p:sp>
        <p:nvSpPr>
          <p:cNvPr id="67589" name="日付プレースホルダー 1"/>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2015/12/18</a:t>
            </a:r>
            <a:endParaRPr kumimoji="1" lang="ja-JP" altLang="en-US"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16388" name="日付プレースホルダー 3"/>
          <p:cNvSpPr>
            <a:spLocks noGrp="1"/>
          </p:cNvSpPr>
          <p:nvPr>
            <p:ph type="dt" sz="quarter" idx="4294967295"/>
          </p:nvPr>
        </p:nvSpPr>
        <p:spPr bwMode="auto">
          <a:xfrm>
            <a:off x="3856038" y="0"/>
            <a:ext cx="2949575" cy="4968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ea typeface="UD デジタル 教科書体 NK-R" panose="02020400000000000000" pitchFamily="18" charset="-128"/>
              </a:rPr>
              <a:t>2015/12/18</a:t>
            </a:r>
            <a:endParaRPr lang="ja-JP" altLang="en-US" dirty="0">
              <a:ea typeface="UD デジタル 教科書体 NK-R" panose="02020400000000000000" pitchFamily="18" charset="-128"/>
            </a:endParaRPr>
          </a:p>
        </p:txBody>
      </p:sp>
      <p:sp>
        <p:nvSpPr>
          <p:cNvPr id="16389" name="スライド番号プレースホルダー 4"/>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6CE22E2C-0090-41A8-BF4B-C2299DF8FF3F}" type="slidenum">
              <a:rPr lang="ja-JP" altLang="en-US">
                <a:ea typeface="UD デジタル 教科書体 NK-R" panose="02020400000000000000" pitchFamily="18" charset="-128"/>
              </a:rPr>
              <a:pPr/>
              <a:t>2</a:t>
            </a:fld>
            <a:endParaRPr lang="ja-JP" altLang="en-US" dirty="0">
              <a:ea typeface="UD デジタル 教科書体 NK-R" panose="02020400000000000000" pitchFamily="18"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ノート プレースホルダー 2"/>
          <p:cNvSpPr>
            <a:spLocks noGrp="1"/>
          </p:cNvSpPr>
          <p:nvPr>
            <p:ph type="body" idx="1"/>
          </p:nvPr>
        </p:nvSpPr>
        <p:spPr bwMode="auto">
          <a:xfrm>
            <a:off x="666750" y="4537075"/>
            <a:ext cx="5445125" cy="49688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69636"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fld id="{02091B07-175E-4925-B0E3-D1CEFCBB210A}" type="slidenum">
              <a:rPr kumimoji="1" lang="ja-JP" altLang="en-US" sz="1200" b="0" i="0" u="none" strike="noStrike" kern="1200" cap="none" spc="0" normalizeH="0" baseline="0" noProof="0">
                <a:ln>
                  <a:noFill/>
                </a:ln>
                <a:solidFill>
                  <a:prstClr val="black"/>
                </a:solidFill>
                <a:effectLst/>
                <a:uLnTx/>
                <a:uFillTx/>
                <a:latin typeface="Calibri" panose="020F0502020204030204" pitchFamily="34" charset="0"/>
                <a:ea typeface="UD デジタル 教科書体 NK-R" panose="02020400000000000000" pitchFamily="18" charset="-128"/>
                <a:cs typeface="+mn-cs"/>
              </a:rPr>
              <a:pPr marL="0" marR="0" lvl="0" indent="0" algn="l" defTabSz="914400" rtl="0" eaLnBrk="0" fontAlgn="base" latinLnBrk="0" hangingPunct="0">
                <a:lnSpc>
                  <a:spcPct val="100000"/>
                </a:lnSpc>
                <a:spcBef>
                  <a:spcPct val="0"/>
                </a:spcBef>
                <a:spcAft>
                  <a:spcPct val="0"/>
                </a:spcAft>
                <a:buClrTx/>
                <a:buSzTx/>
                <a:buFontTx/>
                <a:buNone/>
                <a:tabLst/>
                <a:defRPr/>
              </a:pPr>
              <a:t>34</a:t>
            </a:fld>
            <a:endParaRPr kumimoji="1" lang="ja-JP" altLang="en-US" sz="12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ja-JP"/>
          </a:p>
        </p:txBody>
      </p:sp>
      <p:sp>
        <p:nvSpPr>
          <p:cNvPr id="71684"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fld id="{B55C2753-368E-461F-AFA5-8A7C64312CFB}" type="slidenum">
              <a:rPr kumimoji="1" lang="ja-JP" altLang="en-US" sz="1200" b="0" i="0" u="none" strike="noStrike" kern="1200" cap="none" spc="0" normalizeH="0" baseline="0" noProof="0">
                <a:ln>
                  <a:noFill/>
                </a:ln>
                <a:solidFill>
                  <a:prstClr val="black"/>
                </a:solidFill>
                <a:effectLst/>
                <a:uLnTx/>
                <a:uFillTx/>
                <a:latin typeface="Calibri" panose="020F0502020204030204" pitchFamily="34" charset="0"/>
                <a:ea typeface="UD デジタル 教科書体 NK-R" panose="02020400000000000000" pitchFamily="18" charset="-128"/>
                <a:cs typeface="+mn-cs"/>
              </a:rPr>
              <a:pPr marL="0" marR="0" lvl="0" indent="0" algn="l" defTabSz="914400" rtl="0" eaLnBrk="0" fontAlgn="base" latinLnBrk="0" hangingPunct="0">
                <a:lnSpc>
                  <a:spcPct val="100000"/>
                </a:lnSpc>
                <a:spcBef>
                  <a:spcPct val="0"/>
                </a:spcBef>
                <a:spcAft>
                  <a:spcPct val="0"/>
                </a:spcAft>
                <a:buClrTx/>
                <a:buSzTx/>
                <a:buFontTx/>
                <a:buNone/>
                <a:tabLst/>
                <a:defRPr/>
              </a:pPr>
              <a:t>35</a:t>
            </a:fld>
            <a:endParaRPr kumimoji="1" lang="ja-JP" altLang="en-US" sz="12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0484"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9B6D1425-7297-462C-8A09-B60D3664CB53}" type="slidenum">
              <a:rPr lang="ja-JP" altLang="en-US">
                <a:ea typeface="UD デジタル 教科書体 NK-R" panose="02020400000000000000" pitchFamily="18" charset="-128"/>
              </a:rPr>
              <a:pPr>
                <a:spcBef>
                  <a:spcPct val="0"/>
                </a:spcBef>
              </a:pPr>
              <a:t>4</a:t>
            </a:fld>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1099935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0484"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9B6D1425-7297-462C-8A09-B60D3664CB53}" type="slidenum">
              <a:rPr lang="ja-JP" altLang="en-US">
                <a:ea typeface="UD デジタル 教科書体 NK-R" panose="02020400000000000000" pitchFamily="18" charset="-128"/>
              </a:rPr>
              <a:pPr>
                <a:spcBef>
                  <a:spcPct val="0"/>
                </a:spcBef>
              </a:pPr>
              <a:t>5</a:t>
            </a:fld>
            <a:endParaRPr lang="ja-JP" altLang="en-US" dirty="0">
              <a:ea typeface="UD デジタル 教科書体 NK-R" panose="02020400000000000000" pitchFamily="18"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2532"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F91F19FD-6DA4-430A-B69B-61AAFD7C6532}" type="slidenum">
              <a:rPr lang="ja-JP" altLang="en-US">
                <a:solidFill>
                  <a:srgbClr val="000000"/>
                </a:solidFill>
                <a:ea typeface="UD デジタル 教科書体 NK-R" panose="02020400000000000000" pitchFamily="18" charset="-128"/>
              </a:rPr>
              <a:pPr>
                <a:spcBef>
                  <a:spcPct val="0"/>
                </a:spcBef>
              </a:pPr>
              <a:t>6</a:t>
            </a:fld>
            <a:endParaRPr lang="ja-JP" altLang="en-US" dirty="0">
              <a:solidFill>
                <a:srgbClr val="000000"/>
              </a:solidFill>
              <a:ea typeface="UD デジタル 教科書体 NK-R" panose="02020400000000000000" pitchFamily="18"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24580"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835F301B-7BF0-4ABF-BF1A-8DA404660BD8}" type="slidenum">
              <a:rPr lang="ja-JP" altLang="en-US">
                <a:ea typeface="UD デジタル 教科書体 NK-R" panose="02020400000000000000" pitchFamily="18" charset="-128"/>
              </a:rPr>
              <a:pPr>
                <a:spcBef>
                  <a:spcPct val="0"/>
                </a:spcBef>
              </a:pPr>
              <a:t>7</a:t>
            </a:fld>
            <a:endParaRPr lang="ja-JP" altLang="en-US" dirty="0">
              <a:ea typeface="UD デジタル 教科書体 NK-R" panose="02020400000000000000" pitchFamily="18"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26628" name="スライド番号プレースホルダー 3"/>
          <p:cNvSpPr>
            <a:spLocks noGrp="1"/>
          </p:cNvSpPr>
          <p:nvPr>
            <p:ph type="sldNum" sz="quarter" idx="4294967295"/>
          </p:nvPr>
        </p:nvSpPr>
        <p:spPr bwMode="auto">
          <a:xfrm>
            <a:off x="3856038" y="9440863"/>
            <a:ext cx="2949575" cy="4968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7A65E485-0040-4762-B2D9-BBF9BDE742DB}" type="slidenum">
              <a:rPr lang="ja-JP" altLang="en-US">
                <a:ea typeface="UD デジタル 教科書体 NK-R" panose="02020400000000000000" pitchFamily="18" charset="-128"/>
              </a:rPr>
              <a:pPr>
                <a:spcBef>
                  <a:spcPct val="0"/>
                </a:spcBef>
              </a:pPr>
              <a:t>8</a:t>
            </a:fld>
            <a:endParaRPr lang="ja-JP" altLang="en-US" dirty="0">
              <a:ea typeface="UD デジタル 教科書体 NK-R" panose="02020400000000000000" pitchFamily="18"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7BAA630F-D646-4A6F-9C41-AE49956B3498}"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26B0D5CE-3250-42C0-8947-DC6F823E6A08}" type="slidenum">
              <a:rPr lang="ja-JP" altLang="en-US"/>
              <a:pPr>
                <a:defRPr/>
              </a:pPr>
              <a:t>‹#›</a:t>
            </a:fld>
            <a:endParaRPr lang="ja-JP" altLang="en-US"/>
          </a:p>
        </p:txBody>
      </p:sp>
    </p:spTree>
    <p:extLst>
      <p:ext uri="{BB962C8B-B14F-4D97-AF65-F5344CB8AC3E}">
        <p14:creationId xmlns:p14="http://schemas.microsoft.com/office/powerpoint/2010/main" val="238172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A5E5872E-8D22-41AF-BC1E-50A973587E75}"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20F4557-D043-46E3-B891-E50F920039C6}" type="slidenum">
              <a:rPr lang="ja-JP" altLang="en-US"/>
              <a:pPr>
                <a:defRPr/>
              </a:pPr>
              <a:t>‹#›</a:t>
            </a:fld>
            <a:endParaRPr lang="ja-JP" altLang="en-US"/>
          </a:p>
        </p:txBody>
      </p:sp>
    </p:spTree>
    <p:extLst>
      <p:ext uri="{BB962C8B-B14F-4D97-AF65-F5344CB8AC3E}">
        <p14:creationId xmlns:p14="http://schemas.microsoft.com/office/powerpoint/2010/main" val="2828413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F27BECED-6420-49C9-8119-244BAEDC58B3}"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4018B32-84ED-4ABA-B22A-E683204AD398}" type="slidenum">
              <a:rPr lang="ja-JP" altLang="en-US"/>
              <a:pPr>
                <a:defRPr/>
              </a:pPr>
              <a:t>‹#›</a:t>
            </a:fld>
            <a:endParaRPr lang="ja-JP" altLang="en-US"/>
          </a:p>
        </p:txBody>
      </p:sp>
    </p:spTree>
    <p:extLst>
      <p:ext uri="{BB962C8B-B14F-4D97-AF65-F5344CB8AC3E}">
        <p14:creationId xmlns:p14="http://schemas.microsoft.com/office/powerpoint/2010/main" val="1112852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E070E3B8-DE70-4AAD-A8F5-5BD78AC87A7F}"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A2D651A-7F31-439E-8FD9-F0AA1CBF9FC8}" type="slidenum">
              <a:rPr lang="ja-JP" altLang="en-US"/>
              <a:pPr>
                <a:defRPr/>
              </a:pPr>
              <a:t>‹#›</a:t>
            </a:fld>
            <a:endParaRPr lang="ja-JP" altLang="en-US"/>
          </a:p>
        </p:txBody>
      </p:sp>
    </p:spTree>
    <p:extLst>
      <p:ext uri="{BB962C8B-B14F-4D97-AF65-F5344CB8AC3E}">
        <p14:creationId xmlns:p14="http://schemas.microsoft.com/office/powerpoint/2010/main" val="839156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4D478512-51D1-462B-9F59-9249359573C5}"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A3BC728-B174-44A8-9A3D-730EB2638837}" type="slidenum">
              <a:rPr lang="ja-JP" altLang="en-US"/>
              <a:pPr>
                <a:defRPr/>
              </a:pPr>
              <a:t>‹#›</a:t>
            </a:fld>
            <a:endParaRPr lang="ja-JP" altLang="en-US"/>
          </a:p>
        </p:txBody>
      </p:sp>
    </p:spTree>
    <p:extLst>
      <p:ext uri="{BB962C8B-B14F-4D97-AF65-F5344CB8AC3E}">
        <p14:creationId xmlns:p14="http://schemas.microsoft.com/office/powerpoint/2010/main" val="10767422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A8C988BD-7471-4D3F-B6AB-CE2530D1436C}"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286A8231-547C-4AAB-BE26-B2AC487C8846}" type="slidenum">
              <a:rPr lang="ja-JP" altLang="en-US"/>
              <a:pPr>
                <a:defRPr/>
              </a:pPr>
              <a:t>‹#›</a:t>
            </a:fld>
            <a:endParaRPr lang="ja-JP" altLang="en-US"/>
          </a:p>
        </p:txBody>
      </p:sp>
    </p:spTree>
    <p:extLst>
      <p:ext uri="{BB962C8B-B14F-4D97-AF65-F5344CB8AC3E}">
        <p14:creationId xmlns:p14="http://schemas.microsoft.com/office/powerpoint/2010/main" val="2565245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0E26F2D7-191B-4BF2-AA52-F8137B3D0FA3}" type="datetime1">
              <a:rPr lang="ja-JP" altLang="en-US"/>
              <a:pPr>
                <a:defRPr/>
              </a:pPr>
              <a:t>2026/2/6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869104E4-36ED-47FC-AD47-85D44583F408}" type="slidenum">
              <a:rPr lang="ja-JP" altLang="en-US"/>
              <a:pPr>
                <a:defRPr/>
              </a:pPr>
              <a:t>‹#›</a:t>
            </a:fld>
            <a:endParaRPr lang="ja-JP" altLang="en-US"/>
          </a:p>
        </p:txBody>
      </p:sp>
    </p:spTree>
    <p:extLst>
      <p:ext uri="{BB962C8B-B14F-4D97-AF65-F5344CB8AC3E}">
        <p14:creationId xmlns:p14="http://schemas.microsoft.com/office/powerpoint/2010/main" val="26918987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343AC973-1774-4FCA-AA86-89AACF76DF35}" type="datetime1">
              <a:rPr lang="ja-JP" altLang="en-US"/>
              <a:pPr>
                <a:defRPr/>
              </a:pPr>
              <a:t>2026/2/6</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186A7F26-C047-4996-B284-02C79A4B1CB0}" type="slidenum">
              <a:rPr lang="ja-JP" altLang="en-US"/>
              <a:pPr>
                <a:defRPr/>
              </a:pPr>
              <a:t>‹#›</a:t>
            </a:fld>
            <a:endParaRPr lang="ja-JP" altLang="en-US"/>
          </a:p>
        </p:txBody>
      </p:sp>
    </p:spTree>
    <p:extLst>
      <p:ext uri="{BB962C8B-B14F-4D97-AF65-F5344CB8AC3E}">
        <p14:creationId xmlns:p14="http://schemas.microsoft.com/office/powerpoint/2010/main" val="2019459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7C23E42F-EFAC-4910-A7D0-DC9CC12157E3}" type="datetime1">
              <a:rPr lang="ja-JP" altLang="en-US"/>
              <a:pPr>
                <a:defRPr/>
              </a:pPr>
              <a:t>2026/2/6</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6E1C1DB4-8768-4344-BA36-7C3267E53C01}" type="slidenum">
              <a:rPr lang="ja-JP" altLang="en-US"/>
              <a:pPr>
                <a:defRPr/>
              </a:pPr>
              <a:t>‹#›</a:t>
            </a:fld>
            <a:endParaRPr lang="ja-JP" altLang="en-US"/>
          </a:p>
        </p:txBody>
      </p:sp>
    </p:spTree>
    <p:extLst>
      <p:ext uri="{BB962C8B-B14F-4D97-AF65-F5344CB8AC3E}">
        <p14:creationId xmlns:p14="http://schemas.microsoft.com/office/powerpoint/2010/main" val="24863963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FACA94DC-4642-4B53-9758-B53E71AB47A8}" type="datetime1">
              <a:rPr lang="ja-JP" altLang="en-US"/>
              <a:pPr>
                <a:defRPr/>
              </a:pPr>
              <a:t>2026/2/6</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4C0D1552-7CBA-42A7-8C5F-1A7A0D6940B9}" type="slidenum">
              <a:rPr lang="ja-JP" altLang="en-US"/>
              <a:pPr>
                <a:defRPr/>
              </a:pPr>
              <a:t>‹#›</a:t>
            </a:fld>
            <a:endParaRPr lang="ja-JP" altLang="en-US"/>
          </a:p>
        </p:txBody>
      </p:sp>
    </p:spTree>
    <p:extLst>
      <p:ext uri="{BB962C8B-B14F-4D97-AF65-F5344CB8AC3E}">
        <p14:creationId xmlns:p14="http://schemas.microsoft.com/office/powerpoint/2010/main" val="36443409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5B86DDF8-9917-46EC-9F65-446C1CF5BB7E}" type="datetime1">
              <a:rPr lang="ja-JP" altLang="en-US"/>
              <a:pPr>
                <a:defRPr/>
              </a:pPr>
              <a:t>2026/2/6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AE951A-6998-40B1-8DEF-84504702DDC4}" type="slidenum">
              <a:rPr lang="ja-JP" altLang="en-US"/>
              <a:pPr>
                <a:defRPr/>
              </a:pPr>
              <a:t>‹#›</a:t>
            </a:fld>
            <a:endParaRPr lang="ja-JP" altLang="en-US"/>
          </a:p>
        </p:txBody>
      </p:sp>
    </p:spTree>
    <p:extLst>
      <p:ext uri="{BB962C8B-B14F-4D97-AF65-F5344CB8AC3E}">
        <p14:creationId xmlns:p14="http://schemas.microsoft.com/office/powerpoint/2010/main" val="311970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1D43F05A-D307-4936-9658-4145D4493772}"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21BD04E6-4043-445B-A34D-3D481F9CA5CA}" type="slidenum">
              <a:rPr lang="ja-JP" altLang="en-US"/>
              <a:pPr>
                <a:defRPr/>
              </a:pPr>
              <a:t>‹#›</a:t>
            </a:fld>
            <a:endParaRPr lang="ja-JP" altLang="en-US"/>
          </a:p>
        </p:txBody>
      </p:sp>
    </p:spTree>
    <p:extLst>
      <p:ext uri="{BB962C8B-B14F-4D97-AF65-F5344CB8AC3E}">
        <p14:creationId xmlns:p14="http://schemas.microsoft.com/office/powerpoint/2010/main" val="18410888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D428FC79-D09D-42DC-A658-DAE90B778D30}" type="datetime1">
              <a:rPr lang="ja-JP" altLang="en-US"/>
              <a:pPr>
                <a:defRPr/>
              </a:pPr>
              <a:t>2026/2/6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6DB93DA2-B71B-44E9-96EE-C7EB2A9AE92D}" type="slidenum">
              <a:rPr lang="ja-JP" altLang="en-US"/>
              <a:pPr>
                <a:defRPr/>
              </a:pPr>
              <a:t>‹#›</a:t>
            </a:fld>
            <a:endParaRPr lang="ja-JP" altLang="en-US"/>
          </a:p>
        </p:txBody>
      </p:sp>
    </p:spTree>
    <p:extLst>
      <p:ext uri="{BB962C8B-B14F-4D97-AF65-F5344CB8AC3E}">
        <p14:creationId xmlns:p14="http://schemas.microsoft.com/office/powerpoint/2010/main" val="1118202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8F953EB5-D40D-427E-A7F2-BEAD507D0AC0}"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D45CC21-BB5A-499A-B111-59B6A95D04BA}" type="slidenum">
              <a:rPr lang="ja-JP" altLang="en-US"/>
              <a:pPr>
                <a:defRPr/>
              </a:pPr>
              <a:t>‹#›</a:t>
            </a:fld>
            <a:endParaRPr lang="ja-JP" altLang="en-US"/>
          </a:p>
        </p:txBody>
      </p:sp>
    </p:spTree>
    <p:extLst>
      <p:ext uri="{BB962C8B-B14F-4D97-AF65-F5344CB8AC3E}">
        <p14:creationId xmlns:p14="http://schemas.microsoft.com/office/powerpoint/2010/main" val="1061036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FB834A2-AB96-4551-BA35-1EA657CEC14B}"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204714E-11AA-414D-98BF-66614B03585C}" type="slidenum">
              <a:rPr lang="ja-JP" altLang="en-US"/>
              <a:pPr>
                <a:defRPr/>
              </a:pPr>
              <a:t>‹#›</a:t>
            </a:fld>
            <a:endParaRPr lang="ja-JP" altLang="en-US"/>
          </a:p>
        </p:txBody>
      </p:sp>
    </p:spTree>
    <p:extLst>
      <p:ext uri="{BB962C8B-B14F-4D97-AF65-F5344CB8AC3E}">
        <p14:creationId xmlns:p14="http://schemas.microsoft.com/office/powerpoint/2010/main" val="4169786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81F87FC7-7C34-4137-B2C4-E749B4F5F37B}" type="datetime1">
              <a:rPr lang="ja-JP" altLang="en-US"/>
              <a:pPr>
                <a:defRPr/>
              </a:pPr>
              <a:t>2026/2/6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A3F328E7-7546-4703-8C12-CEF89117A07D}" type="slidenum">
              <a:rPr lang="ja-JP" altLang="en-US"/>
              <a:pPr>
                <a:defRPr/>
              </a:pPr>
              <a:t>‹#›</a:t>
            </a:fld>
            <a:endParaRPr lang="ja-JP" altLang="en-US"/>
          </a:p>
        </p:txBody>
      </p:sp>
    </p:spTree>
    <p:extLst>
      <p:ext uri="{BB962C8B-B14F-4D97-AF65-F5344CB8AC3E}">
        <p14:creationId xmlns:p14="http://schemas.microsoft.com/office/powerpoint/2010/main" val="3307747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D83E91BB-0CFC-4FC7-B2F9-06007BE5160A}" type="datetime1">
              <a:rPr lang="ja-JP" altLang="en-US"/>
              <a:pPr>
                <a:defRPr/>
              </a:pPr>
              <a:t>2026/2/6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E5CF0CFA-AFB2-43FC-9F9A-4B2906265CF0}" type="slidenum">
              <a:rPr lang="ja-JP" altLang="en-US"/>
              <a:pPr>
                <a:defRPr/>
              </a:pPr>
              <a:t>‹#›</a:t>
            </a:fld>
            <a:endParaRPr lang="ja-JP" altLang="en-US"/>
          </a:p>
        </p:txBody>
      </p:sp>
    </p:spTree>
    <p:extLst>
      <p:ext uri="{BB962C8B-B14F-4D97-AF65-F5344CB8AC3E}">
        <p14:creationId xmlns:p14="http://schemas.microsoft.com/office/powerpoint/2010/main" val="1693302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F49968E7-11CE-4B98-935A-64B541D8A5F7}" type="datetime1">
              <a:rPr lang="ja-JP" altLang="en-US"/>
              <a:pPr>
                <a:defRPr/>
              </a:pPr>
              <a:t>2026/2/6</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29B75BF4-2D9D-4856-931C-D2F073E7CA99}" type="slidenum">
              <a:rPr lang="ja-JP" altLang="en-US"/>
              <a:pPr>
                <a:defRPr/>
              </a:pPr>
              <a:t>‹#›</a:t>
            </a:fld>
            <a:endParaRPr lang="ja-JP" altLang="en-US"/>
          </a:p>
        </p:txBody>
      </p:sp>
    </p:spTree>
    <p:extLst>
      <p:ext uri="{BB962C8B-B14F-4D97-AF65-F5344CB8AC3E}">
        <p14:creationId xmlns:p14="http://schemas.microsoft.com/office/powerpoint/2010/main" val="2050040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5C37F4F7-5379-4871-98A3-F892519A4255}" type="datetime1">
              <a:rPr lang="ja-JP" altLang="en-US"/>
              <a:pPr>
                <a:defRPr/>
              </a:pPr>
              <a:t>2026/2/6</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E7EBB0F5-9AC0-4F73-976C-ACE614B8FDF2}" type="slidenum">
              <a:rPr lang="ja-JP" altLang="en-US"/>
              <a:pPr>
                <a:defRPr/>
              </a:pPr>
              <a:t>‹#›</a:t>
            </a:fld>
            <a:endParaRPr lang="ja-JP" altLang="en-US"/>
          </a:p>
        </p:txBody>
      </p:sp>
    </p:spTree>
    <p:extLst>
      <p:ext uri="{BB962C8B-B14F-4D97-AF65-F5344CB8AC3E}">
        <p14:creationId xmlns:p14="http://schemas.microsoft.com/office/powerpoint/2010/main" val="3215303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3863FA73-AABE-4ED4-B715-BD63CCDD68C3}" type="datetime1">
              <a:rPr lang="ja-JP" altLang="en-US"/>
              <a:pPr>
                <a:defRPr/>
              </a:pPr>
              <a:t>2026/2/6</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657A4159-C88E-4976-9B88-51CFEA720135}" type="slidenum">
              <a:rPr lang="ja-JP" altLang="en-US"/>
              <a:pPr>
                <a:defRPr/>
              </a:pPr>
              <a:t>‹#›</a:t>
            </a:fld>
            <a:endParaRPr lang="ja-JP" altLang="en-US"/>
          </a:p>
        </p:txBody>
      </p:sp>
    </p:spTree>
    <p:extLst>
      <p:ext uri="{BB962C8B-B14F-4D97-AF65-F5344CB8AC3E}">
        <p14:creationId xmlns:p14="http://schemas.microsoft.com/office/powerpoint/2010/main" val="4273670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609B1511-D2E7-4D27-8219-5AF613CA44D9}" type="datetime1">
              <a:rPr lang="ja-JP" altLang="en-US"/>
              <a:pPr>
                <a:defRPr/>
              </a:pPr>
              <a:t>2026/2/6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F89E93EF-7E5D-4ED3-B4B9-D7092B85C420}" type="slidenum">
              <a:rPr lang="ja-JP" altLang="en-US"/>
              <a:pPr>
                <a:defRPr/>
              </a:pPr>
              <a:t>‹#›</a:t>
            </a:fld>
            <a:endParaRPr lang="ja-JP" altLang="en-US"/>
          </a:p>
        </p:txBody>
      </p:sp>
    </p:spTree>
    <p:extLst>
      <p:ext uri="{BB962C8B-B14F-4D97-AF65-F5344CB8AC3E}">
        <p14:creationId xmlns:p14="http://schemas.microsoft.com/office/powerpoint/2010/main" val="3679265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D202D2F1-3D36-466F-A818-A5732779A6A9}" type="datetime1">
              <a:rPr lang="ja-JP" altLang="en-US"/>
              <a:pPr>
                <a:defRPr/>
              </a:pPr>
              <a:t>2026/2/6</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F3A13331-5CFC-47EC-961C-0DBA25CF1971}" type="slidenum">
              <a:rPr lang="ja-JP" altLang="en-US"/>
              <a:pPr>
                <a:defRPr/>
              </a:pPr>
              <a:t>‹#›</a:t>
            </a:fld>
            <a:endParaRPr lang="ja-JP" altLang="en-US"/>
          </a:p>
        </p:txBody>
      </p:sp>
    </p:spTree>
    <p:extLst>
      <p:ext uri="{BB962C8B-B14F-4D97-AF65-F5344CB8AC3E}">
        <p14:creationId xmlns:p14="http://schemas.microsoft.com/office/powerpoint/2010/main" val="2033448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ea typeface="UD デジタル 教科書体 NK-R" panose="02020400000000000000" pitchFamily="18" charset="-128"/>
              </a:defRPr>
            </a:lvl1pPr>
          </a:lstStyle>
          <a:p>
            <a:pPr>
              <a:defRPr/>
            </a:pPr>
            <a:fld id="{80C19F44-31F6-4369-9B85-871B0651190D}" type="datetime1">
              <a:rPr lang="ja-JP" altLang="en-US" smtClean="0"/>
              <a:pPr>
                <a:defRPr/>
              </a:pPr>
              <a:t>2026/2/6</a:t>
            </a:fld>
            <a:endParaRPr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ea typeface="UD デジタル 教科書体 NK-R" panose="02020400000000000000" pitchFamily="18" charset="-128"/>
              </a:defRPr>
            </a:lvl1pPr>
          </a:lstStyle>
          <a:p>
            <a:pPr>
              <a:defRPr/>
            </a:pPr>
            <a:endParaRPr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ea typeface="UD デジタル 教科書体 NK-R" panose="02020400000000000000" pitchFamily="18" charset="-128"/>
              </a:defRPr>
            </a:lvl1pPr>
          </a:lstStyle>
          <a:p>
            <a:pPr>
              <a:defRPr/>
            </a:pPr>
            <a:fld id="{AEE48D07-C88C-42C6-86CC-B8ABF624EBB6}" type="slidenum">
              <a:rPr lang="ja-JP" altLang="en-US" smtClean="0"/>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90457" r:id="rId1"/>
    <p:sldLayoutId id="2147490458" r:id="rId2"/>
    <p:sldLayoutId id="2147490459" r:id="rId3"/>
    <p:sldLayoutId id="2147490460" r:id="rId4"/>
    <p:sldLayoutId id="2147490461" r:id="rId5"/>
    <p:sldLayoutId id="2147490462" r:id="rId6"/>
    <p:sldLayoutId id="2147490463" r:id="rId7"/>
    <p:sldLayoutId id="2147490464" r:id="rId8"/>
    <p:sldLayoutId id="2147490465" r:id="rId9"/>
    <p:sldLayoutId id="2147490466" r:id="rId10"/>
    <p:sldLayoutId id="2147490467"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UD デジタル 教科書体 NK-R" panose="02020400000000000000" pitchFamily="18" charset="-128"/>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UD デジタル 教科書体 NK-R" panose="02020400000000000000" pitchFamily="18"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UD デジタル 教科書体 NK-R" panose="02020400000000000000" pitchFamily="18"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UD デジタル 教科書体 NK-R" panose="02020400000000000000" pitchFamily="18"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UD デジタル 教科書体 NK-R" panose="02020400000000000000" pitchFamily="18"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UD デジタル 教科書体 NK-R" panose="02020400000000000000" pitchFamily="18"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マスター タイトルの書式設定</a:t>
            </a:r>
          </a:p>
        </p:txBody>
      </p:sp>
      <p:sp>
        <p:nvSpPr>
          <p:cNvPr id="3075"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ea typeface="UD デジタル 教科書体 NK-R" panose="02020400000000000000" pitchFamily="18" charset="-128"/>
              </a:defRPr>
            </a:lvl1pPr>
          </a:lstStyle>
          <a:p>
            <a:pPr>
              <a:defRPr/>
            </a:pPr>
            <a:fld id="{45C83BF7-E0BE-4226-A7E7-B90874EC8912}" type="datetime1">
              <a:rPr lang="ja-JP" altLang="en-US" smtClean="0"/>
              <a:pPr>
                <a:defRPr/>
              </a:pPr>
              <a:t>2026/2/6</a:t>
            </a:fld>
            <a:endParaRPr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ea typeface="UD デジタル 教科書体 NK-R" panose="02020400000000000000" pitchFamily="18" charset="-128"/>
              </a:defRPr>
            </a:lvl1pPr>
          </a:lstStyle>
          <a:p>
            <a:pPr>
              <a:defRPr/>
            </a:pPr>
            <a:endParaRPr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ea typeface="UD デジタル 教科書体 NK-R" panose="02020400000000000000" pitchFamily="18" charset="-128"/>
              </a:defRPr>
            </a:lvl1pPr>
          </a:lstStyle>
          <a:p>
            <a:pPr>
              <a:defRPr/>
            </a:pPr>
            <a:fld id="{7EFFA5BD-8BEA-487E-B6DC-0C9F4D672066}" type="slidenum">
              <a:rPr lang="ja-JP" altLang="en-US" smtClean="0"/>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90473" r:id="rId1"/>
    <p:sldLayoutId id="2147490474" r:id="rId2"/>
    <p:sldLayoutId id="2147490475" r:id="rId3"/>
    <p:sldLayoutId id="2147490476" r:id="rId4"/>
    <p:sldLayoutId id="2147490477" r:id="rId5"/>
    <p:sldLayoutId id="2147490478" r:id="rId6"/>
    <p:sldLayoutId id="2147490479" r:id="rId7"/>
    <p:sldLayoutId id="2147490480" r:id="rId8"/>
    <p:sldLayoutId id="2147490481" r:id="rId9"/>
    <p:sldLayoutId id="2147490482" r:id="rId10"/>
    <p:sldLayoutId id="2147490483"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UD デジタル 教科書体 NK-R" panose="02020400000000000000" pitchFamily="18" charset="-128"/>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UD デジタル 教科書体 NK-R" panose="02020400000000000000" pitchFamily="18"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UD デジタル 教科書体 NK-R" panose="02020400000000000000" pitchFamily="18"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UD デジタル 教科書体 NK-R" panose="02020400000000000000" pitchFamily="18"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UD デジタル 教科書体 NK-R" panose="02020400000000000000" pitchFamily="18"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UD デジタル 教科書体 NK-R" panose="02020400000000000000" pitchFamily="18"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3" Type="http://schemas.openxmlformats.org/officeDocument/2006/relationships/customXml" Target="../ink/ink5.xml"/><Relationship Id="rId18" Type="http://schemas.openxmlformats.org/officeDocument/2006/relationships/image" Target="../media/image160.png"/><Relationship Id="rId3" Type="http://schemas.openxmlformats.org/officeDocument/2006/relationships/chart" Target="../charts/chart13.xml"/><Relationship Id="rId21" Type="http://schemas.openxmlformats.org/officeDocument/2006/relationships/customXml" Target="../ink/ink9.xml"/><Relationship Id="rId34" Type="http://schemas.openxmlformats.org/officeDocument/2006/relationships/image" Target="../media/image24.png"/><Relationship Id="rId7" Type="http://schemas.openxmlformats.org/officeDocument/2006/relationships/customXml" Target="../ink/ink2.xml"/><Relationship Id="rId12" Type="http://schemas.openxmlformats.org/officeDocument/2006/relationships/image" Target="../media/image130.png"/><Relationship Id="rId17" Type="http://schemas.openxmlformats.org/officeDocument/2006/relationships/customXml" Target="../ink/ink7.xml"/><Relationship Id="rId25" Type="http://schemas.openxmlformats.org/officeDocument/2006/relationships/customXml" Target="../ink/ink11.xml"/><Relationship Id="rId33" Type="http://schemas.openxmlformats.org/officeDocument/2006/relationships/customXml" Target="../ink/ink14.xml"/><Relationship Id="rId2" Type="http://schemas.openxmlformats.org/officeDocument/2006/relationships/notesSlide" Target="../notesSlides/notesSlide10.xml"/><Relationship Id="rId16" Type="http://schemas.openxmlformats.org/officeDocument/2006/relationships/image" Target="../media/image150.png"/><Relationship Id="rId20" Type="http://schemas.openxmlformats.org/officeDocument/2006/relationships/image" Target="../media/image170.png"/><Relationship Id="rId29" Type="http://schemas.openxmlformats.org/officeDocument/2006/relationships/customXml" Target="../ink/ink12.xml"/><Relationship Id="rId1" Type="http://schemas.openxmlformats.org/officeDocument/2006/relationships/slideLayout" Target="../slideLayouts/slideLayout15.xml"/><Relationship Id="rId6" Type="http://schemas.openxmlformats.org/officeDocument/2006/relationships/image" Target="../media/image100.png"/><Relationship Id="rId11" Type="http://schemas.openxmlformats.org/officeDocument/2006/relationships/customXml" Target="../ink/ink4.xml"/><Relationship Id="rId24" Type="http://schemas.openxmlformats.org/officeDocument/2006/relationships/image" Target="../media/image190.png"/><Relationship Id="rId32" Type="http://schemas.openxmlformats.org/officeDocument/2006/relationships/image" Target="../media/image23.png"/><Relationship Id="rId37" Type="http://schemas.openxmlformats.org/officeDocument/2006/relationships/chart" Target="../charts/chart14.xml"/><Relationship Id="rId15" Type="http://schemas.openxmlformats.org/officeDocument/2006/relationships/customXml" Target="../ink/ink6.xml"/><Relationship Id="rId23" Type="http://schemas.openxmlformats.org/officeDocument/2006/relationships/customXml" Target="../ink/ink10.xml"/><Relationship Id="rId28" Type="http://schemas.openxmlformats.org/officeDocument/2006/relationships/image" Target="../media/image21.png"/><Relationship Id="rId36" Type="http://schemas.openxmlformats.org/officeDocument/2006/relationships/image" Target="../media/image25.png"/><Relationship Id="rId10" Type="http://schemas.openxmlformats.org/officeDocument/2006/relationships/image" Target="../media/image120.png"/><Relationship Id="rId19" Type="http://schemas.openxmlformats.org/officeDocument/2006/relationships/customXml" Target="../ink/ink8.xml"/><Relationship Id="rId31" Type="http://schemas.openxmlformats.org/officeDocument/2006/relationships/customXml" Target="../ink/ink13.xml"/><Relationship Id="rId4" Type="http://schemas.openxmlformats.org/officeDocument/2006/relationships/customXml" Target="../ink/ink1.xml"/><Relationship Id="rId9" Type="http://schemas.openxmlformats.org/officeDocument/2006/relationships/customXml" Target="../ink/ink3.xml"/><Relationship Id="rId14" Type="http://schemas.openxmlformats.org/officeDocument/2006/relationships/image" Target="../media/image140.png"/><Relationship Id="rId22" Type="http://schemas.openxmlformats.org/officeDocument/2006/relationships/image" Target="../media/image180.png"/><Relationship Id="rId30" Type="http://schemas.openxmlformats.org/officeDocument/2006/relationships/image" Target="../media/image22.png"/><Relationship Id="rId35" Type="http://schemas.openxmlformats.org/officeDocument/2006/relationships/customXml" Target="../ink/ink15.xml"/><Relationship Id="rId8" Type="http://schemas.openxmlformats.org/officeDocument/2006/relationships/image" Target="../media/image110.png"/></Relationships>
</file>

<file path=ppt/slides/_rels/slide11.xml.rels><?xml version="1.0" encoding="UTF-8" standalone="yes"?>
<Relationships xmlns="http://schemas.openxmlformats.org/package/2006/relationships"><Relationship Id="rId8" Type="http://schemas.openxmlformats.org/officeDocument/2006/relationships/image" Target="../media/image270.png"/><Relationship Id="rId3" Type="http://schemas.openxmlformats.org/officeDocument/2006/relationships/chart" Target="../charts/chart15.xml"/><Relationship Id="rId7" Type="http://schemas.openxmlformats.org/officeDocument/2006/relationships/customXml" Target="../ink/ink17.xml"/><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image" Target="../media/image260.png"/><Relationship Id="rId4" Type="http://schemas.openxmlformats.org/officeDocument/2006/relationships/customXml" Target="../ink/ink16.xml"/><Relationship Id="rId9" Type="http://schemas.openxmlformats.org/officeDocument/2006/relationships/chart" Target="../charts/char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20.xml"/></Relationships>
</file>

<file path=ppt/slides/_rels/slide1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28.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chart" Target="../charts/chart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chart" Target="../charts/chart1.xml"/><Relationship Id="rId7"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1.png"/><Relationship Id="rId5" Type="http://schemas.openxmlformats.org/officeDocument/2006/relationships/chart" Target="../charts/chart3.xml"/><Relationship Id="rId4" Type="http://schemas.openxmlformats.org/officeDocument/2006/relationships/chart" Target="../charts/chart2.xml"/><Relationship Id="rId9"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5.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5.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15.xml"/><Relationship Id="rId6" Type="http://schemas.openxmlformats.org/officeDocument/2006/relationships/chart" Target="../charts/chart12.xml"/><Relationship Id="rId5" Type="http://schemas.openxmlformats.org/officeDocument/2006/relationships/chart" Target="../charts/chart11.xml"/><Relationship Id="rId4" Type="http://schemas.openxmlformats.org/officeDocument/2006/relationships/chart" Target="../charts/char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コンテンツ プレースホルダー 1"/>
          <p:cNvSpPr>
            <a:spLocks noGrp="1"/>
          </p:cNvSpPr>
          <p:nvPr>
            <p:ph idx="1"/>
          </p:nvPr>
        </p:nvSpPr>
        <p:spPr>
          <a:xfrm>
            <a:off x="374650" y="1773238"/>
            <a:ext cx="8229600" cy="3384550"/>
          </a:xfrm>
        </p:spPr>
        <p:txBody>
          <a:bodyPr/>
          <a:lstStyle/>
          <a:p>
            <a:pPr marL="0" indent="0" algn="ctr" eaLnBrk="1" hangingPunct="1">
              <a:buFont typeface="Arial" panose="020B0604020202020204" pitchFamily="34" charset="0"/>
              <a:buNone/>
            </a:pPr>
            <a:r>
              <a:rPr lang="ja-JP" altLang="en-US" sz="4800" dirty="0">
                <a:latin typeface="UD デジタル 教科書体 NK-R" panose="02020400000000000000" pitchFamily="18" charset="-128"/>
                <a:ea typeface="UD デジタル 教科書体 NK-R" panose="02020400000000000000" pitchFamily="18" charset="-128"/>
              </a:rPr>
              <a:t>令和６年度　</a:t>
            </a:r>
            <a:endParaRPr lang="en-US" altLang="ja-JP" sz="4800" dirty="0">
              <a:latin typeface="UD デジタル 教科書体 NK-R" panose="02020400000000000000" pitchFamily="18" charset="-128"/>
              <a:ea typeface="UD デジタル 教科書体 NK-R" panose="02020400000000000000" pitchFamily="18" charset="-128"/>
            </a:endParaRPr>
          </a:p>
          <a:p>
            <a:pPr marL="0" indent="0" algn="ctr" eaLnBrk="1" hangingPunct="1">
              <a:buFont typeface="Arial" panose="020B0604020202020204" pitchFamily="34" charset="0"/>
              <a:buNone/>
            </a:pPr>
            <a:r>
              <a:rPr lang="ja-JP" altLang="en-US" sz="4800" dirty="0">
                <a:latin typeface="UD デジタル 教科書体 NK-R" panose="02020400000000000000" pitchFamily="18" charset="-128"/>
                <a:ea typeface="UD デジタル 教科書体 NK-R" panose="02020400000000000000" pitchFamily="18" charset="-128"/>
              </a:rPr>
              <a:t>障害者虐待防止法に係る</a:t>
            </a:r>
            <a:endParaRPr lang="en-US" altLang="ja-JP" sz="4800" dirty="0">
              <a:latin typeface="UD デジタル 教科書体 NK-R" panose="02020400000000000000" pitchFamily="18" charset="-128"/>
              <a:ea typeface="UD デジタル 教科書体 NK-R" panose="02020400000000000000" pitchFamily="18" charset="-128"/>
            </a:endParaRPr>
          </a:p>
          <a:p>
            <a:pPr marL="0" indent="0" algn="ctr" eaLnBrk="1" hangingPunct="1">
              <a:buFont typeface="Arial" panose="020B0604020202020204" pitchFamily="34" charset="0"/>
              <a:buNone/>
            </a:pPr>
            <a:r>
              <a:rPr lang="ja-JP" altLang="en-US" sz="4800" dirty="0">
                <a:latin typeface="UD デジタル 教科書体 NK-R" panose="02020400000000000000" pitchFamily="18" charset="-128"/>
                <a:ea typeface="UD デジタル 教科書体 NK-R" panose="02020400000000000000" pitchFamily="18" charset="-128"/>
              </a:rPr>
              <a:t>大阪府内の対応状況について</a:t>
            </a:r>
            <a:endParaRPr lang="en-US" altLang="ja-JP" sz="4800" dirty="0">
              <a:latin typeface="UD デジタル 教科書体 NK-R" panose="02020400000000000000" pitchFamily="18" charset="-128"/>
              <a:ea typeface="UD デジタル 教科書体 NK-R" panose="02020400000000000000" pitchFamily="18" charset="-128"/>
            </a:endParaRPr>
          </a:p>
        </p:txBody>
      </p:sp>
      <p:sp>
        <p:nvSpPr>
          <p:cNvPr id="3" name="正方形/長方形 2"/>
          <p:cNvSpPr/>
          <p:nvPr/>
        </p:nvSpPr>
        <p:spPr>
          <a:xfrm>
            <a:off x="7812360" y="188640"/>
            <a:ext cx="1196499" cy="395565"/>
          </a:xfrm>
          <a:prstGeom prst="rect">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latin typeface="UD デジタル 教科書体 NK-R" panose="02020400000000000000" pitchFamily="18" charset="-128"/>
                <a:ea typeface="UD デジタル 教科書体 NK-R" panose="02020400000000000000" pitchFamily="18" charset="-128"/>
              </a:rPr>
              <a:t>資料２－１</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グラフ 28">
            <a:extLst>
              <a:ext uri="{FF2B5EF4-FFF2-40B4-BE49-F238E27FC236}">
                <a16:creationId xmlns:a16="http://schemas.microsoft.com/office/drawing/2014/main" id="{00000000-0008-0000-0200-000015000000}"/>
              </a:ext>
            </a:extLst>
          </p:cNvPr>
          <p:cNvGraphicFramePr>
            <a:graphicFrameLocks/>
          </p:cNvGraphicFramePr>
          <p:nvPr>
            <p:extLst>
              <p:ext uri="{D42A27DB-BD31-4B8C-83A1-F6EECF244321}">
                <p14:modId xmlns:p14="http://schemas.microsoft.com/office/powerpoint/2010/main" val="1559349505"/>
              </p:ext>
            </p:extLst>
          </p:nvPr>
        </p:nvGraphicFramePr>
        <p:xfrm>
          <a:off x="4355500" y="764704"/>
          <a:ext cx="4608988" cy="5309868"/>
        </p:xfrm>
        <a:graphic>
          <a:graphicData uri="http://schemas.openxmlformats.org/drawingml/2006/chart">
            <c:chart xmlns:c="http://schemas.openxmlformats.org/drawingml/2006/chart" xmlns:r="http://schemas.openxmlformats.org/officeDocument/2006/relationships" r:id="rId3"/>
          </a:graphicData>
        </a:graphic>
      </p:graphicFrame>
      <p:sp>
        <p:nvSpPr>
          <p:cNvPr id="6" name="タイトル 5"/>
          <p:cNvSpPr>
            <a:spLocks noGrp="1"/>
          </p:cNvSpPr>
          <p:nvPr>
            <p:ph type="title"/>
          </p:nvPr>
        </p:nvSpPr>
        <p:spPr>
          <a:xfrm>
            <a:off x="457200" y="311150"/>
            <a:ext cx="8229600" cy="369888"/>
          </a:xfrm>
          <a:solidFill>
            <a:schemeClr val="tx2">
              <a:lumMod val="20000"/>
              <a:lumOff val="80000"/>
            </a:schemeClr>
          </a:solidFill>
        </p:spPr>
        <p:txBody>
          <a:bodyPr/>
          <a:lstStyle/>
          <a:p>
            <a:pPr>
              <a:defRPr/>
            </a:pPr>
            <a:r>
              <a:rPr lang="ja-JP" altLang="en-US" sz="2400" b="1" dirty="0"/>
              <a:t>行動障がいとの関係</a:t>
            </a:r>
          </a:p>
        </p:txBody>
      </p:sp>
      <p:sp>
        <p:nvSpPr>
          <p:cNvPr id="7" name="角丸四角形 6"/>
          <p:cNvSpPr/>
          <p:nvPr/>
        </p:nvSpPr>
        <p:spPr>
          <a:xfrm>
            <a:off x="4344528" y="6154780"/>
            <a:ext cx="4259920" cy="615018"/>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ea typeface="UD デジタル 教科書体 NK-R" panose="02020400000000000000" pitchFamily="18" charset="-128"/>
              </a:rPr>
              <a:t>・被虐待者と行動障がいの有無との関係では、</a:t>
            </a:r>
            <a:r>
              <a:rPr lang="ja-JP" altLang="en-US" sz="1200" u="sng" dirty="0">
                <a:solidFill>
                  <a:schemeClr val="tx1"/>
                </a:solidFill>
                <a:ea typeface="UD デジタル 教科書体 NK-R" panose="02020400000000000000" pitchFamily="18" charset="-128"/>
              </a:rPr>
              <a:t>養護者では</a:t>
            </a:r>
            <a:endParaRPr lang="en-US" altLang="ja-JP" sz="1200" u="sng" dirty="0">
              <a:solidFill>
                <a:schemeClr val="tx1"/>
              </a:solidFill>
              <a:ea typeface="UD デジタル 教科書体 NK-R" panose="02020400000000000000" pitchFamily="18" charset="-128"/>
            </a:endParaRPr>
          </a:p>
          <a:p>
            <a:pPr eaLnBrk="1" hangingPunct="1">
              <a:defRPr/>
            </a:pPr>
            <a:r>
              <a:rPr lang="en-US" altLang="ja-JP" sz="1200" u="sng" dirty="0">
                <a:solidFill>
                  <a:schemeClr val="tx1"/>
                </a:solidFill>
                <a:ea typeface="UD デジタル 教科書体 NK-R" panose="02020400000000000000" pitchFamily="18" charset="-128"/>
              </a:rPr>
              <a:t>28.1</a:t>
            </a:r>
            <a:r>
              <a:rPr lang="ja-JP" altLang="en-US" sz="1200" u="sng" dirty="0">
                <a:solidFill>
                  <a:schemeClr val="tx1"/>
                </a:solidFill>
                <a:ea typeface="UD デジタル 教科書体 NK-R" panose="02020400000000000000" pitchFamily="18" charset="-128"/>
              </a:rPr>
              <a:t>％、施設従事者等では</a:t>
            </a:r>
            <a:r>
              <a:rPr lang="en-US" altLang="ja-JP" sz="1200" u="sng" dirty="0">
                <a:solidFill>
                  <a:schemeClr val="tx1"/>
                </a:solidFill>
                <a:ea typeface="UD デジタル 教科書体 NK-R" panose="02020400000000000000" pitchFamily="18" charset="-128"/>
              </a:rPr>
              <a:t>55.1</a:t>
            </a:r>
            <a:r>
              <a:rPr lang="ja-JP" altLang="en-US" sz="1200" u="sng" dirty="0">
                <a:solidFill>
                  <a:schemeClr val="tx1"/>
                </a:solidFill>
                <a:ea typeface="UD デジタル 教科書体 NK-R" panose="02020400000000000000" pitchFamily="18" charset="-128"/>
              </a:rPr>
              <a:t>％になんらかの 「行動障がいがある」</a:t>
            </a:r>
            <a:r>
              <a:rPr lang="ja-JP" altLang="en-US" sz="1200" dirty="0">
                <a:solidFill>
                  <a:schemeClr val="tx1"/>
                </a:solidFill>
                <a:ea typeface="UD デジタル 教科書体 NK-R" panose="02020400000000000000" pitchFamily="18" charset="-128"/>
              </a:rPr>
              <a:t>という結果であった。</a:t>
            </a:r>
            <a:endParaRPr lang="en-US" altLang="ja-JP" sz="1200" dirty="0">
              <a:solidFill>
                <a:schemeClr val="tx1"/>
              </a:solidFill>
              <a:ea typeface="UD デジタル 教科書体 NK-R" panose="02020400000000000000" pitchFamily="18" charset="-128"/>
            </a:endParaRPr>
          </a:p>
        </p:txBody>
      </p:sp>
      <p:sp>
        <p:nvSpPr>
          <p:cNvPr id="27652" name="テキスト ボックス 5"/>
          <p:cNvSpPr txBox="1">
            <a:spLocks noChangeArrowheads="1"/>
          </p:cNvSpPr>
          <p:nvPr/>
        </p:nvSpPr>
        <p:spPr bwMode="auto">
          <a:xfrm>
            <a:off x="7938" y="0"/>
            <a:ext cx="3771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＜令和６年度大阪府の状況＞</a:t>
            </a:r>
          </a:p>
        </p:txBody>
      </p:sp>
      <p:sp>
        <p:nvSpPr>
          <p:cNvPr id="27653" name="スライド番号プレースホルダー 1"/>
          <p:cNvSpPr>
            <a:spLocks noGrp="1"/>
          </p:cNvSpPr>
          <p:nvPr>
            <p:ph type="sldNum" sz="quarter" idx="12"/>
          </p:nvPr>
        </p:nvSpPr>
        <p:spPr bwMode="auto">
          <a:xfrm>
            <a:off x="7006360" y="647922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3FC300F5-1CB5-49C5-B1B9-E1D126A21D45}"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9</a:t>
            </a:fld>
            <a:endParaRPr lang="ja-JP" altLang="en-US" sz="1200" dirty="0">
              <a:latin typeface="UD デジタル 教科書体 NK-R" panose="02020400000000000000" pitchFamily="18" charset="-128"/>
              <a:ea typeface="UD デジタル 教科書体 NK-R" panose="02020400000000000000" pitchFamily="18" charset="-128"/>
            </a:endParaRPr>
          </a:p>
        </p:txBody>
      </p:sp>
      <mc:AlternateContent xmlns:mc="http://schemas.openxmlformats.org/markup-compatibility/2006" xmlns:p14="http://schemas.microsoft.com/office/powerpoint/2010/main" xmlns:aink="http://schemas.microsoft.com/office/drawing/2016/ink">
        <mc:Choice Requires="p14 aink">
          <p:contentPart p14:bwMode="auto" r:id="rId4">
            <p14:nvContentPartPr>
              <p14:cNvPr id="4" name="インク 3">
                <a:extLst>
                  <a:ext uri="{FF2B5EF4-FFF2-40B4-BE49-F238E27FC236}">
                    <a16:creationId xmlns:a16="http://schemas.microsoft.com/office/drawing/2014/main" id="{45D39534-4E68-40A8-A008-2A6AF16D114B}"/>
                  </a:ext>
                </a:extLst>
              </p14:cNvPr>
              <p14:cNvContentPartPr/>
              <p14:nvPr/>
            </p14:nvContentPartPr>
            <p14:xfrm>
              <a:off x="368060" y="6727900"/>
              <a:ext cx="360" cy="360"/>
            </p14:xfrm>
          </p:contentPart>
        </mc:Choice>
        <mc:Fallback xmlns="">
          <p:pic>
            <p:nvPicPr>
              <p:cNvPr id="4" name="インク 3">
                <a:extLst>
                  <a:ext uri="{FF2B5EF4-FFF2-40B4-BE49-F238E27FC236}">
                    <a16:creationId xmlns:a16="http://schemas.microsoft.com/office/drawing/2014/main" id="{45D39534-4E68-40A8-A008-2A6AF16D114B}"/>
                  </a:ext>
                </a:extLst>
              </p:cNvPr>
              <p:cNvPicPr/>
              <p:nvPr/>
            </p:nvPicPr>
            <p:blipFill>
              <a:blip r:embed="rId6"/>
              <a:stretch>
                <a:fillRect/>
              </a:stretch>
            </p:blipFill>
            <p:spPr>
              <a:xfrm>
                <a:off x="350060" y="662026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7">
            <p14:nvContentPartPr>
              <p14:cNvPr id="5" name="インク 4">
                <a:extLst>
                  <a:ext uri="{FF2B5EF4-FFF2-40B4-BE49-F238E27FC236}">
                    <a16:creationId xmlns:a16="http://schemas.microsoft.com/office/drawing/2014/main" id="{630279E5-B2F7-4AA9-AC9B-58E9D8089C43}"/>
                  </a:ext>
                </a:extLst>
              </p14:cNvPr>
              <p14:cNvContentPartPr/>
              <p14:nvPr/>
            </p14:nvContentPartPr>
            <p14:xfrm>
              <a:off x="640940" y="6645820"/>
              <a:ext cx="360" cy="360"/>
            </p14:xfrm>
          </p:contentPart>
        </mc:Choice>
        <mc:Fallback xmlns="">
          <p:pic>
            <p:nvPicPr>
              <p:cNvPr id="5" name="インク 4">
                <a:extLst>
                  <a:ext uri="{FF2B5EF4-FFF2-40B4-BE49-F238E27FC236}">
                    <a16:creationId xmlns:a16="http://schemas.microsoft.com/office/drawing/2014/main" id="{630279E5-B2F7-4AA9-AC9B-58E9D8089C43}"/>
                  </a:ext>
                </a:extLst>
              </p:cNvPr>
              <p:cNvPicPr/>
              <p:nvPr/>
            </p:nvPicPr>
            <p:blipFill>
              <a:blip r:embed="rId8"/>
              <a:stretch>
                <a:fillRect/>
              </a:stretch>
            </p:blipFill>
            <p:spPr>
              <a:xfrm>
                <a:off x="622940" y="653818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9">
            <p14:nvContentPartPr>
              <p14:cNvPr id="8" name="インク 7">
                <a:extLst>
                  <a:ext uri="{FF2B5EF4-FFF2-40B4-BE49-F238E27FC236}">
                    <a16:creationId xmlns:a16="http://schemas.microsoft.com/office/drawing/2014/main" id="{1BBBC8A5-73C4-44D5-B5ED-30E65CBA0492}"/>
                  </a:ext>
                </a:extLst>
              </p14:cNvPr>
              <p14:cNvContentPartPr/>
              <p14:nvPr/>
            </p14:nvContentPartPr>
            <p14:xfrm>
              <a:off x="3493580" y="6154780"/>
              <a:ext cx="360" cy="360"/>
            </p14:xfrm>
          </p:contentPart>
        </mc:Choice>
        <mc:Fallback xmlns="">
          <p:pic>
            <p:nvPicPr>
              <p:cNvPr id="8" name="インク 7">
                <a:extLst>
                  <a:ext uri="{FF2B5EF4-FFF2-40B4-BE49-F238E27FC236}">
                    <a16:creationId xmlns:a16="http://schemas.microsoft.com/office/drawing/2014/main" id="{1BBBC8A5-73C4-44D5-B5ED-30E65CBA0492}"/>
                  </a:ext>
                </a:extLst>
              </p:cNvPr>
              <p:cNvPicPr/>
              <p:nvPr/>
            </p:nvPicPr>
            <p:blipFill>
              <a:blip r:embed="rId10"/>
              <a:stretch>
                <a:fillRect/>
              </a:stretch>
            </p:blipFill>
            <p:spPr>
              <a:xfrm>
                <a:off x="3475580" y="604714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1">
            <p14:nvContentPartPr>
              <p14:cNvPr id="10" name="インク 9">
                <a:extLst>
                  <a:ext uri="{FF2B5EF4-FFF2-40B4-BE49-F238E27FC236}">
                    <a16:creationId xmlns:a16="http://schemas.microsoft.com/office/drawing/2014/main" id="{2790F864-EC93-494A-9EEB-3F5C0B78AB14}"/>
                  </a:ext>
                </a:extLst>
              </p14:cNvPr>
              <p14:cNvContentPartPr/>
              <p14:nvPr/>
            </p14:nvContentPartPr>
            <p14:xfrm>
              <a:off x="4667540" y="5827180"/>
              <a:ext cx="360" cy="360"/>
            </p14:xfrm>
          </p:contentPart>
        </mc:Choice>
        <mc:Fallback xmlns="">
          <p:pic>
            <p:nvPicPr>
              <p:cNvPr id="10" name="インク 9">
                <a:extLst>
                  <a:ext uri="{FF2B5EF4-FFF2-40B4-BE49-F238E27FC236}">
                    <a16:creationId xmlns:a16="http://schemas.microsoft.com/office/drawing/2014/main" id="{2790F864-EC93-494A-9EEB-3F5C0B78AB14}"/>
                  </a:ext>
                </a:extLst>
              </p:cNvPr>
              <p:cNvPicPr/>
              <p:nvPr/>
            </p:nvPicPr>
            <p:blipFill>
              <a:blip r:embed="rId12"/>
              <a:stretch>
                <a:fillRect/>
              </a:stretch>
            </p:blipFill>
            <p:spPr>
              <a:xfrm>
                <a:off x="4649540" y="571954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3">
            <p14:nvContentPartPr>
              <p14:cNvPr id="12" name="インク 11">
                <a:extLst>
                  <a:ext uri="{FF2B5EF4-FFF2-40B4-BE49-F238E27FC236}">
                    <a16:creationId xmlns:a16="http://schemas.microsoft.com/office/drawing/2014/main" id="{5A4C56BD-DC51-44F1-85BD-4BEF5057D751}"/>
                  </a:ext>
                </a:extLst>
              </p14:cNvPr>
              <p14:cNvContentPartPr/>
              <p14:nvPr/>
            </p14:nvContentPartPr>
            <p14:xfrm>
              <a:off x="7942820" y="5335780"/>
              <a:ext cx="360" cy="360"/>
            </p14:xfrm>
          </p:contentPart>
        </mc:Choice>
        <mc:Fallback xmlns="">
          <p:pic>
            <p:nvPicPr>
              <p:cNvPr id="12" name="インク 11">
                <a:extLst>
                  <a:ext uri="{FF2B5EF4-FFF2-40B4-BE49-F238E27FC236}">
                    <a16:creationId xmlns:a16="http://schemas.microsoft.com/office/drawing/2014/main" id="{5A4C56BD-DC51-44F1-85BD-4BEF5057D751}"/>
                  </a:ext>
                </a:extLst>
              </p:cNvPr>
              <p:cNvPicPr/>
              <p:nvPr/>
            </p:nvPicPr>
            <p:blipFill>
              <a:blip r:embed="rId14"/>
              <a:stretch>
                <a:fillRect/>
              </a:stretch>
            </p:blipFill>
            <p:spPr>
              <a:xfrm>
                <a:off x="7925180" y="522778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5">
            <p14:nvContentPartPr>
              <p14:cNvPr id="13" name="インク 12">
                <a:extLst>
                  <a:ext uri="{FF2B5EF4-FFF2-40B4-BE49-F238E27FC236}">
                    <a16:creationId xmlns:a16="http://schemas.microsoft.com/office/drawing/2014/main" id="{E91CE9DE-37DF-482B-AE2C-66CF0C72477B}"/>
                  </a:ext>
                </a:extLst>
              </p14:cNvPr>
              <p14:cNvContentPartPr/>
              <p14:nvPr/>
            </p14:nvContentPartPr>
            <p14:xfrm>
              <a:off x="285980" y="6537100"/>
              <a:ext cx="360" cy="360"/>
            </p14:xfrm>
          </p:contentPart>
        </mc:Choice>
        <mc:Fallback xmlns="">
          <p:pic>
            <p:nvPicPr>
              <p:cNvPr id="13" name="インク 12">
                <a:extLst>
                  <a:ext uri="{FF2B5EF4-FFF2-40B4-BE49-F238E27FC236}">
                    <a16:creationId xmlns:a16="http://schemas.microsoft.com/office/drawing/2014/main" id="{E91CE9DE-37DF-482B-AE2C-66CF0C72477B}"/>
                  </a:ext>
                </a:extLst>
              </p:cNvPr>
              <p:cNvPicPr/>
              <p:nvPr/>
            </p:nvPicPr>
            <p:blipFill>
              <a:blip r:embed="rId16"/>
              <a:stretch>
                <a:fillRect/>
              </a:stretch>
            </p:blipFill>
            <p:spPr>
              <a:xfrm>
                <a:off x="268340" y="642910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7">
            <p14:nvContentPartPr>
              <p14:cNvPr id="14" name="インク 13">
                <a:extLst>
                  <a:ext uri="{FF2B5EF4-FFF2-40B4-BE49-F238E27FC236}">
                    <a16:creationId xmlns:a16="http://schemas.microsoft.com/office/drawing/2014/main" id="{8C8483CA-B1EF-452F-BDDB-78410AC5F6EE}"/>
                  </a:ext>
                </a:extLst>
              </p14:cNvPr>
              <p14:cNvContentPartPr/>
              <p14:nvPr/>
            </p14:nvContentPartPr>
            <p14:xfrm>
              <a:off x="532220" y="5267740"/>
              <a:ext cx="360" cy="360"/>
            </p14:xfrm>
          </p:contentPart>
        </mc:Choice>
        <mc:Fallback xmlns="">
          <p:pic>
            <p:nvPicPr>
              <p:cNvPr id="14" name="インク 13">
                <a:extLst>
                  <a:ext uri="{FF2B5EF4-FFF2-40B4-BE49-F238E27FC236}">
                    <a16:creationId xmlns:a16="http://schemas.microsoft.com/office/drawing/2014/main" id="{8C8483CA-B1EF-452F-BDDB-78410AC5F6EE}"/>
                  </a:ext>
                </a:extLst>
              </p:cNvPr>
              <p:cNvPicPr/>
              <p:nvPr/>
            </p:nvPicPr>
            <p:blipFill>
              <a:blip r:embed="rId18"/>
              <a:stretch>
                <a:fillRect/>
              </a:stretch>
            </p:blipFill>
            <p:spPr>
              <a:xfrm>
                <a:off x="514220" y="515974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9">
            <p14:nvContentPartPr>
              <p14:cNvPr id="15" name="インク 14">
                <a:extLst>
                  <a:ext uri="{FF2B5EF4-FFF2-40B4-BE49-F238E27FC236}">
                    <a16:creationId xmlns:a16="http://schemas.microsoft.com/office/drawing/2014/main" id="{BA020170-5FF7-45C8-A2B3-5276C19E8917}"/>
                  </a:ext>
                </a:extLst>
              </p14:cNvPr>
              <p14:cNvContentPartPr/>
              <p14:nvPr/>
            </p14:nvContentPartPr>
            <p14:xfrm>
              <a:off x="1828220" y="6509740"/>
              <a:ext cx="360" cy="360"/>
            </p14:xfrm>
          </p:contentPart>
        </mc:Choice>
        <mc:Fallback xmlns="">
          <p:pic>
            <p:nvPicPr>
              <p:cNvPr id="15" name="インク 14">
                <a:extLst>
                  <a:ext uri="{FF2B5EF4-FFF2-40B4-BE49-F238E27FC236}">
                    <a16:creationId xmlns:a16="http://schemas.microsoft.com/office/drawing/2014/main" id="{BA020170-5FF7-45C8-A2B3-5276C19E8917}"/>
                  </a:ext>
                </a:extLst>
              </p:cNvPr>
              <p:cNvPicPr/>
              <p:nvPr/>
            </p:nvPicPr>
            <p:blipFill>
              <a:blip r:embed="rId20"/>
              <a:stretch>
                <a:fillRect/>
              </a:stretch>
            </p:blipFill>
            <p:spPr>
              <a:xfrm>
                <a:off x="1810580" y="640174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1">
            <p14:nvContentPartPr>
              <p14:cNvPr id="16" name="インク 15">
                <a:extLst>
                  <a:ext uri="{FF2B5EF4-FFF2-40B4-BE49-F238E27FC236}">
                    <a16:creationId xmlns:a16="http://schemas.microsoft.com/office/drawing/2014/main" id="{B649BF0C-EC2C-4FDB-85A0-CBF955B97B04}"/>
                  </a:ext>
                </a:extLst>
              </p14:cNvPr>
              <p14:cNvContentPartPr/>
              <p14:nvPr/>
            </p14:nvContentPartPr>
            <p14:xfrm>
              <a:off x="1187060" y="5731780"/>
              <a:ext cx="360" cy="360"/>
            </p14:xfrm>
          </p:contentPart>
        </mc:Choice>
        <mc:Fallback xmlns="">
          <p:pic>
            <p:nvPicPr>
              <p:cNvPr id="16" name="インク 15">
                <a:extLst>
                  <a:ext uri="{FF2B5EF4-FFF2-40B4-BE49-F238E27FC236}">
                    <a16:creationId xmlns:a16="http://schemas.microsoft.com/office/drawing/2014/main" id="{B649BF0C-EC2C-4FDB-85A0-CBF955B97B04}"/>
                  </a:ext>
                </a:extLst>
              </p:cNvPr>
              <p:cNvPicPr/>
              <p:nvPr/>
            </p:nvPicPr>
            <p:blipFill>
              <a:blip r:embed="rId22"/>
              <a:stretch>
                <a:fillRect/>
              </a:stretch>
            </p:blipFill>
            <p:spPr>
              <a:xfrm>
                <a:off x="1169420" y="562414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3">
            <p14:nvContentPartPr>
              <p14:cNvPr id="17" name="インク 16">
                <a:extLst>
                  <a:ext uri="{FF2B5EF4-FFF2-40B4-BE49-F238E27FC236}">
                    <a16:creationId xmlns:a16="http://schemas.microsoft.com/office/drawing/2014/main" id="{F98DD2AF-746B-4341-8C2D-6967EE47371D}"/>
                  </a:ext>
                </a:extLst>
              </p14:cNvPr>
              <p14:cNvContentPartPr/>
              <p14:nvPr/>
            </p14:nvContentPartPr>
            <p14:xfrm>
              <a:off x="8706740" y="5750500"/>
              <a:ext cx="5760" cy="8640"/>
            </p14:xfrm>
          </p:contentPart>
        </mc:Choice>
        <mc:Fallback xmlns="">
          <p:pic>
            <p:nvPicPr>
              <p:cNvPr id="17" name="インク 16">
                <a:extLst>
                  <a:ext uri="{FF2B5EF4-FFF2-40B4-BE49-F238E27FC236}">
                    <a16:creationId xmlns:a16="http://schemas.microsoft.com/office/drawing/2014/main" id="{F98DD2AF-746B-4341-8C2D-6967EE47371D}"/>
                  </a:ext>
                </a:extLst>
              </p:cNvPr>
              <p:cNvPicPr/>
              <p:nvPr/>
            </p:nvPicPr>
            <p:blipFill>
              <a:blip r:embed="rId24"/>
              <a:stretch>
                <a:fillRect/>
              </a:stretch>
            </p:blipFill>
            <p:spPr>
              <a:xfrm>
                <a:off x="8689100" y="5642500"/>
                <a:ext cx="41400" cy="22428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5">
            <p14:nvContentPartPr>
              <p14:cNvPr id="19" name="インク 18">
                <a:extLst>
                  <a:ext uri="{FF2B5EF4-FFF2-40B4-BE49-F238E27FC236}">
                    <a16:creationId xmlns:a16="http://schemas.microsoft.com/office/drawing/2014/main" id="{9CC475B7-B627-4711-A1C1-660FA6DE02A3}"/>
                  </a:ext>
                </a:extLst>
              </p14:cNvPr>
              <p14:cNvContentPartPr/>
              <p14:nvPr/>
            </p14:nvContentPartPr>
            <p14:xfrm>
              <a:off x="1732820" y="1105060"/>
              <a:ext cx="360" cy="360"/>
            </p14:xfrm>
          </p:contentPart>
        </mc:Choice>
        <mc:Fallback xmlns="">
          <p:pic>
            <p:nvPicPr>
              <p:cNvPr id="19" name="インク 18">
                <a:extLst>
                  <a:ext uri="{FF2B5EF4-FFF2-40B4-BE49-F238E27FC236}">
                    <a16:creationId xmlns:a16="http://schemas.microsoft.com/office/drawing/2014/main" id="{9CC475B7-B627-4711-A1C1-660FA6DE02A3}"/>
                  </a:ext>
                </a:extLst>
              </p:cNvPr>
              <p:cNvPicPr/>
              <p:nvPr/>
            </p:nvPicPr>
            <p:blipFill>
              <a:blip r:embed="rId28"/>
              <a:stretch>
                <a:fillRect/>
              </a:stretch>
            </p:blipFill>
            <p:spPr>
              <a:xfrm>
                <a:off x="1715180" y="99706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9">
            <p14:nvContentPartPr>
              <p14:cNvPr id="20" name="インク 19">
                <a:extLst>
                  <a:ext uri="{FF2B5EF4-FFF2-40B4-BE49-F238E27FC236}">
                    <a16:creationId xmlns:a16="http://schemas.microsoft.com/office/drawing/2014/main" id="{955F5FEC-9607-4969-A6C6-FA349B7EC938}"/>
                  </a:ext>
                </a:extLst>
              </p14:cNvPr>
              <p14:cNvContentPartPr/>
              <p14:nvPr/>
            </p14:nvContentPartPr>
            <p14:xfrm>
              <a:off x="2292620" y="1105060"/>
              <a:ext cx="360" cy="360"/>
            </p14:xfrm>
          </p:contentPart>
        </mc:Choice>
        <mc:Fallback xmlns="">
          <p:pic>
            <p:nvPicPr>
              <p:cNvPr id="20" name="インク 19">
                <a:extLst>
                  <a:ext uri="{FF2B5EF4-FFF2-40B4-BE49-F238E27FC236}">
                    <a16:creationId xmlns:a16="http://schemas.microsoft.com/office/drawing/2014/main" id="{955F5FEC-9607-4969-A6C6-FA349B7EC938}"/>
                  </a:ext>
                </a:extLst>
              </p:cNvPr>
              <p:cNvPicPr/>
              <p:nvPr/>
            </p:nvPicPr>
            <p:blipFill>
              <a:blip r:embed="rId30"/>
              <a:stretch>
                <a:fillRect/>
              </a:stretch>
            </p:blipFill>
            <p:spPr>
              <a:xfrm>
                <a:off x="2274620" y="99706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1">
            <p14:nvContentPartPr>
              <p14:cNvPr id="21" name="インク 20">
                <a:extLst>
                  <a:ext uri="{FF2B5EF4-FFF2-40B4-BE49-F238E27FC236}">
                    <a16:creationId xmlns:a16="http://schemas.microsoft.com/office/drawing/2014/main" id="{B21B9E1C-22BC-4A89-917B-094240F684FD}"/>
                  </a:ext>
                </a:extLst>
              </p14:cNvPr>
              <p14:cNvContentPartPr/>
              <p14:nvPr/>
            </p14:nvContentPartPr>
            <p14:xfrm>
              <a:off x="8433860" y="4475740"/>
              <a:ext cx="360" cy="360"/>
            </p14:xfrm>
          </p:contentPart>
        </mc:Choice>
        <mc:Fallback xmlns="">
          <p:pic>
            <p:nvPicPr>
              <p:cNvPr id="21" name="インク 20">
                <a:extLst>
                  <a:ext uri="{FF2B5EF4-FFF2-40B4-BE49-F238E27FC236}">
                    <a16:creationId xmlns:a16="http://schemas.microsoft.com/office/drawing/2014/main" id="{B21B9E1C-22BC-4A89-917B-094240F684FD}"/>
                  </a:ext>
                </a:extLst>
              </p:cNvPr>
              <p:cNvPicPr/>
              <p:nvPr/>
            </p:nvPicPr>
            <p:blipFill>
              <a:blip r:embed="rId32"/>
              <a:stretch>
                <a:fillRect/>
              </a:stretch>
            </p:blipFill>
            <p:spPr>
              <a:xfrm>
                <a:off x="8416220" y="436810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3">
            <p14:nvContentPartPr>
              <p14:cNvPr id="22" name="インク 21">
                <a:extLst>
                  <a:ext uri="{FF2B5EF4-FFF2-40B4-BE49-F238E27FC236}">
                    <a16:creationId xmlns:a16="http://schemas.microsoft.com/office/drawing/2014/main" id="{F2252360-8E15-4130-A38B-ED26EDC8B9E9}"/>
                  </a:ext>
                </a:extLst>
              </p14:cNvPr>
              <p14:cNvContentPartPr/>
              <p14:nvPr/>
            </p14:nvContentPartPr>
            <p14:xfrm>
              <a:off x="395420" y="4721980"/>
              <a:ext cx="360" cy="360"/>
            </p14:xfrm>
          </p:contentPart>
        </mc:Choice>
        <mc:Fallback xmlns="">
          <p:pic>
            <p:nvPicPr>
              <p:cNvPr id="22" name="インク 21">
                <a:extLst>
                  <a:ext uri="{FF2B5EF4-FFF2-40B4-BE49-F238E27FC236}">
                    <a16:creationId xmlns:a16="http://schemas.microsoft.com/office/drawing/2014/main" id="{F2252360-8E15-4130-A38B-ED26EDC8B9E9}"/>
                  </a:ext>
                </a:extLst>
              </p:cNvPr>
              <p:cNvPicPr/>
              <p:nvPr/>
            </p:nvPicPr>
            <p:blipFill>
              <a:blip r:embed="rId34"/>
              <a:stretch>
                <a:fillRect/>
              </a:stretch>
            </p:blipFill>
            <p:spPr>
              <a:xfrm>
                <a:off x="377420" y="4613980"/>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35">
            <p14:nvContentPartPr>
              <p14:cNvPr id="23" name="インク 22">
                <a:extLst>
                  <a:ext uri="{FF2B5EF4-FFF2-40B4-BE49-F238E27FC236}">
                    <a16:creationId xmlns:a16="http://schemas.microsoft.com/office/drawing/2014/main" id="{11D2B35A-21E8-4607-B5FB-75F6519F3DD6}"/>
                  </a:ext>
                </a:extLst>
              </p14:cNvPr>
              <p14:cNvContentPartPr/>
              <p14:nvPr/>
            </p14:nvContentPartPr>
            <p14:xfrm>
              <a:off x="572900" y="5213020"/>
              <a:ext cx="360" cy="360"/>
            </p14:xfrm>
          </p:contentPart>
        </mc:Choice>
        <mc:Fallback xmlns="">
          <p:pic>
            <p:nvPicPr>
              <p:cNvPr id="23" name="インク 22">
                <a:extLst>
                  <a:ext uri="{FF2B5EF4-FFF2-40B4-BE49-F238E27FC236}">
                    <a16:creationId xmlns:a16="http://schemas.microsoft.com/office/drawing/2014/main" id="{11D2B35A-21E8-4607-B5FB-75F6519F3DD6}"/>
                  </a:ext>
                </a:extLst>
              </p:cNvPr>
              <p:cNvPicPr/>
              <p:nvPr/>
            </p:nvPicPr>
            <p:blipFill>
              <a:blip r:embed="rId36"/>
              <a:stretch>
                <a:fillRect/>
              </a:stretch>
            </p:blipFill>
            <p:spPr>
              <a:xfrm>
                <a:off x="554900" y="5105020"/>
                <a:ext cx="36000" cy="216000"/>
              </a:xfrm>
              <a:prstGeom prst="rect">
                <a:avLst/>
              </a:prstGeom>
            </p:spPr>
          </p:pic>
        </mc:Fallback>
      </mc:AlternateContent>
      <p:sp>
        <p:nvSpPr>
          <p:cNvPr id="2" name="角丸四角形 1"/>
          <p:cNvSpPr/>
          <p:nvPr/>
        </p:nvSpPr>
        <p:spPr>
          <a:xfrm>
            <a:off x="4592520" y="3594639"/>
            <a:ext cx="1917937" cy="242664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
        <p:nvSpPr>
          <p:cNvPr id="28" name="右中かっこ 27">
            <a:extLst>
              <a:ext uri="{FF2B5EF4-FFF2-40B4-BE49-F238E27FC236}">
                <a16:creationId xmlns:a16="http://schemas.microsoft.com/office/drawing/2014/main" id="{D1A7DAB5-D416-4DA8-A517-EB532428046D}"/>
              </a:ext>
            </a:extLst>
          </p:cNvPr>
          <p:cNvSpPr/>
          <p:nvPr/>
        </p:nvSpPr>
        <p:spPr>
          <a:xfrm rot="16200000">
            <a:off x="5443476" y="1387584"/>
            <a:ext cx="216024" cy="1368152"/>
          </a:xfrm>
          <a:prstGeom prst="rightBrace">
            <a:avLst>
              <a:gd name="adj1" fmla="val 8333"/>
              <a:gd name="adj2" fmla="val 52016"/>
            </a:avLst>
          </a:prstGeom>
          <a:ln w="19050"/>
        </p:spPr>
        <p:style>
          <a:lnRef idx="1">
            <a:schemeClr val="accent1"/>
          </a:lnRef>
          <a:fillRef idx="0">
            <a:schemeClr val="accent1"/>
          </a:fillRef>
          <a:effectRef idx="0">
            <a:schemeClr val="accent1"/>
          </a:effectRef>
          <a:fontRef idx="minor">
            <a:schemeClr val="tx1"/>
          </a:fontRef>
        </p:style>
        <p:txBody>
          <a:bodyPr wrap="square" anchor="ct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endParaRPr lang="ja-JP" altLang="en-US"/>
          </a:p>
        </p:txBody>
      </p:sp>
      <p:graphicFrame>
        <p:nvGraphicFramePr>
          <p:cNvPr id="25" name="グラフ 24">
            <a:extLst>
              <a:ext uri="{FF2B5EF4-FFF2-40B4-BE49-F238E27FC236}">
                <a16:creationId xmlns:a16="http://schemas.microsoft.com/office/drawing/2014/main" id="{00000000-0008-0000-0200-000014000000}"/>
              </a:ext>
            </a:extLst>
          </p:cNvPr>
          <p:cNvGraphicFramePr>
            <a:graphicFrameLocks/>
          </p:cNvGraphicFramePr>
          <p:nvPr>
            <p:extLst>
              <p:ext uri="{D42A27DB-BD31-4B8C-83A1-F6EECF244321}">
                <p14:modId xmlns:p14="http://schemas.microsoft.com/office/powerpoint/2010/main" val="40027078"/>
              </p:ext>
            </p:extLst>
          </p:nvPr>
        </p:nvGraphicFramePr>
        <p:xfrm>
          <a:off x="179512" y="764704"/>
          <a:ext cx="4104456" cy="6005093"/>
        </p:xfrm>
        <a:graphic>
          <a:graphicData uri="http://schemas.openxmlformats.org/drawingml/2006/chart">
            <c:chart xmlns:c="http://schemas.openxmlformats.org/drawingml/2006/chart" xmlns:r="http://schemas.openxmlformats.org/officeDocument/2006/relationships" r:id="rId37"/>
          </a:graphicData>
        </a:graphic>
      </p:graphicFrame>
      <p:sp>
        <p:nvSpPr>
          <p:cNvPr id="30" name="吹き出し: 四角形 29">
            <a:extLst>
              <a:ext uri="{FF2B5EF4-FFF2-40B4-BE49-F238E27FC236}">
                <a16:creationId xmlns:a16="http://schemas.microsoft.com/office/drawing/2014/main" id="{FA45F5C0-F4D1-4013-844B-CB4F598F85DA}"/>
              </a:ext>
            </a:extLst>
          </p:cNvPr>
          <p:cNvSpPr/>
          <p:nvPr/>
        </p:nvSpPr>
        <p:spPr>
          <a:xfrm>
            <a:off x="4867412" y="1268761"/>
            <a:ext cx="1432780" cy="432048"/>
          </a:xfrm>
          <a:prstGeom prst="wedgeRectCallout">
            <a:avLst>
              <a:gd name="adj1" fmla="val -5024"/>
              <a:gd name="adj2" fmla="val 85404"/>
            </a:avLst>
          </a:prstGeom>
          <a:solidFill>
            <a:schemeClr val="bg1"/>
          </a:solidFill>
          <a:ln w="19050">
            <a:prstDash val="sysDash"/>
          </a:ln>
        </p:spPr>
        <p:style>
          <a:lnRef idx="1">
            <a:schemeClr val="accent1"/>
          </a:lnRef>
          <a:fillRef idx="0">
            <a:schemeClr val="accent1"/>
          </a:fillRef>
          <a:effectRef idx="0">
            <a:schemeClr val="accent1"/>
          </a:effectRef>
          <a:fontRef idx="minor">
            <a:schemeClr val="tx1"/>
          </a:fontRef>
        </p:style>
        <p:txBody>
          <a:bodyPr wrap="square" anchor="ct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dirty="0">
                <a:latin typeface="UD デジタル 教科書体 NK-R" panose="02020400000000000000" pitchFamily="18" charset="-128"/>
                <a:ea typeface="UD デジタル 教科書体 NK-R" panose="02020400000000000000" pitchFamily="18" charset="-128"/>
              </a:rPr>
              <a:t>・養護者</a:t>
            </a:r>
            <a:r>
              <a:rPr lang="en-US" altLang="ja-JP" dirty="0">
                <a:latin typeface="UD デジタル 教科書体 NK-R" panose="02020400000000000000" pitchFamily="18" charset="-128"/>
                <a:ea typeface="UD デジタル 教科書体 NK-R" panose="02020400000000000000" pitchFamily="18" charset="-128"/>
              </a:rPr>
              <a:t>28.1</a:t>
            </a:r>
            <a:r>
              <a:rPr lang="ja-JP" altLang="en-US" dirty="0">
                <a:latin typeface="UD デジタル 教科書体 NK-R" panose="02020400000000000000" pitchFamily="18" charset="-128"/>
                <a:ea typeface="UD デジタル 教科書体 NK-R" panose="02020400000000000000" pitchFamily="18" charset="-128"/>
              </a:rPr>
              <a:t>％</a:t>
            </a:r>
            <a:endParaRPr lang="en-US" altLang="ja-JP" dirty="0">
              <a:latin typeface="UD デジタル 教科書体 NK-R" panose="02020400000000000000" pitchFamily="18" charset="-128"/>
              <a:ea typeface="UD デジタル 教科書体 NK-R" panose="02020400000000000000" pitchFamily="18" charset="-128"/>
            </a:endParaRPr>
          </a:p>
          <a:p>
            <a:pPr>
              <a:defRPr/>
            </a:pPr>
            <a:r>
              <a:rPr lang="ja-JP" altLang="en-US" dirty="0">
                <a:latin typeface="UD デジタル 教科書体 NK-R" panose="02020400000000000000" pitchFamily="18" charset="-128"/>
                <a:ea typeface="UD デジタル 教科書体 NK-R" panose="02020400000000000000" pitchFamily="18" charset="-128"/>
              </a:rPr>
              <a:t>・施設従事者</a:t>
            </a:r>
            <a:r>
              <a:rPr lang="en-US" altLang="ja-JP" dirty="0">
                <a:latin typeface="UD デジタル 教科書体 NK-R" panose="02020400000000000000" pitchFamily="18" charset="-128"/>
                <a:ea typeface="UD デジタル 教科書体 NK-R" panose="02020400000000000000" pitchFamily="18" charset="-128"/>
              </a:rPr>
              <a:t>55.1</a:t>
            </a:r>
            <a:r>
              <a:rPr lang="ja-JP" altLang="en-US" dirty="0">
                <a:latin typeface="UD デジタル 教科書体 NK-R" panose="02020400000000000000" pitchFamily="18" charset="-128"/>
                <a:ea typeface="UD デジタル 教科書体 NK-R" panose="02020400000000000000" pitchFamily="18" charset="-128"/>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グラフ 12">
            <a:extLst>
              <a:ext uri="{FF2B5EF4-FFF2-40B4-BE49-F238E27FC236}">
                <a16:creationId xmlns:a16="http://schemas.microsoft.com/office/drawing/2014/main" id="{00000000-0008-0000-0200-000016000000}"/>
              </a:ext>
            </a:extLst>
          </p:cNvPr>
          <p:cNvGraphicFramePr>
            <a:graphicFrameLocks/>
          </p:cNvGraphicFramePr>
          <p:nvPr>
            <p:extLst>
              <p:ext uri="{D42A27DB-BD31-4B8C-83A1-F6EECF244321}">
                <p14:modId xmlns:p14="http://schemas.microsoft.com/office/powerpoint/2010/main" val="4094625132"/>
              </p:ext>
            </p:extLst>
          </p:nvPr>
        </p:nvGraphicFramePr>
        <p:xfrm>
          <a:off x="73068" y="1050698"/>
          <a:ext cx="4442732" cy="5400838"/>
        </p:xfrm>
        <a:graphic>
          <a:graphicData uri="http://schemas.openxmlformats.org/drawingml/2006/chart">
            <c:chart xmlns:c="http://schemas.openxmlformats.org/drawingml/2006/chart" xmlns:r="http://schemas.openxmlformats.org/officeDocument/2006/relationships" r:id="rId3"/>
          </a:graphicData>
        </a:graphic>
      </p:graphicFrame>
      <p:sp>
        <p:nvSpPr>
          <p:cNvPr id="3" name="タイトル 5"/>
          <p:cNvSpPr>
            <a:spLocks noGrp="1"/>
          </p:cNvSpPr>
          <p:nvPr>
            <p:ph type="title"/>
          </p:nvPr>
        </p:nvSpPr>
        <p:spPr>
          <a:xfrm>
            <a:off x="457200" y="347664"/>
            <a:ext cx="8229600" cy="369888"/>
          </a:xfrm>
          <a:solidFill>
            <a:schemeClr val="tx2">
              <a:lumMod val="20000"/>
              <a:lumOff val="80000"/>
            </a:schemeClr>
          </a:solidFill>
        </p:spPr>
        <p:txBody>
          <a:bodyPr/>
          <a:lstStyle/>
          <a:p>
            <a:pPr>
              <a:defRPr/>
            </a:pPr>
            <a:r>
              <a:rPr lang="ja-JP" altLang="en-US" sz="2400" b="1" dirty="0"/>
              <a:t>虐待者の年齢</a:t>
            </a:r>
          </a:p>
        </p:txBody>
      </p:sp>
      <p:sp>
        <p:nvSpPr>
          <p:cNvPr id="7" name="角丸四角形 6"/>
          <p:cNvSpPr/>
          <p:nvPr/>
        </p:nvSpPr>
        <p:spPr>
          <a:xfrm>
            <a:off x="4716016" y="5537740"/>
            <a:ext cx="4223632" cy="914876"/>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ea typeface="UD デジタル 教科書体 NK-R" panose="02020400000000000000" pitchFamily="18" charset="-128"/>
              </a:rPr>
              <a:t>・虐待者の年齢について、養護者・施設従事者ともに「</a:t>
            </a:r>
            <a:r>
              <a:rPr lang="en-US" altLang="ja-JP" sz="1200" dirty="0">
                <a:solidFill>
                  <a:schemeClr val="tx1"/>
                </a:solidFill>
                <a:ea typeface="UD デジタル 教科書体 NK-R" panose="02020400000000000000" pitchFamily="18" charset="-128"/>
              </a:rPr>
              <a:t>50</a:t>
            </a:r>
            <a:r>
              <a:rPr lang="ja-JP" altLang="en-US" sz="1200" dirty="0">
                <a:solidFill>
                  <a:schemeClr val="tx1"/>
                </a:solidFill>
                <a:ea typeface="UD デジタル 教科書体 NK-R" panose="02020400000000000000" pitchFamily="18" charset="-128"/>
              </a:rPr>
              <a:t>～</a:t>
            </a:r>
            <a:r>
              <a:rPr lang="en-US" altLang="ja-JP" sz="1200" dirty="0">
                <a:solidFill>
                  <a:schemeClr val="tx1"/>
                </a:solidFill>
                <a:ea typeface="UD デジタル 教科書体 NK-R" panose="02020400000000000000" pitchFamily="18" charset="-128"/>
              </a:rPr>
              <a:t>59</a:t>
            </a:r>
            <a:r>
              <a:rPr lang="ja-JP" altLang="en-US" sz="1200" dirty="0">
                <a:solidFill>
                  <a:schemeClr val="tx1"/>
                </a:solidFill>
                <a:ea typeface="UD デジタル 教科書体 NK-R" panose="02020400000000000000" pitchFamily="18" charset="-128"/>
              </a:rPr>
              <a:t>歳」が最多。</a:t>
            </a:r>
            <a:endParaRPr lang="en-US" altLang="ja-JP" sz="1200" dirty="0">
              <a:solidFill>
                <a:schemeClr val="tx1"/>
              </a:solidFill>
              <a:ea typeface="UD デジタル 教科書体 NK-R" panose="02020400000000000000" pitchFamily="18" charset="-128"/>
            </a:endParaRPr>
          </a:p>
          <a:p>
            <a:pPr eaLnBrk="1" hangingPunct="1">
              <a:defRPr/>
            </a:pPr>
            <a:r>
              <a:rPr lang="ja-JP" altLang="en-US" sz="1200" dirty="0">
                <a:solidFill>
                  <a:schemeClr val="tx1"/>
                </a:solidFill>
                <a:ea typeface="UD デジタル 教科書体 NK-R" panose="02020400000000000000" pitchFamily="18" charset="-128"/>
              </a:rPr>
              <a:t>・全体的に年齢が上がるにつれて全体に占める割合が高くなっている。</a:t>
            </a:r>
            <a:endParaRPr lang="en-US" altLang="ja-JP" sz="1200" dirty="0">
              <a:solidFill>
                <a:schemeClr val="tx1"/>
              </a:solidFill>
              <a:ea typeface="UD デジタル 教科書体 NK-R" panose="02020400000000000000" pitchFamily="18" charset="-128"/>
            </a:endParaRPr>
          </a:p>
        </p:txBody>
      </p:sp>
      <p:sp>
        <p:nvSpPr>
          <p:cNvPr id="29700" name="スライド番号プレースホルダー 1"/>
          <p:cNvSpPr>
            <a:spLocks noGrp="1"/>
          </p:cNvSpPr>
          <p:nvPr>
            <p:ph type="sldNum" sz="quarter" idx="12"/>
          </p:nvPr>
        </p:nvSpPr>
        <p:spPr bwMode="auto">
          <a:xfrm>
            <a:off x="6842784" y="6479584"/>
            <a:ext cx="2301216"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9E525FB3-E037-4596-BB88-F414C1A16726}"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10</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29704" name="テキスト ボックス 5"/>
          <p:cNvSpPr txBox="1">
            <a:spLocks noChangeArrowheads="1"/>
          </p:cNvSpPr>
          <p:nvPr/>
        </p:nvSpPr>
        <p:spPr bwMode="auto">
          <a:xfrm>
            <a:off x="7938" y="0"/>
            <a:ext cx="3340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＜令和６年度大阪府の状況＞</a:t>
            </a:r>
          </a:p>
        </p:txBody>
      </p:sp>
      <mc:AlternateContent xmlns:mc="http://schemas.openxmlformats.org/markup-compatibility/2006" xmlns:p14="http://schemas.microsoft.com/office/powerpoint/2010/main" xmlns:aink="http://schemas.microsoft.com/office/drawing/2016/ink">
        <mc:Choice Requires="p14 aink">
          <p:contentPart p14:bwMode="auto" r:id="rId4">
            <p14:nvContentPartPr>
              <p14:cNvPr id="2" name="インク 1">
                <a:extLst>
                  <a:ext uri="{FF2B5EF4-FFF2-40B4-BE49-F238E27FC236}">
                    <a16:creationId xmlns:a16="http://schemas.microsoft.com/office/drawing/2014/main" id="{3D676720-18D2-4BBF-B7B7-56B968929C90}"/>
                  </a:ext>
                </a:extLst>
              </p14:cNvPr>
              <p14:cNvContentPartPr/>
              <p14:nvPr/>
            </p14:nvContentPartPr>
            <p14:xfrm>
              <a:off x="4380620" y="6031762"/>
              <a:ext cx="360" cy="360"/>
            </p14:xfrm>
          </p:contentPart>
        </mc:Choice>
        <mc:Fallback xmlns="">
          <p:pic>
            <p:nvPicPr>
              <p:cNvPr id="2" name="インク 1">
                <a:extLst>
                  <a:ext uri="{FF2B5EF4-FFF2-40B4-BE49-F238E27FC236}">
                    <a16:creationId xmlns:a16="http://schemas.microsoft.com/office/drawing/2014/main" id="{3D676720-18D2-4BBF-B7B7-56B968929C90}"/>
                  </a:ext>
                </a:extLst>
              </p:cNvPr>
              <p:cNvPicPr/>
              <p:nvPr/>
            </p:nvPicPr>
            <p:blipFill>
              <a:blip r:embed="rId6"/>
              <a:stretch>
                <a:fillRect/>
              </a:stretch>
            </p:blipFill>
            <p:spPr>
              <a:xfrm>
                <a:off x="4362980" y="5924122"/>
                <a:ext cx="36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7">
            <p14:nvContentPartPr>
              <p14:cNvPr id="4" name="インク 3">
                <a:extLst>
                  <a:ext uri="{FF2B5EF4-FFF2-40B4-BE49-F238E27FC236}">
                    <a16:creationId xmlns:a16="http://schemas.microsoft.com/office/drawing/2014/main" id="{46598886-7DF5-47DC-B824-9E3D9BAF3DE3}"/>
                  </a:ext>
                </a:extLst>
              </p14:cNvPr>
              <p14:cNvContentPartPr/>
              <p14:nvPr/>
            </p14:nvContentPartPr>
            <p14:xfrm>
              <a:off x="4503380" y="5936362"/>
              <a:ext cx="24840" cy="360"/>
            </p14:xfrm>
          </p:contentPart>
        </mc:Choice>
        <mc:Fallback xmlns="">
          <p:pic>
            <p:nvPicPr>
              <p:cNvPr id="4" name="インク 3">
                <a:extLst>
                  <a:ext uri="{FF2B5EF4-FFF2-40B4-BE49-F238E27FC236}">
                    <a16:creationId xmlns:a16="http://schemas.microsoft.com/office/drawing/2014/main" id="{46598886-7DF5-47DC-B824-9E3D9BAF3DE3}"/>
                  </a:ext>
                </a:extLst>
              </p:cNvPr>
              <p:cNvPicPr/>
              <p:nvPr/>
            </p:nvPicPr>
            <p:blipFill>
              <a:blip r:embed="rId8"/>
              <a:stretch>
                <a:fillRect/>
              </a:stretch>
            </p:blipFill>
            <p:spPr>
              <a:xfrm>
                <a:off x="4485740" y="5828722"/>
                <a:ext cx="60480" cy="216000"/>
              </a:xfrm>
              <a:prstGeom prst="rect">
                <a:avLst/>
              </a:prstGeom>
            </p:spPr>
          </p:pic>
        </mc:Fallback>
      </mc:AlternateContent>
      <p:sp>
        <p:nvSpPr>
          <p:cNvPr id="14" name="正方形/長方形 13"/>
          <p:cNvSpPr/>
          <p:nvPr/>
        </p:nvSpPr>
        <p:spPr>
          <a:xfrm>
            <a:off x="2771800" y="5794178"/>
            <a:ext cx="525838" cy="44241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graphicFrame>
        <p:nvGraphicFramePr>
          <p:cNvPr id="16" name="グラフ 15">
            <a:extLst>
              <a:ext uri="{FF2B5EF4-FFF2-40B4-BE49-F238E27FC236}">
                <a16:creationId xmlns:a16="http://schemas.microsoft.com/office/drawing/2014/main" id="{00000000-0008-0000-0200-000018000000}"/>
              </a:ext>
            </a:extLst>
          </p:cNvPr>
          <p:cNvGraphicFramePr>
            <a:graphicFrameLocks/>
          </p:cNvGraphicFramePr>
          <p:nvPr>
            <p:extLst>
              <p:ext uri="{D42A27DB-BD31-4B8C-83A1-F6EECF244321}">
                <p14:modId xmlns:p14="http://schemas.microsoft.com/office/powerpoint/2010/main" val="2895977235"/>
              </p:ext>
            </p:extLst>
          </p:nvPr>
        </p:nvGraphicFramePr>
        <p:xfrm>
          <a:off x="4550097" y="1050698"/>
          <a:ext cx="4520835" cy="4394526"/>
        </p:xfrm>
        <a:graphic>
          <a:graphicData uri="http://schemas.openxmlformats.org/drawingml/2006/chart">
            <c:chart xmlns:c="http://schemas.openxmlformats.org/drawingml/2006/chart" xmlns:r="http://schemas.openxmlformats.org/officeDocument/2006/relationships" r:id="rId9"/>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a:xfrm>
            <a:off x="468313" y="2205038"/>
            <a:ext cx="8229600" cy="1871662"/>
          </a:xfrm>
        </p:spPr>
        <p:txBody>
          <a:bodyPr/>
          <a:lstStyle/>
          <a:p>
            <a:r>
              <a:rPr lang="ja-JP" altLang="en-US"/>
              <a:t>養護者・施設従事者等・使用者</a:t>
            </a:r>
            <a:br>
              <a:rPr lang="en-US" altLang="ja-JP"/>
            </a:br>
            <a:r>
              <a:rPr lang="ja-JP" altLang="en-US"/>
              <a:t>それぞれの傾向</a:t>
            </a:r>
          </a:p>
        </p:txBody>
      </p:sp>
      <p:sp>
        <p:nvSpPr>
          <p:cNvPr id="31747" name="スライド番号プレースホルダー 1"/>
          <p:cNvSpPr>
            <a:spLocks noGrp="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8FF2690F-CD4F-45B7-9F7E-7BDD400D71F8}"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11</a:t>
            </a:fld>
            <a:endParaRPr lang="ja-JP" altLang="en-US" sz="1200">
              <a:latin typeface="UD デジタル 教科書体 NK-R" panose="02020400000000000000" pitchFamily="18" charset="-128"/>
              <a:ea typeface="UD デジタル 教科書体 NK-R" panose="02020400000000000000" pitchFamily="18"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txBox="1">
            <a:spLocks/>
          </p:cNvSpPr>
          <p:nvPr/>
        </p:nvSpPr>
        <p:spPr bwMode="auto">
          <a:xfrm>
            <a:off x="468313" y="22050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4000" dirty="0">
                <a:ea typeface="UD デジタル 教科書体 NK-R" panose="02020400000000000000" pitchFamily="18" charset="-128"/>
              </a:rPr>
              <a:t>養護者による虐待について</a:t>
            </a:r>
          </a:p>
        </p:txBody>
      </p:sp>
      <p:sp>
        <p:nvSpPr>
          <p:cNvPr id="33795" name="スライド番号プレースホルダー 1"/>
          <p:cNvSpPr>
            <a:spLocks noGrp="1"/>
          </p:cNvSpPr>
          <p:nvPr>
            <p:ph type="sldNum" sz="quarter" idx="12"/>
          </p:nvPr>
        </p:nvSpPr>
        <p:spPr bwMode="auto">
          <a:xfrm>
            <a:off x="7006912" y="6488643"/>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D39C61C0-BA86-480A-AF6D-4DA0E09A6661}"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12</a:t>
            </a:fld>
            <a:endParaRPr lang="ja-JP" altLang="en-US" sz="1200">
              <a:latin typeface="UD デジタル 教科書体 NK-R" panose="02020400000000000000" pitchFamily="18" charset="-128"/>
              <a:ea typeface="UD デジタル 教科書体 NK-R" panose="02020400000000000000" pitchFamily="18"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グラフ 12">
            <a:extLst>
              <a:ext uri="{FF2B5EF4-FFF2-40B4-BE49-F238E27FC236}">
                <a16:creationId xmlns:a16="http://schemas.microsoft.com/office/drawing/2014/main" id="{0FEC8AC2-6F30-4E3C-8432-1F081F7F4766}"/>
              </a:ext>
            </a:extLst>
          </p:cNvPr>
          <p:cNvGraphicFramePr>
            <a:graphicFrameLocks/>
          </p:cNvGraphicFramePr>
          <p:nvPr>
            <p:extLst>
              <p:ext uri="{D42A27DB-BD31-4B8C-83A1-F6EECF244321}">
                <p14:modId xmlns:p14="http://schemas.microsoft.com/office/powerpoint/2010/main" val="3323688347"/>
              </p:ext>
            </p:extLst>
          </p:nvPr>
        </p:nvGraphicFramePr>
        <p:xfrm>
          <a:off x="179512" y="836712"/>
          <a:ext cx="8784976" cy="5677048"/>
        </p:xfrm>
        <a:graphic>
          <a:graphicData uri="http://schemas.openxmlformats.org/drawingml/2006/chart">
            <c:chart xmlns:c="http://schemas.openxmlformats.org/drawingml/2006/chart" xmlns:r="http://schemas.openxmlformats.org/officeDocument/2006/relationships" r:id="rId3"/>
          </a:graphicData>
        </a:graphic>
      </p:graphicFrame>
      <p:sp>
        <p:nvSpPr>
          <p:cNvPr id="6" name="タイトル 1"/>
          <p:cNvSpPr>
            <a:spLocks noGrp="1"/>
          </p:cNvSpPr>
          <p:nvPr>
            <p:ph type="title"/>
          </p:nvPr>
        </p:nvSpPr>
        <p:spPr>
          <a:xfrm>
            <a:off x="576263" y="381944"/>
            <a:ext cx="7991475" cy="368300"/>
          </a:xfrm>
          <a:solidFill>
            <a:schemeClr val="tx2">
              <a:lumMod val="20000"/>
              <a:lumOff val="80000"/>
            </a:schemeClr>
          </a:solidFill>
        </p:spPr>
        <p:txBody>
          <a:bodyPr rtlCol="0">
            <a:noAutofit/>
          </a:bodyPr>
          <a:lstStyle/>
          <a:p>
            <a:pPr eaLnBrk="1" fontAlgn="auto" hangingPunct="1">
              <a:spcAft>
                <a:spcPts val="0"/>
              </a:spcAft>
              <a:defRPr/>
            </a:pPr>
            <a:r>
              <a:rPr lang="ja-JP" altLang="en-US" sz="2300" b="1" dirty="0"/>
              <a:t>～障がい者虐待事例への対応状況等（調査結果）経年比較～</a:t>
            </a:r>
          </a:p>
        </p:txBody>
      </p:sp>
      <p:sp>
        <p:nvSpPr>
          <p:cNvPr id="19460" name="スライド番号プレースホルダー 1"/>
          <p:cNvSpPr>
            <a:spLocks noGrp="1"/>
          </p:cNvSpPr>
          <p:nvPr>
            <p:ph type="sldNum" sz="quarter" idx="12"/>
          </p:nvPr>
        </p:nvSpPr>
        <p:spPr bwMode="auto">
          <a:xfrm>
            <a:off x="7010400" y="648652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6ABF26FE-3AB8-4436-89A0-947902BD5A67}"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13</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9463" name="テキスト ボックス 5"/>
          <p:cNvSpPr txBox="1">
            <a:spLocks noChangeArrowheads="1"/>
          </p:cNvSpPr>
          <p:nvPr/>
        </p:nvSpPr>
        <p:spPr bwMode="auto">
          <a:xfrm>
            <a:off x="7938" y="0"/>
            <a:ext cx="3340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＜大阪府の状況＞</a:t>
            </a:r>
          </a:p>
        </p:txBody>
      </p:sp>
      <p:sp>
        <p:nvSpPr>
          <p:cNvPr id="12" name="テキスト ボックス 2">
            <a:extLst>
              <a:ext uri="{FF2B5EF4-FFF2-40B4-BE49-F238E27FC236}">
                <a16:creationId xmlns:a16="http://schemas.microsoft.com/office/drawing/2014/main" id="{8BFC180F-C513-4D4C-AE34-428C9E058F3A}"/>
              </a:ext>
            </a:extLst>
          </p:cNvPr>
          <p:cNvSpPr txBox="1">
            <a:spLocks noChangeArrowheads="1"/>
          </p:cNvSpPr>
          <p:nvPr/>
        </p:nvSpPr>
        <p:spPr bwMode="auto">
          <a:xfrm>
            <a:off x="287338" y="6513760"/>
            <a:ext cx="40686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latin typeface="UD デジタル 教科書体 NK-R" panose="02020400000000000000" pitchFamily="18" charset="-128"/>
                <a:ea typeface="UD デジタル 教科書体 NK-R" panose="02020400000000000000" pitchFamily="18" charset="-128"/>
              </a:rPr>
              <a:t>※H24</a:t>
            </a:r>
            <a:r>
              <a:rPr lang="ja-JP" altLang="en-US" sz="1200" dirty="0">
                <a:latin typeface="UD デジタル 教科書体 NK-R" panose="02020400000000000000" pitchFamily="18" charset="-128"/>
                <a:ea typeface="UD デジタル 教科書体 NK-R" panose="02020400000000000000" pitchFamily="18" charset="-128"/>
              </a:rPr>
              <a:t>年度データは下半期のみのデータ</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2" name="正方形/長方形 1"/>
          <p:cNvSpPr/>
          <p:nvPr/>
        </p:nvSpPr>
        <p:spPr>
          <a:xfrm>
            <a:off x="8244407" y="3244334"/>
            <a:ext cx="646331" cy="369332"/>
          </a:xfrm>
          <a:prstGeom prst="rect">
            <a:avLst/>
          </a:prstGeom>
        </p:spPr>
        <p:txBody>
          <a:bodyPr wrap="none">
            <a:spAutoFit/>
          </a:bodyPr>
          <a:lstStyle/>
          <a:p>
            <a:pPr algn="ctr"/>
            <a:r>
              <a:rPr lang="ja-JP" altLang="en-US" dirty="0">
                <a:ea typeface="UD デジタル 教科書体 NK-R" panose="02020400000000000000" pitchFamily="18" charset="-128"/>
              </a:rPr>
              <a:t>警察</a:t>
            </a:r>
          </a:p>
        </p:txBody>
      </p:sp>
      <p:sp>
        <p:nvSpPr>
          <p:cNvPr id="5" name="正方形/長方形 4"/>
          <p:cNvSpPr/>
          <p:nvPr/>
        </p:nvSpPr>
        <p:spPr>
          <a:xfrm>
            <a:off x="8244407" y="1710418"/>
            <a:ext cx="646331" cy="369332"/>
          </a:xfrm>
          <a:prstGeom prst="rect">
            <a:avLst/>
          </a:prstGeom>
        </p:spPr>
        <p:txBody>
          <a:bodyPr wrap="none">
            <a:spAutoFit/>
          </a:bodyPr>
          <a:lstStyle/>
          <a:p>
            <a:pPr algn="ctr"/>
            <a:r>
              <a:rPr lang="ja-JP" altLang="en-US" dirty="0">
                <a:ea typeface="UD デジタル 教科書体 NK-R" panose="02020400000000000000" pitchFamily="18" charset="-128"/>
              </a:rPr>
              <a:t>通報</a:t>
            </a:r>
          </a:p>
        </p:txBody>
      </p:sp>
      <p:sp>
        <p:nvSpPr>
          <p:cNvPr id="8" name="正方形/長方形 7"/>
          <p:cNvSpPr/>
          <p:nvPr/>
        </p:nvSpPr>
        <p:spPr>
          <a:xfrm>
            <a:off x="8244407" y="4949784"/>
            <a:ext cx="646331" cy="369332"/>
          </a:xfrm>
          <a:prstGeom prst="rect">
            <a:avLst/>
          </a:prstGeom>
        </p:spPr>
        <p:txBody>
          <a:bodyPr wrap="none">
            <a:spAutoFit/>
          </a:bodyPr>
          <a:lstStyle/>
          <a:p>
            <a:pPr algn="ctr"/>
            <a:r>
              <a:rPr lang="ja-JP" altLang="en-US" dirty="0">
                <a:ea typeface="UD デジタル 教科書体 NK-R" panose="02020400000000000000" pitchFamily="18" charset="-128"/>
              </a:rPr>
              <a:t>判断</a:t>
            </a:r>
            <a:endParaRPr lang="en-US" altLang="ja-JP" dirty="0">
              <a:ea typeface="UD デジタル 教科書体 NK-R" panose="02020400000000000000" pitchFamily="18" charset="-128"/>
            </a:endParaRPr>
          </a:p>
        </p:txBody>
      </p:sp>
      <p:sp>
        <p:nvSpPr>
          <p:cNvPr id="3" name="正方形/長方形 2"/>
          <p:cNvSpPr/>
          <p:nvPr/>
        </p:nvSpPr>
        <p:spPr>
          <a:xfrm>
            <a:off x="683568" y="1217068"/>
            <a:ext cx="504056" cy="3246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ea typeface="UD デジタル 教科書体 NK-R" panose="02020400000000000000" pitchFamily="18" charset="-128"/>
              </a:rPr>
              <a:t>件</a:t>
            </a:r>
            <a:endParaRPr kumimoji="1" lang="ja-JP" altLang="en-US" sz="1050" dirty="0">
              <a:solidFill>
                <a:schemeClr val="tx1"/>
              </a:solidFill>
              <a:ea typeface="UD デジタル 教科書体 NK-R" panose="02020400000000000000" pitchFamily="18" charset="-128"/>
            </a:endParaRPr>
          </a:p>
        </p:txBody>
      </p:sp>
    </p:spTree>
    <p:extLst>
      <p:ext uri="{BB962C8B-B14F-4D97-AF65-F5344CB8AC3E}">
        <p14:creationId xmlns:p14="http://schemas.microsoft.com/office/powerpoint/2010/main" val="1880811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457200" y="327026"/>
            <a:ext cx="8229600" cy="369702"/>
          </a:xfrm>
          <a:solidFill>
            <a:schemeClr val="tx2">
              <a:lumMod val="20000"/>
              <a:lumOff val="80000"/>
            </a:schemeClr>
          </a:solidFill>
        </p:spPr>
        <p:txBody>
          <a:bodyPr/>
          <a:lstStyle/>
          <a:p>
            <a:pPr>
              <a:defRPr/>
            </a:pPr>
            <a:r>
              <a:rPr lang="ja-JP" altLang="en-US" sz="2400" b="1" dirty="0"/>
              <a:t>令和６年度　都道府県別にみた養護者による障がい者虐待</a:t>
            </a: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323649446"/>
              </p:ext>
            </p:extLst>
          </p:nvPr>
        </p:nvGraphicFramePr>
        <p:xfrm>
          <a:off x="161925" y="1027113"/>
          <a:ext cx="8897940" cy="5207002"/>
        </p:xfrm>
        <a:graphic>
          <a:graphicData uri="http://schemas.openxmlformats.org/drawingml/2006/table">
            <a:tbl>
              <a:tblPr firstRow="1" bandRow="1">
                <a:tableStyleId>{5C22544A-7EE6-4342-B048-85BDC9FD1C3A}</a:tableStyleId>
              </a:tblPr>
              <a:tblGrid>
                <a:gridCol w="241293">
                  <a:extLst>
                    <a:ext uri="{9D8B030D-6E8A-4147-A177-3AD203B41FA5}">
                      <a16:colId xmlns:a16="http://schemas.microsoft.com/office/drawing/2014/main" val="20000"/>
                    </a:ext>
                  </a:extLst>
                </a:gridCol>
                <a:gridCol w="647089">
                  <a:extLst>
                    <a:ext uri="{9D8B030D-6E8A-4147-A177-3AD203B41FA5}">
                      <a16:colId xmlns:a16="http://schemas.microsoft.com/office/drawing/2014/main" val="20001"/>
                    </a:ext>
                  </a:extLst>
                </a:gridCol>
                <a:gridCol w="683038">
                  <a:extLst>
                    <a:ext uri="{9D8B030D-6E8A-4147-A177-3AD203B41FA5}">
                      <a16:colId xmlns:a16="http://schemas.microsoft.com/office/drawing/2014/main" val="20002"/>
                    </a:ext>
                  </a:extLst>
                </a:gridCol>
                <a:gridCol w="678415">
                  <a:extLst>
                    <a:ext uri="{9D8B030D-6E8A-4147-A177-3AD203B41FA5}">
                      <a16:colId xmlns:a16="http://schemas.microsoft.com/office/drawing/2014/main" val="20003"/>
                    </a:ext>
                  </a:extLst>
                </a:gridCol>
                <a:gridCol w="205952">
                  <a:extLst>
                    <a:ext uri="{9D8B030D-6E8A-4147-A177-3AD203B41FA5}">
                      <a16:colId xmlns:a16="http://schemas.microsoft.com/office/drawing/2014/main" val="20004"/>
                    </a:ext>
                  </a:extLst>
                </a:gridCol>
                <a:gridCol w="647089">
                  <a:extLst>
                    <a:ext uri="{9D8B030D-6E8A-4147-A177-3AD203B41FA5}">
                      <a16:colId xmlns:a16="http://schemas.microsoft.com/office/drawing/2014/main" val="20005"/>
                    </a:ext>
                  </a:extLst>
                </a:gridCol>
                <a:gridCol w="683038">
                  <a:extLst>
                    <a:ext uri="{9D8B030D-6E8A-4147-A177-3AD203B41FA5}">
                      <a16:colId xmlns:a16="http://schemas.microsoft.com/office/drawing/2014/main" val="20006"/>
                    </a:ext>
                  </a:extLst>
                </a:gridCol>
                <a:gridCol w="696169">
                  <a:extLst>
                    <a:ext uri="{9D8B030D-6E8A-4147-A177-3AD203B41FA5}">
                      <a16:colId xmlns:a16="http://schemas.microsoft.com/office/drawing/2014/main" val="20007"/>
                    </a:ext>
                  </a:extLst>
                </a:gridCol>
                <a:gridCol w="216024">
                  <a:extLst>
                    <a:ext uri="{9D8B030D-6E8A-4147-A177-3AD203B41FA5}">
                      <a16:colId xmlns:a16="http://schemas.microsoft.com/office/drawing/2014/main" val="20008"/>
                    </a:ext>
                  </a:extLst>
                </a:gridCol>
                <a:gridCol w="648072">
                  <a:extLst>
                    <a:ext uri="{9D8B030D-6E8A-4147-A177-3AD203B41FA5}">
                      <a16:colId xmlns:a16="http://schemas.microsoft.com/office/drawing/2014/main" val="20009"/>
                    </a:ext>
                  </a:extLst>
                </a:gridCol>
                <a:gridCol w="720080">
                  <a:extLst>
                    <a:ext uri="{9D8B030D-6E8A-4147-A177-3AD203B41FA5}">
                      <a16:colId xmlns:a16="http://schemas.microsoft.com/office/drawing/2014/main" val="20010"/>
                    </a:ext>
                  </a:extLst>
                </a:gridCol>
                <a:gridCol w="617187">
                  <a:extLst>
                    <a:ext uri="{9D8B030D-6E8A-4147-A177-3AD203B41FA5}">
                      <a16:colId xmlns:a16="http://schemas.microsoft.com/office/drawing/2014/main" val="20011"/>
                    </a:ext>
                  </a:extLst>
                </a:gridCol>
                <a:gridCol w="201329">
                  <a:extLst>
                    <a:ext uri="{9D8B030D-6E8A-4147-A177-3AD203B41FA5}">
                      <a16:colId xmlns:a16="http://schemas.microsoft.com/office/drawing/2014/main" val="20012"/>
                    </a:ext>
                  </a:extLst>
                </a:gridCol>
                <a:gridCol w="647089">
                  <a:extLst>
                    <a:ext uri="{9D8B030D-6E8A-4147-A177-3AD203B41FA5}">
                      <a16:colId xmlns:a16="http://schemas.microsoft.com/office/drawing/2014/main" val="20013"/>
                    </a:ext>
                  </a:extLst>
                </a:gridCol>
                <a:gridCol w="683038">
                  <a:extLst>
                    <a:ext uri="{9D8B030D-6E8A-4147-A177-3AD203B41FA5}">
                      <a16:colId xmlns:a16="http://schemas.microsoft.com/office/drawing/2014/main" val="20014"/>
                    </a:ext>
                  </a:extLst>
                </a:gridCol>
                <a:gridCol w="683038">
                  <a:extLst>
                    <a:ext uri="{9D8B030D-6E8A-4147-A177-3AD203B41FA5}">
                      <a16:colId xmlns:a16="http://schemas.microsoft.com/office/drawing/2014/main" val="20015"/>
                    </a:ext>
                  </a:extLst>
                </a:gridCol>
              </a:tblGrid>
              <a:tr h="601654">
                <a:tc>
                  <a:txBody>
                    <a:bodyPr/>
                    <a:lstStyle/>
                    <a:p>
                      <a:pPr algn="l" fontAlgn="ctr"/>
                      <a:r>
                        <a:rPr lang="ja-JP" altLang="en-US" sz="18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l" fontAlgn="ctr"/>
                      <a:r>
                        <a:rPr lang="ja-JP" altLang="en-US" sz="18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rtl="0"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相談・通報・届出件数</a:t>
                      </a:r>
                      <a:endPar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rtl="0" fontAlgn="ctr"/>
                      <a:r>
                        <a:rPr lang="zh-CN" altLang="en-US" sz="1100" u="none" strike="noStrike" dirty="0">
                          <a:effectLst/>
                          <a:latin typeface="UD デジタル 教科書体 NK-R" panose="02020400000000000000" pitchFamily="18" charset="-128"/>
                          <a:ea typeface="UD デジタル 教科書体 NK-R" panose="02020400000000000000" pitchFamily="18" charset="-128"/>
                        </a:rPr>
                        <a:t>虐待</a:t>
                      </a:r>
                      <a:r>
                        <a:rPr lang="ja-JP" altLang="en-US" sz="1100" u="none" strike="noStrike" dirty="0">
                          <a:effectLst/>
                          <a:latin typeface="UD デジタル 教科書体 NK-R" panose="02020400000000000000" pitchFamily="18" charset="-128"/>
                          <a:ea typeface="UD デジタル 教科書体 NK-R" panose="02020400000000000000" pitchFamily="18" charset="-128"/>
                        </a:rPr>
                        <a:t>判断</a:t>
                      </a:r>
                      <a:endParaRPr lang="en-US" altLang="zh-CN" sz="1100" u="none" strike="noStrike" dirty="0">
                        <a:effectLst/>
                        <a:latin typeface="UD デジタル 教科書体 NK-R" panose="02020400000000000000" pitchFamily="18" charset="-128"/>
                        <a:ea typeface="UD デジタル 教科書体 NK-R" panose="02020400000000000000" pitchFamily="18" charset="-128"/>
                      </a:endParaRPr>
                    </a:p>
                    <a:p>
                      <a:pPr algn="ctr" rtl="0" fontAlgn="ctr"/>
                      <a:r>
                        <a:rPr lang="ja-JP" altLang="en-US" sz="1100" u="none" strike="noStrike" dirty="0">
                          <a:effectLst/>
                          <a:latin typeface="UD デジタル 教科書体 NK-R" panose="02020400000000000000" pitchFamily="18" charset="-128"/>
                          <a:ea typeface="UD デジタル 教科書体 NK-R" panose="02020400000000000000" pitchFamily="18" charset="-128"/>
                        </a:rPr>
                        <a:t>事例</a:t>
                      </a:r>
                      <a:r>
                        <a:rPr lang="zh-CN" altLang="en-US" sz="1100" u="none" strike="noStrike" dirty="0">
                          <a:effectLst/>
                          <a:latin typeface="UD デジタル 教科書体 NK-R" panose="02020400000000000000" pitchFamily="18" charset="-128"/>
                          <a:ea typeface="UD デジタル 教科書体 NK-R" panose="02020400000000000000" pitchFamily="18" charset="-128"/>
                        </a:rPr>
                        <a:t>件数</a:t>
                      </a:r>
                      <a:endParaRPr lang="zh-CN" altLang="en-US" sz="11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ctr" fontAlgn="ctr"/>
                      <a:r>
                        <a:rPr lang="ja-JP" altLang="en-US" sz="11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1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1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1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相談・通報・届出件数</a:t>
                      </a:r>
                      <a:endPar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zh-CN" altLang="en-US" sz="1000" u="none" strike="noStrike" dirty="0">
                          <a:effectLst/>
                          <a:latin typeface="UD デジタル 教科書体 NK-R" panose="02020400000000000000" pitchFamily="18" charset="-128"/>
                          <a:ea typeface="UD デジタル 教科書体 NK-R" panose="02020400000000000000" pitchFamily="18" charset="-128"/>
                        </a:rPr>
                        <a:t>虐待</a:t>
                      </a: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判断</a:t>
                      </a:r>
                      <a:endParaRPr lang="en-US" altLang="zh-CN" sz="1000" u="none" strike="noStrike" dirty="0">
                        <a:effectLst/>
                        <a:latin typeface="UD デジタル 教科書体 NK-R" panose="02020400000000000000" pitchFamily="18" charset="-128"/>
                        <a:ea typeface="UD デジタル 教科書体 NK-R" panose="02020400000000000000" pitchFamily="18" charset="-128"/>
                      </a:endParaRPr>
                    </a:p>
                    <a:p>
                      <a:pPr algn="ctr" rtl="0"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事例</a:t>
                      </a:r>
                      <a:r>
                        <a:rPr lang="zh-CN" altLang="en-US" sz="1000" u="none" strike="noStrike" dirty="0">
                          <a:effectLst/>
                          <a:latin typeface="UD デジタル 教科書体 NK-R" panose="02020400000000000000" pitchFamily="18" charset="-128"/>
                          <a:ea typeface="UD デジタル 教科書体 NK-R" panose="02020400000000000000" pitchFamily="18" charset="-128"/>
                        </a:rPr>
                        <a:t>件数</a:t>
                      </a:r>
                      <a:endParaRPr lang="zh-CN"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相談・通報・届出件数</a:t>
                      </a:r>
                      <a:endPar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zh-CN" altLang="en-US" sz="1000" u="none" strike="noStrike" dirty="0">
                          <a:effectLst/>
                          <a:latin typeface="UD デジタル 教科書体 NK-R" panose="02020400000000000000" pitchFamily="18" charset="-128"/>
                          <a:ea typeface="UD デジタル 教科書体 NK-R" panose="02020400000000000000" pitchFamily="18" charset="-128"/>
                        </a:rPr>
                        <a:t>虐待</a:t>
                      </a: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判断</a:t>
                      </a:r>
                      <a:endParaRPr lang="en-US" altLang="zh-CN" sz="1000" u="none" strike="noStrike" dirty="0">
                        <a:effectLst/>
                        <a:latin typeface="UD デジタル 教科書体 NK-R" panose="02020400000000000000" pitchFamily="18" charset="-128"/>
                        <a:ea typeface="UD デジタル 教科書体 NK-R" panose="02020400000000000000" pitchFamily="18" charset="-128"/>
                      </a:endParaRPr>
                    </a:p>
                    <a:p>
                      <a:pPr algn="ctr" rtl="0"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事例</a:t>
                      </a:r>
                      <a:r>
                        <a:rPr lang="zh-CN" altLang="en-US" sz="1000" u="none" strike="noStrike" dirty="0">
                          <a:effectLst/>
                          <a:latin typeface="UD デジタル 教科書体 NK-R" panose="02020400000000000000" pitchFamily="18" charset="-128"/>
                          <a:ea typeface="UD デジタル 教科書体 NK-R" panose="02020400000000000000" pitchFamily="18" charset="-128"/>
                        </a:rPr>
                        <a:t>件数</a:t>
                      </a:r>
                      <a:endParaRPr lang="zh-CN"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相談・通報・届出件数</a:t>
                      </a:r>
                      <a:endPar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zh-CN" altLang="en-US" sz="1000" u="none" strike="noStrike" dirty="0">
                          <a:effectLst/>
                          <a:latin typeface="UD デジタル 教科書体 NK-R" panose="02020400000000000000" pitchFamily="18" charset="-128"/>
                          <a:ea typeface="UD デジタル 教科書体 NK-R" panose="02020400000000000000" pitchFamily="18" charset="-128"/>
                        </a:rPr>
                        <a:t>虐待</a:t>
                      </a: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判断</a:t>
                      </a:r>
                      <a:endParaRPr lang="en-US" altLang="zh-CN" sz="1000" u="none" strike="noStrike" dirty="0">
                        <a:effectLst/>
                        <a:latin typeface="UD デジタル 教科書体 NK-R" panose="02020400000000000000" pitchFamily="18" charset="-128"/>
                        <a:ea typeface="UD デジタル 教科書体 NK-R" panose="02020400000000000000" pitchFamily="18" charset="-128"/>
                      </a:endParaRPr>
                    </a:p>
                    <a:p>
                      <a:pPr algn="ctr" rtl="0" fontAlgn="ctr"/>
                      <a:r>
                        <a:rPr lang="ja-JP" altLang="en-US" sz="1000" u="none" strike="noStrike" dirty="0">
                          <a:effectLst/>
                          <a:latin typeface="UD デジタル 教科書体 NK-R" panose="02020400000000000000" pitchFamily="18" charset="-128"/>
                          <a:ea typeface="UD デジタル 教科書体 NK-R" panose="02020400000000000000" pitchFamily="18" charset="-128"/>
                        </a:rPr>
                        <a:t>事例</a:t>
                      </a:r>
                      <a:r>
                        <a:rPr lang="zh-CN" altLang="en-US" sz="1000" u="none" strike="noStrike" dirty="0">
                          <a:effectLst/>
                          <a:latin typeface="UD デジタル 教科書体 NK-R" panose="02020400000000000000" pitchFamily="18" charset="-128"/>
                          <a:ea typeface="UD デジタル 教科書体 NK-R" panose="02020400000000000000" pitchFamily="18" charset="-128"/>
                        </a:rPr>
                        <a:t>件数</a:t>
                      </a:r>
                      <a:endParaRPr lang="zh-CN"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6" marR="9526" marT="9522"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383779">
                <a:tc>
                  <a:txBody>
                    <a:bodyPr/>
                    <a:lstStyle/>
                    <a:p>
                      <a:pPr algn="r" fontAlgn="ctr"/>
                      <a:r>
                        <a:rPr lang="en-US" altLang="ja-JP" sz="1100" b="1"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a:t>
                      </a:r>
                    </a:p>
                  </a:txBody>
                  <a:tcPr marL="9526" marR="9526" marT="9522" marB="0" anchor="ctr">
                    <a:lnL w="190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rtl="0" fontAlgn="ctr"/>
                      <a:r>
                        <a:rPr lang="ja-JP" altLang="en-US" sz="1200" b="1"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大阪府</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chemeClr val="accent6">
                        <a:lumMod val="40000"/>
                        <a:lumOff val="60000"/>
                      </a:schemeClr>
                    </a:solidFill>
                  </a:tcPr>
                </a:tc>
                <a:tc>
                  <a:txBody>
                    <a:bodyPr/>
                    <a:lstStyle/>
                    <a:p>
                      <a:pPr algn="ctr" rtl="0" fontAlgn="ctr"/>
                      <a:r>
                        <a:rPr lang="en-US" altLang="ja-JP" sz="1200" b="1"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2,024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rtl="0" fontAlgn="ctr"/>
                      <a:r>
                        <a:rPr lang="en-US" altLang="ja-JP" sz="1200" b="1"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299</a:t>
                      </a:r>
                    </a:p>
                  </a:txBody>
                  <a:tcPr marL="9525" marR="9525" marT="9525" marB="0" anchor="ctr">
                    <a:lnL w="12700" cap="flat" cmpd="sng" algn="ctr">
                      <a:solidFill>
                        <a:schemeClr val="tx1"/>
                      </a:solidFill>
                      <a:prstDash val="sysDot"/>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13</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90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石川県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171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25</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鹿児島県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36</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和歌山県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83779">
                <a:tc>
                  <a:txBody>
                    <a:bodyPr/>
                    <a:lstStyle/>
                    <a:p>
                      <a:pPr algn="r" fontAlgn="ctr"/>
                      <a:r>
                        <a:rPr lang="en-US" altLang="ja-JP" sz="11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神奈川県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1,562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218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14</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熊本県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161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26</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茨城県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92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38</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山口県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14</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83779">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埼玉県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778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15</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大分県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161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27</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群馬県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39</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秋田県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83779">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東京都</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776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187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16</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滋賀県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157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28</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奈良県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39</a:t>
                      </a: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愛媛県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383779">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5</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愛知県</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763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243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17</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広島県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131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29</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岐阜県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41</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山形県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16</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383779">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6</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北海道</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681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18</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長野県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130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30</a:t>
                      </a: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三重県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41</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福井県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14</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6"/>
                  </a:ext>
                </a:extLst>
              </a:tr>
              <a:tr h="383779">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7</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千葉県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651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19</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岡山県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31</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高知県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43</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徳島県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7"/>
                  </a:ext>
                </a:extLst>
              </a:tr>
              <a:tr h="383779">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8</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兵庫県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526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20</a:t>
                      </a: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静岡県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32</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富山県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44</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鳥取県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8"/>
                  </a:ext>
                </a:extLst>
              </a:tr>
              <a:tr h="383779">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9</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新潟県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449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21</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青森県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33</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香川県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44</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島根県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9</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9"/>
                  </a:ext>
                </a:extLst>
              </a:tr>
              <a:tr h="383779">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10</a:t>
                      </a: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宮城県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304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21</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福島県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34</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長崎県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44</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佐賀県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9</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0"/>
                  </a:ext>
                </a:extLst>
              </a:tr>
              <a:tr h="383779">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11</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福岡県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273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23</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沖縄県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35</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山梨県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47</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岩手県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28575"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383779">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12</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635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京都府</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188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24</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宮崎県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r" fontAlgn="ctr"/>
                      <a:r>
                        <a:rPr lang="en-US" altLang="ja-JP" sz="105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36</a:t>
                      </a:r>
                      <a:endParaRPr lang="en-US" altLang="ja-JP" sz="105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endParaRPr>
                    </a:p>
                  </a:txBody>
                  <a:tcPr marL="9526" marR="9526"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栃木県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15</a:t>
                      </a:r>
                    </a:p>
                  </a:txBody>
                  <a:tcPr marL="9525" marR="9525" marT="9525" marB="0" anchor="ctr">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gridSpan="2">
                  <a:txBody>
                    <a:bodyPr/>
                    <a:lstStyle/>
                    <a:p>
                      <a:pPr algn="ctr" fontAlgn="ctr"/>
                      <a:r>
                        <a:rPr lang="ja-JP" altLang="en-US" sz="1200" u="none" strike="noStrike" dirty="0">
                          <a:solidFill>
                            <a:schemeClr val="tx1"/>
                          </a:solidFill>
                          <a:effectLst/>
                          <a:latin typeface="Arial" panose="020B0604020202020204" pitchFamily="34" charset="0"/>
                          <a:ea typeface="UD デジタル 教科書体 NK-R" panose="02020400000000000000" pitchFamily="18" charset="-128"/>
                          <a:cs typeface="Arial" panose="020B0604020202020204" pitchFamily="34" charset="0"/>
                        </a:rPr>
                        <a:t>合計</a:t>
                      </a:r>
                      <a:endParaRPr lang="ja-JP" altLang="en-US" sz="1200" b="0" i="0" u="none" strike="noStrike" dirty="0">
                        <a:solidFill>
                          <a:schemeClr val="tx1"/>
                        </a:solidFill>
                        <a:effectLst/>
                        <a:latin typeface="Arial" panose="020B0604020202020204" pitchFamily="34" charset="0"/>
                        <a:ea typeface="UD デジタル 教科書体 NK-R" panose="02020400000000000000" pitchFamily="18" charset="-128"/>
                        <a:cs typeface="Arial" panose="020B0604020202020204" pitchFamily="34" charset="0"/>
                      </a:endParaRPr>
                    </a:p>
                  </a:txBody>
                  <a:tcPr marL="9526" marR="9526" marT="9522"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11,656</a:t>
                      </a:r>
                    </a:p>
                  </a:txBody>
                  <a:tcPr marL="9525" marR="9525" marT="9525" marB="0"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2,503</a:t>
                      </a:r>
                    </a:p>
                  </a:txBody>
                  <a:tcPr marL="9525" marR="9525" marT="9525"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12"/>
                  </a:ext>
                </a:extLst>
              </a:tr>
            </a:tbl>
          </a:graphicData>
        </a:graphic>
      </p:graphicFrame>
      <p:sp>
        <p:nvSpPr>
          <p:cNvPr id="36095" name="テキスト ボックス 5"/>
          <p:cNvSpPr txBox="1">
            <a:spLocks noChangeArrowheads="1"/>
          </p:cNvSpPr>
          <p:nvPr/>
        </p:nvSpPr>
        <p:spPr bwMode="auto">
          <a:xfrm>
            <a:off x="157670" y="0"/>
            <a:ext cx="28971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＜養護者による虐待＞</a:t>
            </a:r>
          </a:p>
        </p:txBody>
      </p:sp>
      <p:sp>
        <p:nvSpPr>
          <p:cNvPr id="36096" name="テキスト ボックス 2"/>
          <p:cNvSpPr txBox="1">
            <a:spLocks noChangeArrowheads="1"/>
          </p:cNvSpPr>
          <p:nvPr/>
        </p:nvSpPr>
        <p:spPr bwMode="auto">
          <a:xfrm>
            <a:off x="7275513" y="735295"/>
            <a:ext cx="17287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b="1" dirty="0">
                <a:ea typeface="UD デジタル 教科書体 NK-R" panose="02020400000000000000" pitchFamily="18" charset="-128"/>
              </a:rPr>
              <a:t>※</a:t>
            </a:r>
            <a:r>
              <a:rPr lang="ja-JP" altLang="en-US" sz="1400" b="1" dirty="0">
                <a:ea typeface="UD デジタル 教科書体 NK-R" panose="02020400000000000000" pitchFamily="18" charset="-128"/>
              </a:rPr>
              <a:t>相談・通報件数順</a:t>
            </a:r>
          </a:p>
        </p:txBody>
      </p:sp>
      <p:sp>
        <p:nvSpPr>
          <p:cNvPr id="7" name="スライド番号プレースホルダー 3"/>
          <p:cNvSpPr>
            <a:spLocks noGrp="1"/>
          </p:cNvSpPr>
          <p:nvPr>
            <p:ph type="sldNum" sz="quarter" idx="12"/>
          </p:nvPr>
        </p:nvSpPr>
        <p:spPr bwMode="auto">
          <a:xfrm>
            <a:off x="8600578" y="6506873"/>
            <a:ext cx="543422" cy="34242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A62231BC-0D24-4A2B-AA45-D5A6BB9B2160}" type="slidenum">
              <a:rPr kumimoji="0"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14</a:t>
            </a:fld>
            <a:endParaRPr kumimoji="0"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2" name="正方形/長方形 1"/>
          <p:cNvSpPr/>
          <p:nvPr/>
        </p:nvSpPr>
        <p:spPr>
          <a:xfrm>
            <a:off x="157670" y="1628800"/>
            <a:ext cx="2254090" cy="3600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48216115"/>
      </p:ext>
    </p:extLst>
  </p:cSld>
  <p:clrMapOvr>
    <a:masterClrMapping/>
  </p:clrMapOvr>
  <mc:AlternateContent xmlns:mc="http://schemas.openxmlformats.org/markup-compatibility/2006" xmlns:p14="http://schemas.microsoft.com/office/powerpoint/2010/main">
    <mc:Choice Requires="p14">
      <p:transition spd="slow" p14:dur="2000" advTm="20816"/>
    </mc:Choice>
    <mc:Fallback xmlns="">
      <p:transition spd="slow" advTm="20816"/>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グラフ 11">
            <a:extLst>
              <a:ext uri="{FF2B5EF4-FFF2-40B4-BE49-F238E27FC236}">
                <a16:creationId xmlns:a16="http://schemas.microsoft.com/office/drawing/2014/main" id="{00000000-0008-0000-0300-000002000000}"/>
              </a:ext>
            </a:extLst>
          </p:cNvPr>
          <p:cNvGraphicFramePr>
            <a:graphicFrameLocks/>
          </p:cNvGraphicFramePr>
          <p:nvPr>
            <p:extLst>
              <p:ext uri="{D42A27DB-BD31-4B8C-83A1-F6EECF244321}">
                <p14:modId xmlns:p14="http://schemas.microsoft.com/office/powerpoint/2010/main" val="274950928"/>
              </p:ext>
            </p:extLst>
          </p:nvPr>
        </p:nvGraphicFramePr>
        <p:xfrm>
          <a:off x="190526" y="881283"/>
          <a:ext cx="8773962" cy="5136771"/>
        </p:xfrm>
        <a:graphic>
          <a:graphicData uri="http://schemas.openxmlformats.org/drawingml/2006/chart">
            <c:chart xmlns:c="http://schemas.openxmlformats.org/drawingml/2006/chart" xmlns:r="http://schemas.openxmlformats.org/officeDocument/2006/relationships" r:id="rId3"/>
          </a:graphicData>
        </a:graphic>
      </p:graphicFrame>
      <p:sp>
        <p:nvSpPr>
          <p:cNvPr id="37890" name="スライド番号プレースホルダー 1"/>
          <p:cNvSpPr>
            <a:spLocks noGrp="1"/>
          </p:cNvSpPr>
          <p:nvPr>
            <p:ph type="sldNum" sz="quarter" idx="12"/>
          </p:nvPr>
        </p:nvSpPr>
        <p:spPr bwMode="auto">
          <a:xfrm>
            <a:off x="6983804"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D0BDF526-F263-4D3D-85C1-318FBDA62B8D}"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15</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4" name="タイトル 1"/>
          <p:cNvSpPr txBox="1">
            <a:spLocks/>
          </p:cNvSpPr>
          <p:nvPr/>
        </p:nvSpPr>
        <p:spPr bwMode="auto">
          <a:xfrm>
            <a:off x="619125" y="352425"/>
            <a:ext cx="7905750" cy="368300"/>
          </a:xfrm>
          <a:prstGeom prst="rect">
            <a:avLst/>
          </a:prstGeom>
          <a:solidFill>
            <a:schemeClr val="tx2">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eaLnBrk="1" fontAlgn="auto" hangingPunct="1">
              <a:spcAft>
                <a:spcPts val="0"/>
              </a:spcAft>
              <a:defRPr/>
            </a:pPr>
            <a:r>
              <a:rPr lang="en-US" altLang="ja-JP" sz="2400" b="1" dirty="0">
                <a:ea typeface="UD デジタル 教科書体 NK-R" panose="02020400000000000000" pitchFamily="18" charset="-128"/>
              </a:rPr>
              <a:t>【</a:t>
            </a:r>
            <a:r>
              <a:rPr lang="ja-JP" altLang="en-US" sz="2400" b="1" dirty="0">
                <a:ea typeface="UD デジタル 教科書体 NK-R" panose="02020400000000000000" pitchFamily="18" charset="-128"/>
              </a:rPr>
              <a:t>養護者</a:t>
            </a:r>
            <a:r>
              <a:rPr lang="en-US" altLang="ja-JP" sz="2400" b="1" dirty="0">
                <a:ea typeface="UD デジタル 教科書体 NK-R" panose="02020400000000000000" pitchFamily="18" charset="-128"/>
              </a:rPr>
              <a:t>】</a:t>
            </a:r>
            <a:r>
              <a:rPr lang="ja-JP" altLang="en-US" sz="2400" b="1" dirty="0">
                <a:ea typeface="UD デジタル 教科書体 NK-R" panose="02020400000000000000" pitchFamily="18" charset="-128"/>
              </a:rPr>
              <a:t>　相談・通報・届出者の内訳</a:t>
            </a:r>
          </a:p>
        </p:txBody>
      </p:sp>
      <p:sp>
        <p:nvSpPr>
          <p:cNvPr id="37892" name="テキスト ボックス 5"/>
          <p:cNvSpPr txBox="1">
            <a:spLocks noChangeArrowheads="1"/>
          </p:cNvSpPr>
          <p:nvPr/>
        </p:nvSpPr>
        <p:spPr bwMode="auto">
          <a:xfrm>
            <a:off x="161925" y="0"/>
            <a:ext cx="39782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＜養護者による虐待＞</a:t>
            </a:r>
          </a:p>
        </p:txBody>
      </p:sp>
      <p:sp>
        <p:nvSpPr>
          <p:cNvPr id="37893" name="テキスト ボックス 6"/>
          <p:cNvSpPr txBox="1">
            <a:spLocks noChangeArrowheads="1"/>
          </p:cNvSpPr>
          <p:nvPr/>
        </p:nvSpPr>
        <p:spPr bwMode="auto">
          <a:xfrm>
            <a:off x="179512" y="6151404"/>
            <a:ext cx="45116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複数回答有</a:t>
            </a:r>
            <a:endParaRPr lang="en-US" altLang="ja-JP" sz="1200" dirty="0">
              <a:ea typeface="UD デジタル 教科書体 NK-R" panose="02020400000000000000" pitchFamily="18" charset="-128"/>
            </a:endParaRPr>
          </a:p>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通報件数：</a:t>
            </a:r>
            <a:r>
              <a:rPr lang="en-US" altLang="ja-JP" sz="1200" dirty="0">
                <a:ea typeface="UD デジタル 教科書体 NK-R" panose="02020400000000000000" pitchFamily="18" charset="-128"/>
              </a:rPr>
              <a:t>R4</a:t>
            </a:r>
            <a:r>
              <a:rPr lang="ja-JP" altLang="en-US" sz="1200" dirty="0">
                <a:ea typeface="UD デジタル 教科書体 NK-R" panose="02020400000000000000" pitchFamily="18" charset="-128"/>
              </a:rPr>
              <a:t>年度</a:t>
            </a:r>
            <a:r>
              <a:rPr lang="en-US" altLang="ja-JP" sz="1200" dirty="0">
                <a:ea typeface="UD デジタル 教科書体 NK-R" panose="02020400000000000000" pitchFamily="18" charset="-128"/>
              </a:rPr>
              <a:t>1,558</a:t>
            </a:r>
            <a:r>
              <a:rPr lang="ja-JP" altLang="en-US" sz="1200" dirty="0">
                <a:ea typeface="UD デジタル 教科書体 NK-R" panose="02020400000000000000" pitchFamily="18" charset="-128"/>
              </a:rPr>
              <a:t>件、</a:t>
            </a:r>
            <a:r>
              <a:rPr lang="en-US" altLang="ja-JP" sz="1200" dirty="0">
                <a:ea typeface="UD デジタル 教科書体 NK-R" panose="02020400000000000000" pitchFamily="18" charset="-128"/>
              </a:rPr>
              <a:t> R5</a:t>
            </a:r>
            <a:r>
              <a:rPr lang="ja-JP" altLang="en-US" sz="1200" dirty="0">
                <a:ea typeface="UD デジタル 教科書体 NK-R" panose="02020400000000000000" pitchFamily="18" charset="-128"/>
              </a:rPr>
              <a:t>年度</a:t>
            </a:r>
            <a:r>
              <a:rPr lang="en-US" altLang="ja-JP" sz="1200" dirty="0">
                <a:ea typeface="UD デジタル 教科書体 NK-R" panose="02020400000000000000" pitchFamily="18" charset="-128"/>
              </a:rPr>
              <a:t>1,841</a:t>
            </a:r>
            <a:r>
              <a:rPr lang="ja-JP" altLang="en-US" sz="1200" dirty="0">
                <a:ea typeface="UD デジタル 教科書体 NK-R" panose="02020400000000000000" pitchFamily="18" charset="-128"/>
              </a:rPr>
              <a:t>件、</a:t>
            </a:r>
            <a:r>
              <a:rPr lang="en-US" altLang="ja-JP" sz="1200" dirty="0">
                <a:ea typeface="UD デジタル 教科書体 NK-R" panose="02020400000000000000" pitchFamily="18" charset="-128"/>
              </a:rPr>
              <a:t> R6</a:t>
            </a:r>
            <a:r>
              <a:rPr lang="ja-JP" altLang="en-US" sz="1200" dirty="0">
                <a:ea typeface="UD デジタル 教科書体 NK-R" panose="02020400000000000000" pitchFamily="18" charset="-128"/>
              </a:rPr>
              <a:t>年度</a:t>
            </a:r>
            <a:r>
              <a:rPr lang="en-US" altLang="ja-JP" sz="1200" dirty="0">
                <a:ea typeface="UD デジタル 教科書体 NK-R" panose="02020400000000000000" pitchFamily="18" charset="-128"/>
              </a:rPr>
              <a:t>2,024</a:t>
            </a:r>
            <a:r>
              <a:rPr lang="ja-JP" altLang="en-US" sz="1200" dirty="0">
                <a:ea typeface="UD デジタル 教科書体 NK-R" panose="02020400000000000000" pitchFamily="18" charset="-128"/>
              </a:rPr>
              <a:t>件</a:t>
            </a:r>
            <a:endParaRPr lang="en-US" altLang="ja-JP" sz="1200" dirty="0">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0FC2A653-1591-4613-88D4-949C324A5991}"/>
              </a:ext>
            </a:extLst>
          </p:cNvPr>
          <p:cNvSpPr/>
          <p:nvPr/>
        </p:nvSpPr>
        <p:spPr>
          <a:xfrm>
            <a:off x="5364088" y="5760693"/>
            <a:ext cx="576064" cy="216024"/>
          </a:xfrm>
          <a:prstGeom prst="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4605729" y="6084728"/>
            <a:ext cx="3919537" cy="595313"/>
          </a:xfrm>
          <a:prstGeom prst="roundRect">
            <a:avLst>
              <a:gd name="adj" fmla="val 21164"/>
            </a:avLst>
          </a:prstGeom>
        </p:spPr>
        <p:style>
          <a:lnRef idx="2">
            <a:schemeClr val="accent6"/>
          </a:lnRef>
          <a:fillRef idx="1">
            <a:schemeClr val="lt1"/>
          </a:fillRef>
          <a:effectRef idx="0">
            <a:schemeClr val="accent6"/>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eaLnBrk="1" fontAlgn="auto" hangingPunct="1">
              <a:spcBef>
                <a:spcPts val="0"/>
              </a:spcBef>
              <a:spcAft>
                <a:spcPts val="0"/>
              </a:spcAft>
              <a:defRPr/>
            </a:pP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＜通報・相談・届出受理から事実確認を行うまでの日数＞</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pPr eaLnBrk="1" fontAlgn="auto" hangingPunct="1">
              <a:spcBef>
                <a:spcPts val="0"/>
              </a:spcBef>
              <a:spcAft>
                <a:spcPts val="0"/>
              </a:spcAft>
              <a:defRPr/>
            </a:pP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事実確認調査を行った</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1,800</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件のうち、「</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0</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日から</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2</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日まで」が</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1,371</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件（</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76.2</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3</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日以上」が</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429</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件　（</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23.9</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角丸四角形 1">
            <a:extLst>
              <a:ext uri="{FF2B5EF4-FFF2-40B4-BE49-F238E27FC236}">
                <a16:creationId xmlns:a16="http://schemas.microsoft.com/office/drawing/2014/main" id="{0877199E-F833-4DB1-B8FA-4546B666454C}"/>
              </a:ext>
            </a:extLst>
          </p:cNvPr>
          <p:cNvSpPr/>
          <p:nvPr/>
        </p:nvSpPr>
        <p:spPr>
          <a:xfrm>
            <a:off x="1331640" y="1187548"/>
            <a:ext cx="3816424" cy="945308"/>
          </a:xfrm>
          <a:prstGeom prst="roundRect">
            <a:avLst/>
          </a:prstGeom>
        </p:spPr>
        <p:style>
          <a:lnRef idx="2">
            <a:schemeClr val="accent6"/>
          </a:lnRef>
          <a:fillRef idx="1">
            <a:schemeClr val="lt1"/>
          </a:fillRef>
          <a:effectRef idx="0">
            <a:schemeClr val="accent6"/>
          </a:effectRef>
          <a:fontRef idx="minor">
            <a:schemeClr val="dk1"/>
          </a:fontRef>
        </p:style>
        <p:txBody>
          <a:bodyPr wrap="square"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ja-JP" altLang="en-US" sz="1200">
                <a:solidFill>
                  <a:schemeClr val="tx1"/>
                </a:solidFill>
                <a:latin typeface="UD デジタル 教科書体 NK-R" panose="02020400000000000000" pitchFamily="18" charset="-128"/>
                <a:ea typeface="UD デジタル 教科書体 NK-R" panose="02020400000000000000" pitchFamily="18" charset="-128"/>
              </a:rPr>
              <a:t>・「警察」からの通報が</a:t>
            </a:r>
            <a:r>
              <a:rPr lang="ja-JP" altLang="en-US" sz="1200">
                <a:solidFill>
                  <a:srgbClr val="FF0000"/>
                </a:solidFill>
                <a:latin typeface="UD デジタル 教科書体 NK-R" panose="02020400000000000000" pitchFamily="18" charset="-128"/>
                <a:ea typeface="UD デジタル 教科書体 NK-R" panose="02020400000000000000" pitchFamily="18" charset="-128"/>
              </a:rPr>
              <a:t>引き続き</a:t>
            </a:r>
            <a:r>
              <a:rPr lang="ja-JP" altLang="en-US" sz="1200">
                <a:solidFill>
                  <a:schemeClr val="tx1"/>
                </a:solidFill>
                <a:latin typeface="UD デジタル 教科書体 NK-R" panose="02020400000000000000" pitchFamily="18" charset="-128"/>
                <a:ea typeface="UD デジタル 教科書体 NK-R" panose="02020400000000000000" pitchFamily="18" charset="-128"/>
              </a:rPr>
              <a:t>増加している。</a:t>
            </a:r>
            <a:endParaRPr lang="en-US" altLang="ja-JP" sz="1200">
              <a:solidFill>
                <a:schemeClr val="tx1"/>
              </a:solidFill>
              <a:latin typeface="UD デジタル 教科書体 NK-R" panose="02020400000000000000" pitchFamily="18" charset="-128"/>
              <a:ea typeface="UD デジタル 教科書体 NK-R" panose="02020400000000000000" pitchFamily="18" charset="-128"/>
            </a:endParaRPr>
          </a:p>
          <a:p>
            <a:pPr>
              <a:defRPr/>
            </a:pPr>
            <a:r>
              <a:rPr lang="ja-JP" altLang="en-US" sz="1200">
                <a:solidFill>
                  <a:sysClr val="windowText" lastClr="000000"/>
                </a:solidFill>
                <a:latin typeface="UD デジタル 教科書体 NK-R" panose="02020400000000000000" pitchFamily="18" charset="-128"/>
                <a:ea typeface="UD デジタル 教科書体 NK-R" panose="02020400000000000000" pitchFamily="18" charset="-128"/>
              </a:rPr>
              <a:t>・相談支援専門員・障がい者福祉施設従事者等からの通報が警察に次いで多い。</a:t>
            </a:r>
            <a:endParaRPr lang="en-US" altLang="ja-JP" sz="1200">
              <a:solidFill>
                <a:sysClr val="windowText" lastClr="000000"/>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323751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グラフ 14">
            <a:extLst>
              <a:ext uri="{FF2B5EF4-FFF2-40B4-BE49-F238E27FC236}">
                <a16:creationId xmlns:a16="http://schemas.microsoft.com/office/drawing/2014/main" id="{00000000-0008-0000-0300-000004000000}"/>
              </a:ext>
            </a:extLst>
          </p:cNvPr>
          <p:cNvGraphicFramePr>
            <a:graphicFrameLocks/>
          </p:cNvGraphicFramePr>
          <p:nvPr>
            <p:extLst>
              <p:ext uri="{D42A27DB-BD31-4B8C-83A1-F6EECF244321}">
                <p14:modId xmlns:p14="http://schemas.microsoft.com/office/powerpoint/2010/main" val="3293266699"/>
              </p:ext>
            </p:extLst>
          </p:nvPr>
        </p:nvGraphicFramePr>
        <p:xfrm>
          <a:off x="107504" y="850342"/>
          <a:ext cx="4395906" cy="43768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a:extLst>
              <a:ext uri="{FF2B5EF4-FFF2-40B4-BE49-F238E27FC236}">
                <a16:creationId xmlns:a16="http://schemas.microsoft.com/office/drawing/2014/main" id="{00000000-0008-0000-0300-000003000000}"/>
              </a:ext>
            </a:extLst>
          </p:cNvPr>
          <p:cNvGraphicFramePr>
            <a:graphicFrameLocks/>
          </p:cNvGraphicFramePr>
          <p:nvPr>
            <p:extLst>
              <p:ext uri="{D42A27DB-BD31-4B8C-83A1-F6EECF244321}">
                <p14:modId xmlns:p14="http://schemas.microsoft.com/office/powerpoint/2010/main" val="4079684600"/>
              </p:ext>
            </p:extLst>
          </p:nvPr>
        </p:nvGraphicFramePr>
        <p:xfrm>
          <a:off x="4640590" y="850366"/>
          <a:ext cx="4395906" cy="4376814"/>
        </p:xfrm>
        <a:graphic>
          <a:graphicData uri="http://schemas.openxmlformats.org/drawingml/2006/chart">
            <c:chart xmlns:c="http://schemas.openxmlformats.org/drawingml/2006/chart" xmlns:r="http://schemas.openxmlformats.org/officeDocument/2006/relationships" r:id="rId4"/>
          </a:graphicData>
        </a:graphic>
      </p:graphicFrame>
      <p:sp>
        <p:nvSpPr>
          <p:cNvPr id="2" name="タイトル 1"/>
          <p:cNvSpPr>
            <a:spLocks noGrp="1"/>
          </p:cNvSpPr>
          <p:nvPr>
            <p:ph type="title"/>
          </p:nvPr>
        </p:nvSpPr>
        <p:spPr>
          <a:xfrm>
            <a:off x="565944" y="366713"/>
            <a:ext cx="8012112" cy="365125"/>
          </a:xfrm>
          <a:solidFill>
            <a:schemeClr val="tx2">
              <a:lumMod val="20000"/>
              <a:lumOff val="80000"/>
            </a:schemeClr>
          </a:solidFill>
        </p:spPr>
        <p:txBody>
          <a:bodyPr rtlCol="0">
            <a:noAutofit/>
          </a:bodyPr>
          <a:lstStyle/>
          <a:p>
            <a:pPr eaLnBrk="1" fontAlgn="auto" hangingPunct="1">
              <a:spcAft>
                <a:spcPts val="0"/>
              </a:spcAft>
              <a:defRPr/>
            </a:pPr>
            <a:r>
              <a:rPr lang="ja-JP" altLang="en-US" sz="2400" b="1" dirty="0"/>
              <a:t>虐待の類型・被虐待者の</a:t>
            </a:r>
            <a:r>
              <a:rPr lang="ja-JP" altLang="en-US" sz="2400" b="1" dirty="0" err="1"/>
              <a:t>障がい</a:t>
            </a:r>
            <a:r>
              <a:rPr lang="ja-JP" altLang="en-US" sz="2400" b="1" dirty="0"/>
              <a:t>種別</a:t>
            </a:r>
          </a:p>
        </p:txBody>
      </p:sp>
      <p:sp>
        <p:nvSpPr>
          <p:cNvPr id="39939" name="テキスト ボックス 5"/>
          <p:cNvSpPr txBox="1">
            <a:spLocks noChangeArrowheads="1"/>
          </p:cNvSpPr>
          <p:nvPr/>
        </p:nvSpPr>
        <p:spPr bwMode="auto">
          <a:xfrm>
            <a:off x="112712" y="6006053"/>
            <a:ext cx="712358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複数回答有</a:t>
            </a:r>
            <a:endParaRPr lang="en-US" altLang="ja-JP" sz="1200" dirty="0">
              <a:ea typeface="UD デジタル 教科書体 NK-R" panose="02020400000000000000" pitchFamily="18" charset="-128"/>
            </a:endParaRPr>
          </a:p>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虐待判断件数：</a:t>
            </a:r>
            <a:r>
              <a:rPr lang="en-US" altLang="ja-JP" sz="1200" dirty="0">
                <a:ea typeface="UD デジタル 教科書体 NK-R" panose="02020400000000000000" pitchFamily="18" charset="-128"/>
              </a:rPr>
              <a:t>R4</a:t>
            </a:r>
            <a:r>
              <a:rPr lang="ja-JP" altLang="en-US" sz="1200" dirty="0">
                <a:ea typeface="UD デジタル 教科書体 NK-R" panose="02020400000000000000" pitchFamily="18" charset="-128"/>
              </a:rPr>
              <a:t>年度</a:t>
            </a:r>
            <a:r>
              <a:rPr lang="en-US" altLang="ja-JP" sz="1200" dirty="0">
                <a:ea typeface="UD デジタル 教科書体 NK-R" panose="02020400000000000000" pitchFamily="18" charset="-128"/>
              </a:rPr>
              <a:t>189</a:t>
            </a:r>
            <a:r>
              <a:rPr lang="ja-JP" altLang="en-US" sz="1200" dirty="0">
                <a:ea typeface="UD デジタル 教科書体 NK-R" panose="02020400000000000000" pitchFamily="18" charset="-128"/>
              </a:rPr>
              <a:t>件、</a:t>
            </a:r>
            <a:r>
              <a:rPr lang="en-US" altLang="ja-JP" sz="1200" dirty="0">
                <a:ea typeface="UD デジタル 教科書体 NK-R" panose="02020400000000000000" pitchFamily="18" charset="-128"/>
              </a:rPr>
              <a:t> R5</a:t>
            </a:r>
            <a:r>
              <a:rPr lang="ja-JP" altLang="en-US" sz="1200" dirty="0">
                <a:ea typeface="UD デジタル 教科書体 NK-R" panose="02020400000000000000" pitchFamily="18" charset="-128"/>
              </a:rPr>
              <a:t>年度</a:t>
            </a:r>
            <a:r>
              <a:rPr lang="en-US" altLang="ja-JP" sz="1200" dirty="0">
                <a:ea typeface="UD デジタル 教科書体 NK-R" panose="02020400000000000000" pitchFamily="18" charset="-128"/>
              </a:rPr>
              <a:t>236</a:t>
            </a:r>
            <a:r>
              <a:rPr lang="ja-JP" altLang="en-US" sz="1200" dirty="0">
                <a:ea typeface="UD デジタル 教科書体 NK-R" panose="02020400000000000000" pitchFamily="18" charset="-128"/>
              </a:rPr>
              <a:t>件、</a:t>
            </a:r>
            <a:r>
              <a:rPr lang="en-US" altLang="ja-JP" sz="1200" dirty="0">
                <a:ea typeface="UD デジタル 教科書体 NK-R" panose="02020400000000000000" pitchFamily="18" charset="-128"/>
              </a:rPr>
              <a:t> R6</a:t>
            </a:r>
            <a:r>
              <a:rPr lang="ja-JP" altLang="en-US" sz="1200" dirty="0">
                <a:ea typeface="UD デジタル 教科書体 NK-R" panose="02020400000000000000" pitchFamily="18" charset="-128"/>
              </a:rPr>
              <a:t>年度</a:t>
            </a:r>
            <a:r>
              <a:rPr lang="en-US" altLang="ja-JP" sz="1200" dirty="0">
                <a:ea typeface="UD デジタル 教科書体 NK-R" panose="02020400000000000000" pitchFamily="18" charset="-128"/>
              </a:rPr>
              <a:t>299</a:t>
            </a:r>
            <a:r>
              <a:rPr lang="ja-JP" altLang="en-US" sz="1200" dirty="0">
                <a:ea typeface="UD デジタル 教科書体 NK-R" panose="02020400000000000000" pitchFamily="18" charset="-128"/>
              </a:rPr>
              <a:t>件の内数</a:t>
            </a:r>
            <a:endParaRPr lang="en-US" altLang="ja-JP" sz="1200" dirty="0">
              <a:ea typeface="UD デジタル 教科書体 NK-R" panose="02020400000000000000" pitchFamily="18" charset="-128"/>
            </a:endParaRPr>
          </a:p>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虐待の程度が軽度とは「生命・身体・生活への影響」、</a:t>
            </a:r>
            <a:endParaRPr lang="en-US" altLang="ja-JP" sz="1200" dirty="0">
              <a:ea typeface="UD デジタル 教科書体 NK-R" panose="02020400000000000000" pitchFamily="18" charset="-128"/>
            </a:endParaRPr>
          </a:p>
          <a:p>
            <a:pPr eaLnBrk="1" hangingPunct="1">
              <a:spcBef>
                <a:spcPct val="0"/>
              </a:spcBef>
              <a:buFontTx/>
              <a:buNone/>
            </a:pPr>
            <a:r>
              <a:rPr lang="ja-JP" altLang="en-US" sz="1200" dirty="0">
                <a:ea typeface="UD デジタル 教科書体 NK-R" panose="02020400000000000000" pitchFamily="18" charset="-128"/>
              </a:rPr>
              <a:t>　　中度とは「生命・身体・生活に著しい影響」、重度とは「生命・身体・生活に関する危険な状態」に相当。</a:t>
            </a:r>
            <a:endParaRPr lang="en-US" altLang="ja-JP" sz="1200" dirty="0">
              <a:ea typeface="UD デジタル 教科書体 NK-R" panose="02020400000000000000" pitchFamily="18" charset="-128"/>
            </a:endParaRPr>
          </a:p>
        </p:txBody>
      </p:sp>
      <p:sp>
        <p:nvSpPr>
          <p:cNvPr id="39940" name="テキスト ボックス 5"/>
          <p:cNvSpPr txBox="1">
            <a:spLocks noChangeArrowheads="1"/>
          </p:cNvSpPr>
          <p:nvPr/>
        </p:nvSpPr>
        <p:spPr bwMode="auto">
          <a:xfrm>
            <a:off x="161925" y="0"/>
            <a:ext cx="36179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＜養護者による虐待＞</a:t>
            </a:r>
          </a:p>
        </p:txBody>
      </p:sp>
      <p:sp>
        <p:nvSpPr>
          <p:cNvPr id="39941" name="スライド番号プレースホルダー 2"/>
          <p:cNvSpPr>
            <a:spLocks noGrp="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dirty="0">
                <a:latin typeface="UD デジタル 教科書体 NK-R" panose="02020400000000000000" pitchFamily="18" charset="-128"/>
                <a:ea typeface="UD デジタル 教科書体 NK-R" panose="02020400000000000000" pitchFamily="18" charset="-128"/>
              </a:rPr>
              <a:t>16</a:t>
            </a:r>
          </a:p>
        </p:txBody>
      </p:sp>
      <p:sp>
        <p:nvSpPr>
          <p:cNvPr id="8" name="角丸四角形 7"/>
          <p:cNvSpPr/>
          <p:nvPr/>
        </p:nvSpPr>
        <p:spPr>
          <a:xfrm>
            <a:off x="4737730" y="5301208"/>
            <a:ext cx="4171950" cy="703263"/>
          </a:xfrm>
          <a:prstGeom prst="roundRect">
            <a:avLst>
              <a:gd name="adj" fmla="val 11573"/>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ea typeface="UD デジタル 教科書体 NK-R" panose="02020400000000000000" pitchFamily="18" charset="-128"/>
              </a:rPr>
              <a:t>・</a:t>
            </a:r>
            <a:r>
              <a:rPr lang="en-US" altLang="ja-JP" sz="1200" dirty="0">
                <a:solidFill>
                  <a:schemeClr val="tx1"/>
                </a:solidFill>
                <a:ea typeface="UD デジタル 教科書体 NK-R" panose="02020400000000000000" pitchFamily="18" charset="-128"/>
              </a:rPr>
              <a:t>R4</a:t>
            </a:r>
            <a:r>
              <a:rPr lang="ja-JP" altLang="en-US" sz="1200" dirty="0">
                <a:solidFill>
                  <a:schemeClr val="tx1"/>
                </a:solidFill>
                <a:ea typeface="UD デジタル 教科書体 NK-R" panose="02020400000000000000" pitchFamily="18" charset="-128"/>
              </a:rPr>
              <a:t>～</a:t>
            </a:r>
            <a:r>
              <a:rPr lang="en-US" altLang="ja-JP" sz="1200" dirty="0">
                <a:solidFill>
                  <a:schemeClr val="tx1"/>
                </a:solidFill>
                <a:ea typeface="UD デジタル 教科書体 NK-R" panose="02020400000000000000" pitchFamily="18" charset="-128"/>
              </a:rPr>
              <a:t>R6</a:t>
            </a:r>
            <a:r>
              <a:rPr lang="ja-JP" altLang="en-US" sz="1200" dirty="0">
                <a:solidFill>
                  <a:schemeClr val="tx1"/>
                </a:solidFill>
                <a:ea typeface="UD デジタル 教科書体 NK-R" panose="02020400000000000000" pitchFamily="18" charset="-128"/>
              </a:rPr>
              <a:t>にかけて、虐待類型では「身体的虐待」が最多。　</a:t>
            </a:r>
            <a:endParaRPr lang="en-US" altLang="ja-JP" sz="1200" dirty="0">
              <a:solidFill>
                <a:schemeClr val="tx1"/>
              </a:solidFill>
              <a:ea typeface="UD デジタル 教科書体 NK-R" panose="02020400000000000000" pitchFamily="18" charset="-128"/>
            </a:endParaRPr>
          </a:p>
          <a:p>
            <a:pPr eaLnBrk="1" hangingPunct="1">
              <a:defRPr/>
            </a:pPr>
            <a:r>
              <a:rPr lang="ja-JP" altLang="en-US" sz="1200" dirty="0">
                <a:solidFill>
                  <a:schemeClr val="tx1"/>
                </a:solidFill>
                <a:ea typeface="UD デジタル 教科書体 NK-R" panose="02020400000000000000" pitchFamily="18" charset="-128"/>
              </a:rPr>
              <a:t>・被虐待者の障がい種別では、「精神障がい」が最多。</a:t>
            </a:r>
            <a:endParaRPr lang="en-US" altLang="ja-JP" sz="1200" dirty="0">
              <a:solidFill>
                <a:schemeClr val="tx1"/>
              </a:solidFill>
              <a:ea typeface="UD デジタル 教科書体 NK-R" panose="02020400000000000000" pitchFamily="18"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037258148"/>
              </p:ext>
            </p:extLst>
          </p:nvPr>
        </p:nvGraphicFramePr>
        <p:xfrm>
          <a:off x="210727" y="5301208"/>
          <a:ext cx="4292683" cy="703263"/>
        </p:xfrm>
        <a:graphic>
          <a:graphicData uri="http://schemas.openxmlformats.org/drawingml/2006/table">
            <a:tbl>
              <a:tblPr firstRow="1" firstCol="1" lastRow="1" lastCol="1" bandRow="1" bandCol="1">
                <a:tableStyleId>{5C22544A-7EE6-4342-B048-85BDC9FD1C3A}</a:tableStyleId>
              </a:tblPr>
              <a:tblGrid>
                <a:gridCol w="955779">
                  <a:extLst>
                    <a:ext uri="{9D8B030D-6E8A-4147-A177-3AD203B41FA5}">
                      <a16:colId xmlns:a16="http://schemas.microsoft.com/office/drawing/2014/main" val="20000"/>
                    </a:ext>
                  </a:extLst>
                </a:gridCol>
                <a:gridCol w="821497">
                  <a:extLst>
                    <a:ext uri="{9D8B030D-6E8A-4147-A177-3AD203B41FA5}">
                      <a16:colId xmlns:a16="http://schemas.microsoft.com/office/drawing/2014/main" val="20001"/>
                    </a:ext>
                  </a:extLst>
                </a:gridCol>
                <a:gridCol w="821497">
                  <a:extLst>
                    <a:ext uri="{9D8B030D-6E8A-4147-A177-3AD203B41FA5}">
                      <a16:colId xmlns:a16="http://schemas.microsoft.com/office/drawing/2014/main" val="20002"/>
                    </a:ext>
                  </a:extLst>
                </a:gridCol>
                <a:gridCol w="821497">
                  <a:extLst>
                    <a:ext uri="{9D8B030D-6E8A-4147-A177-3AD203B41FA5}">
                      <a16:colId xmlns:a16="http://schemas.microsoft.com/office/drawing/2014/main" val="20003"/>
                    </a:ext>
                  </a:extLst>
                </a:gridCol>
                <a:gridCol w="872413">
                  <a:extLst>
                    <a:ext uri="{9D8B030D-6E8A-4147-A177-3AD203B41FA5}">
                      <a16:colId xmlns:a16="http://schemas.microsoft.com/office/drawing/2014/main" val="20004"/>
                    </a:ext>
                  </a:extLst>
                </a:gridCol>
              </a:tblGrid>
              <a:tr h="33255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lang="en-US" sz="1000" kern="0" dirty="0">
                          <a:solidFill>
                            <a:schemeClr val="tx1"/>
                          </a:solidFill>
                          <a:effectLst/>
                          <a:latin typeface="+mj-ea"/>
                          <a:ea typeface="+mj-ea"/>
                        </a:rPr>
                        <a:t> </a:t>
                      </a:r>
                      <a:r>
                        <a:rPr kumimoji="1" lang="ja-JP" altLang="en-US" sz="1000" b="1" dirty="0">
                          <a:solidFill>
                            <a:schemeClr val="tx1"/>
                          </a:solidFill>
                          <a:latin typeface="UD デジタル 教科書体 NK-R" panose="02020400000000000000" pitchFamily="18" charset="-128"/>
                          <a:ea typeface="UD デジタル 教科書体 NK-R" panose="02020400000000000000" pitchFamily="18" charset="-128"/>
                        </a:rPr>
                        <a:t>虐待の程度</a:t>
                      </a:r>
                      <a:endParaRPr kumimoji="1" lang="en-US" altLang="ja-JP" sz="10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00"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000" b="1" dirty="0">
                          <a:solidFill>
                            <a:schemeClr val="tx1"/>
                          </a:solidFill>
                          <a:latin typeface="UD デジタル 教科書体 NK-R" panose="02020400000000000000" pitchFamily="18" charset="-128"/>
                          <a:ea typeface="UD デジタル 教科書体 NK-R" panose="02020400000000000000" pitchFamily="18" charset="-128"/>
                        </a:rPr>
                        <a:t>R6</a:t>
                      </a:r>
                      <a:r>
                        <a:rPr kumimoji="1" lang="ja-JP" altLang="en-US" sz="1000" b="1" dirty="0">
                          <a:solidFill>
                            <a:schemeClr val="tx1"/>
                          </a:solidFill>
                          <a:latin typeface="UD デジタル 教科書体 NK-R" panose="02020400000000000000" pitchFamily="18" charset="-128"/>
                          <a:ea typeface="UD デジタル 教科書体 NK-R" panose="02020400000000000000" pitchFamily="18" charset="-128"/>
                        </a:rPr>
                        <a:t>）</a:t>
                      </a: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軽度</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中度</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重度</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合 計</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0"/>
                  </a:ext>
                </a:extLst>
              </a:tr>
              <a:tr h="177800">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件数</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r">
                        <a:lnSpc>
                          <a:spcPts val="1400"/>
                        </a:lnSpc>
                        <a:spcAft>
                          <a:spcPts val="0"/>
                        </a:spcAft>
                      </a:pPr>
                      <a:r>
                        <a:rPr lang="en-US" alt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302</a:t>
                      </a:r>
                      <a:endParaRPr 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en-US" alt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62</a:t>
                      </a:r>
                      <a:endParaRPr 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en-US" alt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35</a:t>
                      </a:r>
                      <a:endParaRPr 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latinLnBrk="1">
                        <a:lnSpc>
                          <a:spcPts val="1400"/>
                        </a:lnSpc>
                        <a:spcAft>
                          <a:spcPts val="0"/>
                        </a:spcAft>
                      </a:pPr>
                      <a:r>
                        <a:rPr lang="en-US" alt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399</a:t>
                      </a:r>
                      <a:endParaRPr 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77800">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r">
                        <a:lnSpc>
                          <a:spcPts val="1400"/>
                        </a:lnSpc>
                        <a:spcAft>
                          <a:spcPts val="0"/>
                        </a:spcAft>
                      </a:pPr>
                      <a:r>
                        <a:rPr lang="en-US" altLang="ja-JP" sz="1200" b="0" kern="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101.0</a:t>
                      </a:r>
                      <a:endParaRPr 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en-US" altLang="ja-JP" sz="1200" b="0" kern="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20.7</a:t>
                      </a:r>
                      <a:endParaRPr 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en-US" altLang="ja-JP" sz="1200" b="0" kern="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11.7</a:t>
                      </a:r>
                      <a:endParaRPr 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ja-JP" altLang="en-US"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a:t>
                      </a:r>
                      <a:endParaRPr lang="ja-JP" sz="12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9" name="テキスト ボックス 8">
            <a:extLst>
              <a:ext uri="{FF2B5EF4-FFF2-40B4-BE49-F238E27FC236}">
                <a16:creationId xmlns:a16="http://schemas.microsoft.com/office/drawing/2014/main" id="{690A50AE-E760-4B57-9BAD-C43F6B4151EA}"/>
              </a:ext>
            </a:extLst>
          </p:cNvPr>
          <p:cNvSpPr txBox="1"/>
          <p:nvPr/>
        </p:nvSpPr>
        <p:spPr>
          <a:xfrm>
            <a:off x="5993594" y="829723"/>
            <a:ext cx="1872208" cy="338554"/>
          </a:xfrm>
          <a:prstGeom prst="rect">
            <a:avLst/>
          </a:prstGeom>
          <a:noFill/>
        </p:spPr>
        <p:txBody>
          <a:bodyPr wrap="square" rtlCol="0">
            <a:spAutoFit/>
          </a:bodyPr>
          <a:lstStyle/>
          <a:p>
            <a:r>
              <a:rPr kumimoji="1" lang="ja-JP" altLang="en-US" sz="1600" b="1" dirty="0">
                <a:latin typeface="UD デジタル 教科書体 NK-R" panose="02020400000000000000" pitchFamily="18" charset="-128"/>
                <a:ea typeface="UD デジタル 教科書体 NK-R" panose="02020400000000000000" pitchFamily="18" charset="-128"/>
              </a:rPr>
              <a:t>障がい種別　人数</a:t>
            </a:r>
          </a:p>
        </p:txBody>
      </p:sp>
      <p:sp>
        <p:nvSpPr>
          <p:cNvPr id="16" name="テキスト ボックス 15">
            <a:extLst>
              <a:ext uri="{FF2B5EF4-FFF2-40B4-BE49-F238E27FC236}">
                <a16:creationId xmlns:a16="http://schemas.microsoft.com/office/drawing/2014/main" id="{CF7EF266-3D87-470F-B61E-A9DA4BB41492}"/>
              </a:ext>
            </a:extLst>
          </p:cNvPr>
          <p:cNvSpPr txBox="1"/>
          <p:nvPr/>
        </p:nvSpPr>
        <p:spPr>
          <a:xfrm>
            <a:off x="1475656" y="851947"/>
            <a:ext cx="1872208" cy="338554"/>
          </a:xfrm>
          <a:prstGeom prst="rect">
            <a:avLst/>
          </a:prstGeom>
          <a:noFill/>
        </p:spPr>
        <p:txBody>
          <a:bodyPr wrap="square" rtlCol="0">
            <a:spAutoFit/>
          </a:bodyPr>
          <a:lstStyle/>
          <a:p>
            <a:r>
              <a:rPr lang="ja-JP" altLang="en-US" sz="1600" b="1" dirty="0">
                <a:latin typeface="UD デジタル 教科書体 NK-R" panose="02020400000000000000" pitchFamily="18" charset="-128"/>
                <a:ea typeface="UD デジタル 教科書体 NK-R" panose="02020400000000000000" pitchFamily="18" charset="-128"/>
              </a:rPr>
              <a:t>虐待類型　件数</a:t>
            </a:r>
            <a:endParaRPr lang="en-US" altLang="ja-JP" sz="1600" b="1" dirty="0">
              <a:latin typeface="UD デジタル 教科書体 NK-R" panose="02020400000000000000" pitchFamily="18" charset="-128"/>
              <a:ea typeface="UD デジタル 教科書体 NK-R" panose="02020400000000000000" pitchFamily="18" charset="-128"/>
            </a:endParaRPr>
          </a:p>
        </p:txBody>
      </p:sp>
      <p:sp>
        <p:nvSpPr>
          <p:cNvPr id="19" name="正方形/長方形 18">
            <a:extLst>
              <a:ext uri="{FF2B5EF4-FFF2-40B4-BE49-F238E27FC236}">
                <a16:creationId xmlns:a16="http://schemas.microsoft.com/office/drawing/2014/main" id="{42BC1CDF-38F1-4CD6-95C9-884DE6421132}"/>
              </a:ext>
            </a:extLst>
          </p:cNvPr>
          <p:cNvSpPr/>
          <p:nvPr/>
        </p:nvSpPr>
        <p:spPr>
          <a:xfrm>
            <a:off x="611560" y="4581128"/>
            <a:ext cx="736392" cy="576064"/>
          </a:xfrm>
          <a:prstGeom prst="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EDF954A7-EA0F-4D1F-8B82-E172D2DD4668}"/>
              </a:ext>
            </a:extLst>
          </p:cNvPr>
          <p:cNvSpPr/>
          <p:nvPr/>
        </p:nvSpPr>
        <p:spPr>
          <a:xfrm>
            <a:off x="6444208" y="4941168"/>
            <a:ext cx="597848" cy="216024"/>
          </a:xfrm>
          <a:prstGeom prst="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グラフ 12">
            <a:extLst>
              <a:ext uri="{FF2B5EF4-FFF2-40B4-BE49-F238E27FC236}">
                <a16:creationId xmlns:a16="http://schemas.microsoft.com/office/drawing/2014/main" id="{00000000-0008-0000-0400-000005000000}"/>
              </a:ext>
            </a:extLst>
          </p:cNvPr>
          <p:cNvGraphicFramePr>
            <a:graphicFrameLocks/>
          </p:cNvGraphicFramePr>
          <p:nvPr>
            <p:extLst>
              <p:ext uri="{D42A27DB-BD31-4B8C-83A1-F6EECF244321}">
                <p14:modId xmlns:p14="http://schemas.microsoft.com/office/powerpoint/2010/main" val="2810044758"/>
              </p:ext>
            </p:extLst>
          </p:nvPr>
        </p:nvGraphicFramePr>
        <p:xfrm>
          <a:off x="651933" y="858242"/>
          <a:ext cx="7840133" cy="5595094"/>
        </p:xfrm>
        <a:graphic>
          <a:graphicData uri="http://schemas.openxmlformats.org/drawingml/2006/chart">
            <c:chart xmlns:c="http://schemas.openxmlformats.org/drawingml/2006/chart" xmlns:r="http://schemas.openxmlformats.org/officeDocument/2006/relationships" r:id="rId3"/>
          </a:graphicData>
        </a:graphic>
      </p:graphicFrame>
      <p:sp>
        <p:nvSpPr>
          <p:cNvPr id="7" name="タイトル 1"/>
          <p:cNvSpPr>
            <a:spLocks noGrp="1"/>
          </p:cNvSpPr>
          <p:nvPr>
            <p:ph type="title"/>
          </p:nvPr>
        </p:nvSpPr>
        <p:spPr>
          <a:xfrm>
            <a:off x="565944" y="309563"/>
            <a:ext cx="8012112" cy="365125"/>
          </a:xfrm>
          <a:solidFill>
            <a:schemeClr val="tx2">
              <a:lumMod val="20000"/>
              <a:lumOff val="80000"/>
            </a:schemeClr>
          </a:solidFill>
        </p:spPr>
        <p:txBody>
          <a:bodyPr rtlCol="0">
            <a:noAutofit/>
          </a:bodyPr>
          <a:lstStyle/>
          <a:p>
            <a:pPr eaLnBrk="1" fontAlgn="auto" hangingPunct="1">
              <a:spcAft>
                <a:spcPts val="0"/>
              </a:spcAft>
              <a:defRPr/>
            </a:pPr>
            <a:r>
              <a:rPr lang="ja-JP" altLang="en-US" sz="2400" b="1" dirty="0"/>
              <a:t>被虐待者からみた虐待者の続柄</a:t>
            </a:r>
          </a:p>
        </p:txBody>
      </p:sp>
      <p:sp>
        <p:nvSpPr>
          <p:cNvPr id="41987" name="テキスト ボックス 5"/>
          <p:cNvSpPr txBox="1">
            <a:spLocks noChangeArrowheads="1"/>
          </p:cNvSpPr>
          <p:nvPr/>
        </p:nvSpPr>
        <p:spPr bwMode="auto">
          <a:xfrm>
            <a:off x="161925" y="0"/>
            <a:ext cx="3473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＜養護者による虐待＞</a:t>
            </a:r>
          </a:p>
        </p:txBody>
      </p:sp>
      <p:sp>
        <p:nvSpPr>
          <p:cNvPr id="41988" name="スライド番号プレースホルダー 1"/>
          <p:cNvSpPr>
            <a:spLocks noGrp="1"/>
          </p:cNvSpPr>
          <p:nvPr>
            <p:ph type="sldNum" sz="quarter" idx="12"/>
          </p:nvPr>
        </p:nvSpPr>
        <p:spPr bwMode="auto">
          <a:xfrm>
            <a:off x="7020272"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DD58FC2A-BF5D-4907-B364-0F3A316E107C}"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17</a:t>
            </a:fld>
            <a:endParaRPr lang="ja-JP" altLang="en-US" sz="1200">
              <a:latin typeface="UD デジタル 教科書体 NK-R" panose="02020400000000000000" pitchFamily="18" charset="-128"/>
              <a:ea typeface="UD デジタル 教科書体 NK-R" panose="02020400000000000000" pitchFamily="18" charset="-128"/>
            </a:endParaRPr>
          </a:p>
        </p:txBody>
      </p:sp>
      <p:sp>
        <p:nvSpPr>
          <p:cNvPr id="9" name="角丸四角形 1">
            <a:extLst>
              <a:ext uri="{FF2B5EF4-FFF2-40B4-BE49-F238E27FC236}">
                <a16:creationId xmlns:a16="http://schemas.microsoft.com/office/drawing/2014/main" id="{D1751F98-24E5-4EF8-AE2D-3C60BF20EBE5}"/>
              </a:ext>
            </a:extLst>
          </p:cNvPr>
          <p:cNvSpPr/>
          <p:nvPr/>
        </p:nvSpPr>
        <p:spPr>
          <a:xfrm>
            <a:off x="4067944" y="1556792"/>
            <a:ext cx="4176464" cy="936104"/>
          </a:xfrm>
          <a:prstGeom prst="roundRect">
            <a:avLst/>
          </a:prstGeom>
        </p:spPr>
        <p:style>
          <a:lnRef idx="2">
            <a:schemeClr val="accent6"/>
          </a:lnRef>
          <a:fillRef idx="1">
            <a:schemeClr val="lt1"/>
          </a:fillRef>
          <a:effectRef idx="0">
            <a:schemeClr val="accent6"/>
          </a:effectRef>
          <a:fontRef idx="minor">
            <a:schemeClr val="dk1"/>
          </a:fontRef>
        </p:style>
        <p:txBody>
          <a:bodyPr wrap="square"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eaLnBrk="1" hangingPunct="1">
              <a:defRPr/>
            </a:pPr>
            <a:r>
              <a:rPr lang="ja-JP" altLang="en-US" sz="1200" dirty="0">
                <a:solidFill>
                  <a:schemeClr val="tx1"/>
                </a:solidFill>
                <a:ea typeface="UD デジタル 教科書体 NK-R" panose="02020400000000000000" pitchFamily="18" charset="-128"/>
              </a:rPr>
              <a:t>・虐待者の続柄について「母」、次いで「夫」が多い。</a:t>
            </a:r>
            <a:endParaRPr lang="en-US" altLang="ja-JP" sz="1200" dirty="0">
              <a:solidFill>
                <a:schemeClr val="tx1"/>
              </a:solidFill>
              <a:ea typeface="UD デジタル 教科書体 NK-R" panose="02020400000000000000" pitchFamily="18" charset="-128"/>
            </a:endParaRPr>
          </a:p>
          <a:p>
            <a:pPr eaLnBrk="1" hangingPunct="1">
              <a:defRPr/>
            </a:pPr>
            <a:r>
              <a:rPr lang="ja-JP" altLang="en-US" sz="1200" dirty="0">
                <a:solidFill>
                  <a:schemeClr val="tx1"/>
                </a:solidFill>
                <a:ea typeface="UD デジタル 教科書体 NK-R" panose="02020400000000000000" pitchFamily="18" charset="-128"/>
              </a:rPr>
              <a:t>・「その他」の内訳では、「内縁」や「身内の交際相手」が多い。</a:t>
            </a:r>
            <a:endParaRPr lang="en-US" altLang="ja-JP" sz="1200" dirty="0">
              <a:solidFill>
                <a:schemeClr val="tx1"/>
              </a:solidFill>
              <a:ea typeface="UD デジタル 教科書体 NK-R" panose="02020400000000000000" pitchFamily="18" charset="-128"/>
            </a:endParaRPr>
          </a:p>
        </p:txBody>
      </p:sp>
      <p:sp>
        <p:nvSpPr>
          <p:cNvPr id="4" name="テキスト ボックス 3">
            <a:extLst>
              <a:ext uri="{FF2B5EF4-FFF2-40B4-BE49-F238E27FC236}">
                <a16:creationId xmlns:a16="http://schemas.microsoft.com/office/drawing/2014/main" id="{B25DB9A0-4C25-4D24-8E69-8612665A99E2}"/>
              </a:ext>
            </a:extLst>
          </p:cNvPr>
          <p:cNvSpPr txBox="1"/>
          <p:nvPr/>
        </p:nvSpPr>
        <p:spPr>
          <a:xfrm>
            <a:off x="3419872" y="858242"/>
            <a:ext cx="2304256" cy="369332"/>
          </a:xfrm>
          <a:prstGeom prst="rect">
            <a:avLst/>
          </a:prstGeom>
          <a:noFill/>
        </p:spPr>
        <p:txBody>
          <a:bodyPr wrap="square" rtlCol="0">
            <a:spAutoFit/>
          </a:bodyPr>
          <a:lstStyle/>
          <a:p>
            <a:r>
              <a:rPr lang="ja-JP" altLang="en-US" sz="1800" dirty="0">
                <a:latin typeface="UD デジタル 教科書体 NK-R" panose="02020400000000000000" pitchFamily="18" charset="-128"/>
                <a:ea typeface="UD デジタル 教科書体 NK-R" panose="02020400000000000000" pitchFamily="18" charset="-128"/>
              </a:rPr>
              <a:t>虐待者の続柄　人</a:t>
            </a:r>
            <a:r>
              <a:rPr lang="ja-JP" altLang="ja-JP" sz="1800" dirty="0">
                <a:latin typeface="UD デジタル 教科書体 NK-R" panose="02020400000000000000" pitchFamily="18" charset="-128"/>
                <a:ea typeface="UD デジタル 教科書体 NK-R" panose="02020400000000000000" pitchFamily="18" charset="-128"/>
              </a:rPr>
              <a:t>数</a:t>
            </a:r>
          </a:p>
        </p:txBody>
      </p:sp>
      <p:pic>
        <p:nvPicPr>
          <p:cNvPr id="10" name="図 9">
            <a:extLst>
              <a:ext uri="{FF2B5EF4-FFF2-40B4-BE49-F238E27FC236}">
                <a16:creationId xmlns:a16="http://schemas.microsoft.com/office/drawing/2014/main" id="{844B390D-5D76-4173-93B3-567AFE200724}"/>
              </a:ext>
            </a:extLst>
          </p:cNvPr>
          <p:cNvPicPr>
            <a:picLocks noChangeAspect="1"/>
          </p:cNvPicPr>
          <p:nvPr/>
        </p:nvPicPr>
        <p:blipFill>
          <a:blip r:embed="rId4"/>
          <a:stretch>
            <a:fillRect/>
          </a:stretch>
        </p:blipFill>
        <p:spPr>
          <a:xfrm>
            <a:off x="1951887" y="5994957"/>
            <a:ext cx="747905" cy="242356"/>
          </a:xfrm>
          <a:prstGeom prst="rect">
            <a:avLst/>
          </a:prstGeom>
        </p:spPr>
      </p:pic>
      <p:sp>
        <p:nvSpPr>
          <p:cNvPr id="11" name="正方形/長方形 10">
            <a:extLst>
              <a:ext uri="{FF2B5EF4-FFF2-40B4-BE49-F238E27FC236}">
                <a16:creationId xmlns:a16="http://schemas.microsoft.com/office/drawing/2014/main" id="{77EA430A-7992-40FD-8156-CCFFBF8DCBAE}"/>
              </a:ext>
            </a:extLst>
          </p:cNvPr>
          <p:cNvSpPr/>
          <p:nvPr/>
        </p:nvSpPr>
        <p:spPr>
          <a:xfrm>
            <a:off x="971600" y="1042556"/>
            <a:ext cx="360446" cy="3333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rgbClr val="000000"/>
                </a:solidFill>
                <a:ea typeface="UD デジタル 教科書体 NK-R" panose="02020400000000000000" pitchFamily="18" charset="-128"/>
              </a:rPr>
              <a:t>人</a:t>
            </a:r>
            <a:endParaRPr kumimoji="1" lang="ja-JP" altLang="en-US" sz="1100" dirty="0">
              <a:solidFill>
                <a:srgbClr val="000000"/>
              </a:solidFill>
              <a:ea typeface="UD デジタル 教科書体 NK-R" panose="02020400000000000000" pitchFamily="18"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3525" y="319957"/>
            <a:ext cx="6729415" cy="318566"/>
          </a:xfrm>
          <a:solidFill>
            <a:schemeClr val="tx2">
              <a:lumMod val="20000"/>
              <a:lumOff val="80000"/>
            </a:schemeClr>
          </a:solidFill>
        </p:spPr>
        <p:txBody>
          <a:bodyPr rtlCol="0">
            <a:noAutofit/>
          </a:bodyPr>
          <a:lstStyle/>
          <a:p>
            <a:pPr algn="l" eaLnBrk="1" fontAlgn="auto" hangingPunct="1">
              <a:spcAft>
                <a:spcPts val="0"/>
              </a:spcAft>
              <a:defRPr/>
            </a:pPr>
            <a:r>
              <a:rPr lang="ja-JP" altLang="en-US" sz="1600" b="1" dirty="0"/>
              <a:t>＜クロス集計①＞　被虐待者の</a:t>
            </a:r>
            <a:r>
              <a:rPr lang="ja-JP" altLang="en-US" sz="1600" b="1" dirty="0" err="1"/>
              <a:t>障がい</a:t>
            </a:r>
            <a:r>
              <a:rPr lang="ja-JP" altLang="en-US" sz="1600" b="1" dirty="0"/>
              <a:t>種別</a:t>
            </a:r>
            <a:r>
              <a:rPr lang="en-US" altLang="ja-JP" sz="1600" b="1" dirty="0"/>
              <a:t>×</a:t>
            </a:r>
            <a:r>
              <a:rPr lang="ja-JP" altLang="en-US" sz="1600" b="1" dirty="0"/>
              <a:t>虐待類型</a:t>
            </a:r>
          </a:p>
        </p:txBody>
      </p:sp>
      <p:sp>
        <p:nvSpPr>
          <p:cNvPr id="44035" name="テキスト ボックス 5"/>
          <p:cNvSpPr txBox="1">
            <a:spLocks noChangeArrowheads="1"/>
          </p:cNvSpPr>
          <p:nvPr/>
        </p:nvSpPr>
        <p:spPr bwMode="auto">
          <a:xfrm>
            <a:off x="161925" y="0"/>
            <a:ext cx="2970213"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＜養護者による虐待＞</a:t>
            </a:r>
          </a:p>
        </p:txBody>
      </p:sp>
      <p:sp>
        <p:nvSpPr>
          <p:cNvPr id="44036" name="スライド番号プレースホルダー 2"/>
          <p:cNvSpPr>
            <a:spLocks noGrp="1"/>
          </p:cNvSpPr>
          <p:nvPr>
            <p:ph type="sldNum" sz="quarter" idx="12"/>
          </p:nvPr>
        </p:nvSpPr>
        <p:spPr bwMode="auto">
          <a:xfrm>
            <a:off x="701675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45BCA959-79B1-4D94-A867-4807E9F7A3A5}"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18</a:t>
            </a:fld>
            <a:endParaRPr lang="ja-JP" altLang="en-US" sz="1200">
              <a:latin typeface="UD デジタル 教科書体 NK-R" panose="02020400000000000000" pitchFamily="18" charset="-128"/>
              <a:ea typeface="UD デジタル 教科書体 NK-R" panose="02020400000000000000" pitchFamily="18" charset="-128"/>
            </a:endParaRPr>
          </a:p>
        </p:txBody>
      </p:sp>
      <p:sp>
        <p:nvSpPr>
          <p:cNvPr id="8" name="角丸四角形 7"/>
          <p:cNvSpPr/>
          <p:nvPr/>
        </p:nvSpPr>
        <p:spPr>
          <a:xfrm>
            <a:off x="7105650" y="1414780"/>
            <a:ext cx="1929258" cy="2019176"/>
          </a:xfrm>
          <a:prstGeom prst="roundRect">
            <a:avLst>
              <a:gd name="adj" fmla="val 10696"/>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ea typeface="UD デジタル 教科書体 NK-R" panose="02020400000000000000" pitchFamily="18" charset="-128"/>
              </a:rPr>
              <a:t>・被虐待者の障がい種別が「難病」の場合以外は全て</a:t>
            </a:r>
            <a:r>
              <a:rPr lang="ja-JP" altLang="en-US" sz="1200" u="sng" dirty="0">
                <a:solidFill>
                  <a:schemeClr val="tx1"/>
                </a:solidFill>
                <a:ea typeface="UD デジタル 教科書体 NK-R" panose="02020400000000000000" pitchFamily="18" charset="-128"/>
              </a:rPr>
              <a:t>「身体的虐待」の割合が高い。</a:t>
            </a:r>
            <a:endParaRPr lang="en-US" altLang="ja-JP" sz="1200" u="sng" dirty="0">
              <a:solidFill>
                <a:schemeClr val="tx1"/>
              </a:solidFill>
              <a:latin typeface="UD デジタル 教科書体 NK-R" panose="02020400000000000000" pitchFamily="18" charset="-128"/>
              <a:ea typeface="UD デジタル 教科書体 NK-R" panose="02020400000000000000" pitchFamily="18" charset="-128"/>
            </a:endParaRPr>
          </a:p>
        </p:txBody>
      </p:sp>
      <p:graphicFrame>
        <p:nvGraphicFramePr>
          <p:cNvPr id="4" name="表 3"/>
          <p:cNvGraphicFramePr>
            <a:graphicFrameLocks noGrp="1"/>
          </p:cNvGraphicFramePr>
          <p:nvPr>
            <p:extLst>
              <p:ext uri="{D42A27DB-BD31-4B8C-83A1-F6EECF244321}">
                <p14:modId xmlns:p14="http://schemas.microsoft.com/office/powerpoint/2010/main" val="2388643088"/>
              </p:ext>
            </p:extLst>
          </p:nvPr>
        </p:nvGraphicFramePr>
        <p:xfrm>
          <a:off x="263525" y="660400"/>
          <a:ext cx="6711952" cy="2944813"/>
        </p:xfrm>
        <a:graphic>
          <a:graphicData uri="http://schemas.openxmlformats.org/drawingml/2006/table">
            <a:tbl>
              <a:tblPr firstRow="1" firstCol="1" bandRow="1">
                <a:tableStyleId>{5C22544A-7EE6-4342-B048-85BDC9FD1C3A}</a:tableStyleId>
              </a:tblPr>
              <a:tblGrid>
                <a:gridCol w="1184020">
                  <a:extLst>
                    <a:ext uri="{9D8B030D-6E8A-4147-A177-3AD203B41FA5}">
                      <a16:colId xmlns:a16="http://schemas.microsoft.com/office/drawing/2014/main" val="20000"/>
                    </a:ext>
                  </a:extLst>
                </a:gridCol>
                <a:gridCol w="921322">
                  <a:extLst>
                    <a:ext uri="{9D8B030D-6E8A-4147-A177-3AD203B41FA5}">
                      <a16:colId xmlns:a16="http://schemas.microsoft.com/office/drawing/2014/main" val="20001"/>
                    </a:ext>
                  </a:extLst>
                </a:gridCol>
                <a:gridCol w="921322">
                  <a:extLst>
                    <a:ext uri="{9D8B030D-6E8A-4147-A177-3AD203B41FA5}">
                      <a16:colId xmlns:a16="http://schemas.microsoft.com/office/drawing/2014/main" val="20002"/>
                    </a:ext>
                  </a:extLst>
                </a:gridCol>
                <a:gridCol w="921322">
                  <a:extLst>
                    <a:ext uri="{9D8B030D-6E8A-4147-A177-3AD203B41FA5}">
                      <a16:colId xmlns:a16="http://schemas.microsoft.com/office/drawing/2014/main" val="20003"/>
                    </a:ext>
                  </a:extLst>
                </a:gridCol>
                <a:gridCol w="921322">
                  <a:extLst>
                    <a:ext uri="{9D8B030D-6E8A-4147-A177-3AD203B41FA5}">
                      <a16:colId xmlns:a16="http://schemas.microsoft.com/office/drawing/2014/main" val="20004"/>
                    </a:ext>
                  </a:extLst>
                </a:gridCol>
                <a:gridCol w="921322">
                  <a:extLst>
                    <a:ext uri="{9D8B030D-6E8A-4147-A177-3AD203B41FA5}">
                      <a16:colId xmlns:a16="http://schemas.microsoft.com/office/drawing/2014/main" val="20005"/>
                    </a:ext>
                  </a:extLst>
                </a:gridCol>
                <a:gridCol w="921322">
                  <a:extLst>
                    <a:ext uri="{9D8B030D-6E8A-4147-A177-3AD203B41FA5}">
                      <a16:colId xmlns:a16="http://schemas.microsoft.com/office/drawing/2014/main" val="20006"/>
                    </a:ext>
                  </a:extLst>
                </a:gridCol>
              </a:tblGrid>
              <a:tr h="455977">
                <a:tc>
                  <a:txBody>
                    <a:bodyPr/>
                    <a:lstStyle/>
                    <a:p>
                      <a:pPr algn="ctr">
                        <a:spcAft>
                          <a:spcPts val="0"/>
                        </a:spcAft>
                      </a:pPr>
                      <a:r>
                        <a:rPr lang="ja-JP" sz="1200" kern="0" dirty="0">
                          <a:effectLst/>
                          <a:ea typeface="UD デジタル 教科書体 NK-R" panose="02020400000000000000" pitchFamily="18" charset="-128"/>
                        </a:rPr>
                        <a:t>　</a:t>
                      </a:r>
                      <a:endParaRPr lang="ja-JP" sz="1100" kern="100" dirty="0">
                        <a:effectLst/>
                        <a:latin typeface="Century"/>
                        <a:ea typeface="ＭＳ 明朝"/>
                        <a:cs typeface="Times New Roman"/>
                      </a:endParaRPr>
                    </a:p>
                  </a:txBody>
                  <a:tcPr marL="62839" marR="6283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ctr">
                        <a:spcAft>
                          <a:spcPts val="0"/>
                        </a:spcAft>
                      </a:pPr>
                      <a:r>
                        <a:rPr lang="ja-JP" sz="1200" kern="0" dirty="0">
                          <a:effectLst/>
                          <a:ea typeface="UD デジタル 教科書体 NK-R" panose="02020400000000000000" pitchFamily="18" charset="-128"/>
                        </a:rPr>
                        <a:t>身体的</a:t>
                      </a:r>
                      <a:endParaRPr lang="en-US" altLang="ja-JP" sz="1200" kern="0" dirty="0">
                        <a:effectLst/>
                      </a:endParaRPr>
                    </a:p>
                    <a:p>
                      <a:pPr algn="ctr">
                        <a:spcAft>
                          <a:spcPts val="0"/>
                        </a:spcAft>
                      </a:pPr>
                      <a:r>
                        <a:rPr lang="ja-JP" sz="1200" kern="0" dirty="0">
                          <a:effectLst/>
                          <a:latin typeface="UD デジタル 教科書体 NK-R" panose="02020400000000000000" pitchFamily="18" charset="-128"/>
                          <a:ea typeface="UD デジタル 教科書体 NK-R" panose="02020400000000000000" pitchFamily="18" charset="-128"/>
                        </a:rPr>
                        <a:t>虐待</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39" marR="62839" marT="0"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algn="ctr">
                        <a:spcAft>
                          <a:spcPts val="0"/>
                        </a:spcAft>
                      </a:pPr>
                      <a:r>
                        <a:rPr lang="ja-JP" sz="1200" kern="0" dirty="0">
                          <a:effectLst/>
                          <a:ea typeface="UD デジタル 教科書体 NK-R" panose="02020400000000000000" pitchFamily="18" charset="-128"/>
                        </a:rPr>
                        <a:t>性的虐待</a:t>
                      </a:r>
                      <a:endParaRPr lang="ja-JP" sz="1100" kern="100" dirty="0">
                        <a:effectLst/>
                        <a:latin typeface="Century"/>
                        <a:ea typeface="ＭＳ 明朝"/>
                        <a:cs typeface="Times New Roman"/>
                      </a:endParaRPr>
                    </a:p>
                  </a:txBody>
                  <a:tcPr marL="62839" marR="62839" marT="0" marB="0" anchor="ctr">
                    <a:lnT w="28575" cap="flat" cmpd="sng" algn="ctr">
                      <a:solidFill>
                        <a:schemeClr val="tx1"/>
                      </a:solidFill>
                      <a:prstDash val="solid"/>
                      <a:round/>
                      <a:headEnd type="none" w="med" len="med"/>
                      <a:tailEnd type="none" w="med" len="med"/>
                    </a:lnT>
                  </a:tcPr>
                </a:tc>
                <a:tc>
                  <a:txBody>
                    <a:bodyPr/>
                    <a:lstStyle/>
                    <a:p>
                      <a:pPr algn="ctr">
                        <a:spcAft>
                          <a:spcPts val="0"/>
                        </a:spcAft>
                      </a:pPr>
                      <a:r>
                        <a:rPr lang="ja-JP" sz="1200" kern="0" dirty="0">
                          <a:effectLst/>
                          <a:latin typeface="UD デジタル 教科書体 NK-R" panose="02020400000000000000" pitchFamily="18" charset="-128"/>
                          <a:ea typeface="UD デジタル 教科書体 NK-R" panose="02020400000000000000" pitchFamily="18" charset="-128"/>
                        </a:rPr>
                        <a:t>心理的</a:t>
                      </a:r>
                      <a:endParaRPr lang="en-US" altLang="ja-JP" sz="1200" kern="0" dirty="0">
                        <a:effectLst/>
                        <a:latin typeface="UD デジタル 教科書体 NK-R" panose="02020400000000000000" pitchFamily="18" charset="-128"/>
                        <a:ea typeface="UD デジタル 教科書体 NK-R" panose="02020400000000000000" pitchFamily="18" charset="-128"/>
                      </a:endParaRPr>
                    </a:p>
                    <a:p>
                      <a:pPr algn="ctr">
                        <a:spcAft>
                          <a:spcPts val="0"/>
                        </a:spcAft>
                      </a:pPr>
                      <a:r>
                        <a:rPr lang="ja-JP" sz="1200" kern="0" dirty="0">
                          <a:effectLst/>
                          <a:latin typeface="UD デジタル 教科書体 NK-R" panose="02020400000000000000" pitchFamily="18" charset="-128"/>
                          <a:ea typeface="UD デジタル 教科書体 NK-R" panose="02020400000000000000" pitchFamily="18" charset="-128"/>
                        </a:rPr>
                        <a:t>虐待</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39" marR="62839" marT="0" marB="0" anchor="ctr">
                    <a:lnT w="28575" cap="flat" cmpd="sng" algn="ctr">
                      <a:solidFill>
                        <a:schemeClr val="tx1"/>
                      </a:solidFill>
                      <a:prstDash val="solid"/>
                      <a:round/>
                      <a:headEnd type="none" w="med" len="med"/>
                      <a:tailEnd type="none" w="med" len="med"/>
                    </a:lnT>
                  </a:tcPr>
                </a:tc>
                <a:tc>
                  <a:txBody>
                    <a:bodyPr/>
                    <a:lstStyle/>
                    <a:p>
                      <a:pPr algn="ctr">
                        <a:lnSpc>
                          <a:spcPts val="1200"/>
                        </a:lnSpc>
                        <a:spcAft>
                          <a:spcPts val="0"/>
                        </a:spcAft>
                      </a:pPr>
                      <a:r>
                        <a:rPr lang="ja-JP" sz="1200" kern="0" dirty="0">
                          <a:effectLst/>
                          <a:latin typeface="UD デジタル 教科書体 NK-R" panose="02020400000000000000" pitchFamily="18" charset="-128"/>
                          <a:ea typeface="UD デジタル 教科書体 NK-R" panose="02020400000000000000" pitchFamily="18" charset="-128"/>
                        </a:rPr>
                        <a:t>放棄、放置</a:t>
                      </a:r>
                      <a:endParaRPr lang="en-US" altLang="ja-JP" sz="1200" kern="0" dirty="0">
                        <a:effectLst/>
                        <a:latin typeface="UD デジタル 教科書体 NK-R" panose="02020400000000000000" pitchFamily="18" charset="-128"/>
                        <a:ea typeface="UD デジタル 教科書体 NK-R" panose="02020400000000000000" pitchFamily="18" charset="-128"/>
                      </a:endParaRPr>
                    </a:p>
                    <a:p>
                      <a:pPr algn="ctr">
                        <a:lnSpc>
                          <a:spcPts val="1200"/>
                        </a:lnSpc>
                        <a:spcAft>
                          <a:spcPts val="0"/>
                        </a:spcAft>
                      </a:pPr>
                      <a:r>
                        <a:rPr lang="ja-JP" altLang="en-US" sz="800" kern="0" dirty="0">
                          <a:effectLst/>
                          <a:latin typeface="UD デジタル 教科書体 NK-R" panose="02020400000000000000" pitchFamily="18" charset="-128"/>
                          <a:ea typeface="UD デジタル 教科書体 NK-R" panose="02020400000000000000" pitchFamily="18" charset="-128"/>
                          <a:cs typeface="Times New Roman"/>
                        </a:rPr>
                        <a:t>（ネグレクト）</a:t>
                      </a:r>
                      <a:endParaRPr lang="ja-JP" sz="700" kern="10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39" marR="62839" marT="0" marB="0" anchor="ctr">
                    <a:lnT w="28575" cap="flat" cmpd="sng" algn="ctr">
                      <a:solidFill>
                        <a:schemeClr val="tx1"/>
                      </a:solidFill>
                      <a:prstDash val="solid"/>
                      <a:round/>
                      <a:headEnd type="none" w="med" len="med"/>
                      <a:tailEnd type="none" w="med" len="med"/>
                    </a:lnT>
                  </a:tcPr>
                </a:tc>
                <a:tc>
                  <a:txBody>
                    <a:bodyPr/>
                    <a:lstStyle/>
                    <a:p>
                      <a:pPr algn="ctr">
                        <a:spcAft>
                          <a:spcPts val="0"/>
                        </a:spcAft>
                      </a:pPr>
                      <a:r>
                        <a:rPr lang="ja-JP" sz="1200" kern="0" dirty="0">
                          <a:effectLst/>
                          <a:latin typeface="UD デジタル 教科書体 NK-R" panose="02020400000000000000" pitchFamily="18" charset="-128"/>
                          <a:ea typeface="UD デジタル 教科書体 NK-R" panose="02020400000000000000" pitchFamily="18" charset="-128"/>
                        </a:rPr>
                        <a:t>経済的</a:t>
                      </a:r>
                      <a:endParaRPr lang="en-US" altLang="ja-JP" sz="1200" kern="0" dirty="0">
                        <a:effectLst/>
                        <a:latin typeface="UD デジタル 教科書体 NK-R" panose="02020400000000000000" pitchFamily="18" charset="-128"/>
                        <a:ea typeface="UD デジタル 教科書体 NK-R" panose="02020400000000000000" pitchFamily="18" charset="-128"/>
                      </a:endParaRPr>
                    </a:p>
                    <a:p>
                      <a:pPr algn="ctr">
                        <a:spcAft>
                          <a:spcPts val="0"/>
                        </a:spcAft>
                      </a:pPr>
                      <a:r>
                        <a:rPr lang="ja-JP" sz="1200" kern="0" dirty="0">
                          <a:effectLst/>
                          <a:latin typeface="UD デジタル 教科書体 NK-R" panose="02020400000000000000" pitchFamily="18" charset="-128"/>
                          <a:ea typeface="UD デジタル 教科書体 NK-R" panose="02020400000000000000" pitchFamily="18" charset="-128"/>
                        </a:rPr>
                        <a:t>虐待</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39" marR="62839"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ctr">
                        <a:spcAft>
                          <a:spcPts val="0"/>
                        </a:spcAft>
                      </a:pPr>
                      <a:r>
                        <a:rPr lang="ja-JP" altLang="en-US" sz="1200" kern="100" dirty="0">
                          <a:effectLst/>
                          <a:latin typeface="UD デジタル 教科書体 NK-R" panose="02020400000000000000" pitchFamily="18" charset="-128"/>
                          <a:ea typeface="UD デジタル 教科書体 NK-R" panose="02020400000000000000" pitchFamily="18" charset="-128"/>
                          <a:cs typeface="Times New Roman"/>
                        </a:rPr>
                        <a:t>計</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39" marR="6283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414806">
                <a:tc>
                  <a:txBody>
                    <a:bodyPr/>
                    <a:lstStyle/>
                    <a:p>
                      <a:pPr algn="ctr">
                        <a:spcAft>
                          <a:spcPts val="0"/>
                        </a:spcAft>
                      </a:pPr>
                      <a:r>
                        <a:rPr lang="ja-JP" sz="1200" kern="0" dirty="0" err="1">
                          <a:effectLst/>
                          <a:ea typeface="UD デジタル 教科書体 NK-R" panose="02020400000000000000" pitchFamily="18" charset="-128"/>
                        </a:rPr>
                        <a:t>身体障がい</a:t>
                      </a:r>
                      <a:endParaRPr lang="ja-JP" sz="1100" kern="100" dirty="0">
                        <a:effectLst/>
                        <a:latin typeface="Century"/>
                        <a:ea typeface="ＭＳ 明朝"/>
                        <a:cs typeface="Times New Roman"/>
                      </a:endParaRPr>
                    </a:p>
                  </a:txBody>
                  <a:tcPr marL="62839" marR="6283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30</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37.0</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18</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22.2</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20</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24.7</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13</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16.0</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81</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14806">
                <a:tc>
                  <a:txBody>
                    <a:bodyPr/>
                    <a:lstStyle/>
                    <a:p>
                      <a:pPr algn="ctr">
                        <a:spcAft>
                          <a:spcPts val="0"/>
                        </a:spcAft>
                      </a:pPr>
                      <a:r>
                        <a:rPr lang="ja-JP" sz="1200" kern="0" dirty="0">
                          <a:effectLst/>
                          <a:latin typeface="UD デジタル 教科書体 NK-R" panose="02020400000000000000" pitchFamily="18" charset="-128"/>
                          <a:ea typeface="UD デジタル 教科書体 NK-R" panose="02020400000000000000" pitchFamily="18" charset="-128"/>
                        </a:rPr>
                        <a:t>知的</a:t>
                      </a:r>
                      <a:r>
                        <a:rPr lang="ja-JP" sz="1200" kern="0" dirty="0" err="1">
                          <a:effectLst/>
                          <a:latin typeface="UD デジタル 教科書体 NK-R" panose="02020400000000000000" pitchFamily="18" charset="-128"/>
                          <a:ea typeface="UD デジタル 教科書体 NK-R" panose="02020400000000000000" pitchFamily="18" charset="-128"/>
                        </a:rPr>
                        <a:t>障がい</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39" marR="6283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72</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41.4</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2.3</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42</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24.1</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18</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10.3</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38</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21.8</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174</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14806">
                <a:tc>
                  <a:txBody>
                    <a:bodyPr/>
                    <a:lstStyle/>
                    <a:p>
                      <a:pPr algn="ctr">
                        <a:spcAft>
                          <a:spcPts val="0"/>
                        </a:spcAft>
                      </a:pPr>
                      <a:r>
                        <a:rPr lang="ja-JP" sz="1200" kern="0" dirty="0" err="1">
                          <a:effectLst/>
                          <a:ea typeface="UD デジタル 教科書体 NK-R" panose="02020400000000000000" pitchFamily="18" charset="-128"/>
                        </a:rPr>
                        <a:t>精神障がい</a:t>
                      </a:r>
                      <a:endParaRPr lang="ja-JP" sz="1100" kern="100" dirty="0">
                        <a:effectLst/>
                        <a:latin typeface="Century"/>
                        <a:ea typeface="ＭＳ 明朝"/>
                        <a:cs typeface="Times New Roman"/>
                      </a:endParaRPr>
                    </a:p>
                  </a:txBody>
                  <a:tcPr marL="62839" marR="6283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84</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48.8</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1.7</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56</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32.6</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14</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8.1</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15</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8.7</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172</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14806">
                <a:tc>
                  <a:txBody>
                    <a:bodyPr/>
                    <a:lstStyle/>
                    <a:p>
                      <a:pPr algn="ctr">
                        <a:spcAft>
                          <a:spcPts val="0"/>
                        </a:spcAft>
                      </a:pPr>
                      <a:r>
                        <a:rPr lang="ja-JP" sz="1200" kern="0" dirty="0" err="1">
                          <a:effectLst/>
                          <a:ea typeface="UD デジタル 教科書体 NK-R" panose="02020400000000000000" pitchFamily="18" charset="-128"/>
                        </a:rPr>
                        <a:t>発達障がい</a:t>
                      </a:r>
                      <a:endParaRPr lang="ja-JP" sz="1100" kern="100" dirty="0">
                        <a:effectLst/>
                        <a:latin typeface="Century"/>
                        <a:ea typeface="ＭＳ 明朝"/>
                        <a:cs typeface="Times New Roman"/>
                      </a:endParaRPr>
                    </a:p>
                  </a:txBody>
                  <a:tcPr marL="62839" marR="6283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9</a:t>
                      </a:r>
                    </a:p>
                    <a:p>
                      <a:pPr algn="r" fontAlgn="ctr"/>
                      <a:r>
                        <a:rPr lang="ja-JP" altLang="en-US"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56.3</a:t>
                      </a:r>
                      <a:r>
                        <a:rPr lang="ja-JP" altLang="en-US"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18.8</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6.3</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18.8</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16</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14806">
                <a:tc>
                  <a:txBody>
                    <a:bodyPr/>
                    <a:lstStyle/>
                    <a:p>
                      <a:pPr algn="ctr">
                        <a:spcAft>
                          <a:spcPts val="0"/>
                        </a:spcAft>
                      </a:pPr>
                      <a:r>
                        <a:rPr lang="ja-JP" sz="1200" kern="0" dirty="0">
                          <a:effectLst/>
                          <a:ea typeface="UD デジタル 教科書体 NK-R" panose="02020400000000000000" pitchFamily="18" charset="-128"/>
                        </a:rPr>
                        <a:t>難病</a:t>
                      </a:r>
                      <a:endParaRPr lang="ja-JP" sz="1100" kern="100" dirty="0">
                        <a:effectLst/>
                        <a:latin typeface="Century"/>
                        <a:ea typeface="ＭＳ 明朝"/>
                        <a:cs typeface="Times New Roman"/>
                      </a:endParaRPr>
                    </a:p>
                  </a:txBody>
                  <a:tcPr marL="62839" marR="6283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30.8</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5</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38.5</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23.1</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7.7</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13</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14806">
                <a:tc>
                  <a:txBody>
                    <a:bodyPr/>
                    <a:lstStyle/>
                    <a:p>
                      <a:pPr algn="ctr">
                        <a:spcAft>
                          <a:spcPts val="0"/>
                        </a:spcAft>
                      </a:pPr>
                      <a:r>
                        <a:rPr lang="ja-JP" sz="1200" kern="0" dirty="0">
                          <a:effectLst/>
                          <a:ea typeface="UD デジタル 教科書体 NK-R" panose="02020400000000000000" pitchFamily="18" charset="-128"/>
                        </a:rPr>
                        <a:t>その他</a:t>
                      </a:r>
                      <a:endParaRPr lang="ja-JP" sz="1100" kern="100" dirty="0">
                        <a:effectLst/>
                        <a:latin typeface="Century"/>
                        <a:ea typeface="ＭＳ 明朝"/>
                        <a:cs typeface="Times New Roman"/>
                      </a:endParaRPr>
                    </a:p>
                  </a:txBody>
                  <a:tcPr marL="62839" marR="6283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43.5</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34.8</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13.0</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a:t>
                      </a:r>
                    </a:p>
                    <a:p>
                      <a:pPr algn="r" fontAlgn="ct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8.7</a:t>
                      </a:r>
                      <a:r>
                        <a:rPr lang="ja-JP" altLang="en-US"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23</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4" marR="71989" marT="9528"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188612751"/>
              </p:ext>
            </p:extLst>
          </p:nvPr>
        </p:nvGraphicFramePr>
        <p:xfrm>
          <a:off x="263525" y="4046538"/>
          <a:ext cx="6729415" cy="2733678"/>
        </p:xfrm>
        <a:graphic>
          <a:graphicData uri="http://schemas.openxmlformats.org/drawingml/2006/table">
            <a:tbl>
              <a:tblPr firstRow="1" firstCol="1" bandRow="1">
                <a:tableStyleId>{5C22544A-7EE6-4342-B048-85BDC9FD1C3A}</a:tableStyleId>
              </a:tblPr>
              <a:tblGrid>
                <a:gridCol w="1435633">
                  <a:extLst>
                    <a:ext uri="{9D8B030D-6E8A-4147-A177-3AD203B41FA5}">
                      <a16:colId xmlns:a16="http://schemas.microsoft.com/office/drawing/2014/main" val="20000"/>
                    </a:ext>
                  </a:extLst>
                </a:gridCol>
                <a:gridCol w="983232">
                  <a:extLst>
                    <a:ext uri="{9D8B030D-6E8A-4147-A177-3AD203B41FA5}">
                      <a16:colId xmlns:a16="http://schemas.microsoft.com/office/drawing/2014/main" val="20001"/>
                    </a:ext>
                  </a:extLst>
                </a:gridCol>
                <a:gridCol w="918642">
                  <a:extLst>
                    <a:ext uri="{9D8B030D-6E8A-4147-A177-3AD203B41FA5}">
                      <a16:colId xmlns:a16="http://schemas.microsoft.com/office/drawing/2014/main" val="20002"/>
                    </a:ext>
                  </a:extLst>
                </a:gridCol>
                <a:gridCol w="847977">
                  <a:extLst>
                    <a:ext uri="{9D8B030D-6E8A-4147-A177-3AD203B41FA5}">
                      <a16:colId xmlns:a16="http://schemas.microsoft.com/office/drawing/2014/main" val="20003"/>
                    </a:ext>
                  </a:extLst>
                </a:gridCol>
                <a:gridCol w="847977">
                  <a:extLst>
                    <a:ext uri="{9D8B030D-6E8A-4147-A177-3AD203B41FA5}">
                      <a16:colId xmlns:a16="http://schemas.microsoft.com/office/drawing/2014/main" val="52227255"/>
                    </a:ext>
                  </a:extLst>
                </a:gridCol>
                <a:gridCol w="847977">
                  <a:extLst>
                    <a:ext uri="{9D8B030D-6E8A-4147-A177-3AD203B41FA5}">
                      <a16:colId xmlns:a16="http://schemas.microsoft.com/office/drawing/2014/main" val="20004"/>
                    </a:ext>
                  </a:extLst>
                </a:gridCol>
                <a:gridCol w="847977">
                  <a:extLst>
                    <a:ext uri="{9D8B030D-6E8A-4147-A177-3AD203B41FA5}">
                      <a16:colId xmlns:a16="http://schemas.microsoft.com/office/drawing/2014/main" val="20005"/>
                    </a:ext>
                  </a:extLst>
                </a:gridCol>
              </a:tblGrid>
              <a:tr h="432890">
                <a:tc>
                  <a:txBody>
                    <a:bodyPr/>
                    <a:lstStyle/>
                    <a:p>
                      <a:pPr algn="ctr" fontAlgn="ctr"/>
                      <a:r>
                        <a:rPr lang="ja-JP" altLang="en-US" sz="1200" u="none" strike="noStrike" dirty="0">
                          <a:effectLst/>
                          <a:ea typeface="UD デジタル 教科書体 NK-R" panose="02020400000000000000" pitchFamily="18" charset="-128"/>
                        </a:rPr>
                        <a:t>　</a:t>
                      </a:r>
                      <a:endParaRPr lang="ja-JP" altLang="en-US" sz="1200" b="1" i="0" u="none" strike="noStrike" dirty="0">
                        <a:solidFill>
                          <a:schemeClr val="bg1"/>
                        </a:solidFill>
                        <a:effectLst/>
                        <a:latin typeface="UD デジタル 教科書体 NK-R" panose="02020400000000000000" pitchFamily="18" charset="-128"/>
                      </a:endParaRPr>
                    </a:p>
                  </a:txBody>
                  <a:tcPr marL="9528" marR="9528" marT="9509"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ctr" fontAlgn="ctr"/>
                      <a:r>
                        <a:rPr lang="ja-JP" altLang="en-US" sz="1200" b="1" i="0" u="none" strike="noStrike" dirty="0">
                          <a:solidFill>
                            <a:schemeClr val="bg1"/>
                          </a:solidFill>
                          <a:effectLst/>
                          <a:latin typeface="UD デジタル 教科書体 NK-R" panose="02020400000000000000" pitchFamily="18" charset="-128"/>
                          <a:ea typeface="UD デジタル 教科書体 NK-R" panose="02020400000000000000" pitchFamily="18" charset="-128"/>
                        </a:rPr>
                        <a:t>父</a:t>
                      </a:r>
                    </a:p>
                  </a:txBody>
                  <a:tcPr marL="9526" marR="9526" marT="9520"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algn="ctr" fontAlgn="ctr"/>
                      <a:r>
                        <a:rPr lang="ja-JP" altLang="en-US" sz="1200" b="1" i="0" u="none" strike="noStrike" dirty="0">
                          <a:solidFill>
                            <a:schemeClr val="lt1"/>
                          </a:solidFill>
                          <a:effectLst/>
                          <a:latin typeface="+mn-lt"/>
                          <a:ea typeface="UD デジタル 教科書体 NK-R" panose="02020400000000000000" pitchFamily="18" charset="-128"/>
                        </a:rPr>
                        <a:t>母</a:t>
                      </a:r>
                      <a:endParaRPr lang="ja-JP" altLang="en-US" sz="1200" b="1" i="0" u="none" strike="noStrike" dirty="0">
                        <a:solidFill>
                          <a:schemeClr val="bg1"/>
                        </a:solidFill>
                        <a:effectLst/>
                        <a:latin typeface="UD デジタル 教科書体 NK-R" panose="02020400000000000000" pitchFamily="18" charset="-128"/>
                      </a:endParaRPr>
                    </a:p>
                  </a:txBody>
                  <a:tcPr marL="9526" marR="9526" marT="9520" marB="0" anchor="ctr">
                    <a:lnT w="28575" cap="flat" cmpd="sng" algn="ctr">
                      <a:solidFill>
                        <a:schemeClr val="tx1"/>
                      </a:solidFill>
                      <a:prstDash val="solid"/>
                      <a:round/>
                      <a:headEnd type="none" w="med" len="med"/>
                      <a:tailEnd type="none" w="med" len="med"/>
                    </a:lnT>
                  </a:tcPr>
                </a:tc>
                <a:tc>
                  <a:txBody>
                    <a:bodyPr/>
                    <a:lstStyle/>
                    <a:p>
                      <a:pPr algn="ctr" fontAlgn="ctr"/>
                      <a:r>
                        <a:rPr lang="ja-JP" altLang="en-US" sz="1200" u="none" strike="noStrike" dirty="0">
                          <a:effectLst/>
                          <a:ea typeface="UD デジタル 教科書体 NK-R" panose="02020400000000000000" pitchFamily="18" charset="-128"/>
                        </a:rPr>
                        <a:t>夫</a:t>
                      </a:r>
                      <a:endParaRPr lang="ja-JP" altLang="en-US" sz="1200" b="1" i="0" u="none" strike="noStrike" dirty="0">
                        <a:solidFill>
                          <a:schemeClr val="bg1"/>
                        </a:solidFill>
                        <a:effectLst/>
                        <a:latin typeface="UD デジタル 教科書体 NK-R" panose="02020400000000000000" pitchFamily="18" charset="-128"/>
                      </a:endParaRPr>
                    </a:p>
                  </a:txBody>
                  <a:tcPr marL="9526" marR="9526" marT="9520" marB="0" anchor="ctr">
                    <a:lnT w="28575" cap="flat" cmpd="sng" algn="ctr">
                      <a:solidFill>
                        <a:schemeClr val="tx1"/>
                      </a:solidFill>
                      <a:prstDash val="solid"/>
                      <a:round/>
                      <a:headEnd type="none" w="med" len="med"/>
                      <a:tailEnd type="none" w="med" len="med"/>
                    </a:lnT>
                  </a:tcPr>
                </a:tc>
                <a:tc>
                  <a:txBody>
                    <a:bodyPr/>
                    <a:lstStyle/>
                    <a:p>
                      <a:pPr algn="ctr" fontAlgn="ctr"/>
                      <a:r>
                        <a:rPr lang="ja-JP" altLang="en-US" sz="1200" b="1" i="0" u="none" strike="noStrike" dirty="0">
                          <a:solidFill>
                            <a:schemeClr val="bg1"/>
                          </a:solidFill>
                          <a:effectLst/>
                          <a:latin typeface="UD デジタル 教科書体 NK-R" panose="02020400000000000000" pitchFamily="18" charset="-128"/>
                        </a:rPr>
                        <a:t>息子</a:t>
                      </a:r>
                    </a:p>
                  </a:txBody>
                  <a:tcPr marL="9526" marR="9526" marT="9520" marB="0" anchor="ctr">
                    <a:lnT w="28575" cap="flat" cmpd="sng" algn="ctr">
                      <a:solidFill>
                        <a:schemeClr val="tx1"/>
                      </a:solidFill>
                      <a:prstDash val="solid"/>
                      <a:round/>
                      <a:headEnd type="none" w="med" len="med"/>
                      <a:tailEnd type="none" w="med" len="med"/>
                    </a:lnT>
                  </a:tcPr>
                </a:tc>
                <a:tc>
                  <a:txBody>
                    <a:bodyPr/>
                    <a:lstStyle/>
                    <a:p>
                      <a:pPr algn="ctr" fontAlgn="ctr"/>
                      <a:r>
                        <a:rPr lang="ja-JP" altLang="en-US" sz="1200" b="1" i="0" u="none" strike="noStrike" dirty="0">
                          <a:solidFill>
                            <a:schemeClr val="lt1"/>
                          </a:solidFill>
                          <a:effectLst/>
                          <a:latin typeface="+mn-lt"/>
                          <a:ea typeface="UD デジタル 教科書体 NK-R" panose="02020400000000000000" pitchFamily="18" charset="-128"/>
                        </a:rPr>
                        <a:t>兄弟</a:t>
                      </a:r>
                      <a:endParaRPr lang="ja-JP" altLang="en-US" sz="1200" b="1" i="0" u="none" strike="noStrike" dirty="0">
                        <a:solidFill>
                          <a:schemeClr val="bg1"/>
                        </a:solidFill>
                        <a:effectLst/>
                        <a:latin typeface="UD デジタル 教科書体 NK-R" panose="02020400000000000000" pitchFamily="18" charset="-128"/>
                      </a:endParaRPr>
                    </a:p>
                  </a:txBody>
                  <a:tcPr marL="9526" marR="9526" marT="9520" marB="0" anchor="ctr">
                    <a:lnT w="28575" cap="flat" cmpd="sng" algn="ctr">
                      <a:solidFill>
                        <a:schemeClr val="tx1"/>
                      </a:solidFill>
                      <a:prstDash val="solid"/>
                      <a:round/>
                      <a:headEnd type="none" w="med" len="med"/>
                      <a:tailEnd type="none" w="med" len="med"/>
                    </a:lnT>
                  </a:tcPr>
                </a:tc>
                <a:tc>
                  <a:txBody>
                    <a:bodyPr/>
                    <a:lstStyle/>
                    <a:p>
                      <a:pPr algn="ctr" fontAlgn="ctr"/>
                      <a:r>
                        <a:rPr lang="ja-JP" altLang="en-US" sz="1200" b="1" i="0" u="none" strike="noStrike" dirty="0">
                          <a:solidFill>
                            <a:schemeClr val="lt1"/>
                          </a:solidFill>
                          <a:effectLst/>
                          <a:latin typeface="+mn-lt"/>
                          <a:ea typeface="UD デジタル 教科書体 NK-R" panose="02020400000000000000" pitchFamily="18" charset="-128"/>
                        </a:rPr>
                        <a:t>姉妹</a:t>
                      </a:r>
                      <a:endParaRPr lang="en-US" altLang="ja-JP" sz="1200" b="1" i="0" u="none" strike="noStrike" dirty="0">
                        <a:solidFill>
                          <a:schemeClr val="bg1"/>
                        </a:solidFill>
                        <a:effectLst/>
                        <a:latin typeface="UD デジタル 教科書体 NK-R" panose="02020400000000000000" pitchFamily="18" charset="-128"/>
                      </a:endParaRPr>
                    </a:p>
                  </a:txBody>
                  <a:tcPr marL="9526" marR="9526" marT="952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375280">
                <a:tc>
                  <a:txBody>
                    <a:bodyPr/>
                    <a:lstStyle/>
                    <a:p>
                      <a:pPr algn="ctr" fontAlgn="ctr"/>
                      <a:r>
                        <a:rPr lang="ja-JP" altLang="en-US" sz="1200" u="none" strike="noStrike" dirty="0" err="1">
                          <a:effectLst/>
                          <a:ea typeface="UD デジタル 教科書体 NK-R" panose="02020400000000000000" pitchFamily="18" charset="-128"/>
                        </a:rPr>
                        <a:t>身体障がい</a:t>
                      </a:r>
                      <a:endParaRPr lang="ja-JP" altLang="en-US" sz="1200" b="1" i="0" u="none" strike="noStrike" dirty="0">
                        <a:solidFill>
                          <a:schemeClr val="bg1"/>
                        </a:solidFill>
                        <a:effectLst/>
                        <a:latin typeface="UD デジタル 教科書体 NK-R" panose="02020400000000000000" pitchFamily="18" charset="-128"/>
                      </a:endParaRPr>
                    </a:p>
                  </a:txBody>
                  <a:tcPr marL="9528" marR="9528" marT="9509"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17.5</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16</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28.1</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15</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26.3</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6</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10.5</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kumimoji="1" lang="en-US" altLang="ja-JP" sz="120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4</a:t>
                      </a:r>
                    </a:p>
                    <a:p>
                      <a:pPr algn="r" fontAlgn="ctr"/>
                      <a:r>
                        <a:rPr kumimoji="1" lang="ja-JP" altLang="en-US" sz="120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en-US" altLang="ja-JP" sz="120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7.0</a:t>
                      </a:r>
                      <a:r>
                        <a:rPr kumimoji="1" lang="ja-JP" altLang="en-US" sz="120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endParaRPr kumimoji="1" lang="en-US" altLang="ja-JP" sz="1200" u="none" strike="noStrike"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5.3</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24388">
                <a:tc>
                  <a:txBody>
                    <a:bodyPr/>
                    <a:lstStyle/>
                    <a:p>
                      <a:pPr algn="ctr" fontAlgn="ctr"/>
                      <a:r>
                        <a:rPr lang="ja-JP" altLang="en-US" sz="1200" u="none" strike="noStrike" dirty="0">
                          <a:effectLst/>
                          <a:latin typeface="UD デジタル 教科書体 NK-R" panose="02020400000000000000" pitchFamily="18" charset="-128"/>
                          <a:ea typeface="UD デジタル 教科書体 NK-R" panose="02020400000000000000" pitchFamily="18" charset="-128"/>
                        </a:rPr>
                        <a:t>知的</a:t>
                      </a:r>
                      <a:r>
                        <a:rPr lang="ja-JP" altLang="en-US" sz="1200" u="none" strike="noStrike" dirty="0" err="1">
                          <a:effectLst/>
                          <a:latin typeface="UD デジタル 教科書体 NK-R" panose="02020400000000000000" pitchFamily="18" charset="-128"/>
                          <a:ea typeface="UD デジタル 教科書体 NK-R" panose="02020400000000000000" pitchFamily="18" charset="-128"/>
                        </a:rPr>
                        <a:t>障がい</a:t>
                      </a:r>
                      <a:endParaRPr lang="ja-JP" altLang="en-US" sz="1200" b="1" i="0" u="none" strike="noStrike"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8" marR="9528" marT="9509"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37</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28.7</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49</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38.0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6.2</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2.3</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13</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10.1</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11</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8.5</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5280">
                <a:tc>
                  <a:txBody>
                    <a:bodyPr/>
                    <a:lstStyle/>
                    <a:p>
                      <a:pPr algn="ctr" fontAlgn="ctr"/>
                      <a:r>
                        <a:rPr lang="ja-JP" altLang="en-US" sz="1200" u="none" strike="noStrike" dirty="0" err="1">
                          <a:effectLst/>
                          <a:ea typeface="UD デジタル 教科書体 NK-R" panose="02020400000000000000" pitchFamily="18" charset="-128"/>
                        </a:rPr>
                        <a:t>精神障がい</a:t>
                      </a:r>
                      <a:endParaRPr lang="ja-JP" altLang="en-US" sz="1200" b="1" i="0" u="none" strike="noStrike" dirty="0">
                        <a:solidFill>
                          <a:schemeClr val="bg1"/>
                        </a:solidFill>
                        <a:effectLst/>
                        <a:latin typeface="UD デジタル 教科書体 NK-R" panose="02020400000000000000" pitchFamily="18" charset="-128"/>
                      </a:endParaRPr>
                    </a:p>
                  </a:txBody>
                  <a:tcPr marL="9528" marR="9528" marT="9509"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18</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13.5</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25</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18.8</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46</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34.6</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6</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4.5</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12</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9.0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5</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3.8</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5280">
                <a:tc>
                  <a:txBody>
                    <a:bodyPr/>
                    <a:lstStyle/>
                    <a:p>
                      <a:pPr algn="ctr" fontAlgn="ctr"/>
                      <a:r>
                        <a:rPr lang="ja-JP" altLang="en-US" sz="1200" u="none" strike="noStrike" dirty="0" err="1">
                          <a:effectLst/>
                          <a:ea typeface="UD デジタル 教科書体 NK-R" panose="02020400000000000000" pitchFamily="18" charset="-128"/>
                        </a:rPr>
                        <a:t>発達障がい</a:t>
                      </a:r>
                      <a:endParaRPr lang="ja-JP" altLang="en-US" sz="1200" b="1" i="0" u="none" strike="noStrike" dirty="0">
                        <a:solidFill>
                          <a:schemeClr val="bg1"/>
                        </a:solidFill>
                        <a:effectLst/>
                        <a:latin typeface="UD デジタル 教科書体 NK-R" panose="02020400000000000000" pitchFamily="18" charset="-128"/>
                      </a:endParaRPr>
                    </a:p>
                  </a:txBody>
                  <a:tcPr marL="9528" marR="9528" marT="9509"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8.3</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5</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41.7</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8.3</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8.3</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8.3</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8.3</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5280">
                <a:tc>
                  <a:txBody>
                    <a:bodyPr/>
                    <a:lstStyle/>
                    <a:p>
                      <a:pPr algn="ctr" fontAlgn="ctr"/>
                      <a:r>
                        <a:rPr lang="ja-JP" altLang="en-US" sz="1200" u="none" strike="noStrike" dirty="0">
                          <a:effectLst/>
                          <a:ea typeface="UD デジタル 教科書体 NK-R" panose="02020400000000000000" pitchFamily="18" charset="-128"/>
                        </a:rPr>
                        <a:t>難病</a:t>
                      </a:r>
                      <a:endParaRPr lang="ja-JP" altLang="en-US" sz="1200" b="1" i="0" u="none" strike="noStrike" dirty="0">
                        <a:solidFill>
                          <a:schemeClr val="bg1"/>
                        </a:solidFill>
                        <a:effectLst/>
                        <a:latin typeface="UD デジタル 教科書体 NK-R" panose="02020400000000000000" pitchFamily="18" charset="-128"/>
                      </a:endParaRPr>
                    </a:p>
                  </a:txBody>
                  <a:tcPr marL="9528" marR="9528" marT="9509"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42.9</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14.3</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28.6</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5280">
                <a:tc>
                  <a:txBody>
                    <a:bodyPr/>
                    <a:lstStyle/>
                    <a:p>
                      <a:pPr algn="ctr" fontAlgn="ctr"/>
                      <a:r>
                        <a:rPr lang="ja-JP" altLang="en-US" sz="1200" u="none" strike="noStrike" dirty="0">
                          <a:effectLst/>
                          <a:ea typeface="UD デジタル 教科書体 NK-R" panose="02020400000000000000" pitchFamily="18" charset="-128"/>
                        </a:rPr>
                        <a:t>その他</a:t>
                      </a:r>
                      <a:endParaRPr lang="ja-JP" altLang="en-US" sz="1200" b="1" i="0" u="none" strike="noStrike" dirty="0">
                        <a:solidFill>
                          <a:schemeClr val="bg1"/>
                        </a:solidFill>
                        <a:effectLst/>
                        <a:latin typeface="UD デジタル 教科書体 NK-R" panose="02020400000000000000" pitchFamily="18" charset="-128"/>
                      </a:endParaRPr>
                    </a:p>
                  </a:txBody>
                  <a:tcPr marL="9528" marR="9528" marT="9509"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11.8</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5</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29.4</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11.8</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6" marT="9520"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44172" name="テキスト ボックス 8"/>
          <p:cNvSpPr txBox="1">
            <a:spLocks noChangeArrowheads="1"/>
          </p:cNvSpPr>
          <p:nvPr/>
        </p:nvSpPr>
        <p:spPr bwMode="auto">
          <a:xfrm>
            <a:off x="7067551" y="399956"/>
            <a:ext cx="196735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重複回答あり。</a:t>
            </a:r>
            <a:endParaRPr lang="en-US" altLang="ja-JP" sz="1200" dirty="0">
              <a:ea typeface="UD デジタル 教科書体 NK-R" panose="02020400000000000000" pitchFamily="18" charset="-128"/>
            </a:endParaRPr>
          </a:p>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②：虐待者の続柄は上位</a:t>
            </a:r>
            <a:endParaRPr lang="en-US" altLang="ja-JP" sz="1200" dirty="0">
              <a:ea typeface="UD デジタル 教科書体 NK-R" panose="02020400000000000000" pitchFamily="18" charset="-128"/>
            </a:endParaRPr>
          </a:p>
          <a:p>
            <a:pPr eaLnBrk="1" hangingPunct="1">
              <a:spcBef>
                <a:spcPct val="0"/>
              </a:spcBef>
              <a:buFontTx/>
              <a:buNone/>
            </a:pPr>
            <a:r>
              <a:rPr lang="ja-JP" altLang="en-US" sz="1200" dirty="0">
                <a:ea typeface="UD デジタル 教科書体 NK-R" panose="02020400000000000000" pitchFamily="18" charset="-128"/>
              </a:rPr>
              <a:t>　　抜粋のため、横の計は</a:t>
            </a:r>
            <a:endParaRPr lang="en-US" altLang="ja-JP" sz="1200" dirty="0">
              <a:ea typeface="UD デジタル 教科書体 NK-R" panose="02020400000000000000" pitchFamily="18" charset="-128"/>
            </a:endParaRPr>
          </a:p>
          <a:p>
            <a:pPr eaLnBrk="1" hangingPunct="1">
              <a:spcBef>
                <a:spcPct val="0"/>
              </a:spcBef>
              <a:buFontTx/>
              <a:buNone/>
            </a:pPr>
            <a:r>
              <a:rPr lang="ja-JP" altLang="en-US" sz="1200" dirty="0">
                <a:ea typeface="UD デジタル 教科書体 NK-R" panose="02020400000000000000" pitchFamily="18" charset="-128"/>
              </a:rPr>
              <a:t>　　</a:t>
            </a:r>
            <a:r>
              <a:rPr lang="en-US" altLang="ja-JP" sz="1200" dirty="0">
                <a:ea typeface="UD デジタル 教科書体 NK-R" panose="02020400000000000000" pitchFamily="18" charset="-128"/>
              </a:rPr>
              <a:t>100%</a:t>
            </a:r>
            <a:r>
              <a:rPr lang="ja-JP" altLang="en-US" sz="1200" dirty="0">
                <a:ea typeface="UD デジタル 教科書体 NK-R" panose="02020400000000000000" pitchFamily="18" charset="-128"/>
              </a:rPr>
              <a:t>にはならない。</a:t>
            </a:r>
            <a:endParaRPr lang="ja-JP" altLang="en-US" sz="1600" dirty="0">
              <a:ea typeface="UD デジタル 教科書体 NK-R" panose="02020400000000000000" pitchFamily="18" charset="-128"/>
            </a:endParaRPr>
          </a:p>
        </p:txBody>
      </p:sp>
      <p:sp>
        <p:nvSpPr>
          <p:cNvPr id="12" name="タイトル 1"/>
          <p:cNvSpPr txBox="1">
            <a:spLocks/>
          </p:cNvSpPr>
          <p:nvPr/>
        </p:nvSpPr>
        <p:spPr bwMode="auto">
          <a:xfrm>
            <a:off x="248791" y="3695154"/>
            <a:ext cx="6741420" cy="329506"/>
          </a:xfrm>
          <a:prstGeom prst="rect">
            <a:avLst/>
          </a:prstGeom>
          <a:solidFill>
            <a:schemeClr val="tx2">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algn="l" eaLnBrk="1" fontAlgn="auto" hangingPunct="1">
              <a:spcAft>
                <a:spcPts val="0"/>
              </a:spcAft>
              <a:defRPr/>
            </a:pPr>
            <a:r>
              <a:rPr lang="ja-JP" altLang="en-US" sz="1600" b="1" dirty="0">
                <a:ea typeface="UD デジタル 教科書体 NK-R" panose="02020400000000000000" pitchFamily="18" charset="-128"/>
              </a:rPr>
              <a:t>＜クロス集計②＞　被虐待者の</a:t>
            </a:r>
            <a:r>
              <a:rPr lang="ja-JP" altLang="en-US" sz="1600" b="1" dirty="0" err="1">
                <a:ea typeface="UD デジタル 教科書体 NK-R" panose="02020400000000000000" pitchFamily="18" charset="-128"/>
              </a:rPr>
              <a:t>障がい</a:t>
            </a:r>
            <a:r>
              <a:rPr lang="ja-JP" altLang="en-US" sz="1600" b="1" dirty="0">
                <a:ea typeface="UD デジタル 教科書体 NK-R" panose="02020400000000000000" pitchFamily="18" charset="-128"/>
              </a:rPr>
              <a:t>種別</a:t>
            </a:r>
            <a:r>
              <a:rPr lang="en-US" altLang="ja-JP" sz="1600" b="1" dirty="0">
                <a:ea typeface="UD デジタル 教科書体 NK-R" panose="02020400000000000000" pitchFamily="18" charset="-128"/>
              </a:rPr>
              <a:t>×</a:t>
            </a:r>
            <a:r>
              <a:rPr lang="ja-JP" altLang="en-US" sz="1600" b="1" dirty="0">
                <a:ea typeface="UD デジタル 教科書体 NK-R" panose="02020400000000000000" pitchFamily="18" charset="-128"/>
              </a:rPr>
              <a:t>虐待者の続柄（上位のみ）</a:t>
            </a:r>
          </a:p>
        </p:txBody>
      </p:sp>
      <p:sp>
        <p:nvSpPr>
          <p:cNvPr id="10" name="角丸四角形 9"/>
          <p:cNvSpPr/>
          <p:nvPr/>
        </p:nvSpPr>
        <p:spPr>
          <a:xfrm>
            <a:off x="7105650" y="4075113"/>
            <a:ext cx="1929258" cy="223202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ea typeface="UD デジタル 教科書体 NK-R" panose="02020400000000000000" pitchFamily="18" charset="-128"/>
              </a:rPr>
              <a:t>・被虐待者の障がい種別が「精神障がい」の場合では、虐待者が</a:t>
            </a:r>
            <a:r>
              <a:rPr lang="ja-JP" altLang="en-US" sz="1200" u="sng" dirty="0">
                <a:solidFill>
                  <a:schemeClr val="tx1"/>
                </a:solidFill>
                <a:ea typeface="UD デジタル 教科書体 NK-R" panose="02020400000000000000" pitchFamily="18" charset="-128"/>
              </a:rPr>
              <a:t>「夫」の割合が高い。</a:t>
            </a:r>
            <a:endParaRPr lang="en-US" altLang="ja-JP" sz="1200" u="sng" dirty="0">
              <a:solidFill>
                <a:schemeClr val="tx1"/>
              </a:solidFill>
              <a:ea typeface="UD デジタル 教科書体 NK-R" panose="02020400000000000000" pitchFamily="18" charset="-128"/>
            </a:endParaRPr>
          </a:p>
          <a:p>
            <a:pPr eaLnBrk="1" hangingPunct="1">
              <a:defRPr/>
            </a:pPr>
            <a:endParaRPr lang="en-US" altLang="ja-JP" sz="1200" u="sng" dirty="0">
              <a:solidFill>
                <a:schemeClr val="tx1"/>
              </a:solidFill>
              <a:ea typeface="UD デジタル 教科書体 NK-R" panose="02020400000000000000" pitchFamily="18" charset="-128"/>
            </a:endParaRPr>
          </a:p>
          <a:p>
            <a:pPr eaLnBrk="1" hangingPunct="1">
              <a:defRPr/>
            </a:pPr>
            <a:r>
              <a:rPr lang="ja-JP" altLang="en-US" sz="1200" dirty="0">
                <a:solidFill>
                  <a:schemeClr val="tx1"/>
                </a:solidFill>
                <a:ea typeface="UD デジタル 教科書体 NK-R" panose="02020400000000000000" pitchFamily="18" charset="-128"/>
              </a:rPr>
              <a:t>・被虐待者の障がい種別が「発達障がい」の場合では、虐待者が</a:t>
            </a:r>
            <a:r>
              <a:rPr lang="ja-JP" altLang="en-US" sz="1200" u="sng" dirty="0">
                <a:solidFill>
                  <a:schemeClr val="tx1"/>
                </a:solidFill>
                <a:ea typeface="UD デジタル 教科書体 NK-R" panose="02020400000000000000" pitchFamily="18" charset="-128"/>
              </a:rPr>
              <a:t>「母」の割合が高い。</a:t>
            </a:r>
            <a:endParaRPr lang="en-US" altLang="ja-JP" sz="1200" u="sng" dirty="0">
              <a:solidFill>
                <a:schemeClr val="tx1"/>
              </a:solidFill>
              <a:ea typeface="UD デジタル 教科書体 NK-R" panose="02020400000000000000" pitchFamily="18" charset="-128"/>
            </a:endParaRPr>
          </a:p>
        </p:txBody>
      </p:sp>
      <p:sp>
        <p:nvSpPr>
          <p:cNvPr id="21" name="角丸四角形 20"/>
          <p:cNvSpPr/>
          <p:nvPr/>
        </p:nvSpPr>
        <p:spPr>
          <a:xfrm>
            <a:off x="1472258" y="1102865"/>
            <a:ext cx="867494" cy="2502347"/>
          </a:xfrm>
          <a:prstGeom prst="roundRect">
            <a:avLst>
              <a:gd name="adj" fmla="val 12275"/>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
        <p:nvSpPr>
          <p:cNvPr id="23" name="角丸四角形 22"/>
          <p:cNvSpPr/>
          <p:nvPr/>
        </p:nvSpPr>
        <p:spPr>
          <a:xfrm>
            <a:off x="3611464" y="5272311"/>
            <a:ext cx="816520" cy="388937"/>
          </a:xfrm>
          <a:prstGeom prst="round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
        <p:nvSpPr>
          <p:cNvPr id="24" name="角丸四角形 23"/>
          <p:cNvSpPr/>
          <p:nvPr/>
        </p:nvSpPr>
        <p:spPr>
          <a:xfrm>
            <a:off x="2701913" y="5632351"/>
            <a:ext cx="860450" cy="388937"/>
          </a:xfrm>
          <a:prstGeom prst="round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1266423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a:xfrm>
            <a:off x="457200" y="128588"/>
            <a:ext cx="8229600" cy="909637"/>
          </a:xfrm>
        </p:spPr>
        <p:txBody>
          <a:bodyPr/>
          <a:lstStyle/>
          <a:p>
            <a:r>
              <a:rPr lang="ja-JP" altLang="en-US" sz="2400" b="1" dirty="0">
                <a:latin typeface="UD デジタル 教科書体 NK-R" panose="02020400000000000000" pitchFamily="18" charset="-128"/>
              </a:rPr>
              <a:t>令和６年度（令和６年</a:t>
            </a:r>
            <a:r>
              <a:rPr lang="en-US" altLang="ja-JP" sz="2400" b="1" dirty="0">
                <a:latin typeface="UD デジタル 教科書体 NK-R" panose="02020400000000000000" pitchFamily="18" charset="-128"/>
              </a:rPr>
              <a:t>4</a:t>
            </a:r>
            <a:r>
              <a:rPr lang="ja-JP" altLang="en-US" sz="2400" b="1" dirty="0">
                <a:latin typeface="UD デジタル 教科書体 NK-R" panose="02020400000000000000" pitchFamily="18" charset="-128"/>
              </a:rPr>
              <a:t>月～令和７年</a:t>
            </a:r>
            <a:r>
              <a:rPr lang="en-US" altLang="ja-JP" sz="2400" b="1" dirty="0">
                <a:latin typeface="UD デジタル 教科書体 NK-R" panose="02020400000000000000" pitchFamily="18" charset="-128"/>
              </a:rPr>
              <a:t>3</a:t>
            </a:r>
            <a:r>
              <a:rPr lang="ja-JP" altLang="en-US" sz="2400" b="1" dirty="0">
                <a:latin typeface="UD デジタル 教科書体 NK-R" panose="02020400000000000000" pitchFamily="18" charset="-128"/>
              </a:rPr>
              <a:t>月）</a:t>
            </a:r>
            <a:br>
              <a:rPr lang="en-US" altLang="ja-JP" sz="2400" b="1" dirty="0">
                <a:latin typeface="UD デジタル 教科書体 NK-R" panose="02020400000000000000" pitchFamily="18" charset="-128"/>
              </a:rPr>
            </a:br>
            <a:r>
              <a:rPr lang="ja-JP" altLang="en-US" sz="2800" dirty="0"/>
              <a:t>大阪府内及び全国の</a:t>
            </a:r>
            <a:r>
              <a:rPr lang="ja-JP" altLang="en-US" sz="2800" dirty="0" err="1"/>
              <a:t>障がい</a:t>
            </a:r>
            <a:r>
              <a:rPr lang="ja-JP" altLang="en-US" sz="2800" dirty="0"/>
              <a:t>者虐待の対応状況</a:t>
            </a:r>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1126010063"/>
              </p:ext>
            </p:extLst>
          </p:nvPr>
        </p:nvGraphicFramePr>
        <p:xfrm>
          <a:off x="35496" y="1092200"/>
          <a:ext cx="7200900" cy="4819261"/>
        </p:xfrm>
        <a:graphic>
          <a:graphicData uri="http://schemas.openxmlformats.org/drawingml/2006/table">
            <a:tbl>
              <a:tblPr firstRow="1" bandRow="1">
                <a:tableStyleId>{5C22544A-7EE6-4342-B048-85BDC9FD1C3A}</a:tableStyleId>
              </a:tblPr>
              <a:tblGrid>
                <a:gridCol w="1092944">
                  <a:extLst>
                    <a:ext uri="{9D8B030D-6E8A-4147-A177-3AD203B41FA5}">
                      <a16:colId xmlns:a16="http://schemas.microsoft.com/office/drawing/2014/main" val="20000"/>
                    </a:ext>
                  </a:extLst>
                </a:gridCol>
                <a:gridCol w="1103359">
                  <a:extLst>
                    <a:ext uri="{9D8B030D-6E8A-4147-A177-3AD203B41FA5}">
                      <a16:colId xmlns:a16="http://schemas.microsoft.com/office/drawing/2014/main" val="20001"/>
                    </a:ext>
                  </a:extLst>
                </a:gridCol>
                <a:gridCol w="1080116">
                  <a:extLst>
                    <a:ext uri="{9D8B030D-6E8A-4147-A177-3AD203B41FA5}">
                      <a16:colId xmlns:a16="http://schemas.microsoft.com/office/drawing/2014/main" val="20002"/>
                    </a:ext>
                  </a:extLst>
                </a:gridCol>
                <a:gridCol w="972105">
                  <a:extLst>
                    <a:ext uri="{9D8B030D-6E8A-4147-A177-3AD203B41FA5}">
                      <a16:colId xmlns:a16="http://schemas.microsoft.com/office/drawing/2014/main" val="20003"/>
                    </a:ext>
                  </a:extLst>
                </a:gridCol>
                <a:gridCol w="1080174">
                  <a:extLst>
                    <a:ext uri="{9D8B030D-6E8A-4147-A177-3AD203B41FA5}">
                      <a16:colId xmlns:a16="http://schemas.microsoft.com/office/drawing/2014/main" val="20004"/>
                    </a:ext>
                  </a:extLst>
                </a:gridCol>
                <a:gridCol w="900097">
                  <a:extLst>
                    <a:ext uri="{9D8B030D-6E8A-4147-A177-3AD203B41FA5}">
                      <a16:colId xmlns:a16="http://schemas.microsoft.com/office/drawing/2014/main" val="20005"/>
                    </a:ext>
                  </a:extLst>
                </a:gridCol>
                <a:gridCol w="972105">
                  <a:extLst>
                    <a:ext uri="{9D8B030D-6E8A-4147-A177-3AD203B41FA5}">
                      <a16:colId xmlns:a16="http://schemas.microsoft.com/office/drawing/2014/main" val="20006"/>
                    </a:ext>
                  </a:extLst>
                </a:gridCol>
              </a:tblGrid>
              <a:tr h="1044097">
                <a:tc>
                  <a:txBody>
                    <a:bodyPr/>
                    <a:lstStyle/>
                    <a:p>
                      <a:endParaRPr kumimoji="1" lang="ja-JP" altLang="en-US" sz="1800" dirty="0">
                        <a:ea typeface="UD デジタル 教科書体 NK-R" panose="02020400000000000000" pitchFamily="18" charset="-128"/>
                      </a:endParaRPr>
                    </a:p>
                  </a:txBody>
                  <a:tcPr marL="91475" marR="91475" marT="45704" marB="45704">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gridSpan="2">
                  <a:txBody>
                    <a:bodyPr/>
                    <a:lstStyle/>
                    <a:p>
                      <a:pPr algn="ctr"/>
                      <a:r>
                        <a:rPr kumimoji="1" lang="ja-JP" altLang="en-US" sz="1600" dirty="0">
                          <a:ea typeface="UD デジタル 教科書体 NK-R" panose="02020400000000000000" pitchFamily="18" charset="-128"/>
                        </a:rPr>
                        <a:t>養護者による</a:t>
                      </a:r>
                      <a:endParaRPr kumimoji="1" lang="en-US" altLang="ja-JP" sz="1600" dirty="0">
                        <a:ea typeface="UD デジタル 教科書体 NK-R" panose="02020400000000000000" pitchFamily="18" charset="-128"/>
                      </a:endParaRPr>
                    </a:p>
                    <a:p>
                      <a:pPr algn="ctr"/>
                      <a:r>
                        <a:rPr kumimoji="1" lang="ja-JP" altLang="en-US" sz="1600" dirty="0" err="1">
                          <a:ea typeface="UD デジタル 教科書体 NK-R" panose="02020400000000000000" pitchFamily="18" charset="-128"/>
                        </a:rPr>
                        <a:t>障がい</a:t>
                      </a:r>
                      <a:r>
                        <a:rPr kumimoji="1" lang="ja-JP" altLang="en-US" sz="1600" dirty="0">
                          <a:ea typeface="UD デジタル 教科書体 NK-R" panose="02020400000000000000" pitchFamily="18" charset="-128"/>
                        </a:rPr>
                        <a:t>者虐待</a:t>
                      </a:r>
                    </a:p>
                  </a:txBody>
                  <a:tcPr marL="91475" marR="91475" marT="45704" marB="45704"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hMerge="1">
                  <a:txBody>
                    <a:bodyPr/>
                    <a:lstStyle/>
                    <a:p>
                      <a:endParaRPr kumimoji="1" lang="ja-JP" altLang="en-US" dirty="0"/>
                    </a:p>
                  </a:txBody>
                  <a:tcPr/>
                </a:tc>
                <a:tc gridSpan="2">
                  <a:txBody>
                    <a:bodyPr/>
                    <a:lstStyle/>
                    <a:p>
                      <a:pPr algn="ctr"/>
                      <a:r>
                        <a:rPr kumimoji="1" lang="ja-JP" altLang="en-US" sz="1600" dirty="0">
                          <a:ea typeface="UD デジタル 教科書体 NK-R" panose="02020400000000000000" pitchFamily="18" charset="-128"/>
                        </a:rPr>
                        <a:t>障がい者福祉施設</a:t>
                      </a:r>
                      <a:endParaRPr kumimoji="1" lang="en-US" altLang="ja-JP" sz="1600" dirty="0">
                        <a:ea typeface="UD デジタル 教科書体 NK-R" panose="02020400000000000000" pitchFamily="18" charset="-128"/>
                      </a:endParaRPr>
                    </a:p>
                    <a:p>
                      <a:pPr algn="ctr"/>
                      <a:r>
                        <a:rPr kumimoji="1" lang="ja-JP" altLang="en-US" sz="1600" dirty="0">
                          <a:ea typeface="UD デジタル 教科書体 NK-R" panose="02020400000000000000" pitchFamily="18" charset="-128"/>
                        </a:rPr>
                        <a:t>従事者等による</a:t>
                      </a:r>
                      <a:endParaRPr kumimoji="1" lang="en-US" altLang="ja-JP" sz="1600" dirty="0">
                        <a:ea typeface="UD デジタル 教科書体 NK-R" panose="02020400000000000000" pitchFamily="18" charset="-128"/>
                      </a:endParaRPr>
                    </a:p>
                    <a:p>
                      <a:pPr algn="ctr"/>
                      <a:r>
                        <a:rPr kumimoji="1" lang="ja-JP" altLang="en-US" sz="1600" dirty="0">
                          <a:ea typeface="UD デジタル 教科書体 NK-R" panose="02020400000000000000" pitchFamily="18" charset="-128"/>
                        </a:rPr>
                        <a:t>障がい者虐待</a:t>
                      </a:r>
                    </a:p>
                  </a:txBody>
                  <a:tcPr marL="91475" marR="91475" marT="45704" marB="45704"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ja-JP" altLang="en-US" sz="1600" dirty="0">
                          <a:ea typeface="UD デジタル 教科書体 NK-R" panose="02020400000000000000" pitchFamily="18" charset="-128"/>
                        </a:rPr>
                        <a:t>使用者による</a:t>
                      </a:r>
                      <a:endParaRPr kumimoji="1" lang="en-US" altLang="ja-JP" sz="1600" dirty="0">
                        <a:ea typeface="UD デジタル 教科書体 NK-R" panose="02020400000000000000" pitchFamily="18" charset="-128"/>
                      </a:endParaRPr>
                    </a:p>
                    <a:p>
                      <a:pPr algn="ctr"/>
                      <a:r>
                        <a:rPr kumimoji="1" lang="ja-JP" altLang="en-US" sz="1600" dirty="0" err="1">
                          <a:ea typeface="UD デジタル 教科書体 NK-R" panose="02020400000000000000" pitchFamily="18" charset="-128"/>
                        </a:rPr>
                        <a:t>障がい</a:t>
                      </a:r>
                      <a:r>
                        <a:rPr kumimoji="1" lang="ja-JP" altLang="en-US" sz="1600" dirty="0">
                          <a:ea typeface="UD デジタル 教科書体 NK-R" panose="02020400000000000000" pitchFamily="18" charset="-128"/>
                        </a:rPr>
                        <a:t>者虐待</a:t>
                      </a:r>
                      <a:endParaRPr kumimoji="1" lang="en-US" altLang="ja-JP" sz="1600" dirty="0">
                        <a:ea typeface="UD デジタル 教科書体 NK-R" panose="02020400000000000000" pitchFamily="18" charset="-128"/>
                      </a:endParaRPr>
                    </a:p>
                    <a:p>
                      <a:pPr algn="ctr"/>
                      <a:r>
                        <a:rPr kumimoji="1" lang="ja-JP" altLang="en-US" sz="1400" dirty="0">
                          <a:ea typeface="UD デジタル 教科書体 NK-R" panose="02020400000000000000" pitchFamily="18" charset="-128"/>
                        </a:rPr>
                        <a:t>（市町村・都道府県</a:t>
                      </a:r>
                      <a:endParaRPr kumimoji="1" lang="en-US" altLang="ja-JP" sz="1400" dirty="0">
                        <a:ea typeface="UD デジタル 教科書体 NK-R" panose="02020400000000000000" pitchFamily="18" charset="-128"/>
                      </a:endParaRPr>
                    </a:p>
                    <a:p>
                      <a:pPr algn="ctr"/>
                      <a:r>
                        <a:rPr kumimoji="1" lang="ja-JP" altLang="en-US" sz="1400" dirty="0">
                          <a:ea typeface="UD デジタル 教科書体 NK-R" panose="02020400000000000000" pitchFamily="18" charset="-128"/>
                        </a:rPr>
                        <a:t>での通報等受理数）</a:t>
                      </a:r>
                    </a:p>
                  </a:txBody>
                  <a:tcPr marL="91475" marR="91475" marT="45704" marB="45704" anchor="ctr">
                    <a:lnL w="28575"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0"/>
                  </a:ext>
                </a:extLst>
              </a:tr>
              <a:tr h="457202">
                <a:tc>
                  <a:txBody>
                    <a:bodyPr/>
                    <a:lstStyle/>
                    <a:p>
                      <a:endParaRPr kumimoji="1" lang="ja-JP" altLang="en-US" sz="1800" dirty="0">
                        <a:solidFill>
                          <a:schemeClr val="tx1"/>
                        </a:solidFill>
                        <a:ea typeface="UD デジタル 教科書体 NK-R" panose="02020400000000000000" pitchFamily="18" charset="-128"/>
                      </a:endParaRPr>
                    </a:p>
                  </a:txBody>
                  <a:tcPr marL="91475" marR="91475" marT="45704" marB="45704">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a:solidFill>
                            <a:schemeClr val="tx1"/>
                          </a:solidFill>
                          <a:ea typeface="UD デジタル 教科書体 NK-R" panose="02020400000000000000" pitchFamily="18" charset="-128"/>
                        </a:rPr>
                        <a:t>大阪府</a:t>
                      </a:r>
                    </a:p>
                  </a:txBody>
                  <a:tcPr marL="91475" marR="91475" marT="45704" marB="45704" anchor="ctr">
                    <a:lnL w="28575"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a:solidFill>
                            <a:schemeClr val="tx1"/>
                          </a:solidFill>
                          <a:ea typeface="UD デジタル 教科書体 NK-R" panose="02020400000000000000" pitchFamily="18" charset="-128"/>
                        </a:rPr>
                        <a:t>全国</a:t>
                      </a:r>
                    </a:p>
                  </a:txBody>
                  <a:tcPr marL="91475" marR="91475" marT="45704" marB="45704" anchor="ctr">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a:solidFill>
                            <a:schemeClr val="tx1"/>
                          </a:solidFill>
                          <a:ea typeface="UD デジタル 教科書体 NK-R" panose="02020400000000000000" pitchFamily="18" charset="-128"/>
                        </a:rPr>
                        <a:t>大阪府</a:t>
                      </a:r>
                      <a:endParaRPr kumimoji="1" lang="ja-JP" altLang="en-US" sz="1400" dirty="0">
                        <a:solidFill>
                          <a:schemeClr val="tx1"/>
                        </a:solidFill>
                        <a:ea typeface="UD デジタル 教科書体 NK-R" panose="02020400000000000000" pitchFamily="18" charset="-128"/>
                      </a:endParaRPr>
                    </a:p>
                  </a:txBody>
                  <a:tcPr marL="91475" marR="91475" marT="45704" marB="45704" anchor="ctr">
                    <a:lnL w="28575"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a:solidFill>
                            <a:schemeClr val="tx1"/>
                          </a:solidFill>
                          <a:ea typeface="UD デジタル 教科書体 NK-R" panose="02020400000000000000" pitchFamily="18" charset="-128"/>
                        </a:rPr>
                        <a:t>全国</a:t>
                      </a:r>
                    </a:p>
                  </a:txBody>
                  <a:tcPr marL="91475" marR="91475" marT="45704" marB="45704" anchor="ctr">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a:solidFill>
                            <a:schemeClr val="tx1"/>
                          </a:solidFill>
                          <a:ea typeface="UD デジタル 教科書体 NK-R" panose="02020400000000000000" pitchFamily="18" charset="-128"/>
                        </a:rPr>
                        <a:t>大阪府</a:t>
                      </a:r>
                    </a:p>
                  </a:txBody>
                  <a:tcPr marL="91475" marR="91475" marT="45704" marB="45704" anchor="ctr">
                    <a:lnL w="28575"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kumimoji="1" lang="ja-JP" altLang="en-US" sz="1600" dirty="0">
                          <a:solidFill>
                            <a:schemeClr val="tx1"/>
                          </a:solidFill>
                          <a:ea typeface="UD デジタル 教科書体 NK-R" panose="02020400000000000000" pitchFamily="18" charset="-128"/>
                        </a:rPr>
                        <a:t>全国</a:t>
                      </a:r>
                    </a:p>
                  </a:txBody>
                  <a:tcPr marL="91475" marR="91475" marT="45704" marB="45704"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00167">
                <a:tc>
                  <a:txBody>
                    <a:bodyPr/>
                    <a:lstStyle/>
                    <a:p>
                      <a:r>
                        <a:rPr kumimoji="1" lang="ja-JP" altLang="en-US" sz="1400" dirty="0">
                          <a:solidFill>
                            <a:schemeClr val="tx1"/>
                          </a:solidFill>
                          <a:ea typeface="UD デジタル 教科書体 NK-R" panose="02020400000000000000" pitchFamily="18" charset="-128"/>
                        </a:rPr>
                        <a:t>相談・通報・届出件数</a:t>
                      </a:r>
                    </a:p>
                  </a:txBody>
                  <a:tcPr marL="91475" marR="91475" marT="45704" marB="45704">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2,024</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(1,841</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p>
                  </a:txBody>
                  <a:tcPr marL="91475" marR="91475" marT="45704" marB="45704">
                    <a:lnL w="28575"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11,656</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(9,972</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481</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(452</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L w="28575"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5,870</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(5,618</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69</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(51</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L w="28575"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658</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(675</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12754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ea typeface="UD デジタル 教科書体 NK-R" panose="02020400000000000000" pitchFamily="18" charset="-128"/>
                        </a:rPr>
                        <a:t>虐待判断</a:t>
                      </a:r>
                      <a:endParaRPr kumimoji="1" lang="en-US" altLang="ja-JP" sz="1400" dirty="0">
                        <a:solidFill>
                          <a:schemeClr val="tx1"/>
                        </a:solidFill>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ea typeface="UD デジタル 教科書体 NK-R" panose="02020400000000000000" pitchFamily="18" charset="-128"/>
                        </a:rPr>
                        <a:t>事例件数</a:t>
                      </a:r>
                    </a:p>
                  </a:txBody>
                  <a:tcPr marL="91475" marR="91475" marT="45704" marB="45704">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299</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(236</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a:t>
                      </a:r>
                    </a:p>
                  </a:txBody>
                  <a:tcPr marL="91475" marR="91475" marT="45704" marB="45704">
                    <a:lnL w="28575" cap="flat" cmpd="sng" algn="ctr">
                      <a:solidFill>
                        <a:schemeClr val="tx1"/>
                      </a:solidFill>
                      <a:prstDash val="solid"/>
                      <a:round/>
                      <a:headEnd type="none" w="med" len="med"/>
                      <a:tailEnd type="none" w="med" len="med"/>
                    </a:lnL>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2,503</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(2,283</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R w="28575" cap="flat" cmpd="sng" algn="ctr">
                      <a:solidFill>
                        <a:schemeClr val="tx1"/>
                      </a:solidFill>
                      <a:prstDash val="solid"/>
                      <a:round/>
                      <a:headEnd type="none" w="med" len="med"/>
                      <a:tailEnd type="none" w="med" len="med"/>
                    </a:lnR>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106</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(117</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L w="28575" cap="flat" cmpd="sng" algn="ctr">
                      <a:solidFill>
                        <a:schemeClr val="tx1"/>
                      </a:solidFill>
                      <a:prstDash val="solid"/>
                      <a:round/>
                      <a:headEnd type="none" w="med" len="med"/>
                      <a:tailEnd type="none" w="med" len="med"/>
                    </a:lnL>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1,267</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(1,194</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件</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R w="28575" cap="flat" cmpd="sng" algn="ctr">
                      <a:solidFill>
                        <a:schemeClr val="tx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ctr"/>
                      <a:endParaRPr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ct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p>
                  </a:txBody>
                  <a:tcPr marL="91475" marR="91475" marT="45704" marB="45704">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pPr>
                      <a:endParaRPr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p>
                  </a:txBody>
                  <a:tcPr marL="91475" marR="91475" marT="45704" marB="45704">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3"/>
                  </a:ext>
                </a:extLst>
              </a:tr>
              <a:tr h="1042301">
                <a:tc>
                  <a:txBody>
                    <a:bodyPr/>
                    <a:lstStyle/>
                    <a:p>
                      <a:pPr>
                        <a:lnSpc>
                          <a:spcPct val="150000"/>
                        </a:lnSpc>
                      </a:pPr>
                      <a:r>
                        <a:rPr kumimoji="1" lang="ja-JP" altLang="en-US" sz="1400" dirty="0">
                          <a:solidFill>
                            <a:schemeClr val="tx1"/>
                          </a:solidFill>
                          <a:ea typeface="UD デジタル 教科書体 NK-R" panose="02020400000000000000" pitchFamily="18" charset="-128"/>
                        </a:rPr>
                        <a:t>被虐待者数</a:t>
                      </a:r>
                      <a:endParaRPr kumimoji="1" lang="en-US" altLang="ja-JP" sz="1400" dirty="0">
                        <a:solidFill>
                          <a:schemeClr val="tx1"/>
                        </a:solidFill>
                        <a:ea typeface="UD デジタル 教科書体 NK-R" panose="02020400000000000000" pitchFamily="18" charset="-128"/>
                      </a:endParaRPr>
                    </a:p>
                  </a:txBody>
                  <a:tcPr marL="91475" marR="91475" marT="45704" marB="45704">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299</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人</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(236</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人</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a:t>
                      </a:r>
                    </a:p>
                  </a:txBody>
                  <a:tcPr marL="91475" marR="91475" marT="45704" marB="45704">
                    <a:lnL w="28575" cap="flat" cmpd="sng" algn="ctr">
                      <a:solidFill>
                        <a:schemeClr val="tx1"/>
                      </a:solidFill>
                      <a:prstDash val="solid"/>
                      <a:round/>
                      <a:headEnd type="none" w="med" len="med"/>
                      <a:tailEnd type="none" w="med" len="med"/>
                    </a:lnL>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2</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518</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人</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(2,285</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人</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a:t>
                      </a:r>
                    </a:p>
                  </a:txBody>
                  <a:tcPr marL="91475" marR="91475" marT="45704" marB="45704">
                    <a:lnR w="28575" cap="flat" cmpd="sng" algn="ctr">
                      <a:solidFill>
                        <a:schemeClr val="tx1"/>
                      </a:solidFill>
                      <a:prstDash val="solid"/>
                      <a:round/>
                      <a:headEnd type="none" w="med" len="med"/>
                      <a:tailEnd type="none" w="med" len="med"/>
                    </a:lnR>
                  </a:tcPr>
                </a:tc>
                <a:tc>
                  <a:txBody>
                    <a:bodyPr/>
                    <a:lstStyle/>
                    <a:p>
                      <a:pPr algn="ct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129</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人</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(207</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人</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L w="28575" cap="flat" cmpd="sng" algn="ctr">
                      <a:solidFill>
                        <a:schemeClr val="tx1"/>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2</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010</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人</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(2,356</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人</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p>
                    <a:p>
                      <a:endParaRPr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75" marR="91475" marT="45704" marB="45704">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tx2">
                        <a:lumMod val="40000"/>
                        <a:lumOff val="60000"/>
                      </a:schemeClr>
                    </a:solidFill>
                  </a:tcPr>
                </a:tc>
                <a:tc>
                  <a:txBody>
                    <a:bodyPr/>
                    <a:lstStyle/>
                    <a:p>
                      <a:pPr algn="ctr">
                        <a:lnSpc>
                          <a:spcPct val="100000"/>
                        </a:lnSpc>
                      </a:pPr>
                      <a:endParaRPr lang="en-US" altLang="ja-JP" sz="900" dirty="0">
                        <a:solidFill>
                          <a:schemeClr val="tx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p>
                  </a:txBody>
                  <a:tcPr marL="91475" marR="91475" marT="45704" marB="45704">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tx2">
                        <a:lumMod val="40000"/>
                        <a:lumOff val="60000"/>
                      </a:schemeClr>
                    </a:solidFill>
                  </a:tcPr>
                </a:tc>
                <a:extLst>
                  <a:ext uri="{0D108BD9-81ED-4DB2-BD59-A6C34878D82A}">
                    <a16:rowId xmlns:a16="http://schemas.microsoft.com/office/drawing/2014/main" val="10004"/>
                  </a:ext>
                </a:extLst>
              </a:tr>
            </a:tbl>
          </a:graphicData>
        </a:graphic>
      </p:graphicFrame>
      <p:sp>
        <p:nvSpPr>
          <p:cNvPr id="13364" name="テキスト ボックス 1"/>
          <p:cNvSpPr txBox="1">
            <a:spLocks noChangeArrowheads="1"/>
          </p:cNvSpPr>
          <p:nvPr/>
        </p:nvSpPr>
        <p:spPr bwMode="auto">
          <a:xfrm>
            <a:off x="330200" y="5899150"/>
            <a:ext cx="8801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 typeface="Arial" panose="020B0604020202020204" pitchFamily="34" charset="0"/>
              <a:buNone/>
            </a:pPr>
            <a:r>
              <a:rPr lang="ja-JP" altLang="en-US" sz="1200" b="1" dirty="0">
                <a:solidFill>
                  <a:srgbClr val="000000"/>
                </a:solidFill>
                <a:ea typeface="UD デジタル 教科書体 NK-R" panose="02020400000000000000" pitchFamily="18" charset="-128"/>
              </a:rPr>
              <a:t>●（　　　）内は</a:t>
            </a:r>
            <a:r>
              <a:rPr lang="ja-JP" altLang="en-US" sz="1200" b="1" dirty="0">
                <a:ea typeface="UD デジタル 教科書体 NK-R" panose="02020400000000000000" pitchFamily="18" charset="-128"/>
              </a:rPr>
              <a:t>、令和５年度（令和５年４月～令和６年３月）の対応状況。</a:t>
            </a:r>
            <a:endParaRPr lang="en-US" altLang="ja-JP" sz="1200" b="1" dirty="0">
              <a:ea typeface="UD デジタル 教科書体 NK-R" panose="02020400000000000000" pitchFamily="18" charset="-128"/>
            </a:endParaRPr>
          </a:p>
          <a:p>
            <a:pPr eaLnBrk="1" hangingPunct="1">
              <a:spcBef>
                <a:spcPct val="0"/>
              </a:spcBef>
              <a:buFontTx/>
              <a:buNone/>
            </a:pPr>
            <a:r>
              <a:rPr lang="ja-JP" altLang="en-US" sz="1200" b="1" dirty="0">
                <a:ea typeface="UD デジタル 教科書体 NK-R" panose="02020400000000000000" pitchFamily="18" charset="-128"/>
              </a:rPr>
              <a:t>●</a:t>
            </a:r>
            <a:r>
              <a:rPr lang="ja-JP" altLang="en-US" sz="1200" dirty="0">
                <a:ea typeface="UD デジタル 教科書体 NK-R" panose="02020400000000000000" pitchFamily="18" charset="-128"/>
              </a:rPr>
              <a:t>労働局での対応について、相談受理件数は都道府県からの労働相談票の報告と労働局部署での把握件数を含む。</a:t>
            </a:r>
            <a:endParaRPr lang="en-US" altLang="ja-JP" sz="1200" dirty="0">
              <a:ea typeface="UD デジタル 教科書体 NK-R" panose="02020400000000000000" pitchFamily="18" charset="-128"/>
            </a:endParaRPr>
          </a:p>
        </p:txBody>
      </p:sp>
      <p:sp>
        <p:nvSpPr>
          <p:cNvPr id="13365" name="スライド番号プレースホルダー 4"/>
          <p:cNvSpPr>
            <a:spLocks noGrp="1"/>
          </p:cNvSpPr>
          <p:nvPr>
            <p:ph type="sldNum" sz="quarter" idx="12"/>
          </p:nvPr>
        </p:nvSpPr>
        <p:spPr bwMode="auto">
          <a:xfrm>
            <a:off x="7010400" y="6483668"/>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r>
              <a:rPr lang="en-US" altLang="ja-JP">
                <a:latin typeface="UD デジタル 教科書体 NK-R" panose="02020400000000000000" pitchFamily="18" charset="-128"/>
                <a:ea typeface="UD デジタル 教科書体 NK-R" panose="02020400000000000000" pitchFamily="18" charset="-128"/>
              </a:rPr>
              <a:t>1</a:t>
            </a:r>
            <a:endParaRPr lang="ja-JP" altLang="en-US">
              <a:latin typeface="UD デジタル 教科書体 NK-R" panose="02020400000000000000" pitchFamily="18" charset="-128"/>
              <a:ea typeface="UD デジタル 教科書体 NK-R" panose="02020400000000000000" pitchFamily="18"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955445960"/>
              </p:ext>
            </p:extLst>
          </p:nvPr>
        </p:nvGraphicFramePr>
        <p:xfrm>
          <a:off x="7258621" y="1110008"/>
          <a:ext cx="1849883" cy="4749454"/>
        </p:xfrm>
        <a:graphic>
          <a:graphicData uri="http://schemas.openxmlformats.org/drawingml/2006/table">
            <a:tbl>
              <a:tblPr firstRow="1" bandRow="1">
                <a:tableStyleId>{7DF18680-E054-41AD-8BC1-D1AEF772440D}</a:tableStyleId>
              </a:tblPr>
              <a:tblGrid>
                <a:gridCol w="841771">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tblGrid>
              <a:tr h="1049877">
                <a:tc gridSpan="2">
                  <a:txBody>
                    <a:bodyPr/>
                    <a:lstStyle/>
                    <a:p>
                      <a:pPr algn="ctr"/>
                      <a:r>
                        <a:rPr kumimoji="1" lang="en-US" altLang="ja-JP" sz="1400" dirty="0">
                          <a:ea typeface="UD デジタル 教科書体 NK-R" panose="02020400000000000000" pitchFamily="18" charset="-128"/>
                        </a:rPr>
                        <a:t>(</a:t>
                      </a:r>
                      <a:r>
                        <a:rPr kumimoji="1" lang="ja-JP" altLang="en-US" sz="1400" dirty="0">
                          <a:ea typeface="UD デジタル 教科書体 NK-R" panose="02020400000000000000" pitchFamily="18" charset="-128"/>
                        </a:rPr>
                        <a:t>参考</a:t>
                      </a:r>
                      <a:r>
                        <a:rPr kumimoji="1" lang="en-US" altLang="ja-JP" sz="1400" dirty="0">
                          <a:ea typeface="UD デジタル 教科書体 NK-R" panose="02020400000000000000" pitchFamily="18" charset="-128"/>
                        </a:rPr>
                        <a:t>)</a:t>
                      </a:r>
                      <a:r>
                        <a:rPr kumimoji="1" lang="ja-JP" altLang="en-US" sz="1400" dirty="0">
                          <a:ea typeface="UD デジタル 教科書体 NK-R" panose="02020400000000000000" pitchFamily="18" charset="-128"/>
                        </a:rPr>
                        <a:t>　</a:t>
                      </a:r>
                      <a:endParaRPr kumimoji="1" lang="en-US" altLang="ja-JP" sz="1400" dirty="0">
                        <a:ea typeface="UD デジタル 教科書体 NK-R" panose="02020400000000000000" pitchFamily="18" charset="-128"/>
                      </a:endParaRPr>
                    </a:p>
                    <a:p>
                      <a:pPr algn="ctr"/>
                      <a:r>
                        <a:rPr kumimoji="1" lang="ja-JP" altLang="en-US" sz="1600" dirty="0">
                          <a:ea typeface="UD デジタル 教科書体 NK-R" panose="02020400000000000000" pitchFamily="18" charset="-128"/>
                        </a:rPr>
                        <a:t>労働局の対応</a:t>
                      </a:r>
                      <a:endParaRPr kumimoji="1" lang="en-US" altLang="ja-JP" sz="1600" dirty="0">
                        <a:ea typeface="UD デジタル 教科書体 NK-R" panose="02020400000000000000" pitchFamily="18" charset="-128"/>
                      </a:endParaRPr>
                    </a:p>
                    <a:p>
                      <a:pPr algn="ctr"/>
                      <a:r>
                        <a:rPr kumimoji="1" lang="ja-JP" altLang="en-US" sz="1400" dirty="0">
                          <a:ea typeface="UD デジタル 教科書体 NK-R" panose="02020400000000000000" pitchFamily="18" charset="-128"/>
                        </a:rPr>
                        <a:t>　使用者による</a:t>
                      </a:r>
                      <a:endParaRPr kumimoji="1" lang="en-US" altLang="ja-JP" sz="1400" dirty="0">
                        <a:ea typeface="UD デジタル 教科書体 NK-R" panose="02020400000000000000" pitchFamily="18" charset="-128"/>
                      </a:endParaRPr>
                    </a:p>
                    <a:p>
                      <a:pPr algn="ctr"/>
                      <a:r>
                        <a:rPr kumimoji="1" lang="ja-JP" altLang="en-US" sz="1400" dirty="0">
                          <a:ea typeface="UD デジタル 教科書体 NK-R" panose="02020400000000000000" pitchFamily="18" charset="-128"/>
                        </a:rPr>
                        <a:t>　障がい者虐待</a:t>
                      </a:r>
                      <a:endParaRPr kumimoji="1" lang="en-US" altLang="ja-JP" sz="1400" dirty="0">
                        <a:ea typeface="UD デジタル 教科書体 NK-R" panose="02020400000000000000" pitchFamily="18" charset="-128"/>
                      </a:endParaRPr>
                    </a:p>
                  </a:txBody>
                  <a:tcPr marL="91468" marR="91468" marT="45733" marB="45733">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0"/>
                  </a:ext>
                </a:extLst>
              </a:tr>
              <a:tr h="440624">
                <a:tc>
                  <a:txBody>
                    <a:bodyPr/>
                    <a:lstStyle/>
                    <a:p>
                      <a:pPr algn="ctr"/>
                      <a:r>
                        <a:rPr kumimoji="1" lang="ja-JP" altLang="en-US" sz="1400" dirty="0">
                          <a:ea typeface="UD デジタル 教科書体 NK-R" panose="02020400000000000000" pitchFamily="18" charset="-128"/>
                        </a:rPr>
                        <a:t>大阪府</a:t>
                      </a:r>
                    </a:p>
                  </a:txBody>
                  <a:tcPr marL="91468" marR="91468" marT="45733" marB="45733"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ea typeface="UD デジタル 教科書体 NK-R" panose="02020400000000000000" pitchFamily="18" charset="-128"/>
                        </a:rPr>
                        <a:t>全国</a:t>
                      </a:r>
                    </a:p>
                  </a:txBody>
                  <a:tcPr marL="91468" marR="91468" marT="45733" marB="45733"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983175">
                <a:tc>
                  <a:txBody>
                    <a:bodyPr/>
                    <a:lstStyle/>
                    <a:p>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147</a:t>
                      </a:r>
                    </a:p>
                    <a:p>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事業所</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146</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事業所）</a:t>
                      </a:r>
                    </a:p>
                  </a:txBody>
                  <a:tcPr marL="91468" marR="91468" marT="45733" marB="45733">
                    <a:lnT w="12700" cap="flat" cmpd="sng" algn="ctr">
                      <a:solidFill>
                        <a:schemeClr val="tx1"/>
                      </a:solidFill>
                      <a:prstDash val="solid"/>
                      <a:round/>
                      <a:headEnd type="none" w="med" len="med"/>
                      <a:tailEnd type="none" w="med" len="med"/>
                    </a:lnT>
                  </a:tcPr>
                </a:tc>
                <a:tc>
                  <a:txBody>
                    <a:bodyPr/>
                    <a:lstStyle/>
                    <a:p>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1,593</a:t>
                      </a:r>
                    </a:p>
                    <a:p>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事業所</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1,512</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事業所）</a:t>
                      </a:r>
                    </a:p>
                  </a:txBody>
                  <a:tcPr marL="91468" marR="91468" marT="45733" marB="45733">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1261959">
                <a:tc>
                  <a:txBody>
                    <a:bodyPr/>
                    <a:lstStyle/>
                    <a:p>
                      <a:pP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34</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37</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件）</a:t>
                      </a:r>
                    </a:p>
                  </a:txBody>
                  <a:tcPr marL="91468" marR="91468" marT="45733" marB="45733"/>
                </a:tc>
                <a:tc>
                  <a:txBody>
                    <a:bodyPr/>
                    <a:lstStyle/>
                    <a:p>
                      <a:pP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434</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件</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ct val="100000"/>
                        </a:lnSpc>
                      </a:pP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447</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件）</a:t>
                      </a:r>
                    </a:p>
                  </a:txBody>
                  <a:tcPr marL="91468" marR="91468" marT="45733" marB="45733"/>
                </a:tc>
                <a:extLst>
                  <a:ext uri="{0D108BD9-81ED-4DB2-BD59-A6C34878D82A}">
                    <a16:rowId xmlns:a16="http://schemas.microsoft.com/office/drawing/2014/main" val="10003"/>
                  </a:ext>
                </a:extLst>
              </a:tr>
              <a:tr h="1013819">
                <a:tc>
                  <a:txBody>
                    <a:bodyPr/>
                    <a:lstStyle/>
                    <a:p>
                      <a:pP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33</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人</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ct val="100000"/>
                        </a:lnSpc>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(37</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人</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p>
                    <a:p>
                      <a:pPr>
                        <a:lnSpc>
                          <a:spcPct val="100000"/>
                        </a:lnSpc>
                      </a:pPr>
                      <a:r>
                        <a:rPr kumimoji="1" lang="en-US" altLang="ja-JP" sz="8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800" dirty="0">
                          <a:solidFill>
                            <a:schemeClr val="tx1"/>
                          </a:solidFill>
                          <a:latin typeface="UD デジタル 教科書体 NK-R" panose="02020400000000000000" pitchFamily="18" charset="-128"/>
                          <a:ea typeface="UD デジタル 教科書体 NK-R" panose="02020400000000000000" pitchFamily="18" charset="-128"/>
                        </a:rPr>
                        <a:t>被虐他者不特定事案除く</a:t>
                      </a:r>
                    </a:p>
                  </a:txBody>
                  <a:tcPr marL="91468" marR="91468" marT="45733" marB="45733"/>
                </a:tc>
                <a:tc>
                  <a:txBody>
                    <a:bodyPr/>
                    <a:lstStyle/>
                    <a:p>
                      <a:pPr>
                        <a:lnSpc>
                          <a:spcPct val="100000"/>
                        </a:lnSpc>
                      </a:pP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652</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人</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ct val="100000"/>
                        </a:lnSpc>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(761</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人</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68" marR="91468" marT="45733" marB="45733"/>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75769716"/>
      </p:ext>
    </p:extLst>
  </p:cSld>
  <p:clrMapOvr>
    <a:masterClrMapping/>
  </p:clrMapOvr>
  <mc:AlternateContent xmlns:mc="http://schemas.openxmlformats.org/markup-compatibility/2006" xmlns:p14="http://schemas.microsoft.com/office/powerpoint/2010/main">
    <mc:Choice Requires="p14">
      <p:transition spd="slow" p14:dur="2000" advTm="94343"/>
    </mc:Choice>
    <mc:Fallback xmlns="">
      <p:transition spd="slow" advTm="94343"/>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bwMode="auto">
          <a:xfrm>
            <a:off x="192088" y="3717032"/>
            <a:ext cx="6727824" cy="329111"/>
          </a:xfrm>
          <a:prstGeom prst="rect">
            <a:avLst/>
          </a:prstGeom>
          <a:solidFill>
            <a:schemeClr val="tx2">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algn="l" eaLnBrk="1" fontAlgn="auto" hangingPunct="1">
              <a:spcAft>
                <a:spcPts val="0"/>
              </a:spcAft>
              <a:defRPr/>
            </a:pPr>
            <a:r>
              <a:rPr lang="ja-JP" altLang="en-US" sz="1600" b="1" dirty="0">
                <a:latin typeface="UD デジタル 教科書体 NK-R" panose="02020400000000000000" pitchFamily="18" charset="-128"/>
                <a:ea typeface="UD デジタル 教科書体 NK-R" panose="02020400000000000000" pitchFamily="18" charset="-128"/>
              </a:rPr>
              <a:t>＜クロス集計④＞　虐待者の続柄（上位のみ）</a:t>
            </a:r>
            <a:r>
              <a:rPr lang="en-US" altLang="ja-JP" sz="1600" b="1" dirty="0">
                <a:latin typeface="UD デジタル 教科書体 NK-R" panose="02020400000000000000" pitchFamily="18" charset="-128"/>
                <a:ea typeface="UD デジタル 教科書体 NK-R" panose="02020400000000000000" pitchFamily="18" charset="-128"/>
              </a:rPr>
              <a:t>×</a:t>
            </a:r>
            <a:r>
              <a:rPr lang="ja-JP" altLang="en-US" sz="1600" b="1" dirty="0">
                <a:latin typeface="UD デジタル 教科書体 NK-R" panose="02020400000000000000" pitchFamily="18" charset="-128"/>
                <a:ea typeface="UD デジタル 教科書体 NK-R" panose="02020400000000000000" pitchFamily="18" charset="-128"/>
              </a:rPr>
              <a:t>虐待類型</a:t>
            </a:r>
          </a:p>
        </p:txBody>
      </p:sp>
      <p:sp>
        <p:nvSpPr>
          <p:cNvPr id="2" name="タイトル 1"/>
          <p:cNvSpPr>
            <a:spLocks noGrp="1"/>
          </p:cNvSpPr>
          <p:nvPr>
            <p:ph type="title"/>
          </p:nvPr>
        </p:nvSpPr>
        <p:spPr>
          <a:xfrm>
            <a:off x="174625" y="260648"/>
            <a:ext cx="6723063" cy="311151"/>
          </a:xfrm>
          <a:solidFill>
            <a:schemeClr val="tx2">
              <a:lumMod val="20000"/>
              <a:lumOff val="80000"/>
            </a:schemeClr>
          </a:solidFill>
        </p:spPr>
        <p:txBody>
          <a:bodyPr rtlCol="0">
            <a:noAutofit/>
          </a:bodyPr>
          <a:lstStyle/>
          <a:p>
            <a:pPr algn="l" eaLnBrk="1" fontAlgn="auto" hangingPunct="1">
              <a:spcAft>
                <a:spcPts val="0"/>
              </a:spcAft>
              <a:defRPr/>
            </a:pPr>
            <a:r>
              <a:rPr lang="ja-JP" altLang="en-US" sz="1600" b="1" dirty="0">
                <a:latin typeface="UD デジタル 教科書体 NK-R" panose="02020400000000000000" pitchFamily="18" charset="-128"/>
                <a:ea typeface="UD デジタル 教科書体 NK-R" panose="02020400000000000000" pitchFamily="18" charset="-128"/>
              </a:rPr>
              <a:t>＜クロス集計③＞　被虐待者の</a:t>
            </a:r>
            <a:r>
              <a:rPr lang="ja-JP" altLang="en-US" sz="1600" b="1" dirty="0" err="1">
                <a:latin typeface="UD デジタル 教科書体 NK-R" panose="02020400000000000000" pitchFamily="18" charset="-128"/>
                <a:ea typeface="UD デジタル 教科書体 NK-R" panose="02020400000000000000" pitchFamily="18" charset="-128"/>
              </a:rPr>
              <a:t>障がい</a:t>
            </a:r>
            <a:r>
              <a:rPr lang="ja-JP" altLang="en-US" sz="1600" b="1" dirty="0">
                <a:latin typeface="UD デジタル 教科書体 NK-R" panose="02020400000000000000" pitchFamily="18" charset="-128"/>
                <a:ea typeface="UD デジタル 教科書体 NK-R" panose="02020400000000000000" pitchFamily="18" charset="-128"/>
              </a:rPr>
              <a:t>種別</a:t>
            </a:r>
            <a:r>
              <a:rPr lang="en-US" altLang="ja-JP" sz="1600" b="1" dirty="0">
                <a:latin typeface="UD デジタル 教科書体 NK-R" panose="02020400000000000000" pitchFamily="18" charset="-128"/>
                <a:ea typeface="UD デジタル 教科書体 NK-R" panose="02020400000000000000" pitchFamily="18" charset="-128"/>
              </a:rPr>
              <a:t>×</a:t>
            </a:r>
            <a:r>
              <a:rPr lang="ja-JP" altLang="en-US" sz="1600" b="1" dirty="0">
                <a:latin typeface="UD デジタル 教科書体 NK-R" panose="02020400000000000000" pitchFamily="18" charset="-128"/>
                <a:ea typeface="UD デジタル 教科書体 NK-R" panose="02020400000000000000" pitchFamily="18" charset="-128"/>
              </a:rPr>
              <a:t>通報者（一部抜粋）</a:t>
            </a:r>
          </a:p>
        </p:txBody>
      </p:sp>
      <p:sp>
        <p:nvSpPr>
          <p:cNvPr id="46084" name="テキスト ボックス 5"/>
          <p:cNvSpPr txBox="1">
            <a:spLocks noChangeArrowheads="1"/>
          </p:cNvSpPr>
          <p:nvPr/>
        </p:nvSpPr>
        <p:spPr bwMode="auto">
          <a:xfrm>
            <a:off x="0" y="-11113"/>
            <a:ext cx="3492500" cy="368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latin typeface="UD デジタル 教科書体 NK-R" panose="02020400000000000000" pitchFamily="18" charset="-128"/>
                <a:ea typeface="UD デジタル 教科書体 NK-R" panose="02020400000000000000" pitchFamily="18" charset="-128"/>
              </a:rPr>
              <a:t>＜養護者による虐待＞</a:t>
            </a:r>
          </a:p>
        </p:txBody>
      </p:sp>
      <p:sp>
        <p:nvSpPr>
          <p:cNvPr id="46085" name="スライド番号プレースホルダー 2"/>
          <p:cNvSpPr>
            <a:spLocks noGrp="1"/>
          </p:cNvSpPr>
          <p:nvPr>
            <p:ph type="sldNum" sz="quarter" idx="12"/>
          </p:nvPr>
        </p:nvSpPr>
        <p:spPr bwMode="auto">
          <a:xfrm>
            <a:off x="7017295" y="6475096"/>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1694F95E-06AC-4D9F-AB05-9EDDE95A5E96}"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19</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8" name="角丸四角形 7"/>
          <p:cNvSpPr/>
          <p:nvPr/>
        </p:nvSpPr>
        <p:spPr>
          <a:xfrm>
            <a:off x="6992575" y="1412776"/>
            <a:ext cx="1970881" cy="2232248"/>
          </a:xfrm>
          <a:prstGeom prst="roundRect">
            <a:avLst>
              <a:gd name="adj" fmla="val 10696"/>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・被虐待者の障がい種別が「知的障がい」の場合では、</a:t>
            </a:r>
            <a:r>
              <a:rPr lang="ja-JP" altLang="en-US" sz="1200" u="sng" dirty="0">
                <a:solidFill>
                  <a:schemeClr val="tx1"/>
                </a:solidFill>
                <a:latin typeface="UD デジタル 教科書体 NK-R" panose="02020400000000000000" pitchFamily="18" charset="-128"/>
                <a:ea typeface="UD デジタル 教科書体 NK-R" panose="02020400000000000000" pitchFamily="18" charset="-128"/>
              </a:rPr>
              <a:t>「施設・事業所の職員」からの通報の割合が高い。</a:t>
            </a:r>
            <a:endParaRPr lang="en-US" altLang="ja-JP" sz="1200" u="sng"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endParaRPr lang="en-US" altLang="ja-JP" sz="1200" dirty="0">
              <a:solidFill>
                <a:schemeClr val="tx1"/>
              </a:solidFill>
            </a:endParaRPr>
          </a:p>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・被虐待者の障がい種別が「精神障がい」では</a:t>
            </a:r>
            <a:r>
              <a:rPr lang="ja-JP" altLang="en-US" sz="1200" u="sng" dirty="0">
                <a:solidFill>
                  <a:schemeClr val="tx1"/>
                </a:solidFill>
                <a:latin typeface="UD デジタル 教科書体 NK-R" panose="02020400000000000000" pitchFamily="18" charset="-128"/>
                <a:ea typeface="UD デジタル 教科書体 NK-R" panose="02020400000000000000" pitchFamily="18" charset="-128"/>
              </a:rPr>
              <a:t>「警察」からの通報割合が高い。</a:t>
            </a:r>
            <a:endParaRPr lang="en-US" altLang="ja-JP" sz="1200" u="sng" dirty="0">
              <a:solidFill>
                <a:schemeClr val="tx1"/>
              </a:solidFill>
              <a:ea typeface="UD デジタル 教科書体 NK-R" panose="02020400000000000000" pitchFamily="18" charset="-128"/>
            </a:endParaRPr>
          </a:p>
        </p:txBody>
      </p:sp>
      <p:graphicFrame>
        <p:nvGraphicFramePr>
          <p:cNvPr id="4" name="表 3"/>
          <p:cNvGraphicFramePr>
            <a:graphicFrameLocks noGrp="1"/>
          </p:cNvGraphicFramePr>
          <p:nvPr>
            <p:extLst>
              <p:ext uri="{D42A27DB-BD31-4B8C-83A1-F6EECF244321}">
                <p14:modId xmlns:p14="http://schemas.microsoft.com/office/powerpoint/2010/main" val="2146307734"/>
              </p:ext>
            </p:extLst>
          </p:nvPr>
        </p:nvGraphicFramePr>
        <p:xfrm>
          <a:off x="174625" y="598787"/>
          <a:ext cx="6723063" cy="3047998"/>
        </p:xfrm>
        <a:graphic>
          <a:graphicData uri="http://schemas.openxmlformats.org/drawingml/2006/table">
            <a:tbl>
              <a:tblPr firstRow="1" firstCol="1" bandRow="1">
                <a:tableStyleId>{5C22544A-7EE6-4342-B048-85BDC9FD1C3A}</a:tableStyleId>
              </a:tblPr>
              <a:tblGrid>
                <a:gridCol w="1042836">
                  <a:extLst>
                    <a:ext uri="{9D8B030D-6E8A-4147-A177-3AD203B41FA5}">
                      <a16:colId xmlns:a16="http://schemas.microsoft.com/office/drawing/2014/main" val="20000"/>
                    </a:ext>
                  </a:extLst>
                </a:gridCol>
                <a:gridCol w="811461">
                  <a:extLst>
                    <a:ext uri="{9D8B030D-6E8A-4147-A177-3AD203B41FA5}">
                      <a16:colId xmlns:a16="http://schemas.microsoft.com/office/drawing/2014/main" val="20001"/>
                    </a:ext>
                  </a:extLst>
                </a:gridCol>
                <a:gridCol w="811461">
                  <a:extLst>
                    <a:ext uri="{9D8B030D-6E8A-4147-A177-3AD203B41FA5}">
                      <a16:colId xmlns:a16="http://schemas.microsoft.com/office/drawing/2014/main" val="20002"/>
                    </a:ext>
                  </a:extLst>
                </a:gridCol>
                <a:gridCol w="811461">
                  <a:extLst>
                    <a:ext uri="{9D8B030D-6E8A-4147-A177-3AD203B41FA5}">
                      <a16:colId xmlns:a16="http://schemas.microsoft.com/office/drawing/2014/main" val="20003"/>
                    </a:ext>
                  </a:extLst>
                </a:gridCol>
                <a:gridCol w="811461">
                  <a:extLst>
                    <a:ext uri="{9D8B030D-6E8A-4147-A177-3AD203B41FA5}">
                      <a16:colId xmlns:a16="http://schemas.microsoft.com/office/drawing/2014/main" val="20004"/>
                    </a:ext>
                  </a:extLst>
                </a:gridCol>
                <a:gridCol w="811461">
                  <a:extLst>
                    <a:ext uri="{9D8B030D-6E8A-4147-A177-3AD203B41FA5}">
                      <a16:colId xmlns:a16="http://schemas.microsoft.com/office/drawing/2014/main" val="20005"/>
                    </a:ext>
                  </a:extLst>
                </a:gridCol>
                <a:gridCol w="811461">
                  <a:extLst>
                    <a:ext uri="{9D8B030D-6E8A-4147-A177-3AD203B41FA5}">
                      <a16:colId xmlns:a16="http://schemas.microsoft.com/office/drawing/2014/main" val="20006"/>
                    </a:ext>
                  </a:extLst>
                </a:gridCol>
                <a:gridCol w="811461">
                  <a:extLst>
                    <a:ext uri="{9D8B030D-6E8A-4147-A177-3AD203B41FA5}">
                      <a16:colId xmlns:a16="http://schemas.microsoft.com/office/drawing/2014/main" val="20007"/>
                    </a:ext>
                  </a:extLst>
                </a:gridCol>
              </a:tblGrid>
              <a:tr h="623098">
                <a:tc>
                  <a:txBody>
                    <a:bodyPr/>
                    <a:lstStyle/>
                    <a:p>
                      <a:pPr algn="ctr">
                        <a:spcAft>
                          <a:spcPts val="0"/>
                        </a:spcAft>
                      </a:pPr>
                      <a:r>
                        <a:rPr lang="ja-JP" sz="1200" kern="0" baseline="0" dirty="0">
                          <a:effectLst/>
                          <a:ea typeface="ＭＳ Ｐゴシック" panose="020B0600070205080204" pitchFamily="50" charset="-128"/>
                        </a:rPr>
                        <a:t>　</a:t>
                      </a:r>
                      <a:endParaRPr lang="ja-JP" sz="1000" b="1" kern="100" baseline="0" dirty="0">
                        <a:effectLst/>
                        <a:latin typeface="ＭＳ Ｐゴシック" panose="020B0600070205080204" pitchFamily="50" charset="-128"/>
                        <a:ea typeface="ＭＳ Ｐゴシック" panose="020B0600070205080204" pitchFamily="50"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ctr" fontAlgn="ctr"/>
                      <a:r>
                        <a:rPr lang="ja-JP" altLang="en-US" sz="1200" u="none" strike="noStrike" baseline="0" dirty="0">
                          <a:effectLst/>
                          <a:latin typeface="UD デジタル 教科書体 NK-R" panose="02020400000000000000" pitchFamily="18" charset="-128"/>
                          <a:ea typeface="UD デジタル 教科書体 NK-R" panose="02020400000000000000" pitchFamily="18" charset="-128"/>
                        </a:rPr>
                        <a:t>本人</a:t>
                      </a:r>
                      <a:endPar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6" marR="9526" marT="9521"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algn="ctr" fontAlgn="ctr"/>
                      <a:r>
                        <a:rPr lang="zh-TW" altLang="en-US" sz="1200" u="none" strike="noStrike" baseline="0" dirty="0">
                          <a:effectLst/>
                          <a:latin typeface="UD デジタル 教科書体 NK-R" panose="02020400000000000000" pitchFamily="18" charset="-128"/>
                          <a:ea typeface="UD デジタル 教科書体 NK-R" panose="02020400000000000000" pitchFamily="18" charset="-128"/>
                        </a:rPr>
                        <a:t>医療機関関係者</a:t>
                      </a:r>
                      <a:endParaRPr lang="zh-TW"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6" marR="9526" marT="9521" marB="0" anchor="ctr">
                    <a:lnT w="28575" cap="flat" cmpd="sng" algn="ctr">
                      <a:solidFill>
                        <a:schemeClr val="tx1"/>
                      </a:solidFill>
                      <a:prstDash val="solid"/>
                      <a:round/>
                      <a:headEnd type="none" w="med" len="med"/>
                      <a:tailEnd type="none" w="med" len="med"/>
                    </a:lnT>
                  </a:tcPr>
                </a:tc>
                <a:tc>
                  <a:txBody>
                    <a:bodyPr/>
                    <a:lstStyle/>
                    <a:p>
                      <a:pPr algn="ctr" fontAlgn="ctr"/>
                      <a:r>
                        <a:rPr lang="zh-TW" altLang="en-US" sz="1200" u="none" strike="noStrike" baseline="0" dirty="0">
                          <a:effectLst/>
                          <a:latin typeface="UD デジタル 教科書体 NK-R" panose="02020400000000000000" pitchFamily="18" charset="-128"/>
                          <a:ea typeface="UD デジタル 教科書体 NK-R" panose="02020400000000000000" pitchFamily="18" charset="-128"/>
                        </a:rPr>
                        <a:t>相談支援専門員</a:t>
                      </a:r>
                      <a:endParaRPr lang="zh-TW"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6" marR="9526" marT="9521" marB="0" anchor="ctr">
                    <a:lnT w="28575" cap="flat" cmpd="sng" algn="ctr">
                      <a:solidFill>
                        <a:schemeClr val="tx1"/>
                      </a:solidFill>
                      <a:prstDash val="solid"/>
                      <a:round/>
                      <a:headEnd type="none" w="med" len="med"/>
                      <a:tailEnd type="none" w="med" len="med"/>
                    </a:lnT>
                  </a:tcPr>
                </a:tc>
                <a:tc>
                  <a:txBody>
                    <a:bodyPr/>
                    <a:lstStyle/>
                    <a:p>
                      <a:pPr algn="ctr" fontAlgn="ctr"/>
                      <a:r>
                        <a:rPr lang="ja-JP" altLang="en-US" sz="1200" u="none" strike="noStrike" baseline="0" dirty="0">
                          <a:effectLst/>
                          <a:latin typeface="UD デジタル 教科書体 NK-R" panose="02020400000000000000" pitchFamily="18" charset="-128"/>
                          <a:ea typeface="UD デジタル 教科書体 NK-R" panose="02020400000000000000" pitchFamily="18" charset="-128"/>
                        </a:rPr>
                        <a:t>施設・事業所の職員</a:t>
                      </a:r>
                      <a:endPar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6" marR="9526" marT="9521" marB="0" anchor="ctr">
                    <a:lnT w="28575" cap="flat" cmpd="sng" algn="ctr">
                      <a:solidFill>
                        <a:schemeClr val="tx1"/>
                      </a:solidFill>
                      <a:prstDash val="solid"/>
                      <a:round/>
                      <a:headEnd type="none" w="med" len="med"/>
                      <a:tailEnd type="none" w="med" len="med"/>
                    </a:lnT>
                  </a:tcPr>
                </a:tc>
                <a:tc>
                  <a:txBody>
                    <a:bodyPr/>
                    <a:lstStyle/>
                    <a:p>
                      <a:pPr algn="ctr" fontAlgn="ctr"/>
                      <a:r>
                        <a:rPr lang="ja-JP" altLang="en-US" sz="1200" u="none" strike="noStrike" baseline="0" dirty="0">
                          <a:effectLst/>
                          <a:latin typeface="UD デジタル 教科書体 NK-R" panose="02020400000000000000" pitchFamily="18" charset="-128"/>
                          <a:ea typeface="UD デジタル 教科書体 NK-R" panose="02020400000000000000" pitchFamily="18" charset="-128"/>
                        </a:rPr>
                        <a:t>警察</a:t>
                      </a:r>
                      <a:endPar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6" marR="9526" marT="9521" marB="0" anchor="ctr">
                    <a:lnT w="28575" cap="flat" cmpd="sng" algn="ctr">
                      <a:solidFill>
                        <a:schemeClr val="tx1"/>
                      </a:solidFill>
                      <a:prstDash val="solid"/>
                      <a:round/>
                      <a:headEnd type="none" w="med" len="med"/>
                      <a:tailEnd type="none" w="med" len="med"/>
                    </a:lnT>
                  </a:tcPr>
                </a:tc>
                <a:tc>
                  <a:txBody>
                    <a:bodyPr/>
                    <a:lstStyle/>
                    <a:p>
                      <a:pPr algn="l" fontAlgn="ctr"/>
                      <a:r>
                        <a:rPr lang="zh-TW" altLang="en-US" sz="1200" u="none" strike="noStrike" baseline="0" dirty="0">
                          <a:effectLst/>
                          <a:latin typeface="UD デジタル 教科書体 NK-R" panose="02020400000000000000" pitchFamily="18" charset="-128"/>
                          <a:ea typeface="UD デジタル 教科書体 NK-R" panose="02020400000000000000" pitchFamily="18" charset="-128"/>
                        </a:rPr>
                        <a:t>当該市区町村行政職員</a:t>
                      </a:r>
                      <a:endParaRPr lang="zh-TW"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6" marR="9526" marT="9521"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ctr" fontAlgn="ctr"/>
                      <a:r>
                        <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rPr>
                        <a:t>計</a:t>
                      </a:r>
                      <a:endParaRPr lang="zh-TW"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6" marR="9526" marT="9521"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404150">
                <a:tc>
                  <a:txBody>
                    <a:bodyPr/>
                    <a:lstStyle/>
                    <a:p>
                      <a:pPr algn="ctr">
                        <a:spcAft>
                          <a:spcPts val="0"/>
                        </a:spcAft>
                      </a:pPr>
                      <a:r>
                        <a:rPr lang="ja-JP" sz="1200" kern="0" baseline="0" dirty="0" err="1">
                          <a:effectLst/>
                          <a:latin typeface="UD デジタル 教科書体 NK-R" panose="02020400000000000000" pitchFamily="18" charset="-128"/>
                          <a:ea typeface="UD デジタル 教科書体 NK-R" panose="02020400000000000000" pitchFamily="18" charset="-128"/>
                        </a:rPr>
                        <a:t>身体障がい</a:t>
                      </a:r>
                      <a:endParaRPr lang="ja-JP" sz="1000" b="1"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8.2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10.2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13</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26.5</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7</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14.3</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12</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24.5</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8</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16.3</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49</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04150">
                <a:tc>
                  <a:txBody>
                    <a:bodyPr/>
                    <a:lstStyle/>
                    <a:p>
                      <a:pPr algn="ctr">
                        <a:spcAft>
                          <a:spcPts val="0"/>
                        </a:spcAft>
                      </a:pPr>
                      <a:r>
                        <a:rPr lang="ja-JP" sz="1200" kern="0" baseline="0" dirty="0">
                          <a:effectLst/>
                          <a:latin typeface="UD デジタル 教科書体 NK-R" panose="02020400000000000000" pitchFamily="18" charset="-128"/>
                          <a:ea typeface="UD デジタル 教科書体 NK-R" panose="02020400000000000000" pitchFamily="18" charset="-128"/>
                        </a:rPr>
                        <a:t>知的</a:t>
                      </a:r>
                      <a:r>
                        <a:rPr lang="ja-JP" sz="1200" kern="0" baseline="0" dirty="0" err="1">
                          <a:effectLst/>
                          <a:latin typeface="UD デジタル 教科書体 NK-R" panose="02020400000000000000" pitchFamily="18" charset="-128"/>
                          <a:ea typeface="UD デジタル 教科書体 NK-R" panose="02020400000000000000" pitchFamily="18" charset="-128"/>
                        </a:rPr>
                        <a:t>障がい</a:t>
                      </a:r>
                      <a:endParaRPr lang="ja-JP" sz="1000" b="1"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12</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10.4</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25</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21.7</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34</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29.6</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25</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21.7</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13</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11.3</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115</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04150">
                <a:tc>
                  <a:txBody>
                    <a:bodyPr/>
                    <a:lstStyle/>
                    <a:p>
                      <a:pPr algn="ctr">
                        <a:spcAft>
                          <a:spcPts val="0"/>
                        </a:spcAft>
                      </a:pPr>
                      <a:r>
                        <a:rPr lang="ja-JP" sz="1200" kern="0" baseline="0" dirty="0" err="1">
                          <a:effectLst/>
                          <a:latin typeface="UD デジタル 教科書体 NK-R" panose="02020400000000000000" pitchFamily="18" charset="-128"/>
                          <a:ea typeface="UD デジタル 教科書体 NK-R" panose="02020400000000000000" pitchFamily="18" charset="-128"/>
                        </a:rPr>
                        <a:t>精神障がい</a:t>
                      </a:r>
                      <a:endParaRPr lang="ja-JP" sz="1000" b="1"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8.3</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2.5</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9</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7.5</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11</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9.2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68</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56.7</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19</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15.8</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120</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04150">
                <a:tc>
                  <a:txBody>
                    <a:bodyPr/>
                    <a:lstStyle/>
                    <a:p>
                      <a:pPr algn="ctr">
                        <a:spcAft>
                          <a:spcPts val="0"/>
                        </a:spcAft>
                      </a:pPr>
                      <a:r>
                        <a:rPr lang="ja-JP" sz="1200" kern="0" baseline="0" dirty="0" err="1">
                          <a:effectLst/>
                          <a:latin typeface="UD デジタル 教科書体 NK-R" panose="02020400000000000000" pitchFamily="18" charset="-128"/>
                          <a:ea typeface="UD デジタル 教科書体 NK-R" panose="02020400000000000000" pitchFamily="18" charset="-128"/>
                        </a:rPr>
                        <a:t>発達障がい</a:t>
                      </a:r>
                      <a:endParaRPr lang="ja-JP" sz="1000" b="1"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7</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70.0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04150">
                <a:tc>
                  <a:txBody>
                    <a:bodyPr/>
                    <a:lstStyle/>
                    <a:p>
                      <a:pPr algn="ctr">
                        <a:spcAft>
                          <a:spcPts val="0"/>
                        </a:spcAft>
                      </a:pPr>
                      <a:r>
                        <a:rPr lang="ja-JP" sz="1200" kern="0" baseline="0" dirty="0">
                          <a:effectLst/>
                          <a:latin typeface="UD デジタル 教科書体 NK-R" panose="02020400000000000000" pitchFamily="18" charset="-128"/>
                          <a:ea typeface="UD デジタル 教科書体 NK-R" panose="02020400000000000000" pitchFamily="18" charset="-128"/>
                        </a:rPr>
                        <a:t>難病</a:t>
                      </a:r>
                      <a:endParaRPr lang="ja-JP" sz="1000" b="1"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22.2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22.2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11.1</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44.4</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9</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04150">
                <a:tc>
                  <a:txBody>
                    <a:bodyPr/>
                    <a:lstStyle/>
                    <a:p>
                      <a:pPr algn="ctr">
                        <a:spcAft>
                          <a:spcPts val="0"/>
                        </a:spcAft>
                      </a:pPr>
                      <a:r>
                        <a:rPr lang="ja-JP" sz="1200" kern="0" baseline="0" dirty="0">
                          <a:effectLst/>
                          <a:latin typeface="UD デジタル 教科書体 NK-R" panose="02020400000000000000" pitchFamily="18" charset="-128"/>
                          <a:ea typeface="UD デジタル 教科書体 NK-R" panose="02020400000000000000" pitchFamily="18" charset="-128"/>
                        </a:rPr>
                        <a:t>その他</a:t>
                      </a:r>
                      <a:endParaRPr lang="ja-JP" sz="1000" b="1"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7.1</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12</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85.7</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71</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14</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1"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3588418751"/>
              </p:ext>
            </p:extLst>
          </p:nvPr>
        </p:nvGraphicFramePr>
        <p:xfrm>
          <a:off x="192088" y="4073131"/>
          <a:ext cx="6727824" cy="2730995"/>
        </p:xfrm>
        <a:graphic>
          <a:graphicData uri="http://schemas.openxmlformats.org/drawingml/2006/table">
            <a:tbl>
              <a:tblPr firstRow="1" firstCol="1" bandRow="1">
                <a:tableStyleId>{5C22544A-7EE6-4342-B048-85BDC9FD1C3A}</a:tableStyleId>
              </a:tblPr>
              <a:tblGrid>
                <a:gridCol w="1051883">
                  <a:extLst>
                    <a:ext uri="{9D8B030D-6E8A-4147-A177-3AD203B41FA5}">
                      <a16:colId xmlns:a16="http://schemas.microsoft.com/office/drawing/2014/main" val="20000"/>
                    </a:ext>
                  </a:extLst>
                </a:gridCol>
                <a:gridCol w="1050967">
                  <a:extLst>
                    <a:ext uri="{9D8B030D-6E8A-4147-A177-3AD203B41FA5}">
                      <a16:colId xmlns:a16="http://schemas.microsoft.com/office/drawing/2014/main" val="20001"/>
                    </a:ext>
                  </a:extLst>
                </a:gridCol>
                <a:gridCol w="910837">
                  <a:extLst>
                    <a:ext uri="{9D8B030D-6E8A-4147-A177-3AD203B41FA5}">
                      <a16:colId xmlns:a16="http://schemas.microsoft.com/office/drawing/2014/main" val="20002"/>
                    </a:ext>
                  </a:extLst>
                </a:gridCol>
                <a:gridCol w="910837">
                  <a:extLst>
                    <a:ext uri="{9D8B030D-6E8A-4147-A177-3AD203B41FA5}">
                      <a16:colId xmlns:a16="http://schemas.microsoft.com/office/drawing/2014/main" val="20003"/>
                    </a:ext>
                  </a:extLst>
                </a:gridCol>
                <a:gridCol w="980902">
                  <a:extLst>
                    <a:ext uri="{9D8B030D-6E8A-4147-A177-3AD203B41FA5}">
                      <a16:colId xmlns:a16="http://schemas.microsoft.com/office/drawing/2014/main" val="20004"/>
                    </a:ext>
                  </a:extLst>
                </a:gridCol>
                <a:gridCol w="911199">
                  <a:extLst>
                    <a:ext uri="{9D8B030D-6E8A-4147-A177-3AD203B41FA5}">
                      <a16:colId xmlns:a16="http://schemas.microsoft.com/office/drawing/2014/main" val="20005"/>
                    </a:ext>
                  </a:extLst>
                </a:gridCol>
                <a:gridCol w="911199">
                  <a:extLst>
                    <a:ext uri="{9D8B030D-6E8A-4147-A177-3AD203B41FA5}">
                      <a16:colId xmlns:a16="http://schemas.microsoft.com/office/drawing/2014/main" val="20006"/>
                    </a:ext>
                  </a:extLst>
                </a:gridCol>
              </a:tblGrid>
              <a:tr h="435989">
                <a:tc>
                  <a:txBody>
                    <a:bodyPr/>
                    <a:lstStyle/>
                    <a:p>
                      <a:pPr algn="ctr" fontAlgn="ctr"/>
                      <a:r>
                        <a:rPr lang="ja-JP" altLang="en-US" sz="1200" u="none" strike="noStrike" baseline="0" dirty="0">
                          <a:effectLst/>
                          <a:ea typeface="ＭＳ Ｐゴシック" panose="020B0600070205080204" pitchFamily="50" charset="-128"/>
                        </a:rPr>
                        <a:t>　</a:t>
                      </a:r>
                      <a:endParaRPr lang="ja-JP" altLang="en-US" sz="1200" b="1" i="0" u="none" strike="noStrike" baseline="0" dirty="0">
                        <a:solidFill>
                          <a:schemeClr val="bg1"/>
                        </a:solidFill>
                        <a:effectLst/>
                        <a:latin typeface="ＭＳ Ｐゴシック"/>
                        <a:ea typeface="ＭＳ Ｐゴシック" panose="020B0600070205080204" pitchFamily="50" charset="-128"/>
                      </a:endParaRPr>
                    </a:p>
                  </a:txBody>
                  <a:tcPr marL="9527" marR="9527" marT="9514"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ctr" fontAlgn="ctr"/>
                      <a:r>
                        <a:rPr lang="ja-JP" altLang="en-US" sz="1200" u="none" strike="noStrike" baseline="0" dirty="0">
                          <a:effectLst/>
                          <a:latin typeface="UD デジタル 教科書体 NK-R" panose="02020400000000000000" pitchFamily="18" charset="-128"/>
                          <a:ea typeface="UD デジタル 教科書体 NK-R" panose="02020400000000000000" pitchFamily="18" charset="-128"/>
                        </a:rPr>
                        <a:t>身体的虐待</a:t>
                      </a:r>
                      <a:endPar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algn="ctr" fontAlgn="ctr"/>
                      <a:r>
                        <a:rPr lang="ja-JP" altLang="en-US" sz="1200" u="none" strike="noStrike" baseline="0" dirty="0">
                          <a:effectLst/>
                          <a:latin typeface="UD デジタル 教科書体 NK-R" panose="02020400000000000000" pitchFamily="18" charset="-128"/>
                          <a:ea typeface="UD デジタル 教科書体 NK-R" panose="02020400000000000000" pitchFamily="18" charset="-128"/>
                        </a:rPr>
                        <a:t>性的虐待</a:t>
                      </a:r>
                      <a:endPar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T w="28575" cap="flat" cmpd="sng" algn="ctr">
                      <a:solidFill>
                        <a:schemeClr val="tx1"/>
                      </a:solidFill>
                      <a:prstDash val="solid"/>
                      <a:round/>
                      <a:headEnd type="none" w="med" len="med"/>
                      <a:tailEnd type="none" w="med" len="med"/>
                    </a:lnT>
                  </a:tcPr>
                </a:tc>
                <a:tc>
                  <a:txBody>
                    <a:bodyPr/>
                    <a:lstStyle/>
                    <a:p>
                      <a:pPr algn="ctr" fontAlgn="ctr"/>
                      <a:r>
                        <a:rPr lang="ja-JP" altLang="en-US" sz="1200" u="none" strike="noStrike" baseline="0" dirty="0">
                          <a:effectLst/>
                          <a:latin typeface="UD デジタル 教科書体 NK-R" panose="02020400000000000000" pitchFamily="18" charset="-128"/>
                          <a:ea typeface="UD デジタル 教科書体 NK-R" panose="02020400000000000000" pitchFamily="18" charset="-128"/>
                        </a:rPr>
                        <a:t>心理的虐待</a:t>
                      </a:r>
                      <a:endPar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T w="28575" cap="flat" cmpd="sng" algn="ctr">
                      <a:solidFill>
                        <a:schemeClr val="tx1"/>
                      </a:solidFill>
                      <a:prstDash val="solid"/>
                      <a:round/>
                      <a:headEnd type="none" w="med" len="med"/>
                      <a:tailEnd type="none" w="med" len="med"/>
                    </a:lnT>
                  </a:tcPr>
                </a:tc>
                <a:tc>
                  <a:txBody>
                    <a:bodyPr/>
                    <a:lstStyle/>
                    <a:p>
                      <a:pPr algn="ctr" fontAlgn="ctr"/>
                      <a:r>
                        <a:rPr lang="ja-JP" altLang="en-US" sz="1200" u="none" strike="noStrike" baseline="0" dirty="0">
                          <a:effectLst/>
                          <a:latin typeface="UD デジタル 教科書体 NK-R" panose="02020400000000000000" pitchFamily="18" charset="-128"/>
                          <a:ea typeface="UD デジタル 教科書体 NK-R" panose="02020400000000000000" pitchFamily="18" charset="-128"/>
                        </a:rPr>
                        <a:t>放棄、放置</a:t>
                      </a:r>
                      <a:endParaRPr lang="en-US" altLang="ja-JP" sz="1200" u="none" strike="noStrike" baseline="0" dirty="0">
                        <a:effectLst/>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kern="0" dirty="0">
                          <a:effectLst/>
                          <a:latin typeface="UD デジタル 教科書体 NK-R" panose="02020400000000000000" pitchFamily="18" charset="-128"/>
                          <a:ea typeface="UD デジタル 教科書体 NK-R" panose="02020400000000000000" pitchFamily="18" charset="-128"/>
                          <a:cs typeface="Times New Roman"/>
                        </a:rPr>
                        <a:t>（ネグレクト）</a:t>
                      </a:r>
                      <a:endParaRPr lang="ja-JP" altLang="ja-JP" sz="600" kern="100" dirty="0">
                        <a:effectLst/>
                        <a:latin typeface="UD デジタル 教科書体 NK-R" panose="02020400000000000000" pitchFamily="18" charset="-128"/>
                        <a:ea typeface="UD デジタル 教科書体 NK-R" panose="02020400000000000000" pitchFamily="18" charset="-128"/>
                        <a:cs typeface="Times New Roman"/>
                      </a:endParaRPr>
                    </a:p>
                  </a:txBody>
                  <a:tcPr marL="9525" marR="9525" marT="9525" marB="0" anchor="ctr">
                    <a:lnT w="28575" cap="flat" cmpd="sng" algn="ctr">
                      <a:solidFill>
                        <a:schemeClr val="tx1"/>
                      </a:solidFill>
                      <a:prstDash val="solid"/>
                      <a:round/>
                      <a:headEnd type="none" w="med" len="med"/>
                      <a:tailEnd type="none" w="med" len="med"/>
                    </a:lnT>
                  </a:tcPr>
                </a:tc>
                <a:tc>
                  <a:txBody>
                    <a:bodyPr/>
                    <a:lstStyle/>
                    <a:p>
                      <a:pPr algn="ctr" fontAlgn="ctr"/>
                      <a:r>
                        <a:rPr lang="ja-JP" altLang="en-US" sz="1200" u="none" strike="noStrike" baseline="0" dirty="0">
                          <a:effectLst/>
                          <a:latin typeface="UD デジタル 教科書体 NK-R" panose="02020400000000000000" pitchFamily="18" charset="-128"/>
                          <a:ea typeface="UD デジタル 教科書体 NK-R" panose="02020400000000000000" pitchFamily="18" charset="-128"/>
                        </a:rPr>
                        <a:t>経済的虐待</a:t>
                      </a:r>
                      <a:endPar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5" marR="9525" marT="9525"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algn="ctr" fontAlgn="ctr"/>
                      <a:r>
                        <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rPr>
                        <a:t>計</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382501">
                <a:tc>
                  <a:txBody>
                    <a:bodyPr/>
                    <a:lstStyle/>
                    <a:p>
                      <a:pPr algn="ctr" fontAlgn="ctr"/>
                      <a:r>
                        <a:rPr lang="ja-JP" altLang="en-US" sz="1400" u="none" strike="noStrike" baseline="0" dirty="0">
                          <a:effectLst/>
                          <a:latin typeface="UD デジタル 教科書体 NK-R" panose="02020400000000000000" pitchFamily="18" charset="-128"/>
                          <a:ea typeface="UD デジタル 教科書体 NK-R" panose="02020400000000000000" pitchFamily="18" charset="-128"/>
                        </a:rPr>
                        <a:t>父</a:t>
                      </a:r>
                      <a:endParaRPr lang="en-US" altLang="ja-JP" sz="14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7" marR="9527" marT="9514"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35</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48.6</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17</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23.6</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7</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9.7</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13.9</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72</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82501">
                <a:tc>
                  <a:txBody>
                    <a:bodyPr/>
                    <a:lstStyle/>
                    <a:p>
                      <a:pPr algn="ctr" fontAlgn="ctr"/>
                      <a:r>
                        <a:rPr lang="ja-JP" altLang="en-US" sz="1400" u="none" strike="noStrike" baseline="0" dirty="0">
                          <a:effectLst/>
                          <a:latin typeface="UD デジタル 教科書体 NK-R" panose="02020400000000000000" pitchFamily="18" charset="-128"/>
                          <a:ea typeface="UD デジタル 教科書体 NK-R" panose="02020400000000000000" pitchFamily="18" charset="-128"/>
                        </a:rPr>
                        <a:t>母</a:t>
                      </a:r>
                      <a:endParaRPr lang="ja-JP" altLang="en-US" sz="14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7" marR="9527" marT="9514"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41</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36.9</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33</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29.7</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18</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16.2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19</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17.1</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111</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82501">
                <a:tc>
                  <a:txBody>
                    <a:bodyPr/>
                    <a:lstStyle/>
                    <a:p>
                      <a:pPr algn="ctr" fontAlgn="ctr"/>
                      <a:r>
                        <a:rPr lang="ja-JP" altLang="en-US" sz="1400" u="none" strike="noStrike" baseline="0" dirty="0">
                          <a:effectLst/>
                          <a:latin typeface="UD デジタル 教科書体 NK-R" panose="02020400000000000000" pitchFamily="18" charset="-128"/>
                          <a:ea typeface="UD デジタル 教科書体 NK-R" panose="02020400000000000000" pitchFamily="18" charset="-128"/>
                        </a:rPr>
                        <a:t>夫</a:t>
                      </a:r>
                      <a:endParaRPr lang="ja-JP" altLang="en-US" sz="14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7" marR="9527" marT="9514"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43</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51.2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0</a:t>
                      </a:r>
                    </a:p>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en-US" altLang="ja-JP" sz="1100" b="0" i="0" u="none" strike="noStrike" kern="1200" cap="none" spc="0" normalizeH="0" baseline="0" noProof="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0.0</a:t>
                      </a:r>
                      <a:r>
                        <a:rPr kumimoji="1" lang="ja-JP" altLang="en-US" sz="1100" b="0" i="0" u="none" strike="noStrike" kern="1200" cap="none" spc="0" normalizeH="0" baseline="0" noProof="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endParaRPr kumimoji="1" lang="en-US" altLang="ja-JP" sz="11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32</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38.1</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7.1</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3.6</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84</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82501">
                <a:tc>
                  <a:txBody>
                    <a:bodyPr/>
                    <a:lstStyle/>
                    <a:p>
                      <a:pPr algn="ctr" fontAlgn="ctr"/>
                      <a:r>
                        <a:rPr lang="ja-JP" altLang="en-US" sz="14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rPr>
                        <a:t>息子</a:t>
                      </a:r>
                    </a:p>
                  </a:txBody>
                  <a:tcPr marL="9527" marR="9527" marT="9514"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8</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36.4</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0</a:t>
                      </a:r>
                    </a:p>
                    <a:p>
                      <a:pPr marL="0" marR="0" lvl="0" indent="0" algn="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en-US" altLang="ja-JP" sz="11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0.0</a:t>
                      </a:r>
                      <a:r>
                        <a:rPr kumimoji="1" lang="ja-JP" altLang="en-US" sz="11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endParaRPr kumimoji="1" lang="en-US" altLang="ja-JP" sz="11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22.7</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18.2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22.7</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22</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2379978"/>
                  </a:ext>
                </a:extLst>
              </a:tr>
              <a:tr h="382501">
                <a:tc>
                  <a:txBody>
                    <a:bodyPr/>
                    <a:lstStyle/>
                    <a:p>
                      <a:pPr algn="ctr" fontAlgn="ctr"/>
                      <a:r>
                        <a:rPr lang="ja-JP" altLang="en-US" sz="14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rPr>
                        <a:t>兄弟</a:t>
                      </a:r>
                    </a:p>
                  </a:txBody>
                  <a:tcPr marL="9527" marR="9527" marT="9514"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11</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35.5</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7</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22.6</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12.9</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9</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29.0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31</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82501">
                <a:tc>
                  <a:txBody>
                    <a:bodyPr/>
                    <a:lstStyle/>
                    <a:p>
                      <a:pPr algn="ctr" fontAlgn="ctr"/>
                      <a:r>
                        <a:rPr lang="ja-JP" altLang="en-US" sz="1400" b="1" i="0" u="none" strike="noStrike" baseline="0" dirty="0">
                          <a:solidFill>
                            <a:schemeClr val="lt1"/>
                          </a:solidFill>
                          <a:effectLst/>
                          <a:latin typeface="UD デジタル 教科書体 NK-R" panose="02020400000000000000" pitchFamily="18" charset="-128"/>
                          <a:ea typeface="UD デジタル 教科書体 NK-R" panose="02020400000000000000" pitchFamily="18" charset="-128"/>
                        </a:rPr>
                        <a:t>姉妹</a:t>
                      </a:r>
                      <a:endParaRPr lang="en-US" altLang="ja-JP" sz="1400" b="1" i="0" u="none" strike="noStrike" baseline="0" dirty="0">
                        <a:solidFill>
                          <a:schemeClr val="lt1"/>
                        </a:solidFill>
                        <a:effectLst/>
                        <a:latin typeface="UD デジタル 教科書体 NK-R" panose="02020400000000000000" pitchFamily="18" charset="-128"/>
                        <a:ea typeface="UD デジタル 教科書体 NK-R" panose="02020400000000000000" pitchFamily="18" charset="-128"/>
                      </a:endParaRPr>
                    </a:p>
                  </a:txBody>
                  <a:tcPr marL="9527" marR="9527" marT="9514"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27.3</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9</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40.9</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18.2</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13.6</a:t>
                      </a:r>
                      <a:r>
                        <a:rPr lang="ja-JP" altLang="en-US"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22</a:t>
                      </a:r>
                    </a:p>
                    <a:p>
                      <a:pPr marL="0" marR="0" indent="0" algn="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100.0</a:t>
                      </a:r>
                      <a:r>
                        <a:rPr lang="ja-JP" altLang="en-US"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6234" name="テキスト ボックス 8"/>
          <p:cNvSpPr txBox="1">
            <a:spLocks noChangeArrowheads="1"/>
          </p:cNvSpPr>
          <p:nvPr/>
        </p:nvSpPr>
        <p:spPr bwMode="auto">
          <a:xfrm>
            <a:off x="6911975" y="260648"/>
            <a:ext cx="22320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重複回答あり。</a:t>
            </a:r>
            <a:endParaRPr lang="en-US" altLang="ja-JP" sz="1200" dirty="0">
              <a:latin typeface="UD デジタル 教科書体 NK-R" panose="02020400000000000000" pitchFamily="18" charset="-128"/>
              <a:ea typeface="UD デジタル 教科書体 NK-R" panose="02020400000000000000" pitchFamily="18" charset="-128"/>
            </a:endParaRPr>
          </a:p>
          <a:p>
            <a:pPr eaLnBrk="1" hangingPunct="1">
              <a:spcBef>
                <a:spcPct val="0"/>
              </a:spcBef>
              <a:buFontTx/>
              <a:buNone/>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通報者は虐待判断された</a:t>
            </a:r>
            <a:endParaRPr lang="en-US" altLang="ja-JP" sz="1200" dirty="0">
              <a:latin typeface="UD デジタル 教科書体 NK-R" panose="02020400000000000000" pitchFamily="18" charset="-128"/>
              <a:ea typeface="UD デジタル 教科書体 NK-R" panose="02020400000000000000" pitchFamily="18" charset="-128"/>
            </a:endParaRPr>
          </a:p>
          <a:p>
            <a:pPr eaLnBrk="1" hangingPunct="1">
              <a:spcBef>
                <a:spcPct val="0"/>
              </a:spcBef>
              <a:buFontTx/>
              <a:buNone/>
            </a:pPr>
            <a:r>
              <a:rPr lang="ja-JP" altLang="en-US" sz="1200" dirty="0">
                <a:latin typeface="UD デジタル 教科書体 NK-R" panose="02020400000000000000" pitchFamily="18" charset="-128"/>
                <a:ea typeface="UD デジタル 教科書体 NK-R" panose="02020400000000000000" pitchFamily="18" charset="-128"/>
              </a:rPr>
              <a:t>　　件数から一部を抜粋。</a:t>
            </a:r>
            <a:endParaRPr lang="en-US" altLang="ja-JP" sz="1200" dirty="0">
              <a:latin typeface="UD デジタル 教科書体 NK-R" panose="02020400000000000000" pitchFamily="18" charset="-128"/>
              <a:ea typeface="UD デジタル 教科書体 NK-R" panose="02020400000000000000" pitchFamily="18" charset="-128"/>
            </a:endParaRPr>
          </a:p>
          <a:p>
            <a:pPr eaLnBrk="1" hangingPunct="1">
              <a:spcBef>
                <a:spcPct val="0"/>
              </a:spcBef>
              <a:buFontTx/>
              <a:buNone/>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④：虐待者の続柄は上位を</a:t>
            </a:r>
            <a:endParaRPr lang="en-US" altLang="ja-JP" sz="1200" dirty="0">
              <a:latin typeface="UD デジタル 教科書体 NK-R" panose="02020400000000000000" pitchFamily="18" charset="-128"/>
              <a:ea typeface="UD デジタル 教科書体 NK-R" panose="02020400000000000000" pitchFamily="18" charset="-128"/>
            </a:endParaRPr>
          </a:p>
          <a:p>
            <a:pPr eaLnBrk="1" hangingPunct="1">
              <a:spcBef>
                <a:spcPct val="0"/>
              </a:spcBef>
              <a:buFontTx/>
              <a:buNone/>
            </a:pPr>
            <a:r>
              <a:rPr lang="ja-JP" altLang="en-US" sz="1200" dirty="0">
                <a:latin typeface="UD デジタル 教科書体 NK-R" panose="02020400000000000000" pitchFamily="18" charset="-128"/>
                <a:ea typeface="UD デジタル 教科書体 NK-R" panose="02020400000000000000" pitchFamily="18" charset="-128"/>
              </a:rPr>
              <a:t>　　抜粋</a:t>
            </a:r>
            <a:r>
              <a:rPr lang="ja-JP" altLang="en-US" sz="1200" dirty="0">
                <a:ea typeface="UD デジタル 教科書体 NK-R" panose="02020400000000000000" pitchFamily="18" charset="-128"/>
              </a:rPr>
              <a:t>のため、横の計は</a:t>
            </a:r>
            <a:r>
              <a:rPr lang="en-US" altLang="ja-JP" sz="1200" dirty="0">
                <a:ea typeface="UD デジタル 教科書体 NK-R" panose="02020400000000000000" pitchFamily="18" charset="-128"/>
              </a:rPr>
              <a:t>100%</a:t>
            </a:r>
          </a:p>
          <a:p>
            <a:pPr eaLnBrk="1" hangingPunct="1">
              <a:spcBef>
                <a:spcPct val="0"/>
              </a:spcBef>
              <a:buFontTx/>
              <a:buNone/>
            </a:pPr>
            <a:r>
              <a:rPr lang="ja-JP" altLang="en-US" sz="1200" dirty="0">
                <a:ea typeface="UD デジタル 教科書体 NK-R" panose="02020400000000000000" pitchFamily="18" charset="-128"/>
              </a:rPr>
              <a:t>　　にはならない。 </a:t>
            </a:r>
            <a:endParaRPr lang="ja-JP" altLang="en-US" sz="1600" dirty="0">
              <a:latin typeface="UD デジタル 教科書体 NK-R" panose="02020400000000000000" pitchFamily="18" charset="-128"/>
              <a:ea typeface="UD デジタル 教科書体 NK-R" panose="02020400000000000000" pitchFamily="18" charset="-128"/>
            </a:endParaRPr>
          </a:p>
        </p:txBody>
      </p:sp>
      <p:sp>
        <p:nvSpPr>
          <p:cNvPr id="10" name="角丸四角形 9"/>
          <p:cNvSpPr/>
          <p:nvPr/>
        </p:nvSpPr>
        <p:spPr>
          <a:xfrm>
            <a:off x="7017295" y="4262662"/>
            <a:ext cx="1882428" cy="2212433"/>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・虐待者の続柄いずれの場合においても、</a:t>
            </a:r>
            <a:r>
              <a:rPr lang="ja-JP" altLang="en-US" sz="1200" u="sng" dirty="0">
                <a:solidFill>
                  <a:schemeClr val="tx1"/>
                </a:solidFill>
                <a:latin typeface="UD デジタル 教科書体 NK-R" panose="02020400000000000000" pitchFamily="18" charset="-128"/>
                <a:ea typeface="UD デジタル 教科書体 NK-R" panose="02020400000000000000" pitchFamily="18" charset="-128"/>
              </a:rPr>
              <a:t>「身体的虐待」の割合が高い。</a:t>
            </a:r>
            <a:endParaRPr lang="en-US" altLang="ja-JP" sz="1200" u="sng"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endParaRPr lang="en-US" altLang="ja-JP" sz="1200" u="sng"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・虐待者の続柄が「兄弟」の場合以外は全て「</a:t>
            </a:r>
            <a:r>
              <a:rPr lang="ja-JP" altLang="en-US" sz="1200" u="sng" dirty="0">
                <a:solidFill>
                  <a:schemeClr val="tx1"/>
                </a:solidFill>
                <a:latin typeface="UD デジタル 教科書体 NK-R" panose="02020400000000000000" pitchFamily="18" charset="-128"/>
                <a:ea typeface="UD デジタル 教科書体 NK-R" panose="02020400000000000000" pitchFamily="18" charset="-128"/>
              </a:rPr>
              <a:t>身体的虐待」に次いで「心理的虐待」の割合が高い。</a:t>
            </a:r>
            <a:endParaRPr lang="en-US" altLang="ja-JP" sz="1200" u="sng"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1" name="角丸四角形 20"/>
          <p:cNvSpPr/>
          <p:nvPr/>
        </p:nvSpPr>
        <p:spPr>
          <a:xfrm>
            <a:off x="4486798" y="2047259"/>
            <a:ext cx="805927" cy="420092"/>
          </a:xfrm>
          <a:prstGeom prst="round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3" name="角丸四角形 22"/>
          <p:cNvSpPr/>
          <p:nvPr/>
        </p:nvSpPr>
        <p:spPr>
          <a:xfrm>
            <a:off x="1257730" y="4493415"/>
            <a:ext cx="1008062" cy="2298603"/>
          </a:xfrm>
          <a:prstGeom prst="round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 name="角丸四角形 15"/>
          <p:cNvSpPr/>
          <p:nvPr/>
        </p:nvSpPr>
        <p:spPr>
          <a:xfrm>
            <a:off x="3635896" y="1628800"/>
            <a:ext cx="805927" cy="406504"/>
          </a:xfrm>
          <a:prstGeom prst="round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 name="角丸四角形 22">
            <a:extLst>
              <a:ext uri="{FF2B5EF4-FFF2-40B4-BE49-F238E27FC236}">
                <a16:creationId xmlns:a16="http://schemas.microsoft.com/office/drawing/2014/main" id="{3A461C60-B57B-452C-978D-B29BD8FD5C3B}"/>
              </a:ext>
            </a:extLst>
          </p:cNvPr>
          <p:cNvSpPr/>
          <p:nvPr/>
        </p:nvSpPr>
        <p:spPr>
          <a:xfrm>
            <a:off x="3201148" y="4509120"/>
            <a:ext cx="936104" cy="1512168"/>
          </a:xfrm>
          <a:prstGeom prst="round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 name="角丸四角形 15">
            <a:extLst>
              <a:ext uri="{FF2B5EF4-FFF2-40B4-BE49-F238E27FC236}">
                <a16:creationId xmlns:a16="http://schemas.microsoft.com/office/drawing/2014/main" id="{A5463FE2-10F5-4518-A109-621299F74FE3}"/>
              </a:ext>
            </a:extLst>
          </p:cNvPr>
          <p:cNvSpPr/>
          <p:nvPr/>
        </p:nvSpPr>
        <p:spPr>
          <a:xfrm>
            <a:off x="3201148" y="6393919"/>
            <a:ext cx="936104" cy="406504"/>
          </a:xfrm>
          <a:prstGeom prst="round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376930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bwMode="auto">
          <a:xfrm>
            <a:off x="174625" y="3717032"/>
            <a:ext cx="6710363" cy="339031"/>
          </a:xfrm>
          <a:prstGeom prst="rect">
            <a:avLst/>
          </a:prstGeom>
          <a:solidFill>
            <a:schemeClr val="tx2">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algn="l" eaLnBrk="1" fontAlgn="auto" hangingPunct="1">
              <a:spcAft>
                <a:spcPts val="0"/>
              </a:spcAft>
              <a:defRPr/>
            </a:pPr>
            <a:r>
              <a:rPr lang="ja-JP" altLang="en-US" sz="1600" b="1" dirty="0">
                <a:ea typeface="UD デジタル 教科書体 NK-R" panose="02020400000000000000" pitchFamily="18" charset="-128"/>
              </a:rPr>
              <a:t>＜クロス集計⑥＞　虐待者の続柄（上位のみ）</a:t>
            </a:r>
            <a:r>
              <a:rPr lang="en-US" altLang="ja-JP" sz="1600" b="1" dirty="0">
                <a:ea typeface="UD デジタル 教科書体 NK-R" panose="02020400000000000000" pitchFamily="18" charset="-128"/>
              </a:rPr>
              <a:t> ×</a:t>
            </a:r>
            <a:r>
              <a:rPr lang="ja-JP" altLang="en-US" sz="1600" b="1" dirty="0">
                <a:ea typeface="UD デジタル 教科書体 NK-R" panose="02020400000000000000" pitchFamily="18" charset="-128"/>
              </a:rPr>
              <a:t>虐待発生要因（一部抜粋）</a:t>
            </a:r>
          </a:p>
        </p:txBody>
      </p:sp>
      <p:sp>
        <p:nvSpPr>
          <p:cNvPr id="2" name="タイトル 1"/>
          <p:cNvSpPr>
            <a:spLocks noGrp="1"/>
          </p:cNvSpPr>
          <p:nvPr>
            <p:ph type="title"/>
          </p:nvPr>
        </p:nvSpPr>
        <p:spPr>
          <a:xfrm>
            <a:off x="174625" y="332656"/>
            <a:ext cx="6710363" cy="264244"/>
          </a:xfrm>
          <a:solidFill>
            <a:schemeClr val="tx2">
              <a:lumMod val="20000"/>
              <a:lumOff val="80000"/>
            </a:schemeClr>
          </a:solidFill>
        </p:spPr>
        <p:txBody>
          <a:bodyPr rtlCol="0">
            <a:noAutofit/>
          </a:bodyPr>
          <a:lstStyle/>
          <a:p>
            <a:pPr algn="l" eaLnBrk="1" fontAlgn="auto" hangingPunct="1">
              <a:spcAft>
                <a:spcPts val="0"/>
              </a:spcAft>
              <a:defRPr/>
            </a:pPr>
            <a:r>
              <a:rPr lang="ja-JP" altLang="en-US" sz="1600" b="1" dirty="0"/>
              <a:t>＜クロス集計⑤＞　虐待類型</a:t>
            </a:r>
            <a:r>
              <a:rPr lang="en-US" altLang="ja-JP" sz="1600" b="1" dirty="0"/>
              <a:t>×</a:t>
            </a:r>
            <a:r>
              <a:rPr lang="ja-JP" altLang="en-US" sz="1600" b="1" dirty="0"/>
              <a:t>虐待発生要因（一部抜粋）</a:t>
            </a:r>
          </a:p>
        </p:txBody>
      </p:sp>
      <p:sp>
        <p:nvSpPr>
          <p:cNvPr id="48132" name="テキスト ボックス 5"/>
          <p:cNvSpPr txBox="1">
            <a:spLocks noChangeArrowheads="1"/>
          </p:cNvSpPr>
          <p:nvPr/>
        </p:nvSpPr>
        <p:spPr bwMode="auto">
          <a:xfrm>
            <a:off x="39688" y="-12700"/>
            <a:ext cx="34925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＜養護者による虐待＞</a:t>
            </a:r>
          </a:p>
        </p:txBody>
      </p:sp>
      <p:sp>
        <p:nvSpPr>
          <p:cNvPr id="48133" name="スライド番号プレースホルダー 2"/>
          <p:cNvSpPr>
            <a:spLocks noGrp="1"/>
          </p:cNvSpPr>
          <p:nvPr>
            <p:ph type="sldNum" sz="quarter" idx="12"/>
          </p:nvPr>
        </p:nvSpPr>
        <p:spPr bwMode="auto">
          <a:xfrm>
            <a:off x="7007880" y="6485404"/>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11023CAA-4D6B-452C-8AB4-EEF7D2E9A5A0}"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20</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8" name="角丸四角形 7"/>
          <p:cNvSpPr/>
          <p:nvPr/>
        </p:nvSpPr>
        <p:spPr>
          <a:xfrm>
            <a:off x="7037595" y="1531418"/>
            <a:ext cx="1944688" cy="1897582"/>
          </a:xfrm>
          <a:prstGeom prst="roundRect">
            <a:avLst>
              <a:gd name="adj" fmla="val 10696"/>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ea typeface="UD デジタル 教科書体 NK-R" panose="02020400000000000000" pitchFamily="18" charset="-128"/>
              </a:rPr>
              <a:t>・いずれの虐待類型の場合でも、</a:t>
            </a:r>
            <a:r>
              <a:rPr lang="ja-JP" altLang="en-US" sz="1200" u="sng" dirty="0">
                <a:solidFill>
                  <a:schemeClr val="tx1"/>
                </a:solidFill>
                <a:ea typeface="UD デジタル 教科書体 NK-R" panose="02020400000000000000" pitchFamily="18" charset="-128"/>
              </a:rPr>
              <a:t>「虐待者が虐待と認識していない」・「家庭における被虐待者と虐待者の虐待発生までの人間関係」の割合が、虐待発生要因として高い傾向にある。</a:t>
            </a:r>
            <a:endParaRPr lang="en-US" altLang="ja-JP" sz="1200" u="sng" dirty="0">
              <a:solidFill>
                <a:schemeClr val="tx1"/>
              </a:solidFill>
              <a:ea typeface="UD デジタル 教科書体 NK-R" panose="02020400000000000000" pitchFamily="18" charset="-128"/>
            </a:endParaRPr>
          </a:p>
        </p:txBody>
      </p:sp>
      <p:graphicFrame>
        <p:nvGraphicFramePr>
          <p:cNvPr id="4" name="表 3"/>
          <p:cNvGraphicFramePr>
            <a:graphicFrameLocks noGrp="1"/>
          </p:cNvGraphicFramePr>
          <p:nvPr>
            <p:extLst>
              <p:ext uri="{D42A27DB-BD31-4B8C-83A1-F6EECF244321}">
                <p14:modId xmlns:p14="http://schemas.microsoft.com/office/powerpoint/2010/main" val="464143206"/>
              </p:ext>
            </p:extLst>
          </p:nvPr>
        </p:nvGraphicFramePr>
        <p:xfrm>
          <a:off x="174625" y="615950"/>
          <a:ext cx="6708775" cy="2878138"/>
        </p:xfrm>
        <a:graphic>
          <a:graphicData uri="http://schemas.openxmlformats.org/drawingml/2006/table">
            <a:tbl>
              <a:tblPr firstRow="1" firstCol="1" bandRow="1">
                <a:tableStyleId>{5C22544A-7EE6-4342-B048-85BDC9FD1C3A}</a:tableStyleId>
              </a:tblPr>
              <a:tblGrid>
                <a:gridCol w="795387">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152128">
                  <a:extLst>
                    <a:ext uri="{9D8B030D-6E8A-4147-A177-3AD203B41FA5}">
                      <a16:colId xmlns:a16="http://schemas.microsoft.com/office/drawing/2014/main" val="20003"/>
                    </a:ext>
                  </a:extLst>
                </a:gridCol>
                <a:gridCol w="1224136">
                  <a:extLst>
                    <a:ext uri="{9D8B030D-6E8A-4147-A177-3AD203B41FA5}">
                      <a16:colId xmlns:a16="http://schemas.microsoft.com/office/drawing/2014/main" val="20004"/>
                    </a:ext>
                  </a:extLst>
                </a:gridCol>
                <a:gridCol w="1232868">
                  <a:extLst>
                    <a:ext uri="{9D8B030D-6E8A-4147-A177-3AD203B41FA5}">
                      <a16:colId xmlns:a16="http://schemas.microsoft.com/office/drawing/2014/main" val="20005"/>
                    </a:ext>
                  </a:extLst>
                </a:gridCol>
              </a:tblGrid>
              <a:tr h="511588">
                <a:tc>
                  <a:txBody>
                    <a:bodyPr/>
                    <a:lstStyle/>
                    <a:p>
                      <a:pPr algn="ctr">
                        <a:spcAft>
                          <a:spcPts val="0"/>
                        </a:spcAft>
                      </a:pPr>
                      <a:r>
                        <a:rPr lang="ja-JP" sz="1200" kern="0" baseline="0" dirty="0">
                          <a:effectLst/>
                          <a:ea typeface="UD デジタル 教科書体 NK-R" panose="02020400000000000000" pitchFamily="18" charset="-128"/>
                        </a:rPr>
                        <a:t>　</a:t>
                      </a:r>
                      <a:endParaRPr lang="ja-JP" sz="1000" b="1"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虐待者の知識や</a:t>
                      </a:r>
                      <a:endParaRPr lang="en-US" altLang="ja-JP" sz="1000" b="1" kern="100" baseline="0" dirty="0">
                        <a:effectLst/>
                        <a:latin typeface="Century"/>
                        <a:ea typeface="UD デジタル 教科書体 NK-R" panose="02020400000000000000" pitchFamily="18" charset="-128"/>
                        <a:cs typeface="Times New Roman"/>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情報の不足</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虐待者が虐待と</a:t>
                      </a:r>
                      <a:endParaRPr lang="en-US" altLang="ja-JP" sz="1000" b="1" kern="100" baseline="0" dirty="0">
                        <a:effectLst/>
                        <a:latin typeface="Century"/>
                        <a:ea typeface="UD デジタル 教科書体 NK-R" panose="02020400000000000000" pitchFamily="18" charset="-128"/>
                        <a:cs typeface="Times New Roman"/>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認識していない</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虐待者の障がい、精神疾患や強い抑うつ状態</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被虐待者の介護度や支援度の高さ</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家庭における被虐待者と虐待者の虐待発生までの人間関係</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4733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rPr>
                        <a:t>身体的虐待</a:t>
                      </a: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35</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19.8</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66</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37.3</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37</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20.9</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50</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28.2</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94</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53.1</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733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0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rPr>
                        <a:t>性的虐待</a:t>
                      </a: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33.3</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50.0</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16.7</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0.0</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50.0</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73310">
                <a:tc>
                  <a:txBody>
                    <a:bodyPr/>
                    <a:lstStyle/>
                    <a:p>
                      <a:pPr algn="ctr">
                        <a:spcAft>
                          <a:spcPts val="0"/>
                        </a:spcAft>
                      </a:pPr>
                      <a:r>
                        <a:rPr lang="zh-TW" altLang="en-US" sz="10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rPr>
                        <a:t>心理的虐待</a:t>
                      </a:r>
                      <a:endParaRPr lang="ja-JP" sz="1000" b="1" kern="100" baseline="0" dirty="0">
                        <a:effectLst/>
                        <a:latin typeface="Century"/>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32</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27.4</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57</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48.7</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39</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33.3</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27</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23.1</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63</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53.8</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733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rPr>
                        <a:t>放棄、放置</a:t>
                      </a:r>
                      <a:endParaRPr lang="en-US" altLang="ja-JP" sz="10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700" kern="0" dirty="0">
                          <a:effectLst/>
                          <a:latin typeface="Century"/>
                          <a:ea typeface="ＭＳ 明朝"/>
                          <a:cs typeface="Times New Roman"/>
                        </a:rPr>
                        <a:t>（</a:t>
                      </a:r>
                      <a:r>
                        <a:rPr lang="ja-JP" altLang="en-US" sz="700" kern="0" dirty="0">
                          <a:effectLst/>
                          <a:latin typeface="UD デジタル 教科書体 NK-R" panose="02020400000000000000" pitchFamily="18" charset="-128"/>
                          <a:ea typeface="UD デジタル 教科書体 NK-R" panose="02020400000000000000" pitchFamily="18" charset="-128"/>
                          <a:cs typeface="Times New Roman"/>
                        </a:rPr>
                        <a:t>ネグレクト</a:t>
                      </a:r>
                      <a:r>
                        <a:rPr lang="ja-JP" altLang="en-US" sz="700" kern="0" dirty="0">
                          <a:effectLst/>
                          <a:latin typeface="Century"/>
                          <a:ea typeface="ＭＳ 明朝"/>
                          <a:cs typeface="Times New Roman"/>
                        </a:rPr>
                        <a:t>）</a:t>
                      </a:r>
                      <a:endParaRPr lang="ja-JP" altLang="ja-JP" sz="500" kern="100" dirty="0">
                        <a:effectLst/>
                        <a:latin typeface="Century"/>
                        <a:ea typeface="ＭＳ 明朝"/>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12.2</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24</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58.5</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11</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26.8</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17</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41.5</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15</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36.6</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733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rPr>
                        <a:t>経済的虐待</a:t>
                      </a: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6.9</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35</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60.3</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13</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22.4</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12</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20.7</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23</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39.7</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6" marR="72004" marT="9522"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367930540"/>
              </p:ext>
            </p:extLst>
          </p:nvPr>
        </p:nvGraphicFramePr>
        <p:xfrm>
          <a:off x="174625" y="4073525"/>
          <a:ext cx="6710362" cy="2595835"/>
        </p:xfrm>
        <a:graphic>
          <a:graphicData uri="http://schemas.openxmlformats.org/drawingml/2006/table">
            <a:tbl>
              <a:tblPr firstRow="1" firstCol="1" bandRow="1">
                <a:tableStyleId>{5C22544A-7EE6-4342-B048-85BDC9FD1C3A}</a:tableStyleId>
              </a:tblPr>
              <a:tblGrid>
                <a:gridCol w="796975">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224136">
                  <a:extLst>
                    <a:ext uri="{9D8B030D-6E8A-4147-A177-3AD203B41FA5}">
                      <a16:colId xmlns:a16="http://schemas.microsoft.com/office/drawing/2014/main" val="20003"/>
                    </a:ext>
                  </a:extLst>
                </a:gridCol>
                <a:gridCol w="1224136">
                  <a:extLst>
                    <a:ext uri="{9D8B030D-6E8A-4147-A177-3AD203B41FA5}">
                      <a16:colId xmlns:a16="http://schemas.microsoft.com/office/drawing/2014/main" val="20004"/>
                    </a:ext>
                  </a:extLst>
                </a:gridCol>
                <a:gridCol w="1160859">
                  <a:extLst>
                    <a:ext uri="{9D8B030D-6E8A-4147-A177-3AD203B41FA5}">
                      <a16:colId xmlns:a16="http://schemas.microsoft.com/office/drawing/2014/main" val="20005"/>
                    </a:ext>
                  </a:extLst>
                </a:gridCol>
              </a:tblGrid>
              <a:tr h="466722">
                <a:tc>
                  <a:txBody>
                    <a:bodyPr/>
                    <a:lstStyle/>
                    <a:p>
                      <a:pPr algn="ctr" fontAlgn="ctr"/>
                      <a:r>
                        <a:rPr lang="ja-JP" altLang="en-US" sz="1200" u="none" strike="noStrike" baseline="0" dirty="0">
                          <a:effectLst/>
                          <a:ea typeface="UD デジタル 教科書体 NK-R" panose="02020400000000000000" pitchFamily="18" charset="-128"/>
                        </a:rPr>
                        <a:t>　</a:t>
                      </a:r>
                      <a:endParaRPr lang="ja-JP" altLang="en-US" sz="1200" b="1" i="0" u="none" strike="noStrike" baseline="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9527" marR="9527" marT="9514"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虐待者の介護疲れ</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虐待者が虐待と</a:t>
                      </a:r>
                      <a:endParaRPr lang="en-US" altLang="ja-JP" sz="1000" b="1" kern="100" baseline="0" dirty="0">
                        <a:effectLst/>
                        <a:latin typeface="Century"/>
                        <a:ea typeface="UD デジタル 教科書体 NK-R" panose="02020400000000000000" pitchFamily="18" charset="-128"/>
                        <a:cs typeface="Times New Roman"/>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認識していない</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虐待者の障がい、精神疾患や強い抑うつ状態</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被虐待者の介護度や支援度の高さ</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1" kern="100" baseline="0" dirty="0">
                          <a:effectLst/>
                          <a:latin typeface="Century"/>
                          <a:ea typeface="UD デジタル 教科書体 NK-R" panose="02020400000000000000" pitchFamily="18" charset="-128"/>
                          <a:cs typeface="Times New Roman"/>
                        </a:rPr>
                        <a:t>家庭における被虐待者と虐待者の虐待発生までの人間関係</a:t>
                      </a:r>
                      <a:endParaRPr lang="ja-JP" altLang="ja-JP" sz="1000" b="1" kern="100" baseline="0" dirty="0">
                        <a:effectLst/>
                        <a:latin typeface="Century"/>
                        <a:ea typeface="UD デジタル 教科書体 NK-R" panose="02020400000000000000" pitchFamily="18" charset="-128"/>
                        <a:cs typeface="Times New Roman"/>
                      </a:endParaRPr>
                    </a:p>
                  </a:txBody>
                  <a:tcPr marL="9526" marR="9526" marT="9522"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434411">
                <a:tc>
                  <a:txBody>
                    <a:bodyPr/>
                    <a:lstStyle/>
                    <a:p>
                      <a:pPr algn="ctr">
                        <a:spcAft>
                          <a:spcPts val="0"/>
                        </a:spcAft>
                      </a:pPr>
                      <a:r>
                        <a:rPr lang="ja-JP" altLang="en-US" sz="1400" b="1" kern="100" baseline="0" dirty="0">
                          <a:effectLst/>
                          <a:latin typeface="Century"/>
                          <a:ea typeface="UD デジタル 教科書体 NK-R" panose="02020400000000000000" pitchFamily="18" charset="-128"/>
                          <a:cs typeface="Times New Roman"/>
                        </a:rPr>
                        <a:t>父</a:t>
                      </a:r>
                      <a:endParaRPr lang="ja-JP" sz="1400" b="1" kern="100" baseline="0" dirty="0">
                        <a:effectLst/>
                        <a:latin typeface="Century"/>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12</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20.7</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24</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41.4</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8.6</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17</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29.3</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24</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41.4</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34411">
                <a:tc>
                  <a:txBody>
                    <a:bodyPr/>
                    <a:lstStyle/>
                    <a:p>
                      <a:pPr algn="ctr">
                        <a:spcAft>
                          <a:spcPts val="0"/>
                        </a:spcAft>
                      </a:pPr>
                      <a:r>
                        <a:rPr lang="ja-JP" altLang="en-US" sz="1400" b="1" kern="100" baseline="0" dirty="0">
                          <a:effectLst/>
                          <a:latin typeface="Century"/>
                          <a:ea typeface="UD デジタル 教科書体 NK-R" panose="02020400000000000000" pitchFamily="18" charset="-128"/>
                          <a:cs typeface="Times New Roman"/>
                        </a:rPr>
                        <a:t>母</a:t>
                      </a:r>
                      <a:endParaRPr lang="ja-JP" sz="1400" b="1" kern="100" baseline="0" dirty="0">
                        <a:effectLst/>
                        <a:latin typeface="Century"/>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25</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32.1</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37</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47.4</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23</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29.5</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24</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30.8</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33</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42.3</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25437">
                <a:tc>
                  <a:txBody>
                    <a:bodyPr/>
                    <a:lstStyle/>
                    <a:p>
                      <a:pPr algn="ctr">
                        <a:spcAft>
                          <a:spcPts val="0"/>
                        </a:spcAft>
                      </a:pPr>
                      <a:r>
                        <a:rPr lang="ja-JP" altLang="en-US" sz="1400" b="1" kern="100" baseline="0" dirty="0">
                          <a:effectLst/>
                          <a:latin typeface="Century"/>
                          <a:ea typeface="UD デジタル 教科書体 NK-R" panose="02020400000000000000" pitchFamily="18" charset="-128"/>
                          <a:cs typeface="Times New Roman"/>
                        </a:rPr>
                        <a:t>夫</a:t>
                      </a:r>
                      <a:endParaRPr lang="ja-JP" sz="1400" b="1" kern="100" baseline="0" dirty="0">
                        <a:effectLst/>
                        <a:latin typeface="Century"/>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8</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11.9</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28</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41.8</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15</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22.4</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19</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28.4</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37</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55.2</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34411">
                <a:tc>
                  <a:txBody>
                    <a:bodyPr/>
                    <a:lstStyle/>
                    <a:p>
                      <a:pPr algn="ctr">
                        <a:spcAft>
                          <a:spcPts val="0"/>
                        </a:spcAft>
                      </a:pPr>
                      <a:r>
                        <a:rPr lang="ja-JP" altLang="en-US" sz="1400" b="1" kern="100" baseline="0" dirty="0">
                          <a:effectLst/>
                          <a:latin typeface="Century"/>
                          <a:ea typeface="UD デジタル 教科書体 NK-R" panose="02020400000000000000" pitchFamily="18" charset="-128"/>
                          <a:cs typeface="Times New Roman"/>
                        </a:rPr>
                        <a:t>兄弟</a:t>
                      </a:r>
                      <a:endParaRPr lang="ja-JP" sz="1400" b="1" kern="100" baseline="0" dirty="0">
                        <a:effectLst/>
                        <a:latin typeface="Century"/>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24.0</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10</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40.0</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12.0</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9</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36.0</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13</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52.0</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00443">
                <a:tc>
                  <a:txBody>
                    <a:bodyPr/>
                    <a:lstStyle/>
                    <a:p>
                      <a:pPr algn="ctr">
                        <a:spcAft>
                          <a:spcPts val="0"/>
                        </a:spcAft>
                      </a:pPr>
                      <a:r>
                        <a:rPr lang="ja-JP" altLang="en-US" sz="1400" b="1" kern="100" baseline="0" dirty="0">
                          <a:effectLst/>
                          <a:latin typeface="Century"/>
                          <a:ea typeface="UD デジタル 教科書体 NK-R" panose="02020400000000000000" pitchFamily="18" charset="-128"/>
                          <a:cs typeface="Times New Roman"/>
                        </a:rPr>
                        <a:t>姉妹</a:t>
                      </a:r>
                      <a:endParaRPr lang="ja-JP" sz="1400" b="1" kern="100" baseline="0" dirty="0">
                        <a:effectLst/>
                        <a:latin typeface="Century"/>
                        <a:ea typeface="UD デジタル 教科書体 NK-R" panose="02020400000000000000" pitchFamily="18" charset="-128"/>
                        <a:cs typeface="Times New Roman"/>
                      </a:endParaRPr>
                    </a:p>
                  </a:txBody>
                  <a:tcPr marL="62853" marR="62853"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37.5</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37.5</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4</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25.0</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37.5</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10</a:t>
                      </a:r>
                    </a:p>
                    <a:p>
                      <a:pPr algn="r" fontAlgn="ct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62.5</a:t>
                      </a:r>
                      <a:r>
                        <a:rPr lang="ja-JP" altLang="en-US"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9525" marR="72003" marT="9525"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8245" name="テキスト ボックス 8"/>
          <p:cNvSpPr txBox="1">
            <a:spLocks noChangeArrowheads="1"/>
          </p:cNvSpPr>
          <p:nvPr/>
        </p:nvSpPr>
        <p:spPr bwMode="auto">
          <a:xfrm>
            <a:off x="6911975" y="227013"/>
            <a:ext cx="23907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重複回答あり。</a:t>
            </a:r>
            <a:endParaRPr lang="en-US" altLang="ja-JP" sz="1200" dirty="0">
              <a:ea typeface="UD デジタル 教科書体 NK-R" panose="02020400000000000000" pitchFamily="18" charset="-128"/>
            </a:endParaRPr>
          </a:p>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虐待発生要因は一部を抜粋。</a:t>
            </a:r>
            <a:endParaRPr lang="en-US" altLang="ja-JP" sz="1200" dirty="0">
              <a:ea typeface="UD デジタル 教科書体 NK-R" panose="02020400000000000000" pitchFamily="18" charset="-128"/>
            </a:endParaRPr>
          </a:p>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⑤、⑥：虐待者の続柄は上位</a:t>
            </a:r>
            <a:endParaRPr lang="en-US" altLang="ja-JP" sz="1200" dirty="0">
              <a:ea typeface="UD デジタル 教科書体 NK-R" panose="02020400000000000000" pitchFamily="18" charset="-128"/>
            </a:endParaRPr>
          </a:p>
          <a:p>
            <a:pPr eaLnBrk="1" hangingPunct="1">
              <a:spcBef>
                <a:spcPct val="0"/>
              </a:spcBef>
              <a:buFontTx/>
              <a:buNone/>
            </a:pPr>
            <a:r>
              <a:rPr lang="ja-JP" altLang="en-US" sz="1200" dirty="0">
                <a:ea typeface="UD デジタル 教科書体 NK-R" panose="02020400000000000000" pitchFamily="18" charset="-128"/>
              </a:rPr>
              <a:t>　　抜粋、虐待発生要因は上位</a:t>
            </a:r>
            <a:endParaRPr lang="en-US" altLang="ja-JP" sz="1200" dirty="0">
              <a:ea typeface="UD デジタル 教科書体 NK-R" panose="02020400000000000000" pitchFamily="18" charset="-128"/>
            </a:endParaRPr>
          </a:p>
          <a:p>
            <a:pPr eaLnBrk="1" hangingPunct="1">
              <a:spcBef>
                <a:spcPct val="0"/>
              </a:spcBef>
              <a:buFontTx/>
              <a:buNone/>
            </a:pPr>
            <a:r>
              <a:rPr lang="ja-JP" altLang="en-US" sz="1200" dirty="0">
                <a:ea typeface="UD デジタル 教科書体 NK-R" panose="02020400000000000000" pitchFamily="18" charset="-128"/>
              </a:rPr>
              <a:t>　　抜粋かつ複数回答のため、</a:t>
            </a:r>
            <a:endParaRPr lang="en-US" altLang="ja-JP" sz="1200" dirty="0">
              <a:ea typeface="UD デジタル 教科書体 NK-R" panose="02020400000000000000" pitchFamily="18" charset="-128"/>
            </a:endParaRPr>
          </a:p>
          <a:p>
            <a:pPr eaLnBrk="1" hangingPunct="1">
              <a:spcBef>
                <a:spcPct val="0"/>
              </a:spcBef>
              <a:buFontTx/>
              <a:buNone/>
            </a:pPr>
            <a:r>
              <a:rPr lang="ja-JP" altLang="en-US" sz="1200" dirty="0">
                <a:ea typeface="UD デジタル 教科書体 NK-R" panose="02020400000000000000" pitchFamily="18" charset="-128"/>
              </a:rPr>
              <a:t>　　横の計は</a:t>
            </a:r>
            <a:r>
              <a:rPr lang="en-US" altLang="ja-JP" sz="1200" dirty="0">
                <a:ea typeface="UD デジタル 教科書体 NK-R" panose="02020400000000000000" pitchFamily="18" charset="-128"/>
              </a:rPr>
              <a:t>100</a:t>
            </a:r>
            <a:r>
              <a:rPr lang="ja-JP" altLang="en-US" sz="1200" dirty="0">
                <a:ea typeface="UD デジタル 教科書体 NK-R" panose="02020400000000000000" pitchFamily="18" charset="-128"/>
              </a:rPr>
              <a:t>％にはならない。</a:t>
            </a:r>
            <a:endParaRPr lang="ja-JP" altLang="en-US" sz="1600" dirty="0">
              <a:ea typeface="UD デジタル 教科書体 NK-R" panose="02020400000000000000" pitchFamily="18" charset="-128"/>
            </a:endParaRPr>
          </a:p>
        </p:txBody>
      </p:sp>
      <p:sp>
        <p:nvSpPr>
          <p:cNvPr id="10" name="角丸四角形 9"/>
          <p:cNvSpPr/>
          <p:nvPr/>
        </p:nvSpPr>
        <p:spPr>
          <a:xfrm>
            <a:off x="7037595" y="4293096"/>
            <a:ext cx="1931780" cy="2088232"/>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ea typeface="UD デジタル 教科書体 NK-R" panose="02020400000000000000" pitchFamily="18" charset="-128"/>
              </a:rPr>
              <a:t>・虐待者の続柄いずれの場合においても、</a:t>
            </a:r>
            <a:r>
              <a:rPr lang="ja-JP" altLang="en-US" sz="1200" u="sng" dirty="0">
                <a:solidFill>
                  <a:schemeClr val="tx1"/>
                </a:solidFill>
                <a:ea typeface="UD デジタル 教科書体 NK-R" panose="02020400000000000000" pitchFamily="18" charset="-128"/>
              </a:rPr>
              <a:t> 「虐待者が虐待と認識していない」・ 「家庭における被虐待者と虐待者の虐待発生までの人間関係」の割合が、虐待発生要因として高い傾向にある。</a:t>
            </a:r>
            <a:endParaRPr lang="en-US" altLang="ja-JP" sz="1200" u="sng" dirty="0">
              <a:solidFill>
                <a:schemeClr val="tx1"/>
              </a:solidFill>
              <a:ea typeface="UD デジタル 教科書体 NK-R" panose="02020400000000000000" pitchFamily="18" charset="-128"/>
            </a:endParaRPr>
          </a:p>
        </p:txBody>
      </p:sp>
      <p:sp>
        <p:nvSpPr>
          <p:cNvPr id="22" name="角丸四角形 21"/>
          <p:cNvSpPr/>
          <p:nvPr/>
        </p:nvSpPr>
        <p:spPr>
          <a:xfrm>
            <a:off x="5692031" y="4524131"/>
            <a:ext cx="1164432" cy="2162692"/>
          </a:xfrm>
          <a:prstGeom prst="roundRect">
            <a:avLst>
              <a:gd name="adj" fmla="val 12741"/>
            </a:avLst>
          </a:prstGeom>
          <a:noFill/>
          <a:ln w="38100">
            <a:solidFill>
              <a:srgbClr val="FF33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
        <p:nvSpPr>
          <p:cNvPr id="15" name="角丸四角形 21">
            <a:extLst>
              <a:ext uri="{FF2B5EF4-FFF2-40B4-BE49-F238E27FC236}">
                <a16:creationId xmlns:a16="http://schemas.microsoft.com/office/drawing/2014/main" id="{DAA19F65-6DAB-4084-8D78-6BB430E1EB15}"/>
              </a:ext>
            </a:extLst>
          </p:cNvPr>
          <p:cNvSpPr/>
          <p:nvPr/>
        </p:nvSpPr>
        <p:spPr>
          <a:xfrm>
            <a:off x="2125146" y="1146642"/>
            <a:ext cx="1164432" cy="2333625"/>
          </a:xfrm>
          <a:prstGeom prst="roundRect">
            <a:avLst>
              <a:gd name="adj" fmla="val 16667"/>
            </a:avLst>
          </a:prstGeom>
          <a:noFill/>
          <a:ln w="38100">
            <a:solidFill>
              <a:srgbClr val="FF33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
        <p:nvSpPr>
          <p:cNvPr id="17" name="角丸四角形 21">
            <a:extLst>
              <a:ext uri="{FF2B5EF4-FFF2-40B4-BE49-F238E27FC236}">
                <a16:creationId xmlns:a16="http://schemas.microsoft.com/office/drawing/2014/main" id="{E385CA72-4C6D-4E46-AF1F-80FC549BEAD6}"/>
              </a:ext>
            </a:extLst>
          </p:cNvPr>
          <p:cNvSpPr/>
          <p:nvPr/>
        </p:nvSpPr>
        <p:spPr>
          <a:xfrm>
            <a:off x="5678051" y="1126966"/>
            <a:ext cx="1184236" cy="2333625"/>
          </a:xfrm>
          <a:prstGeom prst="roundRect">
            <a:avLst>
              <a:gd name="adj" fmla="val 15380"/>
            </a:avLst>
          </a:prstGeom>
          <a:noFill/>
          <a:ln w="38100">
            <a:solidFill>
              <a:srgbClr val="FF33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
        <p:nvSpPr>
          <p:cNvPr id="18" name="角丸四角形 21">
            <a:extLst>
              <a:ext uri="{FF2B5EF4-FFF2-40B4-BE49-F238E27FC236}">
                <a16:creationId xmlns:a16="http://schemas.microsoft.com/office/drawing/2014/main" id="{7DDBC794-A0B2-4446-AFF7-D4A4CF2E7FA1}"/>
              </a:ext>
            </a:extLst>
          </p:cNvPr>
          <p:cNvSpPr/>
          <p:nvPr/>
        </p:nvSpPr>
        <p:spPr>
          <a:xfrm>
            <a:off x="2125146" y="4524131"/>
            <a:ext cx="1164432" cy="2162692"/>
          </a:xfrm>
          <a:prstGeom prst="roundRect">
            <a:avLst>
              <a:gd name="adj" fmla="val 12741"/>
            </a:avLst>
          </a:prstGeom>
          <a:noFill/>
          <a:ln w="38100">
            <a:solidFill>
              <a:srgbClr val="FF33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Tree>
    <p:extLst>
      <p:ext uri="{BB962C8B-B14F-4D97-AF65-F5344CB8AC3E}">
        <p14:creationId xmlns:p14="http://schemas.microsoft.com/office/powerpoint/2010/main" val="2376718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コンテンツ プレースホルダー 5"/>
          <p:cNvGraphicFramePr>
            <a:graphicFrameLocks/>
          </p:cNvGraphicFramePr>
          <p:nvPr>
            <p:extLst>
              <p:ext uri="{D42A27DB-BD31-4B8C-83A1-F6EECF244321}">
                <p14:modId xmlns:p14="http://schemas.microsoft.com/office/powerpoint/2010/main" val="1501965737"/>
              </p:ext>
            </p:extLst>
          </p:nvPr>
        </p:nvGraphicFramePr>
        <p:xfrm>
          <a:off x="136525" y="1124744"/>
          <a:ext cx="8870950" cy="5256212"/>
        </p:xfrm>
        <a:graphic>
          <a:graphicData uri="http://schemas.openxmlformats.org/drawingml/2006/table">
            <a:tbl>
              <a:tblPr firstRow="1" bandRow="1">
                <a:tableStyleId>{5C22544A-7EE6-4342-B048-85BDC9FD1C3A}</a:tableStyleId>
              </a:tblPr>
              <a:tblGrid>
                <a:gridCol w="1163365">
                  <a:extLst>
                    <a:ext uri="{9D8B030D-6E8A-4147-A177-3AD203B41FA5}">
                      <a16:colId xmlns:a16="http://schemas.microsoft.com/office/drawing/2014/main" val="20000"/>
                    </a:ext>
                  </a:extLst>
                </a:gridCol>
                <a:gridCol w="3848174">
                  <a:extLst>
                    <a:ext uri="{9D8B030D-6E8A-4147-A177-3AD203B41FA5}">
                      <a16:colId xmlns:a16="http://schemas.microsoft.com/office/drawing/2014/main" val="20001"/>
                    </a:ext>
                  </a:extLst>
                </a:gridCol>
                <a:gridCol w="3859411">
                  <a:extLst>
                    <a:ext uri="{9D8B030D-6E8A-4147-A177-3AD203B41FA5}">
                      <a16:colId xmlns:a16="http://schemas.microsoft.com/office/drawing/2014/main" val="20002"/>
                    </a:ext>
                  </a:extLst>
                </a:gridCol>
              </a:tblGrid>
              <a:tr h="664699">
                <a:tc>
                  <a:txBody>
                    <a:bodyPr/>
                    <a:lstStyle/>
                    <a:p>
                      <a:pPr algn="ctr"/>
                      <a:endParaRPr kumimoji="1" lang="ja-JP" altLang="en-US" sz="1400" dirty="0">
                        <a:ea typeface="UD デジタル 教科書体 NK-R" panose="02020400000000000000" pitchFamily="18" charset="-128"/>
                      </a:endParaRPr>
                    </a:p>
                  </a:txBody>
                  <a:tcPr marT="45739" marB="45739" anchor="ctr">
                    <a:lnL w="12700" cap="flat" cmpd="sng" algn="ctr">
                      <a:solidFill>
                        <a:schemeClr val="tx1"/>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800" dirty="0">
                          <a:solidFill>
                            <a:schemeClr val="bg1"/>
                          </a:solidFill>
                          <a:latin typeface="UD デジタル 教科書体 NK-R" panose="02020400000000000000" pitchFamily="18" charset="-128"/>
                          <a:ea typeface="UD デジタル 教科書体 NK-R" panose="02020400000000000000" pitchFamily="18" charset="-128"/>
                        </a:rPr>
                        <a:t>令和５年度</a:t>
                      </a:r>
                      <a:endParaRPr kumimoji="1" lang="en-US" altLang="ja-JP" sz="1800" dirty="0">
                        <a:solidFill>
                          <a:schemeClr val="bg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（被虐待者</a:t>
                      </a:r>
                      <a:r>
                        <a:rPr kumimoji="1" lang="en-US" altLang="ja-JP" sz="1400" dirty="0">
                          <a:solidFill>
                            <a:schemeClr val="bg1"/>
                          </a:solidFill>
                          <a:latin typeface="UD デジタル 教科書体 NK-R" panose="02020400000000000000" pitchFamily="18" charset="-128"/>
                          <a:ea typeface="UD デジタル 教科書体 NK-R" panose="02020400000000000000" pitchFamily="18" charset="-128"/>
                        </a:rPr>
                        <a:t>236</a:t>
                      </a: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人、虐待者</a:t>
                      </a:r>
                      <a:r>
                        <a:rPr kumimoji="1" lang="en-US" altLang="ja-JP" sz="1400" dirty="0">
                          <a:solidFill>
                            <a:schemeClr val="bg1"/>
                          </a:solidFill>
                          <a:latin typeface="UD デジタル 教科書体 NK-R" panose="02020400000000000000" pitchFamily="18" charset="-128"/>
                          <a:ea typeface="UD デジタル 教科書体 NK-R" panose="02020400000000000000" pitchFamily="18" charset="-128"/>
                        </a:rPr>
                        <a:t>253</a:t>
                      </a: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人の内訳）</a:t>
                      </a:r>
                      <a:endParaRPr kumimoji="1" lang="ja-JP" altLang="en-US" sz="1400" b="0" dirty="0">
                        <a:solidFill>
                          <a:schemeClr val="bg1"/>
                        </a:solidFill>
                        <a:latin typeface="UD デジタル 教科書体 NK-R" panose="02020400000000000000" pitchFamily="18" charset="-128"/>
                        <a:ea typeface="UD デジタル 教科書体 NK-R" panose="02020400000000000000" pitchFamily="18" charset="-128"/>
                      </a:endParaRPr>
                    </a:p>
                  </a:txBody>
                  <a:tcPr marT="45739" marB="45739" anchor="ctr">
                    <a:lnL w="28575" cap="flat" cmpd="sng" algn="ctr">
                      <a:solidFill>
                        <a:schemeClr val="bg1">
                          <a:lumMod val="50000"/>
                        </a:schemeClr>
                      </a:solidFill>
                      <a:prstDash val="solid"/>
                      <a:round/>
                      <a:headEnd type="none" w="med" len="med"/>
                      <a:tailEnd type="none" w="med" len="med"/>
                    </a:lnL>
                    <a:lnR w="12700" cap="flat" cmpd="sng" algn="ctr">
                      <a:solidFill>
                        <a:schemeClr val="bg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solidFill>
                      <a:srgbClr val="0070C0"/>
                    </a:solidFill>
                  </a:tcPr>
                </a:tc>
                <a:tc>
                  <a:txBody>
                    <a:bodyPr/>
                    <a:lstStyle/>
                    <a:p>
                      <a:pPr algn="ctr"/>
                      <a:r>
                        <a:rPr kumimoji="1" lang="ja-JP" altLang="en-US" sz="1800" dirty="0">
                          <a:solidFill>
                            <a:schemeClr val="bg1"/>
                          </a:solidFill>
                          <a:latin typeface="UD デジタル 教科書体 NK-R" panose="02020400000000000000" pitchFamily="18" charset="-128"/>
                          <a:ea typeface="UD デジタル 教科書体 NK-R" panose="02020400000000000000" pitchFamily="18" charset="-128"/>
                        </a:rPr>
                        <a:t>令和６年度</a:t>
                      </a:r>
                      <a:endParaRPr kumimoji="1" lang="en-US" altLang="ja-JP" sz="1800" dirty="0">
                        <a:solidFill>
                          <a:schemeClr val="bg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（被虐待者</a:t>
                      </a:r>
                      <a:r>
                        <a:rPr kumimoji="1" lang="en-US" altLang="ja-JP" sz="1400" dirty="0">
                          <a:solidFill>
                            <a:schemeClr val="bg1"/>
                          </a:solidFill>
                          <a:latin typeface="UD デジタル 教科書体 NK-R" panose="02020400000000000000" pitchFamily="18" charset="-128"/>
                          <a:ea typeface="UD デジタル 教科書体 NK-R" panose="02020400000000000000" pitchFamily="18" charset="-128"/>
                        </a:rPr>
                        <a:t>299</a:t>
                      </a: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人、虐待者</a:t>
                      </a:r>
                      <a:r>
                        <a:rPr kumimoji="1" lang="en-US" altLang="ja-JP" sz="1400" dirty="0">
                          <a:solidFill>
                            <a:schemeClr val="bg1"/>
                          </a:solidFill>
                          <a:latin typeface="UD デジタル 教科書体 NK-R" panose="02020400000000000000" pitchFamily="18" charset="-128"/>
                          <a:ea typeface="UD デジタル 教科書体 NK-R" panose="02020400000000000000" pitchFamily="18" charset="-128"/>
                        </a:rPr>
                        <a:t>315</a:t>
                      </a:r>
                      <a:r>
                        <a:rPr kumimoji="1" lang="ja-JP" altLang="en-US" sz="1400" dirty="0">
                          <a:solidFill>
                            <a:schemeClr val="bg1"/>
                          </a:solidFill>
                          <a:latin typeface="UD デジタル 教科書体 NK-R" panose="02020400000000000000" pitchFamily="18" charset="-128"/>
                          <a:ea typeface="UD デジタル 教科書体 NK-R" panose="02020400000000000000" pitchFamily="18" charset="-128"/>
                        </a:rPr>
                        <a:t>人の内訳）</a:t>
                      </a:r>
                      <a:endParaRPr kumimoji="1" lang="ja-JP" altLang="en-US" sz="1400" b="0" dirty="0">
                        <a:solidFill>
                          <a:schemeClr val="bg1"/>
                        </a:solidFill>
                        <a:latin typeface="UD デジタル 教科書体 NK-R" panose="02020400000000000000" pitchFamily="18" charset="-128"/>
                        <a:ea typeface="UD デジタル 教科書体 NK-R" panose="02020400000000000000" pitchFamily="18" charset="-128"/>
                      </a:endParaRPr>
                    </a:p>
                  </a:txBody>
                  <a:tcPr marT="45739" marB="45739" anchor="ctr">
                    <a:lnL w="12700" cap="flat" cmpd="sng" algn="ctr">
                      <a:solidFill>
                        <a:schemeClr val="bg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solidFill>
                      <a:srgbClr val="0070C0"/>
                    </a:solidFill>
                  </a:tcPr>
                </a:tc>
                <a:extLst>
                  <a:ext uri="{0D108BD9-81ED-4DB2-BD59-A6C34878D82A}">
                    <a16:rowId xmlns:a16="http://schemas.microsoft.com/office/drawing/2014/main" val="10000"/>
                  </a:ext>
                </a:extLst>
              </a:tr>
              <a:tr h="981201">
                <a:tc>
                  <a:txBody>
                    <a:bodyPr/>
                    <a:lstStyle/>
                    <a:p>
                      <a:pPr algn="ctr">
                        <a:lnSpc>
                          <a:spcPct val="100000"/>
                        </a:lnSpc>
                      </a:pP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分離の有無</a:t>
                      </a:r>
                      <a:endParaRPr kumimoji="1" lang="en-US" altLang="ja-JP" sz="1400" b="1" dirty="0">
                        <a:solidFill>
                          <a:schemeClr val="bg1"/>
                        </a:solidFill>
                        <a:latin typeface="UD デジタル 教科書体 NK-R" panose="02020400000000000000" pitchFamily="18" charset="-128"/>
                        <a:ea typeface="UD デジタル 教科書体 NK-R" panose="02020400000000000000" pitchFamily="18" charset="-128"/>
                      </a:endParaRPr>
                    </a:p>
                  </a:txBody>
                  <a:tcPr marL="91437" marR="91437" marT="45734" marB="45734" anchor="ctr">
                    <a:lnL w="12700" cap="flat" cmpd="sng" algn="ctr">
                      <a:solidFill>
                        <a:schemeClr val="tx1"/>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solidFill>
                      <a:srgbClr val="0070C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被虐待者の保護と虐待者から</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分離を行った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86</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36.4</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分離していない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94</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39.8</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37" marR="91437" marT="45734" marB="45734" anchor="ctr">
                    <a:lnL w="28575" cap="flat" cmpd="sng" algn="ctr">
                      <a:solidFill>
                        <a:schemeClr val="bg1">
                          <a:lumMod val="50000"/>
                        </a:schemeClr>
                      </a:solidFill>
                      <a:prstDash val="solid"/>
                      <a:round/>
                      <a:headEnd type="none" w="med" len="med"/>
                      <a:tailEnd type="none" w="med" len="med"/>
                    </a:lnL>
                    <a:lnR w="12700" cap="flat" cmpd="sng" algn="ctr">
                      <a:solidFill>
                        <a:schemeClr val="bg1"/>
                      </a:solidFill>
                      <a:prstDash val="sysDash"/>
                      <a:round/>
                      <a:headEnd type="none" w="med" len="med"/>
                      <a:tailEnd type="none" w="med" len="med"/>
                    </a:lnR>
                    <a:lnT w="19050" cap="flat" cmpd="sng" algn="ctr">
                      <a:solidFill>
                        <a:schemeClr val="bg1">
                          <a:lumMod val="50000"/>
                        </a:schemeClr>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被虐待者の保護と虐待者から</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分離を行った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85</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28.4</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分離していない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155</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51.8</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37" marR="91437" marT="45734" marB="45734" anchor="ctr">
                    <a:lnL w="12700" cap="flat" cmpd="sng" algn="ctr">
                      <a:solidFill>
                        <a:schemeClr val="bg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1"/>
                  </a:ext>
                </a:extLst>
              </a:tr>
              <a:tr h="808867">
                <a:tc>
                  <a:txBody>
                    <a:bodyPr/>
                    <a:lstStyle/>
                    <a:p>
                      <a:pPr algn="ctr">
                        <a:lnSpc>
                          <a:spcPct val="100000"/>
                        </a:lnSpc>
                      </a:pP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被虐待者の</a:t>
                      </a:r>
                      <a:endParaRPr kumimoji="1" lang="en-US" altLang="ja-JP" sz="1400" b="1" dirty="0">
                        <a:solidFill>
                          <a:schemeClr val="bg1"/>
                        </a:solidFill>
                        <a:latin typeface="UD デジタル 教科書体 NK-R" panose="02020400000000000000" pitchFamily="18" charset="-128"/>
                        <a:ea typeface="UD デジタル 教科書体 NK-R" panose="02020400000000000000" pitchFamily="18" charset="-128"/>
                      </a:endParaRPr>
                    </a:p>
                    <a:p>
                      <a:pPr algn="ctr">
                        <a:lnSpc>
                          <a:spcPct val="100000"/>
                        </a:lnSpc>
                      </a:pPr>
                      <a:r>
                        <a:rPr kumimoji="1" lang="ja-JP" altLang="en-US" sz="1400" b="1" dirty="0" err="1">
                          <a:solidFill>
                            <a:schemeClr val="bg1"/>
                          </a:solidFill>
                          <a:latin typeface="UD デジタル 教科書体 NK-R" panose="02020400000000000000" pitchFamily="18" charset="-128"/>
                          <a:ea typeface="UD デジタル 教科書体 NK-R" panose="02020400000000000000" pitchFamily="18" charset="-128"/>
                        </a:rPr>
                        <a:t>障がい</a:t>
                      </a: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支援区分</a:t>
                      </a:r>
                      <a:endParaRPr kumimoji="1" lang="en-US" altLang="ja-JP" sz="1400" b="1" dirty="0">
                        <a:solidFill>
                          <a:schemeClr val="bg1"/>
                        </a:solidFill>
                        <a:latin typeface="UD デジタル 教科書体 NK-R" panose="02020400000000000000" pitchFamily="18" charset="-128"/>
                        <a:ea typeface="UD デジタル 教科書体 NK-R" panose="02020400000000000000" pitchFamily="18" charset="-128"/>
                      </a:endParaRPr>
                    </a:p>
                  </a:txBody>
                  <a:tcPr marL="91437" marR="91437" marT="45734" marB="45734" anchor="ctr">
                    <a:lnL w="12700" cap="flat" cmpd="sng" algn="ctr">
                      <a:solidFill>
                        <a:schemeClr val="tx1"/>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障がい支援区分認定済みの者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146</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61.9</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認定を受けていない又は非該当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90</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38.1</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37" marR="91437" marT="45734" marB="45734" anchor="ctr">
                    <a:lnL w="28575" cap="flat" cmpd="sng" algn="ctr">
                      <a:solidFill>
                        <a:schemeClr val="bg1">
                          <a:lumMod val="50000"/>
                        </a:schemeClr>
                      </a:solidFill>
                      <a:prstDash val="solid"/>
                      <a:round/>
                      <a:headEnd type="none" w="med" len="med"/>
                      <a:tailEnd type="none" w="med" len="med"/>
                    </a:lnL>
                    <a:lnR w="12700" cap="flat" cmpd="sng" algn="ctr">
                      <a:solidFill>
                        <a:schemeClr val="bg1"/>
                      </a:solidFill>
                      <a:prstDash val="sys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障がい支援区分認定済みの者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152</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50.9</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認定を受けていない又は非該当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147</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49.2</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37" marR="91437" marT="45734" marB="45734" anchor="ctr">
                    <a:lnL w="12700" cap="flat" cmpd="sng" algn="ctr">
                      <a:solidFill>
                        <a:schemeClr val="bg1"/>
                      </a:solidFill>
                      <a:prstDash val="sysDash"/>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2"/>
                  </a:ext>
                </a:extLst>
              </a:tr>
              <a:tr h="1268569">
                <a:tc>
                  <a:txBody>
                    <a:bodyPr/>
                    <a:lstStyle/>
                    <a:p>
                      <a:pPr algn="ctr">
                        <a:lnSpc>
                          <a:spcPct val="100000"/>
                        </a:lnSpc>
                      </a:pP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被虐待者の</a:t>
                      </a:r>
                      <a:r>
                        <a:rPr kumimoji="1" lang="ja-JP" altLang="en-US" sz="1400" b="1" dirty="0" err="1">
                          <a:solidFill>
                            <a:schemeClr val="bg1"/>
                          </a:solidFill>
                          <a:latin typeface="UD デジタル 教科書体 NK-R" panose="02020400000000000000" pitchFamily="18" charset="-128"/>
                          <a:ea typeface="UD デジタル 教科書体 NK-R" panose="02020400000000000000" pitchFamily="18" charset="-128"/>
                        </a:rPr>
                        <a:t>障がい</a:t>
                      </a: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福祉サービス等の利用状況（複数回答）</a:t>
                      </a:r>
                      <a:endParaRPr kumimoji="1" lang="en-US" altLang="ja-JP" sz="1400" b="1" dirty="0">
                        <a:solidFill>
                          <a:schemeClr val="bg1"/>
                        </a:solidFill>
                        <a:latin typeface="UD デジタル 教科書体 NK-R" panose="02020400000000000000" pitchFamily="18" charset="-128"/>
                        <a:ea typeface="UD デジタル 教科書体 NK-R" panose="02020400000000000000" pitchFamily="18" charset="-128"/>
                      </a:endParaRPr>
                    </a:p>
                  </a:txBody>
                  <a:tcPr marL="91437" marR="91437" marT="45734" marB="45734" anchor="ctr">
                    <a:lnL w="12700" cap="flat" cmpd="sng" algn="ctr">
                      <a:solidFill>
                        <a:schemeClr val="tx1"/>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「障害者総合支援法上のサービス」</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142</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60.2</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「自立支援医療」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94</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39.8</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「利用なし」　　　　</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47</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19.9</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37" marR="91437" marT="45734" marB="45734" anchor="ctr">
                    <a:lnL w="28575" cap="flat" cmpd="sng" algn="ctr">
                      <a:solidFill>
                        <a:schemeClr val="bg1">
                          <a:lumMod val="50000"/>
                        </a:schemeClr>
                      </a:solidFill>
                      <a:prstDash val="solid"/>
                      <a:round/>
                      <a:headEnd type="none" w="med" len="med"/>
                      <a:tailEnd type="none" w="med" len="med"/>
                    </a:lnL>
                    <a:lnR w="12700" cap="flat" cmpd="sng" algn="ctr">
                      <a:solidFill>
                        <a:schemeClr val="bg1"/>
                      </a:solidFill>
                      <a:prstDash val="sys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「障害者総合支援法上のサービス」</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162</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54.2</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「自立支援医療」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107</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35.8</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「利用なし」　　　　</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80</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26.8</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L="91437" marR="91437" marT="45734" marB="45734" anchor="ctr">
                    <a:lnL w="12700" cap="flat" cmpd="sng" algn="ctr">
                      <a:solidFill>
                        <a:schemeClr val="bg1"/>
                      </a:solidFill>
                      <a:prstDash val="sysDash"/>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3"/>
                  </a:ext>
                </a:extLst>
              </a:tr>
              <a:tr h="783482">
                <a:tc>
                  <a:txBody>
                    <a:bodyPr/>
                    <a:lstStyle/>
                    <a:p>
                      <a:pPr algn="ctr">
                        <a:lnSpc>
                          <a:spcPct val="100000"/>
                        </a:lnSpc>
                      </a:pP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被虐待者と虐待者との同居の有無</a:t>
                      </a:r>
                    </a:p>
                  </a:txBody>
                  <a:tcPr marT="45739" marB="45739" anchor="ctr">
                    <a:lnL w="12700" cap="flat" cmpd="sng" algn="ctr">
                      <a:solidFill>
                        <a:schemeClr val="tx1"/>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70C0"/>
                    </a:solidFill>
                  </a:tcPr>
                </a:tc>
                <a:tc>
                  <a:txBody>
                    <a:bodyPr/>
                    <a:lstStyle/>
                    <a:p>
                      <a:pPr algn="l"/>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「同居」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192</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81.4</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「別居」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42</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17.8</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p>
                  </a:txBody>
                  <a:tcPr marT="45739" marB="45739" anchor="ctr">
                    <a:lnL w="28575" cap="flat" cmpd="sng" algn="ctr">
                      <a:solidFill>
                        <a:schemeClr val="bg1">
                          <a:lumMod val="50000"/>
                        </a:schemeClr>
                      </a:solidFill>
                      <a:prstDash val="solid"/>
                      <a:round/>
                      <a:headEnd type="none" w="med" len="med"/>
                      <a:tailEnd type="none" w="med" len="med"/>
                    </a:lnL>
                    <a:lnR w="12700" cap="flat" cmpd="sng" algn="ctr">
                      <a:solidFill>
                        <a:schemeClr val="bg1"/>
                      </a:solidFill>
                      <a:prstDash val="sys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「同居」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251</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83.9</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「別居」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48</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dirty="0">
                          <a:solidFill>
                            <a:schemeClr val="tx1"/>
                          </a:solidFill>
                          <a:latin typeface="UD デジタル 教科書体 NK-R" panose="02020400000000000000" pitchFamily="18" charset="-128"/>
                          <a:ea typeface="UD デジタル 教科書体 NK-R" panose="02020400000000000000" pitchFamily="18" charset="-128"/>
                        </a:rPr>
                        <a:t>16.1</a:t>
                      </a: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a:t>
                      </a:r>
                    </a:p>
                  </a:txBody>
                  <a:tcPr marT="45739" marB="45739" anchor="ctr">
                    <a:lnL w="12700" cap="flat" cmpd="sng" algn="ctr">
                      <a:solidFill>
                        <a:schemeClr val="bg1"/>
                      </a:solidFill>
                      <a:prstDash val="sysDash"/>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4"/>
                  </a:ext>
                </a:extLst>
              </a:tr>
              <a:tr h="749394">
                <a:tc>
                  <a:txBody>
                    <a:bodyPr/>
                    <a:lstStyle/>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 虐待者の</a:t>
                      </a:r>
                      <a:endParaRPr kumimoji="1" lang="en-US" altLang="ja-JP" sz="1400" b="1" dirty="0">
                        <a:solidFill>
                          <a:schemeClr val="bg1"/>
                        </a:solidFill>
                        <a:latin typeface="UD デジタル 教科書体 NK-R" panose="02020400000000000000" pitchFamily="18" charset="-128"/>
                        <a:ea typeface="UD デジタル 教科書体 NK-R" panose="02020400000000000000" pitchFamily="18" charset="-128"/>
                      </a:endParaRPr>
                    </a:p>
                    <a:p>
                      <a:pPr algn="ctr"/>
                      <a:r>
                        <a:rPr kumimoji="1" lang="ja-JP" altLang="en-US" sz="1400" b="1" dirty="0">
                          <a:solidFill>
                            <a:schemeClr val="bg1"/>
                          </a:solidFill>
                          <a:latin typeface="UD デジタル 教科書体 NK-R" panose="02020400000000000000" pitchFamily="18" charset="-128"/>
                          <a:ea typeface="UD デジタル 教科書体 NK-R" panose="02020400000000000000" pitchFamily="18" charset="-128"/>
                        </a:rPr>
                        <a:t>性別　</a:t>
                      </a:r>
                    </a:p>
                  </a:txBody>
                  <a:tcPr marT="45739" marB="45739" anchor="ctr">
                    <a:lnL w="12700" cap="flat" cmpd="sng" algn="ctr">
                      <a:solidFill>
                        <a:schemeClr val="tx1"/>
                      </a:solidFill>
                      <a:prstDash val="solid"/>
                      <a:round/>
                      <a:headEnd type="none" w="med" len="med"/>
                      <a:tailEnd type="none" w="med" len="med"/>
                    </a:lnL>
                    <a:lnR w="28575"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「男性」　</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rPr>
                        <a:t>155</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rPr>
                        <a:t>61.3</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「女性」　　　　</a:t>
                      </a:r>
                      <a:r>
                        <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rPr>
                        <a:t>98</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rPr>
                        <a:t>38.7</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T="45739" marB="45739" anchor="ctr">
                    <a:lnL w="28575" cap="flat" cmpd="sng" algn="ctr">
                      <a:solidFill>
                        <a:schemeClr val="bg1">
                          <a:lumMod val="50000"/>
                        </a:schemeClr>
                      </a:solidFill>
                      <a:prstDash val="solid"/>
                      <a:round/>
                      <a:headEnd type="none" w="med" len="med"/>
                      <a:tailEnd type="none" w="med" len="med"/>
                    </a:lnL>
                    <a:lnR w="12700" cap="flat" cmpd="sng" algn="ctr">
                      <a:solidFill>
                        <a:schemeClr val="bg1"/>
                      </a:solidFill>
                      <a:prstDash val="sysDash"/>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rPr>
                        <a:t>「男性」　</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rPr>
                        <a:t>202</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rPr>
                        <a:t>64.1</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「女性」　　　</a:t>
                      </a:r>
                      <a:r>
                        <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rPr>
                        <a:t>113</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400" b="0" baseline="0" dirty="0">
                          <a:solidFill>
                            <a:schemeClr val="tx1"/>
                          </a:solidFill>
                          <a:latin typeface="UD デジタル 教科書体 NK-R" panose="02020400000000000000" pitchFamily="18" charset="-128"/>
                          <a:ea typeface="UD デジタル 教科書体 NK-R" panose="02020400000000000000" pitchFamily="18" charset="-128"/>
                        </a:rPr>
                        <a:t>35.9</a:t>
                      </a:r>
                      <a:r>
                        <a:rPr kumimoji="1" lang="ja-JP" altLang="en-US" sz="1400" b="0" baseline="0"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ja-JP" altLang="en-US" sz="1400" b="0" dirty="0">
                        <a:solidFill>
                          <a:schemeClr val="tx1"/>
                        </a:solidFill>
                        <a:latin typeface="UD デジタル 教科書体 NK-R" panose="02020400000000000000" pitchFamily="18" charset="-128"/>
                        <a:ea typeface="UD デジタル 教科書体 NK-R" panose="02020400000000000000" pitchFamily="18" charset="-128"/>
                      </a:endParaRPr>
                    </a:p>
                  </a:txBody>
                  <a:tcPr marT="45739" marB="45739" anchor="ctr">
                    <a:lnL w="12700" cap="flat" cmpd="sng" algn="ctr">
                      <a:solidFill>
                        <a:schemeClr val="bg1"/>
                      </a:solidFill>
                      <a:prstDash val="sysDash"/>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0005"/>
                  </a:ext>
                </a:extLst>
              </a:tr>
            </a:tbl>
          </a:graphicData>
        </a:graphic>
      </p:graphicFrame>
      <p:sp>
        <p:nvSpPr>
          <p:cNvPr id="9" name="タイトル 1"/>
          <p:cNvSpPr txBox="1">
            <a:spLocks/>
          </p:cNvSpPr>
          <p:nvPr/>
        </p:nvSpPr>
        <p:spPr bwMode="auto">
          <a:xfrm>
            <a:off x="791233" y="471488"/>
            <a:ext cx="7561535" cy="365125"/>
          </a:xfrm>
          <a:prstGeom prst="rect">
            <a:avLst/>
          </a:prstGeom>
          <a:solidFill>
            <a:schemeClr val="tx2">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eaLnBrk="1" fontAlgn="auto" hangingPunct="1">
              <a:spcAft>
                <a:spcPts val="0"/>
              </a:spcAft>
              <a:defRPr/>
            </a:pPr>
            <a:r>
              <a:rPr lang="ja-JP" altLang="en-US" sz="2000" b="1" dirty="0">
                <a:ea typeface="UD デジタル 教科書体 NK-R" panose="02020400000000000000" pitchFamily="18" charset="-128"/>
              </a:rPr>
              <a:t>その他の状況について</a:t>
            </a:r>
          </a:p>
        </p:txBody>
      </p:sp>
      <p:sp>
        <p:nvSpPr>
          <p:cNvPr id="50214" name="テキスト ボックス 5"/>
          <p:cNvSpPr txBox="1">
            <a:spLocks noChangeArrowheads="1"/>
          </p:cNvSpPr>
          <p:nvPr/>
        </p:nvSpPr>
        <p:spPr bwMode="auto">
          <a:xfrm>
            <a:off x="161925" y="0"/>
            <a:ext cx="3546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＜養護者による虐待＞</a:t>
            </a:r>
          </a:p>
        </p:txBody>
      </p:sp>
      <p:sp>
        <p:nvSpPr>
          <p:cNvPr id="6" name="スライド番号プレースホルダー 3"/>
          <p:cNvSpPr>
            <a:spLocks noGrp="1"/>
          </p:cNvSpPr>
          <p:nvPr>
            <p:ph type="sldNum" sz="quarter" idx="12"/>
          </p:nvPr>
        </p:nvSpPr>
        <p:spPr bwMode="auto">
          <a:xfrm>
            <a:off x="8600578" y="6507149"/>
            <a:ext cx="543422" cy="34242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A62231BC-0D24-4A2B-AA45-D5A6BB9B2160}" type="slidenum">
              <a:rPr kumimoji="0"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21</a:t>
            </a:fld>
            <a:endParaRPr kumimoji="0" lang="ja-JP" altLang="en-US" sz="1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789667042"/>
      </p:ext>
    </p:extLst>
  </p:cSld>
  <p:clrMapOvr>
    <a:masterClrMapping/>
  </p:clrMapOvr>
  <mc:AlternateContent xmlns:mc="http://schemas.openxmlformats.org/markup-compatibility/2006" xmlns:p14="http://schemas.microsoft.com/office/powerpoint/2010/main">
    <mc:Choice Requires="p14">
      <p:transition spd="slow" p14:dur="2000" advTm="64480"/>
    </mc:Choice>
    <mc:Fallback xmlns="">
      <p:transition spd="slow" advTm="6448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タイトル 1"/>
          <p:cNvSpPr txBox="1">
            <a:spLocks/>
          </p:cNvSpPr>
          <p:nvPr/>
        </p:nvSpPr>
        <p:spPr bwMode="auto">
          <a:xfrm>
            <a:off x="463550" y="223837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4000" dirty="0">
                <a:ea typeface="UD デジタル 教科書体 NK-R" panose="02020400000000000000" pitchFamily="18" charset="-128"/>
              </a:rPr>
              <a:t>障がい者福祉施設従事者等による</a:t>
            </a:r>
            <a:endParaRPr lang="en-US" altLang="ja-JP" sz="4000" dirty="0">
              <a:ea typeface="UD デジタル 教科書体 NK-R" panose="02020400000000000000" pitchFamily="18" charset="-128"/>
            </a:endParaRPr>
          </a:p>
          <a:p>
            <a:pPr algn="ctr">
              <a:spcBef>
                <a:spcPct val="0"/>
              </a:spcBef>
              <a:buFontTx/>
              <a:buNone/>
            </a:pPr>
            <a:r>
              <a:rPr lang="ja-JP" altLang="en-US" sz="4000" dirty="0">
                <a:ea typeface="UD デジタル 教科書体 NK-R" panose="02020400000000000000" pitchFamily="18" charset="-128"/>
              </a:rPr>
              <a:t>虐待について</a:t>
            </a:r>
          </a:p>
        </p:txBody>
      </p:sp>
      <p:sp>
        <p:nvSpPr>
          <p:cNvPr id="52227" name="スライド番号プレースホルダー 1"/>
          <p:cNvSpPr>
            <a:spLocks noGrp="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37AE5B75-4E3A-467F-8B3A-847F6B172E5F}"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22</a:t>
            </a:fld>
            <a:endParaRPr lang="ja-JP" altLang="en-US" sz="1200">
              <a:latin typeface="UD デジタル 教科書体 NK-R" panose="02020400000000000000" pitchFamily="18" charset="-128"/>
              <a:ea typeface="UD デジタル 教科書体 NK-R" panose="02020400000000000000" pitchFamily="18"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グラフ 10">
            <a:extLst>
              <a:ext uri="{FF2B5EF4-FFF2-40B4-BE49-F238E27FC236}">
                <a16:creationId xmlns:a16="http://schemas.microsoft.com/office/drawing/2014/main" id="{BCD8141D-A2F6-48D6-800F-DF5D18D427CC}"/>
              </a:ext>
            </a:extLst>
          </p:cNvPr>
          <p:cNvGraphicFramePr>
            <a:graphicFrameLocks/>
          </p:cNvGraphicFramePr>
          <p:nvPr>
            <p:extLst>
              <p:ext uri="{D42A27DB-BD31-4B8C-83A1-F6EECF244321}">
                <p14:modId xmlns:p14="http://schemas.microsoft.com/office/powerpoint/2010/main" val="2579661243"/>
              </p:ext>
            </p:extLst>
          </p:nvPr>
        </p:nvGraphicFramePr>
        <p:xfrm>
          <a:off x="179512" y="980728"/>
          <a:ext cx="8784976" cy="5454645"/>
        </p:xfrm>
        <a:graphic>
          <a:graphicData uri="http://schemas.openxmlformats.org/drawingml/2006/chart">
            <c:chart xmlns:c="http://schemas.openxmlformats.org/drawingml/2006/chart" xmlns:r="http://schemas.openxmlformats.org/officeDocument/2006/relationships" r:id="rId3"/>
          </a:graphicData>
        </a:graphic>
      </p:graphicFrame>
      <p:sp>
        <p:nvSpPr>
          <p:cNvPr id="6" name="タイトル 1"/>
          <p:cNvSpPr>
            <a:spLocks noGrp="1"/>
          </p:cNvSpPr>
          <p:nvPr>
            <p:ph type="title"/>
          </p:nvPr>
        </p:nvSpPr>
        <p:spPr>
          <a:xfrm>
            <a:off x="576263" y="407651"/>
            <a:ext cx="7991475" cy="368300"/>
          </a:xfrm>
          <a:solidFill>
            <a:schemeClr val="tx2">
              <a:lumMod val="20000"/>
              <a:lumOff val="80000"/>
            </a:schemeClr>
          </a:solidFill>
        </p:spPr>
        <p:txBody>
          <a:bodyPr rtlCol="0">
            <a:noAutofit/>
          </a:bodyPr>
          <a:lstStyle/>
          <a:p>
            <a:pPr eaLnBrk="1" fontAlgn="auto" hangingPunct="1">
              <a:spcAft>
                <a:spcPts val="0"/>
              </a:spcAft>
              <a:defRPr/>
            </a:pPr>
            <a:r>
              <a:rPr lang="ja-JP" altLang="en-US" sz="2300" b="1" dirty="0"/>
              <a:t>～障がい者虐待事例への対応状況等（調査結果）経年比較～</a:t>
            </a:r>
          </a:p>
        </p:txBody>
      </p:sp>
      <p:sp>
        <p:nvSpPr>
          <p:cNvPr id="19460" name="スライド番号プレースホルダー 1"/>
          <p:cNvSpPr>
            <a:spLocks noGrp="1"/>
          </p:cNvSpPr>
          <p:nvPr>
            <p:ph type="sldNum" sz="quarter" idx="12"/>
          </p:nvPr>
        </p:nvSpPr>
        <p:spPr bwMode="auto">
          <a:xfrm>
            <a:off x="699322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6ABF26FE-3AB8-4436-89A0-947902BD5A67}"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23</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9463" name="テキスト ボックス 5"/>
          <p:cNvSpPr txBox="1">
            <a:spLocks noChangeArrowheads="1"/>
          </p:cNvSpPr>
          <p:nvPr/>
        </p:nvSpPr>
        <p:spPr bwMode="auto">
          <a:xfrm>
            <a:off x="7938" y="0"/>
            <a:ext cx="3340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＜大阪府の状況＞</a:t>
            </a:r>
          </a:p>
        </p:txBody>
      </p:sp>
      <p:sp>
        <p:nvSpPr>
          <p:cNvPr id="12" name="テキスト ボックス 2">
            <a:extLst>
              <a:ext uri="{FF2B5EF4-FFF2-40B4-BE49-F238E27FC236}">
                <a16:creationId xmlns:a16="http://schemas.microsoft.com/office/drawing/2014/main" id="{8BFC180F-C513-4D4C-AE34-428C9E058F3A}"/>
              </a:ext>
            </a:extLst>
          </p:cNvPr>
          <p:cNvSpPr txBox="1">
            <a:spLocks noChangeArrowheads="1"/>
          </p:cNvSpPr>
          <p:nvPr/>
        </p:nvSpPr>
        <p:spPr bwMode="auto">
          <a:xfrm>
            <a:off x="395536" y="6435373"/>
            <a:ext cx="496855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latin typeface="UD デジタル 教科書体 NK-R" panose="02020400000000000000" pitchFamily="18" charset="-128"/>
                <a:ea typeface="UD デジタル 教科書体 NK-R" panose="02020400000000000000" pitchFamily="18" charset="-128"/>
              </a:rPr>
              <a:t>※H24</a:t>
            </a:r>
            <a:r>
              <a:rPr lang="ja-JP" altLang="en-US" sz="1200" dirty="0">
                <a:latin typeface="UD デジタル 教科書体 NK-R" panose="02020400000000000000" pitchFamily="18" charset="-128"/>
                <a:ea typeface="UD デジタル 教科書体 NK-R" panose="02020400000000000000" pitchFamily="18" charset="-128"/>
              </a:rPr>
              <a:t>年度データは下半期のみのデータ</a:t>
            </a:r>
            <a:endParaRPr lang="en-US" altLang="ja-JP" sz="1200" dirty="0">
              <a:latin typeface="UD デジタル 教科書体 NK-R" panose="02020400000000000000" pitchFamily="18" charset="-128"/>
              <a:ea typeface="UD デジタル 教科書体 NK-R" panose="02020400000000000000" pitchFamily="18" charset="-128"/>
            </a:endParaRPr>
          </a:p>
        </p:txBody>
      </p:sp>
      <p:pic>
        <p:nvPicPr>
          <p:cNvPr id="8" name="chart"/>
          <p:cNvPicPr>
            <a:picLocks noChangeAspect="1"/>
          </p:cNvPicPr>
          <p:nvPr/>
        </p:nvPicPr>
        <p:blipFill>
          <a:blip r:embed="rId4"/>
          <a:stretch>
            <a:fillRect/>
          </a:stretch>
        </p:blipFill>
        <p:spPr>
          <a:xfrm>
            <a:off x="8195849" y="1844824"/>
            <a:ext cx="743776" cy="472087"/>
          </a:xfrm>
          <a:prstGeom prst="rect">
            <a:avLst/>
          </a:prstGeom>
        </p:spPr>
      </p:pic>
      <p:sp>
        <p:nvSpPr>
          <p:cNvPr id="2" name="正方形/長方形 1"/>
          <p:cNvSpPr/>
          <p:nvPr/>
        </p:nvSpPr>
        <p:spPr>
          <a:xfrm>
            <a:off x="7856492" y="3933056"/>
            <a:ext cx="1107996" cy="369332"/>
          </a:xfrm>
          <a:prstGeom prst="rect">
            <a:avLst/>
          </a:prstGeom>
        </p:spPr>
        <p:txBody>
          <a:bodyPr wrap="none">
            <a:spAutoFit/>
          </a:bodyPr>
          <a:lstStyle/>
          <a:p>
            <a:pPr algn="ctr"/>
            <a:r>
              <a:rPr lang="ja-JP" altLang="en-US" dirty="0">
                <a:ea typeface="UD デジタル 教科書体 NK-R" panose="02020400000000000000" pitchFamily="18" charset="-128"/>
              </a:rPr>
              <a:t>被虐待者</a:t>
            </a:r>
          </a:p>
        </p:txBody>
      </p:sp>
      <p:sp>
        <p:nvSpPr>
          <p:cNvPr id="3" name="正方形/長方形 2"/>
          <p:cNvSpPr/>
          <p:nvPr/>
        </p:nvSpPr>
        <p:spPr>
          <a:xfrm>
            <a:off x="251520" y="1242775"/>
            <a:ext cx="50405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ea typeface="UD デジタル 教科書体 NK-R" panose="02020400000000000000" pitchFamily="18" charset="-128"/>
              </a:rPr>
              <a:t>件</a:t>
            </a:r>
            <a:endParaRPr kumimoji="1" lang="ja-JP" altLang="en-US" sz="1050" dirty="0">
              <a:solidFill>
                <a:schemeClr val="tx1"/>
              </a:solidFill>
              <a:ea typeface="UD デジタル 教科書体 NK-R" panose="02020400000000000000" pitchFamily="18" charset="-128"/>
            </a:endParaRPr>
          </a:p>
        </p:txBody>
      </p:sp>
      <p:sp>
        <p:nvSpPr>
          <p:cNvPr id="14" name="正方形/長方形 13">
            <a:extLst>
              <a:ext uri="{FF2B5EF4-FFF2-40B4-BE49-F238E27FC236}">
                <a16:creationId xmlns:a16="http://schemas.microsoft.com/office/drawing/2014/main" id="{D5F0F518-6029-44D3-86DF-997F82ED97F0}"/>
              </a:ext>
            </a:extLst>
          </p:cNvPr>
          <p:cNvSpPr/>
          <p:nvPr/>
        </p:nvSpPr>
        <p:spPr>
          <a:xfrm>
            <a:off x="8244572" y="5246462"/>
            <a:ext cx="646331" cy="369332"/>
          </a:xfrm>
          <a:prstGeom prst="rect">
            <a:avLst/>
          </a:prstGeom>
        </p:spPr>
        <p:txBody>
          <a:bodyPr wrap="none">
            <a:spAutoFit/>
          </a:bodyPr>
          <a:lstStyle/>
          <a:p>
            <a:pPr algn="ctr"/>
            <a:r>
              <a:rPr lang="ja-JP" altLang="en-US" dirty="0">
                <a:ea typeface="UD デジタル 教科書体 NK-R" panose="02020400000000000000" pitchFamily="18" charset="-128"/>
              </a:rPr>
              <a:t>判断</a:t>
            </a:r>
          </a:p>
        </p:txBody>
      </p:sp>
    </p:spTree>
    <p:extLst>
      <p:ext uri="{BB962C8B-B14F-4D97-AF65-F5344CB8AC3E}">
        <p14:creationId xmlns:p14="http://schemas.microsoft.com/office/powerpoint/2010/main" val="23031308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a:xfrm>
            <a:off x="143669" y="301625"/>
            <a:ext cx="8856662" cy="676275"/>
          </a:xfrm>
          <a:solidFill>
            <a:schemeClr val="tx2">
              <a:lumMod val="20000"/>
              <a:lumOff val="80000"/>
            </a:schemeClr>
          </a:solidFill>
        </p:spPr>
        <p:txBody>
          <a:bodyPr/>
          <a:lstStyle/>
          <a:p>
            <a:pPr>
              <a:defRPr/>
            </a:pPr>
            <a:r>
              <a:rPr lang="ja-JP" altLang="en-US" sz="2200" b="1" dirty="0"/>
              <a:t>令和６年度　都道府県別にみた</a:t>
            </a:r>
            <a:br>
              <a:rPr lang="en-US" altLang="ja-JP" sz="2200" b="1" dirty="0"/>
            </a:br>
            <a:r>
              <a:rPr lang="ja-JP" altLang="en-US" sz="2200" b="1" dirty="0" err="1"/>
              <a:t>障がい</a:t>
            </a:r>
            <a:r>
              <a:rPr lang="ja-JP" altLang="en-US" sz="2200" b="1" dirty="0"/>
              <a:t>者福祉施設従事者等による障がい者虐待</a:t>
            </a:r>
          </a:p>
        </p:txBody>
      </p:sp>
      <p:graphicFrame>
        <p:nvGraphicFramePr>
          <p:cNvPr id="6" name="コンテンツ プレースホルダー 4"/>
          <p:cNvGraphicFramePr>
            <a:graphicFrameLocks/>
          </p:cNvGraphicFramePr>
          <p:nvPr>
            <p:extLst>
              <p:ext uri="{D42A27DB-BD31-4B8C-83A1-F6EECF244321}">
                <p14:modId xmlns:p14="http://schemas.microsoft.com/office/powerpoint/2010/main" val="1113448260"/>
              </p:ext>
            </p:extLst>
          </p:nvPr>
        </p:nvGraphicFramePr>
        <p:xfrm>
          <a:off x="62295" y="1299066"/>
          <a:ext cx="9013821" cy="4941883"/>
        </p:xfrm>
        <a:graphic>
          <a:graphicData uri="http://schemas.openxmlformats.org/drawingml/2006/table">
            <a:tbl>
              <a:tblPr firstRow="1" bandRow="1">
                <a:tableStyleId>{5C22544A-7EE6-4342-B048-85BDC9FD1C3A}</a:tableStyleId>
              </a:tblPr>
              <a:tblGrid>
                <a:gridCol w="237853">
                  <a:extLst>
                    <a:ext uri="{9D8B030D-6E8A-4147-A177-3AD203B41FA5}">
                      <a16:colId xmlns:a16="http://schemas.microsoft.com/office/drawing/2014/main" val="20000"/>
                    </a:ext>
                  </a:extLst>
                </a:gridCol>
                <a:gridCol w="656008">
                  <a:extLst>
                    <a:ext uri="{9D8B030D-6E8A-4147-A177-3AD203B41FA5}">
                      <a16:colId xmlns:a16="http://schemas.microsoft.com/office/drawing/2014/main" val="20001"/>
                    </a:ext>
                  </a:extLst>
                </a:gridCol>
                <a:gridCol w="692453">
                  <a:extLst>
                    <a:ext uri="{9D8B030D-6E8A-4147-A177-3AD203B41FA5}">
                      <a16:colId xmlns:a16="http://schemas.microsoft.com/office/drawing/2014/main" val="20002"/>
                    </a:ext>
                  </a:extLst>
                </a:gridCol>
                <a:gridCol w="691143">
                  <a:extLst>
                    <a:ext uri="{9D8B030D-6E8A-4147-A177-3AD203B41FA5}">
                      <a16:colId xmlns:a16="http://schemas.microsoft.com/office/drawing/2014/main" val="20003"/>
                    </a:ext>
                  </a:extLst>
                </a:gridCol>
                <a:gridCol w="205414">
                  <a:extLst>
                    <a:ext uri="{9D8B030D-6E8A-4147-A177-3AD203B41FA5}">
                      <a16:colId xmlns:a16="http://schemas.microsoft.com/office/drawing/2014/main" val="20004"/>
                    </a:ext>
                  </a:extLst>
                </a:gridCol>
                <a:gridCol w="656008">
                  <a:extLst>
                    <a:ext uri="{9D8B030D-6E8A-4147-A177-3AD203B41FA5}">
                      <a16:colId xmlns:a16="http://schemas.microsoft.com/office/drawing/2014/main" val="20005"/>
                    </a:ext>
                  </a:extLst>
                </a:gridCol>
                <a:gridCol w="692453">
                  <a:extLst>
                    <a:ext uri="{9D8B030D-6E8A-4147-A177-3AD203B41FA5}">
                      <a16:colId xmlns:a16="http://schemas.microsoft.com/office/drawing/2014/main" val="20006"/>
                    </a:ext>
                  </a:extLst>
                </a:gridCol>
                <a:gridCol w="692453">
                  <a:extLst>
                    <a:ext uri="{9D8B030D-6E8A-4147-A177-3AD203B41FA5}">
                      <a16:colId xmlns:a16="http://schemas.microsoft.com/office/drawing/2014/main" val="20007"/>
                    </a:ext>
                  </a:extLst>
                </a:gridCol>
                <a:gridCol w="204104">
                  <a:extLst>
                    <a:ext uri="{9D8B030D-6E8A-4147-A177-3AD203B41FA5}">
                      <a16:colId xmlns:a16="http://schemas.microsoft.com/office/drawing/2014/main" val="20008"/>
                    </a:ext>
                  </a:extLst>
                </a:gridCol>
                <a:gridCol w="656008">
                  <a:extLst>
                    <a:ext uri="{9D8B030D-6E8A-4147-A177-3AD203B41FA5}">
                      <a16:colId xmlns:a16="http://schemas.microsoft.com/office/drawing/2014/main" val="20009"/>
                    </a:ext>
                  </a:extLst>
                </a:gridCol>
                <a:gridCol w="692453">
                  <a:extLst>
                    <a:ext uri="{9D8B030D-6E8A-4147-A177-3AD203B41FA5}">
                      <a16:colId xmlns:a16="http://schemas.microsoft.com/office/drawing/2014/main" val="20010"/>
                    </a:ext>
                  </a:extLst>
                </a:gridCol>
                <a:gridCol w="692453">
                  <a:extLst>
                    <a:ext uri="{9D8B030D-6E8A-4147-A177-3AD203B41FA5}">
                      <a16:colId xmlns:a16="http://schemas.microsoft.com/office/drawing/2014/main" val="20011"/>
                    </a:ext>
                  </a:extLst>
                </a:gridCol>
                <a:gridCol w="204104">
                  <a:extLst>
                    <a:ext uri="{9D8B030D-6E8A-4147-A177-3AD203B41FA5}">
                      <a16:colId xmlns:a16="http://schemas.microsoft.com/office/drawing/2014/main" val="20012"/>
                    </a:ext>
                  </a:extLst>
                </a:gridCol>
                <a:gridCol w="656008">
                  <a:extLst>
                    <a:ext uri="{9D8B030D-6E8A-4147-A177-3AD203B41FA5}">
                      <a16:colId xmlns:a16="http://schemas.microsoft.com/office/drawing/2014/main" val="20013"/>
                    </a:ext>
                  </a:extLst>
                </a:gridCol>
                <a:gridCol w="692453">
                  <a:extLst>
                    <a:ext uri="{9D8B030D-6E8A-4147-A177-3AD203B41FA5}">
                      <a16:colId xmlns:a16="http://schemas.microsoft.com/office/drawing/2014/main" val="20014"/>
                    </a:ext>
                  </a:extLst>
                </a:gridCol>
                <a:gridCol w="692453">
                  <a:extLst>
                    <a:ext uri="{9D8B030D-6E8A-4147-A177-3AD203B41FA5}">
                      <a16:colId xmlns:a16="http://schemas.microsoft.com/office/drawing/2014/main" val="20015"/>
                    </a:ext>
                  </a:extLst>
                </a:gridCol>
              </a:tblGrid>
              <a:tr h="512503">
                <a:tc>
                  <a:txBody>
                    <a:bodyPr/>
                    <a:lstStyle/>
                    <a:p>
                      <a:pPr algn="l" fontAlgn="ctr"/>
                      <a:r>
                        <a:rPr lang="ja-JP" altLang="en-US" sz="18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pPr algn="l" fontAlgn="ctr"/>
                      <a:r>
                        <a:rPr lang="ja-JP" altLang="en-US" sz="180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8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pPr algn="ctr" rtl="0"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相談・通報・届出件数</a:t>
                      </a:r>
                      <a:endParaRPr lang="ja-JP" altLang="en-US" sz="105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pPr algn="ctr" rtl="0" fontAlgn="ctr"/>
                      <a:r>
                        <a:rPr lang="zh-CN" altLang="en-US" sz="1050" u="none" strike="noStrike" dirty="0">
                          <a:effectLst/>
                          <a:latin typeface="UD デジタル 教科書体 NK-R" panose="02020400000000000000" pitchFamily="18" charset="-128"/>
                          <a:ea typeface="UD デジタル 教科書体 NK-R" panose="02020400000000000000" pitchFamily="18" charset="-128"/>
                        </a:rPr>
                        <a:t>虐待</a:t>
                      </a: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判断</a:t>
                      </a:r>
                      <a:endParaRPr lang="en-US" altLang="zh-CN" sz="1050" u="none" strike="noStrike" dirty="0">
                        <a:effectLst/>
                        <a:latin typeface="UD デジタル 教科書体 NK-R" panose="02020400000000000000" pitchFamily="18" charset="-128"/>
                        <a:ea typeface="UD デジタル 教科書体 NK-R" panose="02020400000000000000" pitchFamily="18" charset="-128"/>
                      </a:endParaRPr>
                    </a:p>
                    <a:p>
                      <a:pPr algn="ctr" rtl="0"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事例</a:t>
                      </a:r>
                      <a:r>
                        <a:rPr lang="zh-CN" altLang="en-US" sz="1050" u="none" strike="noStrike" dirty="0">
                          <a:effectLst/>
                          <a:latin typeface="UD デジタル 教科書体 NK-R" panose="02020400000000000000" pitchFamily="18" charset="-128"/>
                          <a:ea typeface="UD デジタル 教科書体 NK-R" panose="02020400000000000000" pitchFamily="18" charset="-128"/>
                        </a:rPr>
                        <a:t>件数</a:t>
                      </a:r>
                      <a:endParaRPr lang="zh-CN" altLang="en-US" sz="105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2"/>
                    </a:solidFill>
                  </a:tcPr>
                </a:tc>
                <a:tc>
                  <a:txBody>
                    <a:bodyPr/>
                    <a:lstStyle/>
                    <a:p>
                      <a:pPr algn="ctr"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相談・通報・届出件数</a:t>
                      </a:r>
                      <a:endParaRPr lang="ja-JP" altLang="en-US" sz="105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zh-CN" altLang="en-US" sz="1050" u="none" strike="noStrike" dirty="0">
                          <a:effectLst/>
                          <a:latin typeface="UD デジタル 教科書体 NK-R" panose="02020400000000000000" pitchFamily="18" charset="-128"/>
                          <a:ea typeface="UD デジタル 教科書体 NK-R" panose="02020400000000000000" pitchFamily="18" charset="-128"/>
                        </a:rPr>
                        <a:t>虐待</a:t>
                      </a: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判断</a:t>
                      </a:r>
                      <a:endParaRPr lang="en-US" altLang="zh-CN" sz="1050" u="none" strike="noStrike" dirty="0">
                        <a:effectLst/>
                        <a:latin typeface="UD デジタル 教科書体 NK-R" panose="02020400000000000000" pitchFamily="18" charset="-128"/>
                        <a:ea typeface="UD デジタル 教科書体 NK-R" panose="02020400000000000000" pitchFamily="18" charset="-128"/>
                      </a:endParaRPr>
                    </a:p>
                    <a:p>
                      <a:pPr algn="ctr" rtl="0"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事例</a:t>
                      </a:r>
                      <a:r>
                        <a:rPr lang="zh-CN" altLang="en-US" sz="1050" u="none" strike="noStrike" dirty="0">
                          <a:effectLst/>
                          <a:latin typeface="UD デジタル 教科書体 NK-R" panose="02020400000000000000" pitchFamily="18" charset="-128"/>
                          <a:ea typeface="UD デジタル 教科書体 NK-R" panose="02020400000000000000" pitchFamily="18" charset="-128"/>
                        </a:rPr>
                        <a:t>件数</a:t>
                      </a:r>
                      <a:endParaRPr lang="zh-CN" altLang="en-US" sz="105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相談・通報・届出件数</a:t>
                      </a:r>
                      <a:endParaRPr lang="ja-JP" altLang="en-US" sz="105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zh-CN" altLang="en-US" sz="1050" u="none" strike="noStrike" dirty="0">
                          <a:effectLst/>
                          <a:latin typeface="UD デジタル 教科書体 NK-R" panose="02020400000000000000" pitchFamily="18" charset="-128"/>
                          <a:ea typeface="UD デジタル 教科書体 NK-R" panose="02020400000000000000" pitchFamily="18" charset="-128"/>
                        </a:rPr>
                        <a:t>虐待</a:t>
                      </a: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判断</a:t>
                      </a:r>
                      <a:endParaRPr lang="en-US" altLang="zh-CN" sz="1050" u="none" strike="noStrike" dirty="0">
                        <a:effectLst/>
                        <a:latin typeface="UD デジタル 教科書体 NK-R" panose="02020400000000000000" pitchFamily="18" charset="-128"/>
                        <a:ea typeface="UD デジタル 教科書体 NK-R" panose="02020400000000000000" pitchFamily="18" charset="-128"/>
                      </a:endParaRPr>
                    </a:p>
                    <a:p>
                      <a:pPr algn="ctr" rtl="0"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事例</a:t>
                      </a:r>
                      <a:r>
                        <a:rPr lang="zh-CN" altLang="en-US" sz="1050" u="none" strike="noStrike" dirty="0">
                          <a:effectLst/>
                          <a:latin typeface="UD デジタル 教科書体 NK-R" panose="02020400000000000000" pitchFamily="18" charset="-128"/>
                          <a:ea typeface="UD デジタル 教科書体 NK-R" panose="02020400000000000000" pitchFamily="18" charset="-128"/>
                        </a:rPr>
                        <a:t>件数</a:t>
                      </a:r>
                      <a:endParaRPr lang="zh-CN" altLang="en-US" sz="105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　</a:t>
                      </a:r>
                      <a:endParaRPr lang="ja-JP" altLang="en-US" sz="105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相談・通報・届出件数</a:t>
                      </a:r>
                      <a:endParaRPr lang="ja-JP" altLang="en-US" sz="105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rtl="0" fontAlgn="ctr"/>
                      <a:r>
                        <a:rPr lang="zh-CN" altLang="en-US" sz="1050" u="none" strike="noStrike" dirty="0">
                          <a:effectLst/>
                          <a:latin typeface="UD デジタル 教科書体 NK-R" panose="02020400000000000000" pitchFamily="18" charset="-128"/>
                          <a:ea typeface="UD デジタル 教科書体 NK-R" panose="02020400000000000000" pitchFamily="18" charset="-128"/>
                        </a:rPr>
                        <a:t>虐待</a:t>
                      </a: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判断</a:t>
                      </a:r>
                      <a:endParaRPr lang="en-US" altLang="zh-CN" sz="1050" u="none" strike="noStrike" dirty="0">
                        <a:effectLst/>
                        <a:latin typeface="UD デジタル 教科書体 NK-R" panose="02020400000000000000" pitchFamily="18" charset="-128"/>
                        <a:ea typeface="UD デジタル 教科書体 NK-R" panose="02020400000000000000" pitchFamily="18" charset="-128"/>
                      </a:endParaRPr>
                    </a:p>
                    <a:p>
                      <a:pPr algn="ctr" rtl="0" fontAlgn="ctr"/>
                      <a:r>
                        <a:rPr lang="ja-JP" altLang="en-US" sz="1050" u="none" strike="noStrike" dirty="0">
                          <a:effectLst/>
                          <a:latin typeface="UD デジタル 教科書体 NK-R" panose="02020400000000000000" pitchFamily="18" charset="-128"/>
                          <a:ea typeface="UD デジタル 教科書体 NK-R" panose="02020400000000000000" pitchFamily="18" charset="-128"/>
                        </a:rPr>
                        <a:t>事例</a:t>
                      </a:r>
                      <a:r>
                        <a:rPr lang="zh-CN" altLang="en-US" sz="1050" u="none" strike="noStrike" dirty="0">
                          <a:effectLst/>
                          <a:latin typeface="UD デジタル 教科書体 NK-R" panose="02020400000000000000" pitchFamily="18" charset="-128"/>
                          <a:ea typeface="UD デジタル 教科書体 NK-R" panose="02020400000000000000" pitchFamily="18" charset="-128"/>
                        </a:rPr>
                        <a:t>件数</a:t>
                      </a:r>
                      <a:endParaRPr lang="zh-CN" altLang="en-US" sz="105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endParaRPr>
                    </a:p>
                  </a:txBody>
                  <a:tcPr marL="9524" marR="9524" marT="9522"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rtl="0"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東京都</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ctr" rtl="0"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688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108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12</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静岡県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25</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新潟県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37</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石川県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愛知県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487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14</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三重県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25</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鹿児島県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38</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徳島県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ctr"/>
                      <a:r>
                        <a:rPr lang="ja-JP" altLang="en-US"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神奈川県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rtl="0"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485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rPr>
                        <a:t>115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15</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岡山県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27</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沖縄県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38</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香川県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69115">
                <a:tc>
                  <a:txBody>
                    <a:bodyPr/>
                    <a:lstStyle/>
                    <a:p>
                      <a:pPr algn="r" fontAlgn="ctr"/>
                      <a:r>
                        <a:rPr lang="en-US" altLang="ja-JP"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l" rtl="0" fontAlgn="ctr"/>
                      <a:r>
                        <a:rPr lang="ja-JP" altLang="en-US"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大阪府</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481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rtl="0" fontAlgn="ctr"/>
                      <a:r>
                        <a:rPr lang="en-US" altLang="ja-JP" sz="1200" b="0" i="0" u="none" strike="noStrike" dirty="0">
                          <a:solidFill>
                            <a:srgbClr val="FF0000"/>
                          </a:solidFill>
                          <a:effectLst/>
                          <a:latin typeface="UD デジタル 教科書体 NK-R" panose="02020400000000000000" pitchFamily="18" charset="-128"/>
                          <a:ea typeface="UD デジタル 教科書体 NK-R" panose="02020400000000000000" pitchFamily="18" charset="-128"/>
                        </a:rPr>
                        <a:t>106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16</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奈良県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28</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熊本県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40</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青森県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5</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千葉県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330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17</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京都府</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96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29</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宮崎県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41</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愛媛県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6</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埼玉県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267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18</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群馬県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93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30</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高知県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41</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佐賀県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6</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6"/>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7</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兵庫県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229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19</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福島県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31</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山口県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43</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富山県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7"/>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8</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福岡県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215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19</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長野県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32</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山梨県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43</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鳥取県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9</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8"/>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9</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北海道</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192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21</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1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岐阜県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33</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福井県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45</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島根県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9"/>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10</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宮城県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22</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栃木県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80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18</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33</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大分県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46</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岩手県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10"/>
                  </a:ext>
                </a:extLst>
              </a:tr>
              <a:tr h="369115">
                <a:tc>
                  <a:txBody>
                    <a:bodyPr/>
                    <a:lstStyle/>
                    <a:p>
                      <a:pPr algn="r" fontAlgn="ct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11</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滋賀県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23</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長崎県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35</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和歌山県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47</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秋田県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28575"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a:t>
                      </a:r>
                    </a:p>
                  </a:txBody>
                  <a:tcPr marL="9525" marR="9525" marT="9525" marB="0" anchor="ctr">
                    <a:lnL w="1270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369115">
                <a:tc>
                  <a:txBody>
                    <a:bodyPr/>
                    <a:lstStyle/>
                    <a:p>
                      <a:pPr algn="r" fontAlgn="ctr"/>
                      <a:r>
                        <a:rPr lang="en-US" altLang="ja-JP" sz="1200" b="0" i="0" u="none" strike="noStrike" baseline="0"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1</a:t>
                      </a:r>
                      <a:r>
                        <a:rPr lang="en-US" altLang="ja-JP" sz="12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茨城県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117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24</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広島県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75</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dirty="0">
                          <a:solidFill>
                            <a:schemeClr val="tx1"/>
                          </a:solidFill>
                          <a:effectLst/>
                          <a:latin typeface="UD デジタル 教科書体 NK-R" panose="02020400000000000000" pitchFamily="18" charset="-128"/>
                          <a:ea typeface="UD デジタル 教科書体 NK-R" panose="02020400000000000000" pitchFamily="18" charset="-128"/>
                          <a:cs typeface="Arial" panose="020B0604020202020204" pitchFamily="34" charset="0"/>
                        </a:rPr>
                        <a:t>36</a:t>
                      </a:r>
                    </a:p>
                  </a:txBody>
                  <a:tcPr marL="9524" marR="9524"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noFill/>
                  </a:tcPr>
                </a:tc>
                <a:tc>
                  <a:txBody>
                    <a:bodyPr/>
                    <a:lstStyle/>
                    <a:p>
                      <a:pPr algn="l"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山形県</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40</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a:t>
                      </a:r>
                    </a:p>
                  </a:txBody>
                  <a:tcPr marL="9525" marR="9525" marT="9525" marB="0" anchor="ctr">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gridSpan="2">
                  <a:txBody>
                    <a:bodyPr/>
                    <a:lstStyle/>
                    <a:p>
                      <a:pPr algn="ctr" rtl="0" fontAlgn="ctr"/>
                      <a:r>
                        <a:rPr lang="ja-JP" altLang="en-US" sz="1200" b="0" i="0" u="none" strike="noStrike" dirty="0">
                          <a:solidFill>
                            <a:schemeClr val="tx1"/>
                          </a:solidFill>
                          <a:effectLst/>
                          <a:latin typeface="Arial" panose="020B0604020202020204" pitchFamily="34" charset="0"/>
                          <a:ea typeface="UD デジタル 教科書体 NK-R" panose="02020400000000000000" pitchFamily="18" charset="-128"/>
                          <a:cs typeface="Arial" panose="020B0604020202020204" pitchFamily="34" charset="0"/>
                        </a:rPr>
                        <a:t>合計</a:t>
                      </a:r>
                    </a:p>
                  </a:txBody>
                  <a:tcPr marL="9524" marR="9524" marT="9522" marB="0" anchor="ctr">
                    <a:lnL w="28575"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pPr algn="l" rtl="0" fontAlgn="ctr"/>
                      <a:endParaRPr lang="ja-JP" altLang="en-US" sz="1200" b="0" i="0" u="none" strike="noStrike" dirty="0">
                        <a:solidFill>
                          <a:srgbClr val="000000"/>
                        </a:solidFill>
                        <a:effectLst/>
                        <a:latin typeface="Arial"/>
                      </a:endParaRPr>
                    </a:p>
                  </a:txBody>
                  <a:tcPr marL="9525" marR="9525" marT="9525"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5,870</a:t>
                      </a:r>
                    </a:p>
                  </a:txBody>
                  <a:tcPr marL="9525" marR="9525" marT="9525" marB="0" anchor="ctr">
                    <a:lnL w="6350" cap="flat" cmpd="sng" algn="ctr">
                      <a:solidFill>
                        <a:schemeClr val="tx1"/>
                      </a:solidFill>
                      <a:prstDash val="sysDot"/>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1,267</a:t>
                      </a:r>
                    </a:p>
                  </a:txBody>
                  <a:tcPr marL="9525" marR="9525" marT="9525"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12"/>
                  </a:ext>
                </a:extLst>
              </a:tr>
            </a:tbl>
          </a:graphicData>
        </a:graphic>
      </p:graphicFrame>
      <p:sp>
        <p:nvSpPr>
          <p:cNvPr id="53504" name="テキスト ボックス 7"/>
          <p:cNvSpPr txBox="1">
            <a:spLocks noChangeArrowheads="1"/>
          </p:cNvSpPr>
          <p:nvPr/>
        </p:nvSpPr>
        <p:spPr bwMode="auto">
          <a:xfrm>
            <a:off x="7199313" y="977900"/>
            <a:ext cx="18494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b="1" dirty="0">
                <a:ea typeface="UD デジタル 教科書体 NK-R" panose="02020400000000000000" pitchFamily="18" charset="-128"/>
              </a:rPr>
              <a:t>※</a:t>
            </a:r>
            <a:r>
              <a:rPr lang="ja-JP" altLang="en-US" sz="1400" b="1" dirty="0">
                <a:ea typeface="UD デジタル 教科書体 NK-R" panose="02020400000000000000" pitchFamily="18" charset="-128"/>
              </a:rPr>
              <a:t>相談・通報件数順</a:t>
            </a:r>
          </a:p>
        </p:txBody>
      </p:sp>
      <p:sp>
        <p:nvSpPr>
          <p:cNvPr id="53505" name="テキスト ボックス 5"/>
          <p:cNvSpPr txBox="1">
            <a:spLocks noChangeArrowheads="1"/>
          </p:cNvSpPr>
          <p:nvPr/>
        </p:nvSpPr>
        <p:spPr bwMode="auto">
          <a:xfrm>
            <a:off x="161925" y="0"/>
            <a:ext cx="31861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＜施設従事者等による虐待＞</a:t>
            </a:r>
          </a:p>
        </p:txBody>
      </p:sp>
      <p:sp>
        <p:nvSpPr>
          <p:cNvPr id="53506" name="スライド番号プレースホルダー 2"/>
          <p:cNvSpPr>
            <a:spLocks noGrp="1"/>
          </p:cNvSpPr>
          <p:nvPr>
            <p:ph type="sldNum" sz="quarter" idx="12"/>
          </p:nvPr>
        </p:nvSpPr>
        <p:spPr bwMode="auto">
          <a:xfrm>
            <a:off x="7010400" y="6488643"/>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B232D26A-7AC1-4783-8D7E-41CC130A4128}"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24</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42CA9D0C-BE90-42C7-89A1-C91783C4B7ED}"/>
              </a:ext>
            </a:extLst>
          </p:cNvPr>
          <p:cNvSpPr/>
          <p:nvPr/>
        </p:nvSpPr>
        <p:spPr>
          <a:xfrm>
            <a:off x="62295" y="2915096"/>
            <a:ext cx="2277457" cy="36988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77868222"/>
      </p:ext>
    </p:extLst>
  </p:cSld>
  <p:clrMapOvr>
    <a:masterClrMapping/>
  </p:clrMapOvr>
  <mc:AlternateContent xmlns:mc="http://schemas.openxmlformats.org/markup-compatibility/2006" xmlns:p14="http://schemas.microsoft.com/office/powerpoint/2010/main">
    <mc:Choice Requires="p14">
      <p:transition spd="slow" p14:dur="2000" advTm="14087"/>
    </mc:Choice>
    <mc:Fallback xmlns="">
      <p:transition spd="slow" advTm="14087"/>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グラフ 9">
            <a:extLst>
              <a:ext uri="{FF2B5EF4-FFF2-40B4-BE49-F238E27FC236}">
                <a16:creationId xmlns:a16="http://schemas.microsoft.com/office/drawing/2014/main" id="{00000000-0008-0000-0500-000007000000}"/>
              </a:ext>
            </a:extLst>
          </p:cNvPr>
          <p:cNvGraphicFramePr>
            <a:graphicFrameLocks/>
          </p:cNvGraphicFramePr>
          <p:nvPr>
            <p:extLst>
              <p:ext uri="{D42A27DB-BD31-4B8C-83A1-F6EECF244321}">
                <p14:modId xmlns:p14="http://schemas.microsoft.com/office/powerpoint/2010/main" val="3550079455"/>
              </p:ext>
            </p:extLst>
          </p:nvPr>
        </p:nvGraphicFramePr>
        <p:xfrm>
          <a:off x="107504" y="899979"/>
          <a:ext cx="8928992" cy="5355277"/>
        </p:xfrm>
        <a:graphic>
          <a:graphicData uri="http://schemas.openxmlformats.org/drawingml/2006/chart">
            <c:chart xmlns:c="http://schemas.openxmlformats.org/drawingml/2006/chart" xmlns:r="http://schemas.openxmlformats.org/officeDocument/2006/relationships" r:id="rId3"/>
          </a:graphicData>
        </a:graphic>
      </p:graphicFrame>
      <p:sp>
        <p:nvSpPr>
          <p:cNvPr id="55299" name="テキスト ボックス 7"/>
          <p:cNvSpPr txBox="1">
            <a:spLocks noChangeArrowheads="1"/>
          </p:cNvSpPr>
          <p:nvPr/>
        </p:nvSpPr>
        <p:spPr bwMode="auto">
          <a:xfrm>
            <a:off x="504825" y="6255256"/>
            <a:ext cx="39087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複数回答有</a:t>
            </a:r>
            <a:endParaRPr lang="en-US" altLang="ja-JP" sz="1200" dirty="0">
              <a:ea typeface="UD デジタル 教科書体 NK-R" panose="02020400000000000000" pitchFamily="18" charset="-128"/>
            </a:endParaRPr>
          </a:p>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通報件数：</a:t>
            </a:r>
            <a:r>
              <a:rPr lang="en-US" altLang="ja-JP" sz="1200" dirty="0">
                <a:ea typeface="UD デジタル 教科書体 NK-R" panose="02020400000000000000" pitchFamily="18" charset="-128"/>
              </a:rPr>
              <a:t>R4</a:t>
            </a:r>
            <a:r>
              <a:rPr lang="ja-JP" altLang="en-US" sz="1200" dirty="0">
                <a:ea typeface="UD デジタル 教科書体 NK-R" panose="02020400000000000000" pitchFamily="18" charset="-128"/>
              </a:rPr>
              <a:t>年度</a:t>
            </a:r>
            <a:r>
              <a:rPr lang="en-US" altLang="ja-JP" sz="1200" dirty="0">
                <a:ea typeface="UD デジタル 教科書体 NK-R" panose="02020400000000000000" pitchFamily="18" charset="-128"/>
              </a:rPr>
              <a:t>331</a:t>
            </a:r>
            <a:r>
              <a:rPr lang="ja-JP" altLang="en-US" sz="1200" dirty="0">
                <a:ea typeface="UD デジタル 教科書体 NK-R" panose="02020400000000000000" pitchFamily="18" charset="-128"/>
              </a:rPr>
              <a:t>件、</a:t>
            </a:r>
            <a:r>
              <a:rPr lang="en-US" altLang="ja-JP" sz="1200" dirty="0">
                <a:ea typeface="UD デジタル 教科書体 NK-R" panose="02020400000000000000" pitchFamily="18" charset="-128"/>
              </a:rPr>
              <a:t> R5</a:t>
            </a:r>
            <a:r>
              <a:rPr lang="ja-JP" altLang="en-US" sz="1200" dirty="0">
                <a:ea typeface="UD デジタル 教科書体 NK-R" panose="02020400000000000000" pitchFamily="18" charset="-128"/>
              </a:rPr>
              <a:t>年度</a:t>
            </a:r>
            <a:r>
              <a:rPr lang="en-US" altLang="ja-JP" sz="1200" dirty="0">
                <a:ea typeface="UD デジタル 教科書体 NK-R" panose="02020400000000000000" pitchFamily="18" charset="-128"/>
              </a:rPr>
              <a:t>452</a:t>
            </a:r>
            <a:r>
              <a:rPr lang="ja-JP" altLang="en-US" sz="1200" dirty="0">
                <a:ea typeface="UD デジタル 教科書体 NK-R" panose="02020400000000000000" pitchFamily="18" charset="-128"/>
              </a:rPr>
              <a:t>件、</a:t>
            </a:r>
            <a:r>
              <a:rPr lang="en-US" altLang="ja-JP" sz="1200" dirty="0">
                <a:ea typeface="UD デジタル 教科書体 NK-R" panose="02020400000000000000" pitchFamily="18" charset="-128"/>
              </a:rPr>
              <a:t> R6</a:t>
            </a:r>
            <a:r>
              <a:rPr lang="ja-JP" altLang="en-US" sz="1200" dirty="0">
                <a:ea typeface="UD デジタル 教科書体 NK-R" panose="02020400000000000000" pitchFamily="18" charset="-128"/>
              </a:rPr>
              <a:t>年度</a:t>
            </a:r>
            <a:r>
              <a:rPr lang="en-US" altLang="ja-JP" sz="1200" dirty="0">
                <a:ea typeface="UD デジタル 教科書体 NK-R" panose="02020400000000000000" pitchFamily="18" charset="-128"/>
              </a:rPr>
              <a:t>481</a:t>
            </a:r>
            <a:r>
              <a:rPr lang="ja-JP" altLang="en-US" sz="1200" dirty="0">
                <a:ea typeface="UD デジタル 教科書体 NK-R" panose="02020400000000000000" pitchFamily="18" charset="-128"/>
              </a:rPr>
              <a:t>件</a:t>
            </a:r>
            <a:endParaRPr lang="en-US" altLang="ja-JP" sz="1200" dirty="0">
              <a:ea typeface="UD デジタル 教科書体 NK-R" panose="02020400000000000000" pitchFamily="18" charset="-128"/>
            </a:endParaRPr>
          </a:p>
        </p:txBody>
      </p:sp>
      <p:sp>
        <p:nvSpPr>
          <p:cNvPr id="6" name="タイトル 1"/>
          <p:cNvSpPr>
            <a:spLocks noGrp="1"/>
          </p:cNvSpPr>
          <p:nvPr>
            <p:ph type="title"/>
          </p:nvPr>
        </p:nvSpPr>
        <p:spPr>
          <a:xfrm>
            <a:off x="457200" y="441895"/>
            <a:ext cx="8229600" cy="386077"/>
          </a:xfrm>
          <a:solidFill>
            <a:schemeClr val="tx2">
              <a:lumMod val="20000"/>
              <a:lumOff val="80000"/>
            </a:schemeClr>
          </a:solidFill>
        </p:spPr>
        <p:txBody>
          <a:bodyPr rtlCol="0">
            <a:normAutofit fontScale="90000"/>
          </a:bodyPr>
          <a:lstStyle/>
          <a:p>
            <a:pPr eaLnBrk="1" fontAlgn="auto" hangingPunct="1">
              <a:spcAft>
                <a:spcPts val="0"/>
              </a:spcAft>
              <a:defRPr/>
            </a:pPr>
            <a:r>
              <a:rPr lang="en-US" altLang="ja-JP" sz="2400" b="1" dirty="0"/>
              <a:t>【</a:t>
            </a:r>
            <a:r>
              <a:rPr lang="ja-JP" altLang="en-US" sz="2400" b="1" dirty="0"/>
              <a:t>施設従事者等</a:t>
            </a:r>
            <a:r>
              <a:rPr lang="en-US" altLang="ja-JP" sz="2400" b="1" dirty="0"/>
              <a:t>】</a:t>
            </a:r>
            <a:r>
              <a:rPr lang="ja-JP" altLang="en-US" sz="2400" b="1" dirty="0"/>
              <a:t>　相談・通報・届出者の内訳</a:t>
            </a:r>
          </a:p>
        </p:txBody>
      </p:sp>
      <p:sp>
        <p:nvSpPr>
          <p:cNvPr id="55300" name="テキスト ボックス 5"/>
          <p:cNvSpPr txBox="1">
            <a:spLocks noChangeArrowheads="1"/>
          </p:cNvSpPr>
          <p:nvPr/>
        </p:nvSpPr>
        <p:spPr bwMode="auto">
          <a:xfrm>
            <a:off x="161925" y="0"/>
            <a:ext cx="40497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＜施設従事者等による虐待＞</a:t>
            </a:r>
          </a:p>
        </p:txBody>
      </p:sp>
      <p:sp>
        <p:nvSpPr>
          <p:cNvPr id="55301" name="スライド番号プレースホルダー 1"/>
          <p:cNvSpPr>
            <a:spLocks noGrp="1"/>
          </p:cNvSpPr>
          <p:nvPr>
            <p:ph type="sldNum" sz="quarter" idx="12"/>
          </p:nvPr>
        </p:nvSpPr>
        <p:spPr bwMode="auto">
          <a:xfrm>
            <a:off x="7010400" y="6486088"/>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EF8D35CB-2835-42DF-98A7-3B102ED5F13C}"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25</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2" name="角丸四角形 12">
            <a:extLst>
              <a:ext uri="{FF2B5EF4-FFF2-40B4-BE49-F238E27FC236}">
                <a16:creationId xmlns:a16="http://schemas.microsoft.com/office/drawing/2014/main" id="{2F0D6E44-78C8-42B2-9364-F07B45FF9A0F}"/>
              </a:ext>
            </a:extLst>
          </p:cNvPr>
          <p:cNvSpPr/>
          <p:nvPr/>
        </p:nvSpPr>
        <p:spPr>
          <a:xfrm>
            <a:off x="3707904" y="989832"/>
            <a:ext cx="5256584" cy="999008"/>
          </a:xfrm>
          <a:prstGeom prst="roundRect">
            <a:avLst/>
          </a:prstGeom>
        </p:spPr>
        <p:style>
          <a:lnRef idx="2">
            <a:schemeClr val="accent6"/>
          </a:lnRef>
          <a:fillRef idx="1">
            <a:schemeClr val="lt1"/>
          </a:fillRef>
          <a:effectRef idx="0">
            <a:schemeClr val="accent6"/>
          </a:effectRef>
          <a:fontRef idx="minor">
            <a:schemeClr val="dk1"/>
          </a:fontRef>
        </p:style>
        <p:txBody>
          <a:bodyPr wrap="square"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eaLnBrk="1" hangingPunct="1"/>
            <a:r>
              <a:rPr lang="ja-JP" altLang="en-US" sz="1200" dirty="0">
                <a:solidFill>
                  <a:schemeClr val="tx1"/>
                </a:solidFill>
                <a:ea typeface="UD デジタル 教科書体 NK-R" panose="02020400000000000000" pitchFamily="18" charset="-128"/>
              </a:rPr>
              <a:t>・単体では「当該施設・事業所の設置者・管理者」が最も多い。</a:t>
            </a:r>
            <a:endParaRPr lang="en-US" altLang="ja-JP" sz="1200" dirty="0">
              <a:solidFill>
                <a:schemeClr val="tx1"/>
              </a:solidFill>
              <a:ea typeface="UD デジタル 教科書体 NK-R" panose="02020400000000000000" pitchFamily="18" charset="-128"/>
            </a:endParaRPr>
          </a:p>
          <a:p>
            <a:pPr eaLnBrk="1" hangingPunct="1"/>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「相談支援専門員・他の施設従事者等」については、相談支援専門員と当該以外の施設従事者等を合算した。</a:t>
            </a:r>
            <a:endParaRPr lang="en-US" altLang="ja-JP" sz="1200" dirty="0">
              <a:ea typeface="UD デジタル 教科書体 NK-R" panose="02020400000000000000" pitchFamily="18" charset="-128"/>
            </a:endParaRPr>
          </a:p>
          <a:p>
            <a:pPr eaLnBrk="1" hangingPunct="1">
              <a:defRPr/>
            </a:pPr>
            <a:r>
              <a:rPr lang="ja-JP" altLang="en-US" sz="1200" dirty="0">
                <a:ea typeface="UD デジタル 教科書体 NK-R" panose="02020400000000000000" pitchFamily="18" charset="-128"/>
              </a:rPr>
              <a:t>・</a:t>
            </a:r>
            <a:r>
              <a:rPr lang="ja-JP" altLang="en-US" sz="1200" dirty="0">
                <a:solidFill>
                  <a:schemeClr val="tx1"/>
                </a:solidFill>
                <a:ea typeface="UD デジタル 教科書体 NK-R" panose="02020400000000000000" pitchFamily="18" charset="-128"/>
              </a:rPr>
              <a:t>当該施設・事業所の設置者・管理者、サービス管理責任者、職員等からの通報は合わせて約３割。</a:t>
            </a:r>
            <a:endParaRPr lang="en-US" altLang="ja-JP" sz="1200" dirty="0">
              <a:solidFill>
                <a:schemeClr val="tx1"/>
              </a:solidFill>
              <a:ea typeface="UD デジタル 教科書体 NK-R" panose="02020400000000000000" pitchFamily="18" charset="-128"/>
            </a:endParaRPr>
          </a:p>
        </p:txBody>
      </p:sp>
      <p:sp>
        <p:nvSpPr>
          <p:cNvPr id="11" name="正方形/長方形 10"/>
          <p:cNvSpPr/>
          <p:nvPr/>
        </p:nvSpPr>
        <p:spPr>
          <a:xfrm>
            <a:off x="3215298" y="5920572"/>
            <a:ext cx="420598" cy="17272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sp>
        <p:nvSpPr>
          <p:cNvPr id="4" name="正方形/長方形 3">
            <a:extLst>
              <a:ext uri="{FF2B5EF4-FFF2-40B4-BE49-F238E27FC236}">
                <a16:creationId xmlns:a16="http://schemas.microsoft.com/office/drawing/2014/main" id="{5D049850-D55F-4546-A992-358970C92C03}"/>
              </a:ext>
            </a:extLst>
          </p:cNvPr>
          <p:cNvSpPr/>
          <p:nvPr/>
        </p:nvSpPr>
        <p:spPr>
          <a:xfrm>
            <a:off x="3203848" y="5935472"/>
            <a:ext cx="1800200" cy="157824"/>
          </a:xfrm>
          <a:prstGeom prst="rect">
            <a:avLst/>
          </a:prstGeom>
          <a:noFill/>
          <a:ln w="31750">
            <a:solidFill>
              <a:srgbClr val="FF33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グラフ 17">
            <a:extLst>
              <a:ext uri="{FF2B5EF4-FFF2-40B4-BE49-F238E27FC236}">
                <a16:creationId xmlns:a16="http://schemas.microsoft.com/office/drawing/2014/main" id="{00000000-0008-0000-0500-00000B000000}"/>
              </a:ext>
            </a:extLst>
          </p:cNvPr>
          <p:cNvGraphicFramePr>
            <a:graphicFrameLocks/>
          </p:cNvGraphicFramePr>
          <p:nvPr>
            <p:extLst>
              <p:ext uri="{D42A27DB-BD31-4B8C-83A1-F6EECF244321}">
                <p14:modId xmlns:p14="http://schemas.microsoft.com/office/powerpoint/2010/main" val="3626592094"/>
              </p:ext>
            </p:extLst>
          </p:nvPr>
        </p:nvGraphicFramePr>
        <p:xfrm>
          <a:off x="4619404" y="835947"/>
          <a:ext cx="4456988" cy="41350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グラフ 14">
            <a:extLst>
              <a:ext uri="{FF2B5EF4-FFF2-40B4-BE49-F238E27FC236}">
                <a16:creationId xmlns:a16="http://schemas.microsoft.com/office/drawing/2014/main" id="{00000000-0008-0000-0500-00000C000000}"/>
              </a:ext>
            </a:extLst>
          </p:cNvPr>
          <p:cNvGraphicFramePr>
            <a:graphicFrameLocks/>
          </p:cNvGraphicFramePr>
          <p:nvPr>
            <p:extLst>
              <p:ext uri="{D42A27DB-BD31-4B8C-83A1-F6EECF244321}">
                <p14:modId xmlns:p14="http://schemas.microsoft.com/office/powerpoint/2010/main" val="3725608111"/>
              </p:ext>
            </p:extLst>
          </p:nvPr>
        </p:nvGraphicFramePr>
        <p:xfrm>
          <a:off x="80098" y="836204"/>
          <a:ext cx="4456988" cy="4135013"/>
        </p:xfrm>
        <a:graphic>
          <a:graphicData uri="http://schemas.openxmlformats.org/drawingml/2006/chart">
            <c:chart xmlns:c="http://schemas.openxmlformats.org/drawingml/2006/chart" xmlns:r="http://schemas.openxmlformats.org/officeDocument/2006/relationships" r:id="rId4"/>
          </a:graphicData>
        </a:graphic>
      </p:graphicFrame>
      <p:sp>
        <p:nvSpPr>
          <p:cNvPr id="13" name="角丸四角形 12"/>
          <p:cNvSpPr/>
          <p:nvPr/>
        </p:nvSpPr>
        <p:spPr>
          <a:xfrm>
            <a:off x="4788023" y="5170169"/>
            <a:ext cx="4262949" cy="819151"/>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ea typeface="UD デジタル 教科書体 NK-R" panose="02020400000000000000" pitchFamily="18" charset="-128"/>
              </a:rPr>
              <a:t>・虐待類型では「身体的虐待」、次いで「心理的虐待」が多い。</a:t>
            </a:r>
            <a:endParaRPr lang="en-US" altLang="ja-JP" sz="1200" dirty="0">
              <a:solidFill>
                <a:schemeClr val="tx1"/>
              </a:solidFill>
              <a:ea typeface="UD デジタル 教科書体 NK-R" panose="02020400000000000000" pitchFamily="18" charset="-128"/>
            </a:endParaRPr>
          </a:p>
          <a:p>
            <a:pPr eaLnBrk="1" hangingPunct="1">
              <a:defRPr/>
            </a:pPr>
            <a:r>
              <a:rPr lang="ja-JP" altLang="en-US" sz="1200" dirty="0">
                <a:solidFill>
                  <a:schemeClr val="tx1"/>
                </a:solidFill>
                <a:ea typeface="UD デジタル 教科書体 NK-R" panose="02020400000000000000" pitchFamily="18" charset="-128"/>
              </a:rPr>
              <a:t>・被虐待者の障がい種別では、「知的障がい」が最多。</a:t>
            </a:r>
            <a:endParaRPr lang="en-US" altLang="ja-JP" sz="1200" dirty="0">
              <a:solidFill>
                <a:schemeClr val="tx1"/>
              </a:solidFill>
              <a:ea typeface="UD デジタル 教科書体 NK-R" panose="02020400000000000000" pitchFamily="18" charset="-128"/>
            </a:endParaRPr>
          </a:p>
        </p:txBody>
      </p:sp>
      <p:sp>
        <p:nvSpPr>
          <p:cNvPr id="6" name="タイトル 1"/>
          <p:cNvSpPr>
            <a:spLocks noGrp="1"/>
          </p:cNvSpPr>
          <p:nvPr>
            <p:ph type="title"/>
          </p:nvPr>
        </p:nvSpPr>
        <p:spPr>
          <a:xfrm>
            <a:off x="457200" y="332656"/>
            <a:ext cx="8229600" cy="402357"/>
          </a:xfrm>
          <a:solidFill>
            <a:schemeClr val="tx2">
              <a:lumMod val="20000"/>
              <a:lumOff val="80000"/>
            </a:schemeClr>
          </a:solidFill>
        </p:spPr>
        <p:txBody>
          <a:bodyPr rtlCol="0">
            <a:normAutofit fontScale="90000"/>
          </a:bodyPr>
          <a:lstStyle/>
          <a:p>
            <a:pPr eaLnBrk="1" fontAlgn="auto" hangingPunct="1">
              <a:spcAft>
                <a:spcPts val="0"/>
              </a:spcAft>
              <a:defRPr/>
            </a:pPr>
            <a:r>
              <a:rPr lang="ja-JP" altLang="en-US" sz="2400" b="1" dirty="0"/>
              <a:t>虐待の類型・被虐待者の障がい種別</a:t>
            </a:r>
          </a:p>
        </p:txBody>
      </p:sp>
      <p:sp>
        <p:nvSpPr>
          <p:cNvPr id="57348" name="テキスト ボックス 7"/>
          <p:cNvSpPr txBox="1">
            <a:spLocks noChangeArrowheads="1"/>
          </p:cNvSpPr>
          <p:nvPr/>
        </p:nvSpPr>
        <p:spPr bwMode="auto">
          <a:xfrm>
            <a:off x="0" y="6061075"/>
            <a:ext cx="6372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複数回答有</a:t>
            </a:r>
            <a:endParaRPr lang="en-US" altLang="ja-JP" sz="1200" dirty="0">
              <a:latin typeface="UD デジタル 教科書体 NK-R" panose="02020400000000000000" pitchFamily="18" charset="-128"/>
              <a:ea typeface="UD デジタル 教科書体 NK-R" panose="02020400000000000000" pitchFamily="18" charset="-128"/>
            </a:endParaRPr>
          </a:p>
          <a:p>
            <a:pPr eaLnBrk="1" hangingPunct="1">
              <a:spcBef>
                <a:spcPct val="0"/>
              </a:spcBef>
              <a:buFont typeface="Arial" panose="020B0604020202020204" pitchFamily="34" charset="0"/>
              <a:buNone/>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虐待類型：虐待判断事例件数</a:t>
            </a:r>
            <a:r>
              <a:rPr lang="en-US" altLang="ja-JP" sz="1200" dirty="0">
                <a:latin typeface="UD デジタル 教科書体 NK-R" panose="02020400000000000000" pitchFamily="18" charset="-128"/>
                <a:ea typeface="UD デジタル 教科書体 NK-R" panose="02020400000000000000" pitchFamily="18" charset="-128"/>
              </a:rPr>
              <a:t>R4</a:t>
            </a:r>
            <a:r>
              <a:rPr lang="ja-JP" altLang="en-US" sz="1200" dirty="0">
                <a:latin typeface="UD デジタル 教科書体 NK-R" panose="02020400000000000000" pitchFamily="18" charset="-128"/>
                <a:ea typeface="UD デジタル 教科書体 NK-R" panose="02020400000000000000" pitchFamily="18" charset="-128"/>
              </a:rPr>
              <a:t>年度</a:t>
            </a:r>
            <a:r>
              <a:rPr lang="en-US" altLang="ja-JP" sz="1200" dirty="0">
                <a:latin typeface="UD デジタル 教科書体 NK-R" panose="02020400000000000000" pitchFamily="18" charset="-128"/>
                <a:ea typeface="UD デジタル 教科書体 NK-R" panose="02020400000000000000" pitchFamily="18" charset="-128"/>
              </a:rPr>
              <a:t>72</a:t>
            </a:r>
            <a:r>
              <a:rPr lang="ja-JP" altLang="en-US" sz="1200" dirty="0">
                <a:latin typeface="UD デジタル 教科書体 NK-R" panose="02020400000000000000" pitchFamily="18" charset="-128"/>
                <a:ea typeface="UD デジタル 教科書体 NK-R" panose="02020400000000000000" pitchFamily="18" charset="-128"/>
              </a:rPr>
              <a:t>件、</a:t>
            </a:r>
            <a:r>
              <a:rPr lang="en-US" altLang="ja-JP" sz="1200" dirty="0">
                <a:latin typeface="UD デジタル 教科書体 NK-R" panose="02020400000000000000" pitchFamily="18" charset="-128"/>
                <a:ea typeface="UD デジタル 教科書体 NK-R" panose="02020400000000000000" pitchFamily="18" charset="-128"/>
              </a:rPr>
              <a:t> R</a:t>
            </a:r>
            <a:r>
              <a:rPr lang="ja-JP" altLang="en-US" sz="1200" dirty="0">
                <a:latin typeface="UD デジタル 教科書体 NK-R" panose="02020400000000000000" pitchFamily="18" charset="-128"/>
                <a:ea typeface="UD デジタル 教科書体 NK-R" panose="02020400000000000000" pitchFamily="18" charset="-128"/>
              </a:rPr>
              <a:t>５年度</a:t>
            </a:r>
            <a:r>
              <a:rPr lang="en-US" altLang="ja-JP" sz="1200" dirty="0">
                <a:latin typeface="UD デジタル 教科書体 NK-R" panose="02020400000000000000" pitchFamily="18" charset="-128"/>
                <a:ea typeface="UD デジタル 教科書体 NK-R" panose="02020400000000000000" pitchFamily="18" charset="-128"/>
              </a:rPr>
              <a:t>117</a:t>
            </a:r>
            <a:r>
              <a:rPr lang="ja-JP" altLang="en-US" sz="1200" dirty="0">
                <a:latin typeface="UD デジタル 教科書体 NK-R" panose="02020400000000000000" pitchFamily="18" charset="-128"/>
                <a:ea typeface="UD デジタル 教科書体 NK-R" panose="02020400000000000000" pitchFamily="18" charset="-128"/>
              </a:rPr>
              <a:t>件、</a:t>
            </a:r>
            <a:r>
              <a:rPr lang="en-US" altLang="ja-JP" sz="1200" dirty="0">
                <a:latin typeface="UD デジタル 教科書体 NK-R" panose="02020400000000000000" pitchFamily="18" charset="-128"/>
                <a:ea typeface="UD デジタル 教科書体 NK-R" panose="02020400000000000000" pitchFamily="18" charset="-128"/>
              </a:rPr>
              <a:t> R6</a:t>
            </a:r>
            <a:r>
              <a:rPr lang="ja-JP" altLang="en-US" sz="1200" dirty="0">
                <a:latin typeface="UD デジタル 教科書体 NK-R" panose="02020400000000000000" pitchFamily="18" charset="-128"/>
                <a:ea typeface="UD デジタル 教科書体 NK-R" panose="02020400000000000000" pitchFamily="18" charset="-128"/>
              </a:rPr>
              <a:t>年度</a:t>
            </a:r>
            <a:r>
              <a:rPr lang="en-US" altLang="ja-JP" sz="1200" dirty="0">
                <a:latin typeface="UD デジタル 教科書体 NK-R" panose="02020400000000000000" pitchFamily="18" charset="-128"/>
                <a:ea typeface="UD デジタル 教科書体 NK-R" panose="02020400000000000000" pitchFamily="18" charset="-128"/>
              </a:rPr>
              <a:t>106</a:t>
            </a:r>
            <a:r>
              <a:rPr lang="ja-JP" altLang="en-US" sz="1200" dirty="0">
                <a:latin typeface="UD デジタル 教科書体 NK-R" panose="02020400000000000000" pitchFamily="18" charset="-128"/>
                <a:ea typeface="UD デジタル 教科書体 NK-R" panose="02020400000000000000" pitchFamily="18" charset="-128"/>
              </a:rPr>
              <a:t>件の内訳</a:t>
            </a:r>
            <a:endParaRPr lang="en-US" altLang="ja-JP" sz="1200" dirty="0">
              <a:latin typeface="UD デジタル 教科書体 NK-R" panose="02020400000000000000" pitchFamily="18" charset="-128"/>
              <a:ea typeface="UD デジタル 教科書体 NK-R" panose="02020400000000000000" pitchFamily="18" charset="-128"/>
            </a:endParaRPr>
          </a:p>
          <a:p>
            <a:pPr eaLnBrk="1" hangingPunct="1">
              <a:spcBef>
                <a:spcPct val="0"/>
              </a:spcBef>
              <a:buFont typeface="Arial" panose="020B0604020202020204" pitchFamily="34" charset="0"/>
              <a:buNone/>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障がい種別：被虐待者数</a:t>
            </a:r>
            <a:r>
              <a:rPr lang="en-US" altLang="ja-JP" sz="1200" dirty="0">
                <a:latin typeface="UD デジタル 教科書体 NK-R" panose="02020400000000000000" pitchFamily="18" charset="-128"/>
                <a:ea typeface="UD デジタル 教科書体 NK-R" panose="02020400000000000000" pitchFamily="18" charset="-128"/>
              </a:rPr>
              <a:t>R4</a:t>
            </a:r>
            <a:r>
              <a:rPr lang="ja-JP" altLang="en-US" sz="1200" dirty="0">
                <a:latin typeface="UD デジタル 教科書体 NK-R" panose="02020400000000000000" pitchFamily="18" charset="-128"/>
                <a:ea typeface="UD デジタル 教科書体 NK-R" panose="02020400000000000000" pitchFamily="18" charset="-128"/>
              </a:rPr>
              <a:t>年度</a:t>
            </a:r>
            <a:r>
              <a:rPr lang="en-US" altLang="ja-JP" sz="1200" dirty="0">
                <a:latin typeface="UD デジタル 教科書体 NK-R" panose="02020400000000000000" pitchFamily="18" charset="-128"/>
                <a:ea typeface="UD デジタル 教科書体 NK-R" panose="02020400000000000000" pitchFamily="18" charset="-128"/>
              </a:rPr>
              <a:t>85</a:t>
            </a:r>
            <a:r>
              <a:rPr lang="ja-JP" altLang="en-US" sz="1200" dirty="0">
                <a:latin typeface="UD デジタル 教科書体 NK-R" panose="02020400000000000000" pitchFamily="18" charset="-128"/>
                <a:ea typeface="UD デジタル 教科書体 NK-R" panose="02020400000000000000" pitchFamily="18" charset="-128"/>
              </a:rPr>
              <a:t>人、</a:t>
            </a:r>
            <a:r>
              <a:rPr lang="en-US" altLang="ja-JP" sz="1200" dirty="0">
                <a:latin typeface="UD デジタル 教科書体 NK-R" panose="02020400000000000000" pitchFamily="18" charset="-128"/>
                <a:ea typeface="UD デジタル 教科書体 NK-R" panose="02020400000000000000" pitchFamily="18" charset="-128"/>
              </a:rPr>
              <a:t> R</a:t>
            </a:r>
            <a:r>
              <a:rPr lang="ja-JP" altLang="en-US" sz="1200" dirty="0">
                <a:latin typeface="UD デジタル 教科書体 NK-R" panose="02020400000000000000" pitchFamily="18" charset="-128"/>
                <a:ea typeface="UD デジタル 教科書体 NK-R" panose="02020400000000000000" pitchFamily="18" charset="-128"/>
              </a:rPr>
              <a:t>５年度</a:t>
            </a:r>
            <a:r>
              <a:rPr lang="en-US" altLang="ja-JP" sz="1200" dirty="0">
                <a:latin typeface="UD デジタル 教科書体 NK-R" panose="02020400000000000000" pitchFamily="18" charset="-128"/>
                <a:ea typeface="UD デジタル 教科書体 NK-R" panose="02020400000000000000" pitchFamily="18" charset="-128"/>
              </a:rPr>
              <a:t>207</a:t>
            </a:r>
            <a:r>
              <a:rPr lang="ja-JP" altLang="en-US" sz="1200" dirty="0">
                <a:latin typeface="UD デジタル 教科書体 NK-R" panose="02020400000000000000" pitchFamily="18" charset="-128"/>
                <a:ea typeface="UD デジタル 教科書体 NK-R" panose="02020400000000000000" pitchFamily="18" charset="-128"/>
              </a:rPr>
              <a:t>人、</a:t>
            </a:r>
            <a:r>
              <a:rPr lang="en-US" altLang="ja-JP" sz="1200" dirty="0">
                <a:latin typeface="UD デジタル 教科書体 NK-R" panose="02020400000000000000" pitchFamily="18" charset="-128"/>
                <a:ea typeface="UD デジタル 教科書体 NK-R" panose="02020400000000000000" pitchFamily="18" charset="-128"/>
              </a:rPr>
              <a:t> R6</a:t>
            </a:r>
            <a:r>
              <a:rPr lang="ja-JP" altLang="en-US" sz="1200" dirty="0">
                <a:latin typeface="UD デジタル 教科書体 NK-R" panose="02020400000000000000" pitchFamily="18" charset="-128"/>
                <a:ea typeface="UD デジタル 教科書体 NK-R" panose="02020400000000000000" pitchFamily="18" charset="-128"/>
              </a:rPr>
              <a:t>年度</a:t>
            </a:r>
            <a:r>
              <a:rPr lang="en-US" altLang="ja-JP" sz="1200" dirty="0">
                <a:latin typeface="UD デジタル 教科書体 NK-R" panose="02020400000000000000" pitchFamily="18" charset="-128"/>
                <a:ea typeface="UD デジタル 教科書体 NK-R" panose="02020400000000000000" pitchFamily="18" charset="-128"/>
              </a:rPr>
              <a:t>129</a:t>
            </a:r>
            <a:r>
              <a:rPr lang="ja-JP" altLang="en-US" sz="1200" dirty="0">
                <a:latin typeface="UD デジタル 教科書体 NK-R" panose="02020400000000000000" pitchFamily="18" charset="-128"/>
                <a:ea typeface="UD デジタル 教科書体 NK-R" panose="02020400000000000000" pitchFamily="18" charset="-128"/>
              </a:rPr>
              <a:t>人の内訳</a:t>
            </a:r>
          </a:p>
        </p:txBody>
      </p:sp>
      <p:sp>
        <p:nvSpPr>
          <p:cNvPr id="57349" name="テキスト ボックス 5"/>
          <p:cNvSpPr txBox="1">
            <a:spLocks noChangeArrowheads="1"/>
          </p:cNvSpPr>
          <p:nvPr/>
        </p:nvSpPr>
        <p:spPr bwMode="auto">
          <a:xfrm>
            <a:off x="161925" y="0"/>
            <a:ext cx="40497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＜施設従事者等による虐待＞</a:t>
            </a:r>
          </a:p>
        </p:txBody>
      </p:sp>
      <p:sp>
        <p:nvSpPr>
          <p:cNvPr id="57350" name="スライド番号プレースホルダー 1"/>
          <p:cNvSpPr>
            <a:spLocks noGrp="1"/>
          </p:cNvSpPr>
          <p:nvPr>
            <p:ph type="sldNum" sz="quarter" idx="12"/>
          </p:nvPr>
        </p:nvSpPr>
        <p:spPr bwMode="auto">
          <a:xfrm>
            <a:off x="6995864"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CFB5F3E8-5326-4EEB-BBBC-17A094D9ADDF}"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26</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33395644"/>
              </p:ext>
            </p:extLst>
          </p:nvPr>
        </p:nvGraphicFramePr>
        <p:xfrm>
          <a:off x="127002" y="5168053"/>
          <a:ext cx="4554536" cy="792088"/>
        </p:xfrm>
        <a:graphic>
          <a:graphicData uri="http://schemas.openxmlformats.org/drawingml/2006/table">
            <a:tbl>
              <a:tblPr firstRow="1" firstCol="1" lastRow="1" lastCol="1" bandRow="1" bandCol="1">
                <a:tableStyleId>{5C22544A-7EE6-4342-B048-85BDC9FD1C3A}</a:tableStyleId>
              </a:tblPr>
              <a:tblGrid>
                <a:gridCol w="1014082">
                  <a:extLst>
                    <a:ext uri="{9D8B030D-6E8A-4147-A177-3AD203B41FA5}">
                      <a16:colId xmlns:a16="http://schemas.microsoft.com/office/drawing/2014/main" val="20000"/>
                    </a:ext>
                  </a:extLst>
                </a:gridCol>
                <a:gridCol w="871608">
                  <a:extLst>
                    <a:ext uri="{9D8B030D-6E8A-4147-A177-3AD203B41FA5}">
                      <a16:colId xmlns:a16="http://schemas.microsoft.com/office/drawing/2014/main" val="20001"/>
                    </a:ext>
                  </a:extLst>
                </a:gridCol>
                <a:gridCol w="871608">
                  <a:extLst>
                    <a:ext uri="{9D8B030D-6E8A-4147-A177-3AD203B41FA5}">
                      <a16:colId xmlns:a16="http://schemas.microsoft.com/office/drawing/2014/main" val="20002"/>
                    </a:ext>
                  </a:extLst>
                </a:gridCol>
                <a:gridCol w="871608">
                  <a:extLst>
                    <a:ext uri="{9D8B030D-6E8A-4147-A177-3AD203B41FA5}">
                      <a16:colId xmlns:a16="http://schemas.microsoft.com/office/drawing/2014/main" val="20003"/>
                    </a:ext>
                  </a:extLst>
                </a:gridCol>
                <a:gridCol w="925630">
                  <a:extLst>
                    <a:ext uri="{9D8B030D-6E8A-4147-A177-3AD203B41FA5}">
                      <a16:colId xmlns:a16="http://schemas.microsoft.com/office/drawing/2014/main" val="20004"/>
                    </a:ext>
                  </a:extLst>
                </a:gridCol>
              </a:tblGrid>
              <a:tr h="360288">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lang="en-US" sz="1000" kern="0" dirty="0">
                          <a:solidFill>
                            <a:schemeClr val="tx1"/>
                          </a:solidFill>
                          <a:effectLst/>
                          <a:latin typeface="+mj-ea"/>
                          <a:ea typeface="+mj-ea"/>
                        </a:rPr>
                        <a:t> </a:t>
                      </a:r>
                      <a:r>
                        <a:rPr kumimoji="1" lang="ja-JP" altLang="en-US" sz="1000" b="1" dirty="0">
                          <a:solidFill>
                            <a:schemeClr val="tx1"/>
                          </a:solidFill>
                          <a:latin typeface="UD デジタル 教科書体 NK-R" panose="02020400000000000000" pitchFamily="18" charset="-128"/>
                          <a:ea typeface="UD デジタル 教科書体 NK-R" panose="02020400000000000000" pitchFamily="18" charset="-128"/>
                        </a:rPr>
                        <a:t>虐待の程度</a:t>
                      </a:r>
                      <a:endParaRPr kumimoji="1" lang="en-US" altLang="ja-JP" sz="1000" b="1"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00"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000" b="1" dirty="0">
                          <a:solidFill>
                            <a:schemeClr val="tx1"/>
                          </a:solidFill>
                          <a:latin typeface="UD デジタル 教科書体 NK-R" panose="02020400000000000000" pitchFamily="18" charset="-128"/>
                          <a:ea typeface="UD デジタル 教科書体 NK-R" panose="02020400000000000000" pitchFamily="18" charset="-128"/>
                        </a:rPr>
                        <a:t>R6</a:t>
                      </a:r>
                      <a:r>
                        <a:rPr kumimoji="1" lang="ja-JP" altLang="en-US" sz="1000" b="1" dirty="0">
                          <a:solidFill>
                            <a:schemeClr val="tx1"/>
                          </a:solidFill>
                          <a:latin typeface="UD デジタル 教科書体 NK-R" panose="02020400000000000000" pitchFamily="18" charset="-128"/>
                          <a:ea typeface="UD デジタル 教科書体 NK-R" panose="02020400000000000000" pitchFamily="18" charset="-128"/>
                        </a:rPr>
                        <a:t>）</a:t>
                      </a: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軽度</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中度</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重度</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合 計</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000"/>
                  </a:ext>
                </a:extLst>
              </a:tr>
              <a:tr h="215900">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件数</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r">
                        <a:lnSpc>
                          <a:spcPts val="1400"/>
                        </a:lnSpc>
                        <a:spcAft>
                          <a:spcPts val="0"/>
                        </a:spcAft>
                      </a:pPr>
                      <a:r>
                        <a:rPr lang="en-US" alt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Calibri" panose="020F0502020204030204" pitchFamily="34" charset="0"/>
                        </a:rPr>
                        <a:t>85</a:t>
                      </a:r>
                      <a:endParaRPr 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en-US" alt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29</a:t>
                      </a:r>
                      <a:endParaRPr 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en-US" alt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17</a:t>
                      </a:r>
                      <a:endParaRPr 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latinLnBrk="1">
                        <a:lnSpc>
                          <a:spcPts val="1400"/>
                        </a:lnSpc>
                        <a:spcAft>
                          <a:spcPts val="0"/>
                        </a:spcAft>
                      </a:pPr>
                      <a:r>
                        <a:rPr lang="en-US" alt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131</a:t>
                      </a:r>
                      <a:endParaRPr 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15900">
                <a:tc>
                  <a:txBody>
                    <a:bodyPr/>
                    <a:lstStyle/>
                    <a:p>
                      <a:pPr algn="ctr">
                        <a:lnSpc>
                          <a:spcPts val="1400"/>
                        </a:lnSpc>
                        <a:spcAft>
                          <a:spcPts val="0"/>
                        </a:spcAft>
                      </a:pPr>
                      <a:r>
                        <a:rPr lang="ja-JP" sz="1100" kern="0" dirty="0">
                          <a:solidFill>
                            <a:schemeClr val="tx1"/>
                          </a:solidFill>
                          <a:effectLst/>
                          <a:ea typeface="UD デジタル 教科書体 NK-R" panose="02020400000000000000" pitchFamily="18" charset="-128"/>
                        </a:rPr>
                        <a:t>％</a:t>
                      </a:r>
                      <a:endParaRPr lang="ja-JP" sz="1000" kern="100" dirty="0">
                        <a:solidFill>
                          <a:schemeClr val="tx1"/>
                        </a:solidFill>
                        <a:effectLst/>
                        <a:latin typeface="Century"/>
                        <a:ea typeface="ＭＳ 明朝"/>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p>
                      <a:pPr algn="r">
                        <a:lnSpc>
                          <a:spcPts val="1400"/>
                        </a:lnSpc>
                        <a:spcAft>
                          <a:spcPts val="0"/>
                        </a:spcAft>
                      </a:pPr>
                      <a:r>
                        <a:rPr lang="en-US" altLang="ja-JP" sz="1200" b="0" kern="0" baseline="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80.2</a:t>
                      </a:r>
                      <a:endParaRPr 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en-US" alt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27.4</a:t>
                      </a:r>
                      <a:endParaRPr 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en-US" alt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16.0</a:t>
                      </a:r>
                      <a:endParaRPr 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algn="r">
                        <a:lnSpc>
                          <a:spcPts val="1400"/>
                        </a:lnSpc>
                        <a:spcAft>
                          <a:spcPts val="0"/>
                        </a:spcAft>
                      </a:pPr>
                      <a:r>
                        <a:rPr lang="ja-JP" altLang="en-US"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a:t>
                      </a:r>
                      <a:endParaRPr lang="ja-JP" sz="12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605" marR="68605"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11" name="正方形/長方形 10">
            <a:extLst>
              <a:ext uri="{FF2B5EF4-FFF2-40B4-BE49-F238E27FC236}">
                <a16:creationId xmlns:a16="http://schemas.microsoft.com/office/drawing/2014/main" id="{8362C972-BEAA-4B7B-8B64-47EFD0BA179E}"/>
              </a:ext>
            </a:extLst>
          </p:cNvPr>
          <p:cNvSpPr/>
          <p:nvPr/>
        </p:nvSpPr>
        <p:spPr>
          <a:xfrm>
            <a:off x="556676" y="4703723"/>
            <a:ext cx="792088" cy="198407"/>
          </a:xfrm>
          <a:prstGeom prst="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8362C972-BEAA-4B7B-8B64-47EFD0BA179E}"/>
              </a:ext>
            </a:extLst>
          </p:cNvPr>
          <p:cNvSpPr/>
          <p:nvPr/>
        </p:nvSpPr>
        <p:spPr>
          <a:xfrm>
            <a:off x="5724128" y="4694146"/>
            <a:ext cx="648072" cy="207984"/>
          </a:xfrm>
          <a:prstGeom prst="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グラフ 14">
            <a:extLst>
              <a:ext uri="{FF2B5EF4-FFF2-40B4-BE49-F238E27FC236}">
                <a16:creationId xmlns:a16="http://schemas.microsoft.com/office/drawing/2014/main" id="{32B839B8-6D7F-4772-A3B6-0DD2959C4E99}"/>
              </a:ext>
            </a:extLst>
          </p:cNvPr>
          <p:cNvGraphicFramePr>
            <a:graphicFrameLocks/>
          </p:cNvGraphicFramePr>
          <p:nvPr>
            <p:extLst>
              <p:ext uri="{D42A27DB-BD31-4B8C-83A1-F6EECF244321}">
                <p14:modId xmlns:p14="http://schemas.microsoft.com/office/powerpoint/2010/main" val="2296611889"/>
              </p:ext>
            </p:extLst>
          </p:nvPr>
        </p:nvGraphicFramePr>
        <p:xfrm>
          <a:off x="251941" y="908720"/>
          <a:ext cx="8640539" cy="5544615"/>
        </p:xfrm>
        <a:graphic>
          <a:graphicData uri="http://schemas.openxmlformats.org/drawingml/2006/chart">
            <c:chart xmlns:c="http://schemas.openxmlformats.org/drawingml/2006/chart" xmlns:r="http://schemas.openxmlformats.org/officeDocument/2006/relationships" r:id="rId2"/>
          </a:graphicData>
        </a:graphic>
      </p:graphicFrame>
      <p:sp>
        <p:nvSpPr>
          <p:cNvPr id="11" name="タイトル 12"/>
          <p:cNvSpPr>
            <a:spLocks noGrp="1"/>
          </p:cNvSpPr>
          <p:nvPr>
            <p:ph type="title"/>
          </p:nvPr>
        </p:nvSpPr>
        <p:spPr>
          <a:xfrm>
            <a:off x="457200" y="347663"/>
            <a:ext cx="8229600" cy="373062"/>
          </a:xfrm>
          <a:solidFill>
            <a:schemeClr val="tx2">
              <a:lumMod val="20000"/>
              <a:lumOff val="80000"/>
            </a:schemeClr>
          </a:solidFill>
        </p:spPr>
        <p:txBody>
          <a:bodyPr/>
          <a:lstStyle/>
          <a:p>
            <a:pPr>
              <a:defRPr/>
            </a:pPr>
            <a:r>
              <a:rPr lang="ja-JP" altLang="en-US" sz="2400" b="1" dirty="0"/>
              <a:t>虐待が認められた</a:t>
            </a:r>
            <a:r>
              <a:rPr lang="ja-JP" altLang="en-US" sz="2400" b="1" dirty="0" err="1"/>
              <a:t>障がい</a:t>
            </a:r>
            <a:r>
              <a:rPr lang="ja-JP" altLang="en-US" sz="2400" b="1" dirty="0"/>
              <a:t>福祉サービス事業所種別</a:t>
            </a:r>
          </a:p>
        </p:txBody>
      </p:sp>
      <p:sp>
        <p:nvSpPr>
          <p:cNvPr id="59395" name="テキスト ボックス 5"/>
          <p:cNvSpPr txBox="1">
            <a:spLocks noChangeArrowheads="1"/>
          </p:cNvSpPr>
          <p:nvPr/>
        </p:nvSpPr>
        <p:spPr bwMode="auto">
          <a:xfrm>
            <a:off x="161925" y="0"/>
            <a:ext cx="31861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latin typeface="UD デジタル 教科書体 NK-R" panose="02020400000000000000" pitchFamily="18" charset="-128"/>
                <a:ea typeface="UD デジタル 教科書体 NK-R" panose="02020400000000000000" pitchFamily="18" charset="-128"/>
              </a:rPr>
              <a:t>＜施設従事者等による虐待＞</a:t>
            </a:r>
          </a:p>
        </p:txBody>
      </p:sp>
      <p:sp>
        <p:nvSpPr>
          <p:cNvPr id="59396" name="スライド番号プレースホルダー 4"/>
          <p:cNvSpPr>
            <a:spLocks noGrp="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AFE0EFC1-FBE9-416A-9217-0162344D4764}"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27</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59397" name="テキスト ボックス 7"/>
          <p:cNvSpPr txBox="1">
            <a:spLocks noChangeArrowheads="1"/>
          </p:cNvSpPr>
          <p:nvPr/>
        </p:nvSpPr>
        <p:spPr bwMode="auto">
          <a:xfrm>
            <a:off x="251941" y="6453336"/>
            <a:ext cx="62642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latin typeface="UD デジタル 教科書体 NK-R" panose="02020400000000000000" pitchFamily="18" charset="-128"/>
                <a:ea typeface="UD デジタル 教科書体 NK-R" panose="02020400000000000000" pitchFamily="18" charset="-128"/>
              </a:rPr>
              <a:t>※</a:t>
            </a:r>
            <a:r>
              <a:rPr lang="ja-JP" altLang="en-US" sz="1400" dirty="0">
                <a:latin typeface="UD デジタル 教科書体 NK-R" panose="02020400000000000000" pitchFamily="18" charset="-128"/>
                <a:ea typeface="UD デジタル 教科書体 NK-R" panose="02020400000000000000" pitchFamily="18" charset="-128"/>
              </a:rPr>
              <a:t>対象の３か年において、</a:t>
            </a:r>
            <a:r>
              <a:rPr lang="en-US" altLang="ja-JP" sz="1400" dirty="0">
                <a:latin typeface="UD デジタル 教科書体 NK-R" panose="02020400000000000000" pitchFamily="18" charset="-128"/>
                <a:ea typeface="UD デジタル 教科書体 NK-R" panose="02020400000000000000" pitchFamily="18" charset="-128"/>
              </a:rPr>
              <a:t>1</a:t>
            </a:r>
            <a:r>
              <a:rPr lang="ja-JP" altLang="en-US" sz="1400" dirty="0">
                <a:latin typeface="UD デジタル 教科書体 NK-R" panose="02020400000000000000" pitchFamily="18" charset="-128"/>
                <a:ea typeface="UD デジタル 教科書体 NK-R" panose="02020400000000000000" pitchFamily="18" charset="-128"/>
              </a:rPr>
              <a:t>件も該当がなかったサービス種別は項目から除外</a:t>
            </a:r>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9" name="正方形/長方形 8"/>
          <p:cNvSpPr/>
          <p:nvPr/>
        </p:nvSpPr>
        <p:spPr>
          <a:xfrm>
            <a:off x="566284" y="1090513"/>
            <a:ext cx="360040" cy="322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件</a:t>
            </a:r>
            <a:endParaRPr lang="ja-JP" sz="1200" dirty="0">
              <a:solidFill>
                <a:srgbClr val="000000"/>
              </a:solidFill>
              <a:latin typeface="UD デジタル 教科書体 NK-R" panose="02020400000000000000" pitchFamily="18" charset="-128"/>
              <a:ea typeface="UD デジタル 教科書体 NK-R" panose="02020400000000000000" pitchFamily="18" charset="-128"/>
            </a:endParaRPr>
          </a:p>
        </p:txBody>
      </p:sp>
      <p:sp>
        <p:nvSpPr>
          <p:cNvPr id="25" name="正方形/長方形 24">
            <a:extLst>
              <a:ext uri="{FF2B5EF4-FFF2-40B4-BE49-F238E27FC236}">
                <a16:creationId xmlns:a16="http://schemas.microsoft.com/office/drawing/2014/main" id="{720E592B-25BE-4151-94C5-EC00399EDAEE}"/>
              </a:ext>
            </a:extLst>
          </p:cNvPr>
          <p:cNvSpPr/>
          <p:nvPr/>
        </p:nvSpPr>
        <p:spPr>
          <a:xfrm>
            <a:off x="827584" y="6165304"/>
            <a:ext cx="360040" cy="166922"/>
          </a:xfrm>
          <a:prstGeom prst="rect">
            <a:avLst/>
          </a:prstGeom>
          <a:noFill/>
          <a:ln w="38100">
            <a:solidFill>
              <a:srgbClr val="FF33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C0602094-EFD1-41E1-B32B-23EDB1C297A6}"/>
              </a:ext>
            </a:extLst>
          </p:cNvPr>
          <p:cNvSpPr/>
          <p:nvPr/>
        </p:nvSpPr>
        <p:spPr>
          <a:xfrm>
            <a:off x="5580112" y="6165304"/>
            <a:ext cx="432048" cy="164424"/>
          </a:xfrm>
          <a:prstGeom prst="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p>
        </p:txBody>
      </p:sp>
      <p:sp>
        <p:nvSpPr>
          <p:cNvPr id="13" name="角丸四角形 3">
            <a:extLst>
              <a:ext uri="{FF2B5EF4-FFF2-40B4-BE49-F238E27FC236}">
                <a16:creationId xmlns:a16="http://schemas.microsoft.com/office/drawing/2014/main" id="{00000000-0008-0000-0000-000004000000}"/>
              </a:ext>
            </a:extLst>
          </p:cNvPr>
          <p:cNvSpPr/>
          <p:nvPr/>
        </p:nvSpPr>
        <p:spPr>
          <a:xfrm>
            <a:off x="1259632" y="1628800"/>
            <a:ext cx="3582598" cy="648072"/>
          </a:xfrm>
          <a:prstGeom prst="roundRect">
            <a:avLst/>
          </a:prstGeom>
        </p:spPr>
        <p:style>
          <a:lnRef idx="2">
            <a:schemeClr val="accent6"/>
          </a:lnRef>
          <a:fillRef idx="1">
            <a:schemeClr val="lt1"/>
          </a:fillRef>
          <a:effectRef idx="0">
            <a:schemeClr val="accent6"/>
          </a:effectRef>
          <a:fontRef idx="minor">
            <a:schemeClr val="dk1"/>
          </a:fontRef>
        </p:style>
        <p:txBody>
          <a:bodyPr wrap="square"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ja-JP" altLang="en-US" sz="1200" dirty="0">
                <a:latin typeface="UD デジタル 教科書体 NK-R" panose="02020400000000000000" pitchFamily="18" charset="-128"/>
                <a:ea typeface="UD デジタル 教科書体 NK-R" panose="02020400000000000000" pitchFamily="18" charset="-128"/>
              </a:rPr>
              <a:t>・全国では、「共同生活援助」が最も多く（</a:t>
            </a:r>
            <a:r>
              <a:rPr lang="en-US" altLang="ja-JP" sz="1200" dirty="0">
                <a:latin typeface="UD デジタル 教科書体 NK-R" panose="02020400000000000000" pitchFamily="18" charset="-128"/>
                <a:ea typeface="UD デジタル 教科書体 NK-R" panose="02020400000000000000" pitchFamily="18" charset="-128"/>
              </a:rPr>
              <a:t>31.6%</a:t>
            </a:r>
            <a:r>
              <a:rPr lang="ja-JP" altLang="en-US" sz="1200" dirty="0">
                <a:latin typeface="UD デジタル 教科書体 NK-R" panose="02020400000000000000" pitchFamily="18" charset="-128"/>
                <a:ea typeface="UD デジタル 教科書体 NK-R" panose="02020400000000000000" pitchFamily="18" charset="-128"/>
              </a:rPr>
              <a:t>）、</a:t>
            </a:r>
            <a:endParaRPr lang="en-US" altLang="ja-JP" sz="1200" dirty="0">
              <a:latin typeface="UD デジタル 教科書体 NK-R" panose="02020400000000000000" pitchFamily="18" charset="-128"/>
              <a:ea typeface="UD デジタル 教科書体 NK-R" panose="02020400000000000000" pitchFamily="18" charset="-128"/>
            </a:endParaRPr>
          </a:p>
          <a:p>
            <a:pPr>
              <a:defRPr/>
            </a:pPr>
            <a:r>
              <a:rPr lang="ja-JP" altLang="en-US" sz="1200" dirty="0">
                <a:latin typeface="UD デジタル 教科書体 NK-R" panose="02020400000000000000" pitchFamily="18" charset="-128"/>
                <a:ea typeface="UD デジタル 教科書体 NK-R" panose="02020400000000000000" pitchFamily="18" charset="-128"/>
              </a:rPr>
              <a:t>次いで「障がい者支援施設」（</a:t>
            </a:r>
            <a:r>
              <a:rPr lang="en-US" altLang="ja-JP" sz="1200" dirty="0">
                <a:latin typeface="UD デジタル 教科書体 NK-R" panose="02020400000000000000" pitchFamily="18" charset="-128"/>
                <a:ea typeface="UD デジタル 教科書体 NK-R" panose="02020400000000000000" pitchFamily="18" charset="-128"/>
              </a:rPr>
              <a:t>19.2%</a:t>
            </a:r>
            <a:r>
              <a:rPr lang="ja-JP" altLang="en-US" sz="1200" dirty="0">
                <a:latin typeface="UD デジタル 教科書体 NK-R" panose="02020400000000000000" pitchFamily="18" charset="-128"/>
                <a:ea typeface="UD デジタル 教科書体 NK-R" panose="02020400000000000000" pitchFamily="18" charset="-128"/>
              </a:rPr>
              <a:t>）が多い。</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グラフ 12">
            <a:extLst>
              <a:ext uri="{FF2B5EF4-FFF2-40B4-BE49-F238E27FC236}">
                <a16:creationId xmlns:a16="http://schemas.microsoft.com/office/drawing/2014/main" id="{32D24ECE-3B94-4CFC-8C69-CE0206309BDB}"/>
              </a:ext>
            </a:extLst>
          </p:cNvPr>
          <p:cNvGraphicFramePr>
            <a:graphicFrameLocks/>
          </p:cNvGraphicFramePr>
          <p:nvPr>
            <p:extLst>
              <p:ext uri="{D42A27DB-BD31-4B8C-83A1-F6EECF244321}">
                <p14:modId xmlns:p14="http://schemas.microsoft.com/office/powerpoint/2010/main" val="3363098579"/>
              </p:ext>
            </p:extLst>
          </p:nvPr>
        </p:nvGraphicFramePr>
        <p:xfrm>
          <a:off x="251520" y="858410"/>
          <a:ext cx="8640960" cy="5522918"/>
        </p:xfrm>
        <a:graphic>
          <a:graphicData uri="http://schemas.openxmlformats.org/drawingml/2006/chart">
            <c:chart xmlns:c="http://schemas.openxmlformats.org/drawingml/2006/chart" xmlns:r="http://schemas.openxmlformats.org/officeDocument/2006/relationships" r:id="rId2"/>
          </a:graphicData>
        </a:graphic>
      </p:graphicFrame>
      <p:sp>
        <p:nvSpPr>
          <p:cNvPr id="60418" name="スライド番号プレースホルダー 4"/>
          <p:cNvSpPr>
            <a:spLocks noGrp="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9B91C90E-14F0-4B6D-86A2-D47EFBCA67F9}"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28</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0" name="タイトル 12"/>
          <p:cNvSpPr>
            <a:spLocks noGrp="1"/>
          </p:cNvSpPr>
          <p:nvPr>
            <p:ph type="title"/>
          </p:nvPr>
        </p:nvSpPr>
        <p:spPr>
          <a:xfrm>
            <a:off x="457200" y="332656"/>
            <a:ext cx="8229600" cy="381000"/>
          </a:xfrm>
          <a:solidFill>
            <a:schemeClr val="tx2">
              <a:lumMod val="20000"/>
              <a:lumOff val="80000"/>
            </a:schemeClr>
          </a:solidFill>
        </p:spPr>
        <p:txBody>
          <a:bodyPr/>
          <a:lstStyle/>
          <a:p>
            <a:pPr>
              <a:defRPr/>
            </a:pPr>
            <a:r>
              <a:rPr lang="ja-JP" altLang="en-US" sz="2400" b="1" dirty="0"/>
              <a:t>虐待が認められた</a:t>
            </a:r>
            <a:r>
              <a:rPr lang="ja-JP" altLang="en-US" sz="2400" b="1" dirty="0" err="1"/>
              <a:t>障がい</a:t>
            </a:r>
            <a:r>
              <a:rPr lang="ja-JP" altLang="en-US" sz="2400" b="1" dirty="0"/>
              <a:t>福祉サービス事業所種別</a:t>
            </a:r>
          </a:p>
        </p:txBody>
      </p:sp>
      <p:sp>
        <p:nvSpPr>
          <p:cNvPr id="60420" name="テキスト ボックス 5"/>
          <p:cNvSpPr txBox="1">
            <a:spLocks noChangeArrowheads="1"/>
          </p:cNvSpPr>
          <p:nvPr/>
        </p:nvSpPr>
        <p:spPr bwMode="auto">
          <a:xfrm>
            <a:off x="161925" y="0"/>
            <a:ext cx="31861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＜施設従事者等による虐待＞</a:t>
            </a:r>
          </a:p>
        </p:txBody>
      </p:sp>
      <p:sp>
        <p:nvSpPr>
          <p:cNvPr id="2" name="正方形/長方形 1">
            <a:extLst>
              <a:ext uri="{FF2B5EF4-FFF2-40B4-BE49-F238E27FC236}">
                <a16:creationId xmlns:a16="http://schemas.microsoft.com/office/drawing/2014/main" id="{B6AE3EC3-6135-4F15-80BE-4A8DA6012FD2}"/>
              </a:ext>
            </a:extLst>
          </p:cNvPr>
          <p:cNvSpPr/>
          <p:nvPr/>
        </p:nvSpPr>
        <p:spPr>
          <a:xfrm flipV="1">
            <a:off x="868359" y="6073996"/>
            <a:ext cx="563338" cy="172720"/>
          </a:xfrm>
          <a:prstGeom prst="rect">
            <a:avLst/>
          </a:prstGeom>
          <a:noFill/>
          <a:ln w="38100">
            <a:solidFill>
              <a:srgbClr val="FF33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7">
            <a:extLst>
              <a:ext uri="{FF2B5EF4-FFF2-40B4-BE49-F238E27FC236}">
                <a16:creationId xmlns:a16="http://schemas.microsoft.com/office/drawing/2014/main" id="{00000000-0008-0000-0000-000008000000}"/>
              </a:ext>
            </a:extLst>
          </p:cNvPr>
          <p:cNvSpPr/>
          <p:nvPr/>
        </p:nvSpPr>
        <p:spPr>
          <a:xfrm>
            <a:off x="1135505" y="1484784"/>
            <a:ext cx="3436495" cy="573201"/>
          </a:xfrm>
          <a:prstGeom prst="roundRect">
            <a:avLst/>
          </a:prstGeom>
        </p:spPr>
        <p:style>
          <a:lnRef idx="2">
            <a:schemeClr val="accent6"/>
          </a:lnRef>
          <a:fillRef idx="1">
            <a:schemeClr val="lt1"/>
          </a:fillRef>
          <a:effectRef idx="0">
            <a:schemeClr val="accent6"/>
          </a:effectRef>
          <a:fontRef idx="minor">
            <a:schemeClr val="dk1"/>
          </a:fontRef>
        </p:style>
        <p:txBody>
          <a:bodyPr wrap="square"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ja-JP" altLang="en-US" sz="1200" dirty="0">
                <a:latin typeface="UD デジタル 教科書体 NK-R" panose="02020400000000000000" pitchFamily="18" charset="-128"/>
                <a:ea typeface="UD デジタル 教科書体 NK-R" panose="02020400000000000000" pitchFamily="18" charset="-128"/>
              </a:rPr>
              <a:t>・府では、「共同生活援助」が最も多く（</a:t>
            </a:r>
            <a:r>
              <a:rPr lang="en-US" altLang="ja-JP" sz="1200" dirty="0">
                <a:latin typeface="UD デジタル 教科書体 NK-R" panose="02020400000000000000" pitchFamily="18" charset="-128"/>
                <a:ea typeface="UD デジタル 教科書体 NK-R" panose="02020400000000000000" pitchFamily="18" charset="-128"/>
              </a:rPr>
              <a:t>31.1%</a:t>
            </a:r>
            <a:r>
              <a:rPr lang="ja-JP" altLang="en-US" sz="1200" dirty="0">
                <a:latin typeface="UD デジタル 教科書体 NK-R" panose="02020400000000000000" pitchFamily="18" charset="-128"/>
                <a:ea typeface="UD デジタル 教科書体 NK-R" panose="02020400000000000000" pitchFamily="18" charset="-128"/>
              </a:rPr>
              <a:t>）、次いで「障がい者支援施設」（</a:t>
            </a:r>
            <a:r>
              <a:rPr lang="en-US" altLang="ja-JP" sz="1200" dirty="0">
                <a:latin typeface="UD デジタル 教科書体 NK-R" panose="02020400000000000000" pitchFamily="18" charset="-128"/>
                <a:ea typeface="UD デジタル 教科書体 NK-R" panose="02020400000000000000" pitchFamily="18" charset="-128"/>
              </a:rPr>
              <a:t>16.0%</a:t>
            </a:r>
            <a:r>
              <a:rPr lang="ja-JP" altLang="en-US" sz="1200" dirty="0">
                <a:latin typeface="UD デジタル 教科書体 NK-R" panose="02020400000000000000" pitchFamily="18" charset="-128"/>
                <a:ea typeface="UD デジタル 教科書体 NK-R" panose="02020400000000000000" pitchFamily="18" charset="-128"/>
              </a:rPr>
              <a:t>）が多い。</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2" name="正方形/長方形 11">
            <a:extLst>
              <a:ext uri="{FF2B5EF4-FFF2-40B4-BE49-F238E27FC236}">
                <a16:creationId xmlns:a16="http://schemas.microsoft.com/office/drawing/2014/main" id="{1987E753-FDA9-4C53-AA3A-8B69DAE79B4A}"/>
              </a:ext>
            </a:extLst>
          </p:cNvPr>
          <p:cNvSpPr/>
          <p:nvPr/>
        </p:nvSpPr>
        <p:spPr>
          <a:xfrm>
            <a:off x="5952457" y="6064591"/>
            <a:ext cx="563338" cy="172721"/>
          </a:xfrm>
          <a:prstGeom prst="rect">
            <a:avLst/>
          </a:prstGeom>
          <a:noFill/>
          <a:ln w="38100">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p>
        </p:txBody>
      </p:sp>
      <p:sp>
        <p:nvSpPr>
          <p:cNvPr id="14" name="テキスト ボックス 7">
            <a:extLst>
              <a:ext uri="{FF2B5EF4-FFF2-40B4-BE49-F238E27FC236}">
                <a16:creationId xmlns:a16="http://schemas.microsoft.com/office/drawing/2014/main" id="{439E801C-9B4C-4055-A475-75A236B8FF82}"/>
              </a:ext>
            </a:extLst>
          </p:cNvPr>
          <p:cNvSpPr txBox="1">
            <a:spLocks noChangeArrowheads="1"/>
          </p:cNvSpPr>
          <p:nvPr/>
        </p:nvSpPr>
        <p:spPr bwMode="auto">
          <a:xfrm>
            <a:off x="251520" y="6381328"/>
            <a:ext cx="62642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latin typeface="UD デジタル 教科書体 NK-R" panose="02020400000000000000" pitchFamily="18" charset="-128"/>
                <a:ea typeface="UD デジタル 教科書体 NK-R" panose="02020400000000000000" pitchFamily="18" charset="-128"/>
              </a:rPr>
              <a:t>※</a:t>
            </a:r>
            <a:r>
              <a:rPr lang="ja-JP" altLang="en-US" sz="1400" dirty="0">
                <a:latin typeface="UD デジタル 教科書体 NK-R" panose="02020400000000000000" pitchFamily="18" charset="-128"/>
                <a:ea typeface="UD デジタル 教科書体 NK-R" panose="02020400000000000000" pitchFamily="18" charset="-128"/>
              </a:rPr>
              <a:t>対象の３か年において、</a:t>
            </a:r>
            <a:r>
              <a:rPr lang="en-US" altLang="ja-JP" sz="1400" dirty="0">
                <a:latin typeface="UD デジタル 教科書体 NK-R" panose="02020400000000000000" pitchFamily="18" charset="-128"/>
                <a:ea typeface="UD デジタル 教科書体 NK-R" panose="02020400000000000000" pitchFamily="18" charset="-128"/>
              </a:rPr>
              <a:t>1</a:t>
            </a:r>
            <a:r>
              <a:rPr lang="ja-JP" altLang="en-US" sz="1400" dirty="0">
                <a:latin typeface="UD デジタル 教科書体 NK-R" panose="02020400000000000000" pitchFamily="18" charset="-128"/>
                <a:ea typeface="UD デジタル 教科書体 NK-R" panose="02020400000000000000" pitchFamily="18" charset="-128"/>
              </a:rPr>
              <a:t>件も該当がなかったサービス種別は項目から除外</a:t>
            </a:r>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15" name="正方形/長方形 14">
            <a:extLst>
              <a:ext uri="{FF2B5EF4-FFF2-40B4-BE49-F238E27FC236}">
                <a16:creationId xmlns:a16="http://schemas.microsoft.com/office/drawing/2014/main" id="{A5659724-0D0C-4609-A7EB-BACBCC82C173}"/>
              </a:ext>
            </a:extLst>
          </p:cNvPr>
          <p:cNvSpPr/>
          <p:nvPr/>
        </p:nvSpPr>
        <p:spPr>
          <a:xfrm>
            <a:off x="611560" y="1048190"/>
            <a:ext cx="432048" cy="3079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ja-JP" altLang="en-US" sz="1200" dirty="0">
                <a:solidFill>
                  <a:srgbClr val="000000"/>
                </a:solidFill>
                <a:latin typeface="UD デジタル 教科書体 NK-R" panose="02020400000000000000" pitchFamily="18" charset="-128"/>
                <a:ea typeface="UD デジタル 教科書体 NK-R" panose="02020400000000000000" pitchFamily="18" charset="-128"/>
              </a:rPr>
              <a:t>件</a:t>
            </a:r>
            <a:endParaRPr lang="ja-JP" sz="1200" dirty="0">
              <a:solidFill>
                <a:srgbClr val="000000"/>
              </a:solidFill>
              <a:latin typeface="UD デジタル 教科書体 NK-R" panose="02020400000000000000" pitchFamily="18" charset="-128"/>
              <a:ea typeface="UD デジタル 教科書体 NK-R" panose="02020400000000000000" pitchFamily="18"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p:txBody>
          <a:bodyPr/>
          <a:lstStyle/>
          <a:p>
            <a:pPr>
              <a:defRPr/>
            </a:pPr>
            <a:endParaRPr lang="ja-JP" altLang="en-US"/>
          </a:p>
        </p:txBody>
      </p:sp>
      <p:sp>
        <p:nvSpPr>
          <p:cNvPr id="15363" name="スライド番号プレースホルダー 3"/>
          <p:cNvSpPr>
            <a:spLocks noGrp="1"/>
          </p:cNvSpPr>
          <p:nvPr>
            <p:ph type="sldNum" sz="quarter" idx="12"/>
          </p:nvPr>
        </p:nvSpPr>
        <p:spPr bwMode="auto">
          <a:xfrm>
            <a:off x="7003415" y="646033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2A793E4A-5E1E-49E2-8B3E-DE2D84478544}"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2</a:t>
            </a:fld>
            <a:endParaRPr lang="ja-JP" altLang="en-US" sz="1200">
              <a:latin typeface="UD デジタル 教科書体 NK-R" panose="02020400000000000000" pitchFamily="18" charset="-128"/>
              <a:ea typeface="UD デジタル 教科書体 NK-R" panose="02020400000000000000" pitchFamily="18"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563779947"/>
              </p:ext>
            </p:extLst>
          </p:nvPr>
        </p:nvGraphicFramePr>
        <p:xfrm>
          <a:off x="327026" y="1161257"/>
          <a:ext cx="8510586" cy="4571999"/>
        </p:xfrm>
        <a:graphic>
          <a:graphicData uri="http://schemas.openxmlformats.org/drawingml/2006/table">
            <a:tbl>
              <a:tblPr firstRow="1" firstCol="1" bandRow="1">
                <a:tableStyleId>{5C22544A-7EE6-4342-B048-85BDC9FD1C3A}</a:tableStyleId>
              </a:tblPr>
              <a:tblGrid>
                <a:gridCol w="1645884">
                  <a:extLst>
                    <a:ext uri="{9D8B030D-6E8A-4147-A177-3AD203B41FA5}">
                      <a16:colId xmlns:a16="http://schemas.microsoft.com/office/drawing/2014/main" val="1174907497"/>
                    </a:ext>
                  </a:extLst>
                </a:gridCol>
                <a:gridCol w="1329278">
                  <a:extLst>
                    <a:ext uri="{9D8B030D-6E8A-4147-A177-3AD203B41FA5}">
                      <a16:colId xmlns:a16="http://schemas.microsoft.com/office/drawing/2014/main" val="2034525723"/>
                    </a:ext>
                  </a:extLst>
                </a:gridCol>
                <a:gridCol w="2740282">
                  <a:extLst>
                    <a:ext uri="{9D8B030D-6E8A-4147-A177-3AD203B41FA5}">
                      <a16:colId xmlns:a16="http://schemas.microsoft.com/office/drawing/2014/main" val="3772489843"/>
                    </a:ext>
                  </a:extLst>
                </a:gridCol>
                <a:gridCol w="2795142">
                  <a:extLst>
                    <a:ext uri="{9D8B030D-6E8A-4147-A177-3AD203B41FA5}">
                      <a16:colId xmlns:a16="http://schemas.microsoft.com/office/drawing/2014/main" val="2989782441"/>
                    </a:ext>
                  </a:extLst>
                </a:gridCol>
              </a:tblGrid>
              <a:tr h="586225">
                <a:tc gridSpan="2">
                  <a:txBody>
                    <a:bodyPr/>
                    <a:lstStyle/>
                    <a:p>
                      <a:pPr algn="just">
                        <a:spcAft>
                          <a:spcPts val="0"/>
                        </a:spcAft>
                      </a:pPr>
                      <a:r>
                        <a:rPr lang="en-US" sz="1800" kern="100" dirty="0">
                          <a:effectLst/>
                        </a:rPr>
                        <a:t> </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69" marR="68569" marT="0" marB="0">
                    <a:lnR w="28575" cap="flat" cmpd="sng" algn="ctr">
                      <a:solidFill>
                        <a:schemeClr val="tx1"/>
                      </a:solidFill>
                      <a:prstDash val="solid"/>
                      <a:round/>
                      <a:headEnd type="none" w="med" len="med"/>
                      <a:tailEnd type="none" w="med" len="med"/>
                    </a:lnR>
                  </a:tcPr>
                </a:tc>
                <a:tc hMerge="1">
                  <a:txBody>
                    <a:bodyPr/>
                    <a:lstStyle/>
                    <a:p>
                      <a:endParaRPr kumimoji="1" lang="ja-JP" altLang="en-US"/>
                    </a:p>
                  </a:txBody>
                  <a:tcPr/>
                </a:tc>
                <a:tc>
                  <a:txBody>
                    <a:bodyPr/>
                    <a:lstStyle/>
                    <a:p>
                      <a:pPr algn="ctr">
                        <a:lnSpc>
                          <a:spcPts val="1200"/>
                        </a:lnSpc>
                        <a:spcAft>
                          <a:spcPts val="0"/>
                        </a:spcAft>
                      </a:pPr>
                      <a:r>
                        <a:rPr lang="ja-JP" sz="1800" kern="100" dirty="0">
                          <a:effectLst/>
                          <a:ea typeface="UD デジタル 教科書体 NK-R" panose="02020400000000000000" pitchFamily="18" charset="-128"/>
                        </a:rPr>
                        <a:t>養護者による虐待</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ctr">
                        <a:lnSpc>
                          <a:spcPts val="1300"/>
                        </a:lnSpc>
                        <a:spcAft>
                          <a:spcPts val="0"/>
                        </a:spcAft>
                      </a:pPr>
                      <a:r>
                        <a:rPr lang="ja-JP" sz="1600" kern="100" dirty="0">
                          <a:effectLst/>
                          <a:ea typeface="UD デジタル 教科書体 NK-R" panose="02020400000000000000" pitchFamily="18" charset="-128"/>
                        </a:rPr>
                        <a:t>施設従事者等による</a:t>
                      </a:r>
                      <a:r>
                        <a:rPr lang="ja-JP" altLang="en-US" sz="1600" kern="100" dirty="0">
                          <a:effectLst/>
                        </a:rPr>
                        <a:t>虐待</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294175489"/>
                  </a:ext>
                </a:extLst>
              </a:tr>
              <a:tr h="574676">
                <a:tc rowSpan="3">
                  <a:txBody>
                    <a:bodyPr/>
                    <a:lstStyle/>
                    <a:p>
                      <a:pPr algn="ctr">
                        <a:spcAft>
                          <a:spcPts val="0"/>
                        </a:spcAft>
                      </a:pPr>
                      <a:r>
                        <a:rPr lang="ja-JP" sz="1800" kern="100" dirty="0">
                          <a:effectLst/>
                          <a:latin typeface="UD デジタル 教科書体 NK-R" panose="02020400000000000000" pitchFamily="18" charset="-128"/>
                          <a:ea typeface="UD デジタル 教科書体 NK-R" panose="02020400000000000000" pitchFamily="18" charset="-128"/>
                        </a:rPr>
                        <a:t>相談・通報・</a:t>
                      </a:r>
                      <a:endParaRPr lang="en-US" altLang="ja-JP" sz="1800" kern="100" dirty="0">
                        <a:effectLst/>
                        <a:latin typeface="UD デジタル 教科書体 NK-R" panose="02020400000000000000" pitchFamily="18" charset="-128"/>
                        <a:ea typeface="UD デジタル 教科書体 NK-R" panose="02020400000000000000" pitchFamily="18" charset="-128"/>
                      </a:endParaRPr>
                    </a:p>
                    <a:p>
                      <a:pPr algn="ctr">
                        <a:spcAft>
                          <a:spcPts val="0"/>
                        </a:spcAft>
                      </a:pPr>
                      <a:r>
                        <a:rPr lang="ja-JP" sz="1800" kern="100" dirty="0">
                          <a:effectLst/>
                          <a:latin typeface="UD デジタル 教科書体 NK-R" panose="02020400000000000000" pitchFamily="18" charset="-128"/>
                          <a:ea typeface="UD デジタル 教科書体 NK-R" panose="02020400000000000000" pitchFamily="18" charset="-128"/>
                        </a:rPr>
                        <a:t>届出件数</a:t>
                      </a:r>
                      <a:endParaRPr lang="ja-JP" sz="18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B w="19050" cap="flat" cmpd="sng" algn="ctr">
                      <a:solidFill>
                        <a:schemeClr val="tx1"/>
                      </a:solidFill>
                      <a:prstDash val="solid"/>
                      <a:round/>
                      <a:headEnd type="none" w="med" len="med"/>
                      <a:tailEnd type="none" w="med" len="med"/>
                    </a:lnB>
                  </a:tcPr>
                </a:tc>
                <a:tc>
                  <a:txBody>
                    <a:bodyPr/>
                    <a:lstStyle/>
                    <a:p>
                      <a:pPr algn="ct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R4</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R w="28575" cap="flat" cmpd="sng" algn="ctr">
                      <a:solidFill>
                        <a:schemeClr val="tx1"/>
                      </a:solidFill>
                      <a:prstDash val="solid"/>
                      <a:round/>
                      <a:headEnd type="none" w="med" len="med"/>
                      <a:tailEnd type="none" w="med" len="med"/>
                    </a:lnR>
                  </a:tcPr>
                </a:tc>
                <a:tc>
                  <a:txBody>
                    <a:bodyPr/>
                    <a:lstStyle/>
                    <a:p>
                      <a:pPr algn="r">
                        <a:spcAft>
                          <a:spcPts val="0"/>
                        </a:spcAft>
                      </a:pPr>
                      <a:r>
                        <a:rPr 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1,</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558</a:t>
                      </a:r>
                      <a:r>
                        <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(+104</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331</a:t>
                      </a:r>
                      <a:r>
                        <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(±0</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67264552"/>
                  </a:ext>
                </a:extLst>
              </a:tr>
              <a:tr h="730820">
                <a:tc vMerge="1">
                  <a:txBody>
                    <a:bodyPr/>
                    <a:lstStyle/>
                    <a:p>
                      <a:endParaRPr kumimoji="1" lang="ja-JP" altLang="en-US"/>
                    </a:p>
                  </a:txBody>
                  <a:tcPr/>
                </a:tc>
                <a:tc>
                  <a:txBody>
                    <a:bodyPr/>
                    <a:lstStyle/>
                    <a:p>
                      <a:pPr algn="ctr">
                        <a:spcAft>
                          <a:spcPts val="0"/>
                        </a:spcAft>
                      </a:pPr>
                      <a:r>
                        <a:rPr lang="ja-JP" altLang="en-US" sz="1800" b="0" kern="100" dirty="0">
                          <a:solidFill>
                            <a:schemeClr val="tx1"/>
                          </a:solidFill>
                          <a:effectLst/>
                          <a:latin typeface="+mn-lt"/>
                          <a:ea typeface="UD デジタル 教科書体 NK-R" panose="02020400000000000000" pitchFamily="18" charset="-128"/>
                          <a:cs typeface="+mn-cs"/>
                        </a:rPr>
                        <a:t>Ｒ５</a:t>
                      </a:r>
                      <a:endParaRPr lang="ja-JP" sz="18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69" marR="68569" marT="0" marB="0" anchor="ctr">
                    <a:lnR w="28575" cap="flat" cmpd="sng" algn="ctr">
                      <a:solidFill>
                        <a:schemeClr val="tx1"/>
                      </a:solidFill>
                      <a:prstDash val="solid"/>
                      <a:round/>
                      <a:headEnd type="none" w="med" len="med"/>
                      <a:tailEnd type="none" w="med" len="med"/>
                    </a:lnR>
                  </a:tcPr>
                </a:tc>
                <a:tc>
                  <a:txBody>
                    <a:bodyPr/>
                    <a:lstStyle/>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1,841</a:t>
                      </a:r>
                      <a:r>
                        <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(+283</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452</a:t>
                      </a:r>
                      <a:r>
                        <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(+121</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9469768"/>
                  </a:ext>
                </a:extLst>
              </a:tr>
              <a:tr h="730820">
                <a:tc vMerge="1">
                  <a:txBody>
                    <a:bodyPr/>
                    <a:lstStyle/>
                    <a:p>
                      <a:endParaRPr kumimoji="1" lang="ja-JP" altLang="en-US"/>
                    </a:p>
                  </a:txBody>
                  <a:tcPr/>
                </a:tc>
                <a:tc>
                  <a:txBody>
                    <a:bodyPr/>
                    <a:lstStyle/>
                    <a:p>
                      <a:pPr algn="ctr">
                        <a:spcAft>
                          <a:spcPts val="0"/>
                        </a:spcAft>
                      </a:pPr>
                      <a:r>
                        <a:rPr lang="ja-JP" altLang="en-US" sz="1800" b="1" kern="100" dirty="0">
                          <a:solidFill>
                            <a:schemeClr val="tx1"/>
                          </a:solidFill>
                          <a:effectLst/>
                          <a:latin typeface="+mn-lt"/>
                          <a:ea typeface="UD デジタル 教科書体 NK-R" panose="02020400000000000000" pitchFamily="18" charset="-128"/>
                          <a:cs typeface="+mn-cs"/>
                        </a:rPr>
                        <a:t>Ｒ６</a:t>
                      </a:r>
                      <a:endParaRPr lang="ja-JP" sz="18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69" marR="68569" marT="0" marB="0" anchor="ctr">
                    <a:lnR w="28575"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r">
                        <a:spcAft>
                          <a:spcPts val="0"/>
                        </a:spcAft>
                      </a:pPr>
                      <a:r>
                        <a:rPr lang="en-US" alt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rPr>
                        <a:t>2,024</a:t>
                      </a:r>
                      <a:r>
                        <a:rPr 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(+183</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r">
                        <a:spcAft>
                          <a:spcPts val="0"/>
                        </a:spcAft>
                      </a:pPr>
                      <a:r>
                        <a:rPr lang="en-US" alt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rPr>
                        <a:t>481</a:t>
                      </a:r>
                      <a:r>
                        <a:rPr 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(+29</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3226538"/>
                  </a:ext>
                </a:extLst>
              </a:tr>
              <a:tr h="558333">
                <a:tc rowSpan="3">
                  <a:txBody>
                    <a:bodyPr/>
                    <a:lstStyle/>
                    <a:p>
                      <a:pPr algn="ctr">
                        <a:spcAft>
                          <a:spcPts val="0"/>
                        </a:spcAft>
                      </a:pPr>
                      <a:r>
                        <a:rPr lang="ja-JP" sz="1800" kern="0" dirty="0">
                          <a:effectLst/>
                          <a:latin typeface="UD デジタル 教科書体 NK-R" panose="02020400000000000000" pitchFamily="18" charset="-128"/>
                          <a:ea typeface="UD デジタル 教科書体 NK-R" panose="02020400000000000000" pitchFamily="18" charset="-128"/>
                        </a:rPr>
                        <a:t>虐待</a:t>
                      </a:r>
                      <a:r>
                        <a:rPr lang="ja-JP" altLang="en-US" sz="1800" kern="0" dirty="0">
                          <a:effectLst/>
                          <a:latin typeface="UD デジタル 教科書体 NK-R" panose="02020400000000000000" pitchFamily="18" charset="-128"/>
                          <a:ea typeface="UD デジタル 教科書体 NK-R" panose="02020400000000000000" pitchFamily="18" charset="-128"/>
                        </a:rPr>
                        <a:t>判断</a:t>
                      </a:r>
                      <a:endParaRPr lang="en-US" altLang="ja-JP" sz="1800" kern="0" dirty="0">
                        <a:effectLst/>
                        <a:latin typeface="UD デジタル 教科書体 NK-R" panose="02020400000000000000" pitchFamily="18" charset="-128"/>
                        <a:ea typeface="UD デジタル 教科書体 NK-R" panose="02020400000000000000" pitchFamily="18" charset="-128"/>
                      </a:endParaRPr>
                    </a:p>
                    <a:p>
                      <a:pPr algn="ctr">
                        <a:spcAft>
                          <a:spcPts val="0"/>
                        </a:spcAft>
                      </a:pPr>
                      <a:r>
                        <a:rPr lang="ja-JP" altLang="en-US" sz="1800" kern="0" dirty="0">
                          <a:effectLst/>
                          <a:latin typeface="UD デジタル 教科書体 NK-R" panose="02020400000000000000" pitchFamily="18" charset="-128"/>
                          <a:ea typeface="UD デジタル 教科書体 NK-R" panose="02020400000000000000" pitchFamily="18" charset="-128"/>
                        </a:rPr>
                        <a:t>事例</a:t>
                      </a:r>
                      <a:r>
                        <a:rPr lang="ja-JP" sz="1800" kern="0" dirty="0">
                          <a:effectLst/>
                          <a:latin typeface="UD デジタル 教科書体 NK-R" panose="02020400000000000000" pitchFamily="18" charset="-128"/>
                          <a:ea typeface="UD デジタル 教科書体 NK-R" panose="02020400000000000000" pitchFamily="18" charset="-128"/>
                        </a:rPr>
                        <a:t>件数</a:t>
                      </a:r>
                      <a:endParaRPr lang="ja-JP" sz="18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T w="19050" cap="flat" cmpd="sng" algn="ctr">
                      <a:solidFill>
                        <a:schemeClr val="tx1"/>
                      </a:solidFill>
                      <a:prstDash val="solid"/>
                      <a:round/>
                      <a:headEnd type="none" w="med" len="med"/>
                      <a:tailEnd type="none" w="med" len="med"/>
                    </a:lnT>
                  </a:tcPr>
                </a:tc>
                <a:tc>
                  <a:txBody>
                    <a:bodyPr/>
                    <a:lstStyle/>
                    <a:p>
                      <a:pPr algn="ctr">
                        <a:spcAft>
                          <a:spcPts val="0"/>
                        </a:spcAft>
                      </a:pPr>
                      <a:r>
                        <a:rPr kumimoji="1"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R</a:t>
                      </a:r>
                      <a:r>
                        <a:rPr kumimoji="1"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４</a:t>
                      </a:r>
                      <a:endParaRPr kumimoji="1" lang="ja-JP"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r">
                        <a:spcAft>
                          <a:spcPts val="0"/>
                        </a:spcAft>
                      </a:pPr>
                      <a:r>
                        <a:rPr 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1</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89</a:t>
                      </a:r>
                      <a:r>
                        <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(+13</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txBody>
                  <a:tcPr marL="68569" marR="6856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72</a:t>
                      </a:r>
                      <a:r>
                        <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(+12</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74183125"/>
                  </a:ext>
                </a:extLst>
              </a:tr>
              <a:tr h="677700">
                <a:tc vMerge="1">
                  <a:txBody>
                    <a:bodyPr/>
                    <a:lstStyle/>
                    <a:p>
                      <a:endParaRPr kumimoji="1" lang="ja-JP" altLang="en-US"/>
                    </a:p>
                  </a:txBody>
                  <a:tcPr/>
                </a:tc>
                <a:tc>
                  <a:txBody>
                    <a:bodyPr/>
                    <a:lstStyle/>
                    <a:p>
                      <a:pPr algn="ctr">
                        <a:spcAft>
                          <a:spcPts val="0"/>
                        </a:spcAft>
                      </a:pPr>
                      <a:r>
                        <a:rPr lang="ja-JP" altLang="en-US" sz="1800" b="0" kern="100" dirty="0">
                          <a:solidFill>
                            <a:schemeClr val="tx1"/>
                          </a:solidFill>
                          <a:effectLst/>
                          <a:latin typeface="+mn-lt"/>
                          <a:ea typeface="UD デジタル 教科書体 NK-R" panose="02020400000000000000" pitchFamily="18" charset="-128"/>
                          <a:cs typeface="+mn-cs"/>
                        </a:rPr>
                        <a:t>Ｒ５</a:t>
                      </a:r>
                      <a:endParaRPr lang="ja-JP" sz="1800" b="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69" marR="68569" marT="0" marB="0" anchor="ctr">
                    <a:lnR w="28575" cap="flat" cmpd="sng" algn="ctr">
                      <a:solidFill>
                        <a:schemeClr val="tx1"/>
                      </a:solidFill>
                      <a:prstDash val="solid"/>
                      <a:round/>
                      <a:headEnd type="none" w="med" len="med"/>
                      <a:tailEnd type="none" w="med" len="med"/>
                    </a:lnR>
                  </a:tcPr>
                </a:tc>
                <a:tc>
                  <a:txBody>
                    <a:bodyPr/>
                    <a:lstStyle/>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236</a:t>
                      </a:r>
                      <a:r>
                        <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(+47</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txBody>
                  <a:tcPr marL="68569" marR="6856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117</a:t>
                      </a:r>
                      <a:r>
                        <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(+45</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58986240"/>
                  </a:ext>
                </a:extLst>
              </a:tr>
              <a:tr h="713425">
                <a:tc vMerge="1">
                  <a:txBody>
                    <a:bodyPr/>
                    <a:lstStyle/>
                    <a:p>
                      <a:endParaRPr kumimoji="1" lang="ja-JP" altLang="en-US"/>
                    </a:p>
                  </a:txBody>
                  <a:tcPr/>
                </a:tc>
                <a:tc>
                  <a:txBody>
                    <a:bodyPr/>
                    <a:lstStyle/>
                    <a:p>
                      <a:pPr algn="ctr">
                        <a:spcAft>
                          <a:spcPts val="0"/>
                        </a:spcAft>
                      </a:pPr>
                      <a:r>
                        <a:rPr lang="ja-JP" altLang="en-US" sz="1800" b="1" kern="100" dirty="0">
                          <a:solidFill>
                            <a:schemeClr val="tx1"/>
                          </a:solidFill>
                          <a:effectLst/>
                          <a:latin typeface="+mn-lt"/>
                          <a:ea typeface="UD デジタル 教科書体 NK-R" panose="02020400000000000000" pitchFamily="18" charset="-128"/>
                          <a:cs typeface="+mn-cs"/>
                        </a:rPr>
                        <a:t>Ｒ６</a:t>
                      </a:r>
                      <a:endParaRPr lang="ja-JP" sz="18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69" marR="68569" marT="0" marB="0" anchor="ctr">
                    <a:lnR w="28575" cap="flat" cmpd="sng" algn="ctr">
                      <a:solidFill>
                        <a:schemeClr val="tx1"/>
                      </a:solidFill>
                      <a:prstDash val="solid"/>
                      <a:round/>
                      <a:headEnd type="none" w="med" len="med"/>
                      <a:tailEnd type="none" w="med" len="med"/>
                    </a:lnR>
                  </a:tcPr>
                </a:tc>
                <a:tc>
                  <a:txBody>
                    <a:bodyPr/>
                    <a:lstStyle/>
                    <a:p>
                      <a:pPr algn="r">
                        <a:spcAft>
                          <a:spcPts val="0"/>
                        </a:spcAft>
                      </a:pPr>
                      <a:r>
                        <a:rPr lang="en-US" alt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rPr>
                        <a:t>299</a:t>
                      </a:r>
                      <a:r>
                        <a:rPr 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(+63</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a:txBody>
                  <a:tcPr marL="68569" marR="68569"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r">
                        <a:spcAft>
                          <a:spcPts val="0"/>
                        </a:spcAft>
                      </a:pPr>
                      <a:r>
                        <a:rPr lang="en-US" alt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rPr>
                        <a:t>106</a:t>
                      </a:r>
                      <a:r>
                        <a:rPr 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rPr>
                        <a:t>件</a:t>
                      </a:r>
                      <a:endParaRPr lang="en-US" altLang="ja-JP" sz="2800" b="1" kern="10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algn="r">
                        <a:spcAft>
                          <a:spcPts val="0"/>
                        </a:spcAft>
                      </a:pP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(-11</a:t>
                      </a:r>
                      <a:r>
                        <a:rPr lang="ja-JP" altLang="en-US"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件</a:t>
                      </a:r>
                      <a:r>
                        <a:rPr lang="en-US" alt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800" b="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8569" marR="68569" marT="0" marB="0" anchor="ctr">
                    <a:lnL w="2857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28050076"/>
                  </a:ext>
                </a:extLst>
              </a:tr>
            </a:tbl>
          </a:graphicData>
        </a:graphic>
      </p:graphicFrame>
      <p:sp>
        <p:nvSpPr>
          <p:cNvPr id="4" name="テキスト ボックス 3"/>
          <p:cNvSpPr txBox="1"/>
          <p:nvPr/>
        </p:nvSpPr>
        <p:spPr>
          <a:xfrm>
            <a:off x="347663" y="5797550"/>
            <a:ext cx="7032649" cy="738188"/>
          </a:xfrm>
          <a:prstGeom prst="rect">
            <a:avLst/>
          </a:prstGeom>
          <a:noFill/>
        </p:spPr>
        <p:txBody>
          <a:bodyPr wrap="square">
            <a:spAutoFit/>
          </a:bodyPr>
          <a:lstStyle/>
          <a:p>
            <a:pPr>
              <a:defRPr/>
            </a:pPr>
            <a:r>
              <a:rPr lang="ja-JP" altLang="en-US" sz="1400" b="1" dirty="0">
                <a:solidFill>
                  <a:srgbClr val="000000"/>
                </a:solidFill>
                <a:ea typeface="UD デジタル 教科書体 NK-R" panose="02020400000000000000" pitchFamily="18" charset="-128"/>
              </a:rPr>
              <a:t>● </a:t>
            </a:r>
            <a:r>
              <a:rPr lang="ja-JP" altLang="en-US" sz="1400" dirty="0">
                <a:latin typeface="UD デジタル 教科書体 NK-R" panose="02020400000000000000" pitchFamily="18" charset="-128"/>
                <a:ea typeface="UD デジタル 教科書体 NK-R" panose="02020400000000000000" pitchFamily="18" charset="-128"/>
              </a:rPr>
              <a:t>（）内は前年度からの件数の増減。</a:t>
            </a:r>
            <a:endParaRPr lang="en-US" altLang="ja-JP" sz="1400" dirty="0">
              <a:latin typeface="UD デジタル 教科書体 NK-R" panose="02020400000000000000" pitchFamily="18" charset="-128"/>
              <a:ea typeface="UD デジタル 教科書体 NK-R" panose="02020400000000000000" pitchFamily="18" charset="-128"/>
            </a:endParaRPr>
          </a:p>
          <a:p>
            <a:pPr>
              <a:defRPr/>
            </a:pPr>
            <a:r>
              <a:rPr lang="ja-JP" altLang="en-US" sz="1400" b="1" dirty="0">
                <a:latin typeface="UD デジタル 教科書体 NK-R" panose="02020400000000000000" pitchFamily="18" charset="-128"/>
                <a:ea typeface="UD デジタル 教科書体 NK-R" panose="02020400000000000000" pitchFamily="18" charset="-128"/>
              </a:rPr>
              <a:t>　判断率   </a:t>
            </a:r>
            <a:r>
              <a:rPr lang="en-US" altLang="ja-JP" sz="1400" b="1" dirty="0">
                <a:latin typeface="UD デジタル 教科書体 NK-R" panose="02020400000000000000" pitchFamily="18" charset="-128"/>
                <a:ea typeface="UD デジタル 教科書体 NK-R" panose="02020400000000000000" pitchFamily="18" charset="-128"/>
              </a:rPr>
              <a:t>【</a:t>
            </a:r>
            <a:r>
              <a:rPr lang="ja-JP" altLang="en-US" sz="1400" b="1" dirty="0">
                <a:latin typeface="UD デジタル 教科書体 NK-R" panose="02020400000000000000" pitchFamily="18" charset="-128"/>
                <a:ea typeface="UD デジタル 教科書体 NK-R" panose="02020400000000000000" pitchFamily="18" charset="-128"/>
              </a:rPr>
              <a:t>養護者</a:t>
            </a:r>
            <a:r>
              <a:rPr lang="en-US" altLang="ja-JP" sz="1400" b="1" dirty="0">
                <a:latin typeface="UD デジタル 教科書体 NK-R" panose="02020400000000000000" pitchFamily="18" charset="-128"/>
                <a:ea typeface="UD デジタル 教科書体 NK-R" panose="02020400000000000000" pitchFamily="18" charset="-128"/>
              </a:rPr>
              <a:t>】</a:t>
            </a:r>
            <a:r>
              <a:rPr lang="ja-JP" altLang="en-US" sz="1400" b="1" dirty="0">
                <a:latin typeface="UD デジタル 教科書体 NK-R" panose="02020400000000000000" pitchFamily="18" charset="-128"/>
                <a:ea typeface="UD デジタル 教科書体 NK-R" panose="02020400000000000000" pitchFamily="18" charset="-128"/>
              </a:rPr>
              <a:t>   </a:t>
            </a:r>
            <a:r>
              <a:rPr lang="en-US" altLang="ja-JP" sz="1400" b="1" dirty="0">
                <a:latin typeface="UD デジタル 教科書体 NK-R" panose="02020400000000000000" pitchFamily="18" charset="-128"/>
                <a:ea typeface="UD デジタル 教科書体 NK-R" panose="02020400000000000000" pitchFamily="18" charset="-128"/>
              </a:rPr>
              <a:t>R4</a:t>
            </a:r>
            <a:r>
              <a:rPr lang="ja-JP" altLang="en-US" sz="1400" b="1" dirty="0">
                <a:latin typeface="UD デジタル 教科書体 NK-R" panose="02020400000000000000" pitchFamily="18" charset="-128"/>
                <a:ea typeface="UD デジタル 教科書体 NK-R" panose="02020400000000000000" pitchFamily="18" charset="-128"/>
              </a:rPr>
              <a:t>：</a:t>
            </a:r>
            <a:r>
              <a:rPr lang="en-US" altLang="ja-JP" sz="1400" b="1" dirty="0">
                <a:latin typeface="UD デジタル 教科書体 NK-R" panose="02020400000000000000" pitchFamily="18" charset="-128"/>
                <a:ea typeface="UD デジタル 教科書体 NK-R" panose="02020400000000000000" pitchFamily="18" charset="-128"/>
              </a:rPr>
              <a:t>12.1</a:t>
            </a:r>
            <a:r>
              <a:rPr lang="ja-JP" altLang="en-US" sz="1400" b="1" dirty="0">
                <a:latin typeface="UD デジタル 教科書体 NK-R" panose="02020400000000000000" pitchFamily="18" charset="-128"/>
                <a:ea typeface="UD デジタル 教科書体 NK-R" panose="02020400000000000000" pitchFamily="18" charset="-128"/>
              </a:rPr>
              <a:t>％、</a:t>
            </a:r>
            <a:r>
              <a:rPr lang="en-US" altLang="ja-JP" sz="1400" b="1" dirty="0">
                <a:latin typeface="UD デジタル 教科書体 NK-R" panose="02020400000000000000" pitchFamily="18" charset="-128"/>
                <a:ea typeface="UD デジタル 教科書体 NK-R" panose="02020400000000000000" pitchFamily="18" charset="-128"/>
              </a:rPr>
              <a:t> R</a:t>
            </a:r>
            <a:r>
              <a:rPr lang="ja-JP" altLang="en-US" sz="1400" b="1" dirty="0">
                <a:latin typeface="UD デジタル 教科書体 NK-R" panose="02020400000000000000" pitchFamily="18" charset="-128"/>
                <a:ea typeface="UD デジタル 教科書体 NK-R" panose="02020400000000000000" pitchFamily="18" charset="-128"/>
              </a:rPr>
              <a:t>５：</a:t>
            </a:r>
            <a:r>
              <a:rPr lang="en-US" altLang="ja-JP" sz="1400" b="1" dirty="0">
                <a:latin typeface="UD デジタル 教科書体 NK-R" panose="02020400000000000000" pitchFamily="18" charset="-128"/>
                <a:ea typeface="UD デジタル 教科書体 NK-R" panose="02020400000000000000" pitchFamily="18" charset="-128"/>
              </a:rPr>
              <a:t>12.8</a:t>
            </a:r>
            <a:r>
              <a:rPr lang="ja-JP" altLang="en-US" sz="1400" b="1" dirty="0">
                <a:latin typeface="UD デジタル 教科書体 NK-R" panose="02020400000000000000" pitchFamily="18" charset="-128"/>
                <a:ea typeface="UD デジタル 教科書体 NK-R" panose="02020400000000000000" pitchFamily="18" charset="-128"/>
              </a:rPr>
              <a:t>％、</a:t>
            </a:r>
            <a:r>
              <a:rPr lang="en-US" altLang="ja-JP" sz="1400" b="1" dirty="0">
                <a:latin typeface="UD デジタル 教科書体 NK-R" panose="02020400000000000000" pitchFamily="18" charset="-128"/>
                <a:ea typeface="UD デジタル 教科書体 NK-R" panose="02020400000000000000" pitchFamily="18" charset="-128"/>
              </a:rPr>
              <a:t> R</a:t>
            </a:r>
            <a:r>
              <a:rPr lang="ja-JP" altLang="en-US" sz="1400" b="1" dirty="0">
                <a:latin typeface="UD デジタル 教科書体 NK-R" panose="02020400000000000000" pitchFamily="18" charset="-128"/>
                <a:ea typeface="UD デジタル 教科書体 NK-R" panose="02020400000000000000" pitchFamily="18" charset="-128"/>
              </a:rPr>
              <a:t>６：</a:t>
            </a:r>
            <a:r>
              <a:rPr lang="en-US" altLang="ja-JP" sz="1400" b="1" dirty="0">
                <a:latin typeface="UD デジタル 教科書体 NK-R" panose="02020400000000000000" pitchFamily="18" charset="-128"/>
                <a:ea typeface="UD デジタル 教科書体 NK-R" panose="02020400000000000000" pitchFamily="18" charset="-128"/>
              </a:rPr>
              <a:t>14.8</a:t>
            </a:r>
            <a:r>
              <a:rPr lang="ja-JP" altLang="en-US" sz="1400" b="1" dirty="0">
                <a:latin typeface="UD デジタル 教科書体 NK-R" panose="02020400000000000000" pitchFamily="18" charset="-128"/>
                <a:ea typeface="UD デジタル 教科書体 NK-R" panose="02020400000000000000" pitchFamily="18" charset="-128"/>
              </a:rPr>
              <a:t>％</a:t>
            </a:r>
            <a:endParaRPr lang="en-US" altLang="ja-JP" sz="1400" b="1" dirty="0">
              <a:latin typeface="UD デジタル 教科書体 NK-R" panose="02020400000000000000" pitchFamily="18" charset="-128"/>
              <a:ea typeface="UD デジタル 教科書体 NK-R" panose="02020400000000000000" pitchFamily="18" charset="-128"/>
            </a:endParaRPr>
          </a:p>
          <a:p>
            <a:pPr>
              <a:defRPr/>
            </a:pPr>
            <a:r>
              <a:rPr lang="ja-JP" altLang="en-US" sz="1400" b="1" dirty="0">
                <a:latin typeface="UD デジタル 教科書体 NK-R" panose="02020400000000000000" pitchFamily="18" charset="-128"/>
                <a:ea typeface="UD デジタル 教科書体 NK-R" panose="02020400000000000000" pitchFamily="18" charset="-128"/>
              </a:rPr>
              <a:t>　　　　　　　　 </a:t>
            </a:r>
            <a:r>
              <a:rPr lang="en-US" altLang="ja-JP" sz="1400" b="1" dirty="0">
                <a:latin typeface="UD デジタル 教科書体 NK-R" panose="02020400000000000000" pitchFamily="18" charset="-128"/>
                <a:ea typeface="UD デジタル 教科書体 NK-R" panose="02020400000000000000" pitchFamily="18" charset="-128"/>
              </a:rPr>
              <a:t>【</a:t>
            </a:r>
            <a:r>
              <a:rPr lang="ja-JP" altLang="en-US" sz="1400" b="1" dirty="0">
                <a:latin typeface="UD デジタル 教科書体 NK-R" panose="02020400000000000000" pitchFamily="18" charset="-128"/>
                <a:ea typeface="UD デジタル 教科書体 NK-R" panose="02020400000000000000" pitchFamily="18" charset="-128"/>
              </a:rPr>
              <a:t>施設従事者等</a:t>
            </a:r>
            <a:r>
              <a:rPr lang="en-US" altLang="ja-JP" sz="1400" b="1" dirty="0">
                <a:latin typeface="UD デジタル 教科書体 NK-R" panose="02020400000000000000" pitchFamily="18" charset="-128"/>
                <a:ea typeface="UD デジタル 教科書体 NK-R" panose="02020400000000000000" pitchFamily="18" charset="-128"/>
              </a:rPr>
              <a:t>】</a:t>
            </a:r>
            <a:r>
              <a:rPr lang="ja-JP" altLang="en-US" sz="1400" b="1" dirty="0">
                <a:latin typeface="UD デジタル 教科書体 NK-R" panose="02020400000000000000" pitchFamily="18" charset="-128"/>
                <a:ea typeface="UD デジタル 教科書体 NK-R" panose="02020400000000000000" pitchFamily="18" charset="-128"/>
              </a:rPr>
              <a:t>　 </a:t>
            </a:r>
            <a:r>
              <a:rPr lang="en-US" altLang="ja-JP" sz="1400" b="1" dirty="0">
                <a:latin typeface="UD デジタル 教科書体 NK-R" panose="02020400000000000000" pitchFamily="18" charset="-128"/>
                <a:ea typeface="UD デジタル 教科書体 NK-R" panose="02020400000000000000" pitchFamily="18" charset="-128"/>
              </a:rPr>
              <a:t> R4</a:t>
            </a:r>
            <a:r>
              <a:rPr lang="ja-JP" altLang="en-US" sz="1400" b="1" dirty="0">
                <a:latin typeface="UD デジタル 教科書体 NK-R" panose="02020400000000000000" pitchFamily="18" charset="-128"/>
                <a:ea typeface="UD デジタル 教科書体 NK-R" panose="02020400000000000000" pitchFamily="18" charset="-128"/>
              </a:rPr>
              <a:t>：</a:t>
            </a:r>
            <a:r>
              <a:rPr lang="en-US" altLang="ja-JP" sz="1400" b="1" dirty="0">
                <a:latin typeface="UD デジタル 教科書体 NK-R" panose="02020400000000000000" pitchFamily="18" charset="-128"/>
                <a:ea typeface="UD デジタル 教科書体 NK-R" panose="02020400000000000000" pitchFamily="18" charset="-128"/>
              </a:rPr>
              <a:t>21.8</a:t>
            </a:r>
            <a:r>
              <a:rPr lang="ja-JP" altLang="en-US" sz="1400" b="1" dirty="0">
                <a:latin typeface="UD デジタル 教科書体 NK-R" panose="02020400000000000000" pitchFamily="18" charset="-128"/>
                <a:ea typeface="UD デジタル 教科書体 NK-R" panose="02020400000000000000" pitchFamily="18" charset="-128"/>
              </a:rPr>
              <a:t>％、</a:t>
            </a:r>
            <a:r>
              <a:rPr lang="en-US" altLang="ja-JP" sz="1400" b="1" dirty="0">
                <a:latin typeface="UD デジタル 教科書体 NK-R" panose="02020400000000000000" pitchFamily="18" charset="-128"/>
                <a:ea typeface="UD デジタル 教科書体 NK-R" panose="02020400000000000000" pitchFamily="18" charset="-128"/>
              </a:rPr>
              <a:t> R</a:t>
            </a:r>
            <a:r>
              <a:rPr lang="ja-JP" altLang="en-US" sz="1400" b="1" dirty="0">
                <a:latin typeface="UD デジタル 教科書体 NK-R" panose="02020400000000000000" pitchFamily="18" charset="-128"/>
                <a:ea typeface="UD デジタル 教科書体 NK-R" panose="02020400000000000000" pitchFamily="18" charset="-128"/>
              </a:rPr>
              <a:t>５：</a:t>
            </a:r>
            <a:r>
              <a:rPr lang="en-US" altLang="ja-JP" sz="1400" b="1" dirty="0">
                <a:latin typeface="UD デジタル 教科書体 NK-R" panose="02020400000000000000" pitchFamily="18" charset="-128"/>
                <a:ea typeface="UD デジタル 教科書体 NK-R" panose="02020400000000000000" pitchFamily="18" charset="-128"/>
              </a:rPr>
              <a:t>25.9</a:t>
            </a:r>
            <a:r>
              <a:rPr lang="ja-JP" altLang="en-US" sz="1400" b="1" dirty="0">
                <a:latin typeface="UD デジタル 教科書体 NK-R" panose="02020400000000000000" pitchFamily="18" charset="-128"/>
                <a:ea typeface="UD デジタル 教科書体 NK-R" panose="02020400000000000000" pitchFamily="18" charset="-128"/>
              </a:rPr>
              <a:t>％、</a:t>
            </a:r>
            <a:r>
              <a:rPr lang="en-US" altLang="ja-JP" sz="1400" b="1" dirty="0">
                <a:latin typeface="UD デジタル 教科書体 NK-R" panose="02020400000000000000" pitchFamily="18" charset="-128"/>
                <a:ea typeface="UD デジタル 教科書体 NK-R" panose="02020400000000000000" pitchFamily="18" charset="-128"/>
              </a:rPr>
              <a:t> R</a:t>
            </a:r>
            <a:r>
              <a:rPr lang="ja-JP" altLang="en-US" sz="1400" b="1" dirty="0">
                <a:latin typeface="UD デジタル 教科書体 NK-R" panose="02020400000000000000" pitchFamily="18" charset="-128"/>
                <a:ea typeface="UD デジタル 教科書体 NK-R" panose="02020400000000000000" pitchFamily="18" charset="-128"/>
              </a:rPr>
              <a:t>６：</a:t>
            </a:r>
            <a:r>
              <a:rPr lang="en-US" altLang="ja-JP" sz="1400" b="1" dirty="0">
                <a:latin typeface="UD デジタル 教科書体 NK-R" panose="02020400000000000000" pitchFamily="18" charset="-128"/>
                <a:ea typeface="UD デジタル 教科書体 NK-R" panose="02020400000000000000" pitchFamily="18" charset="-128"/>
              </a:rPr>
              <a:t>22.0</a:t>
            </a:r>
            <a:r>
              <a:rPr lang="ja-JP" altLang="en-US" sz="1400" b="1" dirty="0">
                <a:latin typeface="UD デジタル 教科書体 NK-R" panose="02020400000000000000" pitchFamily="18" charset="-128"/>
                <a:ea typeface="UD デジタル 教科書体 NK-R" panose="02020400000000000000" pitchFamily="18" charset="-128"/>
              </a:rPr>
              <a:t>％</a:t>
            </a:r>
          </a:p>
        </p:txBody>
      </p:sp>
      <p:sp>
        <p:nvSpPr>
          <p:cNvPr id="7" name="タイトル 1">
            <a:extLst>
              <a:ext uri="{FF2B5EF4-FFF2-40B4-BE49-F238E27FC236}">
                <a16:creationId xmlns:a16="http://schemas.microsoft.com/office/drawing/2014/main" id="{1533E85F-1C61-4B56-9089-B1003A731A7A}"/>
              </a:ext>
            </a:extLst>
          </p:cNvPr>
          <p:cNvSpPr txBox="1">
            <a:spLocks/>
          </p:cNvSpPr>
          <p:nvPr/>
        </p:nvSpPr>
        <p:spPr bwMode="auto">
          <a:xfrm>
            <a:off x="327026" y="215107"/>
            <a:ext cx="8489949"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UD デジタル 教科書体 NK-R" panose="02020400000000000000" pitchFamily="18" charset="-128"/>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algn="ctr">
              <a:defRPr/>
            </a:pPr>
            <a:r>
              <a:rPr lang="ja-JP" altLang="en-US" sz="3200" dirty="0">
                <a:latin typeface="+mj-lt"/>
                <a:ea typeface="UD デジタル 教科書体 NK-R" panose="02020400000000000000" pitchFamily="18" charset="-128"/>
              </a:rPr>
              <a:t>大阪府内における障がい者虐待の対応状況</a:t>
            </a:r>
            <a:endParaRPr lang="en-US" altLang="ja-JP" sz="3200" dirty="0">
              <a:latin typeface="+mj-lt"/>
              <a:ea typeface="UD デジタル 教科書体 NK-R" panose="02020400000000000000" pitchFamily="18" charset="-128"/>
            </a:endParaRPr>
          </a:p>
          <a:p>
            <a:pPr algn="ctr">
              <a:defRPr/>
            </a:pPr>
            <a:r>
              <a:rPr lang="ja-JP" altLang="en-US" sz="2400" dirty="0">
                <a:latin typeface="+mj-lt"/>
                <a:ea typeface="UD デジタル 教科書体 NK-R" panose="02020400000000000000" pitchFamily="18" charset="-128"/>
              </a:rPr>
              <a:t>＜令和４年度～令和６年度の経年比較＞</a:t>
            </a:r>
            <a:endParaRPr lang="ja-JP" altLang="ja-JP" sz="2800" dirty="0">
              <a:ea typeface="UD デジタル 教科書体 NK-R" panose="02020400000000000000" pitchFamily="18"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5"/>
          <p:cNvSpPr>
            <a:spLocks noGrp="1"/>
          </p:cNvSpPr>
          <p:nvPr>
            <p:ph type="title"/>
          </p:nvPr>
        </p:nvSpPr>
        <p:spPr>
          <a:xfrm>
            <a:off x="457200" y="346621"/>
            <a:ext cx="8229600" cy="369888"/>
          </a:xfrm>
          <a:solidFill>
            <a:schemeClr val="tx2">
              <a:lumMod val="20000"/>
              <a:lumOff val="80000"/>
            </a:schemeClr>
          </a:solidFill>
        </p:spPr>
        <p:txBody>
          <a:bodyPr/>
          <a:lstStyle/>
          <a:p>
            <a:pPr>
              <a:defRPr/>
            </a:pPr>
            <a:r>
              <a:rPr lang="ja-JP" altLang="en-US" sz="2400" b="1" dirty="0"/>
              <a:t>虐待を行った</a:t>
            </a:r>
            <a:r>
              <a:rPr lang="ja-JP" altLang="en-US" sz="2400" b="1" dirty="0" err="1"/>
              <a:t>障がい</a:t>
            </a:r>
            <a:r>
              <a:rPr lang="ja-JP" altLang="en-US" sz="2400" b="1" dirty="0"/>
              <a:t>者福祉施設従事者等の職種</a:t>
            </a:r>
          </a:p>
        </p:txBody>
      </p:sp>
      <p:sp>
        <p:nvSpPr>
          <p:cNvPr id="61444" name="テキスト ボックス 5"/>
          <p:cNvSpPr txBox="1">
            <a:spLocks noChangeArrowheads="1"/>
          </p:cNvSpPr>
          <p:nvPr/>
        </p:nvSpPr>
        <p:spPr bwMode="auto">
          <a:xfrm>
            <a:off x="161925" y="0"/>
            <a:ext cx="31861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＜施設従事者等による虐待＞</a:t>
            </a:r>
          </a:p>
        </p:txBody>
      </p:sp>
      <p:sp>
        <p:nvSpPr>
          <p:cNvPr id="61447" name="正方形/長方形 1"/>
          <p:cNvSpPr>
            <a:spLocks noChangeArrowheads="1"/>
          </p:cNvSpPr>
          <p:nvPr/>
        </p:nvSpPr>
        <p:spPr bwMode="auto">
          <a:xfrm>
            <a:off x="8316416" y="6577280"/>
            <a:ext cx="82902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a:spcBef>
                <a:spcPct val="0"/>
              </a:spcBef>
              <a:buFontTx/>
              <a:buNone/>
            </a:pPr>
            <a:r>
              <a:rPr lang="ja-JP" altLang="en-US" sz="1200" dirty="0">
                <a:solidFill>
                  <a:srgbClr val="000000"/>
                </a:solidFill>
                <a:ea typeface="UD デジタル 教科書体 NK-R" panose="02020400000000000000" pitchFamily="18" charset="-128"/>
              </a:rPr>
              <a:t>２９</a:t>
            </a:r>
          </a:p>
        </p:txBody>
      </p:sp>
      <p:sp>
        <p:nvSpPr>
          <p:cNvPr id="16" name="正方形/長方形 15">
            <a:extLst>
              <a:ext uri="{FF2B5EF4-FFF2-40B4-BE49-F238E27FC236}">
                <a16:creationId xmlns:a16="http://schemas.microsoft.com/office/drawing/2014/main" id="{EEE03E3F-CAD3-4811-B901-BBD8DA4CBA35}"/>
              </a:ext>
            </a:extLst>
          </p:cNvPr>
          <p:cNvSpPr/>
          <p:nvPr/>
        </p:nvSpPr>
        <p:spPr>
          <a:xfrm>
            <a:off x="4269140" y="6248345"/>
            <a:ext cx="302860" cy="276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ja-JP" altLang="en-US" dirty="0">
                <a:solidFill>
                  <a:srgbClr val="000000"/>
                </a:solidFill>
                <a:ea typeface="UD デジタル 教科書体 NK-R" panose="02020400000000000000" pitchFamily="18" charset="-128"/>
              </a:rPr>
              <a:t>人</a:t>
            </a:r>
            <a:endParaRPr lang="en-US" altLang="ja-JP" dirty="0">
              <a:solidFill>
                <a:srgbClr val="000000"/>
              </a:solidFill>
              <a:ea typeface="UD デジタル 教科書体 NK-R" panose="02020400000000000000" pitchFamily="18" charset="-128"/>
            </a:endParaRPr>
          </a:p>
        </p:txBody>
      </p:sp>
      <p:sp>
        <p:nvSpPr>
          <p:cNvPr id="13" name="正方形/長方形 12"/>
          <p:cNvSpPr/>
          <p:nvPr/>
        </p:nvSpPr>
        <p:spPr>
          <a:xfrm>
            <a:off x="8727856" y="6247724"/>
            <a:ext cx="236632" cy="205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ja-JP" altLang="en-US" dirty="0">
                <a:solidFill>
                  <a:srgbClr val="000000"/>
                </a:solidFill>
                <a:ea typeface="UD デジタル 教科書体 NK-R" panose="02020400000000000000" pitchFamily="18" charset="-128"/>
              </a:rPr>
              <a:t>人</a:t>
            </a:r>
            <a:endParaRPr lang="en-US" altLang="ja-JP" dirty="0">
              <a:solidFill>
                <a:srgbClr val="000000"/>
              </a:solidFill>
              <a:ea typeface="UD デジタル 教科書体 NK-R" panose="02020400000000000000" pitchFamily="18" charset="-128"/>
            </a:endParaRPr>
          </a:p>
        </p:txBody>
      </p:sp>
      <p:graphicFrame>
        <p:nvGraphicFramePr>
          <p:cNvPr id="9" name="グラフ 8">
            <a:extLst>
              <a:ext uri="{FF2B5EF4-FFF2-40B4-BE49-F238E27FC236}">
                <a16:creationId xmlns:a16="http://schemas.microsoft.com/office/drawing/2014/main" id="{00000000-0008-0000-0500-000003000000}"/>
              </a:ext>
            </a:extLst>
          </p:cNvPr>
          <p:cNvGraphicFramePr>
            <a:graphicFrameLocks/>
          </p:cNvGraphicFramePr>
          <p:nvPr>
            <p:extLst>
              <p:ext uri="{D42A27DB-BD31-4B8C-83A1-F6EECF244321}">
                <p14:modId xmlns:p14="http://schemas.microsoft.com/office/powerpoint/2010/main" val="264854135"/>
              </p:ext>
            </p:extLst>
          </p:nvPr>
        </p:nvGraphicFramePr>
        <p:xfrm>
          <a:off x="184896" y="899112"/>
          <a:ext cx="4324732" cy="55542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グラフ 9">
            <a:extLst>
              <a:ext uri="{FF2B5EF4-FFF2-40B4-BE49-F238E27FC236}">
                <a16:creationId xmlns:a16="http://schemas.microsoft.com/office/drawing/2014/main" id="{00000000-0008-0000-0500-000004000000}"/>
              </a:ext>
            </a:extLst>
          </p:cNvPr>
          <p:cNvGraphicFramePr>
            <a:graphicFrameLocks/>
          </p:cNvGraphicFramePr>
          <p:nvPr>
            <p:extLst>
              <p:ext uri="{D42A27DB-BD31-4B8C-83A1-F6EECF244321}">
                <p14:modId xmlns:p14="http://schemas.microsoft.com/office/powerpoint/2010/main" val="260360359"/>
              </p:ext>
            </p:extLst>
          </p:nvPr>
        </p:nvGraphicFramePr>
        <p:xfrm>
          <a:off x="4655820" y="899112"/>
          <a:ext cx="4318102" cy="5554224"/>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82045182-3D04-4A76-A5A7-9572C2AED3D4}"/>
              </a:ext>
            </a:extLst>
          </p:cNvPr>
          <p:cNvSpPr txBox="1">
            <a:spLocks noGrp="1" noChangeArrowheads="1"/>
          </p:cNvSpPr>
          <p:nvPr>
            <p:ph type="title"/>
          </p:nvPr>
        </p:nvSpPr>
        <p:spPr bwMode="auto">
          <a:xfrm>
            <a:off x="327387" y="39075"/>
            <a:ext cx="6096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l" eaLnBrk="1" hangingPunct="1">
              <a:spcBef>
                <a:spcPct val="0"/>
              </a:spcBef>
              <a:buFontTx/>
              <a:buNone/>
            </a:pPr>
            <a:r>
              <a:rPr lang="ja-JP" altLang="en-US" sz="1800" dirty="0">
                <a:latin typeface="UD デジタル 教科書体 NK-R" panose="02020400000000000000" pitchFamily="18" charset="-128"/>
                <a:ea typeface="UD デジタル 教科書体 NK-R" panose="02020400000000000000" pitchFamily="18" charset="-128"/>
              </a:rPr>
              <a:t>＜施設従事者等による虐待＞</a:t>
            </a:r>
          </a:p>
        </p:txBody>
      </p:sp>
      <p:sp>
        <p:nvSpPr>
          <p:cNvPr id="7" name="タイトル 1">
            <a:extLst>
              <a:ext uri="{FF2B5EF4-FFF2-40B4-BE49-F238E27FC236}">
                <a16:creationId xmlns:a16="http://schemas.microsoft.com/office/drawing/2014/main" id="{63D75AB4-A772-48D8-A669-0B3136D9F446}"/>
              </a:ext>
            </a:extLst>
          </p:cNvPr>
          <p:cNvSpPr txBox="1">
            <a:spLocks/>
          </p:cNvSpPr>
          <p:nvPr/>
        </p:nvSpPr>
        <p:spPr bwMode="auto">
          <a:xfrm>
            <a:off x="315322" y="374356"/>
            <a:ext cx="4265613" cy="365125"/>
          </a:xfrm>
          <a:prstGeom prst="rect">
            <a:avLst/>
          </a:prstGeom>
          <a:solidFill>
            <a:schemeClr val="tx2">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algn="l" eaLnBrk="1" fontAlgn="auto" hangingPunct="1">
              <a:spcAft>
                <a:spcPts val="0"/>
              </a:spcAft>
              <a:defRPr/>
            </a:pPr>
            <a:r>
              <a:rPr lang="ja-JP" altLang="en-US" sz="1600" b="1">
                <a:latin typeface="UD デジタル 教科書体 NK-R" panose="02020400000000000000" pitchFamily="18" charset="-128"/>
                <a:ea typeface="UD デジタル 教科書体 NK-R" panose="02020400000000000000" pitchFamily="18" charset="-128"/>
              </a:rPr>
              <a:t>＜クロス集計①＞虐待類型</a:t>
            </a:r>
            <a:r>
              <a:rPr lang="en-US" altLang="ja-JP" sz="1600" b="1">
                <a:latin typeface="UD デジタル 教科書体 NK-R" panose="02020400000000000000" pitchFamily="18" charset="-128"/>
                <a:ea typeface="UD デジタル 教科書体 NK-R" panose="02020400000000000000" pitchFamily="18" charset="-128"/>
              </a:rPr>
              <a:t>×</a:t>
            </a:r>
            <a:r>
              <a:rPr lang="ja-JP" altLang="en-US" sz="1600" b="1">
                <a:latin typeface="UD デジタル 教科書体 NK-R" panose="02020400000000000000" pitchFamily="18" charset="-128"/>
                <a:ea typeface="UD デジタル 教科書体 NK-R" panose="02020400000000000000" pitchFamily="18" charset="-128"/>
              </a:rPr>
              <a:t>障がい支援区分</a:t>
            </a:r>
            <a:endParaRPr lang="ja-JP" altLang="en-US" sz="1600" b="1" dirty="0">
              <a:latin typeface="UD デジタル 教科書体 NK-R" panose="02020400000000000000" pitchFamily="18" charset="-128"/>
              <a:ea typeface="UD デジタル 教科書体 NK-R" panose="02020400000000000000" pitchFamily="18" charset="-128"/>
            </a:endParaRPr>
          </a:p>
        </p:txBody>
      </p:sp>
      <p:sp>
        <p:nvSpPr>
          <p:cNvPr id="8" name="タイトル 1">
            <a:extLst>
              <a:ext uri="{FF2B5EF4-FFF2-40B4-BE49-F238E27FC236}">
                <a16:creationId xmlns:a16="http://schemas.microsoft.com/office/drawing/2014/main" id="{5A8A36D2-0F88-4D93-9B9C-469F4BB12771}"/>
              </a:ext>
            </a:extLst>
          </p:cNvPr>
          <p:cNvSpPr txBox="1">
            <a:spLocks/>
          </p:cNvSpPr>
          <p:nvPr/>
        </p:nvSpPr>
        <p:spPr bwMode="auto">
          <a:xfrm>
            <a:off x="304394" y="3645024"/>
            <a:ext cx="4264025" cy="308929"/>
          </a:xfrm>
          <a:prstGeom prst="rect">
            <a:avLst/>
          </a:prstGeom>
          <a:solidFill>
            <a:schemeClr val="tx2">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algn="l" eaLnBrk="1" fontAlgn="auto" hangingPunct="1">
              <a:spcAft>
                <a:spcPts val="0"/>
              </a:spcAft>
              <a:defRPr/>
            </a:pPr>
            <a:r>
              <a:rPr lang="ja-JP" altLang="en-US" sz="1600" b="1" dirty="0">
                <a:latin typeface="UD デジタル 教科書体 NK-R" panose="02020400000000000000" pitchFamily="18" charset="-128"/>
                <a:ea typeface="UD デジタル 教科書体 NK-R" panose="02020400000000000000" pitchFamily="18" charset="-128"/>
              </a:rPr>
              <a:t>＜クロス集計②＞虐待類型</a:t>
            </a:r>
            <a:r>
              <a:rPr lang="en-US" altLang="ja-JP" sz="1600" b="1" dirty="0">
                <a:latin typeface="UD デジタル 教科書体 NK-R" panose="02020400000000000000" pitchFamily="18" charset="-128"/>
                <a:ea typeface="UD デジタル 教科書体 NK-R" panose="02020400000000000000" pitchFamily="18" charset="-128"/>
              </a:rPr>
              <a:t>×</a:t>
            </a:r>
            <a:r>
              <a:rPr lang="ja-JP" altLang="en-US" sz="1600" b="1" dirty="0">
                <a:latin typeface="UD デジタル 教科書体 NK-R" panose="02020400000000000000" pitchFamily="18" charset="-128"/>
                <a:ea typeface="UD デジタル 教科書体 NK-R" panose="02020400000000000000" pitchFamily="18" charset="-128"/>
              </a:rPr>
              <a:t>強度</a:t>
            </a:r>
            <a:r>
              <a:rPr lang="ja-JP" altLang="en-US" sz="1600" b="1" dirty="0" err="1">
                <a:latin typeface="UD デジタル 教科書体 NK-R" panose="02020400000000000000" pitchFamily="18" charset="-128"/>
                <a:ea typeface="UD デジタル 教科書体 NK-R" panose="02020400000000000000" pitchFamily="18" charset="-128"/>
              </a:rPr>
              <a:t>行動障がい</a:t>
            </a:r>
            <a:endParaRPr lang="ja-JP" altLang="en-US" sz="1600" b="1" dirty="0">
              <a:latin typeface="UD デジタル 教科書体 NK-R" panose="02020400000000000000" pitchFamily="18" charset="-128"/>
              <a:ea typeface="UD デジタル 教科書体 NK-R" panose="02020400000000000000" pitchFamily="18" charset="-128"/>
            </a:endParaRPr>
          </a:p>
        </p:txBody>
      </p:sp>
      <p:sp>
        <p:nvSpPr>
          <p:cNvPr id="10" name="テキスト ボックス 8">
            <a:extLst>
              <a:ext uri="{FF2B5EF4-FFF2-40B4-BE49-F238E27FC236}">
                <a16:creationId xmlns:a16="http://schemas.microsoft.com/office/drawing/2014/main" id="{A585575D-E574-4859-A846-E08BB7D939DA}"/>
              </a:ext>
            </a:extLst>
          </p:cNvPr>
          <p:cNvSpPr txBox="1">
            <a:spLocks noChangeArrowheads="1"/>
          </p:cNvSpPr>
          <p:nvPr/>
        </p:nvSpPr>
        <p:spPr bwMode="auto">
          <a:xfrm>
            <a:off x="6575425" y="85628"/>
            <a:ext cx="20891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latin typeface="UD デジタル 教科書体 NK-R" panose="02020400000000000000" pitchFamily="18" charset="-128"/>
                <a:ea typeface="UD デジタル 教科書体 NK-R" panose="02020400000000000000" pitchFamily="18" charset="-128"/>
              </a:rPr>
              <a:t>※</a:t>
            </a:r>
            <a:r>
              <a:rPr lang="zh-TW" altLang="en-US" sz="1200" dirty="0">
                <a:latin typeface="UD デジタル 教科書体 NK-R" panose="02020400000000000000" pitchFamily="18" charset="-128"/>
                <a:ea typeface="UD デジタル 教科書体 NK-R" panose="02020400000000000000" pitchFamily="18" charset="-128"/>
              </a:rPr>
              <a:t>単位：被虐待者数</a:t>
            </a:r>
            <a:r>
              <a:rPr lang="ja-JP" altLang="en-US" sz="1200" dirty="0">
                <a:latin typeface="UD デジタル 教科書体 NK-R" panose="02020400000000000000" pitchFamily="18" charset="-128"/>
                <a:ea typeface="UD デジタル 教科書体 NK-R" panose="02020400000000000000" pitchFamily="18" charset="-128"/>
              </a:rPr>
              <a:t>（人）</a:t>
            </a:r>
          </a:p>
        </p:txBody>
      </p:sp>
      <p:sp>
        <p:nvSpPr>
          <p:cNvPr id="12" name="角丸四角形 7">
            <a:extLst>
              <a:ext uri="{FF2B5EF4-FFF2-40B4-BE49-F238E27FC236}">
                <a16:creationId xmlns:a16="http://schemas.microsoft.com/office/drawing/2014/main" id="{8205EB9F-CE04-40F1-ACC9-6AF33864D471}"/>
              </a:ext>
            </a:extLst>
          </p:cNvPr>
          <p:cNvSpPr/>
          <p:nvPr/>
        </p:nvSpPr>
        <p:spPr>
          <a:xfrm>
            <a:off x="7302284" y="836713"/>
            <a:ext cx="1693862" cy="2520280"/>
          </a:xfrm>
          <a:prstGeom prst="roundRect">
            <a:avLst>
              <a:gd name="adj" fmla="val 10696"/>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・被虐待者に占める区分</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6</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の割合が大きい。</a:t>
            </a:r>
          </a:p>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・身体的虐待の被虐待者に占める区分</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6</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の割合が大きく、身体拘束の被虐待者に占める区分</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6</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の割合も大きい。</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・性的虐待の被虐待者に占める区分なしや障がい児等の割合が大きい。</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3" name="角丸四角形 9">
            <a:extLst>
              <a:ext uri="{FF2B5EF4-FFF2-40B4-BE49-F238E27FC236}">
                <a16:creationId xmlns:a16="http://schemas.microsoft.com/office/drawing/2014/main" id="{5A813BD5-0F04-455A-92CC-4FF0C1EA3030}"/>
              </a:ext>
            </a:extLst>
          </p:cNvPr>
          <p:cNvSpPr/>
          <p:nvPr/>
        </p:nvSpPr>
        <p:spPr>
          <a:xfrm>
            <a:off x="7348264" y="4175667"/>
            <a:ext cx="1693862" cy="2050801"/>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・身体的虐待では、被虐待者に占める強度行動障がい児者の割合が大きく、身体拘束の被虐待者に占める強度行動障がい児者の割合も大きい。</a:t>
            </a:r>
          </a:p>
        </p:txBody>
      </p:sp>
      <p:graphicFrame>
        <p:nvGraphicFramePr>
          <p:cNvPr id="11" name="表 10">
            <a:extLst>
              <a:ext uri="{FF2B5EF4-FFF2-40B4-BE49-F238E27FC236}">
                <a16:creationId xmlns:a16="http://schemas.microsoft.com/office/drawing/2014/main" id="{BFA33C5F-C176-4890-9FFE-01FA61132B47}"/>
              </a:ext>
            </a:extLst>
          </p:cNvPr>
          <p:cNvGraphicFramePr>
            <a:graphicFrameLocks noGrp="1"/>
          </p:cNvGraphicFramePr>
          <p:nvPr/>
        </p:nvGraphicFramePr>
        <p:xfrm>
          <a:off x="315874" y="762645"/>
          <a:ext cx="6921246" cy="2836044"/>
        </p:xfrm>
        <a:graphic>
          <a:graphicData uri="http://schemas.openxmlformats.org/drawingml/2006/table">
            <a:tbl>
              <a:tblPr/>
              <a:tblGrid>
                <a:gridCol w="1143510">
                  <a:extLst>
                    <a:ext uri="{9D8B030D-6E8A-4147-A177-3AD203B41FA5}">
                      <a16:colId xmlns:a16="http://schemas.microsoft.com/office/drawing/2014/main" val="1334841491"/>
                    </a:ext>
                  </a:extLst>
                </a:gridCol>
                <a:gridCol w="722217">
                  <a:extLst>
                    <a:ext uri="{9D8B030D-6E8A-4147-A177-3AD203B41FA5}">
                      <a16:colId xmlns:a16="http://schemas.microsoft.com/office/drawing/2014/main" val="1089632272"/>
                    </a:ext>
                  </a:extLst>
                </a:gridCol>
                <a:gridCol w="722217">
                  <a:extLst>
                    <a:ext uri="{9D8B030D-6E8A-4147-A177-3AD203B41FA5}">
                      <a16:colId xmlns:a16="http://schemas.microsoft.com/office/drawing/2014/main" val="3466406370"/>
                    </a:ext>
                  </a:extLst>
                </a:gridCol>
                <a:gridCol w="722217">
                  <a:extLst>
                    <a:ext uri="{9D8B030D-6E8A-4147-A177-3AD203B41FA5}">
                      <a16:colId xmlns:a16="http://schemas.microsoft.com/office/drawing/2014/main" val="1070566817"/>
                    </a:ext>
                  </a:extLst>
                </a:gridCol>
                <a:gridCol w="722217">
                  <a:extLst>
                    <a:ext uri="{9D8B030D-6E8A-4147-A177-3AD203B41FA5}">
                      <a16:colId xmlns:a16="http://schemas.microsoft.com/office/drawing/2014/main" val="3183676478"/>
                    </a:ext>
                  </a:extLst>
                </a:gridCol>
                <a:gridCol w="722217">
                  <a:extLst>
                    <a:ext uri="{9D8B030D-6E8A-4147-A177-3AD203B41FA5}">
                      <a16:colId xmlns:a16="http://schemas.microsoft.com/office/drawing/2014/main" val="1762821274"/>
                    </a:ext>
                  </a:extLst>
                </a:gridCol>
                <a:gridCol w="722217">
                  <a:extLst>
                    <a:ext uri="{9D8B030D-6E8A-4147-A177-3AD203B41FA5}">
                      <a16:colId xmlns:a16="http://schemas.microsoft.com/office/drawing/2014/main" val="4021248816"/>
                    </a:ext>
                  </a:extLst>
                </a:gridCol>
                <a:gridCol w="722217">
                  <a:extLst>
                    <a:ext uri="{9D8B030D-6E8A-4147-A177-3AD203B41FA5}">
                      <a16:colId xmlns:a16="http://schemas.microsoft.com/office/drawing/2014/main" val="2155607023"/>
                    </a:ext>
                  </a:extLst>
                </a:gridCol>
                <a:gridCol w="722217">
                  <a:extLst>
                    <a:ext uri="{9D8B030D-6E8A-4147-A177-3AD203B41FA5}">
                      <a16:colId xmlns:a16="http://schemas.microsoft.com/office/drawing/2014/main" val="1668142499"/>
                    </a:ext>
                  </a:extLst>
                </a:gridCol>
              </a:tblGrid>
              <a:tr h="163785">
                <a:tc rowSpan="2">
                  <a:txBody>
                    <a:bodyPr/>
                    <a:lstStyle/>
                    <a:p>
                      <a:pPr algn="ctr" rtl="0" fontAlgn="ctr"/>
                      <a:r>
                        <a:rPr lang="ja-JP" altLang="en-US" sz="12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ja-JP" altLang="en-US" sz="10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区分１</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rowSpan="2">
                  <a:txBody>
                    <a:bodyPr/>
                    <a:lstStyle/>
                    <a:p>
                      <a:pPr algn="ctr" rtl="0" fontAlgn="ctr"/>
                      <a:r>
                        <a:rPr lang="ja-JP" altLang="en-US" sz="10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区分３</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rowSpan="2">
                  <a:txBody>
                    <a:bodyPr/>
                    <a:lstStyle/>
                    <a:p>
                      <a:pPr algn="ctr" rtl="0" fontAlgn="ctr"/>
                      <a:r>
                        <a:rPr lang="ja-JP" altLang="en-US" sz="1000" b="0"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区分４</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rowSpan="2">
                  <a:txBody>
                    <a:bodyPr/>
                    <a:lstStyle/>
                    <a:p>
                      <a:pPr algn="ctr" rtl="0" fontAlgn="ctr"/>
                      <a:r>
                        <a:rPr lang="ja-JP" altLang="en-US" sz="10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区分５</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rowSpan="2">
                  <a:txBody>
                    <a:bodyPr/>
                    <a:lstStyle/>
                    <a:p>
                      <a:pPr algn="ctr" rtl="0" fontAlgn="ctr"/>
                      <a:r>
                        <a:rPr lang="ja-JP" altLang="en-US" sz="10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区分６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rowSpan="2">
                  <a:txBody>
                    <a:bodyPr/>
                    <a:lstStyle/>
                    <a:p>
                      <a:pPr algn="ctr" rtl="0" fontAlgn="ctr"/>
                      <a:r>
                        <a:rPr lang="ja-JP" altLang="en-US" sz="800" b="0"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なし（障がい児または非該当等）</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rowSpan="2">
                  <a:txBody>
                    <a:bodyPr/>
                    <a:lstStyle/>
                    <a:p>
                      <a:pPr algn="ctr" rtl="0" fontAlgn="ctr"/>
                      <a:r>
                        <a:rPr lang="ja-JP" altLang="en-US" sz="9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不明</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rowSpan="2">
                  <a:txBody>
                    <a:bodyPr/>
                    <a:lstStyle/>
                    <a:p>
                      <a:pPr algn="ctr" rtl="0" fontAlgn="ctr"/>
                      <a:r>
                        <a:rPr lang="ja-JP" altLang="en-US" sz="10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計</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extLst>
                  <a:ext uri="{0D108BD9-81ED-4DB2-BD59-A6C34878D82A}">
                    <a16:rowId xmlns:a16="http://schemas.microsoft.com/office/drawing/2014/main" val="823972292"/>
                  </a:ext>
                </a:extLst>
              </a:tr>
              <a:tr h="0">
                <a:tc vMerge="1">
                  <a:txBody>
                    <a:bodyPr/>
                    <a:lstStyle/>
                    <a:p>
                      <a:endParaRPr kumimoji="1" lang="ja-JP" altLang="en-US"/>
                    </a:p>
                  </a:txBody>
                  <a:tcPr/>
                </a:tc>
                <a:tc>
                  <a:txBody>
                    <a:bodyPr/>
                    <a:lstStyle/>
                    <a:p>
                      <a:pPr algn="ctr" rtl="0" fontAlgn="ctr"/>
                      <a:r>
                        <a:rPr lang="ja-JP" altLang="en-US" sz="1000" b="0"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区分２</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4F81BD"/>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64357096"/>
                  </a:ext>
                </a:extLst>
              </a:tr>
              <a:tr h="274698">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身体的虐待</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２９</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７</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extLst>
                  <a:ext uri="{0D108BD9-81ED-4DB2-BD59-A6C34878D82A}">
                    <a16:rowId xmlns:a16="http://schemas.microsoft.com/office/drawing/2014/main" val="1980811767"/>
                  </a:ext>
                </a:extLst>
              </a:tr>
              <a:tr h="63077">
                <a:tc vMerge="1">
                  <a:txBody>
                    <a:bodyPr/>
                    <a:lstStyle/>
                    <a:p>
                      <a:endParaRPr kumimoji="1" lang="ja-JP" altLang="en-US"/>
                    </a:p>
                  </a:txBody>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４８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１１</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extLst>
                  <a:ext uri="{0D108BD9-81ED-4DB2-BD59-A6C34878D82A}">
                    <a16:rowId xmlns:a16="http://schemas.microsoft.com/office/drawing/2014/main" val="2980790516"/>
                  </a:ext>
                </a:extLst>
              </a:tr>
              <a:tr h="178633">
                <a:tc>
                  <a:txBody>
                    <a:bodyPr/>
                    <a:lstStyle/>
                    <a:p>
                      <a:pPr algn="ctr" rtl="0" fontAlgn="ctr"/>
                      <a:r>
                        <a:rPr lang="ja-JP" altLang="en-US" sz="10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うち身体拘束あり</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９</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1810978199"/>
                  </a:ext>
                </a:extLst>
              </a:tr>
              <a:tr h="172476">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性的虐待</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４</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７</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１７</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extLst>
                  <a:ext uri="{0D108BD9-81ED-4DB2-BD59-A6C34878D82A}">
                    <a16:rowId xmlns:a16="http://schemas.microsoft.com/office/drawing/2014/main" val="1507899800"/>
                  </a:ext>
                </a:extLst>
              </a:tr>
              <a:tr h="172476">
                <a:tc vMerge="1">
                  <a:txBody>
                    <a:bodyPr/>
                    <a:lstStyle/>
                    <a:p>
                      <a:endParaRPr kumimoji="1" lang="ja-JP" altLang="en-US"/>
                    </a:p>
                  </a:txBody>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２４</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１２</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extLst>
                  <a:ext uri="{0D108BD9-81ED-4DB2-BD59-A6C34878D82A}">
                    <a16:rowId xmlns:a16="http://schemas.microsoft.com/office/drawing/2014/main" val="1241609537"/>
                  </a:ext>
                </a:extLst>
              </a:tr>
              <a:tr h="172476">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心理的虐待</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８</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８</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１９</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４</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６７</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extLst>
                  <a:ext uri="{0D108BD9-81ED-4DB2-BD59-A6C34878D82A}">
                    <a16:rowId xmlns:a16="http://schemas.microsoft.com/office/drawing/2014/main" val="190603021"/>
                  </a:ext>
                </a:extLst>
              </a:tr>
              <a:tr h="172476">
                <a:tc vMerge="1">
                  <a:txBody>
                    <a:bodyPr/>
                    <a:lstStyle/>
                    <a:p>
                      <a:endParaRPr kumimoji="1" lang="ja-JP" altLang="en-US"/>
                    </a:p>
                  </a:txBody>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１２</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a:t>
                      </a: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７</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３１</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4161570829"/>
                  </a:ext>
                </a:extLst>
              </a:tr>
              <a:tr h="200337">
                <a:tc>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放棄、放置</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１３</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extLst>
                  <a:ext uri="{0D108BD9-81ED-4DB2-BD59-A6C34878D82A}">
                    <a16:rowId xmlns:a16="http://schemas.microsoft.com/office/drawing/2014/main" val="3932210363"/>
                  </a:ext>
                </a:extLst>
              </a:tr>
              <a:tr h="216024">
                <a:tc>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（ネグレクト）</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１５</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１５</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１５</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４６</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extLst>
                  <a:ext uri="{0D108BD9-81ED-4DB2-BD59-A6C34878D82A}">
                    <a16:rowId xmlns:a16="http://schemas.microsoft.com/office/drawing/2014/main" val="3406572186"/>
                  </a:ext>
                </a:extLst>
              </a:tr>
              <a:tr h="144016">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経済的虐待</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extLst>
                  <a:ext uri="{0D108BD9-81ED-4DB2-BD59-A6C34878D82A}">
                    <a16:rowId xmlns:a16="http://schemas.microsoft.com/office/drawing/2014/main" val="2163746523"/>
                  </a:ext>
                </a:extLst>
              </a:tr>
              <a:tr h="94748">
                <a:tc vMerge="1">
                  <a:txBody>
                    <a:bodyPr/>
                    <a:lstStyle/>
                    <a:p>
                      <a:endParaRPr kumimoji="1" lang="ja-JP" altLang="en-US"/>
                    </a:p>
                  </a:txBody>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３３</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１７</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1906283014"/>
                  </a:ext>
                </a:extLst>
              </a:tr>
              <a:tr h="172476">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計</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１８</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１９</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５９</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３３</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１６４</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extLst>
                  <a:ext uri="{0D108BD9-81ED-4DB2-BD59-A6C34878D82A}">
                    <a16:rowId xmlns:a16="http://schemas.microsoft.com/office/drawing/2014/main" val="608226748"/>
                  </a:ext>
                </a:extLst>
              </a:tr>
              <a:tr h="74795">
                <a:tc vMerge="1">
                  <a:txBody>
                    <a:bodyPr/>
                    <a:lstStyle/>
                    <a:p>
                      <a:endParaRPr kumimoji="1" lang="ja-JP" altLang="en-US"/>
                    </a:p>
                  </a:txBody>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１１</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１２</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１３</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３６</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extLst>
                  <a:ext uri="{0D108BD9-81ED-4DB2-BD59-A6C34878D82A}">
                    <a16:rowId xmlns:a16="http://schemas.microsoft.com/office/drawing/2014/main" val="67087455"/>
                  </a:ext>
                </a:extLst>
              </a:tr>
            </a:tbl>
          </a:graphicData>
        </a:graphic>
      </p:graphicFrame>
      <p:graphicFrame>
        <p:nvGraphicFramePr>
          <p:cNvPr id="19" name="表 18">
            <a:extLst>
              <a:ext uri="{FF2B5EF4-FFF2-40B4-BE49-F238E27FC236}">
                <a16:creationId xmlns:a16="http://schemas.microsoft.com/office/drawing/2014/main" id="{4B816725-D7CA-4CEE-BA68-A1E20A0EA4C0}"/>
              </a:ext>
            </a:extLst>
          </p:cNvPr>
          <p:cNvGraphicFramePr>
            <a:graphicFrameLocks noGrp="1"/>
          </p:cNvGraphicFramePr>
          <p:nvPr/>
        </p:nvGraphicFramePr>
        <p:xfrm>
          <a:off x="331308" y="3969933"/>
          <a:ext cx="6921245" cy="2827666"/>
        </p:xfrm>
        <a:graphic>
          <a:graphicData uri="http://schemas.openxmlformats.org/drawingml/2006/table">
            <a:tbl>
              <a:tblPr/>
              <a:tblGrid>
                <a:gridCol w="1157438">
                  <a:extLst>
                    <a:ext uri="{9D8B030D-6E8A-4147-A177-3AD203B41FA5}">
                      <a16:colId xmlns:a16="http://schemas.microsoft.com/office/drawing/2014/main" val="1697828312"/>
                    </a:ext>
                  </a:extLst>
                </a:gridCol>
                <a:gridCol w="1280846">
                  <a:extLst>
                    <a:ext uri="{9D8B030D-6E8A-4147-A177-3AD203B41FA5}">
                      <a16:colId xmlns:a16="http://schemas.microsoft.com/office/drawing/2014/main" val="2200425820"/>
                    </a:ext>
                  </a:extLst>
                </a:gridCol>
                <a:gridCol w="1253258">
                  <a:extLst>
                    <a:ext uri="{9D8B030D-6E8A-4147-A177-3AD203B41FA5}">
                      <a16:colId xmlns:a16="http://schemas.microsoft.com/office/drawing/2014/main" val="1283573995"/>
                    </a:ext>
                  </a:extLst>
                </a:gridCol>
                <a:gridCol w="1224136">
                  <a:extLst>
                    <a:ext uri="{9D8B030D-6E8A-4147-A177-3AD203B41FA5}">
                      <a16:colId xmlns:a16="http://schemas.microsoft.com/office/drawing/2014/main" val="3275700525"/>
                    </a:ext>
                  </a:extLst>
                </a:gridCol>
                <a:gridCol w="1296144">
                  <a:extLst>
                    <a:ext uri="{9D8B030D-6E8A-4147-A177-3AD203B41FA5}">
                      <a16:colId xmlns:a16="http://schemas.microsoft.com/office/drawing/2014/main" val="2399439756"/>
                    </a:ext>
                  </a:extLst>
                </a:gridCol>
                <a:gridCol w="709423">
                  <a:extLst>
                    <a:ext uri="{9D8B030D-6E8A-4147-A177-3AD203B41FA5}">
                      <a16:colId xmlns:a16="http://schemas.microsoft.com/office/drawing/2014/main" val="3765655261"/>
                    </a:ext>
                  </a:extLst>
                </a:gridCol>
              </a:tblGrid>
              <a:tr h="450226">
                <a:tc>
                  <a:txBody>
                    <a:bodyPr/>
                    <a:lstStyle/>
                    <a:p>
                      <a:pPr algn="ctr" rtl="0" fontAlgn="ctr"/>
                      <a:r>
                        <a:rPr lang="ja-JP" altLang="en-US" sz="12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l" rtl="0" fontAlgn="ctr"/>
                      <a:r>
                        <a:rPr lang="ja-JP" altLang="en-US" sz="800" b="0"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強い行動障がいがある</a:t>
                      </a:r>
                      <a:r>
                        <a:rPr lang="en-US" altLang="ja-JP" sz="800" b="0"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a:t>
                      </a:r>
                      <a:r>
                        <a:rPr lang="ja-JP" altLang="en-US" sz="800" b="0"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認定調査を受けていないが同等の行動障がいがあるを含む）</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ja-JP" altLang="en-US" sz="900" b="0"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行動障がいがある</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ja-JP" altLang="en-US" sz="900" b="0"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行動障がいがない</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ja-JP" altLang="en-US" sz="900" b="0"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行動障がいの有無が不明</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ctr" rtl="0" fontAlgn="ctr"/>
                      <a:r>
                        <a:rPr lang="ja-JP" altLang="en-US" sz="10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計</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extLst>
                  <a:ext uri="{0D108BD9-81ED-4DB2-BD59-A6C34878D82A}">
                    <a16:rowId xmlns:a16="http://schemas.microsoft.com/office/drawing/2014/main" val="4168742967"/>
                  </a:ext>
                </a:extLst>
              </a:tr>
              <a:tr h="182014">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身体的虐待</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９</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９</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extLst>
                  <a:ext uri="{0D108BD9-81ED-4DB2-BD59-A6C34878D82A}">
                    <a16:rowId xmlns:a16="http://schemas.microsoft.com/office/drawing/2014/main" val="3190984564"/>
                  </a:ext>
                </a:extLst>
              </a:tr>
              <a:tr h="182014">
                <a:tc vMerge="1">
                  <a:txBody>
                    <a:bodyPr/>
                    <a:lstStyle/>
                    <a:p>
                      <a:endParaRPr kumimoji="1" lang="ja-JP" altLang="en-US"/>
                    </a:p>
                  </a:txBody>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５２</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１５</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１５</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D0D8E8"/>
                    </a:solidFill>
                  </a:tcPr>
                </a:tc>
                <a:extLst>
                  <a:ext uri="{0D108BD9-81ED-4DB2-BD59-A6C34878D82A}">
                    <a16:rowId xmlns:a16="http://schemas.microsoft.com/office/drawing/2014/main" val="3745993371"/>
                  </a:ext>
                </a:extLst>
              </a:tr>
              <a:tr h="182014">
                <a:tc>
                  <a:txBody>
                    <a:bodyPr/>
                    <a:lstStyle/>
                    <a:p>
                      <a:pPr algn="ctr" rtl="0" fontAlgn="ctr"/>
                      <a:r>
                        <a:rPr lang="ja-JP" altLang="en-US" sz="10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うち身体拘束あり</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９</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2396798090"/>
                  </a:ext>
                </a:extLst>
              </a:tr>
              <a:tr h="182014">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性的虐待</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１７</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extLst>
                  <a:ext uri="{0D108BD9-81ED-4DB2-BD59-A6C34878D82A}">
                    <a16:rowId xmlns:a16="http://schemas.microsoft.com/office/drawing/2014/main" val="2885227913"/>
                  </a:ext>
                </a:extLst>
              </a:tr>
              <a:tr h="182014">
                <a:tc vMerge="1">
                  <a:txBody>
                    <a:bodyPr/>
                    <a:lstStyle/>
                    <a:p>
                      <a:endParaRPr kumimoji="1" lang="ja-JP" altLang="en-US"/>
                    </a:p>
                  </a:txBody>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３５</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３５</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extLst>
                  <a:ext uri="{0D108BD9-81ED-4DB2-BD59-A6C34878D82A}">
                    <a16:rowId xmlns:a16="http://schemas.microsoft.com/office/drawing/2014/main" val="3665991737"/>
                  </a:ext>
                </a:extLst>
              </a:tr>
              <a:tr h="182014">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心理的虐待</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８</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１９</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６７</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extLst>
                  <a:ext uri="{0D108BD9-81ED-4DB2-BD59-A6C34878D82A}">
                    <a16:rowId xmlns:a16="http://schemas.microsoft.com/office/drawing/2014/main" val="62107366"/>
                  </a:ext>
                </a:extLst>
              </a:tr>
              <a:tr h="182014">
                <a:tc vMerge="1">
                  <a:txBody>
                    <a:bodyPr/>
                    <a:lstStyle/>
                    <a:p>
                      <a:endParaRPr kumimoji="1" lang="ja-JP" altLang="en-US"/>
                    </a:p>
                  </a:txBody>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１２</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758827449"/>
                  </a:ext>
                </a:extLst>
              </a:tr>
              <a:tr h="182014">
                <a:tc>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放棄、放置</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１３</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extLst>
                  <a:ext uri="{0D108BD9-81ED-4DB2-BD59-A6C34878D82A}">
                    <a16:rowId xmlns:a16="http://schemas.microsoft.com/office/drawing/2014/main" val="2167891944"/>
                  </a:ext>
                </a:extLst>
              </a:tr>
              <a:tr h="182014">
                <a:tc>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（ネグレクト）</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２３</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３８</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extLst>
                  <a:ext uri="{0D108BD9-81ED-4DB2-BD59-A6C34878D82A}">
                    <a16:rowId xmlns:a16="http://schemas.microsoft.com/office/drawing/2014/main" val="2191050428"/>
                  </a:ext>
                </a:extLst>
              </a:tr>
              <a:tr h="182014">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経済的虐待</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9EDF4"/>
                    </a:solidFill>
                  </a:tcPr>
                </a:tc>
                <a:extLst>
                  <a:ext uri="{0D108BD9-81ED-4DB2-BD59-A6C34878D82A}">
                    <a16:rowId xmlns:a16="http://schemas.microsoft.com/office/drawing/2014/main" val="3544509852"/>
                  </a:ext>
                </a:extLst>
              </a:tr>
              <a:tr h="182014">
                <a:tc vMerge="1">
                  <a:txBody>
                    <a:bodyPr/>
                    <a:lstStyle/>
                    <a:p>
                      <a:endParaRPr kumimoji="1" lang="ja-JP" altLang="en-US"/>
                    </a:p>
                  </a:txBody>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１７</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１７</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５０</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１７</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2527766004"/>
                  </a:ext>
                </a:extLst>
              </a:tr>
              <a:tr h="182014">
                <a:tc rowSpan="2">
                  <a:txBody>
                    <a:bodyPr/>
                    <a:lstStyle/>
                    <a:p>
                      <a:pPr algn="ctr" rtl="0" fontAlgn="ctr"/>
                      <a:r>
                        <a:rPr lang="ja-JP" altLang="en-US" sz="1100" b="0" i="0" u="none" strike="noStrike">
                          <a:solidFill>
                            <a:srgbClr val="FFFFFF"/>
                          </a:solidFill>
                          <a:effectLst/>
                          <a:latin typeface="UD デジタル 教科書体 NK-R" panose="02020400000000000000" pitchFamily="18" charset="-128"/>
                          <a:ea typeface="UD デジタル 教科書体 NK-R" panose="02020400000000000000" pitchFamily="18" charset="-128"/>
                        </a:rPr>
                        <a:t>計</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６２</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２７</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４３</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３６</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１６４</a:t>
                      </a:r>
                      <a:endPar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0D8E8"/>
                    </a:solidFill>
                  </a:tcPr>
                </a:tc>
                <a:extLst>
                  <a:ext uri="{0D108BD9-81ED-4DB2-BD59-A6C34878D82A}">
                    <a16:rowId xmlns:a16="http://schemas.microsoft.com/office/drawing/2014/main" val="2172822233"/>
                  </a:ext>
                </a:extLst>
              </a:tr>
              <a:tr h="182014">
                <a:tc vMerge="1">
                  <a:txBody>
                    <a:bodyPr/>
                    <a:lstStyle/>
                    <a:p>
                      <a:endParaRPr kumimoji="1" lang="ja-JP" altLang="en-US"/>
                    </a:p>
                  </a:txBody>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３７</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１６</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２６</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ja-JP" altLang="en-US"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２１</a:t>
                      </a: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tc>
                  <a:txBody>
                    <a:bodyPr/>
                    <a:lstStyle/>
                    <a:p>
                      <a:pPr algn="r" rtl="0" fontAlgn="ctr"/>
                      <a:r>
                        <a:rPr lang="en-US" altLang="ja-JP" sz="12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100%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0D8E8"/>
                    </a:solidFill>
                  </a:tcPr>
                </a:tc>
                <a:extLst>
                  <a:ext uri="{0D108BD9-81ED-4DB2-BD59-A6C34878D82A}">
                    <a16:rowId xmlns:a16="http://schemas.microsoft.com/office/drawing/2014/main" val="4015081208"/>
                  </a:ext>
                </a:extLst>
              </a:tr>
            </a:tbl>
          </a:graphicData>
        </a:graphic>
      </p:graphicFrame>
      <p:sp>
        <p:nvSpPr>
          <p:cNvPr id="14" name="角丸四角形 17">
            <a:extLst>
              <a:ext uri="{FF2B5EF4-FFF2-40B4-BE49-F238E27FC236}">
                <a16:creationId xmlns:a16="http://schemas.microsoft.com/office/drawing/2014/main" id="{B64EBB39-C4AD-430C-91AF-88D2CCE4C688}"/>
              </a:ext>
            </a:extLst>
          </p:cNvPr>
          <p:cNvSpPr/>
          <p:nvPr/>
        </p:nvSpPr>
        <p:spPr>
          <a:xfrm>
            <a:off x="4382815" y="1047211"/>
            <a:ext cx="693242" cy="671154"/>
          </a:xfrm>
          <a:prstGeom prst="roundRect">
            <a:avLst>
              <a:gd name="adj" fmla="val 13979"/>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UD デジタル 教科書体 NK-R" panose="02020400000000000000" pitchFamily="18" charset="-128"/>
              <a:ea typeface="UD デジタル 教科書体 NK-R" panose="02020400000000000000" pitchFamily="18" charset="-128"/>
            </a:endParaRPr>
          </a:p>
        </p:txBody>
      </p:sp>
      <p:sp>
        <p:nvSpPr>
          <p:cNvPr id="15" name="角丸四角形 17">
            <a:extLst>
              <a:ext uri="{FF2B5EF4-FFF2-40B4-BE49-F238E27FC236}">
                <a16:creationId xmlns:a16="http://schemas.microsoft.com/office/drawing/2014/main" id="{7CA36D8F-B73E-4131-8B49-16F516A8EB25}"/>
              </a:ext>
            </a:extLst>
          </p:cNvPr>
          <p:cNvSpPr/>
          <p:nvPr/>
        </p:nvSpPr>
        <p:spPr>
          <a:xfrm>
            <a:off x="4360395" y="3239756"/>
            <a:ext cx="738082" cy="378488"/>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dirty="0">
              <a:latin typeface="UD デジタル 教科書体 NK-R" panose="02020400000000000000" pitchFamily="18" charset="-128"/>
              <a:ea typeface="UD デジタル 教科書体 NK-R" panose="02020400000000000000" pitchFamily="18" charset="-128"/>
            </a:endParaRPr>
          </a:p>
        </p:txBody>
      </p:sp>
      <p:sp>
        <p:nvSpPr>
          <p:cNvPr id="16" name="角丸四角形 17">
            <a:extLst>
              <a:ext uri="{FF2B5EF4-FFF2-40B4-BE49-F238E27FC236}">
                <a16:creationId xmlns:a16="http://schemas.microsoft.com/office/drawing/2014/main" id="{5F9DA369-219F-4678-AE3F-2DD912BB13B4}"/>
              </a:ext>
            </a:extLst>
          </p:cNvPr>
          <p:cNvSpPr/>
          <p:nvPr/>
        </p:nvSpPr>
        <p:spPr>
          <a:xfrm>
            <a:off x="5094571" y="1702639"/>
            <a:ext cx="693242" cy="378488"/>
          </a:xfrm>
          <a:prstGeom prst="roundRect">
            <a:avLst>
              <a:gd name="adj" fmla="val 12641"/>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UD デジタル 教科書体 NK-R" panose="02020400000000000000" pitchFamily="18" charset="-128"/>
              <a:ea typeface="UD デジタル 教科書体 NK-R" panose="02020400000000000000" pitchFamily="18" charset="-128"/>
            </a:endParaRPr>
          </a:p>
        </p:txBody>
      </p:sp>
      <p:sp>
        <p:nvSpPr>
          <p:cNvPr id="17" name="角丸四角形 17">
            <a:extLst>
              <a:ext uri="{FF2B5EF4-FFF2-40B4-BE49-F238E27FC236}">
                <a16:creationId xmlns:a16="http://schemas.microsoft.com/office/drawing/2014/main" id="{C691F5FD-7FB6-43C9-8564-ACB233CCB609}"/>
              </a:ext>
            </a:extLst>
          </p:cNvPr>
          <p:cNvSpPr/>
          <p:nvPr/>
        </p:nvSpPr>
        <p:spPr>
          <a:xfrm>
            <a:off x="1475656" y="4437113"/>
            <a:ext cx="1296144" cy="504056"/>
          </a:xfrm>
          <a:prstGeom prst="roundRect">
            <a:avLst>
              <a:gd name="adj" fmla="val 10200"/>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UD デジタル 教科書体 NK-R" panose="02020400000000000000" pitchFamily="18" charset="-128"/>
              <a:ea typeface="UD デジタル 教科書体 NK-R" panose="02020400000000000000" pitchFamily="18" charset="-128"/>
            </a:endParaRPr>
          </a:p>
        </p:txBody>
      </p:sp>
      <p:sp>
        <p:nvSpPr>
          <p:cNvPr id="18" name="スライド番号プレースホルダー 2">
            <a:extLst>
              <a:ext uri="{FF2B5EF4-FFF2-40B4-BE49-F238E27FC236}">
                <a16:creationId xmlns:a16="http://schemas.microsoft.com/office/drawing/2014/main" id="{ABDA7CD6-EBE7-4310-95AC-3396C97B0B51}"/>
              </a:ext>
            </a:extLst>
          </p:cNvPr>
          <p:cNvSpPr txBox="1">
            <a:spLocks/>
          </p:cNvSpPr>
          <p:nvPr/>
        </p:nvSpPr>
        <p:spPr bwMode="auto">
          <a:xfrm>
            <a:off x="7380312" y="6482950"/>
            <a:ext cx="176368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ja-JP"/>
            </a:defPPr>
            <a:lvl1pPr algn="r" rtl="0" eaLnBrk="1" fontAlgn="base" hangingPunct="1">
              <a:spcBef>
                <a:spcPct val="20000"/>
              </a:spcBef>
              <a:spcAft>
                <a:spcPct val="0"/>
              </a:spcAft>
              <a:buFont typeface="Arial" panose="020B0604020202020204" pitchFamily="34" charset="0"/>
              <a:buChar char="•"/>
              <a:defRPr kumimoji="1" sz="3200" kern="1200">
                <a:solidFill>
                  <a:schemeClr val="tx1"/>
                </a:solidFill>
                <a:latin typeface="Calibri" panose="020F0502020204030204" pitchFamily="34" charset="0"/>
                <a:ea typeface="ＭＳ Ｐゴシック" panose="020B0600070205080204" pitchFamily="50"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anose="020F0502020204030204" pitchFamily="34" charset="0"/>
                <a:ea typeface="ＭＳ Ｐゴシック" panose="020B0600070205080204" pitchFamily="50"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anose="020F0502020204030204" pitchFamily="34" charset="0"/>
                <a:ea typeface="ＭＳ Ｐゴシック" panose="020B0600070205080204" pitchFamily="50"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5pPr>
            <a:lvl6pPr marL="2514600" indent="-228600" algn="l" defTabSz="914400" rtl="0" eaLnBrk="0" fontAlgn="base" latinLnBrk="0" hangingPunct="0">
              <a:spcBef>
                <a:spcPct val="20000"/>
              </a:spcBef>
              <a:spcAft>
                <a:spcPct val="0"/>
              </a:spcAft>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6pPr>
            <a:lvl7pPr marL="2971800" indent="-228600" algn="l" defTabSz="914400" rtl="0" eaLnBrk="0" fontAlgn="base" latinLnBrk="0" hangingPunct="0">
              <a:spcBef>
                <a:spcPct val="20000"/>
              </a:spcBef>
              <a:spcAft>
                <a:spcPct val="0"/>
              </a:spcAft>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7pPr>
            <a:lvl8pPr marL="3429000" indent="-228600" algn="l" defTabSz="914400" rtl="0" eaLnBrk="0" fontAlgn="base" latinLnBrk="0" hangingPunct="0">
              <a:spcBef>
                <a:spcPct val="20000"/>
              </a:spcBef>
              <a:spcAft>
                <a:spcPct val="0"/>
              </a:spcAft>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8pPr>
            <a:lvl9pPr marL="3886200" indent="-228600" algn="l" defTabSz="914400" rtl="0" eaLnBrk="0" fontAlgn="base" latinLnBrk="0" hangingPunct="0">
              <a:spcBef>
                <a:spcPct val="20000"/>
              </a:spcBef>
              <a:spcAft>
                <a:spcPct val="0"/>
              </a:spcAft>
              <a:buFont typeface="Arial" panose="020B0604020202020204" pitchFamily="34" charset="0"/>
              <a:buChar char="»"/>
              <a:defRPr kumimoji="1" sz="2000" kern="1200">
                <a:solidFill>
                  <a:schemeClr val="tx1"/>
                </a:solidFill>
                <a:latin typeface="Calibri" panose="020F0502020204030204" pitchFamily="34" charset="0"/>
                <a:ea typeface="ＭＳ Ｐゴシック" panose="020B0600070205080204" pitchFamily="50" charset="-128"/>
                <a:cs typeface="+mn-cs"/>
              </a:defRPr>
            </a:lvl9pPr>
          </a:lstStyle>
          <a:p>
            <a:pPr>
              <a:spcBef>
                <a:spcPct val="0"/>
              </a:spcBef>
              <a:buFontTx/>
              <a:buNone/>
            </a:pPr>
            <a:fld id="{7CA824B1-2A3C-42E2-83D2-438551728A1D}"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30</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604195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タイトル 1"/>
          <p:cNvSpPr txBox="1">
            <a:spLocks/>
          </p:cNvSpPr>
          <p:nvPr/>
        </p:nvSpPr>
        <p:spPr bwMode="auto">
          <a:xfrm>
            <a:off x="468313" y="22050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使用者による虐待について</a:t>
            </a:r>
          </a:p>
        </p:txBody>
      </p:sp>
      <p:sp>
        <p:nvSpPr>
          <p:cNvPr id="65539" name="スライド番号プレースホルダー 1"/>
          <p:cNvSpPr>
            <a:spLocks noGrp="1"/>
          </p:cNvSpPr>
          <p:nvPr>
            <p:ph type="sldNum" sz="quarter" idx="12"/>
          </p:nvPr>
        </p:nvSpPr>
        <p:spPr bwMode="auto">
          <a:xfrm>
            <a:off x="7005012"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A1300D5-AA09-46C5-AB92-C8456847D115}" type="slidenum">
              <a:rPr kumimoji="1" lang="ja-JP" altLang="en-US" sz="1200" b="0" i="0" u="none" strike="noStrike" kern="1200" cap="none" spc="0" normalizeH="0" baseline="0" noProof="0" smtClean="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1" lang="ja-JP" altLang="en-US"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グラフ 9">
            <a:extLst>
              <a:ext uri="{FF2B5EF4-FFF2-40B4-BE49-F238E27FC236}">
                <a16:creationId xmlns:a16="http://schemas.microsoft.com/office/drawing/2014/main" id="{4A5A4AA5-2C3F-4C44-99C7-763D28FE5950}"/>
              </a:ext>
            </a:extLst>
          </p:cNvPr>
          <p:cNvGraphicFramePr>
            <a:graphicFrameLocks/>
          </p:cNvGraphicFramePr>
          <p:nvPr>
            <p:extLst>
              <p:ext uri="{D42A27DB-BD31-4B8C-83A1-F6EECF244321}">
                <p14:modId xmlns:p14="http://schemas.microsoft.com/office/powerpoint/2010/main" val="4034552277"/>
              </p:ext>
            </p:extLst>
          </p:nvPr>
        </p:nvGraphicFramePr>
        <p:xfrm>
          <a:off x="179512" y="908719"/>
          <a:ext cx="8784976" cy="5526653"/>
        </p:xfrm>
        <a:graphic>
          <a:graphicData uri="http://schemas.openxmlformats.org/drawingml/2006/chart">
            <c:chart xmlns:c="http://schemas.openxmlformats.org/drawingml/2006/chart" xmlns:r="http://schemas.openxmlformats.org/officeDocument/2006/relationships" r:id="rId3"/>
          </a:graphicData>
        </a:graphic>
      </p:graphicFrame>
      <p:sp>
        <p:nvSpPr>
          <p:cNvPr id="6" name="タイトル 1"/>
          <p:cNvSpPr>
            <a:spLocks noGrp="1"/>
          </p:cNvSpPr>
          <p:nvPr>
            <p:ph type="title"/>
          </p:nvPr>
        </p:nvSpPr>
        <p:spPr>
          <a:xfrm>
            <a:off x="576263" y="407651"/>
            <a:ext cx="7991475" cy="368300"/>
          </a:xfrm>
          <a:solidFill>
            <a:schemeClr val="tx2">
              <a:lumMod val="20000"/>
              <a:lumOff val="80000"/>
            </a:schemeClr>
          </a:solidFill>
        </p:spPr>
        <p:txBody>
          <a:bodyPr rtlCol="0">
            <a:noAutofit/>
          </a:bodyPr>
          <a:lstStyle/>
          <a:p>
            <a:pPr eaLnBrk="1" fontAlgn="auto" hangingPunct="1">
              <a:spcAft>
                <a:spcPts val="0"/>
              </a:spcAft>
              <a:defRPr/>
            </a:pPr>
            <a:r>
              <a:rPr lang="ja-JP" altLang="en-US" sz="2300" b="1" dirty="0"/>
              <a:t>～障がい者虐待事例への対応状況等（調査結果）経年比較～</a:t>
            </a:r>
          </a:p>
        </p:txBody>
      </p:sp>
      <p:sp>
        <p:nvSpPr>
          <p:cNvPr id="19460" name="スライド番号プレースホルダー 1"/>
          <p:cNvSpPr>
            <a:spLocks noGrp="1"/>
          </p:cNvSpPr>
          <p:nvPr>
            <p:ph type="sldNum" sz="quarter" idx="12"/>
          </p:nvPr>
        </p:nvSpPr>
        <p:spPr bwMode="auto">
          <a:xfrm>
            <a:off x="6990908" y="6481464"/>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ABF26FE-3AB8-4436-89A0-947902BD5A67}" type="slidenum">
              <a:rPr kumimoji="1" lang="ja-JP" altLang="en-US" sz="1200" b="0" i="0" u="none" strike="noStrike" kern="1200" cap="none" spc="0" normalizeH="0" baseline="0" noProof="0" smtClean="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1" lang="ja-JP" altLang="en-US"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19463" name="テキスト ボックス 5"/>
          <p:cNvSpPr txBox="1">
            <a:spLocks noChangeArrowheads="1"/>
          </p:cNvSpPr>
          <p:nvPr/>
        </p:nvSpPr>
        <p:spPr bwMode="auto">
          <a:xfrm>
            <a:off x="7938" y="0"/>
            <a:ext cx="3340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＜大阪府の状況＞</a:t>
            </a:r>
          </a:p>
        </p:txBody>
      </p:sp>
      <p:sp>
        <p:nvSpPr>
          <p:cNvPr id="12" name="テキスト ボックス 2">
            <a:extLst>
              <a:ext uri="{FF2B5EF4-FFF2-40B4-BE49-F238E27FC236}">
                <a16:creationId xmlns:a16="http://schemas.microsoft.com/office/drawing/2014/main" id="{8BFC180F-C513-4D4C-AE34-428C9E058F3A}"/>
              </a:ext>
            </a:extLst>
          </p:cNvPr>
          <p:cNvSpPr txBox="1">
            <a:spLocks noChangeArrowheads="1"/>
          </p:cNvSpPr>
          <p:nvPr/>
        </p:nvSpPr>
        <p:spPr bwMode="auto">
          <a:xfrm>
            <a:off x="395536" y="6435373"/>
            <a:ext cx="62646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※H24</a:t>
            </a:r>
            <a:r>
              <a:rPr kumimoji="1" lang="ja-JP" altLang="en-US"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年度データは下半期のみのデータ</a:t>
            </a:r>
            <a:endParaRPr kumimoji="1" lang="en-US" altLang="ja-JP"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pic>
        <p:nvPicPr>
          <p:cNvPr id="8" name="chart"/>
          <p:cNvPicPr>
            <a:picLocks noChangeAspect="1"/>
          </p:cNvPicPr>
          <p:nvPr/>
        </p:nvPicPr>
        <p:blipFill>
          <a:blip r:embed="rId4"/>
          <a:stretch>
            <a:fillRect/>
          </a:stretch>
        </p:blipFill>
        <p:spPr>
          <a:xfrm>
            <a:off x="8195850" y="2348880"/>
            <a:ext cx="743776" cy="493819"/>
          </a:xfrm>
          <a:prstGeom prst="rect">
            <a:avLst/>
          </a:prstGeom>
        </p:spPr>
      </p:pic>
      <p:sp>
        <p:nvSpPr>
          <p:cNvPr id="2" name="正方形/長方形 1"/>
          <p:cNvSpPr/>
          <p:nvPr/>
        </p:nvSpPr>
        <p:spPr>
          <a:xfrm>
            <a:off x="8028384" y="3343423"/>
            <a:ext cx="877163" cy="369332"/>
          </a:xfrm>
          <a:prstGeom prst="rect">
            <a:avLst/>
          </a:prstGeom>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事業所</a:t>
            </a:r>
          </a:p>
        </p:txBody>
      </p:sp>
      <p:sp>
        <p:nvSpPr>
          <p:cNvPr id="3" name="正方形/長方形 2"/>
          <p:cNvSpPr/>
          <p:nvPr/>
        </p:nvSpPr>
        <p:spPr>
          <a:xfrm>
            <a:off x="251520" y="1124744"/>
            <a:ext cx="50405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Calibri"/>
                <a:ea typeface="UD デジタル 教科書体 NK-R" panose="02020400000000000000" pitchFamily="18" charset="-128"/>
                <a:cs typeface="+mn-cs"/>
              </a:rPr>
              <a:t>件</a:t>
            </a:r>
          </a:p>
        </p:txBody>
      </p:sp>
    </p:spTree>
    <p:extLst>
      <p:ext uri="{BB962C8B-B14F-4D97-AF65-F5344CB8AC3E}">
        <p14:creationId xmlns:p14="http://schemas.microsoft.com/office/powerpoint/2010/main" val="36983802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グラフ 9">
            <a:extLst>
              <a:ext uri="{FF2B5EF4-FFF2-40B4-BE49-F238E27FC236}">
                <a16:creationId xmlns:a16="http://schemas.microsoft.com/office/drawing/2014/main" id="{BA6BE992-39FE-4209-BD84-7CB51C402EFD}"/>
              </a:ext>
            </a:extLst>
          </p:cNvPr>
          <p:cNvGraphicFramePr>
            <a:graphicFrameLocks/>
          </p:cNvGraphicFramePr>
          <p:nvPr>
            <p:extLst>
              <p:ext uri="{D42A27DB-BD31-4B8C-83A1-F6EECF244321}">
                <p14:modId xmlns:p14="http://schemas.microsoft.com/office/powerpoint/2010/main" val="1184755101"/>
              </p:ext>
            </p:extLst>
          </p:nvPr>
        </p:nvGraphicFramePr>
        <p:xfrm>
          <a:off x="251520" y="980728"/>
          <a:ext cx="8640960" cy="4968551"/>
        </p:xfrm>
        <a:graphic>
          <a:graphicData uri="http://schemas.openxmlformats.org/drawingml/2006/chart">
            <c:chart xmlns:c="http://schemas.openxmlformats.org/drawingml/2006/chart" xmlns:r="http://schemas.openxmlformats.org/officeDocument/2006/relationships" r:id="rId3"/>
          </a:graphicData>
        </a:graphic>
      </p:graphicFrame>
      <p:sp>
        <p:nvSpPr>
          <p:cNvPr id="6" name="タイトル 1"/>
          <p:cNvSpPr>
            <a:spLocks noGrp="1"/>
          </p:cNvSpPr>
          <p:nvPr>
            <p:ph type="title"/>
          </p:nvPr>
        </p:nvSpPr>
        <p:spPr>
          <a:xfrm>
            <a:off x="457200" y="394271"/>
            <a:ext cx="8229600" cy="369889"/>
          </a:xfrm>
          <a:solidFill>
            <a:schemeClr val="tx2">
              <a:lumMod val="20000"/>
              <a:lumOff val="80000"/>
            </a:schemeClr>
          </a:solidFill>
        </p:spPr>
        <p:txBody>
          <a:bodyPr rtlCol="0">
            <a:normAutofit fontScale="90000"/>
          </a:bodyPr>
          <a:lstStyle/>
          <a:p>
            <a:pPr eaLnBrk="1" fontAlgn="auto" hangingPunct="1">
              <a:spcAft>
                <a:spcPts val="0"/>
              </a:spcAft>
              <a:defRPr/>
            </a:pPr>
            <a:r>
              <a:rPr lang="en-US" altLang="ja-JP" sz="2400" b="1" dirty="0"/>
              <a:t>【</a:t>
            </a:r>
            <a:r>
              <a:rPr lang="ja-JP" altLang="en-US" sz="2400" b="1" dirty="0"/>
              <a:t>使用者</a:t>
            </a:r>
            <a:r>
              <a:rPr lang="en-US" altLang="ja-JP" sz="2400" b="1" dirty="0"/>
              <a:t>】</a:t>
            </a:r>
            <a:r>
              <a:rPr lang="ja-JP" altLang="en-US" sz="2400" b="1" dirty="0"/>
              <a:t>　通報・届出・相談者の内訳</a:t>
            </a:r>
          </a:p>
        </p:txBody>
      </p:sp>
      <p:sp>
        <p:nvSpPr>
          <p:cNvPr id="66563" name="テキスト ボックス 5"/>
          <p:cNvSpPr txBox="1">
            <a:spLocks noChangeArrowheads="1"/>
          </p:cNvSpPr>
          <p:nvPr/>
        </p:nvSpPr>
        <p:spPr bwMode="auto">
          <a:xfrm>
            <a:off x="161925" y="0"/>
            <a:ext cx="34020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＜使用者による虐待＞</a:t>
            </a:r>
          </a:p>
        </p:txBody>
      </p:sp>
      <p:sp>
        <p:nvSpPr>
          <p:cNvPr id="66564" name="スライド番号プレースホルダー 1"/>
          <p:cNvSpPr>
            <a:spLocks noGrp="1"/>
          </p:cNvSpPr>
          <p:nvPr>
            <p:ph type="sldNum" sz="quarter" idx="12"/>
          </p:nvPr>
        </p:nvSpPr>
        <p:spPr bwMode="auto">
          <a:xfrm>
            <a:off x="7010400" y="647315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26E80B1-7E4A-4D7D-8406-AB735D325BC0}" type="slidenum">
              <a:rPr kumimoji="1" lang="ja-JP" altLang="en-US" sz="1200" b="0" i="0" u="none" strike="noStrike" kern="1200" cap="none" spc="0" normalizeH="0" baseline="0" noProof="0" smtClean="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1" lang="ja-JP" altLang="en-US" sz="1200" b="0" i="0" u="none" strike="noStrike" kern="1200" cap="none" spc="0" normalizeH="0" baseline="0" noProof="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66565" name="テキスト ボックス 7"/>
          <p:cNvSpPr txBox="1">
            <a:spLocks noChangeArrowheads="1"/>
          </p:cNvSpPr>
          <p:nvPr/>
        </p:nvSpPr>
        <p:spPr bwMode="auto">
          <a:xfrm>
            <a:off x="323528" y="5949280"/>
            <a:ext cx="8064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複数回答有</a:t>
            </a:r>
            <a:endParaRPr kumimoji="1" lang="en-US" altLang="ja-JP"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1" lang="en-US" altLang="ja-JP"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通報件数：</a:t>
            </a:r>
            <a:r>
              <a:rPr kumimoji="1" lang="en-US" altLang="ja-JP"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R4</a:t>
            </a:r>
            <a:r>
              <a:rPr kumimoji="1" lang="ja-JP" altLang="en-US"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年度</a:t>
            </a:r>
            <a:r>
              <a:rPr kumimoji="1" lang="en-US" altLang="ja-JP"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52</a:t>
            </a:r>
            <a:r>
              <a:rPr kumimoji="1" lang="ja-JP" altLang="en-US"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件、</a:t>
            </a:r>
            <a:r>
              <a:rPr kumimoji="1" lang="en-US" altLang="ja-JP"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R5</a:t>
            </a:r>
            <a:r>
              <a:rPr kumimoji="1" lang="ja-JP" altLang="en-US"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年度</a:t>
            </a:r>
            <a:r>
              <a:rPr kumimoji="1" lang="en-US" altLang="ja-JP"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51</a:t>
            </a:r>
            <a:r>
              <a:rPr kumimoji="1" lang="ja-JP" altLang="en-US"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件、</a:t>
            </a:r>
            <a:r>
              <a:rPr kumimoji="1" lang="en-US" altLang="ja-JP"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 R6</a:t>
            </a:r>
            <a:r>
              <a:rPr kumimoji="1" lang="ja-JP" altLang="en-US"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年度</a:t>
            </a:r>
            <a:r>
              <a:rPr kumimoji="1" lang="en-US" altLang="ja-JP"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69</a:t>
            </a:r>
            <a:r>
              <a:rPr kumimoji="1" lang="ja-JP" altLang="en-US" sz="14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件（大阪府及び府内市町村で受け付けた件数）</a:t>
            </a:r>
          </a:p>
        </p:txBody>
      </p:sp>
      <p:sp>
        <p:nvSpPr>
          <p:cNvPr id="11" name="角丸四角形 2">
            <a:extLst>
              <a:ext uri="{FF2B5EF4-FFF2-40B4-BE49-F238E27FC236}">
                <a16:creationId xmlns:a16="http://schemas.microsoft.com/office/drawing/2014/main" id="{D57EE0DA-1A4D-461E-AF54-5D163B740093}"/>
              </a:ext>
            </a:extLst>
          </p:cNvPr>
          <p:cNvSpPr/>
          <p:nvPr/>
        </p:nvSpPr>
        <p:spPr>
          <a:xfrm>
            <a:off x="5076056" y="1700808"/>
            <a:ext cx="3490780" cy="432066"/>
          </a:xfrm>
          <a:prstGeom prst="roundRect">
            <a:avLst/>
          </a:prstGeom>
        </p:spPr>
        <p:style>
          <a:lnRef idx="2">
            <a:schemeClr val="accent6"/>
          </a:lnRef>
          <a:fillRef idx="1">
            <a:schemeClr val="lt1"/>
          </a:fillRef>
          <a:effectRef idx="0">
            <a:schemeClr val="accent6"/>
          </a:effectRef>
          <a:fontRef idx="minor">
            <a:schemeClr val="dk1"/>
          </a:fontRef>
        </p:style>
        <p:txBody>
          <a:bodyPr wrap="square"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・使用者では、「本人による届出」が引き続き最多。</a:t>
            </a:r>
            <a:endParaRPr kumimoji="1" lang="en-US" altLang="ja-JP"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7" name="正方形/長方形 6"/>
          <p:cNvSpPr/>
          <p:nvPr/>
        </p:nvSpPr>
        <p:spPr>
          <a:xfrm>
            <a:off x="899592" y="5661248"/>
            <a:ext cx="792088" cy="21602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white"/>
              </a:solidFill>
              <a:effectLst/>
              <a:uLnTx/>
              <a:uFillTx/>
              <a:latin typeface="Calibri"/>
              <a:ea typeface="UD デジタル 教科書体 NK-R" panose="02020400000000000000" pitchFamily="18" charset="-128"/>
              <a:cs typeface="+mn-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6632"/>
            <a:ext cx="8229600" cy="720725"/>
          </a:xfrm>
          <a:solidFill>
            <a:schemeClr val="tx2">
              <a:lumMod val="20000"/>
              <a:lumOff val="80000"/>
            </a:schemeClr>
          </a:solidFill>
        </p:spPr>
        <p:txBody>
          <a:bodyPr/>
          <a:lstStyle/>
          <a:p>
            <a:pPr>
              <a:defRPr/>
            </a:pPr>
            <a:r>
              <a:rPr lang="en-US" altLang="ja-JP" sz="2400" dirty="0"/>
              <a:t>【</a:t>
            </a:r>
            <a:r>
              <a:rPr lang="ja-JP" altLang="en-US" sz="2400" dirty="0"/>
              <a:t>参考</a:t>
            </a:r>
            <a:r>
              <a:rPr lang="en-US" altLang="ja-JP" sz="2400" dirty="0"/>
              <a:t>】</a:t>
            </a:r>
            <a:r>
              <a:rPr lang="ja-JP" altLang="en-US" sz="2400" dirty="0"/>
              <a:t>令和６年度「大阪労働局における使用者による</a:t>
            </a:r>
            <a:br>
              <a:rPr lang="en-US" altLang="ja-JP" sz="2400" dirty="0"/>
            </a:br>
            <a:r>
              <a:rPr lang="ja-JP" altLang="en-US" sz="2400" dirty="0"/>
              <a:t>障がい者の虐待状況等について」</a:t>
            </a:r>
          </a:p>
        </p:txBody>
      </p:sp>
      <p:sp>
        <p:nvSpPr>
          <p:cNvPr id="68611" name="スライド番号プレースホルダー 3"/>
          <p:cNvSpPr>
            <a:spLocks noGrp="1"/>
          </p:cNvSpPr>
          <p:nvPr>
            <p:ph type="sldNum" sz="quarter" idx="12"/>
          </p:nvPr>
        </p:nvSpPr>
        <p:spPr bwMode="auto">
          <a:xfrm>
            <a:off x="6995100" y="647604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6D2DFCD-2398-48E3-8236-5DEB47366283}" type="slidenum">
              <a:rPr kumimoji="1" lang="ja-JP" altLang="en-US" sz="1200" b="0" i="0" u="none" strike="noStrike" kern="1200" cap="none" spc="0" normalizeH="0" baseline="0" noProof="0" smtClean="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1" lang="ja-JP" altLang="en-US" sz="1200" b="0" i="0" u="none" strike="noStrike" kern="1200" cap="none" spc="0" normalizeH="0" baseline="0" noProof="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68612" name="テキスト ボックス 5"/>
          <p:cNvSpPr txBox="1">
            <a:spLocks noChangeArrowheads="1"/>
          </p:cNvSpPr>
          <p:nvPr/>
        </p:nvSpPr>
        <p:spPr bwMode="auto">
          <a:xfrm>
            <a:off x="417513" y="2061022"/>
            <a:ext cx="73453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（１）使用者による障がい者虐待が認められた事業所・</a:t>
            </a:r>
            <a:r>
              <a:rPr kumimoji="1" lang="ja-JP" altLang="ja-JP"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事業所の業種</a:t>
            </a:r>
            <a:endParaRPr kumimoji="1" lang="ja-JP" altLang="ja-JP" sz="1200" b="0" i="0" u="none" strike="noStrike" kern="1200" cap="none" spc="0" normalizeH="0" baseline="0" noProof="0" dirty="0">
              <a:ln>
                <a:noFill/>
              </a:ln>
              <a:solidFill>
                <a:srgbClr val="FF0000"/>
              </a:solidFill>
              <a:effectLst/>
              <a:uLnTx/>
              <a:uFillTx/>
              <a:latin typeface="Calibri" panose="020F0502020204030204" pitchFamily="34" charset="0"/>
              <a:ea typeface="UD デジタル 教科書体 NK-R" panose="02020400000000000000" pitchFamily="18"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p:txBody>
      </p:sp>
      <p:sp>
        <p:nvSpPr>
          <p:cNvPr id="68613" name="テキスト ボックス 6"/>
          <p:cNvSpPr txBox="1">
            <a:spLocks noChangeArrowheads="1"/>
          </p:cNvSpPr>
          <p:nvPr/>
        </p:nvSpPr>
        <p:spPr bwMode="auto">
          <a:xfrm>
            <a:off x="414338" y="3933056"/>
            <a:ext cx="73453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（２）</a:t>
            </a:r>
            <a:r>
              <a:rPr kumimoji="1" lang="ja-JP" altLang="ja-JP"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被虐待者の障がい種別</a:t>
            </a:r>
          </a:p>
        </p:txBody>
      </p:sp>
      <p:graphicFrame>
        <p:nvGraphicFramePr>
          <p:cNvPr id="5" name="表 4"/>
          <p:cNvGraphicFramePr>
            <a:graphicFrameLocks noGrp="1"/>
          </p:cNvGraphicFramePr>
          <p:nvPr>
            <p:extLst>
              <p:ext uri="{D42A27DB-BD31-4B8C-83A1-F6EECF244321}">
                <p14:modId xmlns:p14="http://schemas.microsoft.com/office/powerpoint/2010/main" val="828900326"/>
              </p:ext>
            </p:extLst>
          </p:nvPr>
        </p:nvGraphicFramePr>
        <p:xfrm>
          <a:off x="668270" y="2422230"/>
          <a:ext cx="7848601" cy="1217502"/>
        </p:xfrm>
        <a:graphic>
          <a:graphicData uri="http://schemas.openxmlformats.org/drawingml/2006/table">
            <a:tbl>
              <a:tblPr firstRow="1" firstCol="1" bandRow="1">
                <a:tableStyleId>{5C22544A-7EE6-4342-B048-85BDC9FD1C3A}</a:tableStyleId>
              </a:tblPr>
              <a:tblGrid>
                <a:gridCol w="952270">
                  <a:extLst>
                    <a:ext uri="{9D8B030D-6E8A-4147-A177-3AD203B41FA5}">
                      <a16:colId xmlns:a16="http://schemas.microsoft.com/office/drawing/2014/main" val="20000"/>
                    </a:ext>
                  </a:extLst>
                </a:gridCol>
                <a:gridCol w="730307">
                  <a:extLst>
                    <a:ext uri="{9D8B030D-6E8A-4147-A177-3AD203B41FA5}">
                      <a16:colId xmlns:a16="http://schemas.microsoft.com/office/drawing/2014/main" val="20001"/>
                    </a:ext>
                  </a:extLst>
                </a:gridCol>
                <a:gridCol w="756330">
                  <a:extLst>
                    <a:ext uri="{9D8B030D-6E8A-4147-A177-3AD203B41FA5}">
                      <a16:colId xmlns:a16="http://schemas.microsoft.com/office/drawing/2014/main" val="20002"/>
                    </a:ext>
                  </a:extLst>
                </a:gridCol>
                <a:gridCol w="744072">
                  <a:extLst>
                    <a:ext uri="{9D8B030D-6E8A-4147-A177-3AD203B41FA5}">
                      <a16:colId xmlns:a16="http://schemas.microsoft.com/office/drawing/2014/main" val="20003"/>
                    </a:ext>
                  </a:extLst>
                </a:gridCol>
                <a:gridCol w="800018">
                  <a:extLst>
                    <a:ext uri="{9D8B030D-6E8A-4147-A177-3AD203B41FA5}">
                      <a16:colId xmlns:a16="http://schemas.microsoft.com/office/drawing/2014/main" val="20004"/>
                    </a:ext>
                  </a:extLst>
                </a:gridCol>
                <a:gridCol w="744072">
                  <a:extLst>
                    <a:ext uri="{9D8B030D-6E8A-4147-A177-3AD203B41FA5}">
                      <a16:colId xmlns:a16="http://schemas.microsoft.com/office/drawing/2014/main" val="20005"/>
                    </a:ext>
                  </a:extLst>
                </a:gridCol>
                <a:gridCol w="744072">
                  <a:extLst>
                    <a:ext uri="{9D8B030D-6E8A-4147-A177-3AD203B41FA5}">
                      <a16:colId xmlns:a16="http://schemas.microsoft.com/office/drawing/2014/main" val="20006"/>
                    </a:ext>
                  </a:extLst>
                </a:gridCol>
                <a:gridCol w="744072">
                  <a:extLst>
                    <a:ext uri="{9D8B030D-6E8A-4147-A177-3AD203B41FA5}">
                      <a16:colId xmlns:a16="http://schemas.microsoft.com/office/drawing/2014/main" val="1130478191"/>
                    </a:ext>
                  </a:extLst>
                </a:gridCol>
                <a:gridCol w="704912">
                  <a:extLst>
                    <a:ext uri="{9D8B030D-6E8A-4147-A177-3AD203B41FA5}">
                      <a16:colId xmlns:a16="http://schemas.microsoft.com/office/drawing/2014/main" val="20009"/>
                    </a:ext>
                  </a:extLst>
                </a:gridCol>
                <a:gridCol w="928476">
                  <a:extLst>
                    <a:ext uri="{9D8B030D-6E8A-4147-A177-3AD203B41FA5}">
                      <a16:colId xmlns:a16="http://schemas.microsoft.com/office/drawing/2014/main" val="20010"/>
                    </a:ext>
                  </a:extLst>
                </a:gridCol>
              </a:tblGrid>
              <a:tr h="409271">
                <a:tc>
                  <a:txBody>
                    <a:bodyPr/>
                    <a:lstStyle/>
                    <a:p>
                      <a:pPr algn="l"/>
                      <a:endParaRPr lang="ja-JP" sz="1400" baseline="0" dirty="0">
                        <a:effectLst/>
                        <a:latin typeface="UD デジタル 教科書体 NK-R" panose="02020400000000000000" pitchFamily="18" charset="-128"/>
                        <a:ea typeface="UD デジタル 教科書体 NK-R" panose="02020400000000000000" pitchFamily="18" charset="-128"/>
                      </a:endParaRPr>
                    </a:p>
                  </a:txBody>
                  <a:tcPr marL="62855" marR="62855" marT="0" marB="0" anchor="ctr"/>
                </a:tc>
                <a:tc>
                  <a:txBody>
                    <a:bodyPr/>
                    <a:lstStyle/>
                    <a:p>
                      <a:pPr algn="ctr">
                        <a:lnSpc>
                          <a:spcPts val="1200"/>
                        </a:lnSpc>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製造業</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tc>
                  <a:txBody>
                    <a:bodyPr/>
                    <a:lstStyle/>
                    <a:p>
                      <a:pPr algn="ctr">
                        <a:lnSpc>
                          <a:spcPts val="1200"/>
                        </a:lnSpc>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医療</a:t>
                      </a:r>
                      <a:endParaRPr lang="ja-JP" sz="1400" kern="100" baseline="0" dirty="0">
                        <a:effectLst/>
                        <a:latin typeface="UD デジタル 教科書体 NK-R" panose="02020400000000000000" pitchFamily="18" charset="-128"/>
                        <a:ea typeface="UD デジタル 教科書体 NK-R" panose="02020400000000000000" pitchFamily="18" charset="-128"/>
                      </a:endParaRPr>
                    </a:p>
                    <a:p>
                      <a:pPr algn="ctr">
                        <a:lnSpc>
                          <a:spcPts val="1200"/>
                        </a:lnSpc>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福祉</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tc>
                  <a:txBody>
                    <a:bodyPr/>
                    <a:lstStyle/>
                    <a:p>
                      <a:pPr algn="ctr">
                        <a:lnSpc>
                          <a:spcPts val="1200"/>
                        </a:lnSpc>
                        <a:spcAft>
                          <a:spcPts val="0"/>
                        </a:spcAft>
                      </a:pPr>
                      <a:r>
                        <a:rPr lang="ja-JP" altLang="en-US" sz="1400" kern="0" baseline="0" dirty="0">
                          <a:effectLst/>
                          <a:latin typeface="UD デジタル 教科書体 NK-R" panose="02020400000000000000" pitchFamily="18" charset="-128"/>
                          <a:ea typeface="UD デジタル 教科書体 NK-R" panose="02020400000000000000" pitchFamily="18" charset="-128"/>
                          <a:cs typeface="+mn-cs"/>
                        </a:rPr>
                        <a:t>卸売業</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tc>
                  <a:txBody>
                    <a:bodyPr/>
                    <a:lstStyle/>
                    <a:p>
                      <a:pPr algn="ctr">
                        <a:lnSpc>
                          <a:spcPts val="1200"/>
                        </a:lnSpc>
                        <a:spcAft>
                          <a:spcPts val="0"/>
                        </a:spcAft>
                      </a:pPr>
                      <a:r>
                        <a:rPr lang="ja-JP" altLang="en-US" sz="1400" kern="100" baseline="0" dirty="0">
                          <a:effectLst/>
                          <a:latin typeface="UD デジタル 教科書体 NK-R" panose="02020400000000000000" pitchFamily="18" charset="-128"/>
                          <a:ea typeface="UD デジタル 教科書体 NK-R" panose="02020400000000000000" pitchFamily="18" charset="-128"/>
                          <a:cs typeface="Times New Roman"/>
                        </a:rPr>
                        <a:t>建設業</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tc>
                  <a:txBody>
                    <a:bodyPr/>
                    <a:lstStyle/>
                    <a:p>
                      <a:pPr algn="ctr">
                        <a:lnSpc>
                          <a:spcPts val="1200"/>
                        </a:lnSpc>
                        <a:spcAft>
                          <a:spcPts val="0"/>
                        </a:spcAft>
                      </a:pPr>
                      <a:r>
                        <a:rPr lang="ja-JP" altLang="ja-JP" sz="1400" kern="0" baseline="0" dirty="0">
                          <a:effectLst/>
                          <a:latin typeface="UD デジタル 教科書体 NK-R" panose="02020400000000000000" pitchFamily="18" charset="-128"/>
                          <a:ea typeface="UD デジタル 教科書体 NK-R" panose="02020400000000000000" pitchFamily="18" charset="-128"/>
                        </a:rPr>
                        <a:t>ｻｰﾋﾞｽ</a:t>
                      </a:r>
                      <a:endParaRPr lang="ja-JP" altLang="ja-JP" sz="1400" kern="100" baseline="0" dirty="0">
                        <a:effectLst/>
                        <a:latin typeface="UD デジタル 教科書体 NK-R" panose="02020400000000000000" pitchFamily="18" charset="-128"/>
                        <a:ea typeface="UD デジタル 教科書体 NK-R" panose="02020400000000000000" pitchFamily="18" charset="-128"/>
                      </a:endParaRPr>
                    </a:p>
                    <a:p>
                      <a:pPr algn="ctr">
                        <a:lnSpc>
                          <a:spcPts val="1200"/>
                        </a:lnSpc>
                        <a:spcAft>
                          <a:spcPts val="0"/>
                        </a:spcAft>
                      </a:pPr>
                      <a:r>
                        <a:rPr lang="ja-JP" altLang="ja-JP" sz="1400" kern="0" baseline="0" dirty="0">
                          <a:effectLst/>
                          <a:latin typeface="UD デジタル 教科書体 NK-R" panose="02020400000000000000" pitchFamily="18" charset="-128"/>
                          <a:ea typeface="UD デジタル 教科書体 NK-R" panose="02020400000000000000" pitchFamily="18" charset="-128"/>
                        </a:rPr>
                        <a:t>業</a:t>
                      </a:r>
                      <a:endParaRPr lang="ja-JP" alt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tc>
                  <a:txBody>
                    <a:bodyPr/>
                    <a:lstStyle/>
                    <a:p>
                      <a:pPr algn="ctr">
                        <a:lnSpc>
                          <a:spcPts val="1200"/>
                        </a:lnSpc>
                        <a:spcAft>
                          <a:spcPts val="0"/>
                        </a:spcAft>
                      </a:pPr>
                      <a:r>
                        <a:rPr lang="ja-JP" altLang="en-US" sz="1400" kern="100" baseline="0" dirty="0">
                          <a:solidFill>
                            <a:schemeClr val="bg1"/>
                          </a:solidFill>
                          <a:effectLst/>
                          <a:latin typeface="UD デジタル 教科書体 NK-R" panose="02020400000000000000" pitchFamily="18" charset="-128"/>
                          <a:ea typeface="UD デジタル 教科書体 NK-R" panose="02020400000000000000" pitchFamily="18" charset="-128"/>
                          <a:cs typeface="Times New Roman"/>
                        </a:rPr>
                        <a:t>運輸</a:t>
                      </a:r>
                      <a:endParaRPr lang="ja-JP" altLang="ja-JP" sz="1400" kern="100" baseline="0" dirty="0">
                        <a:solidFill>
                          <a:schemeClr val="bg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tc>
                  <a:txBody>
                    <a:bodyPr/>
                    <a:lstStyle/>
                    <a:p>
                      <a:pPr algn="ctr">
                        <a:lnSpc>
                          <a:spcPts val="1200"/>
                        </a:lnSpc>
                        <a:spcAft>
                          <a:spcPts val="0"/>
                        </a:spcAft>
                      </a:pPr>
                      <a:r>
                        <a:rPr lang="ja-JP" altLang="en-US" sz="1400" kern="100" baseline="0" dirty="0">
                          <a:solidFill>
                            <a:schemeClr val="bg1"/>
                          </a:solidFill>
                          <a:effectLst/>
                          <a:latin typeface="UD デジタル 教科書体 NK-R" panose="02020400000000000000" pitchFamily="18" charset="-128"/>
                          <a:ea typeface="UD デジタル 教科書体 NK-R" panose="02020400000000000000" pitchFamily="18" charset="-128"/>
                          <a:cs typeface="Times New Roman"/>
                        </a:rPr>
                        <a:t>教育</a:t>
                      </a:r>
                      <a:endParaRPr lang="ja-JP" altLang="ja-JP" sz="1400" kern="100" baseline="0" dirty="0">
                        <a:solidFill>
                          <a:schemeClr val="bg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tc>
                  <a:txBody>
                    <a:bodyPr/>
                    <a:lstStyle/>
                    <a:p>
                      <a:pPr algn="ctr">
                        <a:lnSpc>
                          <a:spcPts val="1200"/>
                        </a:lnSpc>
                        <a:spcAft>
                          <a:spcPts val="0"/>
                        </a:spcAft>
                      </a:pPr>
                      <a:r>
                        <a:rPr lang="ja-JP" altLang="en-US" sz="1400" kern="0" baseline="0" dirty="0">
                          <a:effectLst/>
                          <a:latin typeface="UD デジタル 教科書体 NK-R" panose="02020400000000000000" pitchFamily="18" charset="-128"/>
                          <a:ea typeface="UD デジタル 教科書体 NK-R" panose="02020400000000000000" pitchFamily="18" charset="-128"/>
                        </a:rPr>
                        <a:t>不明</a:t>
                      </a:r>
                      <a:endParaRPr lang="ja-JP" sz="1400" kern="100" baseline="0" dirty="0">
                        <a:effectLst/>
                        <a:latin typeface="UD デジタル 教科書体 NK-R" panose="02020400000000000000" pitchFamily="18" charset="-128"/>
                        <a:ea typeface="UD デジタル 教科書体 NK-R" panose="02020400000000000000" pitchFamily="18" charset="-128"/>
                      </a:endParaRPr>
                    </a:p>
                  </a:txBody>
                  <a:tcPr marL="62855" marR="62855" marT="0" marB="0" anchor="ctr"/>
                </a:tc>
                <a:tc>
                  <a:txBody>
                    <a:bodyPr/>
                    <a:lstStyle/>
                    <a:p>
                      <a:pPr algn="ctr">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合計</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extLst>
                  <a:ext uri="{0D108BD9-81ED-4DB2-BD59-A6C34878D82A}">
                    <a16:rowId xmlns:a16="http://schemas.microsoft.com/office/drawing/2014/main" val="10000"/>
                  </a:ext>
                </a:extLst>
              </a:tr>
              <a:tr h="467200">
                <a:tc>
                  <a:txBody>
                    <a:bodyPr/>
                    <a:lstStyle/>
                    <a:p>
                      <a:pPr algn="ctr">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事業所数</a:t>
                      </a:r>
                      <a:r>
                        <a:rPr lang="ja-JP" altLang="en-US" sz="1400" kern="0" baseline="0" dirty="0">
                          <a:effectLst/>
                          <a:latin typeface="UD デジタル 教科書体 NK-R" panose="02020400000000000000" pitchFamily="18" charset="-128"/>
                          <a:ea typeface="UD デジタル 教科書体 NK-R" panose="02020400000000000000" pitchFamily="18" charset="-128"/>
                        </a:rPr>
                        <a:t>（ヵ所）</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9</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8</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4</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8</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0</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1</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34</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extLst>
                  <a:ext uri="{0D108BD9-81ED-4DB2-BD59-A6C34878D82A}">
                    <a16:rowId xmlns:a16="http://schemas.microsoft.com/office/drawing/2014/main" val="10001"/>
                  </a:ext>
                </a:extLst>
              </a:tr>
              <a:tr h="341031">
                <a:tc>
                  <a:txBody>
                    <a:bodyPr/>
                    <a:lstStyle/>
                    <a:p>
                      <a:pPr algn="ctr">
                        <a:spcAft>
                          <a:spcPts val="0"/>
                        </a:spcAft>
                      </a:pPr>
                      <a:r>
                        <a:rPr lang="ja-JP" altLang="en-US" sz="1400" kern="0" baseline="0" dirty="0">
                          <a:effectLst/>
                          <a:latin typeface="UD デジタル 教科書体 NK-R" panose="02020400000000000000" pitchFamily="18" charset="-128"/>
                          <a:ea typeface="UD デジタル 教科書体 NK-R" panose="02020400000000000000" pitchFamily="18" charset="-128"/>
                        </a:rPr>
                        <a:t>割合（</a:t>
                      </a:r>
                      <a:r>
                        <a:rPr lang="ja-JP" sz="1400" kern="0" baseline="0" dirty="0">
                          <a:effectLst/>
                          <a:latin typeface="UD デジタル 教科書体 NK-R" panose="02020400000000000000" pitchFamily="18" charset="-128"/>
                          <a:ea typeface="UD デジタル 教科書体 NK-R" panose="02020400000000000000" pitchFamily="18" charset="-128"/>
                        </a:rPr>
                        <a:t>％</a:t>
                      </a:r>
                      <a:r>
                        <a:rPr lang="ja-JP" altLang="en-US" sz="1400" kern="0" baseline="0" dirty="0">
                          <a:effectLst/>
                          <a:latin typeface="UD デジタル 教科書体 NK-R" panose="02020400000000000000" pitchFamily="18" charset="-128"/>
                          <a:ea typeface="UD デジタル 教科書体 NK-R" panose="02020400000000000000" pitchFamily="18" charset="-128"/>
                        </a:rPr>
                        <a:t>）</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26.5</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23.5</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11.8</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5.9</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23.5</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5.9</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0.0</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2.9</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tc>
                  <a:txBody>
                    <a:bodyPr/>
                    <a:lstStyle/>
                    <a:p>
                      <a:pPr algn="r">
                        <a:lnSpc>
                          <a:spcPts val="1400"/>
                        </a:lnSpc>
                        <a:spcAft>
                          <a:spcPts val="0"/>
                        </a:spcAft>
                      </a:pPr>
                      <a:r>
                        <a:rPr lang="en-US" alt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100.0</a:t>
                      </a:r>
                      <a:endParaRPr lang="ja-JP" sz="160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2855" marR="62855" marT="0" marB="0" anchor="ctr">
                    <a:solidFill>
                      <a:schemeClr val="accent5">
                        <a:lumMod val="20000"/>
                        <a:lumOff val="80000"/>
                      </a:schemeClr>
                    </a:solidFill>
                  </a:tcPr>
                </a:tc>
                <a:extLst>
                  <a:ext uri="{0D108BD9-81ED-4DB2-BD59-A6C34878D82A}">
                    <a16:rowId xmlns:a16="http://schemas.microsoft.com/office/drawing/2014/main" val="10002"/>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862283051"/>
              </p:ext>
            </p:extLst>
          </p:nvPr>
        </p:nvGraphicFramePr>
        <p:xfrm>
          <a:off x="672145" y="4270559"/>
          <a:ext cx="7854636" cy="812800"/>
        </p:xfrm>
        <a:graphic>
          <a:graphicData uri="http://schemas.openxmlformats.org/drawingml/2006/table">
            <a:tbl>
              <a:tblPr/>
              <a:tblGrid>
                <a:gridCol w="928569">
                  <a:extLst>
                    <a:ext uri="{9D8B030D-6E8A-4147-A177-3AD203B41FA5}">
                      <a16:colId xmlns:a16="http://schemas.microsoft.com/office/drawing/2014/main" val="20000"/>
                    </a:ext>
                  </a:extLst>
                </a:gridCol>
                <a:gridCol w="1199048">
                  <a:extLst>
                    <a:ext uri="{9D8B030D-6E8A-4147-A177-3AD203B41FA5}">
                      <a16:colId xmlns:a16="http://schemas.microsoft.com/office/drawing/2014/main" val="20001"/>
                    </a:ext>
                  </a:extLst>
                </a:gridCol>
                <a:gridCol w="1227146">
                  <a:extLst>
                    <a:ext uri="{9D8B030D-6E8A-4147-A177-3AD203B41FA5}">
                      <a16:colId xmlns:a16="http://schemas.microsoft.com/office/drawing/2014/main" val="20002"/>
                    </a:ext>
                  </a:extLst>
                </a:gridCol>
                <a:gridCol w="1227146">
                  <a:extLst>
                    <a:ext uri="{9D8B030D-6E8A-4147-A177-3AD203B41FA5}">
                      <a16:colId xmlns:a16="http://schemas.microsoft.com/office/drawing/2014/main" val="20003"/>
                    </a:ext>
                  </a:extLst>
                </a:gridCol>
                <a:gridCol w="1227146">
                  <a:extLst>
                    <a:ext uri="{9D8B030D-6E8A-4147-A177-3AD203B41FA5}">
                      <a16:colId xmlns:a16="http://schemas.microsoft.com/office/drawing/2014/main" val="20004"/>
                    </a:ext>
                  </a:extLst>
                </a:gridCol>
                <a:gridCol w="1227146">
                  <a:extLst>
                    <a:ext uri="{9D8B030D-6E8A-4147-A177-3AD203B41FA5}">
                      <a16:colId xmlns:a16="http://schemas.microsoft.com/office/drawing/2014/main" val="20005"/>
                    </a:ext>
                  </a:extLst>
                </a:gridCol>
                <a:gridCol w="818435">
                  <a:extLst>
                    <a:ext uri="{9D8B030D-6E8A-4147-A177-3AD203B41FA5}">
                      <a16:colId xmlns:a16="http://schemas.microsoft.com/office/drawing/2014/main" val="20006"/>
                    </a:ext>
                  </a:extLst>
                </a:gridCol>
              </a:tblGrid>
              <a:tr h="318312">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rPr>
                        <a:t> </a:t>
                      </a:r>
                      <a:endPar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ja-JP" sz="1400" b="1" i="0" u="none" strike="noStrike" cap="none" normalizeH="0" baseline="0" dirty="0" err="1">
                          <a:ln>
                            <a:noFill/>
                          </a:ln>
                          <a:solidFill>
                            <a:srgbClr val="FFFFFF"/>
                          </a:solidFill>
                          <a:effectLst/>
                          <a:latin typeface="UD デジタル 教科書体 NK-R" panose="02020400000000000000" pitchFamily="18" charset="-128"/>
                          <a:ea typeface="UD デジタル 教科書体 NK-R" panose="02020400000000000000" pitchFamily="18" charset="-128"/>
                        </a:rPr>
                        <a:t>身体障がい</a:t>
                      </a:r>
                      <a:endPar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rPr>
                        <a:t>知的</a:t>
                      </a:r>
                      <a:r>
                        <a:rPr kumimoji="1" lang="ja-JP" altLang="ja-JP" sz="1400" b="1" i="0" u="none" strike="noStrike" cap="none" normalizeH="0" baseline="0" dirty="0" err="1">
                          <a:ln>
                            <a:noFill/>
                          </a:ln>
                          <a:solidFill>
                            <a:srgbClr val="FFFFFF"/>
                          </a:solidFill>
                          <a:effectLst/>
                          <a:latin typeface="UD デジタル 教科書体 NK-R" panose="02020400000000000000" pitchFamily="18" charset="-128"/>
                          <a:ea typeface="UD デジタル 教科書体 NK-R" panose="02020400000000000000" pitchFamily="18" charset="-128"/>
                        </a:rPr>
                        <a:t>障がい</a:t>
                      </a:r>
                      <a:endPar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ja-JP" sz="1400" b="1" i="0" u="none" strike="noStrike" cap="none" normalizeH="0" baseline="0" dirty="0" err="1">
                          <a:ln>
                            <a:noFill/>
                          </a:ln>
                          <a:solidFill>
                            <a:srgbClr val="FFFFFF"/>
                          </a:solidFill>
                          <a:effectLst/>
                          <a:latin typeface="UD デジタル 教科書体 NK-R" panose="02020400000000000000" pitchFamily="18" charset="-128"/>
                          <a:ea typeface="UD デジタル 教科書体 NK-R" panose="02020400000000000000" pitchFamily="18" charset="-128"/>
                        </a:rPr>
                        <a:t>精神障がい</a:t>
                      </a:r>
                      <a:endPar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ja-JP" sz="1400" b="1" i="0" u="none" strike="noStrike" cap="none" normalizeH="0" baseline="0" dirty="0" err="1">
                          <a:ln>
                            <a:noFill/>
                          </a:ln>
                          <a:solidFill>
                            <a:srgbClr val="FFFFFF"/>
                          </a:solidFill>
                          <a:effectLst/>
                          <a:latin typeface="UD デジタル 教科書体 NK-R" panose="02020400000000000000" pitchFamily="18" charset="-128"/>
                          <a:ea typeface="UD デジタル 教科書体 NK-R" panose="02020400000000000000" pitchFamily="18" charset="-128"/>
                        </a:rPr>
                        <a:t>発達障がい</a:t>
                      </a:r>
                      <a:endPar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rPr>
                        <a:t>その他・不明</a:t>
                      </a:r>
                      <a:endPar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rPr>
                        <a:t>合計</a:t>
                      </a:r>
                      <a:endPar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47244">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rPr>
                        <a:t>人数</a:t>
                      </a:r>
                      <a:r>
                        <a:rPr kumimoji="1" lang="ja-JP" altLang="en-US"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rPr>
                        <a:t>（人）</a:t>
                      </a:r>
                      <a:endPar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rPr>
                        <a:t>14</a:t>
                      </a:r>
                      <a:endParaRPr kumimoji="1" lang="ja-JP"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rPr>
                        <a:t>4</a:t>
                      </a:r>
                      <a:endParaRPr kumimoji="1" lang="ja-JP"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rPr>
                        <a:t>14</a:t>
                      </a:r>
                      <a:endParaRPr kumimoji="1" lang="ja-JP"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rPr>
                        <a:t>4</a:t>
                      </a:r>
                      <a:endParaRPr kumimoji="1" lang="ja-JP"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rPr>
                        <a:t>1</a:t>
                      </a:r>
                      <a:endParaRPr kumimoji="1" lang="ja-JP"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rPr>
                        <a:t>37</a:t>
                      </a:r>
                      <a:endParaRPr kumimoji="1" lang="ja-JP"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extLst>
                  <a:ext uri="{0D108BD9-81ED-4DB2-BD59-A6C34878D82A}">
                    <a16:rowId xmlns:a16="http://schemas.microsoft.com/office/drawing/2014/main" val="10001"/>
                  </a:ext>
                </a:extLst>
              </a:tr>
              <a:tr h="247244">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rPr>
                        <a:t>割合（</a:t>
                      </a:r>
                      <a:r>
                        <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rPr>
                        <a:t>％</a:t>
                      </a:r>
                      <a:r>
                        <a:rPr kumimoji="1" lang="ja-JP" altLang="en-US"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rPr>
                        <a:t>）</a:t>
                      </a:r>
                      <a:endParaRPr kumimoji="1" lang="ja-JP" altLang="ja-JP" sz="1400" b="1" i="0" u="none" strike="noStrike" cap="none" normalizeH="0" baseline="0" dirty="0">
                        <a:ln>
                          <a:noFill/>
                        </a:ln>
                        <a:solidFill>
                          <a:srgbClr val="FFFFFF"/>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algn="r"/>
                      <a:r>
                        <a:rPr lang="en-US" altLang="ja-JP" sz="1600" baseline="0" dirty="0">
                          <a:solidFill>
                            <a:schemeClr val="tx1"/>
                          </a:solidFill>
                          <a:latin typeface="UD デジタル 教科書体 NK-R" panose="02020400000000000000" pitchFamily="18" charset="-128"/>
                          <a:ea typeface="UD デジタル 教科書体 NK-R" panose="02020400000000000000" pitchFamily="18" charset="-128"/>
                        </a:rPr>
                        <a:t>41.2</a:t>
                      </a:r>
                      <a:endParaRPr lang="ja-JP" altLang="en-US" sz="160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p>
                      <a:pPr algn="r"/>
                      <a:r>
                        <a:rPr lang="en-US" altLang="ja-JP" sz="1600" baseline="0" dirty="0">
                          <a:solidFill>
                            <a:schemeClr val="tx1"/>
                          </a:solidFill>
                          <a:latin typeface="UD デジタル 教科書体 NK-R" panose="02020400000000000000" pitchFamily="18" charset="-128"/>
                          <a:ea typeface="UD デジタル 教科書体 NK-R" panose="02020400000000000000" pitchFamily="18" charset="-128"/>
                        </a:rPr>
                        <a:t>11.8</a:t>
                      </a:r>
                      <a:endParaRPr lang="ja-JP" altLang="en-US" sz="160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p>
                      <a:pPr algn="r"/>
                      <a:r>
                        <a:rPr lang="en-US" altLang="ja-JP" sz="1600" baseline="0" dirty="0">
                          <a:solidFill>
                            <a:schemeClr val="tx1"/>
                          </a:solidFill>
                          <a:latin typeface="UD デジタル 教科書体 NK-R" panose="02020400000000000000" pitchFamily="18" charset="-128"/>
                          <a:ea typeface="UD デジタル 教科書体 NK-R" panose="02020400000000000000" pitchFamily="18" charset="-128"/>
                        </a:rPr>
                        <a:t>41.2</a:t>
                      </a:r>
                      <a:endParaRPr lang="ja-JP" altLang="en-US" sz="160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p>
                      <a:pPr algn="r"/>
                      <a:r>
                        <a:rPr lang="en-US" altLang="ja-JP" sz="1600" baseline="0" dirty="0">
                          <a:solidFill>
                            <a:schemeClr val="tx1"/>
                          </a:solidFill>
                          <a:latin typeface="UD デジタル 教科書体 NK-R" panose="02020400000000000000" pitchFamily="18" charset="-128"/>
                          <a:ea typeface="UD デジタル 教科書体 NK-R" panose="02020400000000000000" pitchFamily="18" charset="-128"/>
                        </a:rPr>
                        <a:t>11.8</a:t>
                      </a:r>
                      <a:endParaRPr lang="ja-JP" altLang="en-US" sz="160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p>
                      <a:pPr algn="r"/>
                      <a:r>
                        <a:rPr lang="en-US" altLang="ja-JP" sz="1600" baseline="0" dirty="0">
                          <a:solidFill>
                            <a:schemeClr val="tx1"/>
                          </a:solidFill>
                          <a:latin typeface="UD デジタル 教科書体 NK-R" panose="02020400000000000000" pitchFamily="18" charset="-128"/>
                          <a:ea typeface="UD デジタル 教科書体 NK-R" panose="02020400000000000000" pitchFamily="18" charset="-128"/>
                        </a:rPr>
                        <a:t>2.9</a:t>
                      </a:r>
                      <a:endParaRPr lang="ja-JP" altLang="en-US" sz="160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ja-JP"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rPr>
                        <a:t>‐</a:t>
                      </a:r>
                      <a:endParaRPr kumimoji="1" lang="ja-JP" altLang="ja-JP" sz="16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BEEF4"/>
                    </a:solidFill>
                  </a:tcPr>
                </a:tc>
                <a:extLst>
                  <a:ext uri="{0D108BD9-81ED-4DB2-BD59-A6C34878D82A}">
                    <a16:rowId xmlns:a16="http://schemas.microsoft.com/office/drawing/2014/main" val="10002"/>
                  </a:ext>
                </a:extLst>
              </a:tr>
            </a:tbl>
          </a:graphicData>
        </a:graphic>
      </p:graphicFrame>
      <p:sp>
        <p:nvSpPr>
          <p:cNvPr id="68698" name="テキスト ボックス 6"/>
          <p:cNvSpPr txBox="1">
            <a:spLocks noChangeArrowheads="1"/>
          </p:cNvSpPr>
          <p:nvPr/>
        </p:nvSpPr>
        <p:spPr bwMode="auto">
          <a:xfrm>
            <a:off x="441325" y="5229945"/>
            <a:ext cx="73453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（３）</a:t>
            </a:r>
            <a:r>
              <a:rPr kumimoji="1" lang="ja-JP" altLang="ja-JP"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虐待の</a:t>
            </a:r>
            <a:r>
              <a:rPr kumimoji="1" lang="ja-JP" altLang="en-US"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類型</a:t>
            </a:r>
            <a:endParaRPr kumimoji="1" lang="en-US" altLang="ja-JP" sz="18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p:txBody>
      </p:sp>
      <p:graphicFrame>
        <p:nvGraphicFramePr>
          <p:cNvPr id="7" name="表 6"/>
          <p:cNvGraphicFramePr>
            <a:graphicFrameLocks noGrp="1"/>
          </p:cNvGraphicFramePr>
          <p:nvPr>
            <p:extLst>
              <p:ext uri="{D42A27DB-BD31-4B8C-83A1-F6EECF244321}">
                <p14:modId xmlns:p14="http://schemas.microsoft.com/office/powerpoint/2010/main" val="3588830380"/>
              </p:ext>
            </p:extLst>
          </p:nvPr>
        </p:nvGraphicFramePr>
        <p:xfrm>
          <a:off x="678181" y="5599832"/>
          <a:ext cx="7848600" cy="925512"/>
        </p:xfrm>
        <a:graphic>
          <a:graphicData uri="http://schemas.openxmlformats.org/drawingml/2006/table">
            <a:tbl>
              <a:tblPr firstRow="1" firstCol="1" lastRow="1" lastCol="1" bandRow="1" bandCol="1">
                <a:tableStyleId>{5C22544A-7EE6-4342-B048-85BDC9FD1C3A}</a:tableStyleId>
              </a:tblPr>
              <a:tblGrid>
                <a:gridCol w="953039">
                  <a:extLst>
                    <a:ext uri="{9D8B030D-6E8A-4147-A177-3AD203B41FA5}">
                      <a16:colId xmlns:a16="http://schemas.microsoft.com/office/drawing/2014/main" val="20000"/>
                    </a:ext>
                  </a:extLst>
                </a:gridCol>
                <a:gridCol w="1192611">
                  <a:extLst>
                    <a:ext uri="{9D8B030D-6E8A-4147-A177-3AD203B41FA5}">
                      <a16:colId xmlns:a16="http://schemas.microsoft.com/office/drawing/2014/main" val="20001"/>
                    </a:ext>
                  </a:extLst>
                </a:gridCol>
                <a:gridCol w="1192611">
                  <a:extLst>
                    <a:ext uri="{9D8B030D-6E8A-4147-A177-3AD203B41FA5}">
                      <a16:colId xmlns:a16="http://schemas.microsoft.com/office/drawing/2014/main" val="20002"/>
                    </a:ext>
                  </a:extLst>
                </a:gridCol>
                <a:gridCol w="1192611">
                  <a:extLst>
                    <a:ext uri="{9D8B030D-6E8A-4147-A177-3AD203B41FA5}">
                      <a16:colId xmlns:a16="http://schemas.microsoft.com/office/drawing/2014/main" val="20003"/>
                    </a:ext>
                  </a:extLst>
                </a:gridCol>
                <a:gridCol w="1192611">
                  <a:extLst>
                    <a:ext uri="{9D8B030D-6E8A-4147-A177-3AD203B41FA5}">
                      <a16:colId xmlns:a16="http://schemas.microsoft.com/office/drawing/2014/main" val="20004"/>
                    </a:ext>
                  </a:extLst>
                </a:gridCol>
                <a:gridCol w="1307310">
                  <a:extLst>
                    <a:ext uri="{9D8B030D-6E8A-4147-A177-3AD203B41FA5}">
                      <a16:colId xmlns:a16="http://schemas.microsoft.com/office/drawing/2014/main" val="20005"/>
                    </a:ext>
                  </a:extLst>
                </a:gridCol>
                <a:gridCol w="817807">
                  <a:extLst>
                    <a:ext uri="{9D8B030D-6E8A-4147-A177-3AD203B41FA5}">
                      <a16:colId xmlns:a16="http://schemas.microsoft.com/office/drawing/2014/main" val="20006"/>
                    </a:ext>
                  </a:extLst>
                </a:gridCol>
              </a:tblGrid>
              <a:tr h="370882">
                <a:tc>
                  <a:txBody>
                    <a:bodyPr/>
                    <a:lstStyle/>
                    <a:p>
                      <a:pPr algn="ctr">
                        <a:lnSpc>
                          <a:spcPts val="1400"/>
                        </a:lnSpc>
                        <a:spcAft>
                          <a:spcPts val="0"/>
                        </a:spcAft>
                      </a:pPr>
                      <a:r>
                        <a:rPr lang="en-US" sz="1400" kern="0" baseline="0" dirty="0">
                          <a:effectLst/>
                          <a:latin typeface="UD デジタル 教科書体 NK-R" panose="02020400000000000000" pitchFamily="18" charset="-128"/>
                          <a:ea typeface="UD デジタル 教科書体 NK-R" panose="02020400000000000000" pitchFamily="18" charset="-128"/>
                        </a:rPr>
                        <a:t> </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tc>
                <a:tc>
                  <a:txBody>
                    <a:bodyPr/>
                    <a:lstStyle/>
                    <a:p>
                      <a:pPr algn="ctr">
                        <a:lnSpc>
                          <a:spcPts val="1400"/>
                        </a:lnSpc>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身体的虐待</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tc>
                <a:tc>
                  <a:txBody>
                    <a:bodyPr/>
                    <a:lstStyle/>
                    <a:p>
                      <a:pPr algn="ctr">
                        <a:lnSpc>
                          <a:spcPts val="1400"/>
                        </a:lnSpc>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性的虐待</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tc>
                <a:tc>
                  <a:txBody>
                    <a:bodyPr/>
                    <a:lstStyle/>
                    <a:p>
                      <a:pPr indent="-635" algn="ctr">
                        <a:lnSpc>
                          <a:spcPts val="1400"/>
                        </a:lnSpc>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心理的虐待</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tc>
                <a:tc>
                  <a:txBody>
                    <a:bodyPr/>
                    <a:lstStyle/>
                    <a:p>
                      <a:pPr algn="ctr">
                        <a:lnSpc>
                          <a:spcPts val="1400"/>
                        </a:lnSpc>
                        <a:spcAft>
                          <a:spcPts val="0"/>
                        </a:spcAft>
                      </a:pPr>
                      <a:r>
                        <a:rPr lang="ja-JP" altLang="en-US" sz="1400" kern="0" baseline="0" dirty="0">
                          <a:solidFill>
                            <a:schemeClr val="bg1"/>
                          </a:solidFill>
                          <a:effectLst/>
                          <a:latin typeface="UD デジタル 教科書体 NK-R" panose="02020400000000000000" pitchFamily="18" charset="-128"/>
                          <a:ea typeface="UD デジタル 教科書体 NK-R" panose="02020400000000000000" pitchFamily="18" charset="-128"/>
                        </a:rPr>
                        <a:t>放棄・</a:t>
                      </a:r>
                      <a:r>
                        <a:rPr lang="ja-JP" sz="1400" kern="0" baseline="0" dirty="0">
                          <a:solidFill>
                            <a:schemeClr val="bg1"/>
                          </a:solidFill>
                          <a:effectLst/>
                          <a:latin typeface="UD デジタル 教科書体 NK-R" panose="02020400000000000000" pitchFamily="18" charset="-128"/>
                          <a:ea typeface="UD デジタル 教科書体 NK-R" panose="02020400000000000000" pitchFamily="18" charset="-128"/>
                        </a:rPr>
                        <a:t>放置</a:t>
                      </a:r>
                      <a:endParaRPr lang="ja-JP" sz="1400" kern="100" baseline="0" dirty="0">
                        <a:solidFill>
                          <a:schemeClr val="bg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tc>
                <a:tc>
                  <a:txBody>
                    <a:bodyPr/>
                    <a:lstStyle/>
                    <a:p>
                      <a:pPr algn="ctr">
                        <a:lnSpc>
                          <a:spcPts val="1400"/>
                        </a:lnSpc>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経済的虐待</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tc>
                <a:tc>
                  <a:txBody>
                    <a:bodyPr/>
                    <a:lstStyle/>
                    <a:p>
                      <a:pPr algn="ctr">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合計</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tc>
                <a:extLst>
                  <a:ext uri="{0D108BD9-81ED-4DB2-BD59-A6C34878D82A}">
                    <a16:rowId xmlns:a16="http://schemas.microsoft.com/office/drawing/2014/main" val="10000"/>
                  </a:ext>
                </a:extLst>
              </a:tr>
              <a:tr h="284897">
                <a:tc>
                  <a:txBody>
                    <a:bodyPr/>
                    <a:lstStyle/>
                    <a:p>
                      <a:pPr algn="ctr">
                        <a:lnSpc>
                          <a:spcPts val="1400"/>
                        </a:lnSpc>
                        <a:spcAft>
                          <a:spcPts val="0"/>
                        </a:spcAft>
                      </a:pPr>
                      <a:r>
                        <a:rPr lang="ja-JP" sz="1400" kern="0" baseline="0" dirty="0">
                          <a:effectLst/>
                          <a:latin typeface="UD デジタル 教科書体 NK-R" panose="02020400000000000000" pitchFamily="18" charset="-128"/>
                          <a:ea typeface="UD デジタル 教科書体 NK-R" panose="02020400000000000000" pitchFamily="18" charset="-128"/>
                        </a:rPr>
                        <a:t>件数</a:t>
                      </a:r>
                      <a:r>
                        <a:rPr lang="ja-JP" altLang="en-US" sz="1400" kern="0" baseline="0" dirty="0">
                          <a:effectLst/>
                          <a:latin typeface="UD デジタル 教科書体 NK-R" panose="02020400000000000000" pitchFamily="18" charset="-128"/>
                          <a:ea typeface="UD デジタル 教科書体 NK-R" panose="02020400000000000000" pitchFamily="18" charset="-128"/>
                        </a:rPr>
                        <a:t>（件）</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B w="12700" cap="flat" cmpd="sng" algn="ctr">
                      <a:solidFill>
                        <a:schemeClr val="bg1"/>
                      </a:solidFill>
                      <a:prstDash val="solid"/>
                      <a:round/>
                      <a:headEnd type="none" w="med" len="med"/>
                      <a:tailEnd type="none" w="med" len="med"/>
                    </a:lnB>
                  </a:tcPr>
                </a:tc>
                <a:tc>
                  <a:txBody>
                    <a:bodyPr/>
                    <a:lstStyle/>
                    <a:p>
                      <a:pPr algn="r">
                        <a:spcAft>
                          <a:spcPts val="0"/>
                        </a:spcAft>
                      </a:pPr>
                      <a:r>
                        <a:rPr lang="ja-JP" altLang="en-US"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２</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0</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6</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1</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28</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r">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37</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B w="12700"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1"/>
                  </a:ext>
                </a:extLst>
              </a:tr>
              <a:tr h="269733">
                <a:tc>
                  <a:txBody>
                    <a:bodyPr/>
                    <a:lstStyle/>
                    <a:p>
                      <a:pPr algn="ctr">
                        <a:lnSpc>
                          <a:spcPts val="1400"/>
                        </a:lnSpc>
                        <a:spcAft>
                          <a:spcPts val="0"/>
                        </a:spcAft>
                      </a:pPr>
                      <a:r>
                        <a:rPr lang="ja-JP" altLang="en-US" sz="1400" kern="0" baseline="0" dirty="0">
                          <a:effectLst/>
                          <a:latin typeface="UD デジタル 教科書体 NK-R" panose="02020400000000000000" pitchFamily="18" charset="-128"/>
                          <a:ea typeface="UD デジタル 教科書体 NK-R" panose="02020400000000000000" pitchFamily="18" charset="-128"/>
                        </a:rPr>
                        <a:t>割合（</a:t>
                      </a:r>
                      <a:r>
                        <a:rPr lang="ja-JP" sz="1400" kern="0" baseline="0" dirty="0">
                          <a:effectLst/>
                          <a:latin typeface="UD デジタル 教科書体 NK-R" panose="02020400000000000000" pitchFamily="18" charset="-128"/>
                          <a:ea typeface="UD デジタル 教科書体 NK-R" panose="02020400000000000000" pitchFamily="18" charset="-128"/>
                        </a:rPr>
                        <a:t>％</a:t>
                      </a:r>
                      <a:r>
                        <a:rPr lang="ja-JP" altLang="en-US" sz="1400" kern="0" baseline="0" dirty="0">
                          <a:effectLst/>
                          <a:latin typeface="UD デジタル 教科書体 NK-R" panose="02020400000000000000" pitchFamily="18" charset="-128"/>
                          <a:ea typeface="UD デジタル 教科書体 NK-R" panose="02020400000000000000" pitchFamily="18" charset="-128"/>
                        </a:rPr>
                        <a:t>）</a:t>
                      </a:r>
                      <a:endParaRPr lang="ja-JP" sz="1400" kern="100" baseline="0" dirty="0">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T w="12700" cap="flat" cmpd="sng" algn="ctr">
                      <a:solidFill>
                        <a:schemeClr val="bg1"/>
                      </a:solidFill>
                      <a:prstDash val="solid"/>
                      <a:round/>
                      <a:headEnd type="none" w="med" len="med"/>
                      <a:tailEnd type="none" w="med" len="med"/>
                    </a:lnT>
                  </a:tcPr>
                </a:tc>
                <a:tc>
                  <a:txBody>
                    <a:bodyPr/>
                    <a:lstStyle/>
                    <a:p>
                      <a:pPr algn="r">
                        <a:lnSpc>
                          <a:spcPts val="1400"/>
                        </a:lnSpc>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5.9</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T w="12700" cap="flat" cmpd="sng" algn="ctr">
                      <a:solidFill>
                        <a:schemeClr val="bg1"/>
                      </a:solidFill>
                      <a:prstDash val="solid"/>
                      <a:round/>
                      <a:headEnd type="none" w="med" len="med"/>
                      <a:tailEnd type="none" w="med" len="med"/>
                    </a:lnT>
                    <a:solidFill>
                      <a:schemeClr val="accent5">
                        <a:lumMod val="20000"/>
                        <a:lumOff val="80000"/>
                      </a:schemeClr>
                    </a:solidFill>
                  </a:tcPr>
                </a:tc>
                <a:tc>
                  <a:txBody>
                    <a:bodyPr/>
                    <a:lstStyle/>
                    <a:p>
                      <a:pPr algn="r">
                        <a:lnSpc>
                          <a:spcPts val="1400"/>
                        </a:lnSpc>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0.0</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T w="12700" cap="flat" cmpd="sng" algn="ctr">
                      <a:solidFill>
                        <a:schemeClr val="bg1"/>
                      </a:solidFill>
                      <a:prstDash val="solid"/>
                      <a:round/>
                      <a:headEnd type="none" w="med" len="med"/>
                      <a:tailEnd type="none" w="med" len="med"/>
                    </a:lnT>
                    <a:solidFill>
                      <a:schemeClr val="accent5">
                        <a:lumMod val="20000"/>
                        <a:lumOff val="80000"/>
                      </a:schemeClr>
                    </a:solidFill>
                  </a:tcPr>
                </a:tc>
                <a:tc>
                  <a:txBody>
                    <a:bodyPr/>
                    <a:lstStyle/>
                    <a:p>
                      <a:pPr algn="r">
                        <a:lnSpc>
                          <a:spcPts val="1400"/>
                        </a:lnSpc>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17.6</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T w="12700" cap="flat" cmpd="sng" algn="ctr">
                      <a:solidFill>
                        <a:schemeClr val="bg1"/>
                      </a:solidFill>
                      <a:prstDash val="solid"/>
                      <a:round/>
                      <a:headEnd type="none" w="med" len="med"/>
                      <a:tailEnd type="none" w="med" len="med"/>
                    </a:lnT>
                    <a:solidFill>
                      <a:schemeClr val="accent5">
                        <a:lumMod val="20000"/>
                        <a:lumOff val="80000"/>
                      </a:schemeClr>
                    </a:solidFill>
                  </a:tcPr>
                </a:tc>
                <a:tc>
                  <a:txBody>
                    <a:bodyPr/>
                    <a:lstStyle/>
                    <a:p>
                      <a:pPr algn="r">
                        <a:lnSpc>
                          <a:spcPts val="1400"/>
                        </a:lnSpc>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2.9</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T w="12700" cap="flat" cmpd="sng" algn="ctr">
                      <a:solidFill>
                        <a:schemeClr val="bg1"/>
                      </a:solidFill>
                      <a:prstDash val="solid"/>
                      <a:round/>
                      <a:headEnd type="none" w="med" len="med"/>
                      <a:tailEnd type="none" w="med" len="med"/>
                    </a:lnT>
                    <a:solidFill>
                      <a:schemeClr val="accent5">
                        <a:lumMod val="20000"/>
                        <a:lumOff val="80000"/>
                      </a:schemeClr>
                    </a:solidFill>
                  </a:tcPr>
                </a:tc>
                <a:tc>
                  <a:txBody>
                    <a:bodyPr/>
                    <a:lstStyle/>
                    <a:p>
                      <a:pPr algn="r">
                        <a:lnSpc>
                          <a:spcPts val="1400"/>
                        </a:lnSpc>
                        <a:spcAft>
                          <a:spcPts val="0"/>
                        </a:spcAft>
                      </a:pPr>
                      <a:r>
                        <a:rPr lang="en-US" alt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rPr>
                        <a:t>82.4</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T w="12700" cap="flat" cmpd="sng" algn="ctr">
                      <a:solidFill>
                        <a:schemeClr val="bg1"/>
                      </a:solidFill>
                      <a:prstDash val="solid"/>
                      <a:round/>
                      <a:headEnd type="none" w="med" len="med"/>
                      <a:tailEnd type="none" w="med" len="med"/>
                    </a:lnT>
                    <a:solidFill>
                      <a:schemeClr val="accent5">
                        <a:lumMod val="20000"/>
                        <a:lumOff val="80000"/>
                      </a:schemeClr>
                    </a:solidFill>
                  </a:tcPr>
                </a:tc>
                <a:tc>
                  <a:txBody>
                    <a:bodyPr/>
                    <a:lstStyle/>
                    <a:p>
                      <a:pPr algn="r">
                        <a:lnSpc>
                          <a:spcPts val="1400"/>
                        </a:lnSpc>
                        <a:spcAft>
                          <a:spcPts val="0"/>
                        </a:spcAft>
                      </a:pPr>
                      <a:r>
                        <a:rPr lang="en-US" altLang="ja-JP" sz="1600" b="0" kern="0" baseline="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endParaRPr lang="ja-JP" sz="1600" b="0" kern="100" baseline="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a:endParaRPr>
                    </a:p>
                  </a:txBody>
                  <a:tcPr marL="68591" marR="68591" marT="0" marB="0" anchor="ctr">
                    <a:lnT w="12700" cap="flat" cmpd="sng" algn="ctr">
                      <a:solidFill>
                        <a:schemeClr val="bg1"/>
                      </a:solidFill>
                      <a:prstDash val="solid"/>
                      <a:round/>
                      <a:headEnd type="none" w="med" len="med"/>
                      <a:tailEnd type="none" w="med" len="med"/>
                    </a:lnT>
                    <a:solidFill>
                      <a:schemeClr val="accent5">
                        <a:lumMod val="20000"/>
                        <a:lumOff val="80000"/>
                      </a:schemeClr>
                    </a:solidFill>
                  </a:tcPr>
                </a:tc>
                <a:extLst>
                  <a:ext uri="{0D108BD9-81ED-4DB2-BD59-A6C34878D82A}">
                    <a16:rowId xmlns:a16="http://schemas.microsoft.com/office/drawing/2014/main" val="10002"/>
                  </a:ext>
                </a:extLst>
              </a:tr>
            </a:tbl>
          </a:graphicData>
        </a:graphic>
      </p:graphicFrame>
      <p:sp>
        <p:nvSpPr>
          <p:cNvPr id="68733" name="テキスト ボックス 5"/>
          <p:cNvSpPr txBox="1">
            <a:spLocks noChangeArrowheads="1"/>
          </p:cNvSpPr>
          <p:nvPr/>
        </p:nvSpPr>
        <p:spPr bwMode="auto">
          <a:xfrm>
            <a:off x="684213" y="908795"/>
            <a:ext cx="7848600" cy="1077912"/>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●大阪労働局に寄せられた使用者による</a:t>
            </a:r>
            <a:r>
              <a:rPr kumimoji="1" lang="ja-JP" altLang="en-US" sz="1600" b="0" i="0" u="none" strike="noStrike" kern="1200" cap="none" spc="0" normalizeH="0" baseline="0" noProof="0" dirty="0" err="1">
                <a:ln>
                  <a:noFill/>
                </a:ln>
                <a:solidFill>
                  <a:prstClr val="black"/>
                </a:solidFill>
                <a:effectLst/>
                <a:uLnTx/>
                <a:uFillTx/>
                <a:latin typeface="Calibri" panose="020F0502020204030204" pitchFamily="34" charset="0"/>
                <a:ea typeface="UD デジタル 教科書体 NK-R" panose="02020400000000000000" pitchFamily="18" charset="-128"/>
                <a:cs typeface="+mn-cs"/>
              </a:rPr>
              <a:t>障がい</a:t>
            </a:r>
            <a:r>
              <a:rPr kumimoji="1" lang="ja-JP" altLang="en-US"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者虐待の通報・届出のあった事業所は、</a:t>
            </a:r>
            <a:endParaRPr kumimoji="1" lang="en-US" altLang="ja-JP"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　 </a:t>
            </a:r>
            <a:r>
              <a:rPr kumimoji="1" lang="en-US" altLang="ja-JP"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147</a:t>
            </a:r>
            <a:r>
              <a:rPr kumimoji="1" lang="ja-JP" altLang="en-US"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事業所。</a:t>
            </a:r>
            <a:endParaRPr kumimoji="1" lang="en-US" altLang="ja-JP"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●内、労働関係法令に基づき調査等を行い、使用者による</a:t>
            </a:r>
            <a:r>
              <a:rPr kumimoji="1" lang="ja-JP" altLang="en-US" sz="1600" b="0" i="0" u="none" strike="noStrike" kern="1200" cap="none" spc="0" normalizeH="0" baseline="0" noProof="0" dirty="0" err="1">
                <a:ln>
                  <a:noFill/>
                </a:ln>
                <a:solidFill>
                  <a:prstClr val="black"/>
                </a:solidFill>
                <a:effectLst/>
                <a:uLnTx/>
                <a:uFillTx/>
                <a:latin typeface="Calibri" panose="020F0502020204030204" pitchFamily="34" charset="0"/>
                <a:ea typeface="UD デジタル 教科書体 NK-R" panose="02020400000000000000" pitchFamily="18" charset="-128"/>
                <a:cs typeface="+mn-cs"/>
              </a:rPr>
              <a:t>障がい</a:t>
            </a:r>
            <a:r>
              <a:rPr kumimoji="1" lang="ja-JP" altLang="en-US"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者虐待が認められた</a:t>
            </a:r>
            <a:endParaRPr kumimoji="1" lang="en-US" altLang="ja-JP"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　 事業所は、</a:t>
            </a:r>
            <a:r>
              <a:rPr kumimoji="1" lang="en-US" altLang="ja-JP"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34</a:t>
            </a:r>
            <a:r>
              <a:rPr kumimoji="1" lang="ja-JP" altLang="en-US"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件（</a:t>
            </a:r>
            <a:r>
              <a:rPr kumimoji="1" lang="en-US" altLang="ja-JP"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34</a:t>
            </a:r>
            <a:r>
              <a:rPr kumimoji="1" lang="ja-JP" altLang="en-US" sz="16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事業所）。</a:t>
            </a:r>
          </a:p>
        </p:txBody>
      </p:sp>
      <p:sp>
        <p:nvSpPr>
          <p:cNvPr id="11" name="正方形/長方形 10"/>
          <p:cNvSpPr/>
          <p:nvPr/>
        </p:nvSpPr>
        <p:spPr>
          <a:xfrm>
            <a:off x="1619672" y="2411119"/>
            <a:ext cx="720080" cy="122861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white"/>
              </a:solidFill>
              <a:effectLst/>
              <a:uLnTx/>
              <a:uFillTx/>
              <a:latin typeface="Calibri"/>
              <a:ea typeface="UD デジタル 教科書体 NK-R" panose="02020400000000000000" pitchFamily="18" charset="-128"/>
              <a:cs typeface="+mn-cs"/>
            </a:endParaRPr>
          </a:p>
        </p:txBody>
      </p:sp>
      <p:sp>
        <p:nvSpPr>
          <p:cNvPr id="12" name="正方形/長方形 11"/>
          <p:cNvSpPr/>
          <p:nvPr/>
        </p:nvSpPr>
        <p:spPr>
          <a:xfrm>
            <a:off x="3995936" y="4283497"/>
            <a:ext cx="1224136" cy="8016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white"/>
              </a:solidFill>
              <a:effectLst/>
              <a:uLnTx/>
              <a:uFillTx/>
              <a:latin typeface="Calibri"/>
              <a:ea typeface="UD デジタル 教科書体 NK-R" panose="02020400000000000000" pitchFamily="18" charset="-128"/>
              <a:cs typeface="+mn-cs"/>
            </a:endParaRPr>
          </a:p>
        </p:txBody>
      </p:sp>
      <p:sp>
        <p:nvSpPr>
          <p:cNvPr id="14" name="正方形/長方形 13"/>
          <p:cNvSpPr/>
          <p:nvPr/>
        </p:nvSpPr>
        <p:spPr>
          <a:xfrm>
            <a:off x="6416199" y="5599832"/>
            <a:ext cx="1252145" cy="92551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white"/>
              </a:solidFill>
              <a:effectLst/>
              <a:uLnTx/>
              <a:uFillTx/>
              <a:latin typeface="Calibri"/>
              <a:ea typeface="UD デジタル 教科書体 NK-R" panose="02020400000000000000" pitchFamily="18" charset="-128"/>
              <a:cs typeface="+mn-cs"/>
            </a:endParaRPr>
          </a:p>
        </p:txBody>
      </p:sp>
      <p:sp>
        <p:nvSpPr>
          <p:cNvPr id="15" name="正方形/長方形 14">
            <a:extLst>
              <a:ext uri="{FF2B5EF4-FFF2-40B4-BE49-F238E27FC236}">
                <a16:creationId xmlns:a16="http://schemas.microsoft.com/office/drawing/2014/main" id="{D17DFC26-536F-4F13-8086-2A1402A9C9E5}"/>
              </a:ext>
            </a:extLst>
          </p:cNvPr>
          <p:cNvSpPr/>
          <p:nvPr/>
        </p:nvSpPr>
        <p:spPr>
          <a:xfrm>
            <a:off x="1593069" y="4283497"/>
            <a:ext cx="1224136" cy="8016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100" b="0" i="0" u="none" strike="noStrike" kern="1200" cap="none" spc="0" normalizeH="0" baseline="0" noProof="0" dirty="0">
              <a:ln>
                <a:noFill/>
              </a:ln>
              <a:solidFill>
                <a:prstClr val="white"/>
              </a:solidFill>
              <a:effectLst/>
              <a:uLnTx/>
              <a:uFillTx/>
              <a:latin typeface="Calibri"/>
              <a:ea typeface="UD デジタル 教科書体 NK-R" panose="02020400000000000000" pitchFamily="18" charset="-128"/>
              <a:cs typeface="+mn-cs"/>
            </a:endParaRPr>
          </a:p>
        </p:txBody>
      </p:sp>
      <p:sp>
        <p:nvSpPr>
          <p:cNvPr id="16" name="テキスト ボックス 5">
            <a:extLst>
              <a:ext uri="{FF2B5EF4-FFF2-40B4-BE49-F238E27FC236}">
                <a16:creationId xmlns:a16="http://schemas.microsoft.com/office/drawing/2014/main" id="{4B482C04-493A-499D-BA40-DBC98B3B288A}"/>
              </a:ext>
            </a:extLst>
          </p:cNvPr>
          <p:cNvSpPr txBox="1">
            <a:spLocks noChangeArrowheads="1"/>
          </p:cNvSpPr>
          <p:nvPr/>
        </p:nvSpPr>
        <p:spPr bwMode="auto">
          <a:xfrm>
            <a:off x="617219" y="3625860"/>
            <a:ext cx="734536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a:t>
            </a:r>
            <a:r>
              <a:rPr kumimoji="1" lang="en-US" altLang="ja-JP" sz="10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a:t>
            </a:r>
            <a:r>
              <a:rPr kumimoji="1" lang="ja-JP" altLang="en-US" sz="1000" b="0" i="0" u="none" strike="noStrike" kern="1200" cap="none" spc="0" normalizeH="0" baseline="0" noProof="0" dirty="0">
                <a:ln>
                  <a:noFill/>
                </a:ln>
                <a:solidFill>
                  <a:prstClr val="black"/>
                </a:solidFill>
                <a:effectLst/>
                <a:uLnTx/>
                <a:uFillTx/>
                <a:latin typeface="Calibri" panose="020F0502020204030204" pitchFamily="34" charset="0"/>
                <a:ea typeface="UD デジタル 教科書体 NK-R" panose="02020400000000000000" pitchFamily="18" charset="-128"/>
                <a:cs typeface="+mn-cs"/>
              </a:rPr>
              <a:t>）就労継続支援</a:t>
            </a:r>
            <a:r>
              <a:rPr lang="en-US" altLang="ja-JP" sz="1000" dirty="0">
                <a:solidFill>
                  <a:prstClr val="black"/>
                </a:solidFill>
                <a:ea typeface="UD デジタル 教科書体 NK-R" panose="02020400000000000000" pitchFamily="18" charset="-128"/>
              </a:rPr>
              <a:t>A</a:t>
            </a:r>
            <a:r>
              <a:rPr lang="ja-JP" altLang="en-US" sz="1000" dirty="0">
                <a:solidFill>
                  <a:prstClr val="black"/>
                </a:solidFill>
                <a:ea typeface="UD デジタル 教科書体 NK-R" panose="02020400000000000000" pitchFamily="18" charset="-128"/>
              </a:rPr>
              <a:t>型は「医療福祉」に分類</a:t>
            </a:r>
            <a:endParaRPr kumimoji="1" lang="ja-JP" altLang="ja-JP" sz="1000" b="0" i="0" u="none" strike="noStrike" kern="1200" cap="none" spc="0" normalizeH="0" baseline="0" noProof="0" dirty="0">
              <a:ln>
                <a:noFill/>
              </a:ln>
              <a:solidFill>
                <a:srgbClr val="FF0000"/>
              </a:solidFill>
              <a:effectLst/>
              <a:uLnTx/>
              <a:uFillTx/>
              <a:latin typeface="Calibri" panose="020F0502020204030204" pitchFamily="34" charset="0"/>
              <a:ea typeface="UD デジタル 教科書体 NK-R" panose="02020400000000000000" pitchFamily="18" charset="-128"/>
              <a:cs typeface="+mn-c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タイトル 1"/>
          <p:cNvSpPr>
            <a:spLocks noGrp="1"/>
          </p:cNvSpPr>
          <p:nvPr>
            <p:ph type="title"/>
          </p:nvPr>
        </p:nvSpPr>
        <p:spPr>
          <a:xfrm>
            <a:off x="340519" y="116632"/>
            <a:ext cx="8462962" cy="935881"/>
          </a:xfrm>
        </p:spPr>
        <p:txBody>
          <a:bodyPr/>
          <a:lstStyle/>
          <a:p>
            <a:r>
              <a:rPr lang="ja-JP" altLang="en-US" sz="2800" b="1" dirty="0">
                <a:latin typeface="UD デジタル 教科書体 NK-R" panose="02020400000000000000" pitchFamily="18" charset="-128"/>
                <a:ea typeface="UD デジタル 教科書体 NK-R" panose="02020400000000000000" pitchFamily="18" charset="-128"/>
              </a:rPr>
              <a:t>令和６年度大阪府の障がい者虐待対応状況の傾向</a:t>
            </a:r>
            <a:br>
              <a:rPr lang="en-US" altLang="ja-JP" sz="2800" b="1" dirty="0">
                <a:latin typeface="UD デジタル 教科書体 NK-R" panose="02020400000000000000" pitchFamily="18" charset="-128"/>
                <a:ea typeface="UD デジタル 教科書体 NK-R" panose="02020400000000000000" pitchFamily="18" charset="-128"/>
              </a:rPr>
            </a:br>
            <a:r>
              <a:rPr lang="ja-JP" altLang="en-US" sz="2800" b="1" dirty="0">
                <a:latin typeface="UD デジタル 教科書体 NK-R" panose="02020400000000000000" pitchFamily="18" charset="-128"/>
                <a:ea typeface="UD デジタル 教科書体 NK-R" panose="02020400000000000000" pitchFamily="18" charset="-128"/>
              </a:rPr>
              <a:t>＜まとめ＞</a:t>
            </a:r>
          </a:p>
        </p:txBody>
      </p:sp>
      <p:sp>
        <p:nvSpPr>
          <p:cNvPr id="70659" name="コンテンツ プレースホルダー 2"/>
          <p:cNvSpPr>
            <a:spLocks noGrp="1"/>
          </p:cNvSpPr>
          <p:nvPr>
            <p:ph idx="1"/>
          </p:nvPr>
        </p:nvSpPr>
        <p:spPr>
          <a:xfrm>
            <a:off x="342899" y="1577023"/>
            <a:ext cx="8460581" cy="2256491"/>
          </a:xfrm>
        </p:spPr>
        <p:txBody>
          <a:bodyPr/>
          <a:lstStyle/>
          <a:p>
            <a:r>
              <a:rPr lang="ja-JP" altLang="en-US" sz="1600" dirty="0">
                <a:latin typeface="UD デジタル 教科書体 NK-R" panose="02020400000000000000" pitchFamily="18" charset="-128"/>
                <a:ea typeface="UD デジタル 教科書体 NK-R" panose="02020400000000000000" pitchFamily="18" charset="-128"/>
              </a:rPr>
              <a:t>通報：「警察」の割合が１，</a:t>
            </a:r>
            <a:r>
              <a:rPr lang="en-US" altLang="ja-JP" sz="1600" dirty="0">
                <a:latin typeface="UD デジタル 教科書体 NK-R" panose="02020400000000000000" pitchFamily="18" charset="-128"/>
                <a:ea typeface="UD デジタル 教科書体 NK-R" panose="02020400000000000000" pitchFamily="18" charset="-128"/>
              </a:rPr>
              <a:t>504</a:t>
            </a:r>
            <a:r>
              <a:rPr lang="ja-JP" altLang="en-US" sz="1600" dirty="0">
                <a:latin typeface="UD デジタル 教科書体 NK-R" panose="02020400000000000000" pitchFamily="18" charset="-128"/>
                <a:ea typeface="UD デジタル 教科書体 NK-R" panose="02020400000000000000" pitchFamily="18" charset="-128"/>
              </a:rPr>
              <a:t>人（７</a:t>
            </a:r>
            <a:r>
              <a:rPr lang="en-US" altLang="ja-JP" sz="1600" dirty="0">
                <a:latin typeface="UD デジタル 教科書体 NK-R" panose="02020400000000000000" pitchFamily="18" charset="-128"/>
                <a:ea typeface="UD デジタル 教科書体 NK-R" panose="02020400000000000000" pitchFamily="18" charset="-128"/>
              </a:rPr>
              <a:t>4.3</a:t>
            </a:r>
            <a:r>
              <a:rPr lang="ja-JP" altLang="en-US" sz="1600" dirty="0">
                <a:latin typeface="UD デジタル 教科書体 NK-R" panose="02020400000000000000" pitchFamily="18" charset="-128"/>
                <a:ea typeface="UD デジタル 教科書体 NK-R" panose="02020400000000000000" pitchFamily="18" charset="-128"/>
              </a:rPr>
              <a:t>％）と最も多く、次いで「本人」・「施設・事業所の職員」がともに</a:t>
            </a:r>
            <a:r>
              <a:rPr lang="en-US" altLang="ja-JP" sz="1600" dirty="0">
                <a:latin typeface="UD デジタル 教科書体 NK-R" panose="02020400000000000000" pitchFamily="18" charset="-128"/>
                <a:ea typeface="UD デジタル 教科書体 NK-R" panose="02020400000000000000" pitchFamily="18" charset="-128"/>
              </a:rPr>
              <a:t>121</a:t>
            </a:r>
            <a:r>
              <a:rPr lang="ja-JP" altLang="en-US" sz="1600" dirty="0">
                <a:latin typeface="UD デジタル 教科書体 NK-R" panose="02020400000000000000" pitchFamily="18" charset="-128"/>
                <a:ea typeface="UD デジタル 教科書体 NK-R" panose="02020400000000000000" pitchFamily="18" charset="-128"/>
              </a:rPr>
              <a:t>人（</a:t>
            </a:r>
            <a:r>
              <a:rPr lang="en-US" altLang="ja-JP" sz="1600" dirty="0">
                <a:latin typeface="UD デジタル 教科書体 NK-R" panose="02020400000000000000" pitchFamily="18" charset="-128"/>
              </a:rPr>
              <a:t>6.0</a:t>
            </a:r>
            <a:r>
              <a:rPr lang="ja-JP" altLang="en-US" sz="1600" dirty="0">
                <a:latin typeface="UD デジタル 教科書体 NK-R" panose="02020400000000000000" pitchFamily="18" charset="-128"/>
                <a:ea typeface="UD デジタル 教科書体 NK-R" panose="02020400000000000000" pitchFamily="18" charset="-128"/>
              </a:rPr>
              <a:t>％）。</a:t>
            </a:r>
            <a:endParaRPr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虐待類型：「身体的虐待」が</a:t>
            </a:r>
            <a:r>
              <a:rPr lang="en-US" altLang="ja-JP" sz="1600" dirty="0">
                <a:latin typeface="UD デジタル 教科書体 NK-R" panose="02020400000000000000" pitchFamily="18" charset="-128"/>
                <a:ea typeface="UD デジタル 教科書体 NK-R" panose="02020400000000000000" pitchFamily="18" charset="-128"/>
              </a:rPr>
              <a:t>177</a:t>
            </a:r>
            <a:r>
              <a:rPr lang="ja-JP" altLang="en-US" sz="1600" dirty="0">
                <a:latin typeface="UD デジタル 教科書体 NK-R" panose="02020400000000000000" pitchFamily="18" charset="-128"/>
                <a:ea typeface="UD デジタル 教科書体 NK-R" panose="02020400000000000000" pitchFamily="18" charset="-128"/>
              </a:rPr>
              <a:t>件（</a:t>
            </a:r>
            <a:r>
              <a:rPr lang="en-US" altLang="ja-JP" sz="1600" dirty="0">
                <a:latin typeface="UD デジタル 教科書体 NK-R" panose="02020400000000000000" pitchFamily="18" charset="-128"/>
                <a:ea typeface="UD デジタル 教科書体 NK-R" panose="02020400000000000000" pitchFamily="18" charset="-128"/>
              </a:rPr>
              <a:t>59.2</a:t>
            </a:r>
            <a:r>
              <a:rPr lang="ja-JP" altLang="en-US" sz="1600" dirty="0">
                <a:latin typeface="UD デジタル 教科書体 NK-R" panose="02020400000000000000" pitchFamily="18" charset="-128"/>
                <a:ea typeface="UD デジタル 教科書体 NK-R" panose="02020400000000000000" pitchFamily="18" charset="-128"/>
              </a:rPr>
              <a:t>％）と最も多く、次いで「心理的虐待」が</a:t>
            </a:r>
            <a:r>
              <a:rPr lang="en-US" altLang="ja-JP" sz="1600" dirty="0">
                <a:latin typeface="UD デジタル 教科書体 NK-R" panose="02020400000000000000" pitchFamily="18" charset="-128"/>
              </a:rPr>
              <a:t>117</a:t>
            </a:r>
            <a:r>
              <a:rPr lang="ja-JP" altLang="en-US" sz="1600" dirty="0">
                <a:latin typeface="UD デジタル 教科書体 NK-R" panose="02020400000000000000" pitchFamily="18" charset="-128"/>
                <a:ea typeface="UD デジタル 教科書体 NK-R" panose="02020400000000000000" pitchFamily="18" charset="-128"/>
              </a:rPr>
              <a:t>件</a:t>
            </a:r>
            <a:endParaRPr lang="en-US" altLang="ja-JP" sz="1600" dirty="0">
              <a:latin typeface="UD デジタル 教科書体 NK-R" panose="02020400000000000000" pitchFamily="18" charset="-128"/>
              <a:ea typeface="UD デジタル 教科書体 NK-R" panose="02020400000000000000" pitchFamily="18" charset="-128"/>
            </a:endParaRPr>
          </a:p>
          <a:p>
            <a:pPr marL="0" indent="0">
              <a:buNone/>
            </a:pPr>
            <a:r>
              <a:rPr lang="ja-JP" altLang="en-US" sz="1600" dirty="0">
                <a:latin typeface="UD デジタル 教科書体 NK-R" panose="02020400000000000000" pitchFamily="18" charset="-128"/>
              </a:rPr>
              <a:t>　　　</a:t>
            </a:r>
            <a:r>
              <a:rPr lang="ja-JP" altLang="en-US" sz="1600" dirty="0">
                <a:latin typeface="UD デジタル 教科書体 NK-R" panose="02020400000000000000" pitchFamily="18" charset="-128"/>
                <a:ea typeface="UD デジタル 教科書体 NK-R" panose="02020400000000000000" pitchFamily="18" charset="-128"/>
              </a:rPr>
              <a:t>（</a:t>
            </a:r>
            <a:r>
              <a:rPr lang="en-US" altLang="ja-JP" sz="1600" dirty="0">
                <a:latin typeface="UD デジタル 教科書体 NK-R" panose="02020400000000000000" pitchFamily="18" charset="-128"/>
                <a:ea typeface="UD デジタル 教科書体 NK-R" panose="02020400000000000000" pitchFamily="18" charset="-128"/>
              </a:rPr>
              <a:t>39.1</a:t>
            </a:r>
            <a:r>
              <a:rPr lang="ja-JP" altLang="en-US" sz="1600" dirty="0">
                <a:latin typeface="UD デジタル 教科書体 NK-R" panose="02020400000000000000" pitchFamily="18" charset="-128"/>
                <a:ea typeface="UD デジタル 教科書体 NK-R" panose="02020400000000000000" pitchFamily="18" charset="-128"/>
              </a:rPr>
              <a:t>％）。</a:t>
            </a:r>
            <a:endParaRPr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被虐待者の障がい種別：「精神障がい」が</a:t>
            </a:r>
            <a:r>
              <a:rPr lang="ja-JP" altLang="en-US" sz="1600" dirty="0">
                <a:latin typeface="UD デジタル 教科書体 NK-R" panose="02020400000000000000" pitchFamily="18" charset="-128"/>
              </a:rPr>
              <a:t>１</a:t>
            </a:r>
            <a:r>
              <a:rPr lang="en-US" altLang="ja-JP" sz="1600" dirty="0">
                <a:latin typeface="UD デジタル 教科書体 NK-R" panose="02020400000000000000" pitchFamily="18" charset="-128"/>
              </a:rPr>
              <a:t>33</a:t>
            </a:r>
            <a:r>
              <a:rPr lang="ja-JP" altLang="en-US" sz="1600" dirty="0">
                <a:latin typeface="UD デジタル 教科書体 NK-R" panose="02020400000000000000" pitchFamily="18" charset="-128"/>
                <a:ea typeface="UD デジタル 教科書体 NK-R" panose="02020400000000000000" pitchFamily="18" charset="-128"/>
              </a:rPr>
              <a:t>人（</a:t>
            </a:r>
            <a:r>
              <a:rPr lang="en-US" altLang="ja-JP" sz="1600" dirty="0">
                <a:latin typeface="UD デジタル 教科書体 NK-R" panose="02020400000000000000" pitchFamily="18" charset="-128"/>
              </a:rPr>
              <a:t>44.5</a:t>
            </a:r>
            <a:r>
              <a:rPr lang="ja-JP" altLang="en-US" sz="1600" dirty="0">
                <a:latin typeface="UD デジタル 教科書体 NK-R" panose="02020400000000000000" pitchFamily="18" charset="-128"/>
                <a:ea typeface="UD デジタル 教科書体 NK-R" panose="02020400000000000000" pitchFamily="18" charset="-128"/>
              </a:rPr>
              <a:t>％）と最も多く、次いで「知的障がい」が </a:t>
            </a:r>
            <a:r>
              <a:rPr lang="en-US" altLang="ja-JP" sz="1600" dirty="0">
                <a:latin typeface="UD デジタル 教科書体 NK-R" panose="02020400000000000000" pitchFamily="18" charset="-128"/>
                <a:ea typeface="UD デジタル 教科書体 NK-R" panose="02020400000000000000" pitchFamily="18" charset="-128"/>
              </a:rPr>
              <a:t>129</a:t>
            </a:r>
            <a:r>
              <a:rPr lang="ja-JP" altLang="en-US" sz="1600" dirty="0">
                <a:latin typeface="UD デジタル 教科書体 NK-R" panose="02020400000000000000" pitchFamily="18" charset="-128"/>
                <a:ea typeface="UD デジタル 教科書体 NK-R" panose="02020400000000000000" pitchFamily="18" charset="-128"/>
              </a:rPr>
              <a:t>人（</a:t>
            </a:r>
            <a:r>
              <a:rPr lang="en-US" altLang="ja-JP" sz="1600" dirty="0">
                <a:latin typeface="UD デジタル 教科書体 NK-R" panose="02020400000000000000" pitchFamily="18" charset="-128"/>
                <a:ea typeface="UD デジタル 教科書体 NK-R" panose="02020400000000000000" pitchFamily="18" charset="-128"/>
              </a:rPr>
              <a:t>43.1</a:t>
            </a:r>
            <a:r>
              <a:rPr lang="ja-JP" altLang="en-US" sz="1600" dirty="0">
                <a:latin typeface="UD デジタル 教科書体 NK-R" panose="02020400000000000000" pitchFamily="18" charset="-128"/>
                <a:ea typeface="UD デジタル 教科書体 NK-R" panose="02020400000000000000" pitchFamily="18" charset="-128"/>
              </a:rPr>
              <a:t>％）。</a:t>
            </a:r>
            <a:endParaRPr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被虐待者からみた虐待者の続柄は、「母」が</a:t>
            </a:r>
            <a:r>
              <a:rPr lang="en-US" altLang="ja-JP" sz="1600" dirty="0">
                <a:latin typeface="UD デジタル 教科書体 NK-R" panose="02020400000000000000" pitchFamily="18" charset="-128"/>
                <a:ea typeface="UD デジタル 教科書体 NK-R" panose="02020400000000000000" pitchFamily="18" charset="-128"/>
              </a:rPr>
              <a:t>78</a:t>
            </a:r>
            <a:r>
              <a:rPr lang="ja-JP" altLang="en-US" sz="1600" dirty="0">
                <a:latin typeface="UD デジタル 教科書体 NK-R" panose="02020400000000000000" pitchFamily="18" charset="-128"/>
                <a:ea typeface="UD デジタル 教科書体 NK-R" panose="02020400000000000000" pitchFamily="18" charset="-128"/>
              </a:rPr>
              <a:t>人（</a:t>
            </a:r>
            <a:r>
              <a:rPr lang="en-US" altLang="ja-JP" sz="1600" dirty="0">
                <a:latin typeface="UD デジタル 教科書体 NK-R" panose="02020400000000000000" pitchFamily="18" charset="-128"/>
                <a:ea typeface="UD デジタル 教科書体 NK-R" panose="02020400000000000000" pitchFamily="18" charset="-128"/>
              </a:rPr>
              <a:t>24.8</a:t>
            </a:r>
            <a:r>
              <a:rPr lang="ja-JP" altLang="en-US" sz="1600" dirty="0">
                <a:latin typeface="UD デジタル 教科書体 NK-R" panose="02020400000000000000" pitchFamily="18" charset="-128"/>
                <a:ea typeface="UD デジタル 教科書体 NK-R" panose="02020400000000000000" pitchFamily="18" charset="-128"/>
              </a:rPr>
              <a:t>％）と最も多く、次いで「夫」が</a:t>
            </a:r>
            <a:r>
              <a:rPr lang="en-US" altLang="ja-JP" sz="1600" dirty="0">
                <a:latin typeface="UD デジタル 教科書体 NK-R" panose="02020400000000000000" pitchFamily="18" charset="-128"/>
                <a:ea typeface="UD デジタル 教科書体 NK-R" panose="02020400000000000000" pitchFamily="18" charset="-128"/>
              </a:rPr>
              <a:t>67</a:t>
            </a:r>
            <a:r>
              <a:rPr lang="ja-JP" altLang="en-US" sz="1600" dirty="0">
                <a:latin typeface="UD デジタル 教科書体 NK-R" panose="02020400000000000000" pitchFamily="18" charset="-128"/>
                <a:ea typeface="UD デジタル 教科書体 NK-R" panose="02020400000000000000" pitchFamily="18" charset="-128"/>
              </a:rPr>
              <a:t>人（</a:t>
            </a:r>
            <a:r>
              <a:rPr lang="en-US" altLang="ja-JP" sz="1600" dirty="0">
                <a:latin typeface="UD デジタル 教科書体 NK-R" panose="02020400000000000000" pitchFamily="18" charset="-128"/>
              </a:rPr>
              <a:t>21.3</a:t>
            </a:r>
            <a:r>
              <a:rPr lang="ja-JP" altLang="en-US" sz="1600" dirty="0">
                <a:latin typeface="UD デジタル 教科書体 NK-R" panose="02020400000000000000" pitchFamily="18" charset="-128"/>
                <a:ea typeface="UD デジタル 教科書体 NK-R" panose="02020400000000000000" pitchFamily="18" charset="-128"/>
              </a:rPr>
              <a:t>％）、「父」が</a:t>
            </a:r>
            <a:r>
              <a:rPr lang="en-US" altLang="ja-JP" sz="1600" dirty="0">
                <a:latin typeface="UD デジタル 教科書体 NK-R" panose="02020400000000000000" pitchFamily="18" charset="-128"/>
                <a:ea typeface="UD デジタル 教科書体 NK-R" panose="02020400000000000000" pitchFamily="18" charset="-128"/>
              </a:rPr>
              <a:t>58</a:t>
            </a:r>
            <a:r>
              <a:rPr lang="ja-JP" altLang="en-US" sz="1600" dirty="0">
                <a:latin typeface="UD デジタル 教科書体 NK-R" panose="02020400000000000000" pitchFamily="18" charset="-128"/>
                <a:ea typeface="UD デジタル 教科書体 NK-R" panose="02020400000000000000" pitchFamily="18" charset="-128"/>
              </a:rPr>
              <a:t>人（</a:t>
            </a:r>
            <a:r>
              <a:rPr lang="en-US" altLang="ja-JP" sz="1600" dirty="0">
                <a:latin typeface="UD デジタル 教科書体 NK-R" panose="02020400000000000000" pitchFamily="18" charset="-128"/>
              </a:rPr>
              <a:t>18.4</a:t>
            </a:r>
            <a:r>
              <a:rPr lang="ja-JP" altLang="en-US" sz="1600" dirty="0">
                <a:latin typeface="UD デジタル 教科書体 NK-R" panose="02020400000000000000" pitchFamily="18" charset="-128"/>
                <a:ea typeface="UD デジタル 教科書体 NK-R" panose="02020400000000000000" pitchFamily="18" charset="-128"/>
              </a:rPr>
              <a:t>％）。</a:t>
            </a:r>
            <a:endParaRPr lang="en-US" altLang="ja-JP" sz="1600" dirty="0">
              <a:latin typeface="UD デジタル 教科書体 NK-R" panose="02020400000000000000" pitchFamily="18" charset="-128"/>
              <a:ea typeface="UD デジタル 教科書体 NK-R" panose="02020400000000000000" pitchFamily="18" charset="-128"/>
            </a:endParaRPr>
          </a:p>
          <a:p>
            <a:endParaRPr lang="en-US" altLang="ja-JP" sz="1600" dirty="0">
              <a:latin typeface="UD デジタル 教科書体 NK-R" panose="02020400000000000000" pitchFamily="18" charset="-128"/>
              <a:ea typeface="UD デジタル 教科書体 NK-R" panose="02020400000000000000" pitchFamily="18" charset="-128"/>
            </a:endParaRPr>
          </a:p>
        </p:txBody>
      </p:sp>
      <p:sp>
        <p:nvSpPr>
          <p:cNvPr id="70660" name="テキスト ボックス 3"/>
          <p:cNvSpPr txBox="1">
            <a:spLocks noChangeArrowheads="1"/>
          </p:cNvSpPr>
          <p:nvPr/>
        </p:nvSpPr>
        <p:spPr bwMode="auto">
          <a:xfrm>
            <a:off x="342900" y="1190625"/>
            <a:ext cx="242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sng" strike="noStrike" kern="1200" cap="none" spc="0" normalizeH="0" baseline="0" noProof="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●養護者による虐待</a:t>
            </a:r>
          </a:p>
        </p:txBody>
      </p:sp>
      <p:sp>
        <p:nvSpPr>
          <p:cNvPr id="70661" name="テキスト ボックス 6"/>
          <p:cNvSpPr txBox="1">
            <a:spLocks noChangeArrowheads="1"/>
          </p:cNvSpPr>
          <p:nvPr/>
        </p:nvSpPr>
        <p:spPr bwMode="auto">
          <a:xfrm>
            <a:off x="342900" y="3833515"/>
            <a:ext cx="3076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●施設従事者等による虐待</a:t>
            </a:r>
          </a:p>
        </p:txBody>
      </p:sp>
      <p:sp>
        <p:nvSpPr>
          <p:cNvPr id="70662" name="テキスト ボックス 7"/>
          <p:cNvSpPr txBox="1">
            <a:spLocks noChangeArrowheads="1"/>
          </p:cNvSpPr>
          <p:nvPr/>
        </p:nvSpPr>
        <p:spPr bwMode="auto">
          <a:xfrm>
            <a:off x="342900" y="5435302"/>
            <a:ext cx="27162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●使用者による虐待</a:t>
            </a:r>
          </a:p>
        </p:txBody>
      </p:sp>
      <p:sp>
        <p:nvSpPr>
          <p:cNvPr id="70663" name="コンテンツ プレースホルダー 2"/>
          <p:cNvSpPr txBox="1">
            <a:spLocks/>
          </p:cNvSpPr>
          <p:nvPr/>
        </p:nvSpPr>
        <p:spPr bwMode="auto">
          <a:xfrm>
            <a:off x="342901" y="4197052"/>
            <a:ext cx="8385373"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通報：当該施設・事業所の設置者・管理者、サービス管理責任者、職員等を合わせた、「施設・事業所関係者」からの通報の、通報件数全体に占める割合は約３割。</a:t>
            </a:r>
            <a:endPar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虐待類型：「身体的虐待」が</a:t>
            </a:r>
            <a:r>
              <a:rPr lang="en-US" altLang="ja-JP" sz="1600" dirty="0">
                <a:solidFill>
                  <a:prstClr val="black"/>
                </a:solidFill>
                <a:latin typeface="UD デジタル 教科書体 NK-R" panose="02020400000000000000" pitchFamily="18" charset="-128"/>
                <a:ea typeface="UD デジタル 教科書体 NK-R" panose="02020400000000000000" pitchFamily="18" charset="-128"/>
              </a:rPr>
              <a:t>53</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件（</a:t>
            </a:r>
            <a:r>
              <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50.0%</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）と最も多く、次いで「心理的虐待」が</a:t>
            </a:r>
            <a:r>
              <a:rPr lang="en-US" altLang="ja-JP" sz="1600" dirty="0">
                <a:solidFill>
                  <a:prstClr val="black"/>
                </a:solidFill>
                <a:latin typeface="UD デジタル 教科書体 NK-R" panose="02020400000000000000" pitchFamily="18" charset="-128"/>
                <a:ea typeface="UD デジタル 教科書体 NK-R" panose="02020400000000000000" pitchFamily="18" charset="-128"/>
              </a:rPr>
              <a:t>52</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件</a:t>
            </a:r>
            <a:endPar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49.1</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％）、「性的虐待」が</a:t>
            </a:r>
            <a:r>
              <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14</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件（１</a:t>
            </a:r>
            <a:r>
              <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3.2</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endPar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70664" name="コンテンツ プレースホルダー 2"/>
          <p:cNvSpPr txBox="1">
            <a:spLocks/>
          </p:cNvSpPr>
          <p:nvPr/>
        </p:nvSpPr>
        <p:spPr bwMode="auto">
          <a:xfrm>
            <a:off x="342900" y="5803602"/>
            <a:ext cx="8385373"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通報：「本人による届出」が</a:t>
            </a:r>
            <a:r>
              <a:rPr lang="en-US" altLang="ja-JP" sz="1600" dirty="0">
                <a:solidFill>
                  <a:prstClr val="black"/>
                </a:solidFill>
                <a:latin typeface="UD デジタル 教科書体 NK-R" panose="02020400000000000000" pitchFamily="18" charset="-128"/>
                <a:ea typeface="UD デジタル 教科書体 NK-R" panose="02020400000000000000" pitchFamily="18" charset="-128"/>
              </a:rPr>
              <a:t>30</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件（</a:t>
            </a:r>
            <a:r>
              <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43.5</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％）と最も多い。</a:t>
            </a:r>
            <a:endPar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市町村及び大阪府で受理し、大阪府より大阪労働局へ報告したのは</a:t>
            </a:r>
            <a:r>
              <a:rPr lang="en-US" altLang="ja-JP" sz="1600" dirty="0">
                <a:solidFill>
                  <a:prstClr val="black"/>
                </a:solidFill>
                <a:latin typeface="UD デジタル 教科書体 NK-R" panose="02020400000000000000" pitchFamily="18" charset="-128"/>
                <a:ea typeface="UD デジタル 教科書体 NK-R" panose="02020400000000000000" pitchFamily="18" charset="-128"/>
              </a:rPr>
              <a:t>69</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件（４</a:t>
            </a:r>
            <a:r>
              <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8</a:t>
            </a:r>
            <a:r>
              <a:rPr kumimoji="1" lang="ja-JP" altLang="en-US"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事業所）。</a:t>
            </a:r>
            <a:endParaRPr kumimoji="1" lang="en-US" altLang="ja-JP" sz="16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70665" name="スライド番号プレースホルダー 3"/>
          <p:cNvSpPr>
            <a:spLocks noGrp="1"/>
          </p:cNvSpPr>
          <p:nvPr>
            <p:ph type="sldNum" sz="quarter" idx="12"/>
          </p:nvPr>
        </p:nvSpPr>
        <p:spPr bwMode="auto">
          <a:xfrm>
            <a:off x="8589208" y="6516077"/>
            <a:ext cx="542925" cy="342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E8E5653-B07C-42DA-92D4-1AE8143A14B1}" type="slidenum">
              <a:rPr kumimoji="0" lang="ja-JP" altLang="en-US" sz="1200" b="0" i="0" u="none" strike="noStrike" kern="1200" cap="none" spc="0" normalizeH="0" baseline="0" noProof="0" smtClean="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ja-JP" altLang="en-US" sz="1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395288" y="765175"/>
            <a:ext cx="8229600" cy="4738688"/>
          </a:xfrm>
        </p:spPr>
        <p:txBody>
          <a:bodyPr/>
          <a:lstStyle/>
          <a:p>
            <a:r>
              <a:rPr lang="ja-JP" altLang="en-US" sz="4800"/>
              <a:t>大阪府の状況</a:t>
            </a:r>
            <a:br>
              <a:rPr lang="en-US" altLang="ja-JP" sz="4800"/>
            </a:br>
            <a:r>
              <a:rPr lang="ja-JP" altLang="en-US" sz="2800"/>
              <a:t>～養護者・施設従事者・使用者の比較～</a:t>
            </a:r>
          </a:p>
        </p:txBody>
      </p:sp>
      <p:sp>
        <p:nvSpPr>
          <p:cNvPr id="17411" name="スライド番号プレースホルダー 1"/>
          <p:cNvSpPr>
            <a:spLocks noGrp="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050A3C13-CA2F-4E93-8A63-7AD51B7098BE}"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3</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グラフ 28">
            <a:extLst>
              <a:ext uri="{FF2B5EF4-FFF2-40B4-BE49-F238E27FC236}">
                <a16:creationId xmlns:a16="http://schemas.microsoft.com/office/drawing/2014/main" id="{4A5A4AA5-2C3F-4C44-99C7-763D28FE5950}"/>
              </a:ext>
            </a:extLst>
          </p:cNvPr>
          <p:cNvGraphicFramePr>
            <a:graphicFrameLocks/>
          </p:cNvGraphicFramePr>
          <p:nvPr>
            <p:extLst>
              <p:ext uri="{D42A27DB-BD31-4B8C-83A1-F6EECF244321}">
                <p14:modId xmlns:p14="http://schemas.microsoft.com/office/powerpoint/2010/main" val="3180955073"/>
              </p:ext>
            </p:extLst>
          </p:nvPr>
        </p:nvGraphicFramePr>
        <p:xfrm>
          <a:off x="6156177" y="836712"/>
          <a:ext cx="2938076" cy="564920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グラフ 21">
            <a:extLst>
              <a:ext uri="{FF2B5EF4-FFF2-40B4-BE49-F238E27FC236}">
                <a16:creationId xmlns:a16="http://schemas.microsoft.com/office/drawing/2014/main" id="{BCD8141D-A2F6-48D6-800F-DF5D18D427CC}"/>
              </a:ext>
            </a:extLst>
          </p:cNvPr>
          <p:cNvGraphicFramePr>
            <a:graphicFrameLocks/>
          </p:cNvGraphicFramePr>
          <p:nvPr>
            <p:extLst>
              <p:ext uri="{D42A27DB-BD31-4B8C-83A1-F6EECF244321}">
                <p14:modId xmlns:p14="http://schemas.microsoft.com/office/powerpoint/2010/main" val="909079611"/>
              </p:ext>
            </p:extLst>
          </p:nvPr>
        </p:nvGraphicFramePr>
        <p:xfrm>
          <a:off x="3082162" y="836712"/>
          <a:ext cx="3029738" cy="564920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0" name="グラフ 19">
            <a:extLst>
              <a:ext uri="{FF2B5EF4-FFF2-40B4-BE49-F238E27FC236}">
                <a16:creationId xmlns:a16="http://schemas.microsoft.com/office/drawing/2014/main" id="{0FEC8AC2-6F30-4E3C-8432-1F081F7F4766}"/>
              </a:ext>
            </a:extLst>
          </p:cNvPr>
          <p:cNvGraphicFramePr>
            <a:graphicFrameLocks/>
          </p:cNvGraphicFramePr>
          <p:nvPr>
            <p:extLst>
              <p:ext uri="{D42A27DB-BD31-4B8C-83A1-F6EECF244321}">
                <p14:modId xmlns:p14="http://schemas.microsoft.com/office/powerpoint/2010/main" val="2203496759"/>
              </p:ext>
            </p:extLst>
          </p:nvPr>
        </p:nvGraphicFramePr>
        <p:xfrm>
          <a:off x="49748" y="836797"/>
          <a:ext cx="2980229" cy="5649207"/>
        </p:xfrm>
        <a:graphic>
          <a:graphicData uri="http://schemas.openxmlformats.org/drawingml/2006/chart">
            <c:chart xmlns:c="http://schemas.openxmlformats.org/drawingml/2006/chart" xmlns:r="http://schemas.openxmlformats.org/officeDocument/2006/relationships" r:id="rId5"/>
          </a:graphicData>
        </a:graphic>
      </p:graphicFrame>
      <p:sp>
        <p:nvSpPr>
          <p:cNvPr id="6" name="タイトル 1"/>
          <p:cNvSpPr>
            <a:spLocks noGrp="1"/>
          </p:cNvSpPr>
          <p:nvPr>
            <p:ph type="title"/>
          </p:nvPr>
        </p:nvSpPr>
        <p:spPr>
          <a:xfrm>
            <a:off x="576263" y="311746"/>
            <a:ext cx="7991475" cy="368300"/>
          </a:xfrm>
          <a:solidFill>
            <a:schemeClr val="tx2">
              <a:lumMod val="20000"/>
              <a:lumOff val="80000"/>
            </a:schemeClr>
          </a:solidFill>
        </p:spPr>
        <p:txBody>
          <a:bodyPr rtlCol="0">
            <a:noAutofit/>
          </a:bodyPr>
          <a:lstStyle/>
          <a:p>
            <a:pPr eaLnBrk="1" fontAlgn="auto" hangingPunct="1">
              <a:spcAft>
                <a:spcPts val="0"/>
              </a:spcAft>
              <a:defRPr/>
            </a:pPr>
            <a:r>
              <a:rPr lang="ja-JP" altLang="en-US" sz="2300" b="1" dirty="0"/>
              <a:t>～障がい者虐待事例への対応状況等（調査結果）経年比較～</a:t>
            </a:r>
          </a:p>
        </p:txBody>
      </p:sp>
      <p:sp>
        <p:nvSpPr>
          <p:cNvPr id="19460" name="スライド番号プレースホルダー 1"/>
          <p:cNvSpPr>
            <a:spLocks noGrp="1"/>
          </p:cNvSpPr>
          <p:nvPr>
            <p:ph type="sldNum" sz="quarter" idx="12"/>
          </p:nvPr>
        </p:nvSpPr>
        <p:spPr bwMode="auto">
          <a:xfrm>
            <a:off x="7004052" y="647215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6ABF26FE-3AB8-4436-89A0-947902BD5A67}"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4</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9463" name="テキスト ボックス 5"/>
          <p:cNvSpPr txBox="1">
            <a:spLocks noChangeArrowheads="1"/>
          </p:cNvSpPr>
          <p:nvPr/>
        </p:nvSpPr>
        <p:spPr bwMode="auto">
          <a:xfrm>
            <a:off x="7938" y="0"/>
            <a:ext cx="3340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＜大阪府の状況＞</a:t>
            </a:r>
          </a:p>
        </p:txBody>
      </p:sp>
      <p:sp>
        <p:nvSpPr>
          <p:cNvPr id="12" name="テキスト ボックス 2">
            <a:extLst>
              <a:ext uri="{FF2B5EF4-FFF2-40B4-BE49-F238E27FC236}">
                <a16:creationId xmlns:a16="http://schemas.microsoft.com/office/drawing/2014/main" id="{8BFC180F-C513-4D4C-AE34-428C9E058F3A}"/>
              </a:ext>
            </a:extLst>
          </p:cNvPr>
          <p:cNvSpPr txBox="1">
            <a:spLocks noChangeArrowheads="1"/>
          </p:cNvSpPr>
          <p:nvPr/>
        </p:nvSpPr>
        <p:spPr bwMode="auto">
          <a:xfrm>
            <a:off x="251520" y="6536377"/>
            <a:ext cx="453650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ea typeface="UD デジタル 教科書体 NK-R" panose="02020400000000000000" pitchFamily="18" charset="-128"/>
              </a:rPr>
              <a:t>※H24</a:t>
            </a:r>
            <a:r>
              <a:rPr lang="ja-JP" altLang="en-US" sz="1200" dirty="0">
                <a:ea typeface="UD デジタル 教科書体 NK-R" panose="02020400000000000000" pitchFamily="18" charset="-128"/>
              </a:rPr>
              <a:t>年度データは下半期のみのデータ</a:t>
            </a:r>
            <a:endParaRPr lang="en-US" altLang="ja-JP" sz="1200" dirty="0">
              <a:ea typeface="UD デジタル 教科書体 NK-R" panose="02020400000000000000" pitchFamily="18" charset="-128"/>
            </a:endParaRPr>
          </a:p>
        </p:txBody>
      </p:sp>
      <p:pic>
        <p:nvPicPr>
          <p:cNvPr id="5" name="図 4"/>
          <p:cNvPicPr>
            <a:picLocks noChangeAspect="1"/>
          </p:cNvPicPr>
          <p:nvPr/>
        </p:nvPicPr>
        <p:blipFill>
          <a:blip r:embed="rId6"/>
          <a:stretch>
            <a:fillRect/>
          </a:stretch>
        </p:blipFill>
        <p:spPr>
          <a:xfrm>
            <a:off x="8590503" y="1422828"/>
            <a:ext cx="533848" cy="355898"/>
          </a:xfrm>
          <a:prstGeom prst="rect">
            <a:avLst/>
          </a:prstGeom>
        </p:spPr>
      </p:pic>
      <p:pic>
        <p:nvPicPr>
          <p:cNvPr id="16" name="図 15"/>
          <p:cNvPicPr>
            <a:picLocks noChangeAspect="1"/>
          </p:cNvPicPr>
          <p:nvPr/>
        </p:nvPicPr>
        <p:blipFill>
          <a:blip r:embed="rId7"/>
          <a:stretch>
            <a:fillRect/>
          </a:stretch>
        </p:blipFill>
        <p:spPr>
          <a:xfrm>
            <a:off x="8425830" y="3761864"/>
            <a:ext cx="718170" cy="363574"/>
          </a:xfrm>
          <a:prstGeom prst="rect">
            <a:avLst/>
          </a:prstGeom>
        </p:spPr>
      </p:pic>
      <p:sp>
        <p:nvSpPr>
          <p:cNvPr id="3" name="正方形/長方形 2"/>
          <p:cNvSpPr/>
          <p:nvPr/>
        </p:nvSpPr>
        <p:spPr>
          <a:xfrm>
            <a:off x="81488" y="1220089"/>
            <a:ext cx="504056" cy="3246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ea typeface="UD デジタル 教科書体 NK-R" panose="02020400000000000000" pitchFamily="18" charset="-128"/>
              </a:rPr>
              <a:t>件</a:t>
            </a:r>
            <a:endParaRPr kumimoji="1" lang="ja-JP" altLang="en-US" sz="1050" dirty="0">
              <a:solidFill>
                <a:schemeClr val="tx1"/>
              </a:solidFill>
              <a:ea typeface="UD デジタル 教科書体 NK-R" panose="02020400000000000000" pitchFamily="18" charset="-128"/>
            </a:endParaRPr>
          </a:p>
        </p:txBody>
      </p:sp>
      <p:pic>
        <p:nvPicPr>
          <p:cNvPr id="4" name="図 3"/>
          <p:cNvPicPr>
            <a:picLocks noChangeAspect="1"/>
          </p:cNvPicPr>
          <p:nvPr/>
        </p:nvPicPr>
        <p:blipFill>
          <a:blip r:embed="rId6"/>
          <a:stretch>
            <a:fillRect/>
          </a:stretch>
        </p:blipFill>
        <p:spPr>
          <a:xfrm>
            <a:off x="2524570" y="1891769"/>
            <a:ext cx="533847" cy="355898"/>
          </a:xfrm>
          <a:prstGeom prst="rect">
            <a:avLst/>
          </a:prstGeom>
        </p:spPr>
      </p:pic>
      <p:pic>
        <p:nvPicPr>
          <p:cNvPr id="14" name="図 13"/>
          <p:cNvPicPr>
            <a:picLocks noChangeAspect="1"/>
          </p:cNvPicPr>
          <p:nvPr/>
        </p:nvPicPr>
        <p:blipFill>
          <a:blip r:embed="rId8"/>
          <a:stretch>
            <a:fillRect/>
          </a:stretch>
        </p:blipFill>
        <p:spPr>
          <a:xfrm>
            <a:off x="2578540" y="2714576"/>
            <a:ext cx="504057" cy="334661"/>
          </a:xfrm>
          <a:prstGeom prst="rect">
            <a:avLst/>
          </a:prstGeom>
        </p:spPr>
      </p:pic>
      <p:pic>
        <p:nvPicPr>
          <p:cNvPr id="2" name="図 1"/>
          <p:cNvPicPr>
            <a:picLocks noChangeAspect="1"/>
          </p:cNvPicPr>
          <p:nvPr/>
        </p:nvPicPr>
        <p:blipFill>
          <a:blip r:embed="rId6"/>
          <a:stretch>
            <a:fillRect/>
          </a:stretch>
        </p:blipFill>
        <p:spPr>
          <a:xfrm>
            <a:off x="5592231" y="1893778"/>
            <a:ext cx="533848" cy="355898"/>
          </a:xfrm>
          <a:prstGeom prst="rect">
            <a:avLst/>
          </a:prstGeom>
        </p:spPr>
      </p:pic>
      <p:pic>
        <p:nvPicPr>
          <p:cNvPr id="15" name="図 14"/>
          <p:cNvPicPr>
            <a:picLocks noChangeAspect="1"/>
          </p:cNvPicPr>
          <p:nvPr/>
        </p:nvPicPr>
        <p:blipFill>
          <a:blip r:embed="rId9"/>
          <a:stretch>
            <a:fillRect/>
          </a:stretch>
        </p:blipFill>
        <p:spPr>
          <a:xfrm>
            <a:off x="5280761" y="3927429"/>
            <a:ext cx="869972" cy="355898"/>
          </a:xfrm>
          <a:prstGeom prst="rect">
            <a:avLst/>
          </a:prstGeom>
        </p:spPr>
      </p:pic>
      <p:sp>
        <p:nvSpPr>
          <p:cNvPr id="25" name="正方形/長方形 24">
            <a:extLst>
              <a:ext uri="{FF2B5EF4-FFF2-40B4-BE49-F238E27FC236}">
                <a16:creationId xmlns:a16="http://schemas.microsoft.com/office/drawing/2014/main" id="{2B0A4C2F-B3C1-46CB-A773-00599F64F9C8}"/>
              </a:ext>
            </a:extLst>
          </p:cNvPr>
          <p:cNvSpPr/>
          <p:nvPr/>
        </p:nvSpPr>
        <p:spPr>
          <a:xfrm>
            <a:off x="3131840" y="1088132"/>
            <a:ext cx="504056" cy="3246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ea typeface="UD デジタル 教科書体 NK-R" panose="02020400000000000000" pitchFamily="18" charset="-128"/>
              </a:rPr>
              <a:t>件</a:t>
            </a:r>
            <a:endParaRPr kumimoji="1" lang="ja-JP" altLang="en-US" sz="1050" dirty="0">
              <a:solidFill>
                <a:schemeClr val="tx1"/>
              </a:solidFill>
              <a:ea typeface="UD デジタル 教科書体 NK-R" panose="02020400000000000000" pitchFamily="18" charset="-128"/>
            </a:endParaRPr>
          </a:p>
        </p:txBody>
      </p:sp>
      <p:sp>
        <p:nvSpPr>
          <p:cNvPr id="26" name="正方形/長方形 25">
            <a:extLst>
              <a:ext uri="{FF2B5EF4-FFF2-40B4-BE49-F238E27FC236}">
                <a16:creationId xmlns:a16="http://schemas.microsoft.com/office/drawing/2014/main" id="{A2A7B1DA-36F5-4DA6-A827-A995E35FB8ED}"/>
              </a:ext>
            </a:extLst>
          </p:cNvPr>
          <p:cNvSpPr/>
          <p:nvPr/>
        </p:nvSpPr>
        <p:spPr>
          <a:xfrm>
            <a:off x="6156176" y="1052736"/>
            <a:ext cx="504056" cy="3246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tx1"/>
                </a:solidFill>
                <a:ea typeface="UD デジタル 教科書体 NK-R" panose="02020400000000000000" pitchFamily="18" charset="-128"/>
              </a:rPr>
              <a:t>件</a:t>
            </a:r>
            <a:endParaRPr kumimoji="1" lang="ja-JP" altLang="en-US" sz="1050" dirty="0">
              <a:solidFill>
                <a:schemeClr val="tx1"/>
              </a:solidFill>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B6B46E82-E0A8-4DAE-B7DC-C9A4BF821833}"/>
              </a:ext>
            </a:extLst>
          </p:cNvPr>
          <p:cNvSpPr/>
          <p:nvPr/>
        </p:nvSpPr>
        <p:spPr>
          <a:xfrm>
            <a:off x="2528944" y="4442628"/>
            <a:ext cx="537740" cy="276999"/>
          </a:xfrm>
          <a:prstGeom prst="rect">
            <a:avLst/>
          </a:prstGeom>
        </p:spPr>
        <p:txBody>
          <a:bodyPr wrap="square">
            <a:spAutoFit/>
          </a:bodyPr>
          <a:lstStyle/>
          <a:p>
            <a:pPr algn="ctr"/>
            <a:r>
              <a:rPr lang="ja-JP" altLang="en-US" sz="1200" dirty="0">
                <a:ea typeface="UD デジタル 教科書体 NK-R" panose="02020400000000000000" pitchFamily="18" charset="-128"/>
              </a:rPr>
              <a:t>判断</a:t>
            </a:r>
            <a:endParaRPr lang="en-US" altLang="ja-JP" sz="1200" dirty="0">
              <a:ea typeface="UD デジタル 教科書体 NK-R" panose="02020400000000000000" pitchFamily="18" charset="-128"/>
            </a:endParaRPr>
          </a:p>
        </p:txBody>
      </p:sp>
      <p:sp>
        <p:nvSpPr>
          <p:cNvPr id="27" name="正方形/長方形 26">
            <a:extLst>
              <a:ext uri="{FF2B5EF4-FFF2-40B4-BE49-F238E27FC236}">
                <a16:creationId xmlns:a16="http://schemas.microsoft.com/office/drawing/2014/main" id="{39472A23-46B9-42E7-A02C-F4F03F27C61D}"/>
              </a:ext>
            </a:extLst>
          </p:cNvPr>
          <p:cNvSpPr/>
          <p:nvPr/>
        </p:nvSpPr>
        <p:spPr>
          <a:xfrm>
            <a:off x="5588339" y="5191663"/>
            <a:ext cx="537740" cy="276999"/>
          </a:xfrm>
          <a:prstGeom prst="rect">
            <a:avLst/>
          </a:prstGeom>
        </p:spPr>
        <p:txBody>
          <a:bodyPr wrap="square">
            <a:spAutoFit/>
          </a:bodyPr>
          <a:lstStyle/>
          <a:p>
            <a:pPr algn="ctr"/>
            <a:r>
              <a:rPr lang="ja-JP" altLang="en-US" sz="1200" dirty="0">
                <a:ea typeface="UD デジタル 教科書体 NK-R" panose="02020400000000000000" pitchFamily="18" charset="-128"/>
              </a:rPr>
              <a:t>判断</a:t>
            </a:r>
            <a:endParaRPr lang="en-US" altLang="ja-JP" sz="1200" dirty="0">
              <a:ea typeface="UD デジタル 教科書体 NK-R" panose="02020400000000000000" pitchFamily="18" charset="-128"/>
            </a:endParaRPr>
          </a:p>
        </p:txBody>
      </p:sp>
    </p:spTree>
    <p:extLst>
      <p:ext uri="{BB962C8B-B14F-4D97-AF65-F5344CB8AC3E}">
        <p14:creationId xmlns:p14="http://schemas.microsoft.com/office/powerpoint/2010/main" val="1475490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グラフ 13">
            <a:extLst>
              <a:ext uri="{FF2B5EF4-FFF2-40B4-BE49-F238E27FC236}">
                <a16:creationId xmlns:a16="http://schemas.microsoft.com/office/drawing/2014/main" id="{00000000-0008-0000-0200-000002000000}"/>
              </a:ext>
            </a:extLst>
          </p:cNvPr>
          <p:cNvGraphicFramePr>
            <a:graphicFrameLocks/>
          </p:cNvGraphicFramePr>
          <p:nvPr>
            <p:extLst>
              <p:ext uri="{D42A27DB-BD31-4B8C-83A1-F6EECF244321}">
                <p14:modId xmlns:p14="http://schemas.microsoft.com/office/powerpoint/2010/main" val="2426645171"/>
              </p:ext>
            </p:extLst>
          </p:nvPr>
        </p:nvGraphicFramePr>
        <p:xfrm>
          <a:off x="87769" y="736084"/>
          <a:ext cx="8948727" cy="5126100"/>
        </p:xfrm>
        <a:graphic>
          <a:graphicData uri="http://schemas.openxmlformats.org/drawingml/2006/chart">
            <c:chart xmlns:c="http://schemas.openxmlformats.org/drawingml/2006/chart" xmlns:r="http://schemas.openxmlformats.org/officeDocument/2006/relationships" r:id="rId3"/>
          </a:graphicData>
        </a:graphic>
      </p:graphicFrame>
      <p:sp>
        <p:nvSpPr>
          <p:cNvPr id="6" name="タイトル 1"/>
          <p:cNvSpPr>
            <a:spLocks noGrp="1"/>
          </p:cNvSpPr>
          <p:nvPr>
            <p:ph type="title"/>
          </p:nvPr>
        </p:nvSpPr>
        <p:spPr>
          <a:xfrm>
            <a:off x="576263" y="325438"/>
            <a:ext cx="7991475" cy="368300"/>
          </a:xfrm>
          <a:solidFill>
            <a:schemeClr val="tx2">
              <a:lumMod val="20000"/>
              <a:lumOff val="80000"/>
            </a:schemeClr>
          </a:solidFill>
        </p:spPr>
        <p:txBody>
          <a:bodyPr rtlCol="0">
            <a:normAutofit fontScale="90000"/>
          </a:bodyPr>
          <a:lstStyle/>
          <a:p>
            <a:pPr eaLnBrk="1" fontAlgn="auto" hangingPunct="1">
              <a:spcAft>
                <a:spcPts val="0"/>
              </a:spcAft>
              <a:defRPr/>
            </a:pPr>
            <a:r>
              <a:rPr lang="ja-JP" altLang="en-US" sz="2800" b="1" dirty="0"/>
              <a:t>～相談・通報・届出者の割合の比較～</a:t>
            </a:r>
          </a:p>
        </p:txBody>
      </p:sp>
      <p:sp>
        <p:nvSpPr>
          <p:cNvPr id="19459" name="テキスト ボックス 2"/>
          <p:cNvSpPr txBox="1">
            <a:spLocks noChangeArrowheads="1"/>
          </p:cNvSpPr>
          <p:nvPr/>
        </p:nvSpPr>
        <p:spPr bwMode="auto">
          <a:xfrm>
            <a:off x="227013" y="5848350"/>
            <a:ext cx="866546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グラフは、府内の通報件数の養護者</a:t>
            </a:r>
            <a:r>
              <a:rPr lang="en-US" altLang="ja-JP" sz="1200" dirty="0">
                <a:ea typeface="UD デジタル 教科書体 NK-R" panose="02020400000000000000" pitchFamily="18" charset="-128"/>
              </a:rPr>
              <a:t>2,024</a:t>
            </a:r>
            <a:r>
              <a:rPr lang="ja-JP" altLang="en-US" sz="1200" dirty="0">
                <a:ea typeface="UD デジタル 教科書体 NK-R" panose="02020400000000000000" pitchFamily="18" charset="-128"/>
              </a:rPr>
              <a:t>件、施設従事者</a:t>
            </a:r>
            <a:r>
              <a:rPr lang="en-US" altLang="ja-JP" sz="1200" dirty="0">
                <a:ea typeface="UD デジタル 教科書体 NK-R" panose="02020400000000000000" pitchFamily="18" charset="-128"/>
              </a:rPr>
              <a:t>481</a:t>
            </a:r>
            <a:r>
              <a:rPr lang="ja-JP" altLang="en-US" sz="1200" dirty="0">
                <a:ea typeface="UD デジタル 教科書体 NK-R" panose="02020400000000000000" pitchFamily="18" charset="-128"/>
              </a:rPr>
              <a:t>件、使用者</a:t>
            </a:r>
            <a:r>
              <a:rPr lang="en-US" altLang="ja-JP" sz="1200" dirty="0">
                <a:ea typeface="UD デジタル 教科書体 NK-R" panose="02020400000000000000" pitchFamily="18" charset="-128"/>
              </a:rPr>
              <a:t>69</a:t>
            </a:r>
            <a:r>
              <a:rPr lang="ja-JP" altLang="en-US" sz="1200" dirty="0">
                <a:ea typeface="UD デジタル 教科書体 NK-R" panose="02020400000000000000" pitchFamily="18" charset="-128"/>
              </a:rPr>
              <a:t>件（大阪府及び府内市町村で受け付けた件数）に対する</a:t>
            </a:r>
            <a:endParaRPr lang="en-US" altLang="ja-JP" sz="1200" dirty="0">
              <a:ea typeface="UD デジタル 教科書体 NK-R" panose="02020400000000000000" pitchFamily="18" charset="-128"/>
            </a:endParaRPr>
          </a:p>
          <a:p>
            <a:pPr eaLnBrk="1" hangingPunct="1">
              <a:spcBef>
                <a:spcPct val="0"/>
              </a:spcBef>
              <a:buFontTx/>
              <a:buNone/>
            </a:pPr>
            <a:r>
              <a:rPr lang="ja-JP" altLang="en-US" sz="1200" dirty="0">
                <a:ea typeface="UD デジタル 教科書体 NK-R" panose="02020400000000000000" pitchFamily="18" charset="-128"/>
              </a:rPr>
              <a:t>　それぞれの割合を表す。それぞれにおいて重複あり。</a:t>
            </a:r>
            <a:endParaRPr lang="en-US" altLang="ja-JP" sz="1200" dirty="0">
              <a:ea typeface="UD デジタル 教科書体 NK-R" panose="02020400000000000000" pitchFamily="18" charset="-128"/>
            </a:endParaRPr>
          </a:p>
          <a:p>
            <a:pPr eaLnBrk="1" hangingPunct="1">
              <a:spcBef>
                <a:spcPct val="0"/>
              </a:spcBef>
              <a:buFont typeface="Arial" panose="020B0604020202020204" pitchFamily="34" charset="0"/>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調査項目に選択肢が無いもしくは対象年度に該当の回答が無いものは「</a:t>
            </a:r>
            <a:r>
              <a:rPr lang="en-US" altLang="ja-JP" sz="1200" dirty="0">
                <a:ea typeface="UD デジタル 教科書体 NK-R" panose="02020400000000000000" pitchFamily="18" charset="-128"/>
              </a:rPr>
              <a:t>0.0</a:t>
            </a:r>
            <a:r>
              <a:rPr lang="ja-JP" altLang="en-US" sz="1200" dirty="0">
                <a:ea typeface="UD デジタル 教科書体 NK-R" panose="02020400000000000000" pitchFamily="18" charset="-128"/>
              </a:rPr>
              <a:t>」として表示。</a:t>
            </a:r>
            <a:endParaRPr lang="en-US" altLang="ja-JP" sz="1200" dirty="0">
              <a:ea typeface="UD デジタル 教科書体 NK-R" panose="02020400000000000000" pitchFamily="18" charset="-128"/>
            </a:endParaRPr>
          </a:p>
          <a:p>
            <a:pPr eaLnBrk="1" hangingPunct="1">
              <a:spcBef>
                <a:spcPct val="0"/>
              </a:spcBef>
              <a:buFont typeface="Arial" panose="020B0604020202020204" pitchFamily="34" charset="0"/>
              <a:buNone/>
            </a:pPr>
            <a:r>
              <a:rPr lang="en-US" altLang="ja-JP" sz="1200" dirty="0">
                <a:ea typeface="UD デジタル 教科書体 NK-R" panose="02020400000000000000" pitchFamily="18" charset="-128"/>
              </a:rPr>
              <a:t>※</a:t>
            </a:r>
            <a:r>
              <a:rPr lang="ja-JP" altLang="en-US" sz="1200" dirty="0">
                <a:ea typeface="UD デジタル 教科書体 NK-R" panose="02020400000000000000" pitchFamily="18" charset="-128"/>
              </a:rPr>
              <a:t>「</a:t>
            </a:r>
            <a:r>
              <a:rPr lang="ja-JP" altLang="en-US" sz="1200" u="sng" dirty="0">
                <a:ea typeface="UD デジタル 教科書体 NK-R" panose="02020400000000000000" pitchFamily="18" charset="-128"/>
              </a:rPr>
              <a:t>施設・事業所の職員」の項目について、施設従事者虐待では当該施設・事業所の設置者・管理者、職員等からの通報を合算し、</a:t>
            </a:r>
            <a:endParaRPr lang="en-US" altLang="ja-JP" sz="1200" u="sng" dirty="0">
              <a:ea typeface="UD デジタル 教科書体 NK-R" panose="02020400000000000000" pitchFamily="18" charset="-128"/>
            </a:endParaRPr>
          </a:p>
          <a:p>
            <a:pPr eaLnBrk="1" hangingPunct="1">
              <a:spcBef>
                <a:spcPct val="0"/>
              </a:spcBef>
              <a:buFont typeface="Arial" panose="020B0604020202020204" pitchFamily="34" charset="0"/>
              <a:buNone/>
            </a:pPr>
            <a:r>
              <a:rPr lang="ja-JP" altLang="en-US" sz="1200" dirty="0">
                <a:ea typeface="UD デジタル 教科書体 NK-R" panose="02020400000000000000" pitchFamily="18" charset="-128"/>
              </a:rPr>
              <a:t>　</a:t>
            </a:r>
            <a:r>
              <a:rPr lang="ja-JP" altLang="en-US" sz="1200" u="sng" dirty="0">
                <a:ea typeface="UD デジタル 教科書体 NK-R" panose="02020400000000000000" pitchFamily="18" charset="-128"/>
              </a:rPr>
              <a:t>使用者虐待では施設・事業所職員、当該事業所管理者からの通報を合算。</a:t>
            </a:r>
            <a:endParaRPr lang="en-US" altLang="ja-JP" sz="1200" u="sng" dirty="0">
              <a:ea typeface="UD デジタル 教科書体 NK-R" panose="02020400000000000000" pitchFamily="18" charset="-128"/>
            </a:endParaRPr>
          </a:p>
        </p:txBody>
      </p:sp>
      <p:sp>
        <p:nvSpPr>
          <p:cNvPr id="19460" name="スライド番号プレースホルダー 1"/>
          <p:cNvSpPr>
            <a:spLocks noGrp="1"/>
          </p:cNvSpPr>
          <p:nvPr>
            <p:ph type="sldNum" sz="quarter" idx="12"/>
          </p:nvPr>
        </p:nvSpPr>
        <p:spPr bwMode="auto">
          <a:xfrm>
            <a:off x="6995735" y="6491337"/>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6ABF26FE-3AB8-4436-89A0-947902BD5A67}"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5</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9463" name="テキスト ボックス 5"/>
          <p:cNvSpPr txBox="1">
            <a:spLocks noChangeArrowheads="1"/>
          </p:cNvSpPr>
          <p:nvPr/>
        </p:nvSpPr>
        <p:spPr bwMode="auto">
          <a:xfrm>
            <a:off x="7938" y="0"/>
            <a:ext cx="3340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＜令和</a:t>
            </a:r>
            <a:r>
              <a:rPr lang="ja-JP" altLang="en-US" sz="1800" dirty="0">
                <a:latin typeface="UD デジタル 教科書体 NK-R" panose="02020400000000000000" pitchFamily="18" charset="-128"/>
                <a:ea typeface="UD デジタル 教科書体 NK-R" panose="02020400000000000000" pitchFamily="18" charset="-128"/>
              </a:rPr>
              <a:t>６</a:t>
            </a:r>
            <a:r>
              <a:rPr lang="ja-JP" altLang="en-US" sz="1800" dirty="0">
                <a:ea typeface="UD デジタル 教科書体 NK-R" panose="02020400000000000000" pitchFamily="18" charset="-128"/>
              </a:rPr>
              <a:t>年度大阪府の状況＞</a:t>
            </a:r>
          </a:p>
        </p:txBody>
      </p:sp>
      <p:sp>
        <p:nvSpPr>
          <p:cNvPr id="3" name="正方形/長方形 2"/>
          <p:cNvSpPr/>
          <p:nvPr/>
        </p:nvSpPr>
        <p:spPr>
          <a:xfrm>
            <a:off x="576263" y="720833"/>
            <a:ext cx="504056" cy="3246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ea typeface="UD デジタル 教科書体 NK-R" panose="02020400000000000000" pitchFamily="18" charset="-128"/>
              </a:rPr>
              <a:t>％</a:t>
            </a:r>
          </a:p>
        </p:txBody>
      </p:sp>
      <p:sp>
        <p:nvSpPr>
          <p:cNvPr id="12" name="角丸四角形 25">
            <a:extLst>
              <a:ext uri="{FF2B5EF4-FFF2-40B4-BE49-F238E27FC236}">
                <a16:creationId xmlns:a16="http://schemas.microsoft.com/office/drawing/2014/main" id="{00000000-0008-0000-0200-00001A000000}"/>
              </a:ext>
            </a:extLst>
          </p:cNvPr>
          <p:cNvSpPr/>
          <p:nvPr/>
        </p:nvSpPr>
        <p:spPr>
          <a:xfrm>
            <a:off x="5159531" y="818406"/>
            <a:ext cx="3672408" cy="1170434"/>
          </a:xfrm>
          <a:prstGeom prst="roundRect">
            <a:avLst/>
          </a:prstGeom>
        </p:spPr>
        <p:style>
          <a:lnRef idx="2">
            <a:schemeClr val="accent6"/>
          </a:lnRef>
          <a:fillRef idx="1">
            <a:schemeClr val="lt1"/>
          </a:fillRef>
          <a:effectRef idx="0">
            <a:schemeClr val="accent6"/>
          </a:effectRef>
          <a:fontRef idx="minor">
            <a:schemeClr val="dk1"/>
          </a:fontRef>
        </p:style>
        <p:txBody>
          <a:bodyPr wrap="square"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defRPr/>
            </a:pPr>
            <a:r>
              <a:rPr lang="ja-JP" altLang="en-US" sz="1200" dirty="0">
                <a:latin typeface="UD デジタル 教科書体 N-R" panose="02020400000000000000" pitchFamily="17" charset="-128"/>
                <a:ea typeface="UD デジタル 教科書体 N-R" panose="02020400000000000000" pitchFamily="17" charset="-128"/>
              </a:rPr>
              <a:t>・養護者</a:t>
            </a:r>
            <a:r>
              <a:rPr lang="en-US" altLang="ja-JP" sz="1200" dirty="0">
                <a:latin typeface="UD デジタル 教科書体 N-R" panose="02020400000000000000" pitchFamily="17" charset="-128"/>
                <a:ea typeface="UD デジタル 教科書体 N-R" panose="02020400000000000000" pitchFamily="17" charset="-128"/>
              </a:rPr>
              <a:t>…</a:t>
            </a:r>
          </a:p>
          <a:p>
            <a:pPr>
              <a:defRPr/>
            </a:pPr>
            <a:r>
              <a:rPr lang="ja-JP" altLang="en-US" sz="1200" dirty="0">
                <a:latin typeface="UD デジタル 教科書体 N-R" panose="02020400000000000000" pitchFamily="17" charset="-128"/>
                <a:ea typeface="UD デジタル 教科書体 N-R" panose="02020400000000000000" pitchFamily="17" charset="-128"/>
              </a:rPr>
              <a:t>　　「警察」からの通報の割合が最多。</a:t>
            </a:r>
            <a:endParaRPr lang="en-US" altLang="ja-JP" sz="1200" dirty="0">
              <a:latin typeface="UD デジタル 教科書体 N-R" panose="02020400000000000000" pitchFamily="17" charset="-128"/>
              <a:ea typeface="UD デジタル 教科書体 N-R" panose="02020400000000000000" pitchFamily="17" charset="-128"/>
            </a:endParaRPr>
          </a:p>
          <a:p>
            <a:pPr>
              <a:defRPr/>
            </a:pPr>
            <a:r>
              <a:rPr lang="ja-JP" altLang="en-US" sz="1200" dirty="0">
                <a:latin typeface="UD デジタル 教科書体 N-R" panose="02020400000000000000" pitchFamily="17" charset="-128"/>
                <a:ea typeface="UD デジタル 教科書体 N-R" panose="02020400000000000000" pitchFamily="17" charset="-128"/>
              </a:rPr>
              <a:t>・施設従事者等</a:t>
            </a:r>
            <a:r>
              <a:rPr lang="en-US" altLang="ja-JP" sz="1200" dirty="0">
                <a:latin typeface="UD デジタル 教科書体 N-R" panose="02020400000000000000" pitchFamily="17" charset="-128"/>
                <a:ea typeface="UD デジタル 教科書体 N-R" panose="02020400000000000000" pitchFamily="17" charset="-128"/>
              </a:rPr>
              <a:t>…</a:t>
            </a:r>
          </a:p>
          <a:p>
            <a:pPr>
              <a:defRPr/>
            </a:pPr>
            <a:r>
              <a:rPr lang="ja-JP" altLang="en-US" sz="1200" dirty="0">
                <a:latin typeface="UD デジタル 教科書体 N-R" panose="02020400000000000000" pitchFamily="17" charset="-128"/>
                <a:ea typeface="UD デジタル 教科書体 N-R" panose="02020400000000000000" pitchFamily="17" charset="-128"/>
              </a:rPr>
              <a:t>　　「施設・事業所の職員」からの通報が最多。</a:t>
            </a:r>
            <a:endParaRPr lang="en-US" altLang="ja-JP" sz="1200" dirty="0">
              <a:latin typeface="UD デジタル 教科書体 N-R" panose="02020400000000000000" pitchFamily="17" charset="-128"/>
              <a:ea typeface="UD デジタル 教科書体 N-R" panose="02020400000000000000" pitchFamily="17" charset="-128"/>
            </a:endParaRPr>
          </a:p>
          <a:p>
            <a:pPr>
              <a:defRPr/>
            </a:pPr>
            <a:r>
              <a:rPr lang="ja-JP" altLang="en-US" sz="1200" dirty="0">
                <a:latin typeface="UD デジタル 教科書体 N-R" panose="02020400000000000000" pitchFamily="17" charset="-128"/>
                <a:ea typeface="UD デジタル 教科書体 N-R" panose="02020400000000000000" pitchFamily="17" charset="-128"/>
              </a:rPr>
              <a:t>・使用者</a:t>
            </a:r>
            <a:r>
              <a:rPr lang="en-US" altLang="ja-JP" sz="1200" dirty="0">
                <a:latin typeface="UD デジタル 教科書体 N-R" panose="02020400000000000000" pitchFamily="17" charset="-128"/>
                <a:ea typeface="UD デジタル 教科書体 N-R" panose="02020400000000000000" pitchFamily="17" charset="-128"/>
              </a:rPr>
              <a:t>…</a:t>
            </a:r>
          </a:p>
          <a:p>
            <a:pPr>
              <a:defRPr/>
            </a:pPr>
            <a:r>
              <a:rPr lang="ja-JP" altLang="en-US" sz="1200" dirty="0">
                <a:latin typeface="UD デジタル 教科書体 N-R" panose="02020400000000000000" pitchFamily="17" charset="-128"/>
                <a:ea typeface="UD デジタル 教科書体 N-R" panose="02020400000000000000" pitchFamily="17" charset="-128"/>
              </a:rPr>
              <a:t>　　「本人による届出」が最多。</a:t>
            </a:r>
            <a:endParaRPr lang="en-US" altLang="ja-JP" sz="1200" dirty="0">
              <a:latin typeface="UD デジタル 教科書体 N-R" panose="02020400000000000000" pitchFamily="17" charset="-128"/>
              <a:ea typeface="UD デジタル 教科書体 N-R" panose="02020400000000000000" pitchFamily="17" charset="-128"/>
            </a:endParaRPr>
          </a:p>
        </p:txBody>
      </p:sp>
      <p:sp>
        <p:nvSpPr>
          <p:cNvPr id="16" name="正方形/長方形 15">
            <a:extLst>
              <a:ext uri="{FF2B5EF4-FFF2-40B4-BE49-F238E27FC236}">
                <a16:creationId xmlns:a16="http://schemas.microsoft.com/office/drawing/2014/main" id="{E20B30E8-DD75-4B6F-BE50-AF5879B30A28}"/>
              </a:ext>
            </a:extLst>
          </p:cNvPr>
          <p:cNvSpPr/>
          <p:nvPr/>
        </p:nvSpPr>
        <p:spPr>
          <a:xfrm>
            <a:off x="1273324" y="5595577"/>
            <a:ext cx="418356" cy="2096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
        <p:nvSpPr>
          <p:cNvPr id="17" name="正方形/長方形 16">
            <a:extLst>
              <a:ext uri="{FF2B5EF4-FFF2-40B4-BE49-F238E27FC236}">
                <a16:creationId xmlns:a16="http://schemas.microsoft.com/office/drawing/2014/main" id="{66B57982-E412-46CC-8B43-8A77E3C9123F}"/>
              </a:ext>
            </a:extLst>
          </p:cNvPr>
          <p:cNvSpPr/>
          <p:nvPr/>
        </p:nvSpPr>
        <p:spPr>
          <a:xfrm>
            <a:off x="4056876" y="5373216"/>
            <a:ext cx="418355" cy="2096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
        <p:nvSpPr>
          <p:cNvPr id="13" name="正方形/長方形 12">
            <a:extLst>
              <a:ext uri="{FF2B5EF4-FFF2-40B4-BE49-F238E27FC236}">
                <a16:creationId xmlns:a16="http://schemas.microsoft.com/office/drawing/2014/main" id="{B95D9181-3028-49A8-92E6-D7DA1DFC2B06}"/>
              </a:ext>
            </a:extLst>
          </p:cNvPr>
          <p:cNvSpPr/>
          <p:nvPr/>
        </p:nvSpPr>
        <p:spPr>
          <a:xfrm>
            <a:off x="4465319" y="5137993"/>
            <a:ext cx="408407" cy="21886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ea typeface="UD デジタル 教科書体 NK-R" panose="02020400000000000000" pitchFamily="18"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グラフ 11">
            <a:extLst>
              <a:ext uri="{FF2B5EF4-FFF2-40B4-BE49-F238E27FC236}">
                <a16:creationId xmlns:a16="http://schemas.microsoft.com/office/drawing/2014/main" id="{00000000-0008-0000-0200-00000C000000}"/>
              </a:ext>
            </a:extLst>
          </p:cNvPr>
          <p:cNvGraphicFramePr>
            <a:graphicFrameLocks/>
          </p:cNvGraphicFramePr>
          <p:nvPr>
            <p:extLst>
              <p:ext uri="{D42A27DB-BD31-4B8C-83A1-F6EECF244321}">
                <p14:modId xmlns:p14="http://schemas.microsoft.com/office/powerpoint/2010/main" val="2202467451"/>
              </p:ext>
            </p:extLst>
          </p:nvPr>
        </p:nvGraphicFramePr>
        <p:xfrm>
          <a:off x="107505" y="908720"/>
          <a:ext cx="4464496" cy="4681546"/>
        </p:xfrm>
        <a:graphic>
          <a:graphicData uri="http://schemas.openxmlformats.org/drawingml/2006/chart">
            <c:chart xmlns:c="http://schemas.openxmlformats.org/drawingml/2006/chart" xmlns:r="http://schemas.openxmlformats.org/officeDocument/2006/relationships" r:id="rId3"/>
          </a:graphicData>
        </a:graphic>
      </p:graphicFrame>
      <p:sp>
        <p:nvSpPr>
          <p:cNvPr id="5" name="タイトル 4"/>
          <p:cNvSpPr>
            <a:spLocks noGrp="1"/>
          </p:cNvSpPr>
          <p:nvPr>
            <p:ph type="title"/>
          </p:nvPr>
        </p:nvSpPr>
        <p:spPr>
          <a:xfrm>
            <a:off x="457200" y="332656"/>
            <a:ext cx="8229600" cy="369889"/>
          </a:xfrm>
          <a:solidFill>
            <a:schemeClr val="tx2">
              <a:lumMod val="20000"/>
              <a:lumOff val="80000"/>
            </a:schemeClr>
          </a:solidFill>
        </p:spPr>
        <p:txBody>
          <a:bodyPr/>
          <a:lstStyle/>
          <a:p>
            <a:pPr>
              <a:defRPr/>
            </a:pPr>
            <a:r>
              <a:rPr lang="ja-JP" altLang="en-US" sz="2400" b="1" dirty="0"/>
              <a:t>虐待類型との関係</a:t>
            </a:r>
          </a:p>
        </p:txBody>
      </p:sp>
      <p:sp>
        <p:nvSpPr>
          <p:cNvPr id="8" name="角丸四角形 7"/>
          <p:cNvSpPr/>
          <p:nvPr/>
        </p:nvSpPr>
        <p:spPr>
          <a:xfrm>
            <a:off x="5271069" y="5675536"/>
            <a:ext cx="3693419" cy="777652"/>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・養護者、施設従事者等・・・「身体的虐待」が最多で、</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次いで「心理的虐待」。</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・使用者・・・８割以上が「経済的虐待」。</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1511" name="テキスト ボックス 5"/>
          <p:cNvSpPr txBox="1">
            <a:spLocks noChangeArrowheads="1"/>
          </p:cNvSpPr>
          <p:nvPr/>
        </p:nvSpPr>
        <p:spPr bwMode="auto">
          <a:xfrm>
            <a:off x="7938" y="0"/>
            <a:ext cx="3340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＜令和６年度大阪府の状況＞</a:t>
            </a:r>
          </a:p>
        </p:txBody>
      </p:sp>
      <p:sp>
        <p:nvSpPr>
          <p:cNvPr id="21512" name="スライド番号プレースホルダー 3"/>
          <p:cNvSpPr>
            <a:spLocks noGrp="1"/>
          </p:cNvSpPr>
          <p:nvPr>
            <p:ph type="sldNum" sz="quarter" idx="12"/>
          </p:nvPr>
        </p:nvSpPr>
        <p:spPr bwMode="auto">
          <a:xfrm>
            <a:off x="8591233" y="6510104"/>
            <a:ext cx="542925" cy="342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327EDE3E-7A8F-4C09-978D-55C19086787E}" type="slidenum">
              <a:rPr kumimoji="0"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6</a:t>
            </a:fld>
            <a:endParaRPr kumimoji="0"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7" name="正方形/長方形 16"/>
          <p:cNvSpPr/>
          <p:nvPr/>
        </p:nvSpPr>
        <p:spPr>
          <a:xfrm>
            <a:off x="3779912" y="5261808"/>
            <a:ext cx="687745" cy="21928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sp>
        <p:nvSpPr>
          <p:cNvPr id="11" name="正方形/長方形 10"/>
          <p:cNvSpPr/>
          <p:nvPr/>
        </p:nvSpPr>
        <p:spPr>
          <a:xfrm>
            <a:off x="1043607" y="5028330"/>
            <a:ext cx="687745" cy="23347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sp>
        <p:nvSpPr>
          <p:cNvPr id="19" name="正方形/長方形 18"/>
          <p:cNvSpPr/>
          <p:nvPr/>
        </p:nvSpPr>
        <p:spPr>
          <a:xfrm>
            <a:off x="1043608" y="4794852"/>
            <a:ext cx="687745" cy="23347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sp>
        <p:nvSpPr>
          <p:cNvPr id="21507" name="テキスト ボックス 12"/>
          <p:cNvSpPr txBox="1">
            <a:spLocks noChangeArrowheads="1"/>
          </p:cNvSpPr>
          <p:nvPr/>
        </p:nvSpPr>
        <p:spPr bwMode="auto">
          <a:xfrm>
            <a:off x="107504" y="5675536"/>
            <a:ext cx="5040560"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 typeface="Arial" panose="020B0604020202020204" pitchFamily="34" charset="0"/>
              <a:buNone/>
            </a:pPr>
            <a:r>
              <a:rPr lang="en-US" altLang="ja-JP" sz="1100" dirty="0">
                <a:latin typeface="UD デジタル 教科書体 NK-R" panose="02020400000000000000" pitchFamily="18" charset="-128"/>
                <a:ea typeface="UD デジタル 教科書体 NK-R" panose="02020400000000000000" pitchFamily="18" charset="-128"/>
              </a:rPr>
              <a:t>※</a:t>
            </a:r>
            <a:r>
              <a:rPr lang="ja-JP" altLang="en-US" sz="1100" dirty="0">
                <a:latin typeface="UD デジタル 教科書体 NK-R" panose="02020400000000000000" pitchFamily="18" charset="-128"/>
                <a:ea typeface="UD デジタル 教科書体 NK-R" panose="02020400000000000000" pitchFamily="18" charset="-128"/>
              </a:rPr>
              <a:t>複数の虐待類型がある場合には、それぞれの項目に重複して計上している。</a:t>
            </a:r>
            <a:endParaRPr lang="en-US" altLang="ja-JP" sz="1100" dirty="0">
              <a:latin typeface="UD デジタル 教科書体 NK-R" panose="02020400000000000000" pitchFamily="18" charset="-128"/>
              <a:ea typeface="UD デジタル 教科書体 NK-R" panose="02020400000000000000" pitchFamily="18" charset="-128"/>
            </a:endParaRPr>
          </a:p>
          <a:p>
            <a:pPr eaLnBrk="1" hangingPunct="1">
              <a:spcBef>
                <a:spcPct val="0"/>
              </a:spcBef>
              <a:buFont typeface="Arial" panose="020B0604020202020204" pitchFamily="34" charset="0"/>
              <a:buNone/>
            </a:pPr>
            <a:r>
              <a:rPr lang="en-US" altLang="ja-JP" sz="1100" dirty="0">
                <a:latin typeface="UD デジタル 教科書体 NK-R" panose="02020400000000000000" pitchFamily="18" charset="-128"/>
                <a:ea typeface="UD デジタル 教科書体 NK-R" panose="02020400000000000000" pitchFamily="18" charset="-128"/>
              </a:rPr>
              <a:t>※</a:t>
            </a:r>
            <a:r>
              <a:rPr lang="ja-JP" altLang="en-US" sz="1100" dirty="0">
                <a:latin typeface="UD デジタル 教科書体 NK-R" panose="02020400000000000000" pitchFamily="18" charset="-128"/>
                <a:ea typeface="UD デジタル 教科書体 NK-R" panose="02020400000000000000" pitchFamily="18" charset="-128"/>
              </a:rPr>
              <a:t>割合について、それぞれの虐待判断事例件数（養護者</a:t>
            </a:r>
            <a:r>
              <a:rPr lang="en-US" altLang="ja-JP" sz="1100" dirty="0">
                <a:latin typeface="UD デジタル 教科書体 NK-R" panose="02020400000000000000" pitchFamily="18" charset="-128"/>
                <a:ea typeface="UD デジタル 教科書体 NK-R" panose="02020400000000000000" pitchFamily="18" charset="-128"/>
              </a:rPr>
              <a:t>299</a:t>
            </a:r>
            <a:r>
              <a:rPr lang="ja-JP" altLang="en-US" sz="1100" dirty="0">
                <a:latin typeface="UD デジタル 教科書体 NK-R" panose="02020400000000000000" pitchFamily="18" charset="-128"/>
                <a:ea typeface="UD デジタル 教科書体 NK-R" panose="02020400000000000000" pitchFamily="18" charset="-128"/>
              </a:rPr>
              <a:t>件・施設従事者</a:t>
            </a:r>
            <a:r>
              <a:rPr lang="en-US" altLang="ja-JP" sz="1100" dirty="0">
                <a:latin typeface="UD デジタル 教科書体 NK-R" panose="02020400000000000000" pitchFamily="18" charset="-128"/>
                <a:ea typeface="UD デジタル 教科書体 NK-R" panose="02020400000000000000" pitchFamily="18" charset="-128"/>
              </a:rPr>
              <a:t>106</a:t>
            </a:r>
            <a:r>
              <a:rPr lang="ja-JP" altLang="en-US" sz="1100" dirty="0">
                <a:latin typeface="UD デジタル 教科書体 NK-R" panose="02020400000000000000" pitchFamily="18" charset="-128"/>
                <a:ea typeface="UD デジタル 教科書体 NK-R" panose="02020400000000000000" pitchFamily="18" charset="-128"/>
              </a:rPr>
              <a:t>件）に対する割合を示す。</a:t>
            </a:r>
            <a:endParaRPr lang="en-US" altLang="ja-JP" sz="1100" dirty="0">
              <a:latin typeface="UD デジタル 教科書体 NK-R" panose="02020400000000000000" pitchFamily="18" charset="-128"/>
              <a:ea typeface="UD デジタル 教科書体 NK-R" panose="02020400000000000000" pitchFamily="18" charset="-128"/>
            </a:endParaRPr>
          </a:p>
          <a:p>
            <a:pPr eaLnBrk="1" hangingPunct="1">
              <a:spcBef>
                <a:spcPct val="0"/>
              </a:spcBef>
              <a:buFont typeface="Arial" panose="020B0604020202020204" pitchFamily="34" charset="0"/>
              <a:buNone/>
            </a:pPr>
            <a:r>
              <a:rPr lang="en-US" altLang="ja-JP" sz="1100" dirty="0">
                <a:latin typeface="UD デジタル 教科書体 NK-R" panose="02020400000000000000" pitchFamily="18" charset="-128"/>
                <a:ea typeface="UD デジタル 教科書体 NK-R" panose="02020400000000000000" pitchFamily="18" charset="-128"/>
              </a:rPr>
              <a:t>※</a:t>
            </a:r>
            <a:r>
              <a:rPr lang="ja-JP" altLang="en-US" sz="1100" dirty="0">
                <a:latin typeface="UD デジタル 教科書体 NK-R" panose="02020400000000000000" pitchFamily="18" charset="-128"/>
                <a:ea typeface="UD デジタル 教科書体 NK-R" panose="02020400000000000000" pitchFamily="18" charset="-128"/>
              </a:rPr>
              <a:t>使用者については、大阪労働局で判断した府内全体の虐待件数</a:t>
            </a:r>
            <a:r>
              <a:rPr lang="en-US" altLang="ja-JP" sz="1100" dirty="0">
                <a:latin typeface="UD デジタル 教科書体 NK-R" panose="02020400000000000000" pitchFamily="18" charset="-128"/>
                <a:ea typeface="UD デジタル 教科書体 NK-R" panose="02020400000000000000" pitchFamily="18" charset="-128"/>
              </a:rPr>
              <a:t>34</a:t>
            </a:r>
            <a:r>
              <a:rPr lang="ja-JP" altLang="en-US" sz="1100" dirty="0">
                <a:latin typeface="UD デジタル 教科書体 NK-R" panose="02020400000000000000" pitchFamily="18" charset="-128"/>
                <a:ea typeface="UD デジタル 教科書体 NK-R" panose="02020400000000000000" pitchFamily="18" charset="-128"/>
              </a:rPr>
              <a:t>件の内訳を示している。</a:t>
            </a:r>
          </a:p>
        </p:txBody>
      </p:sp>
      <p:graphicFrame>
        <p:nvGraphicFramePr>
          <p:cNvPr id="15" name="グラフ 14">
            <a:extLst>
              <a:ext uri="{FF2B5EF4-FFF2-40B4-BE49-F238E27FC236}">
                <a16:creationId xmlns:a16="http://schemas.microsoft.com/office/drawing/2014/main" id="{00000000-0008-0000-0200-000008000000}"/>
              </a:ext>
            </a:extLst>
          </p:cNvPr>
          <p:cNvGraphicFramePr>
            <a:graphicFrameLocks/>
          </p:cNvGraphicFramePr>
          <p:nvPr>
            <p:extLst>
              <p:ext uri="{D42A27DB-BD31-4B8C-83A1-F6EECF244321}">
                <p14:modId xmlns:p14="http://schemas.microsoft.com/office/powerpoint/2010/main" val="3385296368"/>
              </p:ext>
            </p:extLst>
          </p:nvPr>
        </p:nvGraphicFramePr>
        <p:xfrm>
          <a:off x="4644008" y="908720"/>
          <a:ext cx="4392487" cy="468154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グラフ 8">
            <a:extLst>
              <a:ext uri="{FF2B5EF4-FFF2-40B4-BE49-F238E27FC236}">
                <a16:creationId xmlns:a16="http://schemas.microsoft.com/office/drawing/2014/main" id="{00000000-0008-0000-0200-00000D000000}"/>
              </a:ext>
            </a:extLst>
          </p:cNvPr>
          <p:cNvGraphicFramePr>
            <a:graphicFrameLocks/>
          </p:cNvGraphicFramePr>
          <p:nvPr>
            <p:extLst>
              <p:ext uri="{D42A27DB-BD31-4B8C-83A1-F6EECF244321}">
                <p14:modId xmlns:p14="http://schemas.microsoft.com/office/powerpoint/2010/main" val="974774554"/>
              </p:ext>
            </p:extLst>
          </p:nvPr>
        </p:nvGraphicFramePr>
        <p:xfrm>
          <a:off x="349823" y="860947"/>
          <a:ext cx="4006154" cy="5512674"/>
        </p:xfrm>
        <a:graphic>
          <a:graphicData uri="http://schemas.openxmlformats.org/drawingml/2006/chart">
            <c:chart xmlns:c="http://schemas.openxmlformats.org/drawingml/2006/chart" xmlns:r="http://schemas.openxmlformats.org/officeDocument/2006/relationships" r:id="rId3"/>
          </a:graphicData>
        </a:graphic>
      </p:graphicFrame>
      <p:sp>
        <p:nvSpPr>
          <p:cNvPr id="5" name="タイトル 4"/>
          <p:cNvSpPr>
            <a:spLocks noGrp="1"/>
          </p:cNvSpPr>
          <p:nvPr>
            <p:ph type="title"/>
          </p:nvPr>
        </p:nvSpPr>
        <p:spPr>
          <a:xfrm>
            <a:off x="457200" y="347192"/>
            <a:ext cx="8229600" cy="369888"/>
          </a:xfrm>
          <a:solidFill>
            <a:schemeClr val="tx2">
              <a:lumMod val="20000"/>
              <a:lumOff val="80000"/>
            </a:schemeClr>
          </a:solidFill>
        </p:spPr>
        <p:txBody>
          <a:bodyPr/>
          <a:lstStyle/>
          <a:p>
            <a:pPr>
              <a:defRPr/>
            </a:pPr>
            <a:r>
              <a:rPr lang="ja-JP" altLang="en-US" sz="2400" b="1" dirty="0">
                <a:latin typeface="UD デジタル 教科書体 NK-R" panose="02020400000000000000" pitchFamily="18" charset="-128"/>
              </a:rPr>
              <a:t>被虐待者の</a:t>
            </a:r>
            <a:r>
              <a:rPr lang="ja-JP" altLang="en-US" sz="2400" b="1" dirty="0" err="1">
                <a:latin typeface="UD デジタル 教科書体 NK-R" panose="02020400000000000000" pitchFamily="18" charset="-128"/>
              </a:rPr>
              <a:t>障がい</a:t>
            </a:r>
            <a:r>
              <a:rPr lang="ja-JP" altLang="en-US" sz="2400" b="1" dirty="0">
                <a:latin typeface="UD デジタル 教科書体 NK-R" panose="02020400000000000000" pitchFamily="18" charset="-128"/>
              </a:rPr>
              <a:t>種別との関係</a:t>
            </a:r>
          </a:p>
        </p:txBody>
      </p:sp>
      <p:sp>
        <p:nvSpPr>
          <p:cNvPr id="23555" name="テキスト ボックス 12"/>
          <p:cNvSpPr txBox="1">
            <a:spLocks noChangeArrowheads="1"/>
          </p:cNvSpPr>
          <p:nvPr/>
        </p:nvSpPr>
        <p:spPr bwMode="auto">
          <a:xfrm>
            <a:off x="96268" y="6433343"/>
            <a:ext cx="449421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100" dirty="0">
                <a:ea typeface="UD デジタル 教科書体 NK-R" panose="02020400000000000000" pitchFamily="18" charset="-128"/>
              </a:rPr>
              <a:t>※</a:t>
            </a:r>
            <a:r>
              <a:rPr lang="ja-JP" altLang="en-US" sz="1100" dirty="0">
                <a:ea typeface="UD デジタル 教科書体 NK-R" panose="02020400000000000000" pitchFamily="18" charset="-128"/>
              </a:rPr>
              <a:t>重複障がいのある方は、該当する項目にそれぞれ計上している。</a:t>
            </a:r>
            <a:endParaRPr lang="en-US" altLang="ja-JP" sz="1200" dirty="0">
              <a:ea typeface="UD デジタル 教科書体 NK-R" panose="02020400000000000000" pitchFamily="18" charset="-128"/>
            </a:endParaRPr>
          </a:p>
        </p:txBody>
      </p:sp>
      <p:sp>
        <p:nvSpPr>
          <p:cNvPr id="23556" name="テキスト ボックス 5"/>
          <p:cNvSpPr txBox="1">
            <a:spLocks noChangeArrowheads="1"/>
          </p:cNvSpPr>
          <p:nvPr/>
        </p:nvSpPr>
        <p:spPr bwMode="auto">
          <a:xfrm>
            <a:off x="7938" y="0"/>
            <a:ext cx="3340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＜令和６年度大阪府の状況＞</a:t>
            </a:r>
          </a:p>
        </p:txBody>
      </p:sp>
      <p:sp>
        <p:nvSpPr>
          <p:cNvPr id="8" name="角丸四角形 7"/>
          <p:cNvSpPr/>
          <p:nvPr/>
        </p:nvSpPr>
        <p:spPr>
          <a:xfrm>
            <a:off x="4590481" y="5747616"/>
            <a:ext cx="4229991" cy="62600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ea typeface="UD デジタル 教科書体 NK-R" panose="02020400000000000000" pitchFamily="18" charset="-128"/>
              </a:rPr>
              <a:t>・養護者・・・「精神障がい」の割合が高い。</a:t>
            </a:r>
            <a:endParaRPr lang="en-US" altLang="ja-JP" sz="1200" dirty="0">
              <a:solidFill>
                <a:schemeClr val="tx1"/>
              </a:solidFill>
              <a:ea typeface="UD デジタル 教科書体 NK-R" panose="02020400000000000000" pitchFamily="18" charset="-128"/>
            </a:endParaRPr>
          </a:p>
          <a:p>
            <a:pPr eaLnBrk="1" hangingPunct="1">
              <a:defRPr/>
            </a:pPr>
            <a:r>
              <a:rPr lang="ja-JP" altLang="en-US" sz="1200" dirty="0">
                <a:solidFill>
                  <a:schemeClr val="tx1"/>
                </a:solidFill>
                <a:ea typeface="UD デジタル 教科書体 NK-R" panose="02020400000000000000" pitchFamily="18" charset="-128"/>
              </a:rPr>
              <a:t>・施設従事者等・・・「知的障がい」の割合が高い。</a:t>
            </a:r>
            <a:endParaRPr lang="en-US" altLang="ja-JP" sz="1200" dirty="0">
              <a:solidFill>
                <a:schemeClr val="tx1"/>
              </a:solidFill>
              <a:ea typeface="UD デジタル 教科書体 NK-R" panose="02020400000000000000" pitchFamily="18" charset="-128"/>
            </a:endParaRPr>
          </a:p>
          <a:p>
            <a:pPr eaLnBrk="1" hangingPunct="1">
              <a:defRPr/>
            </a:pPr>
            <a:r>
              <a:rPr lang="ja-JP" altLang="en-US" sz="1200" dirty="0">
                <a:solidFill>
                  <a:schemeClr val="tx1"/>
                </a:solidFill>
                <a:ea typeface="UD デジタル 教科書体 NK-R" panose="02020400000000000000" pitchFamily="18" charset="-128"/>
              </a:rPr>
              <a:t>・使用者・・・「身体障がい」・「精神障がい」の割合も高い。</a:t>
            </a:r>
            <a:endParaRPr lang="en-US" altLang="ja-JP" sz="1200" dirty="0">
              <a:solidFill>
                <a:schemeClr val="tx1"/>
              </a:solidFill>
              <a:ea typeface="UD デジタル 教科書体 NK-R" panose="02020400000000000000" pitchFamily="18" charset="-128"/>
            </a:endParaRPr>
          </a:p>
        </p:txBody>
      </p:sp>
      <p:sp>
        <p:nvSpPr>
          <p:cNvPr id="23559" name="スライド番号プレースホルダー 1"/>
          <p:cNvSpPr>
            <a:spLocks noGrp="1"/>
          </p:cNvSpPr>
          <p:nvPr>
            <p:ph type="sldNum" sz="quarter" idx="12"/>
          </p:nvPr>
        </p:nvSpPr>
        <p:spPr bwMode="auto">
          <a:xfrm>
            <a:off x="7010400" y="6488583"/>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29AF3281-5720-4CB4-965C-538E219EE05A}"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7</a:t>
            </a:fld>
            <a:endParaRPr lang="ja-JP" altLang="en-US" sz="1200" dirty="0">
              <a:latin typeface="UD デジタル 教科書体 NK-R" panose="02020400000000000000" pitchFamily="18" charset="-128"/>
              <a:ea typeface="UD デジタル 教科書体 NK-R" panose="02020400000000000000" pitchFamily="18" charset="-128"/>
            </a:endParaRPr>
          </a:p>
        </p:txBody>
      </p:sp>
      <p:sp>
        <p:nvSpPr>
          <p:cNvPr id="10" name="正方形/長方形 9">
            <a:extLst>
              <a:ext uri="{FF2B5EF4-FFF2-40B4-BE49-F238E27FC236}">
                <a16:creationId xmlns:a16="http://schemas.microsoft.com/office/drawing/2014/main" id="{60C59DBD-46E8-46FA-99CF-BB5A48D80138}"/>
              </a:ext>
            </a:extLst>
          </p:cNvPr>
          <p:cNvSpPr/>
          <p:nvPr/>
        </p:nvSpPr>
        <p:spPr>
          <a:xfrm>
            <a:off x="2352901" y="5472501"/>
            <a:ext cx="490908" cy="26075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sp>
        <p:nvSpPr>
          <p:cNvPr id="12" name="正方形/長方形 11">
            <a:extLst>
              <a:ext uri="{FF2B5EF4-FFF2-40B4-BE49-F238E27FC236}">
                <a16:creationId xmlns:a16="http://schemas.microsoft.com/office/drawing/2014/main" id="{C7286B8B-5BE6-4BE3-AF23-182032B3B8C6}"/>
              </a:ext>
            </a:extLst>
          </p:cNvPr>
          <p:cNvSpPr/>
          <p:nvPr/>
        </p:nvSpPr>
        <p:spPr>
          <a:xfrm>
            <a:off x="1907704" y="5733257"/>
            <a:ext cx="445197" cy="21602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sp>
        <p:nvSpPr>
          <p:cNvPr id="15" name="正方形/長方形 14">
            <a:extLst>
              <a:ext uri="{FF2B5EF4-FFF2-40B4-BE49-F238E27FC236}">
                <a16:creationId xmlns:a16="http://schemas.microsoft.com/office/drawing/2014/main" id="{B0D83429-A9F7-4E3B-9B0A-2E085B422AE6}"/>
              </a:ext>
            </a:extLst>
          </p:cNvPr>
          <p:cNvSpPr/>
          <p:nvPr/>
        </p:nvSpPr>
        <p:spPr>
          <a:xfrm>
            <a:off x="1422923" y="5952606"/>
            <a:ext cx="484781" cy="21602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sp>
        <p:nvSpPr>
          <p:cNvPr id="16" name="正方形/長方形 15">
            <a:extLst>
              <a:ext uri="{FF2B5EF4-FFF2-40B4-BE49-F238E27FC236}">
                <a16:creationId xmlns:a16="http://schemas.microsoft.com/office/drawing/2014/main" id="{ECDD1572-1086-41D0-A806-7AEE7C140CB1}"/>
              </a:ext>
            </a:extLst>
          </p:cNvPr>
          <p:cNvSpPr/>
          <p:nvPr/>
        </p:nvSpPr>
        <p:spPr>
          <a:xfrm>
            <a:off x="2359028" y="5952606"/>
            <a:ext cx="484781" cy="21602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graphicFrame>
        <p:nvGraphicFramePr>
          <p:cNvPr id="17" name="グラフ 16">
            <a:extLst>
              <a:ext uri="{FF2B5EF4-FFF2-40B4-BE49-F238E27FC236}">
                <a16:creationId xmlns:a16="http://schemas.microsoft.com/office/drawing/2014/main" id="{00000000-0008-0000-0200-00000E000000}"/>
              </a:ext>
            </a:extLst>
          </p:cNvPr>
          <p:cNvGraphicFramePr>
            <a:graphicFrameLocks/>
          </p:cNvGraphicFramePr>
          <p:nvPr>
            <p:extLst>
              <p:ext uri="{D42A27DB-BD31-4B8C-83A1-F6EECF244321}">
                <p14:modId xmlns:p14="http://schemas.microsoft.com/office/powerpoint/2010/main" val="2828469267"/>
              </p:ext>
            </p:extLst>
          </p:nvPr>
        </p:nvGraphicFramePr>
        <p:xfrm>
          <a:off x="4590482" y="860946"/>
          <a:ext cx="4203696" cy="4771707"/>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グラフ 15">
            <a:extLst>
              <a:ext uri="{FF2B5EF4-FFF2-40B4-BE49-F238E27FC236}">
                <a16:creationId xmlns:a16="http://schemas.microsoft.com/office/drawing/2014/main" id="{00000000-0008-0000-0200-000007000000}"/>
              </a:ext>
            </a:extLst>
          </p:cNvPr>
          <p:cNvGraphicFramePr>
            <a:graphicFrameLocks/>
          </p:cNvGraphicFramePr>
          <p:nvPr>
            <p:extLst>
              <p:ext uri="{D42A27DB-BD31-4B8C-83A1-F6EECF244321}">
                <p14:modId xmlns:p14="http://schemas.microsoft.com/office/powerpoint/2010/main" val="2141866393"/>
              </p:ext>
            </p:extLst>
          </p:nvPr>
        </p:nvGraphicFramePr>
        <p:xfrm>
          <a:off x="107504" y="3023460"/>
          <a:ext cx="4464496" cy="3573892"/>
        </p:xfrm>
        <a:graphic>
          <a:graphicData uri="http://schemas.openxmlformats.org/drawingml/2006/chart">
            <c:chart xmlns:c="http://schemas.openxmlformats.org/drawingml/2006/chart" xmlns:r="http://schemas.openxmlformats.org/officeDocument/2006/relationships" r:id="rId3"/>
          </a:graphicData>
        </a:graphic>
      </p:graphicFrame>
      <p:sp>
        <p:nvSpPr>
          <p:cNvPr id="25602" name="テキスト ボックス 5"/>
          <p:cNvSpPr txBox="1">
            <a:spLocks noChangeArrowheads="1"/>
          </p:cNvSpPr>
          <p:nvPr/>
        </p:nvSpPr>
        <p:spPr bwMode="auto">
          <a:xfrm>
            <a:off x="7938" y="0"/>
            <a:ext cx="34845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dirty="0">
                <a:ea typeface="UD デジタル 教科書体 NK-R" panose="02020400000000000000" pitchFamily="18" charset="-128"/>
              </a:rPr>
              <a:t>＜令和６年度大阪府の状況＞</a:t>
            </a:r>
          </a:p>
        </p:txBody>
      </p:sp>
      <p:sp>
        <p:nvSpPr>
          <p:cNvPr id="7" name="タイトル 4"/>
          <p:cNvSpPr>
            <a:spLocks noGrp="1"/>
          </p:cNvSpPr>
          <p:nvPr>
            <p:ph type="title"/>
          </p:nvPr>
        </p:nvSpPr>
        <p:spPr>
          <a:xfrm>
            <a:off x="457200" y="336550"/>
            <a:ext cx="8229600" cy="347219"/>
          </a:xfrm>
          <a:solidFill>
            <a:schemeClr val="tx2">
              <a:lumMod val="20000"/>
              <a:lumOff val="80000"/>
            </a:schemeClr>
          </a:solidFill>
        </p:spPr>
        <p:txBody>
          <a:bodyPr/>
          <a:lstStyle/>
          <a:p>
            <a:pPr>
              <a:defRPr/>
            </a:pPr>
            <a:r>
              <a:rPr lang="ja-JP" altLang="en-US" sz="2400" b="1" dirty="0"/>
              <a:t>被虐待者の性別・年齢</a:t>
            </a:r>
          </a:p>
        </p:txBody>
      </p:sp>
      <p:sp>
        <p:nvSpPr>
          <p:cNvPr id="25604" name="スライド番号プレースホルダー 1"/>
          <p:cNvSpPr>
            <a:spLocks noGrp="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8441BAB8-E62E-412D-A0E9-C6FC4A0BAD4B}" type="slidenum">
              <a:rPr lang="ja-JP" altLang="en-US" sz="1200" smtClean="0">
                <a:latin typeface="UD デジタル 教科書体 NK-R" panose="02020400000000000000" pitchFamily="18" charset="-128"/>
                <a:ea typeface="UD デジタル 教科書体 NK-R" panose="02020400000000000000" pitchFamily="18" charset="-128"/>
              </a:rPr>
              <a:pPr>
                <a:spcBef>
                  <a:spcPct val="0"/>
                </a:spcBef>
                <a:buFontTx/>
                <a:buNone/>
              </a:pPr>
              <a:t>8</a:t>
            </a:fld>
            <a:endParaRPr lang="ja-JP" altLang="en-US" sz="1200">
              <a:latin typeface="UD デジタル 教科書体 NK-R" panose="02020400000000000000" pitchFamily="18" charset="-128"/>
              <a:ea typeface="UD デジタル 教科書体 NK-R" panose="02020400000000000000" pitchFamily="18" charset="-128"/>
            </a:endParaRPr>
          </a:p>
        </p:txBody>
      </p:sp>
      <p:sp>
        <p:nvSpPr>
          <p:cNvPr id="9" name="角丸四角形 8"/>
          <p:cNvSpPr/>
          <p:nvPr/>
        </p:nvSpPr>
        <p:spPr>
          <a:xfrm>
            <a:off x="4993486" y="986349"/>
            <a:ext cx="3240360" cy="1290637"/>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・被虐待者の性別では、養護者は女性が多く、</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施設従事者等は男性の方が多い。</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・年齢では、養護者は「</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20</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2</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９歳」が最多で、</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eaLnBrk="1" hangingPunct="1">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施設従事者等は「</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40</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49</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歳」が最多。</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2" name="正方形/長方形 21">
            <a:extLst>
              <a:ext uri="{FF2B5EF4-FFF2-40B4-BE49-F238E27FC236}">
                <a16:creationId xmlns:a16="http://schemas.microsoft.com/office/drawing/2014/main" id="{C360962D-55A4-4F2D-8A7C-3640EC8D0978}"/>
              </a:ext>
            </a:extLst>
          </p:cNvPr>
          <p:cNvSpPr/>
          <p:nvPr/>
        </p:nvSpPr>
        <p:spPr>
          <a:xfrm>
            <a:off x="2627784" y="6257017"/>
            <a:ext cx="345247" cy="23585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3A14FDCF-1163-4DB7-8487-86197E9FF60A}"/>
              </a:ext>
            </a:extLst>
          </p:cNvPr>
          <p:cNvSpPr/>
          <p:nvPr/>
        </p:nvSpPr>
        <p:spPr>
          <a:xfrm>
            <a:off x="1907704" y="6023080"/>
            <a:ext cx="345247" cy="26251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defRPr/>
            </a:pPr>
            <a:endParaRPr lang="ja-JP" altLang="en-US" dirty="0">
              <a:ea typeface="UD デジタル 教科書体 NK-R" panose="02020400000000000000" pitchFamily="18" charset="-128"/>
            </a:endParaRPr>
          </a:p>
        </p:txBody>
      </p:sp>
      <p:graphicFrame>
        <p:nvGraphicFramePr>
          <p:cNvPr id="14" name="グラフ 13">
            <a:extLst>
              <a:ext uri="{FF2B5EF4-FFF2-40B4-BE49-F238E27FC236}">
                <a16:creationId xmlns:a16="http://schemas.microsoft.com/office/drawing/2014/main" id="{00000000-0008-0000-0200-000009000000}"/>
              </a:ext>
            </a:extLst>
          </p:cNvPr>
          <p:cNvGraphicFramePr>
            <a:graphicFrameLocks/>
          </p:cNvGraphicFramePr>
          <p:nvPr>
            <p:extLst>
              <p:ext uri="{D42A27DB-BD31-4B8C-83A1-F6EECF244321}">
                <p14:modId xmlns:p14="http://schemas.microsoft.com/office/powerpoint/2010/main" val="1565743856"/>
              </p:ext>
            </p:extLst>
          </p:nvPr>
        </p:nvGraphicFramePr>
        <p:xfrm>
          <a:off x="655442" y="834919"/>
          <a:ext cx="1684310" cy="210939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グラフ 14">
            <a:extLst>
              <a:ext uri="{FF2B5EF4-FFF2-40B4-BE49-F238E27FC236}">
                <a16:creationId xmlns:a16="http://schemas.microsoft.com/office/drawing/2014/main" id="{DABCFAF9-5FB7-4DA5-82E3-7F35739C00C1}"/>
              </a:ext>
            </a:extLst>
          </p:cNvPr>
          <p:cNvGraphicFramePr>
            <a:graphicFrameLocks/>
          </p:cNvGraphicFramePr>
          <p:nvPr>
            <p:extLst>
              <p:ext uri="{D42A27DB-BD31-4B8C-83A1-F6EECF244321}">
                <p14:modId xmlns:p14="http://schemas.microsoft.com/office/powerpoint/2010/main" val="1137409061"/>
              </p:ext>
            </p:extLst>
          </p:nvPr>
        </p:nvGraphicFramePr>
        <p:xfrm>
          <a:off x="2483768" y="834919"/>
          <a:ext cx="1684310" cy="21093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7" name="グラフ 16">
            <a:extLst>
              <a:ext uri="{FF2B5EF4-FFF2-40B4-BE49-F238E27FC236}">
                <a16:creationId xmlns:a16="http://schemas.microsoft.com/office/drawing/2014/main" id="{00000000-0008-0000-0200-000005000000}"/>
              </a:ext>
            </a:extLst>
          </p:cNvPr>
          <p:cNvGraphicFramePr>
            <a:graphicFrameLocks/>
          </p:cNvGraphicFramePr>
          <p:nvPr>
            <p:extLst>
              <p:ext uri="{D42A27DB-BD31-4B8C-83A1-F6EECF244321}">
                <p14:modId xmlns:p14="http://schemas.microsoft.com/office/powerpoint/2010/main" val="1126268941"/>
              </p:ext>
            </p:extLst>
          </p:nvPr>
        </p:nvGraphicFramePr>
        <p:xfrm>
          <a:off x="4644009" y="2409650"/>
          <a:ext cx="4248471" cy="4187702"/>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6042</Words>
  <Application>Microsoft Office PowerPoint</Application>
  <PresentationFormat>画面に合わせる (4:3)</PresentationFormat>
  <Paragraphs>1923</Paragraphs>
  <Slides>36</Slides>
  <Notes>31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36</vt:i4>
      </vt:variant>
    </vt:vector>
  </HeadingPairs>
  <TitlesOfParts>
    <vt:vector size="44" baseType="lpstr">
      <vt:lpstr>ＭＳ Ｐゴシック</vt:lpstr>
      <vt:lpstr>UD デジタル 教科書体 NK-R</vt:lpstr>
      <vt:lpstr>UD デジタル 教科書体 N-R</vt:lpstr>
      <vt:lpstr>Arial</vt:lpstr>
      <vt:lpstr>Calibri</vt:lpstr>
      <vt:lpstr>Century</vt:lpstr>
      <vt:lpstr>Office ​​テーマ</vt:lpstr>
      <vt:lpstr>1_Office ​​テーマ</vt:lpstr>
      <vt:lpstr>PowerPoint プレゼンテーション</vt:lpstr>
      <vt:lpstr>令和６年度（令和６年4月～令和７年3月） 大阪府内及び全国の障がい者虐待の対応状況</vt:lpstr>
      <vt:lpstr>PowerPoint プレゼンテーション</vt:lpstr>
      <vt:lpstr>大阪府の状況 ～養護者・施設従事者・使用者の比較～</vt:lpstr>
      <vt:lpstr>～障がい者虐待事例への対応状況等（調査結果）経年比較～</vt:lpstr>
      <vt:lpstr>～相談・通報・届出者の割合の比較～</vt:lpstr>
      <vt:lpstr>虐待類型との関係</vt:lpstr>
      <vt:lpstr>被虐待者の障がい種別との関係</vt:lpstr>
      <vt:lpstr>被虐待者の性別・年齢</vt:lpstr>
      <vt:lpstr>行動障がいとの関係</vt:lpstr>
      <vt:lpstr>虐待者の年齢</vt:lpstr>
      <vt:lpstr>養護者・施設従事者等・使用者 それぞれの傾向</vt:lpstr>
      <vt:lpstr>PowerPoint プレゼンテーション</vt:lpstr>
      <vt:lpstr>～障がい者虐待事例への対応状況等（調査結果）経年比較～</vt:lpstr>
      <vt:lpstr>令和６年度　都道府県別にみた養護者による障がい者虐待</vt:lpstr>
      <vt:lpstr>PowerPoint プレゼンテーション</vt:lpstr>
      <vt:lpstr>虐待の類型・被虐待者の障がい種別</vt:lpstr>
      <vt:lpstr>被虐待者からみた虐待者の続柄</vt:lpstr>
      <vt:lpstr>＜クロス集計①＞　被虐待者の障がい種別×虐待類型</vt:lpstr>
      <vt:lpstr>＜クロス集計③＞　被虐待者の障がい種別×通報者（一部抜粋）</vt:lpstr>
      <vt:lpstr>＜クロス集計⑤＞　虐待類型×虐待発生要因（一部抜粋）</vt:lpstr>
      <vt:lpstr>PowerPoint プレゼンテーション</vt:lpstr>
      <vt:lpstr>PowerPoint プレゼンテーション</vt:lpstr>
      <vt:lpstr>～障がい者虐待事例への対応状況等（調査結果）経年比較～</vt:lpstr>
      <vt:lpstr>令和６年度　都道府県別にみた 障がい者福祉施設従事者等による障がい者虐待</vt:lpstr>
      <vt:lpstr>【施設従事者等】　相談・通報・届出者の内訳</vt:lpstr>
      <vt:lpstr>虐待の類型・被虐待者の障がい種別</vt:lpstr>
      <vt:lpstr>虐待が認められた障がい福祉サービス事業所種別</vt:lpstr>
      <vt:lpstr>虐待が認められた障がい福祉サービス事業所種別</vt:lpstr>
      <vt:lpstr>虐待を行った障がい者福祉施設従事者等の職種</vt:lpstr>
      <vt:lpstr>＜施設従事者等による虐待＞</vt:lpstr>
      <vt:lpstr>PowerPoint プレゼンテーション</vt:lpstr>
      <vt:lpstr>～障がい者虐待事例への対応状況等（調査結果）経年比較～</vt:lpstr>
      <vt:lpstr>【使用者】　通報・届出・相談者の内訳</vt:lpstr>
      <vt:lpstr>【参考】令和６年度「大阪労働局における使用者による 障がい者の虐待状況等について」</vt:lpstr>
      <vt:lpstr>令和６年度大阪府の障がい者虐待対応状況の傾向 ＜まとめ＞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2012-12-07T03:29:50Z</dcterms:created>
  <dcterms:modified xsi:type="dcterms:W3CDTF">2026-02-06T01:55:29Z</dcterms:modified>
</cp:coreProperties>
</file>