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4"/>
  </p:notesMasterIdLst>
  <p:sldIdLst>
    <p:sldId id="349" r:id="rId2"/>
    <p:sldId id="350" r:id="rId3"/>
    <p:sldId id="256" r:id="rId4"/>
    <p:sldId id="354" r:id="rId5"/>
    <p:sldId id="355" r:id="rId6"/>
    <p:sldId id="371" r:id="rId7"/>
    <p:sldId id="368" r:id="rId8"/>
    <p:sldId id="359" r:id="rId9"/>
    <p:sldId id="352" r:id="rId10"/>
    <p:sldId id="367" r:id="rId11"/>
    <p:sldId id="366" r:id="rId12"/>
    <p:sldId id="369" r:id="rId1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99FF"/>
    <a:srgbClr val="FF99CC"/>
    <a:srgbClr val="6600FF"/>
    <a:srgbClr val="CCECFF"/>
    <a:srgbClr val="9966FF"/>
    <a:srgbClr val="FF00FF"/>
    <a:srgbClr val="FF9900"/>
    <a:srgbClr val="FF33CC"/>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5" autoAdjust="0"/>
    <p:restoredTop sz="95796" autoAdjust="0"/>
  </p:normalViewPr>
  <p:slideViewPr>
    <p:cSldViewPr>
      <p:cViewPr varScale="1">
        <p:scale>
          <a:sx n="93" d="100"/>
          <a:sy n="93" d="100"/>
        </p:scale>
        <p:origin x="960" y="82"/>
      </p:cViewPr>
      <p:guideLst>
        <p:guide orient="horz" pos="2160"/>
        <p:guide pos="2880"/>
      </p:guideLst>
    </p:cSldViewPr>
  </p:slideViewPr>
  <p:outlineViewPr>
    <p:cViewPr>
      <p:scale>
        <a:sx n="33" d="100"/>
        <a:sy n="33" d="100"/>
      </p:scale>
      <p:origin x="0" y="-7908"/>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68" d="100"/>
          <a:sy n="68" d="100"/>
        </p:scale>
        <p:origin x="311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B40886-5B80-4AE2-861D-3EEAECFB5013}" type="doc">
      <dgm:prSet loTypeId="urn:microsoft.com/office/officeart/2005/8/layout/chevron1" loCatId="process" qsTypeId="urn:microsoft.com/office/officeart/2005/8/quickstyle/simple1" qsCatId="simple" csTypeId="urn:microsoft.com/office/officeart/2005/8/colors/accent1_2" csCatId="accent1" phldr="1"/>
      <dgm:spPr/>
    </dgm:pt>
    <dgm:pt modelId="{FF00AB56-4032-4CCA-928F-EB3B42A973EA}">
      <dgm:prSet phldrT="[テキスト]" custT="1"/>
      <dgm:spPr>
        <a:solidFill>
          <a:schemeClr val="tx1"/>
        </a:solidFill>
      </dgm:spPr>
      <dgm:t>
        <a:bodyPr/>
        <a:lstStyle/>
        <a:p>
          <a:r>
            <a:rPr kumimoji="1" lang="ja-JP" altLang="en-US" sz="1400" b="1" dirty="0">
              <a:latin typeface="UD デジタル 教科書体 NK-R" panose="02020400000000000000" pitchFamily="18" charset="-128"/>
              <a:ea typeface="UD デジタル 教科書体 NK-R" panose="02020400000000000000" pitchFamily="18" charset="-128"/>
            </a:rPr>
            <a:t>通報受理</a:t>
          </a:r>
        </a:p>
      </dgm:t>
    </dgm:pt>
    <dgm:pt modelId="{7C08DA84-741A-4864-A79F-2DF98690DECD}" type="parTrans" cxnId="{F3D233C1-76D1-4351-A8CA-EBE1057887FE}">
      <dgm:prSet/>
      <dgm:spPr/>
      <dgm:t>
        <a:bodyPr/>
        <a:lstStyle/>
        <a:p>
          <a:endParaRPr kumimoji="1" lang="ja-JP" altLang="en-US" sz="1600"/>
        </a:p>
      </dgm:t>
    </dgm:pt>
    <dgm:pt modelId="{C69777E1-A382-4F0C-B677-6949B22A9DC0}" type="sibTrans" cxnId="{F3D233C1-76D1-4351-A8CA-EBE1057887FE}">
      <dgm:prSet/>
      <dgm:spPr/>
      <dgm:t>
        <a:bodyPr/>
        <a:lstStyle/>
        <a:p>
          <a:endParaRPr kumimoji="1" lang="ja-JP" altLang="en-US" sz="1600"/>
        </a:p>
      </dgm:t>
    </dgm:pt>
    <dgm:pt modelId="{6FC0CA11-4D6C-4671-827B-0A431AD043A7}">
      <dgm:prSet phldrT="[テキスト]" custT="1"/>
      <dgm:spPr>
        <a:solidFill>
          <a:schemeClr val="tx1"/>
        </a:solidFill>
      </dgm:spPr>
      <dgm:t>
        <a:bodyPr/>
        <a:lstStyle/>
        <a:p>
          <a:r>
            <a:rPr kumimoji="1" lang="ja-JP" altLang="en-US" sz="1400" b="1" dirty="0">
              <a:latin typeface="UD デジタル 教科書体 NK-R" panose="02020400000000000000" pitchFamily="18" charset="-128"/>
              <a:ea typeface="UD デジタル 教科書体 NK-R" panose="02020400000000000000" pitchFamily="18" charset="-128"/>
            </a:rPr>
            <a:t>事実確認等</a:t>
          </a:r>
        </a:p>
      </dgm:t>
    </dgm:pt>
    <dgm:pt modelId="{074B203B-F290-4A76-888C-D2C7E2954891}" type="parTrans" cxnId="{EFF4DBFB-A353-497D-8796-AA4AB5E50B53}">
      <dgm:prSet/>
      <dgm:spPr/>
      <dgm:t>
        <a:bodyPr/>
        <a:lstStyle/>
        <a:p>
          <a:endParaRPr kumimoji="1" lang="ja-JP" altLang="en-US" sz="1600"/>
        </a:p>
      </dgm:t>
    </dgm:pt>
    <dgm:pt modelId="{C5832312-1B55-4128-9522-AA6C73F8ADAE}" type="sibTrans" cxnId="{EFF4DBFB-A353-497D-8796-AA4AB5E50B53}">
      <dgm:prSet/>
      <dgm:spPr/>
      <dgm:t>
        <a:bodyPr/>
        <a:lstStyle/>
        <a:p>
          <a:endParaRPr kumimoji="1" lang="ja-JP" altLang="en-US" sz="1600"/>
        </a:p>
      </dgm:t>
    </dgm:pt>
    <dgm:pt modelId="{5E809F26-6847-4A4C-8DA2-E57F2AC06917}">
      <dgm:prSet phldrT="[テキスト]" custT="1"/>
      <dgm:spPr>
        <a:solidFill>
          <a:schemeClr val="tx1"/>
        </a:solidFill>
      </dgm:spPr>
      <dgm: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虐待判断・改善指導</a:t>
          </a:r>
          <a:endParaRPr kumimoji="1" lang="en-US" altLang="ja-JP" sz="1200" b="1" dirty="0">
            <a:latin typeface="UD デジタル 教科書体 NK-R" panose="02020400000000000000" pitchFamily="18" charset="-128"/>
            <a:ea typeface="UD デジタル 教科書体 NK-R" panose="02020400000000000000" pitchFamily="18" charset="-128"/>
          </a:endParaRPr>
        </a:p>
      </dgm:t>
    </dgm:pt>
    <dgm:pt modelId="{EE4D7B91-1318-4341-8DF9-9C0335507CFF}" type="parTrans" cxnId="{25381792-B486-4E1F-AD5A-B916EB0FF2E4}">
      <dgm:prSet/>
      <dgm:spPr/>
      <dgm:t>
        <a:bodyPr/>
        <a:lstStyle/>
        <a:p>
          <a:endParaRPr kumimoji="1" lang="ja-JP" altLang="en-US" sz="1600"/>
        </a:p>
      </dgm:t>
    </dgm:pt>
    <dgm:pt modelId="{E5B8468E-3F1C-4FD7-A8E4-65FB67140668}" type="sibTrans" cxnId="{25381792-B486-4E1F-AD5A-B916EB0FF2E4}">
      <dgm:prSet/>
      <dgm:spPr/>
      <dgm:t>
        <a:bodyPr/>
        <a:lstStyle/>
        <a:p>
          <a:endParaRPr kumimoji="1" lang="ja-JP" altLang="en-US" sz="1600"/>
        </a:p>
      </dgm:t>
    </dgm:pt>
    <dgm:pt modelId="{54A123BD-2C73-4CD0-AEF7-22BB95175CB0}" type="pres">
      <dgm:prSet presAssocID="{B4B40886-5B80-4AE2-861D-3EEAECFB5013}" presName="Name0" presStyleCnt="0">
        <dgm:presLayoutVars>
          <dgm:dir/>
          <dgm:animLvl val="lvl"/>
          <dgm:resizeHandles val="exact"/>
        </dgm:presLayoutVars>
      </dgm:prSet>
      <dgm:spPr/>
    </dgm:pt>
    <dgm:pt modelId="{8140966E-C15C-4253-9158-E8C9E16DE23B}" type="pres">
      <dgm:prSet presAssocID="{FF00AB56-4032-4CCA-928F-EB3B42A973EA}" presName="parTxOnly" presStyleLbl="node1" presStyleIdx="0" presStyleCnt="3" custLinFactNeighborX="-821" custLinFactNeighborY="5780">
        <dgm:presLayoutVars>
          <dgm:chMax val="0"/>
          <dgm:chPref val="0"/>
          <dgm:bulletEnabled val="1"/>
        </dgm:presLayoutVars>
      </dgm:prSet>
      <dgm:spPr/>
    </dgm:pt>
    <dgm:pt modelId="{97F19918-F526-4820-9798-24AD7776CA4B}" type="pres">
      <dgm:prSet presAssocID="{C69777E1-A382-4F0C-B677-6949B22A9DC0}" presName="parTxOnlySpace" presStyleCnt="0"/>
      <dgm:spPr/>
    </dgm:pt>
    <dgm:pt modelId="{9284A3DD-87C6-442A-B6A9-1D141F140018}" type="pres">
      <dgm:prSet presAssocID="{6FC0CA11-4D6C-4671-827B-0A431AD043A7}" presName="parTxOnly" presStyleLbl="node1" presStyleIdx="1" presStyleCnt="3">
        <dgm:presLayoutVars>
          <dgm:chMax val="0"/>
          <dgm:chPref val="0"/>
          <dgm:bulletEnabled val="1"/>
        </dgm:presLayoutVars>
      </dgm:prSet>
      <dgm:spPr/>
    </dgm:pt>
    <dgm:pt modelId="{4C181BF6-CC38-4B1E-B80B-A76C654D008C}" type="pres">
      <dgm:prSet presAssocID="{C5832312-1B55-4128-9522-AA6C73F8ADAE}" presName="parTxOnlySpace" presStyleCnt="0"/>
      <dgm:spPr/>
    </dgm:pt>
    <dgm:pt modelId="{51A22C4A-0009-420A-B898-5423CCC7525D}" type="pres">
      <dgm:prSet presAssocID="{5E809F26-6847-4A4C-8DA2-E57F2AC06917}" presName="parTxOnly" presStyleLbl="node1" presStyleIdx="2" presStyleCnt="3" custLinFactX="8405" custLinFactNeighborX="100000" custLinFactNeighborY="33050">
        <dgm:presLayoutVars>
          <dgm:chMax val="0"/>
          <dgm:chPref val="0"/>
          <dgm:bulletEnabled val="1"/>
        </dgm:presLayoutVars>
      </dgm:prSet>
      <dgm:spPr/>
    </dgm:pt>
  </dgm:ptLst>
  <dgm:cxnLst>
    <dgm:cxn modelId="{6C092621-02E9-44DB-A25A-881375A3DA7A}" type="presOf" srcId="{5E809F26-6847-4A4C-8DA2-E57F2AC06917}" destId="{51A22C4A-0009-420A-B898-5423CCC7525D}" srcOrd="0" destOrd="0" presId="urn:microsoft.com/office/officeart/2005/8/layout/chevron1"/>
    <dgm:cxn modelId="{E340693E-2AA7-47B4-A923-0DECF38A8F96}" type="presOf" srcId="{B4B40886-5B80-4AE2-861D-3EEAECFB5013}" destId="{54A123BD-2C73-4CD0-AEF7-22BB95175CB0}" srcOrd="0" destOrd="0" presId="urn:microsoft.com/office/officeart/2005/8/layout/chevron1"/>
    <dgm:cxn modelId="{044B615C-806C-4540-94F5-6B2D57F7D60F}" type="presOf" srcId="{6FC0CA11-4D6C-4671-827B-0A431AD043A7}" destId="{9284A3DD-87C6-442A-B6A9-1D141F140018}" srcOrd="0" destOrd="0" presId="urn:microsoft.com/office/officeart/2005/8/layout/chevron1"/>
    <dgm:cxn modelId="{25381792-B486-4E1F-AD5A-B916EB0FF2E4}" srcId="{B4B40886-5B80-4AE2-861D-3EEAECFB5013}" destId="{5E809F26-6847-4A4C-8DA2-E57F2AC06917}" srcOrd="2" destOrd="0" parTransId="{EE4D7B91-1318-4341-8DF9-9C0335507CFF}" sibTransId="{E5B8468E-3F1C-4FD7-A8E4-65FB67140668}"/>
    <dgm:cxn modelId="{F3D233C1-76D1-4351-A8CA-EBE1057887FE}" srcId="{B4B40886-5B80-4AE2-861D-3EEAECFB5013}" destId="{FF00AB56-4032-4CCA-928F-EB3B42A973EA}" srcOrd="0" destOrd="0" parTransId="{7C08DA84-741A-4864-A79F-2DF98690DECD}" sibTransId="{C69777E1-A382-4F0C-B677-6949B22A9DC0}"/>
    <dgm:cxn modelId="{CAC00ECA-4EE0-439D-9A8C-047A2E7CAA34}" type="presOf" srcId="{FF00AB56-4032-4CCA-928F-EB3B42A973EA}" destId="{8140966E-C15C-4253-9158-E8C9E16DE23B}" srcOrd="0" destOrd="0" presId="urn:microsoft.com/office/officeart/2005/8/layout/chevron1"/>
    <dgm:cxn modelId="{EFF4DBFB-A353-497D-8796-AA4AB5E50B53}" srcId="{B4B40886-5B80-4AE2-861D-3EEAECFB5013}" destId="{6FC0CA11-4D6C-4671-827B-0A431AD043A7}" srcOrd="1" destOrd="0" parTransId="{074B203B-F290-4A76-888C-D2C7E2954891}" sibTransId="{C5832312-1B55-4128-9522-AA6C73F8ADAE}"/>
    <dgm:cxn modelId="{118244DC-EC61-42F0-88A2-50ADDF8F8F74}" type="presParOf" srcId="{54A123BD-2C73-4CD0-AEF7-22BB95175CB0}" destId="{8140966E-C15C-4253-9158-E8C9E16DE23B}" srcOrd="0" destOrd="0" presId="urn:microsoft.com/office/officeart/2005/8/layout/chevron1"/>
    <dgm:cxn modelId="{D7B2A0A6-798D-4D79-83CF-89BAFA9B6E53}" type="presParOf" srcId="{54A123BD-2C73-4CD0-AEF7-22BB95175CB0}" destId="{97F19918-F526-4820-9798-24AD7776CA4B}" srcOrd="1" destOrd="0" presId="urn:microsoft.com/office/officeart/2005/8/layout/chevron1"/>
    <dgm:cxn modelId="{2D38340C-C9E2-4EE1-AA35-9BEB62779109}" type="presParOf" srcId="{54A123BD-2C73-4CD0-AEF7-22BB95175CB0}" destId="{9284A3DD-87C6-442A-B6A9-1D141F140018}" srcOrd="2" destOrd="0" presId="urn:microsoft.com/office/officeart/2005/8/layout/chevron1"/>
    <dgm:cxn modelId="{8EAEA1AE-F52E-4AF6-986A-F1354573CC57}" type="presParOf" srcId="{54A123BD-2C73-4CD0-AEF7-22BB95175CB0}" destId="{4C181BF6-CC38-4B1E-B80B-A76C654D008C}" srcOrd="3" destOrd="0" presId="urn:microsoft.com/office/officeart/2005/8/layout/chevron1"/>
    <dgm:cxn modelId="{ABBA5700-9B03-4C6D-A4C3-F979710C0630}" type="presParOf" srcId="{54A123BD-2C73-4CD0-AEF7-22BB95175CB0}" destId="{51A22C4A-0009-420A-B898-5423CCC7525D}"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B40886-5B80-4AE2-861D-3EEAECFB5013}" type="doc">
      <dgm:prSet loTypeId="urn:microsoft.com/office/officeart/2005/8/layout/chevron1" loCatId="process" qsTypeId="urn:microsoft.com/office/officeart/2005/8/quickstyle/simple1" qsCatId="simple" csTypeId="urn:microsoft.com/office/officeart/2005/8/colors/accent1_2" csCatId="accent1" phldr="1"/>
      <dgm:spPr/>
    </dgm:pt>
    <dgm:pt modelId="{FF00AB56-4032-4CCA-928F-EB3B42A973EA}">
      <dgm:prSet phldrT="[テキスト]" custT="1"/>
      <dgm:spPr>
        <a:solidFill>
          <a:schemeClr val="bg2">
            <a:lumMod val="75000"/>
          </a:schemeClr>
        </a:solidFill>
      </dgm:spPr>
      <dgm:t>
        <a:bodyPr/>
        <a:lstStyle/>
        <a:p>
          <a:endParaRPr kumimoji="1" lang="ja-JP" altLang="en-US" sz="1400" dirty="0"/>
        </a:p>
      </dgm:t>
    </dgm:pt>
    <dgm:pt modelId="{7C08DA84-741A-4864-A79F-2DF98690DECD}" type="parTrans" cxnId="{F3D233C1-76D1-4351-A8CA-EBE1057887FE}">
      <dgm:prSet/>
      <dgm:spPr/>
      <dgm:t>
        <a:bodyPr/>
        <a:lstStyle/>
        <a:p>
          <a:endParaRPr kumimoji="1" lang="ja-JP" altLang="en-US" sz="1600"/>
        </a:p>
      </dgm:t>
    </dgm:pt>
    <dgm:pt modelId="{C69777E1-A382-4F0C-B677-6949B22A9DC0}" type="sibTrans" cxnId="{F3D233C1-76D1-4351-A8CA-EBE1057887FE}">
      <dgm:prSet/>
      <dgm:spPr/>
      <dgm:t>
        <a:bodyPr/>
        <a:lstStyle/>
        <a:p>
          <a:endParaRPr kumimoji="1" lang="ja-JP" altLang="en-US" sz="1600"/>
        </a:p>
      </dgm:t>
    </dgm:pt>
    <dgm:pt modelId="{6FC0CA11-4D6C-4671-827B-0A431AD043A7}">
      <dgm:prSet phldrT="[テキスト]" custT="1"/>
      <dgm:spPr>
        <a:solidFill>
          <a:schemeClr val="bg2">
            <a:lumMod val="75000"/>
          </a:schemeClr>
        </a:solidFill>
      </dgm:spPr>
      <dgm:t>
        <a:bodyPr/>
        <a:lstStyle/>
        <a:p>
          <a:endParaRPr kumimoji="1" lang="ja-JP" altLang="en-US" sz="1400" dirty="0"/>
        </a:p>
      </dgm:t>
    </dgm:pt>
    <dgm:pt modelId="{074B203B-F290-4A76-888C-D2C7E2954891}" type="parTrans" cxnId="{EFF4DBFB-A353-497D-8796-AA4AB5E50B53}">
      <dgm:prSet/>
      <dgm:spPr/>
      <dgm:t>
        <a:bodyPr/>
        <a:lstStyle/>
        <a:p>
          <a:endParaRPr kumimoji="1" lang="ja-JP" altLang="en-US" sz="1600"/>
        </a:p>
      </dgm:t>
    </dgm:pt>
    <dgm:pt modelId="{C5832312-1B55-4128-9522-AA6C73F8ADAE}" type="sibTrans" cxnId="{EFF4DBFB-A353-497D-8796-AA4AB5E50B53}">
      <dgm:prSet/>
      <dgm:spPr/>
      <dgm:t>
        <a:bodyPr/>
        <a:lstStyle/>
        <a:p>
          <a:endParaRPr kumimoji="1" lang="ja-JP" altLang="en-US" sz="1600"/>
        </a:p>
      </dgm:t>
    </dgm:pt>
    <dgm:pt modelId="{5E809F26-6847-4A4C-8DA2-E57F2AC06917}">
      <dgm:prSet phldrT="[テキスト]" custT="1"/>
      <dgm:spPr>
        <a:solidFill>
          <a:schemeClr val="bg2">
            <a:lumMod val="75000"/>
          </a:schemeClr>
        </a:solidFill>
      </dgm:spPr>
      <dgm:t>
        <a:bodyPr/>
        <a:lstStyle/>
        <a:p>
          <a:endParaRPr kumimoji="1" lang="en-US" altLang="ja-JP" sz="1400" dirty="0"/>
        </a:p>
      </dgm:t>
    </dgm:pt>
    <dgm:pt modelId="{EE4D7B91-1318-4341-8DF9-9C0335507CFF}" type="parTrans" cxnId="{25381792-B486-4E1F-AD5A-B916EB0FF2E4}">
      <dgm:prSet/>
      <dgm:spPr/>
      <dgm:t>
        <a:bodyPr/>
        <a:lstStyle/>
        <a:p>
          <a:endParaRPr kumimoji="1" lang="ja-JP" altLang="en-US" sz="1600"/>
        </a:p>
      </dgm:t>
    </dgm:pt>
    <dgm:pt modelId="{E5B8468E-3F1C-4FD7-A8E4-65FB67140668}" type="sibTrans" cxnId="{25381792-B486-4E1F-AD5A-B916EB0FF2E4}">
      <dgm:prSet/>
      <dgm:spPr/>
      <dgm:t>
        <a:bodyPr/>
        <a:lstStyle/>
        <a:p>
          <a:endParaRPr kumimoji="1" lang="ja-JP" altLang="en-US" sz="1600"/>
        </a:p>
      </dgm:t>
    </dgm:pt>
    <dgm:pt modelId="{CC62985B-A66A-45B8-843B-5D392CF23BBE}">
      <dgm:prSet phldrT="[テキスト]" custT="1"/>
      <dgm:spPr>
        <a:solidFill>
          <a:schemeClr val="tx1"/>
        </a:solidFill>
      </dgm:spPr>
      <dgm:t>
        <a:bodyPr/>
        <a:lstStyle/>
        <a:p>
          <a:r>
            <a:rPr kumimoji="1" lang="ja-JP" altLang="en-US" sz="1400" b="1" dirty="0">
              <a:latin typeface="UD デジタル 教科書体 NK-R" panose="02020400000000000000" pitchFamily="18" charset="-128"/>
              <a:ea typeface="UD デジタル 教科書体 NK-R" panose="02020400000000000000" pitchFamily="18" charset="-128"/>
            </a:rPr>
            <a:t>権限行使</a:t>
          </a:r>
          <a:endParaRPr kumimoji="1" lang="en-US" altLang="ja-JP" sz="1400" b="1" dirty="0">
            <a:latin typeface="UD デジタル 教科書体 NK-R" panose="02020400000000000000" pitchFamily="18" charset="-128"/>
            <a:ea typeface="UD デジタル 教科書体 NK-R" panose="02020400000000000000" pitchFamily="18" charset="-128"/>
          </a:endParaRPr>
        </a:p>
      </dgm:t>
    </dgm:pt>
    <dgm:pt modelId="{AB3F3B16-7ABC-44B5-9108-05E5DD641778}" type="parTrans" cxnId="{3B3EE83D-B41D-4081-91FE-3BCA81472FF8}">
      <dgm:prSet/>
      <dgm:spPr/>
      <dgm:t>
        <a:bodyPr/>
        <a:lstStyle/>
        <a:p>
          <a:endParaRPr kumimoji="1" lang="ja-JP" altLang="en-US" sz="1600"/>
        </a:p>
      </dgm:t>
    </dgm:pt>
    <dgm:pt modelId="{630DC49B-A287-4D61-B393-973A3E37D753}" type="sibTrans" cxnId="{3B3EE83D-B41D-4081-91FE-3BCA81472FF8}">
      <dgm:prSet/>
      <dgm:spPr/>
      <dgm:t>
        <a:bodyPr/>
        <a:lstStyle/>
        <a:p>
          <a:endParaRPr kumimoji="1" lang="ja-JP" altLang="en-US" sz="1600"/>
        </a:p>
      </dgm:t>
    </dgm:pt>
    <dgm:pt modelId="{54A123BD-2C73-4CD0-AEF7-22BB95175CB0}" type="pres">
      <dgm:prSet presAssocID="{B4B40886-5B80-4AE2-861D-3EEAECFB5013}" presName="Name0" presStyleCnt="0">
        <dgm:presLayoutVars>
          <dgm:dir/>
          <dgm:animLvl val="lvl"/>
          <dgm:resizeHandles val="exact"/>
        </dgm:presLayoutVars>
      </dgm:prSet>
      <dgm:spPr/>
    </dgm:pt>
    <dgm:pt modelId="{8140966E-C15C-4253-9158-E8C9E16DE23B}" type="pres">
      <dgm:prSet presAssocID="{FF00AB56-4032-4CCA-928F-EB3B42A973EA}" presName="parTxOnly" presStyleLbl="node1" presStyleIdx="0" presStyleCnt="4">
        <dgm:presLayoutVars>
          <dgm:chMax val="0"/>
          <dgm:chPref val="0"/>
          <dgm:bulletEnabled val="1"/>
        </dgm:presLayoutVars>
      </dgm:prSet>
      <dgm:spPr/>
    </dgm:pt>
    <dgm:pt modelId="{97F19918-F526-4820-9798-24AD7776CA4B}" type="pres">
      <dgm:prSet presAssocID="{C69777E1-A382-4F0C-B677-6949B22A9DC0}" presName="parTxOnlySpace" presStyleCnt="0"/>
      <dgm:spPr/>
    </dgm:pt>
    <dgm:pt modelId="{9284A3DD-87C6-442A-B6A9-1D141F140018}" type="pres">
      <dgm:prSet presAssocID="{6FC0CA11-4D6C-4671-827B-0A431AD043A7}" presName="parTxOnly" presStyleLbl="node1" presStyleIdx="1" presStyleCnt="4">
        <dgm:presLayoutVars>
          <dgm:chMax val="0"/>
          <dgm:chPref val="0"/>
          <dgm:bulletEnabled val="1"/>
        </dgm:presLayoutVars>
      </dgm:prSet>
      <dgm:spPr/>
    </dgm:pt>
    <dgm:pt modelId="{4C181BF6-CC38-4B1E-B80B-A76C654D008C}" type="pres">
      <dgm:prSet presAssocID="{C5832312-1B55-4128-9522-AA6C73F8ADAE}" presName="parTxOnlySpace" presStyleCnt="0"/>
      <dgm:spPr/>
    </dgm:pt>
    <dgm:pt modelId="{51A22C4A-0009-420A-B898-5423CCC7525D}" type="pres">
      <dgm:prSet presAssocID="{5E809F26-6847-4A4C-8DA2-E57F2AC06917}" presName="parTxOnly" presStyleLbl="node1" presStyleIdx="2" presStyleCnt="4" custLinFactNeighborX="4119">
        <dgm:presLayoutVars>
          <dgm:chMax val="0"/>
          <dgm:chPref val="0"/>
          <dgm:bulletEnabled val="1"/>
        </dgm:presLayoutVars>
      </dgm:prSet>
      <dgm:spPr/>
    </dgm:pt>
    <dgm:pt modelId="{657B6FFB-FE95-4209-B3E5-D345C10C2C3C}" type="pres">
      <dgm:prSet presAssocID="{E5B8468E-3F1C-4FD7-A8E4-65FB67140668}" presName="parTxOnlySpace" presStyleCnt="0"/>
      <dgm:spPr/>
    </dgm:pt>
    <dgm:pt modelId="{613603AB-A6B0-4765-82F4-560386142757}" type="pres">
      <dgm:prSet presAssocID="{CC62985B-A66A-45B8-843B-5D392CF23BBE}" presName="parTxOnly" presStyleLbl="node1" presStyleIdx="3" presStyleCnt="4">
        <dgm:presLayoutVars>
          <dgm:chMax val="0"/>
          <dgm:chPref val="0"/>
          <dgm:bulletEnabled val="1"/>
        </dgm:presLayoutVars>
      </dgm:prSet>
      <dgm:spPr/>
    </dgm:pt>
  </dgm:ptLst>
  <dgm:cxnLst>
    <dgm:cxn modelId="{F60BBE0A-FD11-43F9-AE29-348665D4A0BA}" type="presOf" srcId="{CC62985B-A66A-45B8-843B-5D392CF23BBE}" destId="{613603AB-A6B0-4765-82F4-560386142757}" srcOrd="0" destOrd="0" presId="urn:microsoft.com/office/officeart/2005/8/layout/chevron1"/>
    <dgm:cxn modelId="{6C092621-02E9-44DB-A25A-881375A3DA7A}" type="presOf" srcId="{5E809F26-6847-4A4C-8DA2-E57F2AC06917}" destId="{51A22C4A-0009-420A-B898-5423CCC7525D}" srcOrd="0" destOrd="0" presId="urn:microsoft.com/office/officeart/2005/8/layout/chevron1"/>
    <dgm:cxn modelId="{3B3EE83D-B41D-4081-91FE-3BCA81472FF8}" srcId="{B4B40886-5B80-4AE2-861D-3EEAECFB5013}" destId="{CC62985B-A66A-45B8-843B-5D392CF23BBE}" srcOrd="3" destOrd="0" parTransId="{AB3F3B16-7ABC-44B5-9108-05E5DD641778}" sibTransId="{630DC49B-A287-4D61-B393-973A3E37D753}"/>
    <dgm:cxn modelId="{E340693E-2AA7-47B4-A923-0DECF38A8F96}" type="presOf" srcId="{B4B40886-5B80-4AE2-861D-3EEAECFB5013}" destId="{54A123BD-2C73-4CD0-AEF7-22BB95175CB0}" srcOrd="0" destOrd="0" presId="urn:microsoft.com/office/officeart/2005/8/layout/chevron1"/>
    <dgm:cxn modelId="{044B615C-806C-4540-94F5-6B2D57F7D60F}" type="presOf" srcId="{6FC0CA11-4D6C-4671-827B-0A431AD043A7}" destId="{9284A3DD-87C6-442A-B6A9-1D141F140018}" srcOrd="0" destOrd="0" presId="urn:microsoft.com/office/officeart/2005/8/layout/chevron1"/>
    <dgm:cxn modelId="{25381792-B486-4E1F-AD5A-B916EB0FF2E4}" srcId="{B4B40886-5B80-4AE2-861D-3EEAECFB5013}" destId="{5E809F26-6847-4A4C-8DA2-E57F2AC06917}" srcOrd="2" destOrd="0" parTransId="{EE4D7B91-1318-4341-8DF9-9C0335507CFF}" sibTransId="{E5B8468E-3F1C-4FD7-A8E4-65FB67140668}"/>
    <dgm:cxn modelId="{F3D233C1-76D1-4351-A8CA-EBE1057887FE}" srcId="{B4B40886-5B80-4AE2-861D-3EEAECFB5013}" destId="{FF00AB56-4032-4CCA-928F-EB3B42A973EA}" srcOrd="0" destOrd="0" parTransId="{7C08DA84-741A-4864-A79F-2DF98690DECD}" sibTransId="{C69777E1-A382-4F0C-B677-6949B22A9DC0}"/>
    <dgm:cxn modelId="{CAC00ECA-4EE0-439D-9A8C-047A2E7CAA34}" type="presOf" srcId="{FF00AB56-4032-4CCA-928F-EB3B42A973EA}" destId="{8140966E-C15C-4253-9158-E8C9E16DE23B}" srcOrd="0" destOrd="0" presId="urn:microsoft.com/office/officeart/2005/8/layout/chevron1"/>
    <dgm:cxn modelId="{EFF4DBFB-A353-497D-8796-AA4AB5E50B53}" srcId="{B4B40886-5B80-4AE2-861D-3EEAECFB5013}" destId="{6FC0CA11-4D6C-4671-827B-0A431AD043A7}" srcOrd="1" destOrd="0" parTransId="{074B203B-F290-4A76-888C-D2C7E2954891}" sibTransId="{C5832312-1B55-4128-9522-AA6C73F8ADAE}"/>
    <dgm:cxn modelId="{118244DC-EC61-42F0-88A2-50ADDF8F8F74}" type="presParOf" srcId="{54A123BD-2C73-4CD0-AEF7-22BB95175CB0}" destId="{8140966E-C15C-4253-9158-E8C9E16DE23B}" srcOrd="0" destOrd="0" presId="urn:microsoft.com/office/officeart/2005/8/layout/chevron1"/>
    <dgm:cxn modelId="{D7B2A0A6-798D-4D79-83CF-89BAFA9B6E53}" type="presParOf" srcId="{54A123BD-2C73-4CD0-AEF7-22BB95175CB0}" destId="{97F19918-F526-4820-9798-24AD7776CA4B}" srcOrd="1" destOrd="0" presId="urn:microsoft.com/office/officeart/2005/8/layout/chevron1"/>
    <dgm:cxn modelId="{2D38340C-C9E2-4EE1-AA35-9BEB62779109}" type="presParOf" srcId="{54A123BD-2C73-4CD0-AEF7-22BB95175CB0}" destId="{9284A3DD-87C6-442A-B6A9-1D141F140018}" srcOrd="2" destOrd="0" presId="urn:microsoft.com/office/officeart/2005/8/layout/chevron1"/>
    <dgm:cxn modelId="{8EAEA1AE-F52E-4AF6-986A-F1354573CC57}" type="presParOf" srcId="{54A123BD-2C73-4CD0-AEF7-22BB95175CB0}" destId="{4C181BF6-CC38-4B1E-B80B-A76C654D008C}" srcOrd="3" destOrd="0" presId="urn:microsoft.com/office/officeart/2005/8/layout/chevron1"/>
    <dgm:cxn modelId="{ABBA5700-9B03-4C6D-A4C3-F979710C0630}" type="presParOf" srcId="{54A123BD-2C73-4CD0-AEF7-22BB95175CB0}" destId="{51A22C4A-0009-420A-B898-5423CCC7525D}" srcOrd="4" destOrd="0" presId="urn:microsoft.com/office/officeart/2005/8/layout/chevron1"/>
    <dgm:cxn modelId="{5365019D-45FB-4FA9-A396-E83779CC8EB5}" type="presParOf" srcId="{54A123BD-2C73-4CD0-AEF7-22BB95175CB0}" destId="{657B6FFB-FE95-4209-B3E5-D345C10C2C3C}" srcOrd="5" destOrd="0" presId="urn:microsoft.com/office/officeart/2005/8/layout/chevron1"/>
    <dgm:cxn modelId="{2858439C-D1C1-4DF9-8DAD-FB23D29AA6F7}" type="presParOf" srcId="{54A123BD-2C73-4CD0-AEF7-22BB95175CB0}" destId="{613603AB-A6B0-4765-82F4-560386142757}" srcOrd="6"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40966E-C15C-4253-9158-E8C9E16DE23B}">
      <dsp:nvSpPr>
        <dsp:cNvPr id="0" name=""/>
        <dsp:cNvSpPr/>
      </dsp:nvSpPr>
      <dsp:spPr>
        <a:xfrm>
          <a:off x="0" y="0"/>
          <a:ext cx="1684532" cy="289523"/>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UD デジタル 教科書体 NK-R" panose="02020400000000000000" pitchFamily="18" charset="-128"/>
              <a:ea typeface="UD デジタル 教科書体 NK-R" panose="02020400000000000000" pitchFamily="18" charset="-128"/>
            </a:rPr>
            <a:t>通報受理</a:t>
          </a:r>
        </a:p>
      </dsp:txBody>
      <dsp:txXfrm>
        <a:off x="144762" y="0"/>
        <a:ext cx="1395009" cy="289523"/>
      </dsp:txXfrm>
    </dsp:sp>
    <dsp:sp modelId="{9284A3DD-87C6-442A-B6A9-1D141F140018}">
      <dsp:nvSpPr>
        <dsp:cNvPr id="0" name=""/>
        <dsp:cNvSpPr/>
      </dsp:nvSpPr>
      <dsp:spPr>
        <a:xfrm>
          <a:off x="1517461" y="0"/>
          <a:ext cx="1684532" cy="289523"/>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UD デジタル 教科書体 NK-R" panose="02020400000000000000" pitchFamily="18" charset="-128"/>
              <a:ea typeface="UD デジタル 教科書体 NK-R" panose="02020400000000000000" pitchFamily="18" charset="-128"/>
            </a:rPr>
            <a:t>事実確認等</a:t>
          </a:r>
        </a:p>
      </dsp:txBody>
      <dsp:txXfrm>
        <a:off x="1662223" y="0"/>
        <a:ext cx="1395009" cy="289523"/>
      </dsp:txXfrm>
    </dsp:sp>
    <dsp:sp modelId="{51A22C4A-0009-420A-B898-5423CCC7525D}">
      <dsp:nvSpPr>
        <dsp:cNvPr id="0" name=""/>
        <dsp:cNvSpPr/>
      </dsp:nvSpPr>
      <dsp:spPr>
        <a:xfrm>
          <a:off x="3034923" y="0"/>
          <a:ext cx="1684532" cy="289523"/>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latin typeface="UD デジタル 教科書体 NK-R" panose="02020400000000000000" pitchFamily="18" charset="-128"/>
              <a:ea typeface="UD デジタル 教科書体 NK-R" panose="02020400000000000000" pitchFamily="18" charset="-128"/>
            </a:rPr>
            <a:t>虐待判断・改善指導</a:t>
          </a:r>
          <a:endParaRPr kumimoji="1" lang="en-US" altLang="ja-JP" sz="1200" b="1" kern="1200" dirty="0">
            <a:latin typeface="UD デジタル 教科書体 NK-R" panose="02020400000000000000" pitchFamily="18" charset="-128"/>
            <a:ea typeface="UD デジタル 教科書体 NK-R" panose="02020400000000000000" pitchFamily="18" charset="-128"/>
          </a:endParaRPr>
        </a:p>
      </dsp:txBody>
      <dsp:txXfrm>
        <a:off x="3179685" y="0"/>
        <a:ext cx="1395009" cy="2895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40966E-C15C-4253-9158-E8C9E16DE23B}">
      <dsp:nvSpPr>
        <dsp:cNvPr id="0" name=""/>
        <dsp:cNvSpPr/>
      </dsp:nvSpPr>
      <dsp:spPr>
        <a:xfrm>
          <a:off x="2924" y="0"/>
          <a:ext cx="1702104" cy="291128"/>
        </a:xfrm>
        <a:prstGeom prst="chevron">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dirty="0"/>
        </a:p>
      </dsp:txBody>
      <dsp:txXfrm>
        <a:off x="148488" y="0"/>
        <a:ext cx="1410976" cy="291128"/>
      </dsp:txXfrm>
    </dsp:sp>
    <dsp:sp modelId="{9284A3DD-87C6-442A-B6A9-1D141F140018}">
      <dsp:nvSpPr>
        <dsp:cNvPr id="0" name=""/>
        <dsp:cNvSpPr/>
      </dsp:nvSpPr>
      <dsp:spPr>
        <a:xfrm>
          <a:off x="1534817" y="0"/>
          <a:ext cx="1702104" cy="291128"/>
        </a:xfrm>
        <a:prstGeom prst="chevron">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dirty="0"/>
        </a:p>
      </dsp:txBody>
      <dsp:txXfrm>
        <a:off x="1680381" y="0"/>
        <a:ext cx="1410976" cy="291128"/>
      </dsp:txXfrm>
    </dsp:sp>
    <dsp:sp modelId="{51A22C4A-0009-420A-B898-5423CCC7525D}">
      <dsp:nvSpPr>
        <dsp:cNvPr id="0" name=""/>
        <dsp:cNvSpPr/>
      </dsp:nvSpPr>
      <dsp:spPr>
        <a:xfrm>
          <a:off x="3073722" y="0"/>
          <a:ext cx="1702104" cy="291128"/>
        </a:xfrm>
        <a:prstGeom prst="chevron">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endParaRPr kumimoji="1" lang="en-US" altLang="ja-JP" sz="1400" kern="1200" dirty="0"/>
        </a:p>
      </dsp:txBody>
      <dsp:txXfrm>
        <a:off x="3219286" y="0"/>
        <a:ext cx="1410976" cy="291128"/>
      </dsp:txXfrm>
    </dsp:sp>
    <dsp:sp modelId="{613603AB-A6B0-4765-82F4-560386142757}">
      <dsp:nvSpPr>
        <dsp:cNvPr id="0" name=""/>
        <dsp:cNvSpPr/>
      </dsp:nvSpPr>
      <dsp:spPr>
        <a:xfrm>
          <a:off x="4598604" y="0"/>
          <a:ext cx="1702104" cy="291128"/>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UD デジタル 教科書体 NK-R" panose="02020400000000000000" pitchFamily="18" charset="-128"/>
              <a:ea typeface="UD デジタル 教科書体 NK-R" panose="02020400000000000000" pitchFamily="18" charset="-128"/>
            </a:rPr>
            <a:t>権限行使</a:t>
          </a:r>
          <a:endParaRPr kumimoji="1" lang="en-US" altLang="ja-JP" sz="1400" b="1" kern="1200" dirty="0">
            <a:latin typeface="UD デジタル 教科書体 NK-R" panose="02020400000000000000" pitchFamily="18" charset="-128"/>
            <a:ea typeface="UD デジタル 教科書体 NK-R" panose="02020400000000000000" pitchFamily="18" charset="-128"/>
          </a:endParaRPr>
        </a:p>
      </dsp:txBody>
      <dsp:txXfrm>
        <a:off x="4744168" y="0"/>
        <a:ext cx="1410976" cy="29112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A6BED3A-9A1C-44CA-A17B-2ADB18211887}"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10E6013-C52E-4B95-855F-190FF4C50544}" type="slidenum">
              <a:rPr kumimoji="1" lang="ja-JP" altLang="en-US" smtClean="0"/>
              <a:t>‹#›</a:t>
            </a:fld>
            <a:endParaRPr kumimoji="1" lang="ja-JP" altLang="en-US"/>
          </a:p>
        </p:txBody>
      </p:sp>
    </p:spTree>
    <p:extLst>
      <p:ext uri="{BB962C8B-B14F-4D97-AF65-F5344CB8AC3E}">
        <p14:creationId xmlns:p14="http://schemas.microsoft.com/office/powerpoint/2010/main" val="38095449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6148" name="ヘッダー プレースホルダー 4"/>
          <p:cNvSpPr>
            <a:spLocks noGrp="1"/>
          </p:cNvSpPr>
          <p:nvPr>
            <p:ph type="hdr"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a:t>資料２</a:t>
            </a:r>
          </a:p>
        </p:txBody>
      </p:sp>
    </p:spTree>
    <p:extLst>
      <p:ext uri="{BB962C8B-B14F-4D97-AF65-F5344CB8AC3E}">
        <p14:creationId xmlns:p14="http://schemas.microsoft.com/office/powerpoint/2010/main" val="4253901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10</a:t>
            </a:fld>
            <a:endParaRPr kumimoji="1" lang="ja-JP" altLang="en-US"/>
          </a:p>
        </p:txBody>
      </p:sp>
    </p:spTree>
    <p:extLst>
      <p:ext uri="{BB962C8B-B14F-4D97-AF65-F5344CB8AC3E}">
        <p14:creationId xmlns:p14="http://schemas.microsoft.com/office/powerpoint/2010/main" val="2817899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11</a:t>
            </a:fld>
            <a:endParaRPr kumimoji="1" lang="ja-JP" altLang="en-US"/>
          </a:p>
        </p:txBody>
      </p:sp>
    </p:spTree>
    <p:extLst>
      <p:ext uri="{BB962C8B-B14F-4D97-AF65-F5344CB8AC3E}">
        <p14:creationId xmlns:p14="http://schemas.microsoft.com/office/powerpoint/2010/main" val="603022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12</a:t>
            </a:fld>
            <a:endParaRPr kumimoji="1" lang="ja-JP" altLang="en-US"/>
          </a:p>
        </p:txBody>
      </p:sp>
    </p:spTree>
    <p:extLst>
      <p:ext uri="{BB962C8B-B14F-4D97-AF65-F5344CB8AC3E}">
        <p14:creationId xmlns:p14="http://schemas.microsoft.com/office/powerpoint/2010/main" val="3259154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6148" name="ヘッダー プレースホルダー 4"/>
          <p:cNvSpPr>
            <a:spLocks noGrp="1"/>
          </p:cNvSpPr>
          <p:nvPr>
            <p:ph type="hdr"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ja-JP" altLang="en-US"/>
              <a:t>資料２</a:t>
            </a:r>
          </a:p>
        </p:txBody>
      </p:sp>
    </p:spTree>
    <p:extLst>
      <p:ext uri="{BB962C8B-B14F-4D97-AF65-F5344CB8AC3E}">
        <p14:creationId xmlns:p14="http://schemas.microsoft.com/office/powerpoint/2010/main" val="2607406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p:cNvSpPr>
            <a:spLocks noGrp="1"/>
          </p:cNvSpPr>
          <p:nvPr>
            <p:ph type="sldNum" sz="quarter" idx="5"/>
          </p:nvPr>
        </p:nvSpPr>
        <p:spPr/>
        <p:txBody>
          <a:bodyPr/>
          <a:lstStyle/>
          <a:p>
            <a:fld id="{A10E6013-C52E-4B95-855F-190FF4C50544}" type="slidenum">
              <a:rPr kumimoji="1" lang="ja-JP" altLang="en-US" smtClean="0"/>
              <a:t>3</a:t>
            </a:fld>
            <a:endParaRPr kumimoji="1" lang="ja-JP" altLang="en-US"/>
          </a:p>
        </p:txBody>
      </p:sp>
    </p:spTree>
    <p:extLst>
      <p:ext uri="{BB962C8B-B14F-4D97-AF65-F5344CB8AC3E}">
        <p14:creationId xmlns:p14="http://schemas.microsoft.com/office/powerpoint/2010/main" val="1557553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4</a:t>
            </a:fld>
            <a:endParaRPr kumimoji="1" lang="ja-JP" altLang="en-US"/>
          </a:p>
        </p:txBody>
      </p:sp>
    </p:spTree>
    <p:extLst>
      <p:ext uri="{BB962C8B-B14F-4D97-AF65-F5344CB8AC3E}">
        <p14:creationId xmlns:p14="http://schemas.microsoft.com/office/powerpoint/2010/main" val="1189323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5</a:t>
            </a:fld>
            <a:endParaRPr kumimoji="1" lang="ja-JP" altLang="en-US"/>
          </a:p>
        </p:txBody>
      </p:sp>
    </p:spTree>
    <p:extLst>
      <p:ext uri="{BB962C8B-B14F-4D97-AF65-F5344CB8AC3E}">
        <p14:creationId xmlns:p14="http://schemas.microsoft.com/office/powerpoint/2010/main" val="955166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1E71BED9-AD09-4511-A77A-F2E255CA8635}" type="slidenum">
              <a:rPr kumimoji="1" lang="ja-JP" altLang="en-US" smtClean="0"/>
              <a:t>6</a:t>
            </a:fld>
            <a:endParaRPr kumimoji="1" lang="ja-JP" altLang="en-US"/>
          </a:p>
        </p:txBody>
      </p:sp>
    </p:spTree>
    <p:extLst>
      <p:ext uri="{BB962C8B-B14F-4D97-AF65-F5344CB8AC3E}">
        <p14:creationId xmlns:p14="http://schemas.microsoft.com/office/powerpoint/2010/main" val="1845249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A10E6013-C52E-4B95-855F-190FF4C50544}" type="slidenum">
              <a:rPr kumimoji="1" lang="ja-JP" altLang="en-US" smtClean="0"/>
              <a:t>7</a:t>
            </a:fld>
            <a:endParaRPr kumimoji="1" lang="ja-JP" altLang="en-US"/>
          </a:p>
        </p:txBody>
      </p:sp>
    </p:spTree>
    <p:extLst>
      <p:ext uri="{BB962C8B-B14F-4D97-AF65-F5344CB8AC3E}">
        <p14:creationId xmlns:p14="http://schemas.microsoft.com/office/powerpoint/2010/main" val="413637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7088" y="611188"/>
            <a:ext cx="5151437" cy="3863975"/>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AC0E754-374E-4980-B272-3D0FC2DA780A}" type="slidenum">
              <a:rPr kumimoji="1" lang="ja-JP" altLang="en-US" smtClean="0"/>
              <a:t>8</a:t>
            </a:fld>
            <a:endParaRPr kumimoji="1" lang="ja-JP" altLang="en-US"/>
          </a:p>
        </p:txBody>
      </p:sp>
    </p:spTree>
    <p:extLst>
      <p:ext uri="{BB962C8B-B14F-4D97-AF65-F5344CB8AC3E}">
        <p14:creationId xmlns:p14="http://schemas.microsoft.com/office/powerpoint/2010/main" val="1388805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 イメージ プレースホルダー 1"/>
          <p:cNvSpPr>
            <a:spLocks noGrp="1" noRot="1" noChangeAspect="1" noTextEdit="1"/>
          </p:cNvSpPr>
          <p:nvPr>
            <p:ph type="sldImg"/>
          </p:nvPr>
        </p:nvSpPr>
        <p:spPr bwMode="auto">
          <a:xfrm>
            <a:off x="774700" y="442913"/>
            <a:ext cx="5207000" cy="39052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 name="スライド番号プレースホルダー 3"/>
          <p:cNvSpPr>
            <a:spLocks noGrp="1"/>
          </p:cNvSpPr>
          <p:nvPr>
            <p:ph type="sldNum" sz="quarter" idx="5"/>
          </p:nvPr>
        </p:nvSpPr>
        <p:spPr/>
        <p:txBody>
          <a:bodyPr/>
          <a:lstStyle/>
          <a:p>
            <a:pPr>
              <a:defRPr/>
            </a:pPr>
            <a:fld id="{4C0A8686-D3E2-438F-AECF-95B73E439270}" type="slidenum">
              <a:rPr lang="ja-JP" altLang="en-US" smtClean="0"/>
              <a:pPr>
                <a:defRPr/>
              </a:pPr>
              <a:t>9</a:t>
            </a:fld>
            <a:endParaRPr lang="ja-JP" altLang="en-US"/>
          </a:p>
        </p:txBody>
      </p:sp>
      <p:sp>
        <p:nvSpPr>
          <p:cNvPr id="57348" name="ノート プレースホルダー 1"/>
          <p:cNvSpPr>
            <a:spLocks noGrp="1"/>
          </p:cNvSpPr>
          <p:nvPr/>
        </p:nvSpPr>
        <p:spPr bwMode="auto">
          <a:xfrm>
            <a:off x="675571" y="5132337"/>
            <a:ext cx="5405636" cy="4860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8" tIns="45708" rIns="91418" bIns="45708"/>
          <a:lstStyle>
            <a:lvl1pPr eaLnBrk="0" hangingPunct="0">
              <a:spcBef>
                <a:spcPct val="30000"/>
              </a:spcBef>
              <a:defRPr kumimoji="1" sz="1200">
                <a:solidFill>
                  <a:schemeClr val="tx1"/>
                </a:solidFill>
                <a:latin typeface="Calibri" pitchFamily="34" charset="0"/>
                <a:ea typeface="ＭＳ Ｐゴシック" charset="-128"/>
              </a:defRPr>
            </a:lvl1pPr>
            <a:lvl2pPr marL="742950" indent="-285750" eaLnBrk="0" hangingPunct="0">
              <a:spcBef>
                <a:spcPct val="30000"/>
              </a:spcBef>
              <a:defRPr kumimoji="1" sz="1200">
                <a:solidFill>
                  <a:schemeClr val="tx1"/>
                </a:solidFill>
                <a:latin typeface="Calibri" pitchFamily="34" charset="0"/>
                <a:ea typeface="ＭＳ Ｐゴシック" charset="-128"/>
              </a:defRPr>
            </a:lvl2pPr>
            <a:lvl3pPr marL="1143000" indent="-228600" eaLnBrk="0" hangingPunct="0">
              <a:spcBef>
                <a:spcPct val="30000"/>
              </a:spcBef>
              <a:defRPr kumimoji="1" sz="1200">
                <a:solidFill>
                  <a:schemeClr val="tx1"/>
                </a:solidFill>
                <a:latin typeface="Calibri" pitchFamily="34" charset="0"/>
                <a:ea typeface="ＭＳ Ｐゴシック" charset="-128"/>
              </a:defRPr>
            </a:lvl3pPr>
            <a:lvl4pPr marL="1600200" indent="-228600" eaLnBrk="0" hangingPunct="0">
              <a:spcBef>
                <a:spcPct val="30000"/>
              </a:spcBef>
              <a:defRPr kumimoji="1" sz="1200">
                <a:solidFill>
                  <a:schemeClr val="tx1"/>
                </a:solidFill>
                <a:latin typeface="Calibri" pitchFamily="34" charset="0"/>
                <a:ea typeface="ＭＳ Ｐゴシック" charset="-128"/>
              </a:defRPr>
            </a:lvl4pPr>
            <a:lvl5pPr marL="2057400" indent="-228600" eaLnBrk="0" hangingPunct="0">
              <a:spcBef>
                <a:spcPct val="30000"/>
              </a:spcBef>
              <a:defRPr kumimoji="1"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endParaRPr lang="ja-JP" altLang="en-US"/>
          </a:p>
        </p:txBody>
      </p:sp>
      <p:sp>
        <p:nvSpPr>
          <p:cNvPr id="57349" name="ノート プレースホルダー 1"/>
          <p:cNvSpPr>
            <a:spLocks noGrp="1"/>
          </p:cNvSpPr>
          <p:nvPr>
            <p:ph type="body" idx="1"/>
          </p:nvPr>
        </p:nvSpPr>
        <p:spPr bwMode="auto">
          <a:xfrm>
            <a:off x="675571" y="4609629"/>
            <a:ext cx="5445760" cy="41764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latin typeface="+mn-ea"/>
              <a:ea typeface="+mn-ea"/>
            </a:endParaRPr>
          </a:p>
        </p:txBody>
      </p:sp>
    </p:spTree>
    <p:extLst>
      <p:ext uri="{BB962C8B-B14F-4D97-AF65-F5344CB8AC3E}">
        <p14:creationId xmlns:p14="http://schemas.microsoft.com/office/powerpoint/2010/main" val="3451131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28306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4229448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29721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1134188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236670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68006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2162555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4098585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2853446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3302260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D54727B-D957-4BE8-8E16-52519916723B}"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55471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4727B-D957-4BE8-8E16-52519916723B}" type="datetimeFigureOut">
              <a:rPr kumimoji="1" lang="ja-JP" altLang="en-US" smtClean="0"/>
              <a:t>2026/2/5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4C7172-712E-4763-BE96-798FE23FBD4C}" type="slidenum">
              <a:rPr kumimoji="1" lang="ja-JP" altLang="en-US" smtClean="0"/>
              <a:t>‹#›</a:t>
            </a:fld>
            <a:endParaRPr kumimoji="1" lang="ja-JP" altLang="en-US"/>
          </a:p>
        </p:txBody>
      </p:sp>
    </p:spTree>
    <p:extLst>
      <p:ext uri="{BB962C8B-B14F-4D97-AF65-F5344CB8AC3E}">
        <p14:creationId xmlns:p14="http://schemas.microsoft.com/office/powerpoint/2010/main" val="17698938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hyperlink" Target="https://www.e-stat.go.jp/" TargetMode="Externa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 y="0"/>
            <a:ext cx="9143999" cy="53740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令和７年度 大阪府障がい者虐待防止支援事業の主な取組</a:t>
            </a:r>
          </a:p>
        </p:txBody>
      </p:sp>
      <p:graphicFrame>
        <p:nvGraphicFramePr>
          <p:cNvPr id="10" name="表 9"/>
          <p:cNvGraphicFramePr>
            <a:graphicFrameLocks noGrp="1"/>
          </p:cNvGraphicFramePr>
          <p:nvPr>
            <p:extLst>
              <p:ext uri="{D42A27DB-BD31-4B8C-83A1-F6EECF244321}">
                <p14:modId xmlns:p14="http://schemas.microsoft.com/office/powerpoint/2010/main" val="1824119168"/>
              </p:ext>
            </p:extLst>
          </p:nvPr>
        </p:nvGraphicFramePr>
        <p:xfrm>
          <a:off x="3781" y="490082"/>
          <a:ext cx="9143999" cy="6358454"/>
        </p:xfrm>
        <a:graphic>
          <a:graphicData uri="http://schemas.openxmlformats.org/drawingml/2006/table">
            <a:tbl>
              <a:tblPr firstRow="1" bandRow="1">
                <a:tableStyleId>{5C22544A-7EE6-4342-B048-85BDC9FD1C3A}</a:tableStyleId>
              </a:tblPr>
              <a:tblGrid>
                <a:gridCol w="1668020">
                  <a:extLst>
                    <a:ext uri="{9D8B030D-6E8A-4147-A177-3AD203B41FA5}">
                      <a16:colId xmlns:a16="http://schemas.microsoft.com/office/drawing/2014/main" val="20000"/>
                    </a:ext>
                  </a:extLst>
                </a:gridCol>
                <a:gridCol w="7475979">
                  <a:extLst>
                    <a:ext uri="{9D8B030D-6E8A-4147-A177-3AD203B41FA5}">
                      <a16:colId xmlns:a16="http://schemas.microsoft.com/office/drawing/2014/main" val="20001"/>
                    </a:ext>
                  </a:extLst>
                </a:gridCol>
              </a:tblGrid>
              <a:tr h="318148">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目　　的</a:t>
                      </a:r>
                    </a:p>
                  </a:txBody>
                  <a:tcPr marL="91429" marR="91429" marT="45714" marB="45714"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主な取組内容</a:t>
                      </a:r>
                      <a:endParaRPr kumimoji="1" lang="en-US" altLang="ja-JP" sz="1000" b="1" u="sng" kern="1200" dirty="0">
                        <a:solidFill>
                          <a:schemeClr val="bg1"/>
                        </a:solidFill>
                        <a:latin typeface="UD デジタル 教科書体 NK-R" panose="02020400000000000000" pitchFamily="18" charset="-128"/>
                        <a:ea typeface="UD デジタル 教科書体 NK-R" panose="02020400000000000000" pitchFamily="18" charset="-128"/>
                        <a:cs typeface="+mn-cs"/>
                      </a:endParaRPr>
                    </a:p>
                  </a:txBody>
                  <a:tcPr marL="91429" marR="91429" marT="45714" marB="45714" anchor="ctr"/>
                </a:tc>
                <a:extLst>
                  <a:ext uri="{0D108BD9-81ED-4DB2-BD59-A6C34878D82A}">
                    <a16:rowId xmlns:a16="http://schemas.microsoft.com/office/drawing/2014/main" val="10000"/>
                  </a:ext>
                </a:extLst>
              </a:tr>
              <a:tr h="43279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１．市町村の虐待</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baseline="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対応力の向上</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1</a:t>
                      </a: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）通報受理から</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　    終結に至るまでの</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　    虐待対応</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虐待の早期発見、</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　   　未然防止</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3</a:t>
                      </a: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）虐待防止ネット　　</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　　　　ワークの整備</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29" marR="91429"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rPr>
                        <a:t>①市町村職員向け虐待対応研修の実施</a:t>
                      </a:r>
                      <a:endParaRPr kumimoji="1" lang="en-US" altLang="ja-JP"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・基礎研修（厚労省カリキュラム）</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　　講義：厚労省作成の講義動画配信（</a:t>
                      </a:r>
                      <a:r>
                        <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YouTube</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）。一部講義は集合形式で実施</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　　演習：厚労省作成の演習カリキュラムを活用し、養護者、施設従事者虐待対応についての演習を集合形式で実施</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・管理職研修</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　　講義・演習ともに集合形式で実施</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・スキルアップ研修</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Bef>
                          <a:spcPts val="0"/>
                        </a:spcBef>
                        <a:spcAft>
                          <a:spcPts val="0"/>
                        </a:spcAft>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講義：</a:t>
                      </a: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動画配信</a:t>
                      </a:r>
                      <a:r>
                        <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(YouTube)</a:t>
                      </a: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。一部講義は集合形式で実施</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Aft>
                          <a:spcPts val="0"/>
                        </a:spcAft>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演習：司法面接研修、事例検討を集合形式で実施</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spcAft>
                          <a:spcPts val="0"/>
                        </a:spcAft>
                      </a:pP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100" u="none" kern="1200" dirty="0">
                          <a:solidFill>
                            <a:schemeClr val="dk1"/>
                          </a:solidFill>
                          <a:latin typeface="UD デジタル 教科書体 NK-R" panose="02020400000000000000" pitchFamily="18" charset="-128"/>
                          <a:ea typeface="UD デジタル 教科書体 NK-R" panose="02020400000000000000" pitchFamily="18" charset="-128"/>
                          <a:cs typeface="Times New Roman" pitchFamily="18" charset="0"/>
                        </a:rPr>
                        <a:t>令和６年度より市町村職員に市町村向け研修の企画会議参加や演習のファシリテーターとして役割を担ってもらうために</a:t>
                      </a:r>
                      <a:r>
                        <a:rPr lang="ja-JP" altLang="en-US" sz="1100" dirty="0">
                          <a:latin typeface="UD デジタル 教科書体 NK-R" panose="02020400000000000000" pitchFamily="18" charset="-128"/>
                          <a:ea typeface="UD デジタル 教科書体 NK-R" panose="02020400000000000000" pitchFamily="18" charset="-128"/>
                          <a:cs typeface="Times New Roman" pitchFamily="18" charset="0"/>
                        </a:rPr>
                        <a:t>厚労</a:t>
                      </a:r>
                      <a:endParaRPr lang="en-US" altLang="ja-JP" sz="1100" dirty="0">
                        <a:latin typeface="UD デジタル 教科書体 NK-R" panose="02020400000000000000" pitchFamily="18" charset="-128"/>
                        <a:ea typeface="UD デジタル 教科書体 NK-R" panose="02020400000000000000" pitchFamily="18" charset="-128"/>
                        <a:cs typeface="Times New Roman" pitchFamily="18" charset="0"/>
                      </a:endParaRPr>
                    </a:p>
                    <a:p>
                      <a:pPr>
                        <a:lnSpc>
                          <a:spcPct val="100000"/>
                        </a:lnSpc>
                        <a:spcAft>
                          <a:spcPts val="0"/>
                        </a:spcAft>
                      </a:pPr>
                      <a:r>
                        <a:rPr lang="ja-JP" altLang="en-US" sz="1100" dirty="0">
                          <a:latin typeface="UD デジタル 教科書体 NK-R" panose="02020400000000000000" pitchFamily="18" charset="-128"/>
                          <a:ea typeface="UD デジタル 教科書体 NK-R" panose="02020400000000000000" pitchFamily="18" charset="-128"/>
                          <a:cs typeface="Times New Roman" pitchFamily="18" charset="0"/>
                        </a:rPr>
                        <a:t>　省開催の</a:t>
                      </a:r>
                      <a:r>
                        <a:rPr lang="zh-TW" altLang="en-US" sz="1100" dirty="0">
                          <a:latin typeface="UD デジタル 教科書体 NK-R" panose="02020400000000000000" pitchFamily="18" charset="-128"/>
                          <a:ea typeface="UD デジタル 教科書体 NK-R" panose="02020400000000000000" pitchFamily="18" charset="-128"/>
                          <a:cs typeface="Times New Roman" pitchFamily="18" charset="0"/>
                        </a:rPr>
                        <a:t>権利擁護指導者養成研修</a:t>
                      </a:r>
                      <a:r>
                        <a:rPr lang="ja-JP" altLang="en-US" sz="1100" dirty="0">
                          <a:latin typeface="UD デジタル 教科書体 NK-R" panose="02020400000000000000" pitchFamily="18" charset="-128"/>
                          <a:ea typeface="UD デジタル 教科書体 NK-R" panose="02020400000000000000" pitchFamily="18" charset="-128"/>
                          <a:cs typeface="Times New Roman" pitchFamily="18" charset="0"/>
                        </a:rPr>
                        <a:t>に市町村職員を府職員と共に派遣。令和７年度は島本町職員を派遣</a:t>
                      </a:r>
                      <a:endParaRPr kumimoji="1" lang="en-US" altLang="ja-JP" sz="1100" u="none" kern="1200" dirty="0">
                        <a:solidFill>
                          <a:schemeClr val="dk1"/>
                        </a:solidFill>
                        <a:latin typeface="UD デジタル 教科書体 NK-R" panose="02020400000000000000" pitchFamily="18" charset="-128"/>
                        <a:ea typeface="UD デジタル 教科書体 NK-R" panose="02020400000000000000" pitchFamily="18" charset="-128"/>
                        <a:cs typeface="Times New Roman" pitchFamily="18" charset="0"/>
                      </a:endParaRPr>
                    </a:p>
                    <a:p>
                      <a:pPr>
                        <a:lnSpc>
                          <a:spcPct val="150000"/>
                        </a:lnSpc>
                        <a:spcAft>
                          <a:spcPts val="0"/>
                        </a:spcAft>
                      </a:pPr>
                      <a:r>
                        <a:rPr kumimoji="1" lang="ja-JP" altLang="en-US"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rPr>
                        <a:t>②障がい者虐待対応市町村検討会にて作成した研修テキストの活用促進</a:t>
                      </a:r>
                      <a:endParaRPr kumimoji="1" lang="en-US" altLang="ja-JP"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pPr>
                      <a:r>
                        <a:rPr kumimoji="1" lang="ja-JP" altLang="en-US" sz="1100" b="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市町村</a:t>
                      </a:r>
                      <a:r>
                        <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虐待防止センター職員が、障害者虐待防止法及び法に基づく対応等、基礎的知識や対応のポイントを事例を通じて　</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00000"/>
                        </a:lnSpc>
                      </a:pP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　学べるよう、平成</a:t>
                      </a:r>
                      <a:r>
                        <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30</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年度～令和</a:t>
                      </a:r>
                      <a:r>
                        <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2</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年度に自主的研修テキストを作成し、</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rPr>
                        <a:t>積極的な活用を喚起</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a:lnSpc>
                          <a:spcPct val="150000"/>
                        </a:lnSpc>
                      </a:pPr>
                      <a:r>
                        <a:rPr kumimoji="1" lang="ja-JP" altLang="en-US"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rPr>
                        <a:t>③専門性強化事業の実施</a:t>
                      </a:r>
                      <a:endParaRPr kumimoji="1" lang="en-US" altLang="ja-JP"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・市町村の虐待対応における困難事例について、大阪弁護士会、大阪社会福祉士会より専門職を派遣し、助言及び情報提供  </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を受ける</a:t>
                      </a:r>
                      <a:endParaRPr kumimoji="1" lang="en-US" altLang="ja-JP" sz="110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UD デジタル 教科書体 NK-R" panose="02020400000000000000" pitchFamily="18" charset="-128"/>
                          <a:ea typeface="UD デジタル 教科書体 NK-R" panose="02020400000000000000" pitchFamily="18" charset="-128"/>
                          <a:cs typeface="+mn-cs"/>
                        </a:rPr>
                        <a:t>⇒研修等機会を通じて積極的な活用を喚起。令和７</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年度実績</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１件（令和８年</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月末時点）</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④</a:t>
                      </a:r>
                      <a:r>
                        <a:rPr kumimoji="1" lang="ja-JP" altLang="en-US" sz="1100" b="1" u="sng"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自立支援給付支給事務等における市町村指導の実施</a:t>
                      </a:r>
                      <a:endParaRPr kumimoji="1"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・市町村が</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障がい者虐待の対応</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を</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適切に行</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えるよう、市町村の</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課題等を把握し、必要な事務</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等</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手続き</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の</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周知徹底とともに、助</a:t>
                      </a:r>
                      <a:r>
                        <a:rPr kumimoji="1" lang="en-US"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言及び調整等を行う</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府が策定する市町村指導実施計画に基づき</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、実地にて実施）</a:t>
                      </a:r>
                      <a:r>
                        <a:rPr kumimoji="1" lang="ja-JP" altLang="en-US" sz="1100"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⇒令和７年度実績：２０市町</a:t>
                      </a:r>
                      <a:endParaRPr kumimoji="1" lang="en-US" altLang="ja-JP"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en-US" sz="1100" b="1" u="sng"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⑤大阪府障がい者虐待対応マニュアル新様式の活用促進</a:t>
                      </a:r>
                      <a:endParaRPr kumimoji="1"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・厚労省より面会制限に係る事務連絡を受けて令和６年度末に新様式を作成。研修や市町村指導を通じて活用を喚起</a:t>
                      </a:r>
                      <a:endPar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91429" marR="91429" marT="45714" marB="45714"/>
                </a:tc>
                <a:extLst>
                  <a:ext uri="{0D108BD9-81ED-4DB2-BD59-A6C34878D82A}">
                    <a16:rowId xmlns:a16="http://schemas.microsoft.com/office/drawing/2014/main" val="10001"/>
                  </a:ext>
                </a:extLst>
              </a:tr>
              <a:tr h="1712342">
                <a:tc>
                  <a:txBody>
                    <a:bodyPr/>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２．</a:t>
                      </a:r>
                      <a:r>
                        <a:rPr kumimoji="1" lang="ja-JP" altLang="en-US" sz="1400" b="1" dirty="0" err="1">
                          <a:solidFill>
                            <a:schemeClr val="tx1"/>
                          </a:solidFill>
                          <a:latin typeface="UD デジタル 教科書体 NK-R" panose="02020400000000000000" pitchFamily="18" charset="-128"/>
                          <a:ea typeface="UD デジタル 教科書体 NK-R" panose="02020400000000000000" pitchFamily="18" charset="-128"/>
                        </a:rPr>
                        <a:t>障がい</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福祉　</a:t>
                      </a:r>
                      <a:r>
                        <a:rPr kumimoji="1" lang="en-US" altLang="ja-JP" sz="1400" b="1" baseline="0" dirty="0">
                          <a:solidFill>
                            <a:schemeClr val="tx1"/>
                          </a:solidFill>
                          <a:latin typeface="UD デジタル 教科書体 NK-R" panose="02020400000000000000" pitchFamily="18" charset="-128"/>
                          <a:ea typeface="UD デジタル 教科書体 NK-R" panose="02020400000000000000" pitchFamily="18" charset="-128"/>
                        </a:rPr>
                        <a:t>  </a:t>
                      </a:r>
                    </a:p>
                    <a:p>
                      <a:r>
                        <a:rPr kumimoji="1" lang="en-US" altLang="ja-JP" sz="1400" b="1"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サービス事業所　</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の虐待防止</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29" marR="91429" marT="45714" marB="45714"/>
                </a:tc>
                <a:tc>
                  <a:txBody>
                    <a:bodyPr/>
                    <a:lstStyle/>
                    <a:p>
                      <a:r>
                        <a:rPr kumimoji="1" lang="ja-JP" altLang="en-US"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rPr>
                        <a:t>⑥事業所職員向け虐待防止研修の実施</a:t>
                      </a:r>
                      <a:endParaRPr kumimoji="1" lang="en-US" altLang="ja-JP"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・主に管理者や責任者を対象</a:t>
                      </a:r>
                      <a:endPar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　令和</a:t>
                      </a:r>
                      <a:r>
                        <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4</a:t>
                      </a: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年度から受講対象者を間接的防止措置実施者</a:t>
                      </a:r>
                      <a:r>
                        <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学校の長、保育所等の長、医療機関の管理者</a:t>
                      </a:r>
                      <a:r>
                        <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100" b="0" kern="1200" dirty="0" err="1">
                          <a:solidFill>
                            <a:schemeClr val="tx1"/>
                          </a:solidFill>
                          <a:latin typeface="UD デジタル 教科書体 NK-R" panose="02020400000000000000" pitchFamily="18" charset="-128"/>
                          <a:ea typeface="UD デジタル 教科書体 NK-R" panose="02020400000000000000" pitchFamily="18" charset="-128"/>
                          <a:cs typeface="+mn-cs"/>
                        </a:rPr>
                        <a:t>まで拡</a:t>
                      </a: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大</a:t>
                      </a:r>
                      <a:endPar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　講義：厚労省作成の</a:t>
                      </a: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動画配信</a:t>
                      </a:r>
                      <a:r>
                        <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(YouTube)</a:t>
                      </a:r>
                      <a:r>
                        <a:rPr kumimoji="1" lang="ja-JP" altLang="en-US"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　演習：厚労省作成の演習カリキュラムを活用し集合形式で実施</a:t>
                      </a:r>
                      <a:endParaRPr kumimoji="1" lang="en-US" altLang="ja-JP" sz="110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rPr>
                        <a:t>　平成２８年度より民間施設長にも府職員と共に国研修を受講してもらい府研修の講師として起用</a:t>
                      </a:r>
                      <a:endParaRPr kumimoji="1" lang="en-US" altLang="ja-JP" sz="1100" b="0"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・令和</a:t>
                      </a:r>
                      <a:r>
                        <a:rPr kumimoji="1" lang="en-US" altLang="ja-JP"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7</a:t>
                      </a:r>
                      <a:r>
                        <a:rPr kumimoji="1" lang="ja-JP" altLang="en-US"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年度は本研修に加え、事業所職員を主な対象とした特別講演会を実施</a:t>
                      </a:r>
                      <a:endParaRPr kumimoji="1" lang="en-US" altLang="ja-JP"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rPr>
                        <a:t>⑦事業所に対する運営指導</a:t>
                      </a:r>
                      <a:endParaRPr kumimoji="1" lang="en-US" altLang="ja-JP" sz="1100" b="1" u="sng"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・全事業者を対象とした集団指導・・・行政処分事案の周知や虐待防止に関する講義等を実施</a:t>
                      </a:r>
                      <a:endParaRPr kumimoji="1" lang="en-US" altLang="ja-JP"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rPr>
                        <a:t>・個々の事業者に対する計画的な運営指導・・・人権に関わる研修や虐待判断後の改善状況の確認</a:t>
                      </a:r>
                      <a:endParaRPr kumimoji="1" lang="en-US" altLang="ja-JP" sz="1100" b="0" u="none" kern="120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91429" marR="91429" marT="45714" marB="45714"/>
                </a:tc>
                <a:extLst>
                  <a:ext uri="{0D108BD9-81ED-4DB2-BD59-A6C34878D82A}">
                    <a16:rowId xmlns:a16="http://schemas.microsoft.com/office/drawing/2014/main" val="1935003505"/>
                  </a:ext>
                </a:extLst>
              </a:tr>
            </a:tbl>
          </a:graphicData>
        </a:graphic>
      </p:graphicFrame>
      <p:sp>
        <p:nvSpPr>
          <p:cNvPr id="5140" name="スライド番号プレースホルダー 1"/>
          <p:cNvSpPr>
            <a:spLocks noGrp="1"/>
          </p:cNvSpPr>
          <p:nvPr>
            <p:ph type="sldNum" sz="quarter" idx="12"/>
          </p:nvPr>
        </p:nvSpPr>
        <p:spPr bwMode="auto">
          <a:xfrm>
            <a:off x="7014180" y="648341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788D0D36-4078-4411-A12F-7D268F897894}"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8356269" y="55444"/>
            <a:ext cx="763747" cy="368336"/>
          </a:xfrm>
          <a:prstGeom prst="rect">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400"/>
              </a:lnSpc>
            </a:pPr>
            <a:r>
              <a:rPr lang="ja-JP" altLang="en-US" sz="1600" dirty="0">
                <a:latin typeface="UD デジタル 教科書体 NK-R" panose="02020400000000000000" pitchFamily="18" charset="-128"/>
                <a:ea typeface="UD デジタル 教科書体 NK-R" panose="02020400000000000000" pitchFamily="18" charset="-128"/>
              </a:rPr>
              <a:t>資料</a:t>
            </a:r>
            <a:r>
              <a:rPr lang="en-US" altLang="ja-JP" sz="1600" dirty="0">
                <a:latin typeface="UD デジタル 教科書体 NK-R" panose="02020400000000000000" pitchFamily="18" charset="-128"/>
                <a:ea typeface="UD デジタル 教科書体 NK-R" panose="02020400000000000000" pitchFamily="18" charset="-128"/>
              </a:rPr>
              <a:t>1</a:t>
            </a:r>
            <a:endParaRPr kumimoji="1" lang="ja-JP" altLang="en-US" sz="16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43827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7502" y="1400805"/>
            <a:ext cx="3908615" cy="2125617"/>
          </a:xfrm>
          <a:prstGeom prst="rect">
            <a:avLst/>
          </a:prstGeom>
          <a:noFill/>
          <a:ln w="28575"/>
        </p:spPr>
        <p:style>
          <a:lnRef idx="2">
            <a:schemeClr val="accent1"/>
          </a:lnRef>
          <a:fillRef idx="1">
            <a:schemeClr val="lt1"/>
          </a:fillRef>
          <a:effectRef idx="0">
            <a:schemeClr val="accent1"/>
          </a:effectRef>
          <a:fontRef idx="minor">
            <a:schemeClr val="dk1"/>
          </a:fontRef>
        </p:style>
        <p:txBody>
          <a:bodyPr rtlCol="0" anchor="ctr"/>
          <a:lstStyle/>
          <a:p>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＜研修関係＞</a:t>
            </a:r>
          </a:p>
          <a:p>
            <a:r>
              <a:rPr kumimoji="1" lang="ja-JP" altLang="en-US"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〇市町村職員向け、事業所職員向け研修</a:t>
            </a:r>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・国カリキュラムと府県独自研修の役割分担</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・市町村のレベル差を踏まえた研修の在り方</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・独自講義追加の必要性と時間・予算の制約</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・国カリキュラムのマンネリ化</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・伝達研修の参加率向上策</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t>
            </a:r>
            <a:r>
              <a:rPr lang="en-US"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2</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回目受講者増加を見据えた内容再構成</a:t>
            </a:r>
          </a:p>
          <a:p>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・市町村と施設従事者の連携研修の必要性</a:t>
            </a:r>
          </a:p>
          <a:p>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2" name="タイトル 1"/>
          <p:cNvSpPr>
            <a:spLocks noGrp="1"/>
          </p:cNvSpPr>
          <p:nvPr>
            <p:ph type="title"/>
          </p:nvPr>
        </p:nvSpPr>
        <p:spPr>
          <a:xfrm>
            <a:off x="0" y="1"/>
            <a:ext cx="9144000" cy="548680"/>
          </a:xfrm>
          <a:solidFill>
            <a:srgbClr val="002060"/>
          </a:solidFill>
        </p:spPr>
        <p:txBody>
          <a:bodyPr>
            <a:normAutofit/>
          </a:bodyPr>
          <a:lstStyle/>
          <a:p>
            <a:pPr algn="ctr"/>
            <a:r>
              <a:rPr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近畿府県</a:t>
            </a:r>
            <a:r>
              <a:rPr lang="ja-JP" altLang="en-US" sz="2800" dirty="0" err="1">
                <a:solidFill>
                  <a:schemeClr val="bg1"/>
                </a:solidFill>
                <a:latin typeface="UD デジタル 教科書体 NK-R" panose="02020400000000000000" pitchFamily="18" charset="-128"/>
                <a:ea typeface="UD デジタル 教科書体 NK-R" panose="02020400000000000000" pitchFamily="18" charset="-128"/>
              </a:rPr>
              <a:t>障がい</a:t>
            </a:r>
            <a:r>
              <a:rPr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者虐待防止担当者 情報交換会</a:t>
            </a:r>
            <a:endParaRPr kumimoji="1" lang="ja-JP" altLang="en-US" sz="28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p:cNvSpPr>
            <a:spLocks noGrp="1"/>
          </p:cNvSpPr>
          <p:nvPr>
            <p:ph type="sldNum" sz="quarter" idx="12"/>
          </p:nvPr>
        </p:nvSpPr>
        <p:spPr>
          <a:xfrm>
            <a:off x="7065429" y="6542503"/>
            <a:ext cx="2057400" cy="365125"/>
          </a:xfrm>
        </p:spPr>
        <p:txBody>
          <a:bodyPr/>
          <a:lstStyle/>
          <a:p>
            <a:fld id="{A64C7172-712E-4763-BE96-798FE23FBD4C}" type="slidenum">
              <a:rPr kumimoji="1" lang="ja-JP" altLang="en-US" sz="1400" smtClean="0">
                <a:solidFill>
                  <a:schemeClr val="tx1"/>
                </a:solidFill>
              </a:rPr>
              <a:t>10</a:t>
            </a:fld>
            <a:endParaRPr kumimoji="1" lang="ja-JP" altLang="en-US" sz="1400" dirty="0">
              <a:solidFill>
                <a:schemeClr val="tx1"/>
              </a:solidFill>
            </a:endParaRPr>
          </a:p>
        </p:txBody>
      </p:sp>
      <p:sp>
        <p:nvSpPr>
          <p:cNvPr id="5" name="テキスト ボックス 4"/>
          <p:cNvSpPr txBox="1"/>
          <p:nvPr/>
        </p:nvSpPr>
        <p:spPr>
          <a:xfrm>
            <a:off x="0" y="556373"/>
            <a:ext cx="9144000" cy="523220"/>
          </a:xfrm>
          <a:prstGeom prst="rect">
            <a:avLst/>
          </a:prstGeom>
          <a:solidFill>
            <a:srgbClr val="CCCCFF"/>
          </a:solidFill>
        </p:spPr>
        <p:txBody>
          <a:bodyPr wrap="square" rtlCol="0" anchor="ctr">
            <a:spAutoFit/>
          </a:bodyPr>
          <a:lstStyle/>
          <a:p>
            <a:pPr lvl="0" defTabSz="914400">
              <a:defRPr/>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◆近畿府県の</a:t>
            </a:r>
            <a:r>
              <a:rPr kumimoji="1" lang="ja-JP" altLang="en-US" sz="1400" dirty="0">
                <a:latin typeface="UD デジタル 教科書体 NK-R" panose="02020400000000000000" pitchFamily="18" charset="-128"/>
                <a:ea typeface="UD デジタル 教科書体 NK-R" panose="02020400000000000000" pitchFamily="18" charset="-128"/>
              </a:rPr>
              <a:t>障がい者虐待防止担当者を対象とし、今後の業務の向上等を図るため、各府県における障がい者虐待防止　　　　　　　　　</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400" dirty="0">
                <a:latin typeface="UD デジタル 教科書体 NK-R" panose="02020400000000000000" pitchFamily="18" charset="-128"/>
                <a:ea typeface="UD デジタル 教科書体 NK-R" panose="02020400000000000000" pitchFamily="18" charset="-128"/>
              </a:rPr>
              <a:t>　　に係る対応状況などを中心とした情報交換会を令和</a:t>
            </a:r>
            <a:r>
              <a:rPr kumimoji="1" lang="en-US" altLang="ja-JP" sz="1400" dirty="0">
                <a:latin typeface="UD デジタル 教科書体 NK-R" panose="02020400000000000000" pitchFamily="18" charset="-128"/>
                <a:ea typeface="UD デジタル 教科書体 NK-R" panose="02020400000000000000" pitchFamily="18" charset="-128"/>
              </a:rPr>
              <a:t>4</a:t>
            </a:r>
            <a:r>
              <a:rPr kumimoji="1" lang="ja-JP" altLang="en-US" sz="1400" dirty="0">
                <a:latin typeface="UD デジタル 教科書体 NK-R" panose="02020400000000000000" pitchFamily="18" charset="-128"/>
                <a:ea typeface="UD デジタル 教科書体 NK-R" panose="02020400000000000000" pitchFamily="18" charset="-128"/>
              </a:rPr>
              <a:t>年度より定期開催（年</a:t>
            </a:r>
            <a:r>
              <a:rPr kumimoji="1" lang="en-US" altLang="ja-JP" sz="1400" dirty="0">
                <a:latin typeface="UD デジタル 教科書体 NK-R" panose="02020400000000000000" pitchFamily="18" charset="-128"/>
                <a:ea typeface="UD デジタル 教科書体 NK-R" panose="02020400000000000000" pitchFamily="18" charset="-128"/>
              </a:rPr>
              <a:t>1</a:t>
            </a:r>
            <a:r>
              <a:rPr kumimoji="1" lang="ja-JP" altLang="en-US" sz="1400" dirty="0">
                <a:latin typeface="UD デジタル 教科書体 NK-R" panose="02020400000000000000" pitchFamily="18" charset="-128"/>
                <a:ea typeface="UD デジタル 教科書体 NK-R" panose="02020400000000000000" pitchFamily="18" charset="-128"/>
              </a:rPr>
              <a:t>回）</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6" name="角丸四角形 5"/>
          <p:cNvSpPr/>
          <p:nvPr/>
        </p:nvSpPr>
        <p:spPr>
          <a:xfrm>
            <a:off x="15312" y="1079594"/>
            <a:ext cx="3347864" cy="282803"/>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各府県から出た情報交換テーマ</a:t>
            </a:r>
          </a:p>
        </p:txBody>
      </p:sp>
      <p:sp>
        <p:nvSpPr>
          <p:cNvPr id="3" name="正方形/長方形 2"/>
          <p:cNvSpPr/>
          <p:nvPr/>
        </p:nvSpPr>
        <p:spPr>
          <a:xfrm>
            <a:off x="18242" y="4841333"/>
            <a:ext cx="9104588" cy="1972043"/>
          </a:xfrm>
          <a:prstGeom prst="rect">
            <a:avLst/>
          </a:prstGeom>
          <a:solidFill>
            <a:srgbClr val="CCFFFF"/>
          </a:solidFill>
          <a:ln w="28575">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25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〇研修について</a:t>
            </a:r>
            <a:endParaRPr kumimoji="1" lang="en-US" altLang="ja-JP" sz="125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・直営開催と委託開催は半々の割合で実施されている。各府県、参加率の向上や研修内容の充実を意識し、国のカリキュラムに加えて独自プログラムを組み込んでいる</a:t>
            </a:r>
            <a:endParaRPr kumimoji="1" lang="en-US" altLang="ja-JP"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・市町村ニーズやレベルに合わせた内容設定や市町村と施設との合同研修を検討する等の取組もみられた</a:t>
            </a:r>
            <a:endParaRPr kumimoji="1" lang="en-US" altLang="ja-JP"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〇虐待対応について</a:t>
            </a:r>
            <a:endParaRPr kumimoji="1" lang="en-US" altLang="ja-JP" sz="125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・各府県、市町村間での判断率のばらつきや対応力の差が大きいことが課題だと感じており、対応力の向上と主体的な対応を促す支援　　　</a:t>
            </a:r>
            <a:endParaRPr kumimoji="1" lang="en-US" altLang="ja-JP"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　の必要性を感じている</a:t>
            </a:r>
            <a:endParaRPr kumimoji="1" lang="en-US" altLang="ja-JP"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・重大事案等、市町村単独では判断が難しいケースについては、被害者保護を最優先とした体制整備や広域的な連携が必要であり、府県の支援・補完が求められている</a:t>
            </a:r>
            <a:endParaRPr kumimoji="1" lang="en-US" altLang="ja-JP" sz="125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14" name="正方形/長方形 13"/>
          <p:cNvSpPr/>
          <p:nvPr/>
        </p:nvSpPr>
        <p:spPr>
          <a:xfrm>
            <a:off x="107501" y="3526422"/>
            <a:ext cx="3908615" cy="998319"/>
          </a:xfrm>
          <a:prstGeom prst="rect">
            <a:avLst/>
          </a:prstGeom>
          <a:noFill/>
          <a:ln w="28575"/>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＜その他＞</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ja-JP" sz="1300" kern="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市町村の主体性を高める支援方法</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rPr>
              <a:t>・弁護士会と社会福祉士会が行っている「虐待対応専　</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rPr>
              <a:t>　門職チーム」の活用や依頼状況について</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正方形/長方形 15"/>
          <p:cNvSpPr/>
          <p:nvPr/>
        </p:nvSpPr>
        <p:spPr>
          <a:xfrm>
            <a:off x="4211960" y="1400086"/>
            <a:ext cx="4824160" cy="3124655"/>
          </a:xfrm>
          <a:prstGeom prst="rect">
            <a:avLst/>
          </a:prstGeom>
          <a:noFill/>
          <a:ln w="28575"/>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＜虐待対応関係＞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300" u="sng" dirty="0">
                <a:solidFill>
                  <a:schemeClr val="tx1"/>
                </a:solidFill>
                <a:latin typeface="UD デジタル 教科書体 NK-R" panose="02020400000000000000" pitchFamily="18" charset="-128"/>
                <a:ea typeface="UD デジタル 教科書体 NK-R" panose="02020400000000000000" pitchFamily="18" charset="-128"/>
              </a:rPr>
              <a:t>〇市町村への対応について</a:t>
            </a:r>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rPr>
              <a:t>・市町村間の虐待判断率のばらつき、対応力の差への対応</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300" u="sng" dirty="0">
                <a:latin typeface="UD デジタル 教科書体 NK-R" panose="02020400000000000000" pitchFamily="18" charset="-128"/>
                <a:ea typeface="UD デジタル 教科書体 NK-R" panose="02020400000000000000" pitchFamily="18" charset="-128"/>
              </a:rPr>
              <a:t>〇養護者虐待</a:t>
            </a:r>
            <a:endParaRPr kumimoji="1"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性的虐待事案</a:t>
            </a:r>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での他職種、他機関との連携（</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医療職・警察</a:t>
            </a:r>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等</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t>
            </a:r>
          </a:p>
          <a:p>
            <a:r>
              <a:rPr kumimoji="1" lang="ja-JP" altLang="en-US"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〇使用者虐待</a:t>
            </a:r>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lang="ja-JP" altLang="en-US" sz="14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労働局との連携（窓口一本化の必要性）</a:t>
            </a:r>
          </a:p>
          <a:p>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・就</a:t>
            </a:r>
            <a:r>
              <a:rPr lang="en-US"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a:t>
            </a:r>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事案の対応での、市町村と労働局との連携</a:t>
            </a:r>
            <a:endPar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endParaRPr>
          </a:p>
          <a:p>
            <a:r>
              <a:rPr lang="en-US" altLang="ja-JP" sz="14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r>
              <a:rPr kumimoji="1" lang="ja-JP" altLang="en-US"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〇施設従事者虐待</a:t>
            </a:r>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市町村と府県の役割分担（調査主体と監査）</a:t>
            </a:r>
          </a:p>
          <a:p>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・虐待</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判断撤回要求への対応</a:t>
            </a:r>
          </a:p>
          <a:p>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任意調査</a:t>
            </a:r>
            <a:r>
              <a:rPr lang="ja-JP" altLang="en-US"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に協力が得られなかった場合の</a:t>
            </a:r>
            <a:r>
              <a:rPr lang="ja-JP" altLang="ja-JP" sz="1300" dirty="0">
                <a:effectLst/>
                <a:latin typeface="UD デジタル 教科書体 NK-R" panose="02020400000000000000" pitchFamily="18" charset="-128"/>
                <a:ea typeface="UD デジタル 教科書体 NK-R" panose="02020400000000000000" pitchFamily="18" charset="-128"/>
                <a:cs typeface="ＭＳ Ｐゴシック" panose="020B0600070205080204" pitchFamily="50" charset="-128"/>
              </a:rPr>
              <a:t>対応</a:t>
            </a:r>
          </a:p>
          <a:p>
            <a:endParaRPr kumimoji="1" lang="en-US" altLang="ja-JP" sz="1300" u="sng"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11" name="角丸四角形 5">
            <a:extLst>
              <a:ext uri="{FF2B5EF4-FFF2-40B4-BE49-F238E27FC236}">
                <a16:creationId xmlns:a16="http://schemas.microsoft.com/office/drawing/2014/main" id="{EA2E6980-59F6-47FF-8C24-2D34B215684F}"/>
              </a:ext>
            </a:extLst>
          </p:cNvPr>
          <p:cNvSpPr/>
          <p:nvPr/>
        </p:nvSpPr>
        <p:spPr>
          <a:xfrm>
            <a:off x="0" y="4558530"/>
            <a:ext cx="1532353" cy="282803"/>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各府県の状況</a:t>
            </a:r>
          </a:p>
        </p:txBody>
      </p:sp>
      <p:sp>
        <p:nvSpPr>
          <p:cNvPr id="12" name="スライド番号プレースホルダー 1">
            <a:extLst>
              <a:ext uri="{FF2B5EF4-FFF2-40B4-BE49-F238E27FC236}">
                <a16:creationId xmlns:a16="http://schemas.microsoft.com/office/drawing/2014/main" id="{87AEFEDB-681E-4232-A3EF-656BA2FD228E}"/>
              </a:ext>
            </a:extLst>
          </p:cNvPr>
          <p:cNvSpPr txBox="1">
            <a:spLocks/>
          </p:cNvSpPr>
          <p:nvPr/>
        </p:nvSpPr>
        <p:spPr>
          <a:xfrm>
            <a:off x="8579538" y="6463357"/>
            <a:ext cx="549424" cy="47667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10</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102800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144000" cy="548680"/>
          </a:xfrm>
          <a:solidFill>
            <a:srgbClr val="002060"/>
          </a:solidFill>
        </p:spPr>
        <p:txBody>
          <a:bodyPr>
            <a:normAutofit/>
          </a:bodyPr>
          <a:lstStyle/>
          <a:p>
            <a:pPr algn="ctr"/>
            <a:r>
              <a:rPr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市町村指導の実施</a:t>
            </a:r>
            <a:endParaRPr kumimoji="1" lang="ja-JP" altLang="en-US" sz="28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p:cNvSpPr>
            <a:spLocks noGrp="1"/>
          </p:cNvSpPr>
          <p:nvPr>
            <p:ph type="sldNum" sz="quarter" idx="12"/>
          </p:nvPr>
        </p:nvSpPr>
        <p:spPr>
          <a:xfrm>
            <a:off x="7094160" y="6499691"/>
            <a:ext cx="2057400" cy="365125"/>
          </a:xfrm>
        </p:spPr>
        <p:txBody>
          <a:bodyPr/>
          <a:lstStyle/>
          <a:p>
            <a:fld id="{A64C7172-712E-4763-BE96-798FE23FBD4C}" type="slidenum">
              <a:rPr kumimoji="1" lang="ja-JP" altLang="en-US" sz="1400" smtClean="0">
                <a:solidFill>
                  <a:schemeClr val="tx1"/>
                </a:solidFill>
              </a:rPr>
              <a:t>11</a:t>
            </a:fld>
            <a:endParaRPr kumimoji="1" lang="ja-JP" altLang="en-US" sz="1400" dirty="0">
              <a:solidFill>
                <a:schemeClr val="tx1"/>
              </a:solidFill>
            </a:endParaRPr>
          </a:p>
        </p:txBody>
      </p:sp>
      <p:sp>
        <p:nvSpPr>
          <p:cNvPr id="13" name="角丸四角形 5">
            <a:extLst>
              <a:ext uri="{FF2B5EF4-FFF2-40B4-BE49-F238E27FC236}">
                <a16:creationId xmlns:a16="http://schemas.microsoft.com/office/drawing/2014/main" id="{0B0CFF18-3BD9-4BFA-A670-F9E16EF5E0D6}"/>
              </a:ext>
            </a:extLst>
          </p:cNvPr>
          <p:cNvSpPr/>
          <p:nvPr/>
        </p:nvSpPr>
        <p:spPr>
          <a:xfrm>
            <a:off x="27160" y="1460140"/>
            <a:ext cx="1160464" cy="30383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ポイント</a:t>
            </a:r>
          </a:p>
        </p:txBody>
      </p:sp>
      <p:sp>
        <p:nvSpPr>
          <p:cNvPr id="10" name="テキスト ボックス 9">
            <a:extLst>
              <a:ext uri="{FF2B5EF4-FFF2-40B4-BE49-F238E27FC236}">
                <a16:creationId xmlns:a16="http://schemas.microsoft.com/office/drawing/2014/main" id="{AC1F7F40-06EA-41CF-AC80-CD1064FD49D5}"/>
              </a:ext>
            </a:extLst>
          </p:cNvPr>
          <p:cNvSpPr txBox="1"/>
          <p:nvPr/>
        </p:nvSpPr>
        <p:spPr>
          <a:xfrm>
            <a:off x="323529" y="1796939"/>
            <a:ext cx="7897438" cy="1000274"/>
          </a:xfrm>
          <a:prstGeom prst="rect">
            <a:avLst/>
          </a:prstGeom>
          <a:noFill/>
          <a:ln w="28575">
            <a:noFill/>
          </a:ln>
        </p:spPr>
        <p:txBody>
          <a:bodyPr wrap="square" rtlCol="0">
            <a:spAutoFit/>
          </a:bodyPr>
          <a:lstStyle/>
          <a:p>
            <a:pPr lvl="0" defTabSz="914400">
              <a:defRPr/>
            </a:pPr>
            <a:r>
              <a:rPr kumimoji="1" lang="ja-JP" altLang="en-US" sz="1400" dirty="0">
                <a:latin typeface="UD デジタル 教科書体 NK-R" panose="02020400000000000000" pitchFamily="18" charset="-128"/>
                <a:ea typeface="UD デジタル 教科書体 NK-R" panose="02020400000000000000" pitchFamily="18" charset="-128"/>
              </a:rPr>
              <a:t>監査だけが目的ではなく、担当者からヒアリング等を行うことで</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500" b="1" dirty="0">
                <a:latin typeface="UD デジタル 教科書体 NK-R" panose="02020400000000000000" pitchFamily="18" charset="-128"/>
                <a:ea typeface="UD デジタル 教科書体 NK-R" panose="02020400000000000000" pitchFamily="18" charset="-128"/>
              </a:rPr>
              <a:t>〇</a:t>
            </a:r>
            <a:r>
              <a:rPr kumimoji="1" lang="ja-JP" altLang="en-US" sz="1500" b="1" u="sng" dirty="0">
                <a:latin typeface="UD デジタル 教科書体 NK-R" panose="02020400000000000000" pitchFamily="18" charset="-128"/>
                <a:ea typeface="UD デジタル 教科書体 NK-R" panose="02020400000000000000" pitchFamily="18" charset="-128"/>
              </a:rPr>
              <a:t>直接、市町村の課題や困りごとを把握し、それを次年度の研修等に活かす</a:t>
            </a:r>
            <a:endParaRPr kumimoji="1" lang="en-US" altLang="ja-JP" sz="1500" b="1" u="sng"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500" b="1" dirty="0">
                <a:latin typeface="UD デジタル 教科書体 NK-R" panose="02020400000000000000" pitchFamily="18" charset="-128"/>
                <a:ea typeface="UD デジタル 教科書体 NK-R" panose="02020400000000000000" pitchFamily="18" charset="-128"/>
              </a:rPr>
              <a:t>　　　 〇</a:t>
            </a:r>
            <a:r>
              <a:rPr kumimoji="1" lang="ja-JP" altLang="en-US" sz="1500" b="1" u="sng" dirty="0">
                <a:latin typeface="UD デジタル 教科書体 NK-R" panose="02020400000000000000" pitchFamily="18" charset="-128"/>
                <a:ea typeface="UD デジタル 教科書体 NK-R" panose="02020400000000000000" pitchFamily="18" charset="-128"/>
              </a:rPr>
              <a:t>顔の見える関係づくり</a:t>
            </a:r>
            <a:endParaRPr kumimoji="1" lang="en-US" altLang="ja-JP" sz="1500" b="1" u="sng"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400" dirty="0">
                <a:latin typeface="UD デジタル 教科書体 NK-R" panose="02020400000000000000" pitchFamily="18" charset="-128"/>
                <a:ea typeface="UD デジタル 教科書体 NK-R" panose="02020400000000000000" pitchFamily="18" charset="-128"/>
              </a:rPr>
              <a:t>以上のことも目的としている</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868E9833-B317-4485-A4E4-6E8F6E04318A}"/>
              </a:ext>
            </a:extLst>
          </p:cNvPr>
          <p:cNvSpPr txBox="1"/>
          <p:nvPr/>
        </p:nvSpPr>
        <p:spPr>
          <a:xfrm>
            <a:off x="-5425" y="497720"/>
            <a:ext cx="9144000" cy="892552"/>
          </a:xfrm>
          <a:prstGeom prst="rect">
            <a:avLst/>
          </a:prstGeom>
          <a:solidFill>
            <a:srgbClr val="CCCCFF"/>
          </a:solidFill>
        </p:spPr>
        <p:txBody>
          <a:bodyPr wrap="square" rtlCol="0" anchor="ctr">
            <a:spAutoFit/>
          </a:bodyPr>
          <a:lstStyle/>
          <a:p>
            <a:pPr lvl="0" defTabSz="914400">
              <a:defRPr/>
            </a:pPr>
            <a:r>
              <a:rPr lang="ja-JP" altLang="en-US" sz="13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市町村が</a:t>
            </a:r>
            <a:r>
              <a:rPr kumimoji="1" lang="ja-JP" altLang="ja-JP" sz="1300" dirty="0">
                <a:latin typeface="UD デジタル 教科書体 NK-R" panose="02020400000000000000" pitchFamily="18" charset="-128"/>
                <a:ea typeface="UD デジタル 教科書体 NK-R" panose="02020400000000000000" pitchFamily="18" charset="-128"/>
              </a:rPr>
              <a:t>障がい者虐待の対応</a:t>
            </a:r>
            <a:r>
              <a:rPr kumimoji="1" lang="ja-JP" altLang="en-US" sz="1300" dirty="0">
                <a:latin typeface="UD デジタル 教科書体 NK-R" panose="02020400000000000000" pitchFamily="18" charset="-128"/>
                <a:ea typeface="UD デジタル 教科書体 NK-R" panose="02020400000000000000" pitchFamily="18" charset="-128"/>
              </a:rPr>
              <a:t>を</a:t>
            </a:r>
            <a:r>
              <a:rPr kumimoji="1" lang="ja-JP" altLang="ja-JP" sz="1300" dirty="0">
                <a:latin typeface="UD デジタル 教科書体 NK-R" panose="02020400000000000000" pitchFamily="18" charset="-128"/>
                <a:ea typeface="UD デジタル 教科書体 NK-R" panose="02020400000000000000" pitchFamily="18" charset="-128"/>
              </a:rPr>
              <a:t>適切に行</a:t>
            </a:r>
            <a:r>
              <a:rPr kumimoji="1" lang="ja-JP" altLang="en-US" sz="1300" dirty="0">
                <a:latin typeface="UD デジタル 教科書体 NK-R" panose="02020400000000000000" pitchFamily="18" charset="-128"/>
                <a:ea typeface="UD デジタル 教科書体 NK-R" panose="02020400000000000000" pitchFamily="18" charset="-128"/>
              </a:rPr>
              <a:t>えるよう、市町村の</a:t>
            </a:r>
            <a:r>
              <a:rPr kumimoji="1" lang="ja-JP" altLang="ja-JP" sz="1300" dirty="0">
                <a:latin typeface="UD デジタル 教科書体 NK-R" panose="02020400000000000000" pitchFamily="18" charset="-128"/>
                <a:ea typeface="UD デジタル 教科書体 NK-R" panose="02020400000000000000" pitchFamily="18" charset="-128"/>
              </a:rPr>
              <a:t>課題等を把握し、必要な事務</a:t>
            </a:r>
            <a:r>
              <a:rPr kumimoji="1" lang="ja-JP" altLang="en-US" sz="1300" dirty="0">
                <a:latin typeface="UD デジタル 教科書体 NK-R" panose="02020400000000000000" pitchFamily="18" charset="-128"/>
                <a:ea typeface="UD デジタル 教科書体 NK-R" panose="02020400000000000000" pitchFamily="18" charset="-128"/>
              </a:rPr>
              <a:t>等</a:t>
            </a:r>
            <a:r>
              <a:rPr kumimoji="1" lang="ja-JP" altLang="ja-JP" sz="1300" dirty="0">
                <a:latin typeface="UD デジタル 教科書体 NK-R" panose="02020400000000000000" pitchFamily="18" charset="-128"/>
                <a:ea typeface="UD デジタル 教科書体 NK-R" panose="02020400000000000000" pitchFamily="18" charset="-128"/>
              </a:rPr>
              <a:t>手続き</a:t>
            </a:r>
            <a:r>
              <a:rPr kumimoji="1" lang="ja-JP" altLang="en-US" sz="1300" dirty="0">
                <a:latin typeface="UD デジタル 教科書体 NK-R" panose="02020400000000000000" pitchFamily="18" charset="-128"/>
                <a:ea typeface="UD デジタル 教科書体 NK-R" panose="02020400000000000000" pitchFamily="18" charset="-128"/>
              </a:rPr>
              <a:t>の</a:t>
            </a:r>
            <a:r>
              <a:rPr kumimoji="1" lang="ja-JP" altLang="ja-JP" sz="1300" dirty="0">
                <a:latin typeface="UD デジタル 教科書体 NK-R" panose="02020400000000000000" pitchFamily="18" charset="-128"/>
                <a:ea typeface="UD デジタル 教科書体 NK-R" panose="02020400000000000000" pitchFamily="18" charset="-128"/>
              </a:rPr>
              <a:t>周知徹底とともに、助言及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300" dirty="0">
                <a:latin typeface="UD デジタル 教科書体 NK-R" panose="02020400000000000000" pitchFamily="18" charset="-128"/>
                <a:ea typeface="UD デジタル 教科書体 NK-R" panose="02020400000000000000" pitchFamily="18" charset="-128"/>
              </a:rPr>
              <a:t>　　</a:t>
            </a:r>
            <a:r>
              <a:rPr kumimoji="1" lang="ja-JP" altLang="ja-JP" sz="1300" dirty="0">
                <a:latin typeface="UD デジタル 教科書体 NK-R" panose="02020400000000000000" pitchFamily="18" charset="-128"/>
                <a:ea typeface="UD デジタル 教科書体 NK-R" panose="02020400000000000000" pitchFamily="18" charset="-128"/>
              </a:rPr>
              <a:t>び調整等を</a:t>
            </a:r>
            <a:r>
              <a:rPr kumimoji="1" lang="ja-JP" altLang="en-US" sz="1300" dirty="0">
                <a:latin typeface="UD デジタル 教科書体 NK-R" panose="02020400000000000000" pitchFamily="18" charset="-128"/>
                <a:ea typeface="UD デジタル 教科書体 NK-R" panose="02020400000000000000" pitchFamily="18" charset="-128"/>
              </a:rPr>
              <a:t>行うため、</a:t>
            </a:r>
            <a:r>
              <a:rPr kumimoji="1" lang="en-US" altLang="ja-JP" sz="1300" dirty="0">
                <a:latin typeface="UD デジタル 教科書体 NK-R" panose="02020400000000000000" pitchFamily="18" charset="-128"/>
                <a:ea typeface="UD デジタル 教科書体 NK-R" panose="02020400000000000000" pitchFamily="18" charset="-128"/>
              </a:rPr>
              <a:t>2</a:t>
            </a:r>
            <a:r>
              <a:rPr kumimoji="1" lang="ja-JP" altLang="en-US" sz="1300" dirty="0">
                <a:latin typeface="UD デジタル 教科書体 NK-R" panose="02020400000000000000" pitchFamily="18" charset="-128"/>
                <a:ea typeface="UD デジタル 教科書体 NK-R" panose="02020400000000000000" pitchFamily="18" charset="-128"/>
              </a:rPr>
              <a:t>年に一度実施</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300" dirty="0">
                <a:latin typeface="UD デジタル 教科書体 NK-R" panose="02020400000000000000" pitchFamily="18" charset="-128"/>
                <a:ea typeface="UD デジタル 教科書体 NK-R" panose="02020400000000000000" pitchFamily="18" charset="-128"/>
              </a:rPr>
              <a:t>◆令和７年度の実施状況：</a:t>
            </a:r>
            <a:r>
              <a:rPr kumimoji="1" lang="en-US" altLang="ja-JP" sz="1300" dirty="0">
                <a:latin typeface="UD デジタル 教科書体 NK-R" panose="02020400000000000000" pitchFamily="18" charset="-128"/>
                <a:ea typeface="UD デジタル 教科書体 NK-R" panose="02020400000000000000" pitchFamily="18" charset="-128"/>
              </a:rPr>
              <a:t>2</a:t>
            </a:r>
            <a:r>
              <a:rPr kumimoji="1" lang="ja-JP" altLang="en-US" sz="1300" dirty="0">
                <a:latin typeface="UD デジタル 教科書体 NK-R" panose="02020400000000000000" pitchFamily="18" charset="-128"/>
                <a:ea typeface="UD デジタル 教科書体 NK-R" panose="02020400000000000000" pitchFamily="18" charset="-128"/>
              </a:rPr>
              <a:t>０市町</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lvl="0" defTabSz="914400">
              <a:defRPr/>
            </a:pPr>
            <a:r>
              <a:rPr kumimoji="1" lang="ja-JP" altLang="en-US" sz="1300" dirty="0">
                <a:latin typeface="UD デジタル 教科書体 NK-R" panose="02020400000000000000" pitchFamily="18" charset="-128"/>
                <a:ea typeface="UD デジタル 教科書体 NK-R" panose="02020400000000000000" pitchFamily="18" charset="-128"/>
              </a:rPr>
              <a:t>　　これまで件数が多い市を中心に実施していたが、町村の対応力を確認するため、令和</a:t>
            </a:r>
            <a:r>
              <a:rPr kumimoji="1" lang="en-US" altLang="ja-JP" sz="1300" dirty="0">
                <a:latin typeface="UD デジタル 教科書体 NK-R" panose="02020400000000000000" pitchFamily="18" charset="-128"/>
                <a:ea typeface="UD デジタル 教科書体 NK-R" panose="02020400000000000000" pitchFamily="18" charset="-128"/>
              </a:rPr>
              <a:t>6</a:t>
            </a:r>
            <a:r>
              <a:rPr kumimoji="1" lang="ja-JP" altLang="en-US" sz="1300" dirty="0">
                <a:latin typeface="UD デジタル 教科書体 NK-R" panose="02020400000000000000" pitchFamily="18" charset="-128"/>
                <a:ea typeface="UD デジタル 教科書体 NK-R" panose="02020400000000000000" pitchFamily="18" charset="-128"/>
              </a:rPr>
              <a:t>年度より町村も含め実施</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13284FA4-2013-4EC4-AD28-907171286FE1}"/>
              </a:ext>
            </a:extLst>
          </p:cNvPr>
          <p:cNvGrpSpPr/>
          <p:nvPr/>
        </p:nvGrpSpPr>
        <p:grpSpPr>
          <a:xfrm>
            <a:off x="34740" y="4377731"/>
            <a:ext cx="9063667" cy="2406223"/>
            <a:chOff x="26709" y="3429000"/>
            <a:chExt cx="9063667" cy="2196656"/>
          </a:xfrm>
        </p:grpSpPr>
        <p:sp>
          <p:nvSpPr>
            <p:cNvPr id="16" name="角丸四角形 5">
              <a:extLst>
                <a:ext uri="{FF2B5EF4-FFF2-40B4-BE49-F238E27FC236}">
                  <a16:creationId xmlns:a16="http://schemas.microsoft.com/office/drawing/2014/main" id="{32FAC05C-46A3-44AE-81F3-40FF87358F2E}"/>
                </a:ext>
              </a:extLst>
            </p:cNvPr>
            <p:cNvSpPr/>
            <p:nvPr/>
          </p:nvSpPr>
          <p:spPr>
            <a:xfrm>
              <a:off x="2828097" y="3429000"/>
              <a:ext cx="3312368" cy="30383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令和</a:t>
              </a:r>
              <a:r>
                <a:rPr kumimoji="1" lang="en-US" altLang="ja-JP"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7</a:t>
              </a: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年度の主な指摘事項</a:t>
              </a:r>
            </a:p>
          </p:txBody>
        </p:sp>
        <p:sp>
          <p:nvSpPr>
            <p:cNvPr id="17" name="テキスト ボックス 16">
              <a:extLst>
                <a:ext uri="{FF2B5EF4-FFF2-40B4-BE49-F238E27FC236}">
                  <a16:creationId xmlns:a16="http://schemas.microsoft.com/office/drawing/2014/main" id="{735D3A74-E41B-45D6-8D9B-2D349CB4A7CC}"/>
                </a:ext>
              </a:extLst>
            </p:cNvPr>
            <p:cNvSpPr txBox="1"/>
            <p:nvPr/>
          </p:nvSpPr>
          <p:spPr>
            <a:xfrm>
              <a:off x="26709" y="3732830"/>
              <a:ext cx="9063667" cy="1892826"/>
            </a:xfrm>
            <a:prstGeom prst="rect">
              <a:avLst/>
            </a:prstGeom>
            <a:noFill/>
            <a:ln w="28575">
              <a:solidFill>
                <a:srgbClr val="7030A0"/>
              </a:solidFill>
            </a:ln>
          </p:spPr>
          <p:txBody>
            <a:bodyPr wrap="square" rtlCol="0">
              <a:spAutoFit/>
            </a:bodyPr>
            <a:lstStyle/>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〇受理会議、初動対応検討会議、対応方針検討会議等で検討された内容が記録として残されていない</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〇対応終結時の判断について、根拠の記録がなく終結となっており、終結の時期や判断理由がわからない</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b="1"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a:t>
              </a:r>
              <a:r>
                <a:rPr lang="ja-JP" altLang="en-US" sz="1300" b="1" u="sng"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異動等を見据え、各種様式等の使用、対応記録、判断根拠の記載を行い、受付から終結までの一連の対応がわかるよう適切なケース管理を</a:t>
              </a:r>
              <a:endParaRPr lang="en-US" altLang="ja-JP" sz="1300" b="1" u="sng"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〇養護者虐待では、通報内容に暴力や暴言の事実があっても喧嘩や家族間のトラブル、本人や家族が介入を望んでいないこと等</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を理由に虐待無の判断をしている</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〇当事者へ直接事実確認をせずに通報時の内容や緊急性の有無で虐待無の判断をしている</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〇養護者の定義や障がい者の定義を限定的に捉えて、虐待防止法の対象者ではないとの判断をしている</a:t>
              </a:r>
              <a:endParaRPr lang="en-US" altLang="ja-JP" sz="1300"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b="1"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a:t>
              </a:r>
              <a:r>
                <a:rPr lang="ja-JP" altLang="en-US" sz="1300" b="1" u="sng"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受理したケースについては、全件事実確認を行い、暴力や暴言があるならその事実に基づいた積極的な虐待の有無の判断を</a:t>
              </a:r>
              <a:endParaRPr lang="en-US" altLang="ja-JP" sz="1300" b="1" u="sng" dirty="0">
                <a:solidFill>
                  <a:srgbClr val="FF0000"/>
                </a:solidFill>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300" u="sng"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○虐待の有無が現時点で判断できない場合に、モニタリングや支援が継続されることなく終結となっている</a:t>
              </a:r>
              <a:endParaRPr lang="en-US" altLang="ja-JP" sz="1300" u="sng" dirty="0">
                <a:highlight>
                  <a:srgbClr val="FFFF00"/>
                </a:highlight>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grpSp>
      <p:grpSp>
        <p:nvGrpSpPr>
          <p:cNvPr id="12" name="グループ化 11">
            <a:extLst>
              <a:ext uri="{FF2B5EF4-FFF2-40B4-BE49-F238E27FC236}">
                <a16:creationId xmlns:a16="http://schemas.microsoft.com/office/drawing/2014/main" id="{87C17D0B-0E80-4620-8C80-6472EEB297E2}"/>
              </a:ext>
            </a:extLst>
          </p:cNvPr>
          <p:cNvGrpSpPr/>
          <p:nvPr/>
        </p:nvGrpSpPr>
        <p:grpSpPr>
          <a:xfrm>
            <a:off x="917769" y="2782778"/>
            <a:ext cx="3529815" cy="1052397"/>
            <a:chOff x="437417" y="1697881"/>
            <a:chExt cx="3529815" cy="1052397"/>
          </a:xfrm>
        </p:grpSpPr>
        <p:sp>
          <p:nvSpPr>
            <p:cNvPr id="22" name="角丸四角形 5">
              <a:extLst>
                <a:ext uri="{FF2B5EF4-FFF2-40B4-BE49-F238E27FC236}">
                  <a16:creationId xmlns:a16="http://schemas.microsoft.com/office/drawing/2014/main" id="{73DB7368-105C-4AB9-BC91-D2513A92EFFA}"/>
                </a:ext>
              </a:extLst>
            </p:cNvPr>
            <p:cNvSpPr/>
            <p:nvPr/>
          </p:nvSpPr>
          <p:spPr>
            <a:xfrm>
              <a:off x="971600" y="1697881"/>
              <a:ext cx="2461451" cy="30383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ケースファイルの確認</a:t>
              </a:r>
            </a:p>
          </p:txBody>
        </p:sp>
        <p:sp>
          <p:nvSpPr>
            <p:cNvPr id="9" name="四角形: 角を丸くする 8">
              <a:extLst>
                <a:ext uri="{FF2B5EF4-FFF2-40B4-BE49-F238E27FC236}">
                  <a16:creationId xmlns:a16="http://schemas.microsoft.com/office/drawing/2014/main" id="{8536939E-96E1-474C-95D1-9CAFBEACF2AE}"/>
                </a:ext>
              </a:extLst>
            </p:cNvPr>
            <p:cNvSpPr/>
            <p:nvPr/>
          </p:nvSpPr>
          <p:spPr>
            <a:xfrm>
              <a:off x="437417" y="2011614"/>
              <a:ext cx="3529815" cy="738664"/>
            </a:xfrm>
            <a:prstGeom prst="roundRect">
              <a:avLst/>
            </a:prstGeom>
            <a:ln w="28575">
              <a:solidFill>
                <a:srgbClr val="7030A0"/>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・受付から終結までの対応について</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・適切な記録作成について</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・虐待判断について</a:t>
              </a:r>
            </a:p>
          </p:txBody>
        </p:sp>
      </p:grpSp>
      <p:grpSp>
        <p:nvGrpSpPr>
          <p:cNvPr id="25" name="グループ化 24">
            <a:extLst>
              <a:ext uri="{FF2B5EF4-FFF2-40B4-BE49-F238E27FC236}">
                <a16:creationId xmlns:a16="http://schemas.microsoft.com/office/drawing/2014/main" id="{83A2540D-F6B6-4C0B-877F-7E2BFC21D326}"/>
              </a:ext>
            </a:extLst>
          </p:cNvPr>
          <p:cNvGrpSpPr/>
          <p:nvPr/>
        </p:nvGrpSpPr>
        <p:grpSpPr>
          <a:xfrm>
            <a:off x="4663645" y="2777647"/>
            <a:ext cx="3546191" cy="1055160"/>
            <a:chOff x="4755434" y="1697882"/>
            <a:chExt cx="3546191" cy="1055160"/>
          </a:xfrm>
        </p:grpSpPr>
        <p:sp>
          <p:nvSpPr>
            <p:cNvPr id="23" name="角丸四角形 5">
              <a:extLst>
                <a:ext uri="{FF2B5EF4-FFF2-40B4-BE49-F238E27FC236}">
                  <a16:creationId xmlns:a16="http://schemas.microsoft.com/office/drawing/2014/main" id="{28AAB04B-398B-42F8-9DE8-853BC71CE6E4}"/>
                </a:ext>
              </a:extLst>
            </p:cNvPr>
            <p:cNvSpPr/>
            <p:nvPr/>
          </p:nvSpPr>
          <p:spPr>
            <a:xfrm>
              <a:off x="5297803" y="1697882"/>
              <a:ext cx="2461451" cy="30383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職員からのヒアリング</a:t>
              </a:r>
            </a:p>
          </p:txBody>
        </p:sp>
        <p:sp>
          <p:nvSpPr>
            <p:cNvPr id="24" name="四角形: 角を丸くする 23">
              <a:extLst>
                <a:ext uri="{FF2B5EF4-FFF2-40B4-BE49-F238E27FC236}">
                  <a16:creationId xmlns:a16="http://schemas.microsoft.com/office/drawing/2014/main" id="{1982B96E-326D-45AA-AAC1-ECDD273D38FC}"/>
                </a:ext>
              </a:extLst>
            </p:cNvPr>
            <p:cNvSpPr/>
            <p:nvPr/>
          </p:nvSpPr>
          <p:spPr>
            <a:xfrm>
              <a:off x="4755434" y="2014378"/>
              <a:ext cx="3546191" cy="738664"/>
            </a:xfrm>
            <a:prstGeom prst="roundRect">
              <a:avLst/>
            </a:prstGeom>
            <a:ln w="28575">
              <a:solidFill>
                <a:srgbClr val="7030A0"/>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・虐待対応について</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・虐待対応に関する整備体制について</a:t>
              </a:r>
              <a:endParaRPr kumimoji="1" lang="en-US" altLang="ja-JP"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endParaRPr>
            </a:p>
            <a:p>
              <a:r>
                <a:rPr kumimoji="1" lang="ja-JP" altLang="en-US" sz="1300" dirty="0">
                  <a:solidFill>
                    <a:schemeClr val="tx1"/>
                  </a:solidFill>
                  <a:latin typeface="UD デジタル 教科書体 NK-R" panose="02020400000000000000" pitchFamily="18" charset="-128"/>
                  <a:ea typeface="UD デジタル 教科書体 NK-R" panose="02020400000000000000" pitchFamily="18" charset="-128"/>
                  <a:cs typeface="Arial Unicode MS" pitchFamily="50" charset="-128"/>
                </a:rPr>
                <a:t>・ケースファイル確認後の気になった点について</a:t>
              </a:r>
            </a:p>
          </p:txBody>
        </p:sp>
      </p:grpSp>
      <p:sp>
        <p:nvSpPr>
          <p:cNvPr id="27" name="矢印: 下 26">
            <a:extLst>
              <a:ext uri="{FF2B5EF4-FFF2-40B4-BE49-F238E27FC236}">
                <a16:creationId xmlns:a16="http://schemas.microsoft.com/office/drawing/2014/main" id="{89412729-63EE-429A-858F-5D16EA85E0C6}"/>
              </a:ext>
            </a:extLst>
          </p:cNvPr>
          <p:cNvSpPr/>
          <p:nvPr/>
        </p:nvSpPr>
        <p:spPr>
          <a:xfrm>
            <a:off x="4095892" y="3943227"/>
            <a:ext cx="941364" cy="386819"/>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Tree>
    <p:extLst>
      <p:ext uri="{BB962C8B-B14F-4D97-AF65-F5344CB8AC3E}">
        <p14:creationId xmlns:p14="http://schemas.microsoft.com/office/powerpoint/2010/main" val="221142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楕円 49">
            <a:extLst>
              <a:ext uri="{FF2B5EF4-FFF2-40B4-BE49-F238E27FC236}">
                <a16:creationId xmlns:a16="http://schemas.microsoft.com/office/drawing/2014/main" id="{53563C42-10C5-40A2-89F7-6F4E360E83B4}"/>
              </a:ext>
            </a:extLst>
          </p:cNvPr>
          <p:cNvSpPr/>
          <p:nvPr/>
        </p:nvSpPr>
        <p:spPr>
          <a:xfrm>
            <a:off x="1415760" y="6734806"/>
            <a:ext cx="6188168" cy="84590"/>
          </a:xfrm>
          <a:prstGeom prst="ellipse">
            <a:avLst/>
          </a:prstGeom>
          <a:solidFill>
            <a:srgbClr val="FF33CC"/>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7" name="二等辺三角形 6">
            <a:extLst>
              <a:ext uri="{FF2B5EF4-FFF2-40B4-BE49-F238E27FC236}">
                <a16:creationId xmlns:a16="http://schemas.microsoft.com/office/drawing/2014/main" id="{1DF93E78-691A-47AD-8BCE-EDAF8B402899}"/>
              </a:ext>
            </a:extLst>
          </p:cNvPr>
          <p:cNvSpPr/>
          <p:nvPr/>
        </p:nvSpPr>
        <p:spPr>
          <a:xfrm rot="10800000">
            <a:off x="660557" y="5609144"/>
            <a:ext cx="7678868" cy="710969"/>
          </a:xfrm>
          <a:prstGeom prst="triangle">
            <a:avLst>
              <a:gd name="adj" fmla="val 50439"/>
            </a:avLst>
          </a:prstGeom>
          <a:solidFill>
            <a:srgbClr val="CCCCFF"/>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6" name="ホームベース 5"/>
          <p:cNvSpPr/>
          <p:nvPr/>
        </p:nvSpPr>
        <p:spPr>
          <a:xfrm>
            <a:off x="0" y="320"/>
            <a:ext cx="9133215" cy="540000"/>
          </a:xfrm>
          <a:prstGeom prst="homePlate">
            <a:avLst>
              <a:gd name="adj" fmla="val 0"/>
            </a:avLst>
          </a:prstGeom>
          <a:solidFill>
            <a:srgbClr val="00206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大阪府における障がい者虐待防止にかかる</a:t>
            </a:r>
            <a:r>
              <a:rPr kumimoji="1"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課題と今後</a:t>
            </a:r>
          </a:p>
        </p:txBody>
      </p:sp>
      <p:sp>
        <p:nvSpPr>
          <p:cNvPr id="10" name="スライド番号プレースホルダー 1"/>
          <p:cNvSpPr>
            <a:spLocks noGrp="1"/>
          </p:cNvSpPr>
          <p:nvPr>
            <p:ph type="sldNum" sz="quarter" idx="12"/>
          </p:nvPr>
        </p:nvSpPr>
        <p:spPr>
          <a:xfrm>
            <a:off x="1562282" y="6271346"/>
            <a:ext cx="5907728" cy="365125"/>
          </a:xfrm>
        </p:spPr>
        <p:txBody>
          <a:bodyPr/>
          <a:lstStyle/>
          <a:p>
            <a:pPr algn="ctr">
              <a:lnSpc>
                <a:spcPct val="150000"/>
              </a:lnSpc>
            </a:pPr>
            <a:r>
              <a:rPr lang="en-US" altLang="ja-JP" sz="2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2400" b="1" dirty="0">
                <a:solidFill>
                  <a:schemeClr val="tx1"/>
                </a:solidFill>
                <a:latin typeface="UD デジタル 教科書体 NK-R" panose="02020400000000000000" pitchFamily="18" charset="-128"/>
                <a:ea typeface="UD デジタル 教科書体 NK-R" panose="02020400000000000000" pitchFamily="18" charset="-128"/>
              </a:rPr>
              <a:t>重大な障がい者虐待ゼロの実現を！！</a:t>
            </a:r>
            <a:r>
              <a:rPr lang="en-US" altLang="ja-JP" sz="2400" b="1" dirty="0">
                <a:solidFill>
                  <a:schemeClr val="tx1"/>
                </a:solidFill>
                <a:latin typeface="UD デジタル 教科書体 NK-R" panose="02020400000000000000" pitchFamily="18" charset="-128"/>
                <a:ea typeface="UD デジタル 教科書体 NK-R" panose="02020400000000000000" pitchFamily="18" charset="-128"/>
              </a:rPr>
              <a:t>》</a:t>
            </a:r>
          </a:p>
        </p:txBody>
      </p:sp>
      <p:sp>
        <p:nvSpPr>
          <p:cNvPr id="15" name="テキスト ボックス 14">
            <a:extLst>
              <a:ext uri="{FF2B5EF4-FFF2-40B4-BE49-F238E27FC236}">
                <a16:creationId xmlns:a16="http://schemas.microsoft.com/office/drawing/2014/main" id="{CB339226-5077-4575-9E5E-910C1AF5C150}"/>
              </a:ext>
            </a:extLst>
          </p:cNvPr>
          <p:cNvSpPr txBox="1"/>
          <p:nvPr/>
        </p:nvSpPr>
        <p:spPr>
          <a:xfrm>
            <a:off x="590663" y="5604251"/>
            <a:ext cx="7818653" cy="646331"/>
          </a:xfrm>
          <a:prstGeom prst="rect">
            <a:avLst/>
          </a:prstGeom>
          <a:noFill/>
        </p:spPr>
        <p:txBody>
          <a:bodyPr wrap="square">
            <a:spAutoFit/>
          </a:bodyPr>
          <a:lstStyle/>
          <a:p>
            <a:pPr algn="ctr"/>
            <a:r>
              <a:rPr lang="ja-JP" altLang="en-US" b="1" u="sng" dirty="0">
                <a:latin typeface="UD デジタル 教科書体 NK-R" panose="02020400000000000000" pitchFamily="18" charset="-128"/>
                <a:ea typeface="UD デジタル 教科書体 NK-R" panose="02020400000000000000" pitchFamily="18" charset="-128"/>
              </a:rPr>
              <a:t>虐待事案の未然防止・早期発見・早期対応をオール大阪で</a:t>
            </a:r>
            <a:endParaRPr lang="en-US" altLang="ja-JP" b="1" u="sng" dirty="0">
              <a:latin typeface="UD デジタル 教科書体 NK-R" panose="02020400000000000000" pitchFamily="18" charset="-128"/>
              <a:ea typeface="UD デジタル 教科書体 NK-R" panose="02020400000000000000" pitchFamily="18" charset="-128"/>
            </a:endParaRPr>
          </a:p>
          <a:p>
            <a:pPr algn="ctr"/>
            <a:r>
              <a:rPr lang="ja-JP" altLang="en-US" b="1" u="sng" dirty="0">
                <a:latin typeface="UD デジタル 教科書体 NK-R" panose="02020400000000000000" pitchFamily="18" charset="-128"/>
                <a:ea typeface="UD デジタル 教科書体 NK-R" panose="02020400000000000000" pitchFamily="18" charset="-128"/>
              </a:rPr>
              <a:t>取組む体制強化により</a:t>
            </a:r>
            <a:endParaRPr lang="ja-JP" altLang="en-US" dirty="0"/>
          </a:p>
        </p:txBody>
      </p:sp>
      <p:sp>
        <p:nvSpPr>
          <p:cNvPr id="32" name="テキスト ボックス 31">
            <a:extLst>
              <a:ext uri="{FF2B5EF4-FFF2-40B4-BE49-F238E27FC236}">
                <a16:creationId xmlns:a16="http://schemas.microsoft.com/office/drawing/2014/main" id="{F0AA9779-8D84-40DB-B502-6578EAFE1905}"/>
              </a:ext>
            </a:extLst>
          </p:cNvPr>
          <p:cNvSpPr txBox="1"/>
          <p:nvPr/>
        </p:nvSpPr>
        <p:spPr>
          <a:xfrm>
            <a:off x="1043608" y="640494"/>
            <a:ext cx="7056784" cy="461665"/>
          </a:xfrm>
          <a:prstGeom prst="rect">
            <a:avLst/>
          </a:prstGeom>
          <a:noFill/>
        </p:spPr>
        <p:txBody>
          <a:bodyPr wrap="square" rtlCol="0">
            <a:spAutoFit/>
          </a:bodyPr>
          <a:lstStyle/>
          <a:p>
            <a:pPr algn="ctr"/>
            <a:r>
              <a:rPr kumimoji="1" lang="ja-JP" altLang="en-US" sz="2400" dirty="0">
                <a:latin typeface="UD デジタル 教科書体 NK-R" panose="02020400000000000000" pitchFamily="18" charset="-128"/>
                <a:ea typeface="UD デジタル 教科書体 NK-R" panose="02020400000000000000" pitchFamily="18" charset="-128"/>
                <a:cs typeface="Arial Unicode MS" pitchFamily="50" charset="-128"/>
              </a:rPr>
              <a:t>市町村間での対応力の差は依然として課題</a:t>
            </a:r>
            <a:endParaRPr kumimoji="1" lang="en-US" altLang="ja-JP" sz="2400" dirty="0">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30" name="楕円 29">
            <a:extLst>
              <a:ext uri="{FF2B5EF4-FFF2-40B4-BE49-F238E27FC236}">
                <a16:creationId xmlns:a16="http://schemas.microsoft.com/office/drawing/2014/main" id="{230C70BD-D5C6-4114-B70F-EC4D8B8E0E62}"/>
              </a:ext>
            </a:extLst>
          </p:cNvPr>
          <p:cNvSpPr/>
          <p:nvPr/>
        </p:nvSpPr>
        <p:spPr>
          <a:xfrm>
            <a:off x="2121698" y="1013018"/>
            <a:ext cx="4927026" cy="81067"/>
          </a:xfrm>
          <a:prstGeom prst="ellipse">
            <a:avLst/>
          </a:prstGeom>
          <a:solidFill>
            <a:srgbClr val="9966FF"/>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31" name="矢印: 下 30">
            <a:extLst>
              <a:ext uri="{FF2B5EF4-FFF2-40B4-BE49-F238E27FC236}">
                <a16:creationId xmlns:a16="http://schemas.microsoft.com/office/drawing/2014/main" id="{997880EF-26F5-4689-B7B3-19BC9240CFD3}"/>
              </a:ext>
            </a:extLst>
          </p:cNvPr>
          <p:cNvSpPr/>
          <p:nvPr/>
        </p:nvSpPr>
        <p:spPr>
          <a:xfrm>
            <a:off x="4205904" y="1143723"/>
            <a:ext cx="576064" cy="274284"/>
          </a:xfrm>
          <a:prstGeom prst="downArrow">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37" name="正方形/長方形 36">
            <a:extLst>
              <a:ext uri="{FF2B5EF4-FFF2-40B4-BE49-F238E27FC236}">
                <a16:creationId xmlns:a16="http://schemas.microsoft.com/office/drawing/2014/main" id="{FDDE3D45-0599-4000-B164-FDE43BF1DCFC}"/>
              </a:ext>
            </a:extLst>
          </p:cNvPr>
          <p:cNvSpPr/>
          <p:nvPr/>
        </p:nvSpPr>
        <p:spPr>
          <a:xfrm flipH="1">
            <a:off x="4454985" y="1687060"/>
            <a:ext cx="117014" cy="529874"/>
          </a:xfrm>
          <a:prstGeom prst="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40" name="正方形/長方形 39">
            <a:extLst>
              <a:ext uri="{FF2B5EF4-FFF2-40B4-BE49-F238E27FC236}">
                <a16:creationId xmlns:a16="http://schemas.microsoft.com/office/drawing/2014/main" id="{322E2E28-16B6-4B30-B44B-CED8BA077777}"/>
              </a:ext>
            </a:extLst>
          </p:cNvPr>
          <p:cNvSpPr/>
          <p:nvPr/>
        </p:nvSpPr>
        <p:spPr>
          <a:xfrm rot="5400000" flipH="1">
            <a:off x="4594341" y="-690162"/>
            <a:ext cx="99340" cy="5724637"/>
          </a:xfrm>
          <a:prstGeom prst="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44" name="正方形/長方形 43">
            <a:extLst>
              <a:ext uri="{FF2B5EF4-FFF2-40B4-BE49-F238E27FC236}">
                <a16:creationId xmlns:a16="http://schemas.microsoft.com/office/drawing/2014/main" id="{B8D17E01-66CD-46C8-B669-C17FA44A74A7}"/>
              </a:ext>
            </a:extLst>
          </p:cNvPr>
          <p:cNvSpPr/>
          <p:nvPr/>
        </p:nvSpPr>
        <p:spPr>
          <a:xfrm flipH="1">
            <a:off x="1788456" y="2125125"/>
            <a:ext cx="119248" cy="3181494"/>
          </a:xfrm>
          <a:prstGeom prst="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46" name="正方形/長方形 45">
            <a:extLst>
              <a:ext uri="{FF2B5EF4-FFF2-40B4-BE49-F238E27FC236}">
                <a16:creationId xmlns:a16="http://schemas.microsoft.com/office/drawing/2014/main" id="{47D29321-DB38-4900-91A4-78D7E26A95D5}"/>
              </a:ext>
            </a:extLst>
          </p:cNvPr>
          <p:cNvSpPr/>
          <p:nvPr/>
        </p:nvSpPr>
        <p:spPr>
          <a:xfrm flipH="1">
            <a:off x="7405080" y="2119714"/>
            <a:ext cx="119248" cy="3181494"/>
          </a:xfrm>
          <a:prstGeom prst="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5" name="矢印: 左右 4">
            <a:extLst>
              <a:ext uri="{FF2B5EF4-FFF2-40B4-BE49-F238E27FC236}">
                <a16:creationId xmlns:a16="http://schemas.microsoft.com/office/drawing/2014/main" id="{7E26A780-AF7B-4CC8-8C4B-4584396E67FC}"/>
              </a:ext>
            </a:extLst>
          </p:cNvPr>
          <p:cNvSpPr/>
          <p:nvPr/>
        </p:nvSpPr>
        <p:spPr>
          <a:xfrm>
            <a:off x="3966104" y="3585064"/>
            <a:ext cx="1055664" cy="523220"/>
          </a:xfrm>
          <a:prstGeom prst="leftRightArrow">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51" name="スライド番号プレースホルダー 1">
            <a:extLst>
              <a:ext uri="{FF2B5EF4-FFF2-40B4-BE49-F238E27FC236}">
                <a16:creationId xmlns:a16="http://schemas.microsoft.com/office/drawing/2014/main" id="{C1006F7C-F841-4B72-97C1-B86E7CDC1067}"/>
              </a:ext>
            </a:extLst>
          </p:cNvPr>
          <p:cNvSpPr txBox="1">
            <a:spLocks/>
          </p:cNvSpPr>
          <p:nvPr/>
        </p:nvSpPr>
        <p:spPr>
          <a:xfrm>
            <a:off x="8579538" y="6463357"/>
            <a:ext cx="549424" cy="47667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12</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12" name="グループ化 11">
            <a:extLst>
              <a:ext uri="{FF2B5EF4-FFF2-40B4-BE49-F238E27FC236}">
                <a16:creationId xmlns:a16="http://schemas.microsoft.com/office/drawing/2014/main" id="{90586418-5DDE-4237-A0C8-5938DD16ECFB}"/>
              </a:ext>
            </a:extLst>
          </p:cNvPr>
          <p:cNvGrpSpPr/>
          <p:nvPr/>
        </p:nvGrpSpPr>
        <p:grpSpPr>
          <a:xfrm>
            <a:off x="74293" y="3193356"/>
            <a:ext cx="3849635" cy="2337093"/>
            <a:chOff x="176505" y="3192992"/>
            <a:chExt cx="3849635" cy="2337093"/>
          </a:xfrm>
        </p:grpSpPr>
        <p:sp>
          <p:nvSpPr>
            <p:cNvPr id="22" name="テキスト ボックス 21">
              <a:extLst>
                <a:ext uri="{FF2B5EF4-FFF2-40B4-BE49-F238E27FC236}">
                  <a16:creationId xmlns:a16="http://schemas.microsoft.com/office/drawing/2014/main" id="{CA0B5A40-912A-4BC2-BB7C-06A0364B6BD4}"/>
                </a:ext>
              </a:extLst>
            </p:cNvPr>
            <p:cNvSpPr txBox="1"/>
            <p:nvPr/>
          </p:nvSpPr>
          <p:spPr>
            <a:xfrm>
              <a:off x="191535" y="5006865"/>
              <a:ext cx="3834605" cy="523220"/>
            </a:xfrm>
            <a:prstGeom prst="rect">
              <a:avLst/>
            </a:prstGeom>
            <a:solidFill>
              <a:schemeClr val="accent1">
                <a:lumMod val="20000"/>
                <a:lumOff val="80000"/>
              </a:schemeClr>
            </a:solidFill>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府の関係機関と連携し、虐待への気づき、早期発見のための研修実施</a:t>
              </a:r>
            </a:p>
          </p:txBody>
        </p:sp>
        <p:sp>
          <p:nvSpPr>
            <p:cNvPr id="21" name="テキスト ボックス 20">
              <a:extLst>
                <a:ext uri="{FF2B5EF4-FFF2-40B4-BE49-F238E27FC236}">
                  <a16:creationId xmlns:a16="http://schemas.microsoft.com/office/drawing/2014/main" id="{F05B6BC1-DEE7-4D56-9080-988ED0CCC25A}"/>
                </a:ext>
              </a:extLst>
            </p:cNvPr>
            <p:cNvSpPr txBox="1"/>
            <p:nvPr/>
          </p:nvSpPr>
          <p:spPr>
            <a:xfrm>
              <a:off x="176506" y="3192992"/>
              <a:ext cx="3834605" cy="523220"/>
            </a:xfrm>
            <a:prstGeom prst="rect">
              <a:avLst/>
            </a:prstGeom>
            <a:solidFill>
              <a:schemeClr val="accent1">
                <a:lumMod val="20000"/>
                <a:lumOff val="80000"/>
              </a:schemeClr>
            </a:solidFill>
            <a:ln>
              <a:solidFill>
                <a:srgbClr val="0070C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日々の相談、また市町村指導の機会を通じて、</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直接虐待対応状況を確認し、必要な助言を行う</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4" name="テキスト ボックス 23">
              <a:extLst>
                <a:ext uri="{FF2B5EF4-FFF2-40B4-BE49-F238E27FC236}">
                  <a16:creationId xmlns:a16="http://schemas.microsoft.com/office/drawing/2014/main" id="{254E3AFE-2449-4D6B-B0C2-C6A116C6EB91}"/>
                </a:ext>
              </a:extLst>
            </p:cNvPr>
            <p:cNvSpPr txBox="1"/>
            <p:nvPr/>
          </p:nvSpPr>
          <p:spPr>
            <a:xfrm>
              <a:off x="176505" y="3800143"/>
              <a:ext cx="3834605" cy="523220"/>
            </a:xfrm>
            <a:prstGeom prst="rect">
              <a:avLst/>
            </a:prstGeom>
            <a:solidFill>
              <a:schemeClr val="accent1">
                <a:lumMod val="20000"/>
                <a:lumOff val="80000"/>
              </a:schemeClr>
            </a:solidFill>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現場での課題や対応困難事例に焦点を当てた研修の実施</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9E871921-D956-4230-AAEC-74017D007E9C}"/>
                </a:ext>
              </a:extLst>
            </p:cNvPr>
            <p:cNvSpPr txBox="1"/>
            <p:nvPr/>
          </p:nvSpPr>
          <p:spPr>
            <a:xfrm>
              <a:off x="191535" y="4392810"/>
              <a:ext cx="3834605" cy="523220"/>
            </a:xfrm>
            <a:prstGeom prst="rect">
              <a:avLst/>
            </a:prstGeom>
            <a:solidFill>
              <a:schemeClr val="accent1">
                <a:lumMod val="20000"/>
                <a:lumOff val="80000"/>
              </a:schemeClr>
            </a:solidFill>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関係機関（警察、労働局、女性相談センター等）</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との連絡・調整を行い、連携を支援</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grpSp>
      <p:grpSp>
        <p:nvGrpSpPr>
          <p:cNvPr id="16" name="グループ化 15">
            <a:extLst>
              <a:ext uri="{FF2B5EF4-FFF2-40B4-BE49-F238E27FC236}">
                <a16:creationId xmlns:a16="http://schemas.microsoft.com/office/drawing/2014/main" id="{2E8E5D23-C1FE-4620-A42F-FC620059CE95}"/>
              </a:ext>
            </a:extLst>
          </p:cNvPr>
          <p:cNvGrpSpPr/>
          <p:nvPr/>
        </p:nvGrpSpPr>
        <p:grpSpPr>
          <a:xfrm>
            <a:off x="5133985" y="3165540"/>
            <a:ext cx="3902511" cy="2376839"/>
            <a:chOff x="5113683" y="3159946"/>
            <a:chExt cx="3902511" cy="2376839"/>
          </a:xfrm>
        </p:grpSpPr>
        <p:sp>
          <p:nvSpPr>
            <p:cNvPr id="23" name="テキスト ボックス 22">
              <a:extLst>
                <a:ext uri="{FF2B5EF4-FFF2-40B4-BE49-F238E27FC236}">
                  <a16:creationId xmlns:a16="http://schemas.microsoft.com/office/drawing/2014/main" id="{BDB05C40-63E4-4225-998E-AD9C1546B322}"/>
                </a:ext>
              </a:extLst>
            </p:cNvPr>
            <p:cNvSpPr txBox="1"/>
            <p:nvPr/>
          </p:nvSpPr>
          <p:spPr>
            <a:xfrm>
              <a:off x="5127764" y="5013565"/>
              <a:ext cx="3888430" cy="523220"/>
            </a:xfrm>
            <a:prstGeom prst="rect">
              <a:avLst/>
            </a:prstGeom>
            <a:solidFill>
              <a:srgbClr val="FFCCCC"/>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研修参加の機会が増え、職員個々の力が向上し組織対応力が強化される</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E5BA135A-3529-4054-A0ED-DF261E54FFBC}"/>
                </a:ext>
              </a:extLst>
            </p:cNvPr>
            <p:cNvSpPr txBox="1"/>
            <p:nvPr/>
          </p:nvSpPr>
          <p:spPr>
            <a:xfrm>
              <a:off x="5119980" y="3159946"/>
              <a:ext cx="3888431" cy="523220"/>
            </a:xfrm>
            <a:prstGeom prst="rect">
              <a:avLst/>
            </a:prstGeom>
            <a:solidFill>
              <a:srgbClr val="FFCCCC"/>
            </a:solidFill>
            <a:ln>
              <a:solidFill>
                <a:srgbClr val="FF0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適切な職員配置により、丁寧な対応と記録管理が可能になる</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8" name="テキスト ボックス 27">
              <a:extLst>
                <a:ext uri="{FF2B5EF4-FFF2-40B4-BE49-F238E27FC236}">
                  <a16:creationId xmlns:a16="http://schemas.microsoft.com/office/drawing/2014/main" id="{AEA9B7D9-E86D-4BA3-B55E-8EA7E3E7DB0A}"/>
                </a:ext>
              </a:extLst>
            </p:cNvPr>
            <p:cNvSpPr txBox="1"/>
            <p:nvPr/>
          </p:nvSpPr>
          <p:spPr>
            <a:xfrm>
              <a:off x="5127764" y="3772953"/>
              <a:ext cx="3880647" cy="523220"/>
            </a:xfrm>
            <a:prstGeom prst="rect">
              <a:avLst/>
            </a:prstGeom>
            <a:solidFill>
              <a:srgbClr val="FFCCCC"/>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虐待の有無の判断をゴールとせず、本人や養護者等への支援の充実を目指すことができる</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A51270C5-442E-4ED2-AEF0-316319CBA6DC}"/>
                </a:ext>
              </a:extLst>
            </p:cNvPr>
            <p:cNvSpPr txBox="1"/>
            <p:nvPr/>
          </p:nvSpPr>
          <p:spPr>
            <a:xfrm>
              <a:off x="5113683" y="4386913"/>
              <a:ext cx="3888431" cy="523220"/>
            </a:xfrm>
            <a:prstGeom prst="rect">
              <a:avLst/>
            </a:prstGeom>
            <a:solidFill>
              <a:srgbClr val="FFCCCC"/>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障がい者虐待防止ネットワークを構築し活用することで組織の質が向上する</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grpSp>
      <p:sp>
        <p:nvSpPr>
          <p:cNvPr id="41" name="四角形: 角を丸くする 40">
            <a:extLst>
              <a:ext uri="{FF2B5EF4-FFF2-40B4-BE49-F238E27FC236}">
                <a16:creationId xmlns:a16="http://schemas.microsoft.com/office/drawing/2014/main" id="{854C2D43-5EAE-45F3-8D85-54F0AD81359C}"/>
              </a:ext>
            </a:extLst>
          </p:cNvPr>
          <p:cNvSpPr/>
          <p:nvPr/>
        </p:nvSpPr>
        <p:spPr>
          <a:xfrm>
            <a:off x="135590" y="2360764"/>
            <a:ext cx="3644612" cy="689896"/>
          </a:xfrm>
          <a:prstGeom prst="roundRect">
            <a:avLst/>
          </a:prstGeom>
          <a:solidFill>
            <a:schemeClr val="accent1">
              <a:lumMod val="20000"/>
              <a:lumOff val="80000"/>
            </a:schemeClr>
          </a:solidFill>
          <a:ln w="3810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市町村職員の対応力向上を支援</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ctr"/>
            <a:r>
              <a:rPr kumimoji="1" lang="ja-JP" altLang="en-US" sz="1600" dirty="0">
                <a:latin typeface="UD デジタル 教科書体 NK-R" panose="02020400000000000000" pitchFamily="18" charset="-128"/>
                <a:ea typeface="UD デジタル 教科書体 NK-R" panose="02020400000000000000" pitchFamily="18" charset="-128"/>
              </a:rPr>
              <a:t>（大阪府の役割）</a:t>
            </a:r>
          </a:p>
        </p:txBody>
      </p:sp>
      <p:sp>
        <p:nvSpPr>
          <p:cNvPr id="43" name="四角形: 角を丸くする 42">
            <a:extLst>
              <a:ext uri="{FF2B5EF4-FFF2-40B4-BE49-F238E27FC236}">
                <a16:creationId xmlns:a16="http://schemas.microsoft.com/office/drawing/2014/main" id="{7028B504-DF04-4B48-89A9-5971A3AC126D}"/>
              </a:ext>
            </a:extLst>
          </p:cNvPr>
          <p:cNvSpPr/>
          <p:nvPr/>
        </p:nvSpPr>
        <p:spPr>
          <a:xfrm>
            <a:off x="5237430" y="2334602"/>
            <a:ext cx="3644612" cy="689896"/>
          </a:xfrm>
          <a:prstGeom prst="roundRect">
            <a:avLst/>
          </a:prstGeom>
          <a:solidFill>
            <a:srgbClr val="FFCCCC"/>
          </a:solid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体制の整備と対応管理の徹底</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ctr"/>
            <a:r>
              <a:rPr kumimoji="1" lang="ja-JP" altLang="en-US" sz="1600" dirty="0">
                <a:latin typeface="UD デジタル 教科書体 NK-R" panose="02020400000000000000" pitchFamily="18" charset="-128"/>
                <a:ea typeface="UD デジタル 教科書体 NK-R" panose="02020400000000000000" pitchFamily="18" charset="-128"/>
              </a:rPr>
              <a:t>（市町村の役割）</a:t>
            </a:r>
          </a:p>
        </p:txBody>
      </p:sp>
      <p:sp>
        <p:nvSpPr>
          <p:cNvPr id="18" name="四角形: 角を丸くする 17">
            <a:extLst>
              <a:ext uri="{FF2B5EF4-FFF2-40B4-BE49-F238E27FC236}">
                <a16:creationId xmlns:a16="http://schemas.microsoft.com/office/drawing/2014/main" id="{46AC98B2-0395-4B0E-AA1D-C7C762B8BA18}"/>
              </a:ext>
            </a:extLst>
          </p:cNvPr>
          <p:cNvSpPr/>
          <p:nvPr/>
        </p:nvSpPr>
        <p:spPr>
          <a:xfrm>
            <a:off x="1870010" y="1484784"/>
            <a:ext cx="5438294" cy="461146"/>
          </a:xfrm>
          <a:prstGeom prst="roundRect">
            <a:avLst/>
          </a:prstGeom>
          <a:ln w="38100">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対応力の底上げに向けた支援と体制整備が必要</a:t>
            </a:r>
          </a:p>
        </p:txBody>
      </p:sp>
    </p:spTree>
    <p:extLst>
      <p:ext uri="{BB962C8B-B14F-4D97-AF65-F5344CB8AC3E}">
        <p14:creationId xmlns:p14="http://schemas.microsoft.com/office/powerpoint/2010/main" val="3381944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54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令和７年度 大阪府障がい者虐待防止支援事業の主な取組</a:t>
            </a:r>
          </a:p>
        </p:txBody>
      </p:sp>
      <p:graphicFrame>
        <p:nvGraphicFramePr>
          <p:cNvPr id="10" name="表 9"/>
          <p:cNvGraphicFramePr>
            <a:graphicFrameLocks noGrp="1"/>
          </p:cNvGraphicFramePr>
          <p:nvPr>
            <p:extLst>
              <p:ext uri="{D42A27DB-BD31-4B8C-83A1-F6EECF244321}">
                <p14:modId xmlns:p14="http://schemas.microsoft.com/office/powerpoint/2010/main" val="754427156"/>
              </p:ext>
            </p:extLst>
          </p:nvPr>
        </p:nvGraphicFramePr>
        <p:xfrm>
          <a:off x="0" y="471712"/>
          <a:ext cx="9144000" cy="6365239"/>
        </p:xfrm>
        <a:graphic>
          <a:graphicData uri="http://schemas.openxmlformats.org/drawingml/2006/table">
            <a:tbl>
              <a:tblPr firstRow="1" bandRow="1">
                <a:tableStyleId>{5C22544A-7EE6-4342-B048-85BDC9FD1C3A}</a:tableStyleId>
              </a:tblPr>
              <a:tblGrid>
                <a:gridCol w="1721319">
                  <a:extLst>
                    <a:ext uri="{9D8B030D-6E8A-4147-A177-3AD203B41FA5}">
                      <a16:colId xmlns:a16="http://schemas.microsoft.com/office/drawing/2014/main" val="20000"/>
                    </a:ext>
                  </a:extLst>
                </a:gridCol>
                <a:gridCol w="7422681">
                  <a:extLst>
                    <a:ext uri="{9D8B030D-6E8A-4147-A177-3AD203B41FA5}">
                      <a16:colId xmlns:a16="http://schemas.microsoft.com/office/drawing/2014/main" val="20001"/>
                    </a:ext>
                  </a:extLst>
                </a:gridCol>
              </a:tblGrid>
              <a:tr h="298641">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　目　　的</a:t>
                      </a:r>
                    </a:p>
                  </a:txBody>
                  <a:tcPr marL="91429" marR="91429" marT="45714" marB="45714" anchor="ct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主な取組内容</a:t>
                      </a:r>
                      <a:endPar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endParaRPr>
                    </a:p>
                  </a:txBody>
                  <a:tcPr marL="91429" marR="91429" marT="45714" marB="45714" anchor="ctr"/>
                </a:tc>
                <a:extLst>
                  <a:ext uri="{0D108BD9-81ED-4DB2-BD59-A6C34878D82A}">
                    <a16:rowId xmlns:a16="http://schemas.microsoft.com/office/drawing/2014/main" val="10000"/>
                  </a:ext>
                </a:extLst>
              </a:tr>
              <a:tr h="4447740">
                <a:tc>
                  <a:txBody>
                    <a:bodyPr/>
                    <a:lstStyle/>
                    <a:p>
                      <a:r>
                        <a:rPr kumimoji="1" lang="ja-JP" altLang="en-US" sz="1400" b="1" dirty="0">
                          <a:latin typeface="UD デジタル 教科書体 NK-R" panose="02020400000000000000" pitchFamily="18" charset="-128"/>
                          <a:ea typeface="UD デジタル 教科書体 NK-R" panose="02020400000000000000" pitchFamily="18" charset="-128"/>
                        </a:rPr>
                        <a:t>３．関係機関との</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r>
                        <a:rPr kumimoji="1" lang="ja-JP" altLang="en-US" sz="1400" b="1" dirty="0">
                          <a:latin typeface="UD デジタル 教科書体 NK-R" panose="02020400000000000000" pitchFamily="18" charset="-128"/>
                          <a:ea typeface="UD デジタル 教科書体 NK-R" panose="02020400000000000000" pitchFamily="18" charset="-128"/>
                        </a:rPr>
                        <a:t>　  連携</a:t>
                      </a:r>
                      <a:endPar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29" marR="91429"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dirty="0">
                          <a:latin typeface="UD デジタル 教科書体 NK-R" panose="02020400000000000000" pitchFamily="18" charset="-128"/>
                          <a:ea typeface="UD デジタル 教科書体 NK-R" panose="02020400000000000000" pitchFamily="18" charset="-128"/>
                        </a:rPr>
                        <a:t>⑧使用者虐待における大阪労働局との連携</a:t>
                      </a:r>
                      <a:endParaRPr kumimoji="1" lang="en-US" altLang="ja-JP" sz="1100" b="1" u="sng"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・大阪労働局担当者との定期的な実務者連絡会議の開催や、大阪方式の使用者虐待対応システムでの大阪労働局・市町　</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　村・府の連携による調査及び対応の実施</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ja-JP" altLang="en-US" sz="1100" kern="1200" dirty="0">
                          <a:latin typeface="UD デジタル 教科書体 NK-R" panose="02020400000000000000" pitchFamily="18" charset="-128"/>
                          <a:ea typeface="UD デジタル 教科書体 NK-R" panose="02020400000000000000" pitchFamily="18" charset="-128"/>
                        </a:rPr>
                        <a:t>拡大版実務者連絡会議を全市町村対象に実施。労働局各担当課の取組の紹介や実務に関する対応ポイントの説明や意</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　見交換を実施</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dirty="0">
                          <a:latin typeface="UD デジタル 教科書体 NK-R" panose="02020400000000000000" pitchFamily="18" charset="-128"/>
                          <a:ea typeface="UD デジタル 教科書体 NK-R" panose="02020400000000000000" pitchFamily="18" charset="-128"/>
                        </a:rPr>
                        <a:t>⑨近畿府県障がい者虐待防止担当者との連携</a:t>
                      </a:r>
                      <a:endParaRPr kumimoji="1" lang="en-US" altLang="ja-JP" sz="1100" b="1" u="sng"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・令和</a:t>
                      </a:r>
                      <a:r>
                        <a:rPr kumimoji="1" lang="en-US" altLang="ja-JP" sz="1100" kern="1200" dirty="0">
                          <a:latin typeface="UD デジタル 教科書体 NK-R" panose="02020400000000000000" pitchFamily="18" charset="-128"/>
                          <a:ea typeface="UD デジタル 教科書体 NK-R" panose="02020400000000000000" pitchFamily="18" charset="-128"/>
                        </a:rPr>
                        <a:t>4</a:t>
                      </a:r>
                      <a:r>
                        <a:rPr kumimoji="1" lang="ja-JP" altLang="en-US" sz="1100" kern="1200" dirty="0">
                          <a:latin typeface="UD デジタル 教科書体 NK-R" panose="02020400000000000000" pitchFamily="18" charset="-128"/>
                          <a:ea typeface="UD デジタル 教科書体 NK-R" panose="02020400000000000000" pitchFamily="18" charset="-128"/>
                        </a:rPr>
                        <a:t>年度より大阪府が主催し、各府県の研修や虐待対応等の取組状況について情報交換実施</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・令和</a:t>
                      </a:r>
                      <a:r>
                        <a:rPr kumimoji="1" lang="en-US" altLang="ja-JP" sz="1100" kern="1200" dirty="0">
                          <a:latin typeface="UD デジタル 教科書体 NK-R" panose="02020400000000000000" pitchFamily="18" charset="-128"/>
                          <a:ea typeface="UD デジタル 教科書体 NK-R" panose="02020400000000000000" pitchFamily="18" charset="-128"/>
                        </a:rPr>
                        <a:t>7</a:t>
                      </a:r>
                      <a:r>
                        <a:rPr kumimoji="1" lang="ja-JP" altLang="en-US" sz="1100" kern="1200" dirty="0">
                          <a:latin typeface="UD デジタル 教科書体 NK-R" panose="02020400000000000000" pitchFamily="18" charset="-128"/>
                          <a:ea typeface="UD デジタル 教科書体 NK-R" panose="02020400000000000000" pitchFamily="18" charset="-128"/>
                        </a:rPr>
                        <a:t>年度は滋賀県が事務局を担当</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dirty="0">
                          <a:latin typeface="UD デジタル 教科書体 NK-R" panose="02020400000000000000" pitchFamily="18" charset="-128"/>
                          <a:ea typeface="UD デジタル 教科書体 NK-R" panose="02020400000000000000" pitchFamily="18" charset="-128"/>
                        </a:rPr>
                        <a:t>⑩</a:t>
                      </a:r>
                      <a:r>
                        <a:rPr kumimoji="1" lang="en-US" altLang="ja-JP" sz="1100" b="1" u="sng" kern="1200" dirty="0">
                          <a:latin typeface="UD デジタル 教科書体 NK-R" panose="02020400000000000000" pitchFamily="18" charset="-128"/>
                          <a:ea typeface="UD デジタル 教科書体 NK-R" panose="02020400000000000000" pitchFamily="18" charset="-128"/>
                        </a:rPr>
                        <a:t>DV</a:t>
                      </a:r>
                      <a:r>
                        <a:rPr kumimoji="1" lang="ja-JP" altLang="en-US" sz="1100" b="1" u="sng" kern="1200" dirty="0">
                          <a:latin typeface="UD デジタル 教科書体 NK-R" panose="02020400000000000000" pitchFamily="18" charset="-128"/>
                          <a:ea typeface="UD デジタル 教科書体 NK-R" panose="02020400000000000000" pitchFamily="18" charset="-128"/>
                        </a:rPr>
                        <a:t>対応、成年後見等に関する連携</a:t>
                      </a:r>
                      <a:endParaRPr kumimoji="1" lang="en-US" altLang="ja-JP" sz="1100" b="1" u="sng"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effectLst/>
                          <a:latin typeface="UD デジタル 教科書体 NK-R" panose="02020400000000000000" pitchFamily="18" charset="-128"/>
                          <a:ea typeface="UD デジタル 教科書体 NK-R" panose="02020400000000000000" pitchFamily="18" charset="-128"/>
                        </a:rPr>
                        <a:t>・令和</a:t>
                      </a:r>
                      <a:r>
                        <a:rPr kumimoji="1" lang="en-US" altLang="ja-JP" sz="1100" kern="1200" dirty="0">
                          <a:effectLst/>
                          <a:latin typeface="UD デジタル 教科書体 NK-R" panose="02020400000000000000" pitchFamily="18" charset="-128"/>
                          <a:ea typeface="UD デジタル 教科書体 NK-R" panose="02020400000000000000" pitchFamily="18" charset="-128"/>
                        </a:rPr>
                        <a:t>6</a:t>
                      </a:r>
                      <a:r>
                        <a:rPr kumimoji="1" lang="ja-JP" altLang="en-US" sz="1100" kern="1200" dirty="0">
                          <a:effectLst/>
                          <a:latin typeface="UD デジタル 教科書体 NK-R" panose="02020400000000000000" pitchFamily="18" charset="-128"/>
                          <a:ea typeface="UD デジタル 教科書体 NK-R" panose="02020400000000000000" pitchFamily="18" charset="-128"/>
                        </a:rPr>
                        <a:t>年度より精神科病院での虐待通報窓口が設置されたことに伴い、各研修において通報窓口を周知</a:t>
                      </a:r>
                      <a:endParaRPr kumimoji="1" lang="en-US" altLang="ja-JP" sz="1100" kern="1200" dirty="0">
                        <a:effectLst/>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effectLst/>
                          <a:latin typeface="UD デジタル 教科書体 NK-R" panose="02020400000000000000" pitchFamily="18" charset="-128"/>
                          <a:ea typeface="UD デジタル 教科書体 NK-R" panose="02020400000000000000" pitchFamily="18" charset="-128"/>
                        </a:rPr>
                        <a:t>・</a:t>
                      </a:r>
                      <a:r>
                        <a:rPr kumimoji="1" lang="en-US" altLang="ja-JP" sz="1100" kern="1200" dirty="0">
                          <a:effectLst/>
                          <a:latin typeface="UD デジタル 教科書体 NK-R" panose="02020400000000000000" pitchFamily="18" charset="-128"/>
                          <a:ea typeface="UD デジタル 教科書体 NK-R" panose="02020400000000000000" pitchFamily="18" charset="-128"/>
                        </a:rPr>
                        <a:t>DV</a:t>
                      </a:r>
                      <a:r>
                        <a:rPr kumimoji="1" lang="ja-JP" altLang="en-US" sz="1100" kern="1200" dirty="0">
                          <a:effectLst/>
                          <a:latin typeface="UD デジタル 教科書体 NK-R" panose="02020400000000000000" pitchFamily="18" charset="-128"/>
                          <a:ea typeface="UD デジタル 教科書体 NK-R" panose="02020400000000000000" pitchFamily="18" charset="-128"/>
                        </a:rPr>
                        <a:t>対応について、女性相談センターと課題を共有</a:t>
                      </a:r>
                      <a:endParaRPr kumimoji="1" lang="en-US" altLang="ja-JP" sz="1100" kern="1200" dirty="0">
                        <a:effectLst/>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effectLst/>
                          <a:latin typeface="UD デジタル 教科書体 NK-R" panose="02020400000000000000" pitchFamily="18" charset="-128"/>
                          <a:ea typeface="UD デジタル 教科書体 NK-R" panose="02020400000000000000" pitchFamily="18" charset="-128"/>
                        </a:rPr>
                        <a:t>・</a:t>
                      </a:r>
                      <a:r>
                        <a:rPr kumimoji="1" lang="zh-TW" altLang="en-US" sz="1100" u="none" strike="noStrike" kern="1200" baseline="0" dirty="0">
                          <a:latin typeface="UD デジタル 教科書体 NK-R" panose="02020400000000000000" pitchFamily="18" charset="-128"/>
                          <a:ea typeface="UD デジタル 教科書体 NK-R" panose="02020400000000000000" pitchFamily="18" charset="-128"/>
                        </a:rPr>
                        <a:t>大阪府社会福祉協議会権利擁護推進室</a:t>
                      </a:r>
                      <a:r>
                        <a:rPr kumimoji="1" lang="ja-JP" altLang="en-US" sz="1100" kern="1200" dirty="0">
                          <a:effectLst/>
                          <a:latin typeface="UD デジタル 教科書体 NK-R" panose="02020400000000000000" pitchFamily="18" charset="-128"/>
                          <a:ea typeface="UD デジタル 教科書体 NK-R" panose="02020400000000000000" pitchFamily="18" charset="-128"/>
                        </a:rPr>
                        <a:t>主催、成年後見制度等にかかる市町村研修の開催を府主管課、高齢者虐待担当　</a:t>
                      </a:r>
                      <a:endParaRPr kumimoji="1" lang="en-US" altLang="ja-JP" sz="1100" kern="1200" dirty="0">
                        <a:effectLst/>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effectLst/>
                          <a:latin typeface="UD デジタル 教科書体 NK-R" panose="02020400000000000000" pitchFamily="18" charset="-128"/>
                          <a:ea typeface="UD デジタル 教科書体 NK-R" panose="02020400000000000000" pitchFamily="18" charset="-128"/>
                        </a:rPr>
                        <a:t>　課とともに周知協力</a:t>
                      </a:r>
                      <a:endParaRPr kumimoji="1" lang="en-US" altLang="ja-JP" sz="1100" kern="1200" dirty="0">
                        <a:effectLst/>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600"/>
                        </a:spcAft>
                        <a:buClrTx/>
                        <a:buSzTx/>
                        <a:buFontTx/>
                        <a:buNone/>
                        <a:tabLst/>
                        <a:defRPr/>
                      </a:pPr>
                      <a:r>
                        <a:rPr kumimoji="1" lang="ja-JP" altLang="en-US" sz="1100" kern="1200" dirty="0">
                          <a:effectLst/>
                          <a:latin typeface="UD デジタル 教科書体 NK-R" panose="02020400000000000000" pitchFamily="18" charset="-128"/>
                          <a:ea typeface="UD デジタル 教科書体 NK-R" panose="02020400000000000000" pitchFamily="18" charset="-128"/>
                        </a:rPr>
                        <a:t>・市民後見人養成講座にて障害者虐待防止法等についての講義動画を提供</a:t>
                      </a:r>
                      <a:endParaRPr kumimoji="1" lang="en-US" altLang="ja-JP" sz="1100"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dirty="0">
                          <a:latin typeface="UD デジタル 教科書体 NK-R" panose="02020400000000000000" pitchFamily="18" charset="-128"/>
                          <a:ea typeface="UD デジタル 教科書体 NK-R" panose="02020400000000000000" pitchFamily="18" charset="-128"/>
                        </a:rPr>
                        <a:t>⑪大阪府障がい者自立相談支援センターとの取組</a:t>
                      </a:r>
                      <a:endParaRPr kumimoji="1" lang="en-US" altLang="ja-JP" sz="1100" b="1" u="sng" kern="120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latin typeface="UD デジタル 教科書体 NK-R" panose="02020400000000000000" pitchFamily="18" charset="-128"/>
                          <a:ea typeface="UD デジタル 教科書体 NK-R" panose="02020400000000000000" pitchFamily="18" charset="-128"/>
                        </a:rPr>
                        <a:t>・センターが主催する市町村障がい福祉担当新任職員向けの</a:t>
                      </a:r>
                      <a:r>
                        <a:rPr kumimoji="1" lang="ja-JP" altLang="en-US" sz="1100" kern="1200" dirty="0">
                          <a:effectLst/>
                          <a:latin typeface="UD デジタル 教科書体 NK-R" panose="02020400000000000000" pitchFamily="18" charset="-128"/>
                          <a:ea typeface="UD デジタル 教科書体 NK-R" panose="02020400000000000000" pitchFamily="18" charset="-128"/>
                        </a:rPr>
                        <a:t>研修</a:t>
                      </a:r>
                      <a:r>
                        <a:rPr kumimoji="1" lang="ja-JP" altLang="en-US" sz="1100" kern="1200" dirty="0">
                          <a:latin typeface="UD デジタル 教科書体 NK-R" panose="02020400000000000000" pitchFamily="18" charset="-128"/>
                          <a:ea typeface="UD デジタル 教科書体 NK-R" panose="02020400000000000000" pitchFamily="18" charset="-128"/>
                        </a:rPr>
                        <a:t>において、障がい者手帳申請等の窓口対応の</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場面で虐待</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への気づきにつながるよう、事例等を交えた講義を実施</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50000"/>
                        </a:lnSpc>
                        <a:spcBef>
                          <a:spcPts val="0"/>
                        </a:spcBef>
                        <a:spcAft>
                          <a:spcPts val="0"/>
                        </a:spcAft>
                        <a:buClrTx/>
                        <a:buSzTx/>
                        <a:buFontTx/>
                        <a:buNone/>
                        <a:tabLst/>
                        <a:defRPr/>
                      </a:pP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kern="1200" baseline="0" dirty="0">
                          <a:latin typeface="UD デジタル 教科書体 NK-R" panose="02020400000000000000" pitchFamily="18" charset="-128"/>
                          <a:ea typeface="UD デジタル 教科書体 NK-R" panose="02020400000000000000" pitchFamily="18" charset="-128"/>
                        </a:rPr>
                        <a:t>⑫大阪府障がい者自立支援協議会虐待防止推進部会の設置運営</a:t>
                      </a:r>
                      <a:endParaRPr kumimoji="1" lang="en-US" altLang="ja-JP" sz="1100" b="1" u="sng" kern="1200" baseline="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・障害者虐待防止</a:t>
                      </a:r>
                      <a:r>
                        <a:rPr lang="ja-JP" altLang="ja-JP" sz="1100" dirty="0">
                          <a:latin typeface="UD デジタル 教科書体 NK-R" panose="02020400000000000000" pitchFamily="18" charset="-128"/>
                          <a:ea typeface="UD デジタル 教科書体 NK-R" panose="02020400000000000000" pitchFamily="18" charset="-128"/>
                        </a:rPr>
                        <a:t>法第３９条に基づき、都道府県の責務である連携協力体制の整備を図るため、</a:t>
                      </a:r>
                      <a:r>
                        <a:rPr lang="ja-JP" altLang="en-US" sz="1100" dirty="0">
                          <a:latin typeface="UD デジタル 教科書体 NK-R" panose="02020400000000000000" pitchFamily="18" charset="-128"/>
                          <a:ea typeface="UD デジタル 教科書体 NK-R" panose="02020400000000000000" pitchFamily="18" charset="-128"/>
                        </a:rPr>
                        <a:t>府及び府内市町村、関係機</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　関における虐待防止の取組等を共有</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・令和</a:t>
                      </a:r>
                      <a:r>
                        <a:rPr lang="en-US" altLang="ja-JP" sz="1100" dirty="0">
                          <a:latin typeface="UD デジタル 教科書体 NK-R" panose="02020400000000000000" pitchFamily="18" charset="-128"/>
                          <a:ea typeface="UD デジタル 教科書体 NK-R" panose="02020400000000000000" pitchFamily="18" charset="-128"/>
                        </a:rPr>
                        <a:t>2</a:t>
                      </a:r>
                      <a:r>
                        <a:rPr lang="ja-JP" altLang="en-US" sz="1100" dirty="0">
                          <a:latin typeface="UD デジタル 教科書体 NK-R" panose="02020400000000000000" pitchFamily="18" charset="-128"/>
                          <a:ea typeface="UD デジタル 教科書体 NK-R" panose="02020400000000000000" pitchFamily="18" charset="-128"/>
                        </a:rPr>
                        <a:t>年度より市町村の取組共有を行う</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　⇒令和５年度は守口市、令和</a:t>
                      </a:r>
                      <a:r>
                        <a:rPr lang="en-US" altLang="ja-JP" sz="1100" dirty="0">
                          <a:latin typeface="UD デジタル 教科書体 NK-R" panose="02020400000000000000" pitchFamily="18" charset="-128"/>
                          <a:ea typeface="UD デジタル 教科書体 NK-R" panose="02020400000000000000" pitchFamily="18" charset="-128"/>
                        </a:rPr>
                        <a:t>6</a:t>
                      </a:r>
                      <a:r>
                        <a:rPr lang="ja-JP" altLang="en-US" sz="1100" dirty="0">
                          <a:latin typeface="UD デジタル 教科書体 NK-R" panose="02020400000000000000" pitchFamily="18" charset="-128"/>
                          <a:ea typeface="UD デジタル 教科書体 NK-R" panose="02020400000000000000" pitchFamily="18" charset="-128"/>
                        </a:rPr>
                        <a:t>年度は島本町、令和７年度は大阪市より報告</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・令和</a:t>
                      </a:r>
                      <a:r>
                        <a:rPr lang="en-US" altLang="ja-JP" sz="1100" dirty="0">
                          <a:latin typeface="UD デジタル 教科書体 NK-R" panose="02020400000000000000" pitchFamily="18" charset="-128"/>
                          <a:ea typeface="UD デジタル 教科書体 NK-R" panose="02020400000000000000" pitchFamily="18" charset="-128"/>
                        </a:rPr>
                        <a:t>5</a:t>
                      </a:r>
                      <a:r>
                        <a:rPr lang="ja-JP" altLang="en-US" sz="1100" dirty="0">
                          <a:latin typeface="UD デジタル 教科書体 NK-R" panose="02020400000000000000" pitchFamily="18" charset="-128"/>
                          <a:ea typeface="UD デジタル 教科書体 NK-R" panose="02020400000000000000" pitchFamily="18" charset="-128"/>
                        </a:rPr>
                        <a:t>年度より専門委員会を設置し、事業所で重大な虐待事案が発生した場合に府が行う指導に対する助言を受ける</a:t>
                      </a:r>
                      <a:endParaRPr lang="en-US" altLang="ja-JP" sz="1100" dirty="0">
                        <a:latin typeface="UD デジタル 教科書体 NK-R" panose="02020400000000000000" pitchFamily="18" charset="-128"/>
                        <a:ea typeface="UD デジタル 教科書体 NK-R" panose="02020400000000000000" pitchFamily="18" charset="-128"/>
                      </a:endParaRPr>
                    </a:p>
                  </a:txBody>
                  <a:tcPr marL="91429" marR="91429" marT="45714" marB="45714"/>
                </a:tc>
                <a:extLst>
                  <a:ext uri="{0D108BD9-81ED-4DB2-BD59-A6C34878D82A}">
                    <a16:rowId xmlns:a16="http://schemas.microsoft.com/office/drawing/2014/main" val="10003"/>
                  </a:ext>
                </a:extLst>
              </a:tr>
              <a:tr h="1612711">
                <a:tc>
                  <a:txBody>
                    <a:bodyPr/>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４．虐待防止に係る</a:t>
                      </a:r>
                      <a:r>
                        <a:rPr kumimoji="1" lang="en-US" altLang="ja-JP" sz="1400" b="1" baseline="0" dirty="0">
                          <a:solidFill>
                            <a:schemeClr val="tx1"/>
                          </a:solidFill>
                          <a:latin typeface="UD デジタル 教科書体 NK-R" panose="02020400000000000000" pitchFamily="18" charset="-128"/>
                          <a:ea typeface="UD デジタル 教科書体 NK-R" panose="02020400000000000000" pitchFamily="18" charset="-128"/>
                        </a:rPr>
                        <a:t> </a:t>
                      </a:r>
                    </a:p>
                    <a:p>
                      <a:r>
                        <a:rPr kumimoji="1" lang="en-US" altLang="ja-JP" sz="1400" b="1"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広報啓発</a:t>
                      </a:r>
                    </a:p>
                  </a:txBody>
                  <a:tcPr marL="91429" marR="91429" marT="45714" marB="4571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u="sng" dirty="0">
                          <a:solidFill>
                            <a:prstClr val="black"/>
                          </a:solidFill>
                          <a:latin typeface="UD デジタル 教科書体 NK-R" panose="02020400000000000000" pitchFamily="18" charset="-128"/>
                          <a:ea typeface="UD デジタル 教科書体 NK-R" panose="02020400000000000000" pitchFamily="18" charset="-128"/>
                        </a:rPr>
                        <a:t>⑬啓発物配布等</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・早期発見、早期対応につなぐため、各種研修、集団指導等の様々な機会を活用して配布</a:t>
                      </a:r>
                      <a:endPar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・広く府民に</a:t>
                      </a:r>
                      <a:r>
                        <a:rPr lang="ja-JP" altLang="en-US" sz="1100" b="0" dirty="0" err="1">
                          <a:solidFill>
                            <a:prstClr val="black"/>
                          </a:solidFill>
                          <a:latin typeface="UD デジタル 教科書体 NK-R" panose="02020400000000000000" pitchFamily="18" charset="-128"/>
                          <a:ea typeface="UD デジタル 教科書体 NK-R" panose="02020400000000000000" pitchFamily="18" charset="-128"/>
                        </a:rPr>
                        <a:t>障がい</a:t>
                      </a: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者虐待防止について啓発を図るため、情報プラザに配架</a:t>
                      </a:r>
                      <a:endPar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・障がい者や障がいについての理解の促進に関する啓発動画、イベント案内のため、</a:t>
                      </a:r>
                      <a:r>
                        <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rPr>
                        <a:t>YouTube</a:t>
                      </a: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チャンネル開設</a:t>
                      </a:r>
                      <a:endPar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　⇒「防ごう　障がい者虐待」というテーマで</a:t>
                      </a:r>
                      <a:r>
                        <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rPr>
                        <a:t>10</a:t>
                      </a: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分で学べる啓発動画を常時公開</a:t>
                      </a:r>
                      <a:endPar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100" b="1" u="sng" dirty="0">
                          <a:solidFill>
                            <a:prstClr val="black"/>
                          </a:solidFill>
                          <a:latin typeface="UD デジタル 教科書体 NK-R" panose="02020400000000000000" pitchFamily="18" charset="-128"/>
                          <a:ea typeface="UD デジタル 教科書体 NK-R" panose="02020400000000000000" pitchFamily="18" charset="-128"/>
                        </a:rPr>
                        <a:t>⑭大阪ふれあいキャンペーン</a:t>
                      </a:r>
                      <a:r>
                        <a:rPr lang="en-US" altLang="ja-JP" sz="1100" b="1" u="sng" dirty="0" err="1">
                          <a:solidFill>
                            <a:prstClr val="black"/>
                          </a:solidFill>
                          <a:latin typeface="UD デジタル 教科書体 NK-R" panose="02020400000000000000" pitchFamily="18" charset="-128"/>
                          <a:ea typeface="UD デジタル 教科書体 NK-R" panose="02020400000000000000" pitchFamily="18" charset="-128"/>
                        </a:rPr>
                        <a:t>SNS</a:t>
                      </a:r>
                      <a:r>
                        <a:rPr lang="ja-JP" altLang="en-US" sz="1100" b="1" u="sng" dirty="0">
                          <a:solidFill>
                            <a:prstClr val="black"/>
                          </a:solidFill>
                          <a:latin typeface="UD デジタル 教科書体 NK-R" panose="02020400000000000000" pitchFamily="18" charset="-128"/>
                          <a:ea typeface="UD デジタル 教科書体 NK-R" panose="02020400000000000000" pitchFamily="18" charset="-128"/>
                        </a:rPr>
                        <a:t>アカウント</a:t>
                      </a:r>
                      <a:r>
                        <a:rPr lang="ja-JP" altLang="en-US" sz="1100" b="1" u="sng" dirty="0">
                          <a:latin typeface="UD デジタル 教科書体 NK-R" panose="02020400000000000000" pitchFamily="18" charset="-128"/>
                          <a:ea typeface="UD デジタル 教科書体 NK-R" panose="02020400000000000000" pitchFamily="18" charset="-128"/>
                        </a:rPr>
                        <a:t>（</a:t>
                      </a:r>
                      <a:r>
                        <a:rPr lang="en-US" altLang="ja-JP" sz="1100" b="1" u="sng" dirty="0">
                          <a:latin typeface="UD デジタル 教科書体 NK-R" panose="02020400000000000000" pitchFamily="18" charset="-128"/>
                          <a:ea typeface="UD デジタル 教科書体 NK-R" panose="02020400000000000000" pitchFamily="18" charset="-128"/>
                        </a:rPr>
                        <a:t>X </a:t>
                      </a:r>
                      <a:r>
                        <a:rPr lang="ja-JP" altLang="en-US" sz="1100" b="1" u="sng" dirty="0">
                          <a:latin typeface="UD デジタル 教科書体 NK-R" panose="02020400000000000000" pitchFamily="18" charset="-128"/>
                          <a:ea typeface="UD デジタル 教科書体 NK-R" panose="02020400000000000000" pitchFamily="18" charset="-128"/>
                        </a:rPr>
                        <a:t>旧</a:t>
                      </a:r>
                      <a:r>
                        <a:rPr lang="en-US" altLang="ja-JP" sz="1100" b="1" u="sng" dirty="0">
                          <a:latin typeface="UD デジタル 教科書体 NK-R" panose="02020400000000000000" pitchFamily="18" charset="-128"/>
                          <a:ea typeface="UD デジタル 教科書体 NK-R" panose="02020400000000000000" pitchFamily="18" charset="-128"/>
                        </a:rPr>
                        <a:t>Twitter</a:t>
                      </a:r>
                      <a:r>
                        <a:rPr lang="ja-JP" altLang="en-US" sz="1100" b="1" u="sng" dirty="0">
                          <a:latin typeface="UD デジタル 教科書体 NK-R" panose="02020400000000000000" pitchFamily="18" charset="-128"/>
                          <a:ea typeface="UD デジタル 教科書体 NK-R" panose="02020400000000000000" pitchFamily="18" charset="-128"/>
                        </a:rPr>
                        <a:t>・</a:t>
                      </a:r>
                      <a:r>
                        <a:rPr lang="en-US" altLang="ja-JP" sz="1100" b="1" u="sng" dirty="0">
                          <a:latin typeface="UD デジタル 教科書体 NK-R" panose="02020400000000000000" pitchFamily="18" charset="-128"/>
                          <a:ea typeface="UD デジタル 教科書体 NK-R" panose="02020400000000000000" pitchFamily="18" charset="-128"/>
                        </a:rPr>
                        <a:t>Instagram</a:t>
                      </a:r>
                      <a:r>
                        <a:rPr lang="ja-JP" altLang="en-US" sz="1100" b="1" u="sng" dirty="0">
                          <a:latin typeface="UD デジタル 教科書体 NK-R" panose="02020400000000000000" pitchFamily="18" charset="-128"/>
                          <a:ea typeface="UD デジタル 教科書体 NK-R" panose="02020400000000000000" pitchFamily="18" charset="-128"/>
                        </a:rPr>
                        <a:t>）</a:t>
                      </a:r>
                      <a:r>
                        <a:rPr lang="ja-JP" altLang="en-US" sz="1100" b="1" u="sng" dirty="0">
                          <a:solidFill>
                            <a:prstClr val="black"/>
                          </a:solidFill>
                          <a:latin typeface="UD デジタル 教科書体 NK-R" panose="02020400000000000000" pitchFamily="18" charset="-128"/>
                          <a:ea typeface="UD デジタル 教科書体 NK-R" panose="02020400000000000000" pitchFamily="18" charset="-128"/>
                        </a:rPr>
                        <a:t>での周知</a:t>
                      </a:r>
                      <a:endParaRPr lang="en-US" altLang="ja-JP" sz="1100" b="1" u="sng" dirty="0">
                        <a:solidFill>
                          <a:prstClr val="black"/>
                        </a:solidFill>
                        <a:latin typeface="UD デジタル 教科書体 NK-R" panose="02020400000000000000" pitchFamily="18" charset="-128"/>
                        <a:ea typeface="UD デジタル 教科書体 NK-R" panose="02020400000000000000" pitchFamily="18" charset="-128"/>
                      </a:endParaRPr>
                    </a:p>
                    <a:p>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1100" b="0" dirty="0" err="1">
                          <a:latin typeface="UD デジタル 教科書体 NK-R" panose="02020400000000000000" pitchFamily="18" charset="-128"/>
                          <a:ea typeface="UD デジタル 教科書体 NK-R" panose="02020400000000000000" pitchFamily="18" charset="-128"/>
                        </a:rPr>
                        <a:t>障がい</a:t>
                      </a:r>
                      <a:r>
                        <a:rPr lang="ja-JP" altLang="en-US" sz="1100" b="0" dirty="0">
                          <a:latin typeface="UD デジタル 教科書体 NK-R" panose="02020400000000000000" pitchFamily="18" charset="-128"/>
                          <a:ea typeface="UD デジタル 教科書体 NK-R" panose="02020400000000000000" pitchFamily="18" charset="-128"/>
                        </a:rPr>
                        <a:t>理解、イベント等、幅広い内容を掲載しているアカウントにおいて</a:t>
                      </a:r>
                      <a:r>
                        <a:rPr lang="ja-JP" altLang="en-US" sz="1100" b="0" dirty="0">
                          <a:solidFill>
                            <a:prstClr val="black"/>
                          </a:solidFill>
                          <a:latin typeface="UD デジタル 教科書体 NK-R" panose="02020400000000000000" pitchFamily="18" charset="-128"/>
                          <a:ea typeface="UD デジタル 教科書体 NK-R" panose="02020400000000000000" pitchFamily="18" charset="-128"/>
                        </a:rPr>
                        <a:t>事業所向け研修等の情報を発信</a:t>
                      </a:r>
                      <a:endParaRPr lang="en-US" altLang="ja-JP" sz="1100" b="0" dirty="0">
                        <a:solidFill>
                          <a:prstClr val="black"/>
                        </a:solidFill>
                        <a:latin typeface="UD デジタル 教科書体 NK-R" panose="02020400000000000000" pitchFamily="18" charset="-128"/>
                        <a:ea typeface="UD デジタル 教科書体 NK-R" panose="02020400000000000000" pitchFamily="18" charset="-128"/>
                      </a:endParaRPr>
                    </a:p>
                  </a:txBody>
                  <a:tcPr marL="91429" marR="91429" marT="45714" marB="45714"/>
                </a:tc>
                <a:extLst>
                  <a:ext uri="{0D108BD9-81ED-4DB2-BD59-A6C34878D82A}">
                    <a16:rowId xmlns:a16="http://schemas.microsoft.com/office/drawing/2014/main" val="1952913486"/>
                  </a:ext>
                </a:extLst>
              </a:tr>
            </a:tbl>
          </a:graphicData>
        </a:graphic>
      </p:graphicFrame>
      <p:sp>
        <p:nvSpPr>
          <p:cNvPr id="5140" name="スライド番号プレースホルダー 1"/>
          <p:cNvSpPr>
            <a:spLocks noGrp="1"/>
          </p:cNvSpPr>
          <p:nvPr>
            <p:ph type="sldNum" sz="quarter" idx="12"/>
          </p:nvPr>
        </p:nvSpPr>
        <p:spPr bwMode="auto">
          <a:xfrm>
            <a:off x="6948264" y="6503119"/>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788D0D36-4078-4411-A12F-7D268F897894}"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777489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BFD073-1918-470D-8D4C-9F0F2CB6BDD9}"/>
              </a:ext>
            </a:extLst>
          </p:cNvPr>
          <p:cNvSpPr/>
          <p:nvPr/>
        </p:nvSpPr>
        <p:spPr>
          <a:xfrm>
            <a:off x="-6367" y="5265355"/>
            <a:ext cx="9144000" cy="1576978"/>
          </a:xfrm>
          <a:prstGeom prst="rect">
            <a:avLst/>
          </a:prstGeom>
          <a:solidFill>
            <a:srgbClr val="CCECFF"/>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4" name="字幕 2">
            <a:extLst>
              <a:ext uri="{FF2B5EF4-FFF2-40B4-BE49-F238E27FC236}">
                <a16:creationId xmlns:a16="http://schemas.microsoft.com/office/drawing/2014/main" id="{BD261B1C-32C5-4BA3-BBFE-A6E23AF5CA84}"/>
              </a:ext>
            </a:extLst>
          </p:cNvPr>
          <p:cNvSpPr txBox="1">
            <a:spLocks/>
          </p:cNvSpPr>
          <p:nvPr/>
        </p:nvSpPr>
        <p:spPr>
          <a:xfrm>
            <a:off x="-6367" y="500715"/>
            <a:ext cx="9150367" cy="2114520"/>
          </a:xfrm>
          <a:prstGeom prst="rect">
            <a:avLst/>
          </a:prstGeom>
          <a:solidFill>
            <a:srgbClr val="CCCCFF"/>
          </a:solidFill>
          <a:ln>
            <a:noFill/>
          </a:ln>
        </p:spPr>
        <p:style>
          <a:lnRef idx="2">
            <a:schemeClr val="accent1"/>
          </a:lnRef>
          <a:fillRef idx="1">
            <a:schemeClr val="lt1"/>
          </a:fillRef>
          <a:effectRef idx="0">
            <a:schemeClr val="accent1"/>
          </a:effectRef>
          <a:fontRef idx="minor">
            <a:schemeClr val="dk1"/>
          </a:fontRef>
        </p:style>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spcBef>
                <a:spcPts val="0"/>
              </a:spcBef>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令和</a:t>
            </a:r>
            <a:r>
              <a:rPr lang="en-US" altLang="ja-JP" sz="1200" dirty="0">
                <a:latin typeface="UD デジタル 教科書体 NK-R" panose="02020400000000000000" pitchFamily="18" charset="-128"/>
                <a:ea typeface="UD デジタル 教科書体 NK-R" panose="02020400000000000000" pitchFamily="18" charset="-128"/>
              </a:rPr>
              <a:t>5</a:t>
            </a:r>
            <a:r>
              <a:rPr lang="ja-JP" altLang="en-US" sz="1200" dirty="0">
                <a:latin typeface="UD デジタル 教科書体 NK-R" panose="02020400000000000000" pitchFamily="18" charset="-128"/>
                <a:ea typeface="UD デジタル 教科書体 NK-R" panose="02020400000000000000" pitchFamily="18" charset="-128"/>
              </a:rPr>
              <a:t>年度まで</a:t>
            </a:r>
            <a:r>
              <a:rPr lang="en-US" altLang="ja-JP" sz="1200" dirty="0">
                <a:latin typeface="UD デジタル 教科書体 NK-R" panose="02020400000000000000" pitchFamily="18" charset="-128"/>
                <a:ea typeface="UD デジタル 教科書体 NK-R" panose="02020400000000000000" pitchFamily="18" charset="-128"/>
              </a:rPr>
              <a:t>】</a:t>
            </a: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・障がい者虐待防止・権利擁護研修は</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新任者向け</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管理職向け</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現任者向け</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と対象を３つに分けて研修実施</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令和６年度</a:t>
            </a:r>
            <a:r>
              <a:rPr lang="en-US" altLang="ja-JP" sz="1200" dirty="0">
                <a:latin typeface="UD デジタル 教科書体 NK-R" panose="02020400000000000000" pitchFamily="18" charset="-128"/>
                <a:ea typeface="UD デジタル 教科書体 NK-R" panose="02020400000000000000" pitchFamily="18" charset="-128"/>
              </a:rPr>
              <a:t>】</a:t>
            </a: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厚労省より都道府県研修の標準的な研修カリキュラムの提示があり、大阪府では養護者虐待の通報件数が他府県に比べて圧倒的に多い　　　　　　　　　　　　　　　　　　　　　　　　　　　ことをふまえ研修内容の見直しを実施</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・基礎研修（養護者虐待）と基礎研修（施設従事者虐待）を設定</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・基礎研修については、研修受講歴に関わらず、</a:t>
            </a:r>
            <a:r>
              <a:rPr lang="ja-JP" altLang="en-US" sz="1200" u="sng" dirty="0">
                <a:latin typeface="UD デジタル 教科書体 NK-R" panose="02020400000000000000" pitchFamily="18" charset="-128"/>
                <a:ea typeface="UD デジタル 教科書体 NK-R" panose="02020400000000000000" pitchFamily="18" charset="-128"/>
              </a:rPr>
              <a:t>虐待対応に携わるすべての職員（組織判断・決定を行う管理職も含む）を対象</a:t>
            </a:r>
            <a:r>
              <a:rPr lang="ja-JP" altLang="en-US" sz="1200" dirty="0">
                <a:latin typeface="UD デジタル 教科書体 NK-R" panose="02020400000000000000" pitchFamily="18" charset="-128"/>
                <a:ea typeface="UD デジタル 教科書体 NK-R" panose="02020400000000000000" pitchFamily="18" charset="-128"/>
              </a:rPr>
              <a:t>とした</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・基礎研修（施設従事者虐待）については</a:t>
            </a:r>
            <a:r>
              <a:rPr lang="ja-JP" altLang="en-US" sz="1200" u="sng" dirty="0">
                <a:latin typeface="UD デジタル 教科書体 NK-R" panose="02020400000000000000" pitchFamily="18" charset="-128"/>
                <a:ea typeface="UD デジタル 教科書体 NK-R" panose="02020400000000000000" pitchFamily="18" charset="-128"/>
              </a:rPr>
              <a:t>市町村の施設指導担当職員も受講対象</a:t>
            </a:r>
            <a:r>
              <a:rPr lang="ja-JP" altLang="en-US" sz="1200" dirty="0">
                <a:latin typeface="UD デジタル 教科書体 NK-R" panose="02020400000000000000" pitchFamily="18" charset="-128"/>
                <a:ea typeface="UD デジタル 教科書体 NK-R" panose="02020400000000000000" pitchFamily="18" charset="-128"/>
              </a:rPr>
              <a:t>とした</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ja-JP" altLang="en-US" sz="1200" u="sng" dirty="0">
                <a:latin typeface="UD デジタル 教科書体 NK-R" panose="02020400000000000000" pitchFamily="18" charset="-128"/>
                <a:ea typeface="UD デジタル 教科書体 NK-R" panose="02020400000000000000" pitchFamily="18" charset="-128"/>
              </a:rPr>
              <a:t>・基礎研修受講者を対象</a:t>
            </a:r>
            <a:r>
              <a:rPr lang="ja-JP" altLang="en-US" sz="1200" dirty="0">
                <a:latin typeface="UD デジタル 教科書体 NK-R" panose="02020400000000000000" pitchFamily="18" charset="-128"/>
                <a:ea typeface="UD デジタル 教科書体 NK-R" panose="02020400000000000000" pitchFamily="18" charset="-128"/>
              </a:rPr>
              <a:t>にスキルアップ研修を設定</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令和７年度</a:t>
            </a:r>
            <a:r>
              <a:rPr lang="en-US" altLang="ja-JP" sz="1200" dirty="0">
                <a:latin typeface="UD デジタル 教科書体 NK-R" panose="02020400000000000000" pitchFamily="18" charset="-128"/>
                <a:ea typeface="UD デジタル 教科書体 NK-R" panose="02020400000000000000" pitchFamily="18" charset="-128"/>
              </a:rPr>
              <a:t>】</a:t>
            </a: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・令和６年度の研修内容に加え、組織の判断力を高めることを目的として管理職研修を設定</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0"/>
              </a:spcBef>
            </a:pPr>
            <a:r>
              <a:rPr lang="ja-JP" altLang="en-US" sz="1200" dirty="0">
                <a:latin typeface="UD デジタル 教科書体 NK-R" panose="02020400000000000000" pitchFamily="18" charset="-128"/>
                <a:ea typeface="UD デジタル 教科書体 NK-R" panose="02020400000000000000" pitchFamily="18" charset="-128"/>
              </a:rPr>
              <a:t>　　　　　　　　　　　　　　　　　　　　　　　　　　　　　　　　　　　　　　　　　　　　　　　　　　　　　　　　　　　　　　　　　　　　　　　　　　　　　　　　　　　　　　　　　　　　　　　　　　　　　　　　　　　　　　　　　　　　　　　　　　　</a:t>
            </a:r>
            <a:endParaRPr lang="ja-JP" altLang="en-US" sz="1300" dirty="0">
              <a:latin typeface="UD デジタル 教科書体 NK-R" panose="02020400000000000000" pitchFamily="18" charset="-128"/>
              <a:ea typeface="UD デジタル 教科書体 NK-R" panose="02020400000000000000" pitchFamily="18" charset="-128"/>
            </a:endParaRPr>
          </a:p>
        </p:txBody>
      </p:sp>
      <p:sp>
        <p:nvSpPr>
          <p:cNvPr id="17" name="額縁 28">
            <a:extLst>
              <a:ext uri="{FF2B5EF4-FFF2-40B4-BE49-F238E27FC236}">
                <a16:creationId xmlns:a16="http://schemas.microsoft.com/office/drawing/2014/main" id="{CB214A30-1309-4D09-8404-992B6E296A18}"/>
              </a:ext>
            </a:extLst>
          </p:cNvPr>
          <p:cNvSpPr/>
          <p:nvPr/>
        </p:nvSpPr>
        <p:spPr>
          <a:xfrm>
            <a:off x="0" y="-27384"/>
            <a:ext cx="9144000" cy="528099"/>
          </a:xfrm>
          <a:prstGeom prst="bevel">
            <a:avLst>
              <a:gd name="adj" fmla="val 0"/>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障がい者</a:t>
            </a:r>
            <a:r>
              <a:rPr lang="ja-JP" altLang="ja-JP"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虐待防止</a:t>
            </a:r>
            <a:r>
              <a:rPr lang="ja-JP" altLang="en-US"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・権利擁護</a:t>
            </a:r>
            <a:r>
              <a:rPr lang="ja-JP" altLang="ja-JP"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研修</a:t>
            </a:r>
            <a:r>
              <a:rPr lang="ja-JP" altLang="en-US"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＜令和</a:t>
            </a:r>
            <a:r>
              <a:rPr lang="en-US" altLang="ja-JP"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7</a:t>
            </a:r>
            <a:r>
              <a:rPr lang="ja-JP" altLang="en-US" sz="22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年度の取組概要＞</a:t>
            </a:r>
            <a:r>
              <a:rPr lang="ja-JP" altLang="en-US"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r>
              <a:rPr lang="ja-JP" altLang="en-US"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r>
              <a:rPr lang="ja-JP" altLang="ja-JP"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endParaRPr lang="ja-JP" altLang="en-US"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0" name="角丸四角形 2">
            <a:extLst>
              <a:ext uri="{FF2B5EF4-FFF2-40B4-BE49-F238E27FC236}">
                <a16:creationId xmlns:a16="http://schemas.microsoft.com/office/drawing/2014/main" id="{A353D0F3-F610-4930-9DFE-F8A1ACE75E0A}"/>
              </a:ext>
            </a:extLst>
          </p:cNvPr>
          <p:cNvSpPr/>
          <p:nvPr/>
        </p:nvSpPr>
        <p:spPr>
          <a:xfrm>
            <a:off x="36956" y="5275396"/>
            <a:ext cx="2592288" cy="252409"/>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今後の</a:t>
            </a: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研修における</a:t>
            </a: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課題</a:t>
            </a:r>
          </a:p>
        </p:txBody>
      </p:sp>
      <p:sp>
        <p:nvSpPr>
          <p:cNvPr id="21" name="正方形/長方形 20">
            <a:extLst>
              <a:ext uri="{FF2B5EF4-FFF2-40B4-BE49-F238E27FC236}">
                <a16:creationId xmlns:a16="http://schemas.microsoft.com/office/drawing/2014/main" id="{2C5EAA3D-3667-4D2D-82B3-D5A6A8F149F5}"/>
              </a:ext>
            </a:extLst>
          </p:cNvPr>
          <p:cNvSpPr/>
          <p:nvPr/>
        </p:nvSpPr>
        <p:spPr>
          <a:xfrm>
            <a:off x="5603" y="5604021"/>
            <a:ext cx="9120059" cy="797837"/>
          </a:xfrm>
          <a:prstGeom prst="rect">
            <a:avLst/>
          </a:prstGeom>
          <a:no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725"/>
              </a:lnSpc>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・厚労省提示の研修カリキュラムについて、講義動画・演習の内容が更新されず、受講効果や受講率への影響が懸念される</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25"/>
              </a:lnSpc>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・基礎研修の構成について検討（厚労省の研修カリキュラムに加えて、府独自の講義を追加するか</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受講者負担を懸念）</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25"/>
              </a:lnSpc>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・管理職研修については、今後毎年実施することを念頭に研修内容を検討（受講率を維持し、組織判断力の向上を目的とする内容）</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25"/>
              </a:lnSpc>
            </a:pP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5" name="角丸四角形 2">
            <a:extLst>
              <a:ext uri="{FF2B5EF4-FFF2-40B4-BE49-F238E27FC236}">
                <a16:creationId xmlns:a16="http://schemas.microsoft.com/office/drawing/2014/main" id="{36BC84EA-F99C-4D86-82E8-1BF9FC2E0ED7}"/>
              </a:ext>
            </a:extLst>
          </p:cNvPr>
          <p:cNvSpPr/>
          <p:nvPr/>
        </p:nvSpPr>
        <p:spPr>
          <a:xfrm>
            <a:off x="109485" y="2859235"/>
            <a:ext cx="1519731" cy="252409"/>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UD デジタル 教科書体 NK-R" panose="02020400000000000000" pitchFamily="18" charset="-128"/>
                <a:ea typeface="UD デジタル 教科書体 NK-R" panose="02020400000000000000" pitchFamily="18" charset="-128"/>
              </a:rPr>
              <a:t>令和７年度</a:t>
            </a:r>
            <a:endParaRPr lang="en-US" altLang="ja-JP" sz="1600" b="1" dirty="0">
              <a:latin typeface="UD デジタル 教科書体 NK-R" panose="02020400000000000000" pitchFamily="18" charset="-128"/>
              <a:ea typeface="UD デジタル 教科書体 NK-R" panose="02020400000000000000" pitchFamily="18" charset="-128"/>
            </a:endParaRPr>
          </a:p>
        </p:txBody>
      </p:sp>
      <p:sp>
        <p:nvSpPr>
          <p:cNvPr id="30" name="スライド番号プレースホルダー 1">
            <a:extLst>
              <a:ext uri="{FF2B5EF4-FFF2-40B4-BE49-F238E27FC236}">
                <a16:creationId xmlns:a16="http://schemas.microsoft.com/office/drawing/2014/main" id="{71608AD9-2698-4083-9031-652227701959}"/>
              </a:ext>
            </a:extLst>
          </p:cNvPr>
          <p:cNvSpPr>
            <a:spLocks noGrp="1"/>
          </p:cNvSpPr>
          <p:nvPr>
            <p:ph type="sldNum" sz="quarter" idx="12"/>
          </p:nvPr>
        </p:nvSpPr>
        <p:spPr bwMode="auto">
          <a:xfrm>
            <a:off x="6989923" y="649920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788D0D36-4078-4411-A12F-7D268F897894}"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3</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grpSp>
        <p:nvGrpSpPr>
          <p:cNvPr id="2" name="グループ化 1">
            <a:extLst>
              <a:ext uri="{FF2B5EF4-FFF2-40B4-BE49-F238E27FC236}">
                <a16:creationId xmlns:a16="http://schemas.microsoft.com/office/drawing/2014/main" id="{6B56D387-4B6E-4AA4-97F9-A94C42B9B471}"/>
              </a:ext>
            </a:extLst>
          </p:cNvPr>
          <p:cNvGrpSpPr/>
          <p:nvPr/>
        </p:nvGrpSpPr>
        <p:grpSpPr>
          <a:xfrm>
            <a:off x="22209" y="2944022"/>
            <a:ext cx="9079533" cy="1916491"/>
            <a:chOff x="28570" y="3898998"/>
            <a:chExt cx="9079533" cy="1916491"/>
          </a:xfrm>
        </p:grpSpPr>
        <p:sp>
          <p:nvSpPr>
            <p:cNvPr id="11" name="テキスト ボックス 10">
              <a:extLst>
                <a:ext uri="{FF2B5EF4-FFF2-40B4-BE49-F238E27FC236}">
                  <a16:creationId xmlns:a16="http://schemas.microsoft.com/office/drawing/2014/main" id="{5B323B8A-B394-4F3A-8E2E-BF7C28EE2FF0}"/>
                </a:ext>
              </a:extLst>
            </p:cNvPr>
            <p:cNvSpPr txBox="1"/>
            <p:nvPr/>
          </p:nvSpPr>
          <p:spPr>
            <a:xfrm>
              <a:off x="28570" y="4398975"/>
              <a:ext cx="4509273" cy="646331"/>
            </a:xfrm>
            <a:prstGeom prst="rect">
              <a:avLst/>
            </a:prstGeom>
            <a:solidFill>
              <a:schemeClr val="accent5">
                <a:lumMod val="20000"/>
                <a:lumOff val="80000"/>
              </a:schemeClr>
            </a:solidFill>
            <a:ln>
              <a:solidFill>
                <a:srgbClr val="7030A0"/>
              </a:solidFill>
            </a:ln>
          </p:spPr>
          <p:style>
            <a:lnRef idx="2">
              <a:schemeClr val="accent2"/>
            </a:lnRef>
            <a:fillRef idx="1">
              <a:schemeClr val="lt1"/>
            </a:fillRef>
            <a:effectRef idx="0">
              <a:schemeClr val="accent2"/>
            </a:effectRef>
            <a:fontRef idx="minor">
              <a:schemeClr val="dk1"/>
            </a:fontRef>
          </p:style>
          <p:txBody>
            <a:bodyPr vert="horz"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市町村の障がい者虐待防止担当職員（委託先も含む）で過去の研修受講歴に関わらず、</a:t>
              </a:r>
              <a:r>
                <a:rPr kumimoji="1" lang="ja-JP" altLang="en-US" sz="1200" b="1" u="sng" dirty="0">
                  <a:solidFill>
                    <a:srgbClr val="FF0000"/>
                  </a:solidFill>
                  <a:latin typeface="UD デジタル 教科書体 NK-R" panose="02020400000000000000" pitchFamily="18" charset="-128"/>
                  <a:ea typeface="UD デジタル 教科書体 NK-R" panose="02020400000000000000" pitchFamily="18" charset="-128"/>
                </a:rPr>
                <a:t>養護者虐待対応</a:t>
              </a:r>
              <a:r>
                <a:rPr kumimoji="1" lang="ja-JP" altLang="en-US" sz="1200" dirty="0">
                  <a:latin typeface="UD デジタル 教科書体 NK-R" panose="02020400000000000000" pitchFamily="18" charset="-128"/>
                  <a:ea typeface="UD デジタル 教科書体 NK-R" panose="02020400000000000000" pitchFamily="18" charset="-128"/>
                </a:rPr>
                <a:t>に携わる初任者から組織判断・決定を行う管理職までのすべての職員を対象</a:t>
              </a:r>
            </a:p>
          </p:txBody>
        </p:sp>
        <p:sp>
          <p:nvSpPr>
            <p:cNvPr id="12" name="矢印: 下 11">
              <a:extLst>
                <a:ext uri="{FF2B5EF4-FFF2-40B4-BE49-F238E27FC236}">
                  <a16:creationId xmlns:a16="http://schemas.microsoft.com/office/drawing/2014/main" id="{E5C5CB24-94C5-43DA-B5A2-B9DBFE2032AB}"/>
                </a:ext>
              </a:extLst>
            </p:cNvPr>
            <p:cNvSpPr/>
            <p:nvPr/>
          </p:nvSpPr>
          <p:spPr>
            <a:xfrm>
              <a:off x="3894985" y="5083004"/>
              <a:ext cx="1354018" cy="300968"/>
            </a:xfrm>
            <a:prstGeom prst="downArrow">
              <a:avLst/>
            </a:prstGeom>
            <a:solidFill>
              <a:schemeClr val="accent4"/>
            </a:solidFill>
            <a:ln>
              <a:solidFill>
                <a:srgbClr val="FFC000"/>
              </a:solidFill>
            </a:ln>
          </p:spPr>
          <p:style>
            <a:lnRef idx="2">
              <a:schemeClr val="accent6"/>
            </a:lnRef>
            <a:fillRef idx="1">
              <a:schemeClr val="lt1"/>
            </a:fillRef>
            <a:effectRef idx="0">
              <a:schemeClr val="accent6"/>
            </a:effectRef>
            <a:fontRef idx="minor">
              <a:schemeClr val="dk1"/>
            </a:fontRef>
          </p:style>
          <p:txBody>
            <a:bodyPr vert="horz" rtlCol="0" anchor="ctr"/>
            <a:lstStyle/>
            <a:p>
              <a:endParaRPr kumimoji="1" lang="ja-JP" altLang="en-US" sz="1000"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EA45E9E1-E9B7-4F22-B9B3-3BB1402B809C}"/>
                </a:ext>
              </a:extLst>
            </p:cNvPr>
            <p:cNvSpPr txBox="1"/>
            <p:nvPr/>
          </p:nvSpPr>
          <p:spPr>
            <a:xfrm>
              <a:off x="4598830" y="4398974"/>
              <a:ext cx="4509273" cy="646331"/>
            </a:xfrm>
            <a:prstGeom prst="rect">
              <a:avLst/>
            </a:prstGeom>
            <a:solidFill>
              <a:schemeClr val="accent6">
                <a:lumMod val="20000"/>
                <a:lumOff val="80000"/>
              </a:schemeClr>
            </a:solidFill>
            <a:ln>
              <a:solidFill>
                <a:srgbClr val="00B050"/>
              </a:solidFill>
            </a:ln>
          </p:spPr>
          <p:style>
            <a:lnRef idx="2">
              <a:schemeClr val="accent2"/>
            </a:lnRef>
            <a:fillRef idx="1">
              <a:schemeClr val="lt1"/>
            </a:fillRef>
            <a:effectRef idx="0">
              <a:schemeClr val="accent2"/>
            </a:effectRef>
            <a:fontRef idx="minor">
              <a:schemeClr val="dk1"/>
            </a:fontRef>
          </p:style>
          <p:txBody>
            <a:bodyPr vert="horz"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市町村の障がい者虐待防止担当職員（委託先も含む）、市町村の施設指導担当職員で</a:t>
              </a:r>
              <a:r>
                <a:rPr kumimoji="1" lang="ja-JP" altLang="en-US" sz="1200" b="1" u="sng" dirty="0">
                  <a:solidFill>
                    <a:srgbClr val="FF0000"/>
                  </a:solidFill>
                  <a:latin typeface="UD デジタル 教科書体 NK-R" panose="02020400000000000000" pitchFamily="18" charset="-128"/>
                  <a:ea typeface="UD デジタル 教科書体 NK-R" panose="02020400000000000000" pitchFamily="18" charset="-128"/>
                </a:rPr>
                <a:t>施設従事者虐待対応</a:t>
              </a:r>
              <a:r>
                <a:rPr kumimoji="1" lang="ja-JP" altLang="en-US" sz="1200" dirty="0">
                  <a:latin typeface="UD デジタル 教科書体 NK-R" panose="02020400000000000000" pitchFamily="18" charset="-128"/>
                  <a:ea typeface="UD デジタル 教科書体 NK-R" panose="02020400000000000000" pitchFamily="18" charset="-128"/>
                </a:rPr>
                <a:t>に携わる初任者から組織判断・決定を行う管理職までのすべての職員を対象</a:t>
              </a:r>
            </a:p>
          </p:txBody>
        </p:sp>
        <p:sp>
          <p:nvSpPr>
            <p:cNvPr id="28" name="テキスト ボックス 27">
              <a:extLst>
                <a:ext uri="{FF2B5EF4-FFF2-40B4-BE49-F238E27FC236}">
                  <a16:creationId xmlns:a16="http://schemas.microsoft.com/office/drawing/2014/main" id="{932DBD5E-DA72-4ADB-9E65-4D96361E3F81}"/>
                </a:ext>
              </a:extLst>
            </p:cNvPr>
            <p:cNvSpPr txBox="1"/>
            <p:nvPr/>
          </p:nvSpPr>
          <p:spPr>
            <a:xfrm>
              <a:off x="4594787" y="5476935"/>
              <a:ext cx="2631817" cy="338554"/>
            </a:xfrm>
            <a:prstGeom prst="rect">
              <a:avLst/>
            </a:prstGeom>
            <a:solidFill>
              <a:schemeClr val="bg1"/>
            </a:solidFill>
            <a:ln>
              <a:solidFill>
                <a:srgbClr val="7030A0"/>
              </a:solidFill>
            </a:ln>
          </p:spPr>
          <p:style>
            <a:lnRef idx="2">
              <a:schemeClr val="accent2"/>
            </a:lnRef>
            <a:fillRef idx="1">
              <a:schemeClr val="lt1"/>
            </a:fillRef>
            <a:effectRef idx="0">
              <a:schemeClr val="accent2"/>
            </a:effectRef>
            <a:fontRef idx="minor">
              <a:schemeClr val="dk1"/>
            </a:fontRef>
          </p:style>
          <p:txBody>
            <a:bodyPr vert="horz" wrap="square" rtlCol="0">
              <a:spAutoFit/>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スキルアップ研修</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9CE21FC4-B8DD-420B-BBDA-8DC51D3E31E5}"/>
                </a:ext>
              </a:extLst>
            </p:cNvPr>
            <p:cNvSpPr txBox="1"/>
            <p:nvPr/>
          </p:nvSpPr>
          <p:spPr>
            <a:xfrm>
              <a:off x="3868154" y="3898998"/>
              <a:ext cx="1407681" cy="338554"/>
            </a:xfrm>
            <a:prstGeom prst="rect">
              <a:avLst/>
            </a:prstGeom>
            <a:solidFill>
              <a:schemeClr val="bg1"/>
            </a:solidFill>
            <a:ln>
              <a:solidFill>
                <a:srgbClr val="7030A0"/>
              </a:solidFill>
            </a:ln>
          </p:spPr>
          <p:style>
            <a:lnRef idx="2">
              <a:schemeClr val="accent2"/>
            </a:lnRef>
            <a:fillRef idx="1">
              <a:schemeClr val="lt1"/>
            </a:fillRef>
            <a:effectRef idx="0">
              <a:schemeClr val="accent2"/>
            </a:effectRef>
            <a:fontRef idx="minor">
              <a:schemeClr val="dk1"/>
            </a:fontRef>
          </p:style>
          <p:txBody>
            <a:bodyPr vert="horz" wrap="square" rtlCol="0">
              <a:spAutoFit/>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基礎研修</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32" name="四角形: 上の 2 つの角を丸める 31">
              <a:extLst>
                <a:ext uri="{FF2B5EF4-FFF2-40B4-BE49-F238E27FC236}">
                  <a16:creationId xmlns:a16="http://schemas.microsoft.com/office/drawing/2014/main" id="{13E7C238-35AA-4F40-9D0D-E4FF6D2A7AAE}"/>
                </a:ext>
              </a:extLst>
            </p:cNvPr>
            <p:cNvSpPr/>
            <p:nvPr/>
          </p:nvSpPr>
          <p:spPr>
            <a:xfrm>
              <a:off x="1484587" y="4124220"/>
              <a:ext cx="1119111" cy="268788"/>
            </a:xfrm>
            <a:prstGeom prst="round2SameRect">
              <a:avLst/>
            </a:prstGeom>
            <a:solidFill>
              <a:schemeClr val="accent5">
                <a:lumMod val="20000"/>
                <a:lumOff val="80000"/>
              </a:schemeClr>
            </a:solidFill>
            <a:ln w="15875">
              <a:solidFill>
                <a:srgbClr val="7030A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養護者コース</a:t>
              </a:r>
            </a:p>
          </p:txBody>
        </p:sp>
        <p:sp>
          <p:nvSpPr>
            <p:cNvPr id="33" name="四角形: 上の 2 つの角を丸める 32">
              <a:extLst>
                <a:ext uri="{FF2B5EF4-FFF2-40B4-BE49-F238E27FC236}">
                  <a16:creationId xmlns:a16="http://schemas.microsoft.com/office/drawing/2014/main" id="{6A8F7320-A8B7-4F44-9EFB-E62D3F081359}"/>
                </a:ext>
              </a:extLst>
            </p:cNvPr>
            <p:cNvSpPr/>
            <p:nvPr/>
          </p:nvSpPr>
          <p:spPr>
            <a:xfrm>
              <a:off x="6149625" y="4124220"/>
              <a:ext cx="1407681" cy="268788"/>
            </a:xfrm>
            <a:prstGeom prst="round2SameRect">
              <a:avLst/>
            </a:prstGeom>
            <a:solidFill>
              <a:schemeClr val="accent6">
                <a:lumMod val="20000"/>
                <a:lumOff val="80000"/>
              </a:schemeClr>
            </a:solidFill>
            <a:ln w="15875">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施設従事者コース</a:t>
              </a:r>
            </a:p>
          </p:txBody>
        </p:sp>
      </p:grpSp>
      <p:sp>
        <p:nvSpPr>
          <p:cNvPr id="22" name="テキスト ボックス 21">
            <a:extLst>
              <a:ext uri="{FF2B5EF4-FFF2-40B4-BE49-F238E27FC236}">
                <a16:creationId xmlns:a16="http://schemas.microsoft.com/office/drawing/2014/main" id="{BB41B60A-D53F-41C8-9233-AEDFE0CBD594}"/>
              </a:ext>
            </a:extLst>
          </p:cNvPr>
          <p:cNvSpPr txBox="1"/>
          <p:nvPr/>
        </p:nvSpPr>
        <p:spPr>
          <a:xfrm>
            <a:off x="1902483" y="4522499"/>
            <a:ext cx="2631817" cy="338554"/>
          </a:xfrm>
          <a:prstGeom prst="rect">
            <a:avLst/>
          </a:prstGeom>
          <a:solidFill>
            <a:schemeClr val="bg1"/>
          </a:solidFill>
          <a:ln>
            <a:solidFill>
              <a:srgbClr val="7030A0"/>
            </a:solidFill>
          </a:ln>
        </p:spPr>
        <p:style>
          <a:lnRef idx="2">
            <a:schemeClr val="accent2"/>
          </a:lnRef>
          <a:fillRef idx="1">
            <a:schemeClr val="lt1"/>
          </a:fillRef>
          <a:effectRef idx="0">
            <a:schemeClr val="accent2"/>
          </a:effectRef>
          <a:fontRef idx="minor">
            <a:schemeClr val="dk1"/>
          </a:fontRef>
        </p:style>
        <p:txBody>
          <a:bodyPr vert="horz" wrap="square" rtlCol="0">
            <a:spAutoFit/>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管理職研修</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60674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07504" y="129405"/>
            <a:ext cx="8928992" cy="6611963"/>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13" name="額縁 12"/>
          <p:cNvSpPr/>
          <p:nvPr/>
        </p:nvSpPr>
        <p:spPr>
          <a:xfrm>
            <a:off x="0" y="-27384"/>
            <a:ext cx="9144000" cy="432048"/>
          </a:xfrm>
          <a:prstGeom prst="bevel">
            <a:avLst>
              <a:gd name="adj" fmla="val 0"/>
            </a:avLst>
          </a:prstGeom>
          <a:solidFill>
            <a:srgbClr val="00206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障がい</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者</a:t>
            </a:r>
            <a:r>
              <a:rPr lang="ja-JP" altLang="ja-JP"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虐待防止</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・権利擁護</a:t>
            </a:r>
            <a:r>
              <a:rPr lang="ja-JP" altLang="ja-JP"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研修</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＜実績①＞</a:t>
            </a:r>
            <a:r>
              <a:rPr lang="ja-JP" altLang="en-US" sz="1400"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r>
              <a:rPr lang="ja-JP" altLang="ja-JP" sz="1400"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endParaRPr lang="ja-JP" altLang="en-US" sz="14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8" name="スライド番号プレースホルダー 1"/>
          <p:cNvSpPr>
            <a:spLocks noGrp="1"/>
          </p:cNvSpPr>
          <p:nvPr>
            <p:ph type="sldNum" sz="quarter" idx="12"/>
          </p:nvPr>
        </p:nvSpPr>
        <p:spPr>
          <a:xfrm>
            <a:off x="7006367" y="6511212"/>
            <a:ext cx="2133600" cy="365125"/>
          </a:xfrm>
        </p:spPr>
        <p:txBody>
          <a:body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4</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Rectangle 1"/>
          <p:cNvSpPr>
            <a:spLocks noChangeArrowheads="1"/>
          </p:cNvSpPr>
          <p:nvPr/>
        </p:nvSpPr>
        <p:spPr bwMode="auto">
          <a:xfrm>
            <a:off x="-11554" y="404664"/>
            <a:ext cx="9139963" cy="648072"/>
          </a:xfrm>
          <a:prstGeom prst="rect">
            <a:avLst/>
          </a:prstGeom>
          <a:solidFill>
            <a:srgbClr val="CCCCFF"/>
          </a:solidFill>
          <a:ln>
            <a:noFill/>
          </a:ln>
        </p:spPr>
        <p:style>
          <a:lnRef idx="2">
            <a:schemeClr val="accent2"/>
          </a:lnRef>
          <a:fillRef idx="1">
            <a:schemeClr val="lt1"/>
          </a:fillRef>
          <a:effectRef idx="0">
            <a:schemeClr val="accent2"/>
          </a:effectRef>
          <a:fontRef idx="minor">
            <a:schemeClr val="dk1"/>
          </a:fontRef>
        </p:style>
        <p:txBody>
          <a:bodyPr vert="horz" wrap="none" lIns="0" tIns="0" rIns="0" bIns="0" numCol="1" anchor="t" anchorCtr="0" compatLnSpc="1">
            <a:prstTxWarp prst="textNoShape">
              <a:avLst/>
            </a:prstTxWarp>
            <a:noAutofit/>
          </a:bodyPr>
          <a:lstStyle/>
          <a:p>
            <a:pPr>
              <a:spcAft>
                <a:spcPts val="600"/>
              </a:spcAft>
            </a:pPr>
            <a:r>
              <a:rPr lang="ja-JP" altLang="en-US" sz="1400" b="1" u="sng" dirty="0">
                <a:solidFill>
                  <a:prstClr val="black"/>
                </a:solidFill>
                <a:latin typeface="UD デジタル 教科書体 NK-R" panose="02020400000000000000" pitchFamily="18" charset="-128"/>
                <a:ea typeface="UD デジタル 教科書体 NK-R" panose="02020400000000000000" pitchFamily="18" charset="-128"/>
                <a:cs typeface="Times New Roman" pitchFamily="18" charset="0"/>
              </a:rPr>
              <a:t>１．市町村・虐待防止センター職員コース</a:t>
            </a:r>
            <a:r>
              <a:rPr lang="en-US" altLang="ja-JP" sz="1400" b="1" u="sng" dirty="0">
                <a:solidFill>
                  <a:prstClr val="black"/>
                </a:solidFill>
                <a:latin typeface="UD デジタル 教科書体 NK-R" panose="02020400000000000000" pitchFamily="18" charset="-128"/>
                <a:ea typeface="UD デジタル 教科書体 NK-R" panose="02020400000000000000" pitchFamily="18" charset="-128"/>
                <a:cs typeface="Times New Roman" pitchFamily="18" charset="0"/>
              </a:rPr>
              <a:t>【</a:t>
            </a:r>
            <a:r>
              <a:rPr lang="ja-JP" altLang="en-US" sz="1400" b="1" u="sng" dirty="0">
                <a:solidFill>
                  <a:prstClr val="black"/>
                </a:solidFill>
                <a:latin typeface="UD デジタル 教科書体 NK-R" panose="02020400000000000000" pitchFamily="18" charset="-128"/>
                <a:ea typeface="UD デジタル 教科書体 NK-R" panose="02020400000000000000" pitchFamily="18" charset="-128"/>
                <a:cs typeface="Times New Roman" pitchFamily="18" charset="0"/>
              </a:rPr>
              <a:t>基礎研修（養護者、施設従事者）・管理職研修・スキルアップ研修</a:t>
            </a:r>
            <a:r>
              <a:rPr lang="en-US" altLang="ja-JP" sz="1400" b="1" u="sng" dirty="0">
                <a:solidFill>
                  <a:prstClr val="black"/>
                </a:solidFill>
                <a:latin typeface="UD デジタル 教科書体 NK-R" panose="02020400000000000000" pitchFamily="18" charset="-128"/>
                <a:ea typeface="UD デジタル 教科書体 NK-R" panose="02020400000000000000" pitchFamily="18" charset="-128"/>
                <a:cs typeface="Times New Roman" pitchFamily="18" charset="0"/>
              </a:rPr>
              <a:t>】</a:t>
            </a:r>
          </a:p>
          <a:p>
            <a:pPr>
              <a:lnSpc>
                <a:spcPts val="1200"/>
              </a:lnSpc>
            </a:pPr>
            <a:r>
              <a:rPr lang="ja-JP" altLang="en-US" sz="1250" dirty="0">
                <a:latin typeface="UD デジタル 教科書体 NK-R" panose="02020400000000000000" pitchFamily="18" charset="-128"/>
                <a:ea typeface="UD デジタル 教科書体 NK-R" panose="02020400000000000000" pitchFamily="18" charset="-128"/>
                <a:cs typeface="Times New Roman" pitchFamily="18" charset="0"/>
              </a:rPr>
              <a:t>◆基礎研修では、過去の受講歴に関わらず虐待対応に関わる管理職も含めたすべての職員を受講対象とした</a:t>
            </a:r>
            <a:endParaRPr lang="en-US" altLang="ja-JP" sz="1250" dirty="0">
              <a:latin typeface="UD デジタル 教科書体 NK-R" panose="02020400000000000000" pitchFamily="18" charset="-128"/>
              <a:ea typeface="UD デジタル 教科書体 NK-R" panose="02020400000000000000" pitchFamily="18" charset="-128"/>
              <a:cs typeface="Times New Roman" pitchFamily="18" charset="0"/>
            </a:endParaRPr>
          </a:p>
          <a:p>
            <a:pPr>
              <a:lnSpc>
                <a:spcPts val="1300"/>
              </a:lnSpc>
            </a:pPr>
            <a:r>
              <a:rPr lang="ja-JP" altLang="en-US" sz="1250" dirty="0">
                <a:latin typeface="UD デジタル 教科書体 NK-R" panose="02020400000000000000" pitchFamily="18" charset="-128"/>
                <a:ea typeface="UD デジタル 教科書体 NK-R" panose="02020400000000000000" pitchFamily="18" charset="-128"/>
                <a:cs typeface="Times New Roman" pitchFamily="18" charset="0"/>
              </a:rPr>
              <a:t>◆令和</a:t>
            </a:r>
            <a:r>
              <a:rPr lang="en-US" altLang="ja-JP" sz="1250" dirty="0">
                <a:latin typeface="UD デジタル 教科書体 NK-R" panose="02020400000000000000" pitchFamily="18" charset="-128"/>
                <a:ea typeface="UD デジタル 教科書体 NK-R" panose="02020400000000000000" pitchFamily="18" charset="-128"/>
                <a:cs typeface="Times New Roman" pitchFamily="18" charset="0"/>
              </a:rPr>
              <a:t>6</a:t>
            </a:r>
            <a:r>
              <a:rPr lang="ja-JP" altLang="en-US" sz="1250" dirty="0">
                <a:latin typeface="UD デジタル 教科書体 NK-R" panose="02020400000000000000" pitchFamily="18" charset="-128"/>
                <a:ea typeface="UD デジタル 教科書体 NK-R" panose="02020400000000000000" pitchFamily="18" charset="-128"/>
                <a:cs typeface="Times New Roman" pitchFamily="18" charset="0"/>
              </a:rPr>
              <a:t>年度に国研修を受講した府職員が演習において講師を担当し伝達研修を実施</a:t>
            </a:r>
            <a:endParaRPr lang="en-US" altLang="ja-JP" sz="1250" dirty="0">
              <a:latin typeface="UD デジタル 教科書体 NK-R" panose="02020400000000000000" pitchFamily="18" charset="-128"/>
              <a:ea typeface="UD デジタル 教科書体 NK-R" panose="02020400000000000000" pitchFamily="18" charset="-128"/>
              <a:cs typeface="Times New Roman" pitchFamily="18" charset="0"/>
            </a:endParaRPr>
          </a:p>
          <a:p>
            <a:pPr>
              <a:lnSpc>
                <a:spcPts val="13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dirty="0">
              <a:latin typeface="UD デジタル 教科書体 NK-R" panose="02020400000000000000" pitchFamily="18" charset="-128"/>
              <a:ea typeface="UD デジタル 教科書体 NK-R" panose="02020400000000000000" pitchFamily="18" charset="-128"/>
              <a:cs typeface="Times New Roman" pitchFamily="18" charset="0"/>
            </a:endParaRPr>
          </a:p>
        </p:txBody>
      </p:sp>
      <p:graphicFrame>
        <p:nvGraphicFramePr>
          <p:cNvPr id="14" name="表 13"/>
          <p:cNvGraphicFramePr>
            <a:graphicFrameLocks noGrp="1"/>
          </p:cNvGraphicFramePr>
          <p:nvPr>
            <p:extLst>
              <p:ext uri="{D42A27DB-BD31-4B8C-83A1-F6EECF244321}">
                <p14:modId xmlns:p14="http://schemas.microsoft.com/office/powerpoint/2010/main" val="1214088277"/>
              </p:ext>
            </p:extLst>
          </p:nvPr>
        </p:nvGraphicFramePr>
        <p:xfrm>
          <a:off x="35495" y="1050868"/>
          <a:ext cx="9061209" cy="5550694"/>
        </p:xfrm>
        <a:graphic>
          <a:graphicData uri="http://schemas.openxmlformats.org/drawingml/2006/table">
            <a:tbl>
              <a:tblPr/>
              <a:tblGrid>
                <a:gridCol w="209672">
                  <a:extLst>
                    <a:ext uri="{9D8B030D-6E8A-4147-A177-3AD203B41FA5}">
                      <a16:colId xmlns:a16="http://schemas.microsoft.com/office/drawing/2014/main" val="20000"/>
                    </a:ext>
                  </a:extLst>
                </a:gridCol>
                <a:gridCol w="526961">
                  <a:extLst>
                    <a:ext uri="{9D8B030D-6E8A-4147-A177-3AD203B41FA5}">
                      <a16:colId xmlns:a16="http://schemas.microsoft.com/office/drawing/2014/main" val="20001"/>
                    </a:ext>
                  </a:extLst>
                </a:gridCol>
                <a:gridCol w="3975872">
                  <a:extLst>
                    <a:ext uri="{9D8B030D-6E8A-4147-A177-3AD203B41FA5}">
                      <a16:colId xmlns:a16="http://schemas.microsoft.com/office/drawing/2014/main" val="20002"/>
                    </a:ext>
                  </a:extLst>
                </a:gridCol>
                <a:gridCol w="1926875">
                  <a:extLst>
                    <a:ext uri="{9D8B030D-6E8A-4147-A177-3AD203B41FA5}">
                      <a16:colId xmlns:a16="http://schemas.microsoft.com/office/drawing/2014/main" val="96372467"/>
                    </a:ext>
                  </a:extLst>
                </a:gridCol>
                <a:gridCol w="2421829">
                  <a:extLst>
                    <a:ext uri="{9D8B030D-6E8A-4147-A177-3AD203B41FA5}">
                      <a16:colId xmlns:a16="http://schemas.microsoft.com/office/drawing/2014/main" val="20003"/>
                    </a:ext>
                  </a:extLst>
                </a:gridCol>
              </a:tblGrid>
              <a:tr h="305441">
                <a:tc gridSpan="2">
                  <a:txBody>
                    <a:bodyP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基礎研修（養護者・施設従事者）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管理職研修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スキルアップ研修</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07956">
                <a:tc gridSpan="2">
                  <a:txBody>
                    <a:bodyPr/>
                    <a:lstStyle/>
                    <a:p>
                      <a:pPr algn="dist"/>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対象者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市町村障がい者虐待防止職員または委託先の市町村虐待防止センター職員で養護者虐待、施設従事者虐待に携わる</a:t>
                      </a:r>
                      <a:r>
                        <a:rPr kumimoji="1"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初任者から組織判断・決定を行う管理職までのすべての職員 </a:t>
                      </a:r>
                      <a:r>
                        <a:rPr kumimoji="1" lang="en-US" altLang="ja-JP" sz="1100" u="sng"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過去に受講歴のある職員も含む</a:t>
                      </a:r>
                      <a:r>
                        <a:rPr kumimoji="1" lang="en-US" altLang="ja-JP" sz="1100" u="sng"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に加えて、施設従事者コースでは</a:t>
                      </a:r>
                      <a:r>
                        <a:rPr kumimoji="1"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市町村の施設指導担当職員</a:t>
                      </a:r>
                      <a:r>
                        <a:rPr kumimoji="1" lang="ja-JP" altLang="en-US" sz="1100" u="none" dirty="0">
                          <a:solidFill>
                            <a:schemeClr val="tx1"/>
                          </a:solidFill>
                          <a:latin typeface="UD デジタル 教科書体 NK-R" panose="02020400000000000000" pitchFamily="18" charset="-128"/>
                          <a:ea typeface="UD デジタル 教科書体 NK-R" panose="02020400000000000000" pitchFamily="18" charset="-128"/>
                        </a:rPr>
                        <a:t>も対象とした</a:t>
                      </a:r>
                      <a:endParaRPr kumimoji="1" lang="en-US" altLang="ja-JP" sz="1100" u="none"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市町村障がい者虐待防止職員または委託先の市町村虐待防止センター職員で養護者虐待、施設従事者虐待に携わる</a:t>
                      </a:r>
                      <a:r>
                        <a:rPr kumimoji="1"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初任者から組織判断・決定を行う管理職</a:t>
                      </a:r>
                      <a:r>
                        <a:rPr kumimoji="1" lang="ja-JP" altLang="en-US" sz="1100" u="none" dirty="0">
                          <a:solidFill>
                            <a:schemeClr val="tx1"/>
                          </a:solidFill>
                          <a:latin typeface="UD デジタル 教科書体 NK-R" panose="02020400000000000000" pitchFamily="18" charset="-128"/>
                          <a:ea typeface="UD デジタル 教科書体 NK-R" panose="02020400000000000000" pitchFamily="18" charset="-128"/>
                        </a:rPr>
                        <a:t>および現任者</a:t>
                      </a:r>
                      <a:endParaRPr kumimoji="1" lang="en-US" altLang="ja-JP" sz="1100" u="none"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市町村障がい者虐待防止担当職員及び委託先の市町村障がい者虐待防止センター職員</a:t>
                      </a:r>
                      <a:r>
                        <a:rPr kumimoji="1"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（初任者から管理職まで）</a:t>
                      </a:r>
                    </a:p>
                    <a:p>
                      <a:pPr algn="ct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77247">
                <a:tc gridSpan="2">
                  <a:txBody>
                    <a:bodyPr/>
                    <a:lstStyle/>
                    <a:p>
                      <a:pPr algn="l"/>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形式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indent="0" algn="just">
                        <a:buFont typeface="Arial" panose="020B0604020202020204" pitchFamily="34" charset="0"/>
                        <a:buNone/>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講義：動画配信（</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YouTube</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0" indent="0" algn="just">
                        <a:buFont typeface="Arial" panose="020B0604020202020204" pitchFamily="34" charset="0"/>
                        <a:buNone/>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演習：集合形式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講義・演習：集合形式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講義：動画配信（</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YouTube</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講義：集合形式　　　　</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演習：集合形式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107544">
                <a:tc rowSpan="2">
                  <a:txBody>
                    <a:bodyP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カリキュラム</a:t>
                      </a:r>
                    </a:p>
                  </a:txBody>
                  <a:tcPr vert="eaVert"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dist"/>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講義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厚労省カリキュラム</a:t>
                      </a:r>
                      <a:r>
                        <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rPr>
                        <a:t>】</a:t>
                      </a: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「障害者虐待総論</a:t>
                      </a:r>
                      <a:r>
                        <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成立までの経過、社会的意義」</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「障害者虐待防止法の概要」</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「性的虐待の防止と対応」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「身体拘束等の適正化の推進」</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「通報の意義と通報後の対応～通報はすべての人を救う～」</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「養護者による障害者虐待の防止と対応①」</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「養護者による障害者虐待の防止と対応②」</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「障害者福祉施策従事者等による障害者虐待防止の防止と対応」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「使用者による障害者虐待の防止と対応」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「事実確認調査における情報収集と面接手法（基礎編）」</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「事実確認調査における情報収集と面接手法（応用編）」</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1100" b="1"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障がい者虐待に関わる</a:t>
                      </a:r>
                      <a:endParaRPr kumimoji="1" lang="en-US" altLang="ja-JP" sz="1100" b="1"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100" b="1"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市町村の責務</a:t>
                      </a:r>
                      <a:r>
                        <a:rPr kumimoji="1" lang="ja-JP" altLang="en-US" sz="1100" b="1"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endParaRPr kumimoji="1"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大阪府独自カリキュラム</a:t>
                      </a:r>
                      <a:r>
                        <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（動画配信）</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「ヤングケアラー」</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「家族の想い」</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「経済的虐待の対応」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「成年後見」</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「警察による障がい者虐待の対応」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「島本町における障がい者虐待防止の取組」</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「性暴力被害への対応」</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UD デジタル 教科書体 NK-R" panose="02020400000000000000" pitchFamily="18" charset="-128"/>
                          <a:ea typeface="UD デジタル 教科書体 NK-R" panose="02020400000000000000" pitchFamily="18" charset="-128"/>
                        </a:rPr>
                        <a:t>（集合形式）</a:t>
                      </a:r>
                      <a:endParaRPr kumimoji="1" lang="en-US" altLang="ja-JP" sz="1100" b="0" u="none"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女性・</a:t>
                      </a:r>
                      <a:r>
                        <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rPr>
                        <a:t>DV</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被害者支援について</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schemeClr val="tx1"/>
                          </a:solidFill>
                          <a:latin typeface="UD デジタル 教科書体 NK-R" panose="02020400000000000000" pitchFamily="18" charset="-128"/>
                          <a:ea typeface="UD デジタル 教科書体 NK-R" panose="02020400000000000000" pitchFamily="18" charset="-128"/>
                        </a:rPr>
                        <a:t>～機関との連携～」</a:t>
                      </a:r>
                      <a:endParaRPr kumimoji="1" lang="ja-JP" altLang="en-US" sz="900" b="1" u="none"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824691">
                <a:tc vMerge="1">
                  <a:txBody>
                    <a:bodyPr/>
                    <a:lstStyle/>
                    <a:p>
                      <a:endParaRPr kumimoji="1" lang="ja-JP" altLang="en-US"/>
                    </a:p>
                  </a:txBody>
                  <a:tcPr/>
                </a:tc>
                <a:tc>
                  <a:txBody>
                    <a:bodyPr/>
                    <a:lstStyle/>
                    <a:p>
                      <a:pPr algn="dist"/>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演習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養護者虐待による障害者虐待防止</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の通報受理から養護者支援の検討にかけての演習」</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施設従事者による障害者虐待防止</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の通報受理から事業所指導の検討にかけての演習」</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ja-JP" altLang="en-US" sz="11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1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障がい者虐待の対応ってムズくない？</a:t>
                      </a:r>
                      <a:r>
                        <a:rPr lang="ja-JP" altLang="en-US" sz="11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1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sz="9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市町村の取り組みとディスカッション</a:t>
                      </a:r>
                      <a:endParaRPr lang="en-US" altLang="ja-JP" sz="9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sz="9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－対応力の向上へ向けて－</a:t>
                      </a:r>
                      <a:endParaRPr lang="ja-JP" sz="11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r>
                        <a:rPr lang="ja-JP" sz="11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1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司法面接の技法を用いた面接手法</a:t>
                      </a:r>
                      <a:r>
                        <a:rPr lang="ja-JP" altLang="en-US" sz="9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子ども及び障がい者など社会的弱者への多職種連携の司法面接</a:t>
                      </a:r>
                      <a:r>
                        <a:rPr lang="ja-JP" altLang="en-US" sz="9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1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1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lvl="0" algn="l"/>
                      <a:r>
                        <a:rPr lang="ja-JP" altLang="en-US" sz="1100" b="1" kern="0" spc="7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「事例検討（養護者・従事者）」</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90170" marR="9017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0270484"/>
                  </a:ext>
                </a:extLst>
              </a:tr>
              <a:tr h="458162">
                <a:tc gridSpan="2">
                  <a:txBody>
                    <a:bodyPr/>
                    <a:lstStyle/>
                    <a:p>
                      <a:pPr algn="dis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受講者数　養護者：</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520</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名（うち演習受講者</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148</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従事者：</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277</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名（うち演習受講者</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85</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受講者数　６４名</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受講者数　</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91</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（うち演習受講者</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82</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名）</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80338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79512" y="218790"/>
            <a:ext cx="8784975" cy="652257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9" name="Rectangle 1"/>
          <p:cNvSpPr>
            <a:spLocks noChangeArrowheads="1"/>
          </p:cNvSpPr>
          <p:nvPr/>
        </p:nvSpPr>
        <p:spPr bwMode="auto">
          <a:xfrm>
            <a:off x="-8181" y="479106"/>
            <a:ext cx="9144000" cy="1261884"/>
          </a:xfrm>
          <a:prstGeom prst="rect">
            <a:avLst/>
          </a:prstGeom>
          <a:solidFill>
            <a:srgbClr val="CCCCFF"/>
          </a:solidFill>
          <a:ln>
            <a:noFill/>
          </a:ln>
          <a:effectLst/>
        </p:spPr>
        <p:txBody>
          <a:bodyPr vert="horz" wrap="square" lIns="91440" tIns="45720" rIns="91440" bIns="45720" numCol="1" anchor="t" anchorCtr="0" compatLnSpc="1">
            <a:prstTxWarp prst="textNoShape">
              <a:avLst/>
            </a:prstTxWarp>
            <a:spAutoFit/>
          </a:bodyPr>
          <a:lstStyle/>
          <a:p>
            <a:r>
              <a:rPr lang="ja-JP" altLang="en-US" sz="1400" b="1" u="sng" dirty="0">
                <a:latin typeface="UD デジタル 教科書体 NK-R" panose="02020400000000000000" pitchFamily="18" charset="-128"/>
                <a:ea typeface="UD デジタル 教科書体 NK-R" panose="02020400000000000000" pitchFamily="18" charset="-128"/>
                <a:cs typeface="Times New Roman" pitchFamily="18" charset="0"/>
              </a:rPr>
              <a:t>２．　障がい福祉サービス事業所等コース</a:t>
            </a:r>
            <a:endParaRPr lang="en-US" altLang="ja-JP" sz="1400" dirty="0">
              <a:latin typeface="UD デジタル 教科書体 NK-R" panose="02020400000000000000" pitchFamily="18" charset="-128"/>
              <a:ea typeface="UD デジタル 教科書体 NK-R" panose="02020400000000000000" pitchFamily="18" charset="-128"/>
              <a:cs typeface="ＭＳ Ｐゴシック" pitchFamily="50" charset="-128"/>
            </a:endParaRPr>
          </a:p>
          <a:p>
            <a:r>
              <a:rPr lang="ja-JP" altLang="en-US" sz="1200" dirty="0">
                <a:latin typeface="UD デジタル 教科書体 NK-R" panose="02020400000000000000" pitchFamily="18" charset="-128"/>
                <a:ea typeface="UD デジタル 教科書体 NK-R" panose="02020400000000000000" pitchFamily="18" charset="-128"/>
                <a:cs typeface="ＭＳ Ｐゴシック" pitchFamily="50" charset="-128"/>
              </a:rPr>
              <a:t>◆国研修を受講した民間施設長が事業所向け研修の</a:t>
            </a:r>
            <a:r>
              <a:rPr lang="ja-JP" altLang="en-US" sz="1200" dirty="0">
                <a:latin typeface="UD デジタル 教科書体 NK-R" panose="02020400000000000000" pitchFamily="18" charset="-128"/>
                <a:ea typeface="UD デジタル 教科書体 NK-R" panose="02020400000000000000" pitchFamily="18" charset="-128"/>
                <a:cs typeface="Times New Roman" pitchFamily="18" charset="0"/>
              </a:rPr>
              <a:t>演習において、府職員と共に講師を担当し伝達研修を実施</a:t>
            </a:r>
            <a:endParaRPr lang="en-US" altLang="ja-JP" sz="1200" dirty="0">
              <a:latin typeface="UD デジタル 教科書体 NK-R" panose="02020400000000000000" pitchFamily="18" charset="-128"/>
              <a:ea typeface="UD デジタル 教科書体 NK-R" panose="02020400000000000000" pitchFamily="18" charset="-128"/>
              <a:cs typeface="Times New Roman" pitchFamily="18" charset="0"/>
            </a:endParaRPr>
          </a:p>
          <a:p>
            <a:r>
              <a:rPr lang="ja-JP" altLang="en-US" sz="1200" dirty="0">
                <a:latin typeface="UD デジタル 教科書体 NK-R" panose="02020400000000000000" pitchFamily="18" charset="-128"/>
                <a:ea typeface="UD デジタル 教科書体 NK-R" panose="02020400000000000000" pitchFamily="18" charset="-128"/>
              </a:rPr>
              <a:t>◆令和</a:t>
            </a:r>
            <a:r>
              <a:rPr lang="en-US" altLang="ja-JP" sz="1200" dirty="0">
                <a:latin typeface="UD デジタル 教科書体 NK-R" panose="02020400000000000000" pitchFamily="18" charset="-128"/>
                <a:ea typeface="UD デジタル 教科書体 NK-R" panose="02020400000000000000" pitchFamily="18" charset="-128"/>
              </a:rPr>
              <a:t>6</a:t>
            </a:r>
            <a:r>
              <a:rPr lang="ja-JP" altLang="en-US" sz="1200" dirty="0">
                <a:latin typeface="UD デジタル 教科書体 NK-R" panose="02020400000000000000" pitchFamily="18" charset="-128"/>
                <a:ea typeface="UD デジタル 教科書体 NK-R" panose="02020400000000000000" pitchFamily="18" charset="-128"/>
              </a:rPr>
              <a:t>年度は演習コースを</a:t>
            </a:r>
            <a:r>
              <a:rPr lang="en-US" altLang="ja-JP" sz="1200" dirty="0">
                <a:latin typeface="UD デジタル 教科書体 NK-R" panose="02020400000000000000" pitchFamily="18" charset="-128"/>
                <a:ea typeface="UD デジタル 教科書体 NK-R" panose="02020400000000000000" pitchFamily="18" charset="-128"/>
              </a:rPr>
              <a:t>4</a:t>
            </a:r>
            <a:r>
              <a:rPr lang="ja-JP" altLang="en-US" sz="1200" dirty="0">
                <a:latin typeface="UD デジタル 教科書体 NK-R" panose="02020400000000000000" pitchFamily="18" charset="-128"/>
                <a:ea typeface="UD デジタル 教科書体 NK-R" panose="02020400000000000000" pitchFamily="18" charset="-128"/>
              </a:rPr>
              <a:t>日程（</a:t>
            </a:r>
            <a:r>
              <a:rPr lang="en-US" altLang="ja-JP" sz="1200" dirty="0">
                <a:latin typeface="UD デジタル 教科書体 NK-R" panose="02020400000000000000" pitchFamily="18" charset="-128"/>
                <a:ea typeface="UD デジタル 教科書体 NK-R" panose="02020400000000000000" pitchFamily="18" charset="-128"/>
              </a:rPr>
              <a:t>1</a:t>
            </a:r>
            <a:r>
              <a:rPr lang="ja-JP" altLang="en-US" sz="1200" dirty="0">
                <a:latin typeface="UD デジタル 教科書体 NK-R" panose="02020400000000000000" pitchFamily="18" charset="-128"/>
                <a:ea typeface="UD デジタル 教科書体 NK-R" panose="02020400000000000000" pitchFamily="18" charset="-128"/>
              </a:rPr>
              <a:t>日程の受講者数を</a:t>
            </a:r>
            <a:r>
              <a:rPr lang="en-US" altLang="ja-JP" sz="1200" dirty="0">
                <a:latin typeface="UD デジタル 教科書体 NK-R" panose="02020400000000000000" pitchFamily="18" charset="-128"/>
                <a:ea typeface="UD デジタル 教科書体 NK-R" panose="02020400000000000000" pitchFamily="18" charset="-128"/>
              </a:rPr>
              <a:t>192</a:t>
            </a:r>
            <a:r>
              <a:rPr lang="ja-JP" altLang="en-US" sz="1200" dirty="0">
                <a:latin typeface="UD デジタル 教科書体 NK-R" panose="02020400000000000000" pitchFamily="18" charset="-128"/>
                <a:ea typeface="UD デジタル 教科書体 NK-R" panose="02020400000000000000" pitchFamily="18" charset="-128"/>
              </a:rPr>
              <a:t>名）で実施したが、令和</a:t>
            </a:r>
            <a:r>
              <a:rPr lang="en-US" altLang="ja-JP" sz="1200" dirty="0">
                <a:latin typeface="UD デジタル 教科書体 NK-R" panose="02020400000000000000" pitchFamily="18" charset="-128"/>
                <a:ea typeface="UD デジタル 教科書体 NK-R" panose="02020400000000000000" pitchFamily="18" charset="-128"/>
              </a:rPr>
              <a:t>7</a:t>
            </a:r>
            <a:r>
              <a:rPr lang="ja-JP" altLang="en-US" sz="1200" dirty="0">
                <a:latin typeface="UD デジタル 教科書体 NK-R" panose="02020400000000000000" pitchFamily="18" charset="-128"/>
                <a:ea typeface="UD デジタル 教科書体 NK-R" panose="02020400000000000000" pitchFamily="18" charset="-128"/>
              </a:rPr>
              <a:t>年度は</a:t>
            </a:r>
            <a:r>
              <a:rPr lang="en-US" altLang="ja-JP" sz="1200" dirty="0">
                <a:latin typeface="UD デジタル 教科書体 NK-R" panose="02020400000000000000" pitchFamily="18" charset="-128"/>
                <a:ea typeface="UD デジタル 教科書体 NK-R" panose="02020400000000000000" pitchFamily="18" charset="-128"/>
              </a:rPr>
              <a:t>5</a:t>
            </a:r>
            <a:r>
              <a:rPr lang="ja-JP" altLang="en-US" sz="1200" dirty="0">
                <a:latin typeface="UD デジタル 教科書体 NK-R" panose="02020400000000000000" pitchFamily="18" charset="-128"/>
                <a:ea typeface="UD デジタル 教科書体 NK-R" panose="02020400000000000000" pitchFamily="18" charset="-128"/>
              </a:rPr>
              <a:t>日間に拡大</a:t>
            </a:r>
            <a:endParaRPr lang="en-US" altLang="ja-JP" sz="1200" dirty="0">
              <a:latin typeface="UD デジタル 教科書体 NK-R" panose="02020400000000000000" pitchFamily="18" charset="-128"/>
              <a:ea typeface="UD デジタル 教科書体 NK-R" panose="02020400000000000000" pitchFamily="18" charset="-128"/>
            </a:endParaRPr>
          </a:p>
          <a:p>
            <a:r>
              <a:rPr lang="ja-JP" altLang="en-US" sz="1200" dirty="0">
                <a:latin typeface="UD デジタル 教科書体 NK-R" panose="02020400000000000000" pitchFamily="18" charset="-128"/>
                <a:ea typeface="UD デジタル 教科書体 NK-R" panose="02020400000000000000" pitchFamily="18" charset="-128"/>
              </a:rPr>
              <a:t>◆講義のみコースにおいても間接的防止措置実施者の周知先を拡大し、受講者の増加を目指し、障がい者虐待の理解促進を図った</a:t>
            </a:r>
            <a:endParaRPr lang="en-US" altLang="ja-JP" sz="1200" dirty="0">
              <a:latin typeface="UD デジタル 教科書体 NK-R" panose="02020400000000000000" pitchFamily="18" charset="-128"/>
              <a:ea typeface="UD デジタル 教科書体 NK-R" panose="02020400000000000000" pitchFamily="18" charset="-128"/>
            </a:endParaRPr>
          </a:p>
          <a:p>
            <a:r>
              <a:rPr lang="ja-JP" altLang="en-US" sz="1400" b="1" u="sng" dirty="0">
                <a:latin typeface="UD デジタル 教科書体 NK-R" panose="02020400000000000000" pitchFamily="18" charset="-128"/>
                <a:ea typeface="UD デジタル 教科書体 NK-R" panose="02020400000000000000" pitchFamily="18" charset="-128"/>
                <a:cs typeface="Times New Roman" pitchFamily="18" charset="0"/>
              </a:rPr>
              <a:t>３．　特別講演会</a:t>
            </a:r>
            <a:endParaRPr lang="en-US" altLang="ja-JP" sz="1400" b="1" u="sng" dirty="0">
              <a:latin typeface="UD デジタル 教科書体 NK-R" panose="02020400000000000000" pitchFamily="18" charset="-128"/>
              <a:ea typeface="UD デジタル 教科書体 NK-R" panose="02020400000000000000" pitchFamily="18" charset="-128"/>
              <a:cs typeface="Times New Roman" pitchFamily="18" charset="0"/>
            </a:endParaRPr>
          </a:p>
          <a:p>
            <a:r>
              <a:rPr lang="ja-JP" altLang="en-US" sz="1200" dirty="0">
                <a:latin typeface="UD デジタル 教科書体 NK-R" panose="02020400000000000000" pitchFamily="18" charset="-128"/>
                <a:ea typeface="UD デジタル 教科書体 NK-R" panose="02020400000000000000" pitchFamily="18" charset="-128"/>
              </a:rPr>
              <a:t>◆障がい福祉サービス事業所等の職員を主な対象とし、障がい者の権利擁護についての理解及び虐待の防止を目的に実施</a:t>
            </a:r>
            <a:endParaRPr lang="en-US" altLang="ja-JP" sz="1200" dirty="0">
              <a:latin typeface="UD デジタル 教科書体 NK-R" panose="02020400000000000000" pitchFamily="18" charset="-128"/>
              <a:ea typeface="UD デジタル 教科書体 NK-R" panose="02020400000000000000" pitchFamily="18" charset="-128"/>
              <a:cs typeface="ＭＳ Ｐゴシック" pitchFamily="50" charset="-128"/>
            </a:endParaRPr>
          </a:p>
        </p:txBody>
      </p:sp>
      <p:sp>
        <p:nvSpPr>
          <p:cNvPr id="4" name="額縁 3"/>
          <p:cNvSpPr/>
          <p:nvPr/>
        </p:nvSpPr>
        <p:spPr>
          <a:xfrm>
            <a:off x="-8422" y="1"/>
            <a:ext cx="9152421" cy="471586"/>
          </a:xfrm>
          <a:prstGeom prst="bevel">
            <a:avLst>
              <a:gd name="adj" fmla="val 0"/>
            </a:avLst>
          </a:prstGeom>
          <a:solidFill>
            <a:srgbClr val="00206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障がい</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者</a:t>
            </a:r>
            <a:r>
              <a:rPr lang="ja-JP" altLang="ja-JP"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虐待防止</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・権利擁護</a:t>
            </a:r>
            <a:r>
              <a:rPr lang="ja-JP" altLang="ja-JP"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研修</a:t>
            </a: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＜実績②＞　　</a:t>
            </a:r>
            <a:r>
              <a:rPr lang="ja-JP" altLang="en-US" sz="2400"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r>
              <a:rPr lang="ja-JP" altLang="ja-JP" sz="2400"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　　　</a:t>
            </a:r>
            <a:endParaRPr lang="ja-JP" altLang="en-US" sz="24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0" name="スライド番号プレースホルダー 1"/>
          <p:cNvSpPr>
            <a:spLocks noGrp="1"/>
          </p:cNvSpPr>
          <p:nvPr>
            <p:ph type="sldNum" sz="quarter" idx="12"/>
          </p:nvPr>
        </p:nvSpPr>
        <p:spPr>
          <a:xfrm>
            <a:off x="7010400" y="6453336"/>
            <a:ext cx="2133600" cy="365125"/>
          </a:xfrm>
        </p:spPr>
        <p:txBody>
          <a:body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5</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3769368904"/>
              </p:ext>
            </p:extLst>
          </p:nvPr>
        </p:nvGraphicFramePr>
        <p:xfrm>
          <a:off x="8181" y="1740990"/>
          <a:ext cx="9127639" cy="5036635"/>
        </p:xfrm>
        <a:graphic>
          <a:graphicData uri="http://schemas.openxmlformats.org/drawingml/2006/table">
            <a:tbl>
              <a:tblPr/>
              <a:tblGrid>
                <a:gridCol w="589615">
                  <a:extLst>
                    <a:ext uri="{9D8B030D-6E8A-4147-A177-3AD203B41FA5}">
                      <a16:colId xmlns:a16="http://schemas.microsoft.com/office/drawing/2014/main" val="20000"/>
                    </a:ext>
                  </a:extLst>
                </a:gridCol>
                <a:gridCol w="6358649">
                  <a:extLst>
                    <a:ext uri="{9D8B030D-6E8A-4147-A177-3AD203B41FA5}">
                      <a16:colId xmlns:a16="http://schemas.microsoft.com/office/drawing/2014/main" val="20001"/>
                    </a:ext>
                  </a:extLst>
                </a:gridCol>
                <a:gridCol w="2179375">
                  <a:extLst>
                    <a:ext uri="{9D8B030D-6E8A-4147-A177-3AD203B41FA5}">
                      <a16:colId xmlns:a16="http://schemas.microsoft.com/office/drawing/2014/main" val="1594018205"/>
                    </a:ext>
                  </a:extLst>
                </a:gridCol>
              </a:tblGrid>
              <a:tr h="374514">
                <a:tc>
                  <a:txBody>
                    <a:bodyPr/>
                    <a:lstStyle/>
                    <a:p>
                      <a:pPr algn="dist"/>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障がい福祉サービス事業所等コース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特別講演会</a:t>
                      </a:r>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86888"/>
                  </a:ext>
                </a:extLst>
              </a:tr>
              <a:tr h="581717">
                <a:tc>
                  <a:txBody>
                    <a:bodyPr/>
                    <a:lstStyle/>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対象者</a:t>
                      </a: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dirty="0" err="1">
                          <a:solidFill>
                            <a:schemeClr val="tx1"/>
                          </a:solidFill>
                          <a:latin typeface="UD デジタル 教科書体 NK-R" panose="02020400000000000000" pitchFamily="18" charset="-128"/>
                          <a:ea typeface="UD デジタル 教科書体 NK-R" panose="02020400000000000000" pitchFamily="18" charset="-128"/>
                        </a:rPr>
                        <a:t>障がい</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福祉サービス事業所等職員（主に管理者・虐待防止担当者を含む責任者）</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・間接的防止措置実施者である学校、保育所等、医療機関、</a:t>
                      </a:r>
                      <a:r>
                        <a:rPr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放課後等児童クラブ等</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において、研修内容を職場内職員に伝達・周知できる職員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・障がい福祉サービス事業所等職員</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・間接的防止措置先職員</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・その他（市町村、大阪府職員）</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04357">
                <a:tc>
                  <a:txBody>
                    <a:bodyPr/>
                    <a:lstStyle/>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開催</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形式</a:t>
                      </a: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講義：動画配信（</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YouTube</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　　　　　　　　演習：集合形式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集合形式</a:t>
                      </a:r>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317293"/>
                  </a:ext>
                </a:extLst>
              </a:tr>
              <a:tr h="583207">
                <a:tc>
                  <a:txBody>
                    <a:bodyPr/>
                    <a:lstStyle/>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目的</a:t>
                      </a: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000" dirty="0">
                          <a:latin typeface="UD デジタル 教科書体 NK-R" panose="02020400000000000000" pitchFamily="18" charset="-128"/>
                          <a:ea typeface="UD デジタル 教科書体 NK-R" panose="02020400000000000000" pitchFamily="18" charset="-128"/>
                          <a:cs typeface="Times New Roman" pitchFamily="18" charset="0"/>
                        </a:rPr>
                        <a:t>障害者虐待防止法の理解や管理者の責務、</a:t>
                      </a:r>
                      <a:r>
                        <a:rPr lang="ja-JP" altLang="en-US" sz="1000" dirty="0">
                          <a:latin typeface="UD デジタル 教科書体 NK-R" panose="02020400000000000000" pitchFamily="18" charset="-128"/>
                          <a:ea typeface="UD デジタル 教科書体 NK-R" panose="02020400000000000000" pitchFamily="18" charset="-128"/>
                          <a:cs typeface="ＭＳ Ｐゴシック" pitchFamily="50" charset="-128"/>
                        </a:rPr>
                        <a:t>虐待防止委員会</a:t>
                      </a:r>
                      <a:r>
                        <a:rPr lang="ja-JP" altLang="en-US" sz="1000" dirty="0">
                          <a:latin typeface="UD デジタル 教科書体 NK-R" panose="02020400000000000000" pitchFamily="18" charset="-128"/>
                          <a:ea typeface="UD デジタル 教科書体 NK-R" panose="02020400000000000000" pitchFamily="18" charset="-128"/>
                          <a:cs typeface="Times New Roman" pitchFamily="18" charset="0"/>
                        </a:rPr>
                        <a:t>等をテーマとして学び、受講後に各事業所内での</a:t>
                      </a:r>
                      <a:r>
                        <a:rPr lang="ja-JP" altLang="en-US" sz="1000" dirty="0">
                          <a:latin typeface="UD デジタル 教科書体 NK-R" panose="02020400000000000000" pitchFamily="18" charset="-128"/>
                          <a:ea typeface="UD デジタル 教科書体 NK-R" panose="02020400000000000000" pitchFamily="18" charset="-128"/>
                          <a:cs typeface="ＭＳ Ｐゴシック" pitchFamily="50" charset="-128"/>
                        </a:rPr>
                        <a:t>虐待防止研修（伝達研修）の実施を促進。事業所における障がい者虐待の対応と未然防止の取組の促進を図る。</a:t>
                      </a:r>
                      <a:endParaRPr lang="en-US" altLang="ja-JP" sz="1000" dirty="0">
                        <a:latin typeface="UD デジタル 教科書体 NK-R" panose="02020400000000000000" pitchFamily="18" charset="-128"/>
                        <a:ea typeface="UD デジタル 教科書体 NK-R" panose="02020400000000000000" pitchFamily="18" charset="-128"/>
                        <a:cs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000" dirty="0">
                          <a:latin typeface="UD デジタル 教科書体 NK-R" panose="02020400000000000000" pitchFamily="18" charset="-128"/>
                          <a:ea typeface="UD デジタル 教科書体 NK-R" panose="02020400000000000000" pitchFamily="18" charset="-128"/>
                        </a:rPr>
                        <a:t>障がい者の権利擁護についての理解及び虐待の防止</a:t>
                      </a:r>
                      <a:endParaRPr lang="en-US" altLang="ja-JP" sz="1000" dirty="0">
                        <a:latin typeface="UD デジタル 教科書体 NK-R" panose="02020400000000000000" pitchFamily="18" charset="-128"/>
                        <a:ea typeface="UD デジタル 教科書体 NK-R" panose="02020400000000000000" pitchFamily="18" charset="-128"/>
                        <a:cs typeface="ＭＳ Ｐゴシック" pitchFamily="50" charset="-128"/>
                      </a:endParaRPr>
                    </a:p>
                  </a:txBody>
                  <a:tcPr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4013172"/>
                  </a:ext>
                </a:extLst>
              </a:tr>
              <a:tr h="2348703">
                <a:tc>
                  <a:txBody>
                    <a:bodyPr/>
                    <a:lstStyle/>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カ</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リ</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キ</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ュ</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ラ</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◎講義：</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YouTube</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動画配信</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厚労省作成</a:t>
                      </a:r>
                      <a:r>
                        <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rPr>
                        <a:t>】</a:t>
                      </a: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「障害者虐待総論</a:t>
                      </a:r>
                      <a:r>
                        <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成立までの経過、社会的意義」　　「障害者虐待防止法の概要」　　「性的虐待の防止と対応」</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「身体拘束等の適正化の推進」　　「通報の意義と通報後の対応～通報はすべての人を救う～」</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「法人・事業所の理念と管理者の役割」　　「虐待を防止するための日常の取組について①」</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「虐待を防止するための日常の取組について②～身体拘束・行動制限の廃止と支援の質の向上～」</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「通報プロセスについて（通報した場合の準備含む）」</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「障害者虐待防止委員会、身体拘束等の適正化委員会と虐待防止責任者の役割」</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「虐待防止委員会の実際の運営について」</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「当事者の声」</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府作成</a:t>
                      </a:r>
                      <a:r>
                        <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rPr>
                        <a:t>】</a:t>
                      </a:r>
                    </a:p>
                    <a:p>
                      <a:pPr algn="l"/>
                      <a:r>
                        <a:rPr kumimoji="1" lang="ja-JP" altLang="ja-JP" sz="10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「大阪府内の障がい者虐待の状況」</a:t>
                      </a:r>
                      <a:r>
                        <a:rPr kumimoji="1" lang="ja-JP" altLang="en-US" sz="1000" b="0" u="none" dirty="0">
                          <a:solidFill>
                            <a:schemeClr val="tx1"/>
                          </a:solidFill>
                          <a:latin typeface="UD デジタル 教科書体 NK-R" panose="02020400000000000000" pitchFamily="18" charset="-128"/>
                          <a:ea typeface="UD デジタル 教科書体 NK-R" panose="02020400000000000000" pitchFamily="18" charset="-128"/>
                        </a:rPr>
                        <a:t>「ヤングケアラー支援研修」　</a:t>
                      </a:r>
                      <a:endParaRPr kumimoji="1" lang="en-US" altLang="ja-JP" sz="1000" b="0" u="none"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◎演習：集合形式</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「演習①　虐待が疑われる事案への対応」「演習②　虐待防止委員会の活性化」「演習③　身体拘束適正化委員会の運営」</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000" b="0" dirty="0">
                          <a:solidFill>
                            <a:schemeClr val="tx1"/>
                          </a:solidFill>
                          <a:latin typeface="UD デジタル 教科書体 NK-R" panose="02020400000000000000" pitchFamily="18" charset="-128"/>
                          <a:ea typeface="UD デジタル 教科書体 NK-R" panose="02020400000000000000" pitchFamily="18" charset="-128"/>
                        </a:rPr>
                        <a:t>◎研修</a:t>
                      </a:r>
                      <a:endParaRPr kumimoji="1" lang="en-US" altLang="ja-JP" sz="1000" b="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b="0" dirty="0">
                          <a:solidFill>
                            <a:schemeClr val="tx1"/>
                          </a:solidFill>
                          <a:latin typeface="UD デジタル 教科書体 NK-R" panose="02020400000000000000" pitchFamily="18" charset="-128"/>
                          <a:ea typeface="UD デジタル 教科書体 NK-R" panose="02020400000000000000" pitchFamily="18" charset="-128"/>
                        </a:rPr>
                        <a:t>アンガーマネジメント～自分も相手も大切にできる心理トレーニング～」</a:t>
                      </a:r>
                      <a:endPar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◎講演</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「障がいのある人への虐待を防ぐために一人ひとりができること」</a:t>
                      </a:r>
                      <a:endPar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5400">
                <a:tc>
                  <a:txBody>
                    <a:bodyPr/>
                    <a:lstStyle/>
                    <a:p>
                      <a:pPr marL="0" marR="0" lvl="0" indent="0" algn="dist" defTabSz="914400" rtl="0" eaLnBrk="1" fontAlgn="auto" latinLnBrk="0" hangingPunct="1">
                        <a:lnSpc>
                          <a:spcPct val="3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実績</a:t>
                      </a:r>
                    </a:p>
                    <a:p>
                      <a:pPr algn="dist"/>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令和</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5</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年度：　　９４７名（</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うち演習受講者</a:t>
                      </a:r>
                      <a:r>
                        <a:rPr kumimoji="1" lang="en-US" altLang="ja-JP" sz="1000" baseline="0" dirty="0">
                          <a:solidFill>
                            <a:schemeClr val="tx1"/>
                          </a:solidFill>
                          <a:latin typeface="UD デジタル 教科書体 NK-R" panose="02020400000000000000" pitchFamily="18" charset="-128"/>
                          <a:ea typeface="UD デジタル 教科書体 NK-R" panose="02020400000000000000" pitchFamily="18" charset="-128"/>
                        </a:rPr>
                        <a:t>689</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名</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令和</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6</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年度：１</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５０９名（</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うち演習受講者</a:t>
                      </a:r>
                      <a:r>
                        <a:rPr kumimoji="1" lang="en-US" altLang="ja-JP" sz="1000" baseline="0" dirty="0">
                          <a:solidFill>
                            <a:schemeClr val="tx1"/>
                          </a:solidFill>
                          <a:latin typeface="UD デジタル 教科書体 NK-R" panose="02020400000000000000" pitchFamily="18" charset="-128"/>
                          <a:ea typeface="UD デジタル 教科書体 NK-R" panose="02020400000000000000" pitchFamily="18" charset="-128"/>
                        </a:rPr>
                        <a:t>666</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名</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令和</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7</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年度：１</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,329</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名（</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うち演習受講者</a:t>
                      </a:r>
                      <a:r>
                        <a:rPr kumimoji="1" lang="en-US" altLang="ja-JP" sz="1000" baseline="0" dirty="0">
                          <a:solidFill>
                            <a:schemeClr val="tx1"/>
                          </a:solidFill>
                          <a:latin typeface="UD デジタル 教科書体 NK-R" panose="02020400000000000000" pitchFamily="18" charset="-128"/>
                          <a:ea typeface="UD デジタル 教科書体 NK-R" panose="02020400000000000000" pitchFamily="18" charset="-128"/>
                        </a:rPr>
                        <a:t>825</a:t>
                      </a:r>
                      <a:r>
                        <a:rPr kumimoji="1" lang="ja-JP" altLang="en-US" sz="1000" baseline="0" dirty="0">
                          <a:solidFill>
                            <a:schemeClr val="tx1"/>
                          </a:solidFill>
                          <a:latin typeface="UD デジタル 教科書体 NK-R" panose="02020400000000000000" pitchFamily="18" charset="-128"/>
                          <a:ea typeface="UD デジタル 教科書体 NK-R" panose="02020400000000000000" pitchFamily="18" charset="-128"/>
                        </a:rPr>
                        <a:t>名</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受講者</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422</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名</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13202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図表 3"/>
          <p:cNvGraphicFramePr/>
          <p:nvPr/>
        </p:nvGraphicFramePr>
        <p:xfrm>
          <a:off x="2516838" y="1049613"/>
          <a:ext cx="4719456" cy="2895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角丸四角形吹き出し 7"/>
          <p:cNvSpPr/>
          <p:nvPr/>
        </p:nvSpPr>
        <p:spPr>
          <a:xfrm>
            <a:off x="7380312" y="598826"/>
            <a:ext cx="1552963" cy="740310"/>
          </a:xfrm>
          <a:prstGeom prst="wedgeRoundRectCallout">
            <a:avLst>
              <a:gd name="adj1" fmla="val 21656"/>
              <a:gd name="adj2" fmla="val 6434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虐待判断の結果や</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苦情等により</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運営指導等を実施</a:t>
            </a:r>
          </a:p>
        </p:txBody>
      </p:sp>
      <p:graphicFrame>
        <p:nvGraphicFramePr>
          <p:cNvPr id="10" name="図表 9"/>
          <p:cNvGraphicFramePr/>
          <p:nvPr/>
        </p:nvGraphicFramePr>
        <p:xfrm>
          <a:off x="2516839" y="1484828"/>
          <a:ext cx="6303633" cy="2911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正方形/長方形 8"/>
          <p:cNvSpPr/>
          <p:nvPr/>
        </p:nvSpPr>
        <p:spPr>
          <a:xfrm>
            <a:off x="4237064" y="1497495"/>
            <a:ext cx="2863180" cy="27830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latin typeface="UD デジタル 教科書体 NK-R" panose="02020400000000000000" pitchFamily="18" charset="-128"/>
                <a:ea typeface="UD デジタル 教科書体 NK-R" panose="02020400000000000000" pitchFamily="18" charset="-128"/>
              </a:rPr>
              <a:t>※</a:t>
            </a:r>
            <a:r>
              <a:rPr lang="ja-JP" altLang="en-US" sz="1400" b="1" dirty="0">
                <a:latin typeface="UD デジタル 教科書体 NK-R" panose="02020400000000000000" pitchFamily="18" charset="-128"/>
                <a:ea typeface="UD デジタル 教科書体 NK-R" panose="02020400000000000000" pitchFamily="18" charset="-128"/>
              </a:rPr>
              <a:t>必要に応じて事実確認から介入</a:t>
            </a:r>
          </a:p>
        </p:txBody>
      </p:sp>
      <p:sp>
        <p:nvSpPr>
          <p:cNvPr id="11" name="額縁 10"/>
          <p:cNvSpPr/>
          <p:nvPr/>
        </p:nvSpPr>
        <p:spPr>
          <a:xfrm>
            <a:off x="-6874" y="0"/>
            <a:ext cx="9144000" cy="540000"/>
          </a:xfrm>
          <a:prstGeom prst="bevel">
            <a:avLst>
              <a:gd name="adj" fmla="val 0"/>
            </a:avLst>
          </a:prstGeom>
          <a:solidFill>
            <a:srgbClr val="00206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err="1">
                <a:solidFill>
                  <a:schemeClr val="bg1"/>
                </a:solidFill>
                <a:latin typeface="UD デジタル 教科書体 NK-R" panose="02020400000000000000" pitchFamily="18" charset="-128"/>
                <a:ea typeface="UD デジタル 教科書体 NK-R" panose="02020400000000000000" pitchFamily="18" charset="-128"/>
              </a:rPr>
              <a:t>障がい</a:t>
            </a:r>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者福祉施設従事者等による虐待への対応について</a:t>
            </a:r>
          </a:p>
        </p:txBody>
      </p:sp>
      <p:sp>
        <p:nvSpPr>
          <p:cNvPr id="13" name="スライド番号プレースホルダー 1"/>
          <p:cNvSpPr>
            <a:spLocks noGrp="1"/>
          </p:cNvSpPr>
          <p:nvPr>
            <p:ph type="sldNum" sz="quarter" idx="12"/>
          </p:nvPr>
        </p:nvSpPr>
        <p:spPr>
          <a:xfrm>
            <a:off x="7008440" y="6451586"/>
            <a:ext cx="2133600" cy="365125"/>
          </a:xfrm>
        </p:spPr>
        <p:txBody>
          <a:body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6</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角丸四角形 13"/>
          <p:cNvSpPr/>
          <p:nvPr/>
        </p:nvSpPr>
        <p:spPr>
          <a:xfrm>
            <a:off x="196977" y="620688"/>
            <a:ext cx="3510927"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実務フロー（通報から権限行使まで）</a:t>
            </a:r>
            <a:endParaRPr lang="en-US" altLang="ja-JP" sz="1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 name="角丸四角形 14"/>
          <p:cNvSpPr/>
          <p:nvPr/>
        </p:nvSpPr>
        <p:spPr>
          <a:xfrm>
            <a:off x="196977" y="2004794"/>
            <a:ext cx="3315569"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各指定権者による事業所への対応</a:t>
            </a:r>
            <a:endPar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3" name="楕円 2"/>
          <p:cNvSpPr/>
          <p:nvPr/>
        </p:nvSpPr>
        <p:spPr>
          <a:xfrm>
            <a:off x="395535" y="1196752"/>
            <a:ext cx="1977285" cy="142384"/>
          </a:xfrm>
          <a:prstGeom prst="ellipse">
            <a:avLst/>
          </a:prstGeom>
          <a:solidFill>
            <a:srgbClr val="FFFF0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16" name="角丸四角形 15"/>
          <p:cNvSpPr/>
          <p:nvPr/>
        </p:nvSpPr>
        <p:spPr>
          <a:xfrm>
            <a:off x="196977" y="3064435"/>
            <a:ext cx="5311127"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令和５年度と令和６年度の虐待件数と事業所数との比較</a:t>
            </a:r>
            <a:endParaRPr lang="en-US" altLang="ja-JP" sz="1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楕円 20"/>
          <p:cNvSpPr/>
          <p:nvPr/>
        </p:nvSpPr>
        <p:spPr>
          <a:xfrm>
            <a:off x="623081" y="1630242"/>
            <a:ext cx="1428639" cy="102305"/>
          </a:xfrm>
          <a:prstGeom prst="ellipse">
            <a:avLst/>
          </a:prstGeom>
          <a:solidFill>
            <a:srgbClr val="FFFF0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err="1">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5" name="テキスト ボックス 4"/>
          <p:cNvSpPr txBox="1"/>
          <p:nvPr/>
        </p:nvSpPr>
        <p:spPr>
          <a:xfrm>
            <a:off x="382676" y="1081336"/>
            <a:ext cx="2605148" cy="416159"/>
          </a:xfrm>
          <a:prstGeom prst="rect">
            <a:avLst/>
          </a:prstGeom>
          <a:noFill/>
        </p:spPr>
        <p:txBody>
          <a:bodyPr wrap="square" rtlCol="0" anchor="ctr">
            <a:noAutofit/>
          </a:bodyPr>
          <a:lstStyle/>
          <a:p>
            <a:pPr>
              <a:lnSpc>
                <a:spcPts val="0"/>
              </a:lnSpc>
              <a:spcAft>
                <a:spcPts val="600"/>
              </a:spcAft>
            </a:pPr>
            <a:r>
              <a:rPr lang="ja-JP" altLang="en-US" sz="1400" b="1" dirty="0">
                <a:solidFill>
                  <a:srgbClr val="FF0000"/>
                </a:solidFill>
                <a:latin typeface="UD デジタル 教科書体 NK-R" panose="02020400000000000000" pitchFamily="18" charset="-128"/>
                <a:ea typeface="UD デジタル 教科書体 NK-R" panose="02020400000000000000" pitchFamily="18" charset="-128"/>
              </a:rPr>
              <a:t>虐待防止センターの役割</a:t>
            </a:r>
            <a:endParaRPr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17" name="テキスト ボックス 16"/>
          <p:cNvSpPr txBox="1"/>
          <p:nvPr/>
        </p:nvSpPr>
        <p:spPr>
          <a:xfrm>
            <a:off x="483511" y="1520106"/>
            <a:ext cx="1893755" cy="443437"/>
          </a:xfrm>
          <a:prstGeom prst="rect">
            <a:avLst/>
          </a:prstGeom>
          <a:noFill/>
        </p:spPr>
        <p:txBody>
          <a:bodyPr wrap="square" rtlCol="0" anchor="ctr">
            <a:noAutofit/>
          </a:bodyPr>
          <a:lstStyle/>
          <a:p>
            <a:pPr>
              <a:lnSpc>
                <a:spcPts val="0"/>
              </a:lnSpc>
              <a:spcAft>
                <a:spcPts val="600"/>
              </a:spcAft>
            </a:pPr>
            <a:r>
              <a:rPr lang="ja-JP" altLang="en-US" sz="1600" b="1" dirty="0">
                <a:solidFill>
                  <a:srgbClr val="FF0000"/>
                </a:solidFill>
                <a:latin typeface="UD デジタル 教科書体 NK-R" panose="02020400000000000000" pitchFamily="18" charset="-128"/>
                <a:ea typeface="UD デジタル 教科書体 NK-R" panose="02020400000000000000" pitchFamily="18" charset="-128"/>
              </a:rPr>
              <a:t>指定権者の役割</a:t>
            </a:r>
            <a:endParaRPr lang="en-US" altLang="ja-JP" sz="16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18" name="テキスト ボックス 17"/>
          <p:cNvSpPr txBox="1"/>
          <p:nvPr/>
        </p:nvSpPr>
        <p:spPr>
          <a:xfrm>
            <a:off x="107503" y="2204864"/>
            <a:ext cx="9029623" cy="993223"/>
          </a:xfrm>
          <a:prstGeom prst="rect">
            <a:avLst/>
          </a:prstGeom>
          <a:noFill/>
        </p:spPr>
        <p:txBody>
          <a:bodyPr wrap="square" rtlCol="0" anchor="ctr">
            <a:noAutofit/>
          </a:bodyPr>
          <a:lstStyle/>
          <a:p>
            <a:r>
              <a:rPr lang="ja-JP" altLang="en-US" sz="1600" dirty="0">
                <a:latin typeface="UD デジタル 教科書体 NK-R" panose="02020400000000000000" pitchFamily="18" charset="-128"/>
                <a:ea typeface="UD デジタル 教科書体 NK-R" panose="02020400000000000000" pitchFamily="18" charset="-128"/>
              </a:rPr>
              <a:t>○</a:t>
            </a:r>
            <a:r>
              <a:rPr lang="ja-JP" altLang="en-US" sz="1600" b="1" dirty="0">
                <a:latin typeface="UD デジタル 教科書体 NK-R" panose="02020400000000000000" pitchFamily="18" charset="-128"/>
                <a:ea typeface="UD デジタル 教科書体 NK-R" panose="02020400000000000000" pitchFamily="18" charset="-128"/>
              </a:rPr>
              <a:t>集団指導（全事業者対象）　⇒　行政処分事案の周知や虐待防止に関する講義等を実施</a:t>
            </a:r>
            <a:endParaRPr lang="en-US" altLang="ja-JP" sz="1600" b="1" dirty="0">
              <a:latin typeface="UD デジタル 教科書体 NK-R" panose="02020400000000000000" pitchFamily="18" charset="-128"/>
              <a:ea typeface="UD デジタル 教科書体 NK-R" panose="02020400000000000000" pitchFamily="18" charset="-128"/>
            </a:endParaRPr>
          </a:p>
          <a:p>
            <a:r>
              <a:rPr lang="ja-JP" altLang="en-US" sz="1600" b="1" dirty="0">
                <a:latin typeface="UD デジタル 教科書体 NK-R" panose="02020400000000000000" pitchFamily="18" charset="-128"/>
                <a:ea typeface="UD デジタル 教科書体 NK-R" panose="02020400000000000000" pitchFamily="18" charset="-128"/>
              </a:rPr>
              <a:t>○運営指導（訪問等により個々に対応）　⇒　人権に関わる研修や虐待と判断された後の改善状況の確認</a:t>
            </a:r>
            <a:endParaRPr lang="en-US" altLang="ja-JP" sz="1600" b="1" dirty="0">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p:cNvSpPr txBox="1"/>
          <p:nvPr/>
        </p:nvSpPr>
        <p:spPr>
          <a:xfrm>
            <a:off x="196977" y="5822631"/>
            <a:ext cx="8878428" cy="873086"/>
          </a:xfrm>
          <a:prstGeom prst="rect">
            <a:avLst/>
          </a:prstGeom>
          <a:noFill/>
        </p:spPr>
        <p:txBody>
          <a:bodyPr wrap="square" rtlCol="0">
            <a:noAutofit/>
          </a:bodyPr>
          <a:lstStyle/>
          <a:p>
            <a:pPr>
              <a:lnSpc>
                <a:spcPts val="600"/>
              </a:lnSpc>
              <a:spcAft>
                <a:spcPts val="1200"/>
              </a:spcAft>
            </a:pPr>
            <a:r>
              <a:rPr lang="ja-JP" altLang="en-US" sz="1100" dirty="0">
                <a:latin typeface="UD デジタル 教科書体 NK-R" panose="02020400000000000000" pitchFamily="18" charset="-128"/>
                <a:ea typeface="UD デジタル 教科書体 NK-R" panose="02020400000000000000" pitchFamily="18" charset="-128"/>
              </a:rPr>
              <a:t>　　</a:t>
            </a: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１　令和５年</a:t>
            </a:r>
            <a:r>
              <a:rPr lang="en-US" altLang="ja-JP" sz="1100" dirty="0">
                <a:latin typeface="UD デジタル 教科書体 NK-R" panose="02020400000000000000" pitchFamily="18" charset="-128"/>
                <a:ea typeface="UD デジタル 教科書体 NK-R" panose="02020400000000000000" pitchFamily="18" charset="-128"/>
              </a:rPr>
              <a:t>10</a:t>
            </a:r>
            <a:r>
              <a:rPr lang="ja-JP" altLang="en-US" sz="1100" dirty="0">
                <a:latin typeface="UD デジタル 教科書体 NK-R" panose="02020400000000000000" pitchFamily="18" charset="-128"/>
                <a:ea typeface="UD デジタル 教科書体 NK-R" panose="02020400000000000000" pitchFamily="18" charset="-128"/>
              </a:rPr>
              <a:t>月</a:t>
            </a:r>
            <a:r>
              <a:rPr lang="en-US" altLang="ja-JP" sz="1100" dirty="0">
                <a:latin typeface="UD デジタル 教科書体 NK-R" panose="02020400000000000000" pitchFamily="18" charset="-128"/>
                <a:ea typeface="UD デジタル 教科書体 NK-R" panose="02020400000000000000" pitchFamily="18" charset="-128"/>
              </a:rPr>
              <a:t>1</a:t>
            </a:r>
            <a:r>
              <a:rPr lang="ja-JP" altLang="en-US" sz="1100" dirty="0">
                <a:latin typeface="UD デジタル 教科書体 NK-R" panose="02020400000000000000" pitchFamily="18" charset="-128"/>
                <a:ea typeface="UD デジタル 教科書体 NK-R" panose="02020400000000000000" pitchFamily="18" charset="-128"/>
              </a:rPr>
              <a:t>日現在の障害福祉サービス等事業所数（障害者支援施設等および障害者支援施設の昼間実施サービスを除く）</a:t>
            </a:r>
            <a:endParaRPr lang="en-US" altLang="ja-JP" sz="1100" dirty="0">
              <a:latin typeface="UD デジタル 教科書体 NK-R" panose="02020400000000000000" pitchFamily="18" charset="-128"/>
              <a:ea typeface="UD デジタル 教科書体 NK-R" panose="02020400000000000000" pitchFamily="18" charset="-128"/>
            </a:endParaRPr>
          </a:p>
          <a:p>
            <a:pPr>
              <a:lnSpc>
                <a:spcPts val="600"/>
              </a:lnSpc>
              <a:spcAft>
                <a:spcPts val="1200"/>
              </a:spcAft>
            </a:pPr>
            <a:r>
              <a:rPr lang="ja-JP" altLang="en-US" sz="1100" dirty="0">
                <a:latin typeface="UD デジタル 教科書体 NK-R" panose="02020400000000000000" pitchFamily="18" charset="-128"/>
                <a:ea typeface="UD デジタル 教科書体 NK-R" panose="02020400000000000000" pitchFamily="18" charset="-128"/>
              </a:rPr>
              <a:t>　　</a:t>
            </a: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２　令和６年１０月</a:t>
            </a:r>
            <a:r>
              <a:rPr lang="en-US" altLang="ja-JP" sz="1100" dirty="0">
                <a:latin typeface="UD デジタル 教科書体 NK-R" panose="02020400000000000000" pitchFamily="18" charset="-128"/>
                <a:ea typeface="UD デジタル 教科書体 NK-R" panose="02020400000000000000" pitchFamily="18" charset="-128"/>
              </a:rPr>
              <a:t>1</a:t>
            </a:r>
            <a:r>
              <a:rPr lang="ja-JP" altLang="en-US" sz="1100" dirty="0">
                <a:latin typeface="UD デジタル 教科書体 NK-R" panose="02020400000000000000" pitchFamily="18" charset="-128"/>
                <a:ea typeface="UD デジタル 教科書体 NK-R" panose="02020400000000000000" pitchFamily="18" charset="-128"/>
              </a:rPr>
              <a:t>日現在の障害福祉サービス等事業所数（障害者支援施設等および障害者支援施設の昼間実施サービスを除く）</a:t>
            </a:r>
            <a:endParaRPr lang="en-US" altLang="ja-JP" sz="1100" dirty="0">
              <a:latin typeface="UD デジタル 教科書体 NK-R" panose="02020400000000000000" pitchFamily="18" charset="-128"/>
              <a:ea typeface="UD デジタル 教科書体 NK-R" panose="02020400000000000000" pitchFamily="18" charset="-128"/>
            </a:endParaRPr>
          </a:p>
          <a:p>
            <a:pPr>
              <a:lnSpc>
                <a:spcPts val="600"/>
              </a:lnSpc>
              <a:spcAft>
                <a:spcPts val="1200"/>
              </a:spcAft>
            </a:pPr>
            <a:r>
              <a:rPr lang="ja-JP" altLang="en-US" sz="1100" dirty="0">
                <a:latin typeface="UD デジタル 教科書体 NK-R" panose="02020400000000000000" pitchFamily="18" charset="-128"/>
                <a:ea typeface="UD デジタル 教科書体 NK-R" panose="02020400000000000000" pitchFamily="18" charset="-128"/>
              </a:rPr>
              <a:t>　　　　　　出典：統計で見る日本（</a:t>
            </a:r>
            <a:r>
              <a:rPr lang="en-US" altLang="ja-JP" sz="1100" dirty="0">
                <a:latin typeface="UD デジタル 教科書体 NK-R" panose="02020400000000000000" pitchFamily="18" charset="-128"/>
                <a:ea typeface="UD デジタル 教科書体 NK-R" panose="02020400000000000000" pitchFamily="18" charset="-128"/>
                <a:hlinkClick r:id="rId13"/>
              </a:rPr>
              <a:t>https://</a:t>
            </a:r>
            <a:r>
              <a:rPr lang="en-US" altLang="ja-JP" sz="1100" dirty="0" err="1">
                <a:latin typeface="UD デジタル 教科書体 NK-R" panose="02020400000000000000" pitchFamily="18" charset="-128"/>
                <a:ea typeface="UD デジタル 教科書体 NK-R" panose="02020400000000000000" pitchFamily="18" charset="-128"/>
                <a:hlinkClick r:id="rId13"/>
              </a:rPr>
              <a:t>www.e-stat.go.jp</a:t>
            </a:r>
            <a:r>
              <a:rPr lang="en-US" altLang="ja-JP" sz="1100" dirty="0">
                <a:latin typeface="UD デジタル 教科書体 NK-R" panose="02020400000000000000" pitchFamily="18" charset="-128"/>
                <a:ea typeface="UD デジタル 教科書体 NK-R" panose="02020400000000000000" pitchFamily="18" charset="-128"/>
                <a:hlinkClick r:id="rId13"/>
              </a:rPr>
              <a:t>/</a:t>
            </a:r>
            <a:r>
              <a:rPr lang="ja-JP" altLang="en-US" sz="1100" dirty="0">
                <a:latin typeface="UD デジタル 教科書体 NK-R" panose="02020400000000000000" pitchFamily="18" charset="-128"/>
                <a:ea typeface="UD デジタル 教科書体 NK-R" panose="02020400000000000000" pitchFamily="18" charset="-128"/>
              </a:rPr>
              <a:t>）</a:t>
            </a:r>
            <a:endParaRPr lang="en-US" altLang="ja-JP" sz="1100" dirty="0">
              <a:latin typeface="UD デジタル 教科書体 NK-R" panose="02020400000000000000" pitchFamily="18" charset="-128"/>
              <a:ea typeface="UD デジタル 教科書体 NK-R" panose="02020400000000000000" pitchFamily="18" charset="-128"/>
            </a:endParaRPr>
          </a:p>
          <a:p>
            <a:pPr>
              <a:lnSpc>
                <a:spcPts val="600"/>
              </a:lnSpc>
              <a:spcAft>
                <a:spcPts val="1200"/>
              </a:spcAft>
            </a:pPr>
            <a:r>
              <a:rPr lang="ja-JP" altLang="en-US" sz="1100" dirty="0">
                <a:latin typeface="UD デジタル 教科書体 NK-R" panose="02020400000000000000" pitchFamily="18" charset="-128"/>
                <a:ea typeface="UD デジタル 教科書体 NK-R" panose="02020400000000000000" pitchFamily="18" charset="-128"/>
              </a:rPr>
              <a:t>　　</a:t>
            </a: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３　算出方法：虐待件数／全事業所数</a:t>
            </a:r>
            <a:r>
              <a:rPr lang="en-US" altLang="ja-JP" sz="1100" dirty="0">
                <a:latin typeface="UD デジタル 教科書体 NK-R" panose="02020400000000000000" pitchFamily="18" charset="-128"/>
                <a:ea typeface="UD デジタル 教科書体 NK-R" panose="02020400000000000000" pitchFamily="18" charset="-128"/>
              </a:rPr>
              <a:t>×1000</a:t>
            </a:r>
            <a:endParaRPr lang="en-US" altLang="ja-JP" sz="1400" dirty="0">
              <a:latin typeface="UD デジタル 教科書体 NK-R" panose="02020400000000000000" pitchFamily="18" charset="-128"/>
              <a:ea typeface="UD デジタル 教科書体 NK-R" panose="02020400000000000000" pitchFamily="18" charset="-128"/>
            </a:endParaRPr>
          </a:p>
          <a:p>
            <a:endParaRPr kumimoji="1" lang="ja-JP" altLang="en-US" dirty="0"/>
          </a:p>
        </p:txBody>
      </p:sp>
      <p:graphicFrame>
        <p:nvGraphicFramePr>
          <p:cNvPr id="20" name="表 19"/>
          <p:cNvGraphicFramePr>
            <a:graphicFrameLocks noGrp="1"/>
          </p:cNvGraphicFramePr>
          <p:nvPr>
            <p:extLst>
              <p:ext uri="{D42A27DB-BD31-4B8C-83A1-F6EECF244321}">
                <p14:modId xmlns:p14="http://schemas.microsoft.com/office/powerpoint/2010/main" val="1487639760"/>
              </p:ext>
            </p:extLst>
          </p:nvPr>
        </p:nvGraphicFramePr>
        <p:xfrm>
          <a:off x="220979" y="3473154"/>
          <a:ext cx="8527483" cy="2109798"/>
        </p:xfrm>
        <a:graphic>
          <a:graphicData uri="http://schemas.openxmlformats.org/drawingml/2006/table">
            <a:tbl>
              <a:tblPr firstRow="1" firstCol="1" bandRow="1">
                <a:tableStyleId>{F5AB1C69-6EDB-4FF4-983F-18BD219EF322}</a:tableStyleId>
              </a:tblPr>
              <a:tblGrid>
                <a:gridCol w="908551">
                  <a:extLst>
                    <a:ext uri="{9D8B030D-6E8A-4147-A177-3AD203B41FA5}">
                      <a16:colId xmlns:a16="http://schemas.microsoft.com/office/drawing/2014/main" val="3924270558"/>
                    </a:ext>
                  </a:extLst>
                </a:gridCol>
                <a:gridCol w="1269822">
                  <a:extLst>
                    <a:ext uri="{9D8B030D-6E8A-4147-A177-3AD203B41FA5}">
                      <a16:colId xmlns:a16="http://schemas.microsoft.com/office/drawing/2014/main" val="2538971679"/>
                    </a:ext>
                  </a:extLst>
                </a:gridCol>
                <a:gridCol w="1269822">
                  <a:extLst>
                    <a:ext uri="{9D8B030D-6E8A-4147-A177-3AD203B41FA5}">
                      <a16:colId xmlns:a16="http://schemas.microsoft.com/office/drawing/2014/main" val="748540449"/>
                    </a:ext>
                  </a:extLst>
                </a:gridCol>
                <a:gridCol w="1269822">
                  <a:extLst>
                    <a:ext uri="{9D8B030D-6E8A-4147-A177-3AD203B41FA5}">
                      <a16:colId xmlns:a16="http://schemas.microsoft.com/office/drawing/2014/main" val="3112190704"/>
                    </a:ext>
                  </a:extLst>
                </a:gridCol>
                <a:gridCol w="1269822">
                  <a:extLst>
                    <a:ext uri="{9D8B030D-6E8A-4147-A177-3AD203B41FA5}">
                      <a16:colId xmlns:a16="http://schemas.microsoft.com/office/drawing/2014/main" val="3369328694"/>
                    </a:ext>
                  </a:extLst>
                </a:gridCol>
                <a:gridCol w="1269822">
                  <a:extLst>
                    <a:ext uri="{9D8B030D-6E8A-4147-A177-3AD203B41FA5}">
                      <a16:colId xmlns:a16="http://schemas.microsoft.com/office/drawing/2014/main" val="2012064395"/>
                    </a:ext>
                  </a:extLst>
                </a:gridCol>
                <a:gridCol w="1269822">
                  <a:extLst>
                    <a:ext uri="{9D8B030D-6E8A-4147-A177-3AD203B41FA5}">
                      <a16:colId xmlns:a16="http://schemas.microsoft.com/office/drawing/2014/main" val="4024820941"/>
                    </a:ext>
                  </a:extLst>
                </a:gridCol>
              </a:tblGrid>
              <a:tr h="287361">
                <a:tc>
                  <a:txBody>
                    <a:bodyPr/>
                    <a:lstStyle/>
                    <a:p>
                      <a:endParaRPr kumimoji="1" lang="ja-JP" altLang="en-US" sz="1600" dirty="0">
                        <a:latin typeface="UD デジタル 教科書体 NK-R" panose="02020400000000000000" pitchFamily="18" charset="-128"/>
                        <a:ea typeface="UD デジタル 教科書体 NK-R" panose="02020400000000000000" pitchFamily="18" charset="-128"/>
                      </a:endParaRPr>
                    </a:p>
                  </a:txBody>
                  <a:tcP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gridSpan="3">
                  <a:txBody>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令和５年度（令和６年度集計）</a:t>
                      </a:r>
                      <a:endParaRPr kumimoji="1" lang="en-US" altLang="ja-JP" sz="16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hMerge="1">
                  <a:txBody>
                    <a:bodyPr/>
                    <a:lstStyle/>
                    <a:p>
                      <a:pPr algn="ctr"/>
                      <a:endParaRPr kumimoji="1" lang="ja-JP" altLang="en-US" sz="1200" baseline="30000" dirty="0">
                        <a:latin typeface="UD デジタル 教科書体 NK-R" panose="02020400000000000000" pitchFamily="18" charset="-128"/>
                        <a:ea typeface="UD デジタル 教科書体 NK-R" panose="02020400000000000000" pitchFamily="18" charset="-128"/>
                      </a:endParaRPr>
                    </a:p>
                  </a:txBody>
                  <a:tcPr anchor="ctr">
                    <a:lnR w="12700" cmpd="sng">
                      <a:noFill/>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hMerge="1">
                  <a:txBody>
                    <a:bodyPr/>
                    <a:lstStyle/>
                    <a:p>
                      <a:pPr algn="ctr"/>
                      <a:endParaRPr kumimoji="1" lang="en-US" altLang="ja-JP" sz="1200" baseline="30000" dirty="0">
                        <a:latin typeface="UD デジタル 教科書体 NK-R" panose="02020400000000000000" pitchFamily="18" charset="-128"/>
                        <a:ea typeface="UD デジタル 教科書体 NK-R" panose="02020400000000000000" pitchFamily="18" charset="-128"/>
                      </a:endParaRPr>
                    </a:p>
                  </a:txBody>
                  <a:tcPr anchor="ctr">
                    <a:lnL w="12700" cmpd="sng">
                      <a:noFill/>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gridSpan="3">
                  <a:txBody>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令和６年度（令和７年度集計）</a:t>
                      </a:r>
                      <a:endParaRPr kumimoji="1" lang="en-US" altLang="ja-JP" sz="16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hMerge="1">
                  <a:txBody>
                    <a:bodyPr/>
                    <a:lstStyle/>
                    <a:p>
                      <a:pPr algn="ctr"/>
                      <a:endParaRPr kumimoji="1" lang="en-US" altLang="ja-JP" sz="16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hMerge="1">
                  <a:txBody>
                    <a:bodyPr/>
                    <a:lstStyle/>
                    <a:p>
                      <a:pPr algn="ctr"/>
                      <a:endParaRPr kumimoji="1" lang="en-US" altLang="ja-JP" sz="16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79025696"/>
                  </a:ext>
                </a:extLst>
              </a:tr>
              <a:tr h="383148">
                <a:tc>
                  <a:txBody>
                    <a:bodyPr/>
                    <a:lstStyle/>
                    <a:p>
                      <a:endParaRPr kumimoji="1" lang="ja-JP" altLang="en-US" sz="1600" dirty="0">
                        <a:latin typeface="UD デジタル 教科書体 NK-R" panose="02020400000000000000" pitchFamily="18" charset="-128"/>
                        <a:ea typeface="UD デジタル 教科書体 NK-R" panose="02020400000000000000" pitchFamily="18" charset="-128"/>
                      </a:endParaRPr>
                    </a:p>
                  </a:txBody>
                  <a:tcP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虐待判断件数</a:t>
                      </a:r>
                      <a:endParaRPr kumimoji="1" lang="en-US" altLang="ja-JP" sz="1400" b="1"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全事業所数</a:t>
                      </a:r>
                      <a:r>
                        <a:rPr kumimoji="1" lang="en-US" altLang="ja-JP" sz="1400" b="1" baseline="30000" dirty="0">
                          <a:latin typeface="UD デジタル 教科書体 NK-R" panose="02020400000000000000" pitchFamily="18" charset="-128"/>
                          <a:ea typeface="UD デジタル 教科書体 NK-R" panose="02020400000000000000" pitchFamily="18" charset="-128"/>
                        </a:rPr>
                        <a:t>※</a:t>
                      </a:r>
                      <a:r>
                        <a:rPr kumimoji="1" lang="ja-JP" altLang="en-US" sz="1400" b="1" baseline="30000" dirty="0">
                          <a:latin typeface="UD デジタル 教科書体 NK-R" panose="02020400000000000000" pitchFamily="18" charset="-128"/>
                          <a:ea typeface="UD デジタル 教科書体 NK-R" panose="02020400000000000000" pitchFamily="18" charset="-128"/>
                        </a:rPr>
                        <a:t>１</a:t>
                      </a:r>
                    </a:p>
                  </a:txBody>
                  <a:tcPr anchor="ctr">
                    <a:lnR w="12700" cmpd="sng">
                      <a:noFill/>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発生率</a:t>
                      </a:r>
                      <a:r>
                        <a:rPr kumimoji="1" lang="en-US" altLang="ja-JP" sz="1400" b="1" baseline="30000" dirty="0">
                          <a:latin typeface="UD デジタル 教科書体 NK-R" panose="02020400000000000000" pitchFamily="18" charset="-128"/>
                          <a:ea typeface="UD デジタル 教科書体 NK-R" panose="02020400000000000000" pitchFamily="18" charset="-128"/>
                        </a:rPr>
                        <a:t>※</a:t>
                      </a:r>
                      <a:r>
                        <a:rPr kumimoji="1" lang="ja-JP" altLang="en-US" sz="1400" b="1" baseline="30000" dirty="0">
                          <a:latin typeface="UD デジタル 教科書体 NK-R" panose="02020400000000000000" pitchFamily="18" charset="-128"/>
                          <a:ea typeface="UD デジタル 教科書体 NK-R" panose="02020400000000000000" pitchFamily="18" charset="-128"/>
                        </a:rPr>
                        <a:t>３</a:t>
                      </a:r>
                      <a:endParaRPr kumimoji="1" lang="en-US" altLang="ja-JP" sz="1400" b="1" baseline="30000" dirty="0">
                        <a:latin typeface="UD デジタル 教科書体 NK-R" panose="02020400000000000000" pitchFamily="18" charset="-128"/>
                        <a:ea typeface="UD デジタル 教科書体 NK-R" panose="02020400000000000000" pitchFamily="18" charset="-128"/>
                      </a:endParaRPr>
                    </a:p>
                  </a:txBody>
                  <a:tcPr anchor="ctr">
                    <a:lnL w="12700" cmpd="sng">
                      <a:noFill/>
                    </a:lnL>
                    <a:lnR w="12700" cmpd="sng">
                      <a:noFill/>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UD デジタル 教科書体 NK-R" panose="02020400000000000000" pitchFamily="18" charset="-128"/>
                          <a:ea typeface="UD デジタル 教科書体 NK-R" panose="02020400000000000000" pitchFamily="18" charset="-128"/>
                        </a:rPr>
                        <a:t>虐待判断件数</a:t>
                      </a:r>
                      <a:endParaRPr kumimoji="1" lang="en-US" altLang="ja-JP" sz="1400" b="1" dirty="0">
                        <a:latin typeface="UD デジタル 教科書体 NK-R" panose="02020400000000000000" pitchFamily="18" charset="-128"/>
                        <a:ea typeface="UD デジタル 教科書体 NK-R" panose="02020400000000000000" pitchFamily="18" charset="-128"/>
                      </a:endParaRPr>
                    </a:p>
                  </a:txBody>
                  <a:tcPr anchor="ctr">
                    <a:lnL w="12700" cmpd="sng">
                      <a:noFill/>
                    </a:lnL>
                    <a:lnR w="12700" cmpd="sng">
                      <a:noFill/>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UD デジタル 教科書体 NK-R" panose="02020400000000000000" pitchFamily="18" charset="-128"/>
                          <a:ea typeface="UD デジタル 教科書体 NK-R" panose="02020400000000000000" pitchFamily="18" charset="-128"/>
                        </a:rPr>
                        <a:t>全事業所数</a:t>
                      </a:r>
                      <a:r>
                        <a:rPr kumimoji="1" lang="en-US" altLang="ja-JP" sz="1400" b="1" baseline="30000" dirty="0">
                          <a:latin typeface="UD デジタル 教科書体 NK-R" panose="02020400000000000000" pitchFamily="18" charset="-128"/>
                          <a:ea typeface="UD デジタル 教科書体 NK-R" panose="02020400000000000000" pitchFamily="18" charset="-128"/>
                        </a:rPr>
                        <a:t>※</a:t>
                      </a:r>
                      <a:r>
                        <a:rPr kumimoji="1" lang="ja-JP" altLang="en-US" sz="1400" b="1" baseline="30000" dirty="0">
                          <a:latin typeface="UD デジタル 教科書体 NK-R" panose="02020400000000000000" pitchFamily="18" charset="-128"/>
                          <a:ea typeface="UD デジタル 教科書体 NK-R" panose="02020400000000000000" pitchFamily="18" charset="-128"/>
                        </a:rPr>
                        <a:t>２</a:t>
                      </a:r>
                    </a:p>
                  </a:txBody>
                  <a:tcPr anchor="ctr">
                    <a:lnL w="12700" cmpd="sng">
                      <a:noFill/>
                    </a:lnL>
                    <a:lnR w="12700" cmpd="sng">
                      <a:noFill/>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UD デジタル 教科書体 NK-R" panose="02020400000000000000" pitchFamily="18" charset="-128"/>
                          <a:ea typeface="UD デジタル 教科書体 NK-R" panose="02020400000000000000" pitchFamily="18" charset="-128"/>
                        </a:rPr>
                        <a:t>発生率</a:t>
                      </a:r>
                      <a:r>
                        <a:rPr kumimoji="1" lang="en-US" altLang="ja-JP" sz="1400" b="1" baseline="30000" dirty="0">
                          <a:latin typeface="UD デジタル 教科書体 NK-R" panose="02020400000000000000" pitchFamily="18" charset="-128"/>
                          <a:ea typeface="UD デジタル 教科書体 NK-R" panose="02020400000000000000" pitchFamily="18" charset="-128"/>
                        </a:rPr>
                        <a:t>※</a:t>
                      </a:r>
                      <a:r>
                        <a:rPr kumimoji="1" lang="ja-JP" altLang="en-US" sz="1400" b="1" baseline="30000" dirty="0">
                          <a:latin typeface="UD デジタル 教科書体 NK-R" panose="02020400000000000000" pitchFamily="18" charset="-128"/>
                          <a:ea typeface="UD デジタル 教科書体 NK-R" panose="02020400000000000000" pitchFamily="18" charset="-128"/>
                        </a:rPr>
                        <a:t>３</a:t>
                      </a:r>
                      <a:endParaRPr kumimoji="1" lang="en-US" altLang="ja-JP" sz="1400" b="1" baseline="30000" dirty="0">
                        <a:latin typeface="UD デジタル 教科書体 NK-R" panose="02020400000000000000" pitchFamily="18" charset="-128"/>
                        <a:ea typeface="UD デジタル 教科書体 NK-R" panose="02020400000000000000" pitchFamily="18" charset="-128"/>
                      </a:endParaRPr>
                    </a:p>
                  </a:txBody>
                  <a:tcPr anchor="ctr">
                    <a:lnL w="12700" cmpd="sng">
                      <a:noFill/>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25491892"/>
                  </a:ext>
                </a:extLst>
              </a:tr>
              <a:tr h="287361">
                <a:tc>
                  <a:txBody>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全　国</a:t>
                      </a:r>
                      <a:endParaRPr kumimoji="1" lang="en-US" altLang="ja-JP" sz="16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1,194</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UD デジタル 教科書体 NK-R" panose="02020400000000000000" pitchFamily="18" charset="-128"/>
                          <a:ea typeface="UD デジタル 教科書体 NK-R" panose="02020400000000000000" pitchFamily="18" charset="-128"/>
                        </a:rPr>
                        <a:t>187,437</a:t>
                      </a:r>
                    </a:p>
                  </a:txBody>
                  <a:tcPr anchor="ctr">
                    <a:lnT w="6350" cap="flat" cmpd="sng" algn="ctr">
                      <a:solidFill>
                        <a:schemeClr val="bg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６</a:t>
                      </a:r>
                      <a:r>
                        <a:rPr kumimoji="1" lang="en-US" altLang="ja-JP" sz="1400" dirty="0">
                          <a:latin typeface="UD デジタル 教科書体 NK-R" panose="02020400000000000000" pitchFamily="18" charset="-128"/>
                          <a:ea typeface="UD デジタル 教科書体 NK-R" panose="02020400000000000000" pitchFamily="18" charset="-128"/>
                        </a:rPr>
                        <a:t>.4‰</a:t>
                      </a:r>
                    </a:p>
                  </a:txBody>
                  <a:tcPr anchor="ctr">
                    <a:lnT w="6350" cap="flat" cmpd="sng" algn="ctr">
                      <a:solidFill>
                        <a:schemeClr val="bg1"/>
                      </a:solidFill>
                      <a:prstDash val="solid"/>
                      <a:round/>
                      <a:headEnd type="none" w="med" len="med"/>
                      <a:tailEnd type="none" w="med" len="med"/>
                    </a:lnT>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1,267</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195,517</a:t>
                      </a:r>
                    </a:p>
                  </a:txBody>
                  <a:tcPr anchor="ctr">
                    <a:lnT w="6350" cap="flat" cmpd="sng" algn="ctr">
                      <a:solidFill>
                        <a:schemeClr val="bg1"/>
                      </a:solidFill>
                      <a:prstDash val="solid"/>
                      <a:round/>
                      <a:headEnd type="none" w="med" len="med"/>
                      <a:tailEnd type="none" w="med" len="med"/>
                    </a:lnT>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６．５</a:t>
                      </a:r>
                      <a:r>
                        <a:rPr kumimoji="1" lang="en-US" altLang="ja-JP" sz="1400" dirty="0">
                          <a:latin typeface="UD デジタル 教科書体 NK-R" panose="02020400000000000000" pitchFamily="18" charset="-128"/>
                          <a:ea typeface="UD デジタル 教科書体 NK-R" panose="02020400000000000000" pitchFamily="18" charset="-128"/>
                        </a:rPr>
                        <a:t>‰</a:t>
                      </a:r>
                    </a:p>
                  </a:txBody>
                  <a:tcPr anchor="ctr">
                    <a:lnT w="635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786418128"/>
                  </a:ext>
                </a:extLst>
              </a:tr>
              <a:tr h="494430">
                <a:tc>
                  <a:txBody>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東　京</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UD デジタル 教科書体 NK-R" panose="02020400000000000000" pitchFamily="18" charset="-128"/>
                          <a:ea typeface="UD デジタル 教科書体 NK-R" panose="02020400000000000000" pitchFamily="18" charset="-128"/>
                        </a:rPr>
                        <a:t>10</a:t>
                      </a:r>
                      <a:r>
                        <a:rPr kumimoji="1" lang="ja-JP" altLang="en-US" sz="1400" dirty="0">
                          <a:latin typeface="UD デジタル 教科書体 NK-R" panose="02020400000000000000" pitchFamily="18" charset="-128"/>
                          <a:ea typeface="UD デジタル 教科書体 NK-R" panose="02020400000000000000" pitchFamily="18" charset="-128"/>
                        </a:rPr>
                        <a:t>３</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全国３位</a:t>
                      </a:r>
                      <a:r>
                        <a:rPr kumimoji="1" lang="en-US" altLang="ja-JP" sz="900" dirty="0">
                          <a:latin typeface="UD デジタル 教科書体 NK-R" panose="02020400000000000000" pitchFamily="18" charset="-128"/>
                          <a:ea typeface="UD デジタル 教科書体 NK-R" panose="02020400000000000000" pitchFamily="18" charset="-128"/>
                        </a:rPr>
                        <a:t>)</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UD デジタル 教科書体 NK-R" panose="02020400000000000000" pitchFamily="18" charset="-128"/>
                          <a:ea typeface="UD デジタル 教科書体 NK-R" panose="02020400000000000000" pitchFamily="18" charset="-128"/>
                        </a:rPr>
                        <a:t>13,979</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７</a:t>
                      </a:r>
                      <a:r>
                        <a:rPr kumimoji="1" lang="en-US" altLang="ja-JP" sz="1400" dirty="0">
                          <a:latin typeface="UD デジタル 教科書体 NK-R" panose="02020400000000000000" pitchFamily="18" charset="-128"/>
                          <a:ea typeface="UD デジタル 教科書体 NK-R" panose="02020400000000000000" pitchFamily="18" charset="-128"/>
                        </a:rPr>
                        <a:t>.</a:t>
                      </a:r>
                      <a:r>
                        <a:rPr kumimoji="1" lang="ja-JP" altLang="en-US" sz="1400" dirty="0">
                          <a:latin typeface="UD デジタル 教科書体 NK-R" panose="02020400000000000000" pitchFamily="18" charset="-128"/>
                          <a:ea typeface="UD デジタル 教科書体 NK-R" panose="02020400000000000000" pitchFamily="18" charset="-128"/>
                        </a:rPr>
                        <a:t>４</a:t>
                      </a:r>
                      <a:r>
                        <a:rPr kumimoji="1" lang="en-US" altLang="ja-JP" sz="1400" dirty="0">
                          <a:latin typeface="UD デジタル 教科書体 NK-R" panose="02020400000000000000" pitchFamily="18" charset="-128"/>
                          <a:ea typeface="UD デジタル 教科書体 NK-R" panose="02020400000000000000" pitchFamily="18" charset="-128"/>
                        </a:rPr>
                        <a:t>‰</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１０８</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UD デジタル 教科書体 NK-R" panose="02020400000000000000" pitchFamily="18" charset="-128"/>
                          <a:ea typeface="UD デジタル 教科書体 NK-R" panose="02020400000000000000" pitchFamily="18" charset="-128"/>
                        </a:rPr>
                        <a:t>（全国３位）</a:t>
                      </a:r>
                    </a:p>
                  </a:txBody>
                  <a:tcPr anchor="ctr">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UD デジタル 教科書体 NK-R" panose="02020400000000000000" pitchFamily="18" charset="-128"/>
                          <a:ea typeface="UD デジタル 教科書体 NK-R" panose="02020400000000000000" pitchFamily="18" charset="-128"/>
                        </a:rPr>
                        <a:t>14,214</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B w="635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７．６</a:t>
                      </a:r>
                      <a:r>
                        <a:rPr kumimoji="1" lang="en-US" altLang="ja-JP" sz="1400" dirty="0">
                          <a:latin typeface="UD デジタル 教科書体 NK-R" panose="02020400000000000000" pitchFamily="18" charset="-128"/>
                          <a:ea typeface="UD デジタル 教科書体 NK-R" panose="02020400000000000000" pitchFamily="18" charset="-128"/>
                        </a:rPr>
                        <a:t>‰</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933900617"/>
                  </a:ext>
                </a:extLst>
              </a:tr>
              <a:tr h="561660">
                <a:tc>
                  <a:txBody>
                    <a:bodyPr/>
                    <a:lstStyle/>
                    <a:p>
                      <a:pPr algn="ctr"/>
                      <a:r>
                        <a:rPr kumimoji="1" lang="ja-JP" altLang="en-US" sz="1600" dirty="0">
                          <a:latin typeface="UD デジタル 教科書体 NK-R" panose="02020400000000000000" pitchFamily="18" charset="-128"/>
                          <a:ea typeface="UD デジタル 教科書体 NK-R" panose="02020400000000000000" pitchFamily="18" charset="-128"/>
                        </a:rPr>
                        <a:t>大　阪</a:t>
                      </a:r>
                    </a:p>
                  </a:txBody>
                  <a:tcPr anchor="ct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117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UD デジタル 教科書体 NK-R" panose="02020400000000000000" pitchFamily="18" charset="-128"/>
                          <a:ea typeface="UD デジタル 教科書体 NK-R" panose="02020400000000000000" pitchFamily="18" charset="-128"/>
                        </a:rPr>
                        <a:t>（全国１位）</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UD デジタル 教科書体 NK-R" panose="02020400000000000000" pitchFamily="18" charset="-128"/>
                          <a:ea typeface="UD デジタル 教科書体 NK-R" panose="02020400000000000000" pitchFamily="18" charset="-128"/>
                        </a:rPr>
                        <a:t>24,409</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４</a:t>
                      </a:r>
                      <a:r>
                        <a:rPr kumimoji="1" lang="en-US" altLang="ja-JP" sz="1400" dirty="0">
                          <a:latin typeface="UD デジタル 教科書体 NK-R" panose="02020400000000000000" pitchFamily="18" charset="-128"/>
                          <a:ea typeface="UD デジタル 教科書体 NK-R" panose="02020400000000000000" pitchFamily="18" charset="-128"/>
                        </a:rPr>
                        <a:t>.</a:t>
                      </a:r>
                      <a:r>
                        <a:rPr kumimoji="1" lang="ja-JP" altLang="en-US" sz="1400" dirty="0">
                          <a:latin typeface="UD デジタル 教科書体 NK-R" panose="02020400000000000000" pitchFamily="18" charset="-128"/>
                          <a:ea typeface="UD デジタル 教科書体 NK-R" panose="02020400000000000000" pitchFamily="18" charset="-128"/>
                        </a:rPr>
                        <a:t>８</a:t>
                      </a:r>
                      <a:r>
                        <a:rPr kumimoji="1" lang="en-US" altLang="ja-JP" sz="1400" dirty="0">
                          <a:latin typeface="UD デジタル 教科書体 NK-R" panose="02020400000000000000" pitchFamily="18" charset="-128"/>
                          <a:ea typeface="UD デジタル 教科書体 NK-R" panose="02020400000000000000" pitchFamily="18" charset="-128"/>
                        </a:rPr>
                        <a:t>‰</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１０６</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ctr"/>
                      <a:r>
                        <a:rPr kumimoji="1" lang="ja-JP" altLang="en-US" sz="900" dirty="0">
                          <a:latin typeface="UD デジタル 教科書体 NK-R" panose="02020400000000000000" pitchFamily="18" charset="-128"/>
                          <a:ea typeface="UD デジタル 教科書体 NK-R" panose="02020400000000000000" pitchFamily="18" charset="-128"/>
                        </a:rPr>
                        <a:t>（全国４位）</a:t>
                      </a:r>
                    </a:p>
                  </a:txBody>
                  <a:tcPr anchor="ctr">
                    <a:lnT w="6350" cap="flat" cmpd="sng" algn="ctr">
                      <a:solidFill>
                        <a:schemeClr val="bg1"/>
                      </a:solidFill>
                      <a:prstDash val="solid"/>
                      <a:round/>
                      <a:headEnd type="none" w="med" len="med"/>
                      <a:tailEnd type="none" w="med" len="med"/>
                    </a:lnT>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25,700</a:t>
                      </a:r>
                    </a:p>
                  </a:txBody>
                  <a:tcPr anchor="ctr">
                    <a:lnT w="6350" cap="flat" cmpd="sng" algn="ctr">
                      <a:solidFill>
                        <a:schemeClr val="bg1"/>
                      </a:solidFill>
                      <a:prstDash val="solid"/>
                      <a:round/>
                      <a:headEnd type="none" w="med" len="med"/>
                      <a:tailEnd type="none" w="med" len="med"/>
                    </a:lnT>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４．１</a:t>
                      </a:r>
                      <a:r>
                        <a:rPr kumimoji="1" lang="en-US" altLang="ja-JP" sz="1400" dirty="0">
                          <a:latin typeface="UD デジタル 教科書体 NK-R" panose="02020400000000000000" pitchFamily="18" charset="-128"/>
                          <a:ea typeface="UD デジタル 教科書体 NK-R" panose="02020400000000000000" pitchFamily="18" charset="-128"/>
                        </a:rPr>
                        <a:t>‰</a:t>
                      </a: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lnT w="635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23746001"/>
                  </a:ext>
                </a:extLst>
              </a:tr>
            </a:tbl>
          </a:graphicData>
        </a:graphic>
      </p:graphicFrame>
    </p:spTree>
    <p:extLst>
      <p:ext uri="{BB962C8B-B14F-4D97-AF65-F5344CB8AC3E}">
        <p14:creationId xmlns:p14="http://schemas.microsoft.com/office/powerpoint/2010/main" val="4069828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144000" cy="548680"/>
          </a:xfrm>
          <a:solidFill>
            <a:srgbClr val="002060"/>
          </a:solidFill>
        </p:spPr>
        <p:txBody>
          <a:bodyPr>
            <a:normAutofit/>
          </a:bodyPr>
          <a:lstStyle/>
          <a:p>
            <a:pPr algn="ctr"/>
            <a:r>
              <a:rPr kumimoji="1" lang="ja-JP" altLang="en-US" sz="2800" dirty="0">
                <a:solidFill>
                  <a:schemeClr val="bg1"/>
                </a:solidFill>
                <a:latin typeface="UD デジタル 教科書体 NK-R" panose="02020400000000000000" pitchFamily="18" charset="-128"/>
                <a:ea typeface="UD デジタル 教科書体 NK-R" panose="02020400000000000000" pitchFamily="18" charset="-128"/>
              </a:rPr>
              <a:t>専門委員会の活用</a:t>
            </a:r>
          </a:p>
        </p:txBody>
      </p:sp>
      <p:sp>
        <p:nvSpPr>
          <p:cNvPr id="4" name="スライド番号プレースホルダー 3"/>
          <p:cNvSpPr>
            <a:spLocks noGrp="1"/>
          </p:cNvSpPr>
          <p:nvPr>
            <p:ph type="sldNum" sz="quarter" idx="12"/>
          </p:nvPr>
        </p:nvSpPr>
        <p:spPr>
          <a:xfrm>
            <a:off x="7065429" y="6462370"/>
            <a:ext cx="2057400" cy="365125"/>
          </a:xfrm>
        </p:spPr>
        <p:txBody>
          <a:bodyPr/>
          <a:lstStyle/>
          <a:p>
            <a:fld id="{A64C7172-712E-4763-BE96-798FE23FBD4C}" type="slidenum">
              <a:rPr kumimoji="1" lang="ja-JP" altLang="en-US" sz="1400" smtClean="0">
                <a:solidFill>
                  <a:schemeClr val="tx1"/>
                </a:solidFill>
              </a:rPr>
              <a:t>7</a:t>
            </a:fld>
            <a:endParaRPr kumimoji="1" lang="ja-JP" altLang="en-US" sz="1400" dirty="0">
              <a:solidFill>
                <a:schemeClr val="tx1"/>
              </a:solidFill>
            </a:endParaRPr>
          </a:p>
        </p:txBody>
      </p:sp>
      <p:sp>
        <p:nvSpPr>
          <p:cNvPr id="5" name="テキスト ボックス 4"/>
          <p:cNvSpPr txBox="1"/>
          <p:nvPr/>
        </p:nvSpPr>
        <p:spPr>
          <a:xfrm>
            <a:off x="0" y="543429"/>
            <a:ext cx="9144000" cy="1169551"/>
          </a:xfrm>
          <a:prstGeom prst="rect">
            <a:avLst/>
          </a:prstGeom>
          <a:solidFill>
            <a:srgbClr val="CCCCFF"/>
          </a:solidFill>
        </p:spPr>
        <p:txBody>
          <a:bodyPr wrap="square" rtlCol="0" anchor="ctr">
            <a:spAutoFit/>
          </a:bodyPr>
          <a:lstStyle/>
          <a:p>
            <a:pPr lvl="0" defTabSz="914400">
              <a:defRPr/>
            </a:pPr>
            <a:r>
              <a:rPr lang="ja-JP" altLang="en-US" sz="1400" b="1" u="sng"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第三者の視点を取り入れた虐待事案発生事業所に対する指導について</a:t>
            </a:r>
            <a:endParaRPr lang="en-US" altLang="ja-JP" sz="1400" b="1" u="sng"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lvl="0" defTabSz="914400">
              <a:defRPr/>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◆大阪府が権限を有する障がい福祉サービス事業所等で発生した施設従事者虐待事案に対し、事業者指導を行うにあ</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lvl="0" defTabSz="914400">
              <a:defRPr/>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たって、第三者による専門的な視点を取り入れ、指導内容の充実やさらなる適正化を図る</a:t>
            </a:r>
          </a:p>
          <a:p>
            <a:pPr lvl="0" defTabSz="914400">
              <a:defRPr/>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◆当委員会が行った助言などは、ノウハウとして蓄積し、府内の市町村、事業所等への情報提供や、施設従事者虐待　</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lvl="0" defTabSz="914400">
              <a:defRPr/>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にかかる研修内容へ反映するなどして活用する</a:t>
            </a:r>
          </a:p>
        </p:txBody>
      </p:sp>
      <p:sp>
        <p:nvSpPr>
          <p:cNvPr id="12" name="角丸四角形 21">
            <a:extLst>
              <a:ext uri="{FF2B5EF4-FFF2-40B4-BE49-F238E27FC236}">
                <a16:creationId xmlns:a16="http://schemas.microsoft.com/office/drawing/2014/main" id="{4C7FCA40-6800-48B1-84B6-5F9B8163D6C1}"/>
              </a:ext>
            </a:extLst>
          </p:cNvPr>
          <p:cNvSpPr/>
          <p:nvPr/>
        </p:nvSpPr>
        <p:spPr>
          <a:xfrm>
            <a:off x="7785" y="1757829"/>
            <a:ext cx="1200304"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構成員等</a:t>
            </a:r>
          </a:p>
        </p:txBody>
      </p:sp>
      <p:sp>
        <p:nvSpPr>
          <p:cNvPr id="15" name="テキスト ボックス 14">
            <a:extLst>
              <a:ext uri="{FF2B5EF4-FFF2-40B4-BE49-F238E27FC236}">
                <a16:creationId xmlns:a16="http://schemas.microsoft.com/office/drawing/2014/main" id="{CBF95714-2095-40AE-BC5B-5ABBF77F81B0}"/>
              </a:ext>
            </a:extLst>
          </p:cNvPr>
          <p:cNvSpPr txBox="1"/>
          <p:nvPr/>
        </p:nvSpPr>
        <p:spPr>
          <a:xfrm>
            <a:off x="0" y="2159672"/>
            <a:ext cx="5442645" cy="1384995"/>
          </a:xfrm>
          <a:prstGeom prst="rect">
            <a:avLst/>
          </a:prstGeom>
          <a:noFill/>
        </p:spPr>
        <p:txBody>
          <a:bodyPr wrap="square">
            <a:spAutoFit/>
          </a:bodyPr>
          <a:lstStyle/>
          <a:p>
            <a:r>
              <a:rPr lang="en-US" altLang="ja-JP" sz="1400" dirty="0">
                <a:latin typeface="UD デジタル 教科書体 NK-R" panose="02020400000000000000" pitchFamily="18" charset="-128"/>
                <a:ea typeface="UD デジタル 教科書体 NK-R" panose="02020400000000000000" pitchFamily="18" charset="-128"/>
              </a:rPr>
              <a:t>(1)</a:t>
            </a:r>
            <a:r>
              <a:rPr lang="ja-JP" altLang="en-US" sz="1400" dirty="0">
                <a:latin typeface="UD デジタル 教科書体 NK-R" panose="02020400000000000000" pitchFamily="18" charset="-128"/>
                <a:ea typeface="UD デジタル 教科書体 NK-R" panose="02020400000000000000" pitchFamily="18" charset="-128"/>
              </a:rPr>
              <a:t>　構成員：委員３名</a:t>
            </a:r>
          </a:p>
          <a:p>
            <a:r>
              <a:rPr lang="en-US" altLang="ja-JP" sz="1400" dirty="0">
                <a:latin typeface="UD デジタル 教科書体 NK-R" panose="02020400000000000000" pitchFamily="18" charset="-128"/>
                <a:ea typeface="UD デジタル 教科書体 NK-R" panose="02020400000000000000" pitchFamily="18" charset="-128"/>
              </a:rPr>
              <a:t>(2)</a:t>
            </a:r>
            <a:r>
              <a:rPr lang="ja-JP" altLang="en-US" sz="1400" dirty="0">
                <a:latin typeface="UD デジタル 教科書体 NK-R" panose="02020400000000000000" pitchFamily="18" charset="-128"/>
                <a:ea typeface="UD デジタル 教科書体 NK-R" panose="02020400000000000000" pitchFamily="18" charset="-128"/>
              </a:rPr>
              <a:t>　実施頻度：年１～２回程度（大阪府から相談案件がある都度開催）</a:t>
            </a:r>
          </a:p>
          <a:p>
            <a:r>
              <a:rPr lang="en-US" altLang="ja-JP" sz="1400" dirty="0">
                <a:latin typeface="UD デジタル 教科書体 NK-R" panose="02020400000000000000" pitchFamily="18" charset="-128"/>
                <a:ea typeface="UD デジタル 教科書体 NK-R" panose="02020400000000000000" pitchFamily="18" charset="-128"/>
              </a:rPr>
              <a:t>(3)</a:t>
            </a:r>
            <a:r>
              <a:rPr lang="ja-JP" altLang="en-US" sz="1400" dirty="0">
                <a:latin typeface="UD デジタル 教科書体 NK-R" panose="02020400000000000000" pitchFamily="18" charset="-128"/>
                <a:ea typeface="UD デジタル 教科書体 NK-R" panose="02020400000000000000" pitchFamily="18" charset="-128"/>
              </a:rPr>
              <a:t>　大阪府が相談する案件の例</a:t>
            </a:r>
          </a:p>
          <a:p>
            <a:r>
              <a:rPr lang="ja-JP" altLang="en-US" sz="1400" dirty="0">
                <a:latin typeface="UD デジタル 教科書体 NK-R" panose="02020400000000000000" pitchFamily="18" charset="-128"/>
                <a:ea typeface="UD デジタル 教科書体 NK-R" panose="02020400000000000000" pitchFamily="18" charset="-128"/>
              </a:rPr>
              <a:t>　　・社会的に重大な事案</a:t>
            </a:r>
          </a:p>
          <a:p>
            <a:r>
              <a:rPr lang="ja-JP" altLang="en-US" sz="1400" dirty="0">
                <a:latin typeface="UD デジタル 教科書体 NK-R" panose="02020400000000000000" pitchFamily="18" charset="-128"/>
                <a:ea typeface="UD デジタル 教科書体 NK-R" panose="02020400000000000000" pitchFamily="18" charset="-128"/>
              </a:rPr>
              <a:t>　　・その他特に大阪府が相談の必要性を認める事案</a:t>
            </a:r>
            <a:endParaRPr lang="en-US" altLang="ja-JP" sz="1400" dirty="0">
              <a:latin typeface="UD デジタル 教科書体 NK-R" panose="02020400000000000000" pitchFamily="18" charset="-128"/>
              <a:ea typeface="UD デジタル 教科書体 NK-R" panose="02020400000000000000" pitchFamily="18" charset="-128"/>
            </a:endParaRPr>
          </a:p>
          <a:p>
            <a:endParaRPr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8" name="角丸四角形 21">
            <a:extLst>
              <a:ext uri="{FF2B5EF4-FFF2-40B4-BE49-F238E27FC236}">
                <a16:creationId xmlns:a16="http://schemas.microsoft.com/office/drawing/2014/main" id="{F529931A-CB5E-4187-A14D-600953978BF9}"/>
              </a:ext>
            </a:extLst>
          </p:cNvPr>
          <p:cNvSpPr/>
          <p:nvPr/>
        </p:nvSpPr>
        <p:spPr>
          <a:xfrm>
            <a:off x="5508104" y="1757829"/>
            <a:ext cx="1200304"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開催実績</a:t>
            </a:r>
          </a:p>
        </p:txBody>
      </p:sp>
      <p:sp>
        <p:nvSpPr>
          <p:cNvPr id="9" name="テキスト ボックス 8">
            <a:extLst>
              <a:ext uri="{FF2B5EF4-FFF2-40B4-BE49-F238E27FC236}">
                <a16:creationId xmlns:a16="http://schemas.microsoft.com/office/drawing/2014/main" id="{E5071710-BA30-46FF-9527-D863900EDB60}"/>
              </a:ext>
            </a:extLst>
          </p:cNvPr>
          <p:cNvSpPr txBox="1"/>
          <p:nvPr/>
        </p:nvSpPr>
        <p:spPr>
          <a:xfrm>
            <a:off x="5508104" y="2124569"/>
            <a:ext cx="3932251" cy="954107"/>
          </a:xfrm>
          <a:prstGeom prst="rect">
            <a:avLst/>
          </a:prstGeom>
          <a:noFill/>
        </p:spPr>
        <p:txBody>
          <a:bodyPr wrap="square">
            <a:spAutoFit/>
          </a:bodyPr>
          <a:lstStyle/>
          <a:p>
            <a:r>
              <a:rPr lang="ja-JP" altLang="en-US" sz="1400" dirty="0">
                <a:latin typeface="UD デジタル 教科書体 NK-R" panose="02020400000000000000" pitchFamily="18" charset="-128"/>
                <a:ea typeface="UD デジタル 教科書体 NK-R" panose="02020400000000000000" pitchFamily="18" charset="-128"/>
              </a:rPr>
              <a:t>・令和</a:t>
            </a:r>
            <a:r>
              <a:rPr lang="en-US" altLang="ja-JP" sz="1400" dirty="0">
                <a:latin typeface="UD デジタル 教科書体 NK-R" panose="02020400000000000000" pitchFamily="18" charset="-128"/>
                <a:ea typeface="UD デジタル 教科書体 NK-R" panose="02020400000000000000" pitchFamily="18" charset="-128"/>
              </a:rPr>
              <a:t>6</a:t>
            </a:r>
            <a:r>
              <a:rPr lang="ja-JP" altLang="en-US" sz="1400" dirty="0">
                <a:latin typeface="UD デジタル 教科書体 NK-R" panose="02020400000000000000" pitchFamily="18" charset="-128"/>
                <a:ea typeface="UD デジタル 教科書体 NK-R" panose="02020400000000000000" pitchFamily="18" charset="-128"/>
              </a:rPr>
              <a:t>年度：</a:t>
            </a:r>
            <a:r>
              <a:rPr lang="en-US" altLang="ja-JP" sz="1400" dirty="0">
                <a:latin typeface="UD デジタル 教科書体 NK-R" panose="02020400000000000000" pitchFamily="18" charset="-128"/>
                <a:ea typeface="UD デジタル 教科書体 NK-R" panose="02020400000000000000" pitchFamily="18" charset="-128"/>
              </a:rPr>
              <a:t>1</a:t>
            </a:r>
            <a:r>
              <a:rPr lang="ja-JP" altLang="en-US" sz="1400" dirty="0">
                <a:latin typeface="UD デジタル 教科書体 NK-R" panose="02020400000000000000" pitchFamily="18" charset="-128"/>
                <a:ea typeface="UD デジタル 教科書体 NK-R" panose="02020400000000000000" pitchFamily="18" charset="-128"/>
              </a:rPr>
              <a:t>件</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障がい者支援施設での虐待事案について</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・令和</a:t>
            </a:r>
            <a:r>
              <a:rPr lang="en-US" altLang="ja-JP" sz="1400" dirty="0">
                <a:latin typeface="UD デジタル 教科書体 NK-R" panose="02020400000000000000" pitchFamily="18" charset="-128"/>
                <a:ea typeface="UD デジタル 教科書体 NK-R" panose="02020400000000000000" pitchFamily="18" charset="-128"/>
              </a:rPr>
              <a:t>7</a:t>
            </a:r>
            <a:r>
              <a:rPr lang="ja-JP" altLang="en-US" sz="1400" dirty="0">
                <a:latin typeface="UD デジタル 教科書体 NK-R" panose="02020400000000000000" pitchFamily="18" charset="-128"/>
                <a:ea typeface="UD デジタル 教科書体 NK-R" panose="02020400000000000000" pitchFamily="18" charset="-128"/>
              </a:rPr>
              <a:t>年度：</a:t>
            </a:r>
            <a:r>
              <a:rPr lang="en-US" altLang="ja-JP" sz="1400" dirty="0">
                <a:latin typeface="UD デジタル 教科書体 NK-R" panose="02020400000000000000" pitchFamily="18" charset="-128"/>
                <a:ea typeface="UD デジタル 教科書体 NK-R" panose="02020400000000000000" pitchFamily="18" charset="-128"/>
              </a:rPr>
              <a:t>0</a:t>
            </a:r>
            <a:r>
              <a:rPr lang="ja-JP" altLang="en-US" sz="1400" dirty="0">
                <a:latin typeface="UD デジタル 教科書体 NK-R" panose="02020400000000000000" pitchFamily="18" charset="-128"/>
                <a:ea typeface="UD デジタル 教科書体 NK-R" panose="02020400000000000000" pitchFamily="18" charset="-128"/>
              </a:rPr>
              <a:t>件（令和８年</a:t>
            </a:r>
            <a:r>
              <a:rPr lang="en-US" altLang="ja-JP" sz="1400" dirty="0">
                <a:latin typeface="UD デジタル 教科書体 NK-R" panose="02020400000000000000" pitchFamily="18" charset="-128"/>
                <a:ea typeface="UD デジタル 教科書体 NK-R" panose="02020400000000000000" pitchFamily="18" charset="-128"/>
              </a:rPr>
              <a:t>1</a:t>
            </a:r>
            <a:r>
              <a:rPr lang="ja-JP" altLang="en-US" sz="1400" dirty="0">
                <a:latin typeface="UD デジタル 教科書体 NK-R" panose="02020400000000000000" pitchFamily="18" charset="-128"/>
                <a:ea typeface="UD デジタル 教科書体 NK-R" panose="02020400000000000000" pitchFamily="18" charset="-128"/>
              </a:rPr>
              <a:t>月末時点）</a:t>
            </a:r>
          </a:p>
          <a:p>
            <a:endParaRPr lang="ja-JP" altLang="en-US" sz="1400" dirty="0">
              <a:latin typeface="UD デジタル 教科書体 NK-R" panose="02020400000000000000" pitchFamily="18" charset="-128"/>
              <a:ea typeface="UD デジタル 教科書体 NK-R" panose="02020400000000000000" pitchFamily="18" charset="-128"/>
            </a:endParaRPr>
          </a:p>
        </p:txBody>
      </p:sp>
      <p:pic>
        <p:nvPicPr>
          <p:cNvPr id="3" name="図 2">
            <a:extLst>
              <a:ext uri="{FF2B5EF4-FFF2-40B4-BE49-F238E27FC236}">
                <a16:creationId xmlns:a16="http://schemas.microsoft.com/office/drawing/2014/main" id="{48DEDD15-B77A-4B02-8F4A-C759A1D6A2C6}"/>
              </a:ext>
            </a:extLst>
          </p:cNvPr>
          <p:cNvPicPr>
            <a:picLocks noChangeAspect="1"/>
          </p:cNvPicPr>
          <p:nvPr/>
        </p:nvPicPr>
        <p:blipFill>
          <a:blip r:embed="rId3"/>
          <a:stretch>
            <a:fillRect/>
          </a:stretch>
        </p:blipFill>
        <p:spPr>
          <a:xfrm>
            <a:off x="199170" y="3693717"/>
            <a:ext cx="8745659" cy="2981475"/>
          </a:xfrm>
          <a:prstGeom prst="rect">
            <a:avLst/>
          </a:prstGeom>
        </p:spPr>
      </p:pic>
    </p:spTree>
    <p:extLst>
      <p:ext uri="{BB962C8B-B14F-4D97-AF65-F5344CB8AC3E}">
        <p14:creationId xmlns:p14="http://schemas.microsoft.com/office/powerpoint/2010/main" val="3076238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グループ化 103"/>
          <p:cNvGrpSpPr/>
          <p:nvPr/>
        </p:nvGrpSpPr>
        <p:grpSpPr>
          <a:xfrm>
            <a:off x="1323777" y="4814022"/>
            <a:ext cx="1062648" cy="1353749"/>
            <a:chOff x="1414031" y="4990230"/>
            <a:chExt cx="839858" cy="667445"/>
          </a:xfrm>
        </p:grpSpPr>
        <p:cxnSp>
          <p:nvCxnSpPr>
            <p:cNvPr id="45" name="直線矢印コネクタ 44"/>
            <p:cNvCxnSpPr/>
            <p:nvPr/>
          </p:nvCxnSpPr>
          <p:spPr>
            <a:xfrm>
              <a:off x="1414031" y="5003963"/>
              <a:ext cx="6215" cy="653712"/>
            </a:xfrm>
            <a:prstGeom prst="straightConnector1">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2253889" y="4990230"/>
              <a:ext cx="0" cy="648074"/>
            </a:xfrm>
            <a:prstGeom prst="straightConnector1">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grpSp>
      <p:sp>
        <p:nvSpPr>
          <p:cNvPr id="98" name="正方形/長方形 97"/>
          <p:cNvSpPr/>
          <p:nvPr/>
        </p:nvSpPr>
        <p:spPr>
          <a:xfrm>
            <a:off x="5903167" y="4922115"/>
            <a:ext cx="265372" cy="75798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9" name="正方形/長方形 98"/>
          <p:cNvSpPr/>
          <p:nvPr/>
        </p:nvSpPr>
        <p:spPr>
          <a:xfrm>
            <a:off x="6752029" y="4922602"/>
            <a:ext cx="253009" cy="60742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100" name="正方形/長方形 99"/>
          <p:cNvSpPr/>
          <p:nvPr/>
        </p:nvSpPr>
        <p:spPr>
          <a:xfrm>
            <a:off x="7794389" y="4911611"/>
            <a:ext cx="1049023" cy="69621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19" name="正方形/長方形 18"/>
          <p:cNvSpPr/>
          <p:nvPr/>
        </p:nvSpPr>
        <p:spPr>
          <a:xfrm>
            <a:off x="2943124" y="1901570"/>
            <a:ext cx="1373625" cy="34891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6" name="角丸四角形 5"/>
          <p:cNvSpPr/>
          <p:nvPr/>
        </p:nvSpPr>
        <p:spPr>
          <a:xfrm>
            <a:off x="237664" y="868889"/>
            <a:ext cx="4032448" cy="576064"/>
          </a:xfrm>
          <a:prstGeom prst="roundRect">
            <a:avLst>
              <a:gd name="adj" fmla="val 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kumimoji="1" lang="ja-JP" altLang="en-US" sz="1600"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a:t>
            </a: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虐待への対応</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algn="ct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（厚生労働省スキーム）</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8" name="正方形/長方形 7"/>
          <p:cNvSpPr/>
          <p:nvPr/>
        </p:nvSpPr>
        <p:spPr>
          <a:xfrm>
            <a:off x="159470" y="1694146"/>
            <a:ext cx="611560" cy="421809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lang="ja-JP" altLang="en-US" sz="1600"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者虐待を発見した人</a:t>
            </a:r>
            <a:endParaRPr lang="en-US" altLang="ja-JP"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lang="ja-JP" altLang="en-US" sz="1600"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者虐待を受けた人</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10" name="正方形/長方形 9"/>
          <p:cNvSpPr/>
          <p:nvPr/>
        </p:nvSpPr>
        <p:spPr>
          <a:xfrm>
            <a:off x="1187515" y="3086462"/>
            <a:ext cx="485919" cy="192206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市町村</a:t>
            </a:r>
          </a:p>
        </p:txBody>
      </p:sp>
      <p:sp>
        <p:nvSpPr>
          <p:cNvPr id="12" name="正方形/長方形 11"/>
          <p:cNvSpPr/>
          <p:nvPr/>
        </p:nvSpPr>
        <p:spPr>
          <a:xfrm>
            <a:off x="2019446" y="2607504"/>
            <a:ext cx="506376" cy="2711216"/>
          </a:xfrm>
          <a:prstGeom prst="rect">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都道府県</a:t>
            </a:r>
          </a:p>
        </p:txBody>
      </p:sp>
      <p:sp>
        <p:nvSpPr>
          <p:cNvPr id="14" name="角丸四角形 13"/>
          <p:cNvSpPr/>
          <p:nvPr/>
        </p:nvSpPr>
        <p:spPr>
          <a:xfrm>
            <a:off x="3043614" y="2510346"/>
            <a:ext cx="1235034" cy="754182"/>
          </a:xfrm>
          <a:prstGeom prst="roundRect">
            <a:avLst>
              <a:gd name="adj" fmla="val 18990"/>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雇用環境</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・均等部</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正方形/長方形 16"/>
          <p:cNvSpPr/>
          <p:nvPr/>
        </p:nvSpPr>
        <p:spPr>
          <a:xfrm>
            <a:off x="3166757" y="1694145"/>
            <a:ext cx="936104" cy="463578"/>
          </a:xfrm>
          <a:prstGeom prst="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労働局</a:t>
            </a:r>
          </a:p>
        </p:txBody>
      </p:sp>
      <p:sp>
        <p:nvSpPr>
          <p:cNvPr id="21" name="角丸四角形 20"/>
          <p:cNvSpPr/>
          <p:nvPr/>
        </p:nvSpPr>
        <p:spPr>
          <a:xfrm>
            <a:off x="3141173" y="3559142"/>
            <a:ext cx="354803" cy="1656184"/>
          </a:xfrm>
          <a:prstGeom prst="roundRect">
            <a:avLst>
              <a:gd name="adj" fmla="val 33161"/>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ハローワーク</a:t>
            </a:r>
          </a:p>
        </p:txBody>
      </p:sp>
      <p:sp>
        <p:nvSpPr>
          <p:cNvPr id="22" name="角丸四角形 21"/>
          <p:cNvSpPr/>
          <p:nvPr/>
        </p:nvSpPr>
        <p:spPr>
          <a:xfrm>
            <a:off x="3816718" y="3577670"/>
            <a:ext cx="354803" cy="1656184"/>
          </a:xfrm>
          <a:prstGeom prst="roundRect">
            <a:avLst>
              <a:gd name="adj" fmla="val 33161"/>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労働基準監督署</a:t>
            </a:r>
          </a:p>
        </p:txBody>
      </p:sp>
      <p:sp>
        <p:nvSpPr>
          <p:cNvPr id="28" name="正方形/長方形 27"/>
          <p:cNvSpPr/>
          <p:nvPr/>
        </p:nvSpPr>
        <p:spPr>
          <a:xfrm>
            <a:off x="136580" y="6145558"/>
            <a:ext cx="4234617" cy="5958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企　業</a:t>
            </a:r>
          </a:p>
        </p:txBody>
      </p:sp>
      <p:sp>
        <p:nvSpPr>
          <p:cNvPr id="30" name="右矢印 29"/>
          <p:cNvSpPr/>
          <p:nvPr/>
        </p:nvSpPr>
        <p:spPr>
          <a:xfrm>
            <a:off x="859633" y="4206307"/>
            <a:ext cx="247892" cy="361853"/>
          </a:xfrm>
          <a:prstGeom prst="rightArrow">
            <a:avLst>
              <a:gd name="adj1" fmla="val 71683"/>
              <a:gd name="adj2" fmla="val 5650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31" name="右矢印 30"/>
          <p:cNvSpPr/>
          <p:nvPr/>
        </p:nvSpPr>
        <p:spPr>
          <a:xfrm>
            <a:off x="1740239" y="4191479"/>
            <a:ext cx="247892" cy="361853"/>
          </a:xfrm>
          <a:prstGeom prst="rightArrow">
            <a:avLst>
              <a:gd name="adj1" fmla="val 71683"/>
              <a:gd name="adj2" fmla="val 5650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32" name="右矢印 31"/>
          <p:cNvSpPr/>
          <p:nvPr/>
        </p:nvSpPr>
        <p:spPr>
          <a:xfrm>
            <a:off x="2497622" y="2586684"/>
            <a:ext cx="623307" cy="629596"/>
          </a:xfrm>
          <a:prstGeom prst="rightArrow">
            <a:avLst>
              <a:gd name="adj1" fmla="val 45487"/>
              <a:gd name="adj2" fmla="val 4335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UD デジタル 教科書体 NK-R" panose="02020400000000000000" pitchFamily="18" charset="-128"/>
                <a:ea typeface="UD デジタル 教科書体 NK-R" panose="02020400000000000000" pitchFamily="18" charset="-128"/>
              </a:rPr>
              <a:t>報告</a:t>
            </a:r>
          </a:p>
        </p:txBody>
      </p:sp>
      <p:sp>
        <p:nvSpPr>
          <p:cNvPr id="34" name="右矢印 33"/>
          <p:cNvSpPr/>
          <p:nvPr/>
        </p:nvSpPr>
        <p:spPr>
          <a:xfrm>
            <a:off x="762610" y="1968380"/>
            <a:ext cx="2190260" cy="639124"/>
          </a:xfrm>
          <a:prstGeom prst="rightArrow">
            <a:avLst>
              <a:gd name="adj1" fmla="val 45487"/>
              <a:gd name="adj2" fmla="val 43355"/>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相談等</a:t>
            </a:r>
          </a:p>
        </p:txBody>
      </p:sp>
      <p:cxnSp>
        <p:nvCxnSpPr>
          <p:cNvPr id="36" name="直線矢印コネクタ 35"/>
          <p:cNvCxnSpPr>
            <a:stCxn id="14" idx="2"/>
            <a:endCxn id="21" idx="0"/>
          </p:cNvCxnSpPr>
          <p:nvPr/>
        </p:nvCxnSpPr>
        <p:spPr>
          <a:xfrm flipH="1">
            <a:off x="3318575" y="3264528"/>
            <a:ext cx="342556" cy="29461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4" idx="2"/>
            <a:endCxn id="22" idx="0"/>
          </p:cNvCxnSpPr>
          <p:nvPr/>
        </p:nvCxnSpPr>
        <p:spPr>
          <a:xfrm>
            <a:off x="3661131" y="3264528"/>
            <a:ext cx="332989" cy="31314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下矢印 42"/>
          <p:cNvSpPr/>
          <p:nvPr/>
        </p:nvSpPr>
        <p:spPr>
          <a:xfrm>
            <a:off x="2693023" y="5285069"/>
            <a:ext cx="1891534" cy="844909"/>
          </a:xfrm>
          <a:prstGeom prst="downArrow">
            <a:avLst>
              <a:gd name="adj1" fmla="val 66711"/>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関係法令に</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基づく指導等</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テキスト ボックス 46"/>
          <p:cNvSpPr txBox="1"/>
          <p:nvPr/>
        </p:nvSpPr>
        <p:spPr>
          <a:xfrm>
            <a:off x="704337" y="3647804"/>
            <a:ext cx="543739" cy="523220"/>
          </a:xfrm>
          <a:prstGeom prst="rect">
            <a:avLst/>
          </a:prstGeom>
          <a:noFill/>
        </p:spPr>
        <p:txBody>
          <a:bodyPr wrap="non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通報</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届出</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50" name="テキスト ボックス 49"/>
          <p:cNvSpPr txBox="1"/>
          <p:nvPr/>
        </p:nvSpPr>
        <p:spPr>
          <a:xfrm>
            <a:off x="1577931" y="3772128"/>
            <a:ext cx="543739" cy="307777"/>
          </a:xfrm>
          <a:prstGeom prst="rect">
            <a:avLst/>
          </a:prstGeom>
          <a:noFill/>
        </p:spPr>
        <p:txBody>
          <a:bodyPr wrap="non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通知</a:t>
            </a:r>
          </a:p>
        </p:txBody>
      </p:sp>
      <p:sp>
        <p:nvSpPr>
          <p:cNvPr id="55" name="正方形/長方形 54"/>
          <p:cNvSpPr/>
          <p:nvPr/>
        </p:nvSpPr>
        <p:spPr>
          <a:xfrm>
            <a:off x="1397454" y="5517232"/>
            <a:ext cx="936442" cy="219695"/>
          </a:xfrm>
          <a:prstGeom prst="rect">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事実確認</a:t>
            </a:r>
          </a:p>
        </p:txBody>
      </p:sp>
      <p:sp>
        <p:nvSpPr>
          <p:cNvPr id="57" name="正方形/長方形 56"/>
          <p:cNvSpPr/>
          <p:nvPr/>
        </p:nvSpPr>
        <p:spPr>
          <a:xfrm>
            <a:off x="7669878" y="1901570"/>
            <a:ext cx="1349829" cy="348555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62" name="正方形/長方形 61"/>
          <p:cNvSpPr/>
          <p:nvPr/>
        </p:nvSpPr>
        <p:spPr>
          <a:xfrm>
            <a:off x="5767102" y="3496325"/>
            <a:ext cx="506376" cy="192206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市町村</a:t>
            </a:r>
          </a:p>
        </p:txBody>
      </p:sp>
      <p:sp>
        <p:nvSpPr>
          <p:cNvPr id="64" name="正方形/長方形 63"/>
          <p:cNvSpPr/>
          <p:nvPr/>
        </p:nvSpPr>
        <p:spPr>
          <a:xfrm>
            <a:off x="6632605" y="2759130"/>
            <a:ext cx="506376" cy="2627990"/>
          </a:xfrm>
          <a:prstGeom prst="rect">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大阪府</a:t>
            </a:r>
          </a:p>
        </p:txBody>
      </p:sp>
      <p:sp>
        <p:nvSpPr>
          <p:cNvPr id="76" name="正方形/長方形 75"/>
          <p:cNvSpPr/>
          <p:nvPr/>
        </p:nvSpPr>
        <p:spPr>
          <a:xfrm>
            <a:off x="4741746" y="6113075"/>
            <a:ext cx="4234617" cy="5958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企　業</a:t>
            </a:r>
          </a:p>
        </p:txBody>
      </p:sp>
      <p:sp>
        <p:nvSpPr>
          <p:cNvPr id="78" name="右矢印 77"/>
          <p:cNvSpPr/>
          <p:nvPr/>
        </p:nvSpPr>
        <p:spPr>
          <a:xfrm>
            <a:off x="5457863" y="3933056"/>
            <a:ext cx="247892" cy="361853"/>
          </a:xfrm>
          <a:prstGeom prst="rightArrow">
            <a:avLst>
              <a:gd name="adj1" fmla="val 71683"/>
              <a:gd name="adj2" fmla="val 565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79" name="右矢印 78"/>
          <p:cNvSpPr/>
          <p:nvPr/>
        </p:nvSpPr>
        <p:spPr>
          <a:xfrm>
            <a:off x="6315355" y="3933056"/>
            <a:ext cx="247892" cy="361853"/>
          </a:xfrm>
          <a:prstGeom prst="rightArrow">
            <a:avLst>
              <a:gd name="adj1" fmla="val 71683"/>
              <a:gd name="adj2" fmla="val 565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cxnSp>
        <p:nvCxnSpPr>
          <p:cNvPr id="83" name="直線矢印コネクタ 82"/>
          <p:cNvCxnSpPr>
            <a:stCxn id="113" idx="2"/>
            <a:endCxn id="115" idx="0"/>
          </p:cNvCxnSpPr>
          <p:nvPr/>
        </p:nvCxnSpPr>
        <p:spPr>
          <a:xfrm flipH="1">
            <a:off x="8082521" y="3336060"/>
            <a:ext cx="299033" cy="295193"/>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4" name="直線矢印コネクタ 83"/>
          <p:cNvCxnSpPr>
            <a:endCxn id="116" idx="0"/>
          </p:cNvCxnSpPr>
          <p:nvPr/>
        </p:nvCxnSpPr>
        <p:spPr>
          <a:xfrm>
            <a:off x="8381554" y="3342947"/>
            <a:ext cx="265330" cy="282049"/>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2" name="正方形/長方形 101"/>
          <p:cNvSpPr/>
          <p:nvPr/>
        </p:nvSpPr>
        <p:spPr>
          <a:xfrm>
            <a:off x="5903167" y="5515964"/>
            <a:ext cx="2935537" cy="18809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105" name="下矢印 104"/>
          <p:cNvSpPr/>
          <p:nvPr/>
        </p:nvSpPr>
        <p:spPr>
          <a:xfrm>
            <a:off x="7189303" y="5661248"/>
            <a:ext cx="695304" cy="492043"/>
          </a:xfrm>
          <a:prstGeom prst="downArrow">
            <a:avLst>
              <a:gd name="adj1" fmla="val 72164"/>
              <a:gd name="adj2" fmla="val 4727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4" name="角丸四角形 93"/>
          <p:cNvSpPr/>
          <p:nvPr/>
        </p:nvSpPr>
        <p:spPr>
          <a:xfrm>
            <a:off x="4776673" y="877235"/>
            <a:ext cx="4032448" cy="576064"/>
          </a:xfrm>
          <a:prstGeom prst="roundRect">
            <a:avLst>
              <a:gd name="adj" fmla="val 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kumimoji="1" lang="ja-JP" altLang="en-US" sz="1600" b="1" u="sng"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kumimoji="1" lang="ja-JP" altLang="en-US" sz="1600"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者虐待への対応</a:t>
            </a:r>
            <a:endParaRPr kumimoji="1" lang="en-US" altLang="ja-JP" sz="1600"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algn="ctr"/>
            <a:r>
              <a:rPr lang="ja-JP" altLang="en-US" sz="1600"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（大阪方式）</a:t>
            </a:r>
            <a:endParaRPr kumimoji="1" lang="ja-JP" altLang="en-US" sz="1600"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95" name="正方形/長方形 94"/>
          <p:cNvSpPr/>
          <p:nvPr/>
        </p:nvSpPr>
        <p:spPr>
          <a:xfrm>
            <a:off x="4752616" y="1694146"/>
            <a:ext cx="611560" cy="421809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lang="ja-JP" altLang="en-US" sz="1600"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者虐待を発見した人</a:t>
            </a:r>
            <a:endParaRPr lang="en-US" altLang="ja-JP"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使用者による</a:t>
            </a:r>
            <a:r>
              <a:rPr lang="ja-JP" altLang="en-US" sz="1600"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者虐待を受けた人</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96" name="右矢印 95"/>
          <p:cNvSpPr/>
          <p:nvPr/>
        </p:nvSpPr>
        <p:spPr>
          <a:xfrm>
            <a:off x="5390032" y="2701290"/>
            <a:ext cx="1260516" cy="761645"/>
          </a:xfrm>
          <a:prstGeom prst="rightArrow">
            <a:avLst>
              <a:gd name="adj1" fmla="val 45487"/>
              <a:gd name="adj2" fmla="val 4335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通報・届出</a:t>
            </a:r>
          </a:p>
        </p:txBody>
      </p:sp>
      <p:sp>
        <p:nvSpPr>
          <p:cNvPr id="97" name="右矢印 96"/>
          <p:cNvSpPr/>
          <p:nvPr/>
        </p:nvSpPr>
        <p:spPr>
          <a:xfrm>
            <a:off x="5364176" y="1763144"/>
            <a:ext cx="2281004" cy="639124"/>
          </a:xfrm>
          <a:prstGeom prst="rightArrow">
            <a:avLst>
              <a:gd name="adj1" fmla="val 45487"/>
              <a:gd name="adj2" fmla="val 43355"/>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相談等</a:t>
            </a:r>
          </a:p>
        </p:txBody>
      </p:sp>
      <p:sp>
        <p:nvSpPr>
          <p:cNvPr id="103" name="テキスト ボックス 102"/>
          <p:cNvSpPr txBox="1"/>
          <p:nvPr/>
        </p:nvSpPr>
        <p:spPr>
          <a:xfrm>
            <a:off x="5309941" y="3460027"/>
            <a:ext cx="543739" cy="523220"/>
          </a:xfrm>
          <a:prstGeom prst="rect">
            <a:avLst/>
          </a:prstGeom>
          <a:noFill/>
        </p:spPr>
        <p:txBody>
          <a:bodyPr wrap="non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通報</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届出</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107" name="テキスト ボックス 106"/>
          <p:cNvSpPr txBox="1"/>
          <p:nvPr/>
        </p:nvSpPr>
        <p:spPr>
          <a:xfrm>
            <a:off x="6188430" y="3605329"/>
            <a:ext cx="543739" cy="307777"/>
          </a:xfrm>
          <a:prstGeom prst="rect">
            <a:avLst/>
          </a:prstGeom>
          <a:noFill/>
        </p:spPr>
        <p:txBody>
          <a:bodyPr wrap="none" rtlCol="0">
            <a:spAutoFi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通知</a:t>
            </a:r>
          </a:p>
        </p:txBody>
      </p:sp>
      <p:sp>
        <p:nvSpPr>
          <p:cNvPr id="112" name="正方形/長方形 111"/>
          <p:cNvSpPr/>
          <p:nvPr/>
        </p:nvSpPr>
        <p:spPr>
          <a:xfrm>
            <a:off x="7902600" y="1680862"/>
            <a:ext cx="936104" cy="567595"/>
          </a:xfrm>
          <a:prstGeom prst="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大阪</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労働局</a:t>
            </a:r>
          </a:p>
        </p:txBody>
      </p:sp>
      <p:sp>
        <p:nvSpPr>
          <p:cNvPr id="113" name="角丸四角形 112"/>
          <p:cNvSpPr/>
          <p:nvPr/>
        </p:nvSpPr>
        <p:spPr>
          <a:xfrm>
            <a:off x="7791634" y="2634412"/>
            <a:ext cx="1179839" cy="701648"/>
          </a:xfrm>
          <a:prstGeom prst="roundRect">
            <a:avLst>
              <a:gd name="adj" fmla="val 20564"/>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雇用環境</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・均等部</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吹き出し 14"/>
          <p:cNvSpPr/>
          <p:nvPr/>
        </p:nvSpPr>
        <p:spPr>
          <a:xfrm>
            <a:off x="6546727" y="2321789"/>
            <a:ext cx="1872208" cy="288316"/>
          </a:xfrm>
          <a:prstGeom prst="wedgeRectCallout">
            <a:avLst>
              <a:gd name="adj1" fmla="val -2662"/>
              <a:gd name="adj2" fmla="val 8989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i="1" dirty="0">
                <a:solidFill>
                  <a:schemeClr val="tx1"/>
                </a:solidFill>
                <a:latin typeface="UD デジタル 教科書体 NK-R" panose="02020400000000000000" pitchFamily="18" charset="-128"/>
                <a:ea typeface="UD デジタル 教科書体 NK-R" panose="02020400000000000000" pitchFamily="18" charset="-128"/>
              </a:rPr>
              <a:t>定期的な実務者会議</a:t>
            </a:r>
          </a:p>
        </p:txBody>
      </p:sp>
      <p:sp>
        <p:nvSpPr>
          <p:cNvPr id="115" name="角丸四角形 114"/>
          <p:cNvSpPr/>
          <p:nvPr/>
        </p:nvSpPr>
        <p:spPr>
          <a:xfrm>
            <a:off x="7905119" y="3631253"/>
            <a:ext cx="354803" cy="1656184"/>
          </a:xfrm>
          <a:prstGeom prst="roundRect">
            <a:avLst>
              <a:gd name="adj" fmla="val 33161"/>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ハローワーク</a:t>
            </a:r>
          </a:p>
        </p:txBody>
      </p:sp>
      <p:sp>
        <p:nvSpPr>
          <p:cNvPr id="116" name="角丸四角形 115"/>
          <p:cNvSpPr/>
          <p:nvPr/>
        </p:nvSpPr>
        <p:spPr>
          <a:xfrm>
            <a:off x="8469482" y="3624996"/>
            <a:ext cx="354803" cy="1656184"/>
          </a:xfrm>
          <a:prstGeom prst="roundRect">
            <a:avLst>
              <a:gd name="adj" fmla="val 33161"/>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労働基準監督署</a:t>
            </a:r>
          </a:p>
        </p:txBody>
      </p:sp>
      <p:sp>
        <p:nvSpPr>
          <p:cNvPr id="2" name="スライド番号プレースホルダー 1"/>
          <p:cNvSpPr>
            <a:spLocks noGrp="1"/>
          </p:cNvSpPr>
          <p:nvPr>
            <p:ph type="sldNum" sz="quarter" idx="12"/>
          </p:nvPr>
        </p:nvSpPr>
        <p:spPr>
          <a:xfrm>
            <a:off x="6940001" y="6371184"/>
            <a:ext cx="2057400" cy="365125"/>
          </a:xfrm>
        </p:spPr>
        <p:txBody>
          <a:body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8</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 name="正方形/長方形 2"/>
          <p:cNvSpPr/>
          <p:nvPr/>
        </p:nvSpPr>
        <p:spPr>
          <a:xfrm>
            <a:off x="4520586" y="764704"/>
            <a:ext cx="4544623" cy="5999030"/>
          </a:xfrm>
          <a:prstGeom prst="rect">
            <a:avLst/>
          </a:prstGeom>
          <a:noFill/>
          <a:ln w="5715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56" name="額縁 55"/>
          <p:cNvSpPr/>
          <p:nvPr/>
        </p:nvSpPr>
        <p:spPr>
          <a:xfrm>
            <a:off x="0" y="-10080"/>
            <a:ext cx="9144000" cy="540000"/>
          </a:xfrm>
          <a:prstGeom prst="bevel">
            <a:avLst>
              <a:gd name="adj" fmla="val 0"/>
            </a:avLst>
          </a:prstGeom>
          <a:solidFill>
            <a:srgbClr val="00206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使用者による虐待への対応について　＜対応スキームの比較＞</a:t>
            </a:r>
          </a:p>
        </p:txBody>
      </p:sp>
      <p:sp>
        <p:nvSpPr>
          <p:cNvPr id="33" name="右矢印 32"/>
          <p:cNvSpPr/>
          <p:nvPr/>
        </p:nvSpPr>
        <p:spPr>
          <a:xfrm>
            <a:off x="771030" y="2476848"/>
            <a:ext cx="1274799" cy="761645"/>
          </a:xfrm>
          <a:prstGeom prst="rightArrow">
            <a:avLst>
              <a:gd name="adj1" fmla="val 45487"/>
              <a:gd name="adj2" fmla="val 4335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通報・届出</a:t>
            </a:r>
          </a:p>
        </p:txBody>
      </p:sp>
      <p:sp>
        <p:nvSpPr>
          <p:cNvPr id="108" name="左右矢印 107"/>
          <p:cNvSpPr/>
          <p:nvPr/>
        </p:nvSpPr>
        <p:spPr>
          <a:xfrm>
            <a:off x="7138981" y="2711316"/>
            <a:ext cx="661927" cy="220582"/>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101" name="右矢印 100"/>
          <p:cNvSpPr/>
          <p:nvPr/>
        </p:nvSpPr>
        <p:spPr>
          <a:xfrm>
            <a:off x="7139418" y="2882299"/>
            <a:ext cx="686188" cy="643682"/>
          </a:xfrm>
          <a:prstGeom prst="rightArrow">
            <a:avLst>
              <a:gd name="adj1" fmla="val 45487"/>
              <a:gd name="adj2" fmla="val 4335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報告</a:t>
            </a:r>
          </a:p>
        </p:txBody>
      </p:sp>
      <p:sp>
        <p:nvSpPr>
          <p:cNvPr id="58" name="四角形吹き出し 57"/>
          <p:cNvSpPr/>
          <p:nvPr/>
        </p:nvSpPr>
        <p:spPr>
          <a:xfrm>
            <a:off x="4788394" y="5661248"/>
            <a:ext cx="1844211" cy="525796"/>
          </a:xfrm>
          <a:prstGeom prst="wedgeRectCallout">
            <a:avLst>
              <a:gd name="adj1" fmla="val 89271"/>
              <a:gd name="adj2" fmla="val -2272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i="1" dirty="0">
                <a:solidFill>
                  <a:schemeClr val="tx1"/>
                </a:solidFill>
                <a:latin typeface="UD デジタル 教科書体 NK-R" panose="02020400000000000000" pitchFamily="18" charset="-128"/>
                <a:ea typeface="UD デジタル 教科書体 NK-R" panose="02020400000000000000" pitchFamily="18" charset="-128"/>
              </a:rPr>
              <a:t>連携した調査・関係法令</a:t>
            </a:r>
            <a:endParaRPr lang="en-US" altLang="ja-JP" sz="1100" b="1" i="1"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100" b="1" i="1" dirty="0">
                <a:solidFill>
                  <a:schemeClr val="tx1"/>
                </a:solidFill>
                <a:latin typeface="UD デジタル 教科書体 NK-R" panose="02020400000000000000" pitchFamily="18" charset="-128"/>
                <a:ea typeface="UD デジタル 教科書体 NK-R" panose="02020400000000000000" pitchFamily="18" charset="-128"/>
              </a:rPr>
              <a:t>に基づく指導等</a:t>
            </a:r>
          </a:p>
        </p:txBody>
      </p:sp>
    </p:spTree>
    <p:extLst>
      <p:ext uri="{BB962C8B-B14F-4D97-AF65-F5344CB8AC3E}">
        <p14:creationId xmlns:p14="http://schemas.microsoft.com/office/powerpoint/2010/main" val="49309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27384"/>
            <a:ext cx="9144000" cy="540000"/>
          </a:xfrm>
          <a:prstGeom prst="rect">
            <a:avLst/>
          </a:prstGeom>
          <a:solidFill>
            <a:srgbClr val="002060"/>
          </a:solidFill>
          <a:ln>
            <a:noFill/>
          </a:ln>
        </p:spPr>
        <p:txBody>
          <a:bodyPr wrap="square" rtlCol="0" anchor="ctr">
            <a:spAutoFit/>
          </a:bodyPr>
          <a:lstStyle/>
          <a:p>
            <a:pPr algn="ctr">
              <a:spcBef>
                <a:spcPct val="0"/>
              </a:spcBef>
            </a:pPr>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専門性強化事業</a:t>
            </a:r>
            <a:endParaRPr lang="ja-JP" altLang="ja-JP" sz="2800" b="1" dirty="0">
              <a:solidFill>
                <a:schemeClr val="bg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4" name="テキスト ボックス 3"/>
          <p:cNvSpPr txBox="1"/>
          <p:nvPr/>
        </p:nvSpPr>
        <p:spPr>
          <a:xfrm>
            <a:off x="0" y="437027"/>
            <a:ext cx="9144000" cy="523220"/>
          </a:xfrm>
          <a:prstGeom prst="rect">
            <a:avLst/>
          </a:prstGeom>
          <a:solidFill>
            <a:srgbClr val="CCCCFF"/>
          </a:solidFill>
        </p:spPr>
        <p:txBody>
          <a:bodyPr wrap="square" rtlCol="0" anchor="ctr">
            <a:spAutoFit/>
          </a:bodyPr>
          <a:lstStyle/>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ja-JP" altLang="en-US" sz="1400" dirty="0" err="1">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者虐待の対応に悩む市町村</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障がい者虐待</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担当課に対し、府は</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弁護士、社会福祉士の専門職チーム</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を</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派遣</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し、</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市町村の虐待対応方針検討の場において、対応のポイントや組織決定に関する助言、情報提供を受ける</a:t>
            </a:r>
            <a:r>
              <a:rPr kumimoji="1"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ことができる</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8" name="フローチャート : 代替処理 7"/>
          <p:cNvSpPr/>
          <p:nvPr/>
        </p:nvSpPr>
        <p:spPr>
          <a:xfrm>
            <a:off x="35496" y="5046372"/>
            <a:ext cx="4504680" cy="14069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◎情報の整理ができ、不足している情報は何かがわかった</a:t>
            </a: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◎ケースの全体像を把握し、客観視することができた</a:t>
            </a: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◎虐待判断の法的根拠を確認することができた</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◎組織判断した対応方針の見直し、共有ができた</a:t>
            </a: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◎終結に向けての道筋が整理できた</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◎判断や対応のポイント、ノウハウの蓄積につながった</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スライド番号プレースホルダー 1"/>
          <p:cNvSpPr txBox="1">
            <a:spLocks/>
          </p:cNvSpPr>
          <p:nvPr/>
        </p:nvSpPr>
        <p:spPr bwMode="auto">
          <a:xfrm>
            <a:off x="7010400" y="6550258"/>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ja-JP"/>
            </a:defPPr>
            <a:lvl1pPr marL="0" algn="r" defTabSz="914400" rtl="0" eaLnBrk="0" latinLnBrk="0" hangingPunct="0">
              <a:spcBef>
                <a:spcPct val="20000"/>
              </a:spcBef>
              <a:buFont typeface="Arial" pitchFamily="34" charset="0"/>
              <a:buChar char="•"/>
              <a:defRPr kumimoji="1" sz="3200" kern="1200">
                <a:solidFill>
                  <a:schemeClr val="tx1"/>
                </a:solidFill>
                <a:latin typeface="Calibri" pitchFamily="34" charset="0"/>
                <a:ea typeface="ＭＳ Ｐゴシック" pitchFamily="50" charset="-128"/>
                <a:cs typeface="+mn-cs"/>
              </a:defRPr>
            </a:lvl1pPr>
            <a:lvl2pPr marL="742950" indent="-285750" algn="l" defTabSz="914400" rtl="0" eaLnBrk="0" latinLnBrk="0" hangingPunct="0">
              <a:spcBef>
                <a:spcPct val="20000"/>
              </a:spcBef>
              <a:buFont typeface="Arial" pitchFamily="34" charset="0"/>
              <a:buChar char="–"/>
              <a:defRPr kumimoji="1" sz="2800" kern="1200">
                <a:solidFill>
                  <a:schemeClr val="tx1"/>
                </a:solidFill>
                <a:latin typeface="Calibri" pitchFamily="34" charset="0"/>
                <a:ea typeface="ＭＳ Ｐゴシック" pitchFamily="50" charset="-128"/>
                <a:cs typeface="+mn-cs"/>
              </a:defRPr>
            </a:lvl2pPr>
            <a:lvl3pPr marL="1143000" indent="-228600" algn="l" defTabSz="914400" rtl="0" eaLnBrk="0" latinLnBrk="0" hangingPunct="0">
              <a:spcBef>
                <a:spcPct val="20000"/>
              </a:spcBef>
              <a:buFont typeface="Arial" pitchFamily="34" charset="0"/>
              <a:buChar char="•"/>
              <a:defRPr kumimoji="1" sz="2400" kern="1200">
                <a:solidFill>
                  <a:schemeClr val="tx1"/>
                </a:solidFill>
                <a:latin typeface="Calibri" pitchFamily="34" charset="0"/>
                <a:ea typeface="ＭＳ Ｐゴシック" pitchFamily="50" charset="-128"/>
                <a:cs typeface="+mn-cs"/>
              </a:defRPr>
            </a:lvl3pPr>
            <a:lvl4pPr marL="1600200" indent="-228600" algn="l" defTabSz="914400" rtl="0" eaLnBrk="0" latinLnBrk="0" hangingPunct="0">
              <a:spcBef>
                <a:spcPct val="20000"/>
              </a:spcBef>
              <a:buFont typeface="Arial" pitchFamily="34" charset="0"/>
              <a:buChar char="–"/>
              <a:defRPr kumimoji="1" sz="2000" kern="1200">
                <a:solidFill>
                  <a:schemeClr val="tx1"/>
                </a:solidFill>
                <a:latin typeface="Calibri" pitchFamily="34" charset="0"/>
                <a:ea typeface="ＭＳ Ｐゴシック" pitchFamily="50" charset="-128"/>
                <a:cs typeface="+mn-cs"/>
              </a:defRPr>
            </a:lvl4pPr>
            <a:lvl5pPr marL="2057400" indent="-228600" algn="l" defTabSz="914400" rtl="0" eaLnBrk="0" latinLnBrk="0" hangingPunct="0">
              <a:spcBef>
                <a:spcPct val="20000"/>
              </a:spcBef>
              <a:buFont typeface="Arial" pitchFamily="34" charset="0"/>
              <a:buChar char="»"/>
              <a:defRPr kumimoji="1" sz="2000" kern="1200">
                <a:solidFill>
                  <a:schemeClr val="tx1"/>
                </a:solidFill>
                <a:latin typeface="Calibri" pitchFamily="34" charset="0"/>
                <a:ea typeface="ＭＳ Ｐゴシック" pitchFamily="50" charset="-128"/>
                <a:cs typeface="+mn-cs"/>
              </a:defRPr>
            </a:lvl5pPr>
            <a:lvl6pPr marL="2514600" indent="-228600" algn="l" defTabSz="914400" rtl="0" eaLnBrk="0" fontAlgn="base" latinLnBrk="0" hangingPunct="0">
              <a:spcBef>
                <a:spcPct val="20000"/>
              </a:spcBef>
              <a:spcAft>
                <a:spcPct val="0"/>
              </a:spcAft>
              <a:buFont typeface="Arial" pitchFamily="34" charset="0"/>
              <a:buChar char="»"/>
              <a:defRPr kumimoji="1" sz="2000" kern="1200">
                <a:solidFill>
                  <a:schemeClr val="tx1"/>
                </a:solidFill>
                <a:latin typeface="Calibri" pitchFamily="34" charset="0"/>
                <a:ea typeface="ＭＳ Ｐゴシック" pitchFamily="50" charset="-128"/>
                <a:cs typeface="+mn-cs"/>
              </a:defRPr>
            </a:lvl6pPr>
            <a:lvl7pPr marL="2971800" indent="-228600" algn="l" defTabSz="914400" rtl="0" eaLnBrk="0" fontAlgn="base" latinLnBrk="0" hangingPunct="0">
              <a:spcBef>
                <a:spcPct val="20000"/>
              </a:spcBef>
              <a:spcAft>
                <a:spcPct val="0"/>
              </a:spcAft>
              <a:buFont typeface="Arial" pitchFamily="34" charset="0"/>
              <a:buChar char="»"/>
              <a:defRPr kumimoji="1" sz="2000" kern="1200">
                <a:solidFill>
                  <a:schemeClr val="tx1"/>
                </a:solidFill>
                <a:latin typeface="Calibri" pitchFamily="34" charset="0"/>
                <a:ea typeface="ＭＳ Ｐゴシック" pitchFamily="50" charset="-128"/>
                <a:cs typeface="+mn-cs"/>
              </a:defRPr>
            </a:lvl7pPr>
            <a:lvl8pPr marL="3429000" indent="-228600" algn="l" defTabSz="914400" rtl="0" eaLnBrk="0" fontAlgn="base" latinLnBrk="0" hangingPunct="0">
              <a:spcBef>
                <a:spcPct val="20000"/>
              </a:spcBef>
              <a:spcAft>
                <a:spcPct val="0"/>
              </a:spcAft>
              <a:buFont typeface="Arial" pitchFamily="34" charset="0"/>
              <a:buChar char="»"/>
              <a:defRPr kumimoji="1" sz="2000" kern="1200">
                <a:solidFill>
                  <a:schemeClr val="tx1"/>
                </a:solidFill>
                <a:latin typeface="Calibri" pitchFamily="34" charset="0"/>
                <a:ea typeface="ＭＳ Ｐゴシック" pitchFamily="50" charset="-128"/>
                <a:cs typeface="+mn-cs"/>
              </a:defRPr>
            </a:lvl8pPr>
            <a:lvl9pPr marL="3886200" indent="-228600" algn="l" defTabSz="914400" rtl="0" eaLnBrk="0" fontAlgn="base" latinLnBrk="0" hangingPunct="0">
              <a:spcBef>
                <a:spcPct val="20000"/>
              </a:spcBef>
              <a:spcAft>
                <a:spcPct val="0"/>
              </a:spcAft>
              <a:buFont typeface="Arial" pitchFamily="34" charset="0"/>
              <a:buChar char="»"/>
              <a:defRPr kumimoji="1" sz="2000" kern="1200">
                <a:solidFill>
                  <a:schemeClr val="tx1"/>
                </a:solidFill>
                <a:latin typeface="Calibri" pitchFamily="34" charset="0"/>
                <a:ea typeface="ＭＳ Ｐゴシック" pitchFamily="50" charset="-128"/>
                <a:cs typeface="+mn-cs"/>
              </a:defRPr>
            </a:lvl9pPr>
          </a:lstStyle>
          <a:p>
            <a:pPr eaLnBrk="1" hangingPunct="1">
              <a:spcBef>
                <a:spcPct val="0"/>
              </a:spcBef>
              <a:buFontTx/>
              <a:buNone/>
            </a:pPr>
            <a:fld id="{C4778281-5AD8-4325-90BB-C0797848C3C3}" type="slidenum">
              <a:rPr lang="ja-JP" altLang="en-US" sz="1200" smtClean="0">
                <a:latin typeface="UD デジタル 教科書体 NK-R" panose="02020400000000000000" pitchFamily="18" charset="-128"/>
                <a:ea typeface="UD デジタル 教科書体 NK-R" panose="02020400000000000000" pitchFamily="18" charset="-128"/>
              </a:rPr>
              <a:pPr eaLnBrk="1" hangingPunct="1">
                <a:spcBef>
                  <a:spcPct val="0"/>
                </a:spcBef>
                <a:buFontTx/>
                <a:buNone/>
              </a:pPr>
              <a:t>9</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4" name="正方形/長方形 13"/>
          <p:cNvSpPr/>
          <p:nvPr/>
        </p:nvSpPr>
        <p:spPr>
          <a:xfrm>
            <a:off x="4777838" y="4400063"/>
            <a:ext cx="4259478" cy="409598"/>
          </a:xfrm>
          <a:prstGeom prst="rect">
            <a:avLst/>
          </a:prstGeom>
          <a:solidFill>
            <a:schemeClr val="accent6">
              <a:lumMod val="20000"/>
              <a:lumOff val="80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rgbClr val="FF0000"/>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専門職派遣活用の検討を</a:t>
            </a:r>
            <a:r>
              <a:rPr lang="en-US" altLang="ja-JP" b="1" dirty="0">
                <a:solidFill>
                  <a:srgbClr val="FF0000"/>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p>
        </p:txBody>
      </p:sp>
      <p:sp>
        <p:nvSpPr>
          <p:cNvPr id="9" name="正方形/長方形 8"/>
          <p:cNvSpPr/>
          <p:nvPr/>
        </p:nvSpPr>
        <p:spPr>
          <a:xfrm>
            <a:off x="4777838" y="4831183"/>
            <a:ext cx="4259478" cy="2062678"/>
          </a:xfrm>
          <a:prstGeom prst="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大阪府　福祉部　</a:t>
            </a:r>
            <a:r>
              <a:rPr lang="ja-JP" altLang="en-US" b="1"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福祉室　</a:t>
            </a:r>
            <a:endParaRPr lang="en-US" altLang="ja-JP"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algn="ctr">
              <a:spcAft>
                <a:spcPts val="600"/>
              </a:spcAft>
            </a:pPr>
            <a:r>
              <a:rPr lang="ja-JP" altLang="en-US" b="1" dirty="0" err="1">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en-US"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福祉企画課　権利擁護グループ</a:t>
            </a:r>
            <a:endParaRPr lang="en-US" altLang="ja-JP"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algn="ct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電話：</a:t>
            </a:r>
            <a:r>
              <a:rPr lang="en-US" altLang="ja-JP"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06</a:t>
            </a: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en-US" altLang="ja-JP"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6944</a:t>
            </a: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en-US" altLang="ja-JP"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6271</a:t>
            </a:r>
            <a:endParaRPr lang="ja-JP" altLang="en-US" b="1" u="sng"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12" name="正方形/長方形 11"/>
          <p:cNvSpPr/>
          <p:nvPr/>
        </p:nvSpPr>
        <p:spPr>
          <a:xfrm>
            <a:off x="0" y="6480793"/>
            <a:ext cx="9144000" cy="377207"/>
          </a:xfrm>
          <a:prstGeom prst="rect">
            <a:avLst/>
          </a:prstGeom>
          <a:solidFill>
            <a:schemeClr val="accent1">
              <a:lumMod val="40000"/>
              <a:lumOff val="6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市町村だけで悩まず、気軽にご相談ください。</a:t>
            </a:r>
          </a:p>
        </p:txBody>
      </p:sp>
      <p:pic>
        <p:nvPicPr>
          <p:cNvPr id="16" name="図 47" descr="困った男性左.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36544" y="2467710"/>
            <a:ext cx="896495" cy="17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角丸四角形吹き出し 16"/>
          <p:cNvSpPr/>
          <p:nvPr/>
        </p:nvSpPr>
        <p:spPr>
          <a:xfrm>
            <a:off x="4777838" y="2424873"/>
            <a:ext cx="3335851" cy="1315295"/>
          </a:xfrm>
          <a:prstGeom prst="wedgeRoundRectCallout">
            <a:avLst>
              <a:gd name="adj1" fmla="val 55031"/>
              <a:gd name="adj2" fmla="val 19582"/>
              <a:gd name="adj3" fmla="val 16667"/>
            </a:avLst>
          </a:prstGeom>
          <a:noFill/>
          <a:ln w="158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・事実確認が難しい</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p>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・分離、保護すべきかどうか</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虐待の判断をする根拠は十分か</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・終結と判断して良いか</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・虐待対応を見直したい</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角丸四角形 21"/>
          <p:cNvSpPr/>
          <p:nvPr/>
        </p:nvSpPr>
        <p:spPr>
          <a:xfrm>
            <a:off x="59328" y="1020077"/>
            <a:ext cx="1200304" cy="360000"/>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事業概要</a:t>
            </a:r>
            <a:endPar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23" name="テキスト ボックス 22"/>
          <p:cNvSpPr txBox="1"/>
          <p:nvPr/>
        </p:nvSpPr>
        <p:spPr>
          <a:xfrm>
            <a:off x="4226" y="1403228"/>
            <a:ext cx="9104278" cy="954107"/>
          </a:xfrm>
          <a:prstGeom prst="rect">
            <a:avLst/>
          </a:prstGeom>
          <a:noFill/>
        </p:spPr>
        <p:txBody>
          <a:bodyPr wrap="square" rtlCol="0">
            <a:spAutoFit/>
          </a:bodyPr>
          <a:lstStyle/>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府</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は</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大阪弁護士会及び大阪社会福祉士会と契約し</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、市町村における</a:t>
            </a:r>
            <a:r>
              <a:rPr lang="ja-JP" altLang="ja-JP" sz="1400" dirty="0" err="1">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者虐待対応のため</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に、</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弁護士、社会福祉士の専門職チームの派遣事業を実施</a:t>
            </a:r>
            <a:endParaRPr lang="en-US" altLang="ja-JP" sz="1400" dirty="0">
              <a:latin typeface="UD デジタル 教科書体 NK-R" panose="02020400000000000000" pitchFamily="18" charset="-128"/>
              <a:ea typeface="UD デジタル 教科書体 NK-R" panose="02020400000000000000" pitchFamily="18" charset="-128"/>
            </a:endParaRPr>
          </a:p>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a:t>
            </a:r>
            <a:r>
              <a:rPr lang="ja-JP" altLang="ja-JP" sz="1400" dirty="0" err="1">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障がい</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者虐待対応を検討する場に、弁護士・社会福祉士の専門職チーム</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を</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派遣</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し、より適切な対応の検討を行う</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263525" indent="-263525"/>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〇</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支援の方法や判断</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の</a:t>
            </a:r>
            <a:r>
              <a:rPr lang="ja-JP"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ポイント等について、専門的視点からの助言及び情報提供を得ること</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が目的</a:t>
            </a:r>
            <a:endParaRPr kumimoji="1"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24" name="角丸四角形 23"/>
          <p:cNvSpPr/>
          <p:nvPr/>
        </p:nvSpPr>
        <p:spPr>
          <a:xfrm>
            <a:off x="66874" y="4694003"/>
            <a:ext cx="1768822" cy="389701"/>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実施後市町村より</a:t>
            </a:r>
            <a:endPar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25" name="角丸四角形 24"/>
          <p:cNvSpPr/>
          <p:nvPr/>
        </p:nvSpPr>
        <p:spPr>
          <a:xfrm>
            <a:off x="4796899" y="4910439"/>
            <a:ext cx="1090306" cy="390769"/>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問合せ先</a:t>
            </a:r>
            <a:endPar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15" name="フローチャート: 組合せ 14"/>
          <p:cNvSpPr/>
          <p:nvPr/>
        </p:nvSpPr>
        <p:spPr>
          <a:xfrm>
            <a:off x="5211854" y="3852258"/>
            <a:ext cx="2736304" cy="433341"/>
          </a:xfrm>
          <a:prstGeom prst="flowChartMerg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algn="ctr"/>
            <a:r>
              <a:rPr kumimoji="1" lang="ja-JP" altLang="en-US" dirty="0">
                <a:ln>
                  <a:solidFill>
                    <a:schemeClr val="tx1"/>
                  </a:solidFill>
                </a:ln>
                <a:solidFill>
                  <a:schemeClr val="bg1"/>
                </a:solidFill>
                <a:latin typeface="UD デジタル 教科書体 NK-R" panose="02020400000000000000" pitchFamily="18" charset="-128"/>
                <a:ea typeface="UD デジタル 教科書体 NK-R" panose="02020400000000000000" pitchFamily="18" charset="-128"/>
              </a:rPr>
              <a:t>そんな時は</a:t>
            </a:r>
          </a:p>
        </p:txBody>
      </p:sp>
      <p:sp>
        <p:nvSpPr>
          <p:cNvPr id="18" name="角丸四角形 17"/>
          <p:cNvSpPr/>
          <p:nvPr/>
        </p:nvSpPr>
        <p:spPr>
          <a:xfrm>
            <a:off x="66874" y="2403907"/>
            <a:ext cx="1336774" cy="383429"/>
          </a:xfrm>
          <a:prstGeom prst="roundRect">
            <a:avLst/>
          </a:prstGeom>
          <a:solidFill>
            <a:srgbClr val="002060"/>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rPr>
              <a:t>派遣の流れ</a:t>
            </a:r>
            <a:endPar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endParaRPr>
          </a:p>
        </p:txBody>
      </p:sp>
      <p:sp>
        <p:nvSpPr>
          <p:cNvPr id="2" name="テキスト ボックス 1"/>
          <p:cNvSpPr txBox="1"/>
          <p:nvPr/>
        </p:nvSpPr>
        <p:spPr>
          <a:xfrm>
            <a:off x="28600" y="2836093"/>
            <a:ext cx="4607121" cy="1384995"/>
          </a:xfrm>
          <a:prstGeom prst="rect">
            <a:avLst/>
          </a:prstGeom>
          <a:noFill/>
        </p:spPr>
        <p:txBody>
          <a:bodyPr wrap="square" rtlCol="0">
            <a:spAutoFit/>
          </a:bodyPr>
          <a:lstStyle/>
          <a:p>
            <a:r>
              <a:rPr lang="ja-JP" altLang="ja-JP" sz="1400" dirty="0">
                <a:latin typeface="UD デジタル 教科書体 NK-R" panose="02020400000000000000" pitchFamily="18" charset="-128"/>
                <a:ea typeface="UD デジタル 教科書体 NK-R" panose="02020400000000000000" pitchFamily="18" charset="-128"/>
              </a:rPr>
              <a:t>①</a:t>
            </a:r>
            <a:r>
              <a:rPr lang="ja-JP" altLang="ja-JP" sz="1400" dirty="0" err="1">
                <a:latin typeface="UD デジタル 教科書体 NK-R" panose="02020400000000000000" pitchFamily="18" charset="-128"/>
                <a:ea typeface="UD デジタル 教科書体 NK-R" panose="02020400000000000000" pitchFamily="18" charset="-128"/>
              </a:rPr>
              <a:t>府障がい</a:t>
            </a:r>
            <a:r>
              <a:rPr lang="ja-JP" altLang="ja-JP" sz="1400" dirty="0">
                <a:latin typeface="UD デジタル 教科書体 NK-R" panose="02020400000000000000" pitchFamily="18" charset="-128"/>
                <a:ea typeface="UD デジタル 教科書体 NK-R" panose="02020400000000000000" pitchFamily="18" charset="-128"/>
              </a:rPr>
              <a:t>者権利擁護センターへ連絡</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ja-JP" sz="1400" dirty="0">
                <a:latin typeface="UD デジタル 教科書体 NK-R" panose="02020400000000000000" pitchFamily="18" charset="-128"/>
                <a:ea typeface="UD デジタル 教科書体 NK-R" panose="02020400000000000000" pitchFamily="18" charset="-128"/>
              </a:rPr>
              <a:t>②</a:t>
            </a:r>
            <a:r>
              <a:rPr lang="ja-JP" altLang="en-US" sz="1400" dirty="0">
                <a:latin typeface="UD デジタル 教科書体 NK-R" panose="02020400000000000000" pitchFamily="18" charset="-128"/>
                <a:ea typeface="UD デジタル 教科書体 NK-R" panose="02020400000000000000" pitchFamily="18" charset="-128"/>
              </a:rPr>
              <a:t>府へ</a:t>
            </a:r>
            <a:r>
              <a:rPr lang="ja-JP" altLang="ja-JP" sz="1400" dirty="0">
                <a:latin typeface="UD デジタル 教科書体 NK-R" panose="02020400000000000000" pitchFamily="18" charset="-128"/>
                <a:ea typeface="UD デジタル 教科書体 NK-R" panose="02020400000000000000" pitchFamily="18" charset="-128"/>
              </a:rPr>
              <a:t>専門相談依頼書に相談内容</a:t>
            </a:r>
            <a:r>
              <a:rPr lang="ja-JP" altLang="en-US" sz="1400" dirty="0">
                <a:latin typeface="UD デジタル 教科書体 NK-R" panose="02020400000000000000" pitchFamily="18" charset="-128"/>
                <a:ea typeface="UD デジタル 教科書体 NK-R" panose="02020400000000000000" pitchFamily="18" charset="-128"/>
              </a:rPr>
              <a:t>等</a:t>
            </a:r>
            <a:r>
              <a:rPr lang="ja-JP" altLang="ja-JP" sz="1400" dirty="0">
                <a:latin typeface="UD デジタル 教科書体 NK-R" panose="02020400000000000000" pitchFamily="18" charset="-128"/>
                <a:ea typeface="UD デジタル 教科書体 NK-R" panose="02020400000000000000" pitchFamily="18" charset="-128"/>
              </a:rPr>
              <a:t>を記入し</a:t>
            </a:r>
            <a:r>
              <a:rPr lang="ja-JP" altLang="en-US" sz="1400" dirty="0">
                <a:latin typeface="UD デジタル 教科書体 NK-R" panose="02020400000000000000" pitchFamily="18" charset="-128"/>
                <a:ea typeface="UD デジタル 教科書体 NK-R" panose="02020400000000000000" pitchFamily="18" charset="-128"/>
              </a:rPr>
              <a:t>て</a:t>
            </a:r>
            <a:r>
              <a:rPr lang="ja-JP" altLang="ja-JP" sz="1400" dirty="0">
                <a:latin typeface="UD デジタル 教科書体 NK-R" panose="02020400000000000000" pitchFamily="18" charset="-128"/>
                <a:ea typeface="UD デジタル 教科書体 NK-R" panose="02020400000000000000" pitchFamily="18" charset="-128"/>
              </a:rPr>
              <a:t>送付</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ja-JP" sz="1400" dirty="0">
                <a:latin typeface="UD デジタル 教科書体 NK-R" panose="02020400000000000000" pitchFamily="18" charset="-128"/>
                <a:ea typeface="UD デジタル 教科書体 NK-R" panose="02020400000000000000" pitchFamily="18" charset="-128"/>
              </a:rPr>
              <a:t>③日程調整後、府より弁護士会、社会福祉士会へ依頼</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④</a:t>
            </a:r>
            <a:r>
              <a:rPr lang="ja-JP" altLang="ja-JP" sz="1400" dirty="0">
                <a:latin typeface="UD デジタル 教科書体 NK-R" panose="02020400000000000000" pitchFamily="18" charset="-128"/>
                <a:ea typeface="UD デジタル 教科書体 NK-R" panose="02020400000000000000" pitchFamily="18" charset="-128"/>
              </a:rPr>
              <a:t>担当の弁護士、社会福祉士が</a:t>
            </a:r>
            <a:r>
              <a:rPr lang="ja-JP" altLang="en-US" sz="1400" dirty="0">
                <a:latin typeface="UD デジタル 教科書体 NK-R" panose="02020400000000000000" pitchFamily="18" charset="-128"/>
                <a:ea typeface="UD デジタル 教科書体 NK-R" panose="02020400000000000000" pitchFamily="18" charset="-128"/>
              </a:rPr>
              <a:t>決定、府から</a:t>
            </a:r>
            <a:r>
              <a:rPr lang="ja-JP" altLang="ja-JP" sz="1400" dirty="0">
                <a:latin typeface="UD デジタル 教科書体 NK-R" panose="02020400000000000000" pitchFamily="18" charset="-128"/>
                <a:ea typeface="UD デジタル 教科書体 NK-R" panose="02020400000000000000" pitchFamily="18" charset="-128"/>
              </a:rPr>
              <a:t>市町村へ</a:t>
            </a:r>
            <a:r>
              <a:rPr lang="ja-JP" altLang="en-US" sz="1400" dirty="0">
                <a:latin typeface="UD デジタル 教科書体 NK-R" panose="02020400000000000000" pitchFamily="18" charset="-128"/>
                <a:ea typeface="UD デジタル 教科書体 NK-R" panose="02020400000000000000" pitchFamily="18" charset="-128"/>
              </a:rPr>
              <a:t>報告</a:t>
            </a:r>
            <a:endParaRPr lang="ja-JP"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⑤派遣</a:t>
            </a:r>
            <a:r>
              <a:rPr lang="ja-JP" altLang="ja-JP" sz="1400" dirty="0">
                <a:latin typeface="UD デジタル 教科書体 NK-R" panose="02020400000000000000" pitchFamily="18" charset="-128"/>
                <a:ea typeface="UD デジタル 教科書体 NK-R" panose="02020400000000000000" pitchFamily="18" charset="-128"/>
              </a:rPr>
              <a:t>の実施　</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⑥</a:t>
            </a:r>
            <a:r>
              <a:rPr lang="ja-JP" altLang="ja-JP" sz="1400" dirty="0">
                <a:latin typeface="UD デジタル 教科書体 NK-R" panose="02020400000000000000" pitchFamily="18" charset="-128"/>
                <a:ea typeface="UD デジタル 教科書体 NK-R" panose="02020400000000000000" pitchFamily="18" charset="-128"/>
              </a:rPr>
              <a:t>終了後、府へ会議録（概要）</a:t>
            </a:r>
            <a:r>
              <a:rPr lang="ja-JP" altLang="en-US" sz="1400" dirty="0">
                <a:latin typeface="UD デジタル 教科書体 NK-R" panose="02020400000000000000" pitchFamily="18" charset="-128"/>
                <a:ea typeface="UD デジタル 教科書体 NK-R" panose="02020400000000000000" pitchFamily="18" charset="-128"/>
              </a:rPr>
              <a:t>を</a:t>
            </a:r>
            <a:r>
              <a:rPr lang="ja-JP" altLang="ja-JP" sz="1400" dirty="0">
                <a:latin typeface="UD デジタル 教科書体 NK-R" panose="02020400000000000000" pitchFamily="18" charset="-128"/>
                <a:ea typeface="UD デジタル 教科書体 NK-R" panose="02020400000000000000" pitchFamily="18" charset="-128"/>
              </a:rPr>
              <a:t>提出</a:t>
            </a:r>
          </a:p>
        </p:txBody>
      </p:sp>
      <p:sp>
        <p:nvSpPr>
          <p:cNvPr id="20" name="テキスト ボックス 19"/>
          <p:cNvSpPr txBox="1"/>
          <p:nvPr/>
        </p:nvSpPr>
        <p:spPr>
          <a:xfrm>
            <a:off x="66874" y="4229750"/>
            <a:ext cx="4730025" cy="415498"/>
          </a:xfrm>
          <a:prstGeom prst="rect">
            <a:avLst/>
          </a:prstGeom>
          <a:noFill/>
        </p:spPr>
        <p:txBody>
          <a:bodyPr wrap="square" rtlCol="0">
            <a:spAutoFit/>
          </a:bodyPr>
          <a:lstStyle/>
          <a:p>
            <a:r>
              <a:rPr lang="en-US" altLang="ja-JP" sz="1050" dirty="0">
                <a:latin typeface="UD デジタル 教科書体 NK-R" panose="02020400000000000000" pitchFamily="18" charset="-128"/>
                <a:ea typeface="UD デジタル 教科書体 NK-R" panose="02020400000000000000" pitchFamily="18" charset="-128"/>
              </a:rPr>
              <a:t>※</a:t>
            </a:r>
            <a:r>
              <a:rPr lang="ja-JP" altLang="ja-JP" sz="1050" dirty="0">
                <a:latin typeface="UD デジタル 教科書体 NK-R" panose="02020400000000000000" pitchFamily="18" charset="-128"/>
                <a:ea typeface="UD デジタル 教科書体 NK-R" panose="02020400000000000000" pitchFamily="18" charset="-128"/>
              </a:rPr>
              <a:t>大阪弁護士会及び大阪社会福祉士会と契約</a:t>
            </a:r>
            <a:r>
              <a:rPr lang="ja-JP" altLang="en-US" sz="1050" dirty="0">
                <a:latin typeface="UD デジタル 教科書体 NK-R" panose="02020400000000000000" pitchFamily="18" charset="-128"/>
                <a:ea typeface="UD デジタル 教科書体 NK-R" panose="02020400000000000000" pitchFamily="18" charset="-128"/>
              </a:rPr>
              <a:t>して</a:t>
            </a:r>
            <a:r>
              <a:rPr lang="ja-JP" altLang="ja-JP" sz="1050" dirty="0">
                <a:latin typeface="UD デジタル 教科書体 NK-R" panose="02020400000000000000" pitchFamily="18" charset="-128"/>
                <a:ea typeface="UD デジタル 教科書体 NK-R" panose="02020400000000000000" pitchFamily="18" charset="-128"/>
              </a:rPr>
              <a:t>いない市町村</a:t>
            </a:r>
            <a:r>
              <a:rPr lang="ja-JP" altLang="en-US" sz="1050" dirty="0">
                <a:latin typeface="UD デジタル 教科書体 NK-R" panose="02020400000000000000" pitchFamily="18" charset="-128"/>
                <a:ea typeface="UD デジタル 教科書体 NK-R" panose="02020400000000000000" pitchFamily="18" charset="-128"/>
              </a:rPr>
              <a:t>が対象</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詳細は</a:t>
            </a:r>
            <a:r>
              <a:rPr kumimoji="1" lang="ja-JP" altLang="en-US" sz="1050" dirty="0" err="1">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大阪府障がい</a:t>
            </a:r>
            <a:r>
              <a:rPr kumimoji="1" lang="ja-JP" altLang="en-US" sz="105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者虐待対応マニュアル参照</a:t>
            </a:r>
            <a:r>
              <a:rPr lang="ja-JP" altLang="en-US" sz="1050" dirty="0">
                <a:latin typeface="UD デジタル 教科書体 NK-R" panose="02020400000000000000" pitchFamily="18" charset="-128"/>
                <a:ea typeface="UD デジタル 教科書体 NK-R" panose="02020400000000000000" pitchFamily="18" charset="-128"/>
              </a:rPr>
              <a:t>）</a:t>
            </a:r>
            <a:endParaRPr lang="ja-JP" altLang="ja-JP" sz="1050" dirty="0">
              <a:latin typeface="UD デジタル 教科書体 NK-R" panose="02020400000000000000" pitchFamily="18" charset="-128"/>
              <a:ea typeface="UD デジタル 教科書体 NK-R" panose="02020400000000000000" pitchFamily="18" charset="-128"/>
            </a:endParaRPr>
          </a:p>
        </p:txBody>
      </p:sp>
      <p:sp>
        <p:nvSpPr>
          <p:cNvPr id="21" name="スライド番号プレースホルダー 1"/>
          <p:cNvSpPr>
            <a:spLocks noGrp="1"/>
          </p:cNvSpPr>
          <p:nvPr>
            <p:ph type="sldNum" sz="quarter" idx="12"/>
          </p:nvPr>
        </p:nvSpPr>
        <p:spPr>
          <a:xfrm>
            <a:off x="8579538" y="6463357"/>
            <a:ext cx="549424" cy="476672"/>
          </a:xfrm>
        </p:spPr>
        <p:txBody>
          <a:bodyPr/>
          <a:lstStyle/>
          <a:p>
            <a:fld id="{FA3DB138-92A5-4612-A502-12E4C5DA25CF}"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pPr/>
              <a:t>9</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736777695"/>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2060"/>
        </a:solidFill>
        <a:ln w="15875">
          <a:noFill/>
        </a:ln>
        <a:effectLst/>
      </a:spPr>
      <a:bodyPr rtlCol="0" anchor="ctr"/>
      <a:lstStyle>
        <a:defPPr algn="ctr">
          <a:defRPr sz="2200" b="1" dirty="0" err="1" smtClean="0">
            <a:solidFill>
              <a:schemeClr val="bg1"/>
            </a:solidFill>
            <a:latin typeface="UD デジタル 教科書体 NK-R" panose="02020400000000000000" pitchFamily="18" charset="-128"/>
            <a:ea typeface="UD デジタル 教科書体 NK-R" panose="02020400000000000000" pitchFamily="18" charset="-128"/>
            <a:cs typeface="Arial Unicode MS"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5375</Words>
  <Application>Microsoft Office PowerPoint</Application>
  <PresentationFormat>画面に合わせる (4:3)</PresentationFormat>
  <Paragraphs>498</Paragraphs>
  <Slides>12</Slides>
  <Notes>12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ＭＳ Ｐゴシック</vt:lpstr>
      <vt:lpstr>UD デジタル 教科書体 NK-R</vt:lpstr>
      <vt:lpstr>Arial</vt:lpstr>
      <vt:lpstr>Calibri</vt:lpstr>
      <vt:lpstr>Calibri Light</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専門委員会の活用</vt:lpstr>
      <vt:lpstr>PowerPoint プレゼンテーション</vt:lpstr>
      <vt:lpstr>PowerPoint プレゼンテーション</vt:lpstr>
      <vt:lpstr>近畿府県障がい者虐待防止担当者 情報交換会</vt:lpstr>
      <vt:lpstr>市町村指導の実施</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2021-07-19T14:10:55Z</dcterms:created>
  <dcterms:modified xsi:type="dcterms:W3CDTF">2026-02-05T04:12:31Z</dcterms:modified>
</cp:coreProperties>
</file>